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7"/>
  </p:notesMasterIdLst>
  <p:sldIdLst>
    <p:sldId id="256" r:id="rId2"/>
    <p:sldId id="273" r:id="rId3"/>
    <p:sldId id="280" r:id="rId4"/>
    <p:sldId id="289" r:id="rId5"/>
    <p:sldId id="294" r:id="rId6"/>
    <p:sldId id="339" r:id="rId7"/>
    <p:sldId id="340" r:id="rId8"/>
    <p:sldId id="342" r:id="rId9"/>
    <p:sldId id="341" r:id="rId10"/>
    <p:sldId id="343" r:id="rId11"/>
    <p:sldId id="345" r:id="rId12"/>
    <p:sldId id="349" r:id="rId13"/>
    <p:sldId id="346" r:id="rId14"/>
    <p:sldId id="350" r:id="rId15"/>
    <p:sldId id="347" r:id="rId16"/>
    <p:sldId id="351" r:id="rId17"/>
    <p:sldId id="348" r:id="rId18"/>
    <p:sldId id="352" r:id="rId19"/>
    <p:sldId id="386" r:id="rId20"/>
    <p:sldId id="401" r:id="rId21"/>
    <p:sldId id="353" r:id="rId22"/>
    <p:sldId id="354" r:id="rId23"/>
    <p:sldId id="355" r:id="rId24"/>
    <p:sldId id="391" r:id="rId25"/>
    <p:sldId id="356" r:id="rId26"/>
    <p:sldId id="392" r:id="rId27"/>
    <p:sldId id="394" r:id="rId28"/>
    <p:sldId id="395" r:id="rId29"/>
    <p:sldId id="396" r:id="rId30"/>
    <p:sldId id="397" r:id="rId31"/>
    <p:sldId id="398" r:id="rId32"/>
    <p:sldId id="399" r:id="rId33"/>
    <p:sldId id="400" r:id="rId34"/>
    <p:sldId id="402" r:id="rId35"/>
    <p:sldId id="403" r:id="rId36"/>
    <p:sldId id="404" r:id="rId37"/>
    <p:sldId id="405" r:id="rId38"/>
    <p:sldId id="406" r:id="rId39"/>
    <p:sldId id="407" r:id="rId40"/>
    <p:sldId id="408" r:id="rId41"/>
    <p:sldId id="409" r:id="rId42"/>
    <p:sldId id="410" r:id="rId43"/>
    <p:sldId id="411" r:id="rId44"/>
    <p:sldId id="413" r:id="rId45"/>
    <p:sldId id="412" r:id="rId46"/>
    <p:sldId id="414" r:id="rId47"/>
    <p:sldId id="415" r:id="rId48"/>
    <p:sldId id="416" r:id="rId49"/>
    <p:sldId id="418" r:id="rId50"/>
    <p:sldId id="417" r:id="rId51"/>
    <p:sldId id="424" r:id="rId52"/>
    <p:sldId id="419" r:id="rId53"/>
    <p:sldId id="420" r:id="rId54"/>
    <p:sldId id="421" r:id="rId55"/>
    <p:sldId id="422" r:id="rId56"/>
    <p:sldId id="423" r:id="rId57"/>
    <p:sldId id="375" r:id="rId58"/>
    <p:sldId id="373" r:id="rId59"/>
    <p:sldId id="374" r:id="rId60"/>
    <p:sldId id="425" r:id="rId61"/>
    <p:sldId id="426" r:id="rId62"/>
    <p:sldId id="427" r:id="rId63"/>
    <p:sldId id="428" r:id="rId64"/>
    <p:sldId id="429" r:id="rId65"/>
    <p:sldId id="300" r:id="rId66"/>
    <p:sldId id="301" r:id="rId67"/>
    <p:sldId id="430" r:id="rId68"/>
    <p:sldId id="303" r:id="rId69"/>
    <p:sldId id="431" r:id="rId70"/>
    <p:sldId id="368" r:id="rId71"/>
    <p:sldId id="306" r:id="rId72"/>
    <p:sldId id="432" r:id="rId73"/>
    <p:sldId id="433" r:id="rId74"/>
    <p:sldId id="434" r:id="rId75"/>
    <p:sldId id="435" r:id="rId76"/>
    <p:sldId id="436" r:id="rId77"/>
    <p:sldId id="437" r:id="rId78"/>
    <p:sldId id="438" r:id="rId79"/>
    <p:sldId id="439" r:id="rId80"/>
    <p:sldId id="321" r:id="rId81"/>
    <p:sldId id="322" r:id="rId82"/>
    <p:sldId id="323" r:id="rId83"/>
    <p:sldId id="440" r:id="rId84"/>
    <p:sldId id="441" r:id="rId85"/>
    <p:sldId id="442" r:id="rId86"/>
    <p:sldId id="443" r:id="rId87"/>
    <p:sldId id="444" r:id="rId88"/>
    <p:sldId id="329" r:id="rId89"/>
    <p:sldId id="331" r:id="rId90"/>
    <p:sldId id="445" r:id="rId91"/>
    <p:sldId id="446" r:id="rId92"/>
    <p:sldId id="448" r:id="rId93"/>
    <p:sldId id="447" r:id="rId94"/>
    <p:sldId id="449" r:id="rId95"/>
    <p:sldId id="450" r:id="rId96"/>
    <p:sldId id="451" r:id="rId97"/>
    <p:sldId id="452" r:id="rId98"/>
    <p:sldId id="453" r:id="rId99"/>
    <p:sldId id="454" r:id="rId100"/>
    <p:sldId id="455" r:id="rId101"/>
    <p:sldId id="457" r:id="rId102"/>
    <p:sldId id="456" r:id="rId103"/>
    <p:sldId id="458" r:id="rId104"/>
    <p:sldId id="459" r:id="rId105"/>
    <p:sldId id="460" r:id="rId106"/>
    <p:sldId id="461" r:id="rId107"/>
    <p:sldId id="462" r:id="rId108"/>
    <p:sldId id="463" r:id="rId109"/>
    <p:sldId id="464" r:id="rId110"/>
    <p:sldId id="465" r:id="rId111"/>
    <p:sldId id="466" r:id="rId112"/>
    <p:sldId id="467" r:id="rId113"/>
    <p:sldId id="468" r:id="rId114"/>
    <p:sldId id="469" r:id="rId115"/>
    <p:sldId id="470" r:id="rId1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457C"/>
    <a:srgbClr val="44546A"/>
    <a:srgbClr val="9DC3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62" autoAdjust="0"/>
    <p:restoredTop sz="93358" autoAdjust="0"/>
  </p:normalViewPr>
  <p:slideViewPr>
    <p:cSldViewPr snapToGrid="0">
      <p:cViewPr varScale="1">
        <p:scale>
          <a:sx n="63" d="100"/>
          <a:sy n="63" d="100"/>
        </p:scale>
        <p:origin x="1344" y="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DF431D-62C5-4F35-937F-A8184D94E0C3}" type="datetimeFigureOut">
              <a:rPr lang="zh-CN" altLang="en-US" smtClean="0"/>
              <a:t>2020/5/13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036E48-CE7A-4CF4-88B1-17B6AE7922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5235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保护模式：写个</a:t>
            </a:r>
            <a:r>
              <a:rPr lang="en-US" altLang="zh-CN" dirty="0"/>
              <a:t>32</a:t>
            </a:r>
            <a:r>
              <a:rPr lang="zh-CN" altLang="en-US" dirty="0"/>
              <a:t>位的程序，假设你可以访问</a:t>
            </a:r>
            <a:r>
              <a:rPr lang="en-US" altLang="zh-CN" dirty="0"/>
              <a:t>2</a:t>
            </a:r>
            <a:r>
              <a:rPr lang="zh-CN" altLang="en-US" dirty="0"/>
              <a:t>个</a:t>
            </a:r>
            <a:r>
              <a:rPr lang="en-US" altLang="zh-CN" dirty="0"/>
              <a:t>G</a:t>
            </a:r>
            <a:r>
              <a:rPr lang="zh-CN" altLang="en-US" dirty="0"/>
              <a:t>的内存空间（访问一半），当多个程序同时访问</a:t>
            </a:r>
            <a:r>
              <a:rPr lang="en-US" altLang="zh-CN" dirty="0"/>
              <a:t>2</a:t>
            </a:r>
            <a:r>
              <a:rPr lang="zh-CN" altLang="en-US" dirty="0"/>
              <a:t>个</a:t>
            </a:r>
            <a:r>
              <a:rPr lang="en-US" altLang="zh-CN" dirty="0"/>
              <a:t>G</a:t>
            </a:r>
            <a:r>
              <a:rPr lang="zh-CN" altLang="en-US" dirty="0"/>
              <a:t>的空间，那这样是怎么实现的呢？就是通过保护模式来完成的。你写程序的时候，不用考虑别人是怎么做的，只考虑自己就行。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036E48-CE7A-4CF4-88B1-17B6AE79228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5744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036E48-CE7A-4CF4-88B1-17B6AE79228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54244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036E48-CE7A-4CF4-88B1-17B6AE79228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51760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036E48-CE7A-4CF4-88B1-17B6AE79228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7157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036E48-CE7A-4CF4-88B1-17B6AE79228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38920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036E48-CE7A-4CF4-88B1-17B6AE79228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5218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036E48-CE7A-4CF4-88B1-17B6AE79228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6453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036E48-CE7A-4CF4-88B1-17B6AE792281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9000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036E48-CE7A-4CF4-88B1-17B6AE792281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17956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036E48-CE7A-4CF4-88B1-17B6AE792281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40163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036E48-CE7A-4CF4-88B1-17B6AE792281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1893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字体：新蒂下午茶，</a:t>
            </a:r>
            <a:r>
              <a:rPr lang="zh-CN" altLang="en-US"/>
              <a:t>新蒂黑板报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90DE3D-90A1-4786-AE62-D37BE96EA40C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036E48-CE7A-4CF4-88B1-17B6AE792281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57761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036E48-CE7A-4CF4-88B1-17B6AE792281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05254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036E48-CE7A-4CF4-88B1-17B6AE792281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27515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036E48-CE7A-4CF4-88B1-17B6AE792281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75123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036E48-CE7A-4CF4-88B1-17B6AE792281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610154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036E48-CE7A-4CF4-88B1-17B6AE792281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939172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036E48-CE7A-4CF4-88B1-17B6AE792281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470988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036E48-CE7A-4CF4-88B1-17B6AE792281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616910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036E48-CE7A-4CF4-88B1-17B6AE792281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114252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036E48-CE7A-4CF4-88B1-17B6AE792281}" type="slidenum">
              <a:rPr lang="zh-CN" altLang="en-US" smtClean="0"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49568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036E48-CE7A-4CF4-88B1-17B6AE79228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03582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>
            <a:extLst>
              <a:ext uri="{FF2B5EF4-FFF2-40B4-BE49-F238E27FC236}">
                <a16:creationId xmlns:a16="http://schemas.microsoft.com/office/drawing/2014/main" id="{DBF42F1A-DCC9-4319-961F-9449C9370C2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95DF665-9D9D-4305-99CC-BA6E937CEA1F}" type="slidenum">
              <a:rPr lang="en-US" altLang="zh-CN" smtClean="0"/>
              <a:pPr>
                <a:spcBef>
                  <a:spcPct val="0"/>
                </a:spcBef>
                <a:buFontTx/>
                <a:buNone/>
              </a:pPr>
              <a:t>57</a:t>
            </a:fld>
            <a:endParaRPr lang="en-US" altLang="zh-CN"/>
          </a:p>
        </p:txBody>
      </p:sp>
      <p:sp>
        <p:nvSpPr>
          <p:cNvPr id="71683" name="Rectangle 2">
            <a:extLst>
              <a:ext uri="{FF2B5EF4-FFF2-40B4-BE49-F238E27FC236}">
                <a16:creationId xmlns:a16="http://schemas.microsoft.com/office/drawing/2014/main" id="{25220B5D-8252-4ECB-8CEB-510CA55305D7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solidFill>
            <a:srgbClr val="FFFFFF"/>
          </a:solidFill>
          <a:ln/>
        </p:spPr>
      </p:sp>
      <p:sp>
        <p:nvSpPr>
          <p:cNvPr id="71684" name="Rectangle 3">
            <a:extLst>
              <a:ext uri="{FF2B5EF4-FFF2-40B4-BE49-F238E27FC236}">
                <a16:creationId xmlns:a16="http://schemas.microsoft.com/office/drawing/2014/main" id="{BD038FBF-2123-4743-8C37-958D414D4E9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solidFill>
            <a:srgbClr val="FFFFFF"/>
          </a:solidFill>
          <a:ln>
            <a:solidFill>
              <a:srgbClr val="000000"/>
            </a:solidFill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036E48-CE7A-4CF4-88B1-17B6AE792281}" type="slidenum">
              <a:rPr lang="zh-CN" altLang="en-US" smtClean="0"/>
              <a:t>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254449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036E48-CE7A-4CF4-88B1-17B6AE792281}" type="slidenum">
              <a:rPr lang="zh-CN" altLang="en-US" smtClean="0"/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527813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036E48-CE7A-4CF4-88B1-17B6AE792281}" type="slidenum">
              <a:rPr lang="zh-CN" altLang="en-US" smtClean="0"/>
              <a:t>62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438968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036E48-CE7A-4CF4-88B1-17B6AE792281}" type="slidenum">
              <a:rPr lang="zh-CN" altLang="en-US" smtClean="0"/>
              <a:t>63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054357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036E48-CE7A-4CF4-88B1-17B6AE792281}" type="slidenum">
              <a:rPr lang="zh-CN" altLang="en-US" smtClean="0"/>
              <a:t>64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902294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036E48-CE7A-4CF4-88B1-17B6AE792281}" type="slidenum">
              <a:rPr lang="zh-CN" altLang="en-US" smtClean="0"/>
              <a:t>67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808928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036E48-CE7A-4CF4-88B1-17B6AE792281}" type="slidenum">
              <a:rPr lang="zh-CN" altLang="en-US" smtClean="0"/>
              <a:t>69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533727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036E48-CE7A-4CF4-88B1-17B6AE792281}" type="slidenum">
              <a:rPr lang="zh-CN" altLang="en-US" smtClean="0"/>
              <a:t>72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408140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036E48-CE7A-4CF4-88B1-17B6AE792281}" type="slidenum">
              <a:rPr lang="zh-CN" altLang="en-US" smtClean="0"/>
              <a:t>74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15085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036E48-CE7A-4CF4-88B1-17B6AE79228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906257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036E48-CE7A-4CF4-88B1-17B6AE792281}" type="slidenum">
              <a:rPr lang="zh-CN" altLang="en-US" smtClean="0"/>
              <a:t>76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8329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036E48-CE7A-4CF4-88B1-17B6AE792281}" type="slidenum">
              <a:rPr lang="zh-CN" altLang="en-US" smtClean="0"/>
              <a:t>77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908258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036E48-CE7A-4CF4-88B1-17B6AE792281}" type="slidenum">
              <a:rPr lang="zh-CN" altLang="en-US" smtClean="0"/>
              <a:t>78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593442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036E48-CE7A-4CF4-88B1-17B6AE792281}" type="slidenum">
              <a:rPr lang="zh-CN" altLang="en-US" smtClean="0"/>
              <a:t>85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75201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036E48-CE7A-4CF4-88B1-17B6AE792281}" type="slidenum">
              <a:rPr lang="zh-CN" altLang="en-US" smtClean="0"/>
              <a:t>98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289622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036E48-CE7A-4CF4-88B1-17B6AE792281}" type="slidenum">
              <a:rPr lang="zh-CN" altLang="en-US" smtClean="0"/>
              <a:t>106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489246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036E48-CE7A-4CF4-88B1-17B6AE792281}" type="slidenum">
              <a:rPr lang="zh-CN" altLang="en-US" smtClean="0"/>
              <a:t>110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298013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036E48-CE7A-4CF4-88B1-17B6AE792281}" type="slidenum">
              <a:rPr lang="zh-CN" altLang="en-US" smtClean="0"/>
              <a:t>111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618949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036E48-CE7A-4CF4-88B1-17B6AE792281}" type="slidenum">
              <a:rPr lang="zh-CN" altLang="en-US" smtClean="0"/>
              <a:t>112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197777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036E48-CE7A-4CF4-88B1-17B6AE792281}" type="slidenum">
              <a:rPr lang="zh-CN" altLang="en-US" smtClean="0"/>
              <a:t>113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68496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036E48-CE7A-4CF4-88B1-17B6AE79228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68002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036E48-CE7A-4CF4-88B1-17B6AE79228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64029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036E48-CE7A-4CF4-88B1-17B6AE79228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16853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036E48-CE7A-4CF4-88B1-17B6AE79228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22279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036E48-CE7A-4CF4-88B1-17B6AE79228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3125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70564-D730-4127-BE3E-86716915DF8C}" type="datetime1">
              <a:rPr lang="zh-CN" altLang="en-US" smtClean="0"/>
              <a:t>2020/5/13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F81B1-D4C0-4CFE-8E4B-8D75BF4F38F2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1986251"/>
      </p:ext>
    </p:extLst>
  </p:cSld>
  <p:clrMapOvr>
    <a:masterClrMapping/>
  </p:clrMapOvr>
  <p:transition spd="slow">
    <p:randomBar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A92C3-2C9E-4443-A2F8-C2DD7C6410BF}" type="datetime1">
              <a:rPr lang="zh-CN" altLang="en-US" smtClean="0"/>
              <a:t>2020/5/13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F81B1-D4C0-4CFE-8E4B-8D75BF4F38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168591"/>
      </p:ext>
    </p:extLst>
  </p:cSld>
  <p:clrMapOvr>
    <a:masterClrMapping/>
  </p:clrMapOvr>
  <p:transition spd="slow">
    <p:randomBar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F0412-BCF1-4EB6-A23B-66CFEA9B66A1}" type="datetime1">
              <a:rPr lang="zh-CN" altLang="en-US" smtClean="0"/>
              <a:t>2020/5/13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F81B1-D4C0-4CFE-8E4B-8D75BF4F38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6475279"/>
      </p:ext>
    </p:extLst>
  </p:cSld>
  <p:clrMapOvr>
    <a:masterClrMapping/>
  </p:clrMapOvr>
  <p:transition spd="slow">
    <p:randomBar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41C5B-D376-475F-B572-D4785DD9C753}" type="datetime1">
              <a:rPr lang="zh-CN" altLang="en-US" smtClean="0"/>
              <a:t>2020/5/13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F81B1-D4C0-4CFE-8E4B-8D75BF4F38F2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5706313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07B69-6B2B-4F92-908D-2FB9DC6E1A2D}" type="datetime1">
              <a:rPr lang="zh-CN" altLang="en-US" smtClean="0"/>
              <a:t>2020/5/13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F81B1-D4C0-4CFE-8E4B-8D75BF4F38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0029564"/>
      </p:ext>
    </p:extLst>
  </p:cSld>
  <p:clrMapOvr>
    <a:masterClrMapping/>
  </p:clrMapOvr>
  <p:transition spd="slow">
    <p:randomBar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60826-5CC7-492D-B86C-FE4C5CCB0D36}" type="datetime1">
              <a:rPr lang="zh-CN" altLang="en-US" smtClean="0"/>
              <a:t>2020/5/13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F81B1-D4C0-4CFE-8E4B-8D75BF4F38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0444151"/>
      </p:ext>
    </p:extLst>
  </p:cSld>
  <p:clrMapOvr>
    <a:masterClrMapping/>
  </p:clrMapOvr>
  <p:transition spd="slow">
    <p:randomBar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DD71C-5A42-44FA-AA46-647C3A7C95C6}" type="datetime1">
              <a:rPr lang="zh-CN" altLang="en-US" smtClean="0"/>
              <a:t>2020/5/13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F81B1-D4C0-4CFE-8E4B-8D75BF4F38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1564783"/>
      </p:ext>
    </p:extLst>
  </p:cSld>
  <p:clrMapOvr>
    <a:masterClrMapping/>
  </p:clrMapOvr>
  <p:transition spd="slow">
    <p:randomBar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6D98-4F07-48A6-B313-F306D2036DBE}" type="datetime1">
              <a:rPr lang="zh-CN" altLang="en-US" smtClean="0"/>
              <a:t>2020/5/13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F81B1-D4C0-4CFE-8E4B-8D75BF4F38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993815"/>
      </p:ext>
    </p:extLst>
  </p:cSld>
  <p:clrMapOvr>
    <a:masterClrMapping/>
  </p:clrMapOvr>
  <p:transition spd="slow">
    <p:randomBar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B4A6B-4134-44CB-8D1F-CAC6771D7D16}" type="datetime1">
              <a:rPr lang="zh-CN" altLang="en-US" smtClean="0"/>
              <a:t>2020/5/13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F81B1-D4C0-4CFE-8E4B-8D75BF4F38F2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88363624-0621-4AC7-8129-C796C431C34F}"/>
              </a:ext>
            </a:extLst>
          </p:cNvPr>
          <p:cNvGrpSpPr/>
          <p:nvPr userDrawn="1"/>
        </p:nvGrpSpPr>
        <p:grpSpPr>
          <a:xfrm>
            <a:off x="2869236" y="3585"/>
            <a:ext cx="3405528" cy="1074057"/>
            <a:chOff x="3659868" y="841828"/>
            <a:chExt cx="4540704" cy="1074057"/>
          </a:xfrm>
        </p:grpSpPr>
        <p:sp>
          <p:nvSpPr>
            <p:cNvPr id="7" name="任意多边形 6">
              <a:extLst>
                <a:ext uri="{FF2B5EF4-FFF2-40B4-BE49-F238E27FC236}">
                  <a16:creationId xmlns:a16="http://schemas.microsoft.com/office/drawing/2014/main" id="{83E3C27C-A8DF-42B5-A31F-A4E68CAADDBD}"/>
                </a:ext>
              </a:extLst>
            </p:cNvPr>
            <p:cNvSpPr/>
            <p:nvPr/>
          </p:nvSpPr>
          <p:spPr>
            <a:xfrm>
              <a:off x="4311650" y="1082675"/>
              <a:ext cx="3025775" cy="809625"/>
            </a:xfrm>
            <a:custGeom>
              <a:avLst/>
              <a:gdLst>
                <a:gd name="connsiteX0" fmla="*/ 22225 w 3025775"/>
                <a:gd name="connsiteY0" fmla="*/ 34925 h 809625"/>
                <a:gd name="connsiteX1" fmla="*/ 0 w 3025775"/>
                <a:gd name="connsiteY1" fmla="*/ 581025 h 809625"/>
                <a:gd name="connsiteX2" fmla="*/ 3175 w 3025775"/>
                <a:gd name="connsiteY2" fmla="*/ 762000 h 809625"/>
                <a:gd name="connsiteX3" fmla="*/ 63500 w 3025775"/>
                <a:gd name="connsiteY3" fmla="*/ 809625 h 809625"/>
                <a:gd name="connsiteX4" fmla="*/ 2936875 w 3025775"/>
                <a:gd name="connsiteY4" fmla="*/ 752475 h 809625"/>
                <a:gd name="connsiteX5" fmla="*/ 3022600 w 3025775"/>
                <a:gd name="connsiteY5" fmla="*/ 717550 h 809625"/>
                <a:gd name="connsiteX6" fmla="*/ 3025775 w 3025775"/>
                <a:gd name="connsiteY6" fmla="*/ 660400 h 809625"/>
                <a:gd name="connsiteX7" fmla="*/ 3003550 w 3025775"/>
                <a:gd name="connsiteY7" fmla="*/ 50800 h 809625"/>
                <a:gd name="connsiteX8" fmla="*/ 2946400 w 3025775"/>
                <a:gd name="connsiteY8" fmla="*/ 9525 h 809625"/>
                <a:gd name="connsiteX9" fmla="*/ 2419350 w 3025775"/>
                <a:gd name="connsiteY9" fmla="*/ 0 h 809625"/>
                <a:gd name="connsiteX10" fmla="*/ 22225 w 3025775"/>
                <a:gd name="connsiteY10" fmla="*/ 34925 h 809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25775" h="809625">
                  <a:moveTo>
                    <a:pt x="22225" y="34925"/>
                  </a:moveTo>
                  <a:lnTo>
                    <a:pt x="0" y="581025"/>
                  </a:lnTo>
                  <a:cubicBezTo>
                    <a:pt x="1058" y="641350"/>
                    <a:pt x="2117" y="701675"/>
                    <a:pt x="3175" y="762000"/>
                  </a:cubicBezTo>
                  <a:lnTo>
                    <a:pt x="63500" y="809625"/>
                  </a:lnTo>
                  <a:lnTo>
                    <a:pt x="2936875" y="752475"/>
                  </a:lnTo>
                  <a:lnTo>
                    <a:pt x="3022600" y="717550"/>
                  </a:lnTo>
                  <a:lnTo>
                    <a:pt x="3025775" y="660400"/>
                  </a:lnTo>
                  <a:lnTo>
                    <a:pt x="3003550" y="50800"/>
                  </a:lnTo>
                  <a:lnTo>
                    <a:pt x="2946400" y="9525"/>
                  </a:lnTo>
                  <a:lnTo>
                    <a:pt x="2419350" y="0"/>
                  </a:lnTo>
                  <a:lnTo>
                    <a:pt x="22225" y="34925"/>
                  </a:lnTo>
                  <a:close/>
                </a:path>
              </a:pathLst>
            </a:custGeom>
            <a:solidFill>
              <a:srgbClr val="9DC3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319674DE-2DD0-482B-BBBA-2569680F0E6B}"/>
                </a:ext>
              </a:extLst>
            </p:cNvPr>
            <p:cNvGrpSpPr/>
            <p:nvPr/>
          </p:nvGrpSpPr>
          <p:grpSpPr>
            <a:xfrm>
              <a:off x="3659868" y="841828"/>
              <a:ext cx="4540704" cy="1074057"/>
              <a:chOff x="4429125" y="2685143"/>
              <a:chExt cx="4118758" cy="1182009"/>
            </a:xfrm>
          </p:grpSpPr>
          <p:sp>
            <p:nvSpPr>
              <p:cNvPr id="9" name="Freeform 92">
                <a:extLst>
                  <a:ext uri="{FF2B5EF4-FFF2-40B4-BE49-F238E27FC236}">
                    <a16:creationId xmlns:a16="http://schemas.microsoft.com/office/drawing/2014/main" id="{B26CD274-CEF7-4889-86E9-975EF43BB33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429125" y="2685143"/>
                <a:ext cx="4118758" cy="1182009"/>
              </a:xfrm>
              <a:custGeom>
                <a:avLst/>
                <a:gdLst>
                  <a:gd name="T0" fmla="*/ 1235 w 1305"/>
                  <a:gd name="T1" fmla="*/ 116 h 339"/>
                  <a:gd name="T2" fmla="*/ 1299 w 1305"/>
                  <a:gd name="T3" fmla="*/ 11 h 339"/>
                  <a:gd name="T4" fmla="*/ 868 w 1305"/>
                  <a:gd name="T5" fmla="*/ 14 h 339"/>
                  <a:gd name="T6" fmla="*/ 862 w 1305"/>
                  <a:gd name="T7" fmla="*/ 70 h 339"/>
                  <a:gd name="T8" fmla="*/ 408 w 1305"/>
                  <a:gd name="T9" fmla="*/ 31 h 339"/>
                  <a:gd name="T10" fmla="*/ 1 w 1305"/>
                  <a:gd name="T11" fmla="*/ 36 h 339"/>
                  <a:gd name="T12" fmla="*/ 20 w 1305"/>
                  <a:gd name="T13" fmla="*/ 231 h 339"/>
                  <a:gd name="T14" fmla="*/ 174 w 1305"/>
                  <a:gd name="T15" fmla="*/ 250 h 339"/>
                  <a:gd name="T16" fmla="*/ 61 w 1305"/>
                  <a:gd name="T17" fmla="*/ 177 h 339"/>
                  <a:gd name="T18" fmla="*/ 45 w 1305"/>
                  <a:gd name="T19" fmla="*/ 90 h 339"/>
                  <a:gd name="T20" fmla="*/ 44 w 1305"/>
                  <a:gd name="T21" fmla="*/ 40 h 339"/>
                  <a:gd name="T22" fmla="*/ 14 w 1305"/>
                  <a:gd name="T23" fmla="*/ 37 h 339"/>
                  <a:gd name="T24" fmla="*/ 189 w 1305"/>
                  <a:gd name="T25" fmla="*/ 89 h 339"/>
                  <a:gd name="T26" fmla="*/ 199 w 1305"/>
                  <a:gd name="T27" fmla="*/ 335 h 339"/>
                  <a:gd name="T28" fmla="*/ 778 w 1305"/>
                  <a:gd name="T29" fmla="*/ 327 h 339"/>
                  <a:gd name="T30" fmla="*/ 1061 w 1305"/>
                  <a:gd name="T31" fmla="*/ 273 h 339"/>
                  <a:gd name="T32" fmla="*/ 1076 w 1305"/>
                  <a:gd name="T33" fmla="*/ 231 h 339"/>
                  <a:gd name="T34" fmla="*/ 1299 w 1305"/>
                  <a:gd name="T35" fmla="*/ 209 h 339"/>
                  <a:gd name="T36" fmla="*/ 909 w 1305"/>
                  <a:gd name="T37" fmla="*/ 71 h 339"/>
                  <a:gd name="T38" fmla="*/ 925 w 1305"/>
                  <a:gd name="T39" fmla="*/ 71 h 339"/>
                  <a:gd name="T40" fmla="*/ 886 w 1305"/>
                  <a:gd name="T41" fmla="*/ 30 h 339"/>
                  <a:gd name="T42" fmla="*/ 870 w 1305"/>
                  <a:gd name="T43" fmla="*/ 25 h 339"/>
                  <a:gd name="T44" fmla="*/ 869 w 1305"/>
                  <a:gd name="T45" fmla="*/ 70 h 339"/>
                  <a:gd name="T46" fmla="*/ 399 w 1305"/>
                  <a:gd name="T47" fmla="*/ 56 h 339"/>
                  <a:gd name="T48" fmla="*/ 382 w 1305"/>
                  <a:gd name="T49" fmla="*/ 47 h 339"/>
                  <a:gd name="T50" fmla="*/ 382 w 1305"/>
                  <a:gd name="T51" fmla="*/ 47 h 339"/>
                  <a:gd name="T52" fmla="*/ 349 w 1305"/>
                  <a:gd name="T53" fmla="*/ 70 h 339"/>
                  <a:gd name="T54" fmla="*/ 325 w 1305"/>
                  <a:gd name="T55" fmla="*/ 63 h 339"/>
                  <a:gd name="T56" fmla="*/ 325 w 1305"/>
                  <a:gd name="T57" fmla="*/ 76 h 339"/>
                  <a:gd name="T58" fmla="*/ 318 w 1305"/>
                  <a:gd name="T59" fmla="*/ 76 h 339"/>
                  <a:gd name="T60" fmla="*/ 298 w 1305"/>
                  <a:gd name="T61" fmla="*/ 70 h 339"/>
                  <a:gd name="T62" fmla="*/ 1049 w 1305"/>
                  <a:gd name="T63" fmla="*/ 289 h 339"/>
                  <a:gd name="T64" fmla="*/ 1042 w 1305"/>
                  <a:gd name="T65" fmla="*/ 297 h 339"/>
                  <a:gd name="T66" fmla="*/ 762 w 1305"/>
                  <a:gd name="T67" fmla="*/ 315 h 339"/>
                  <a:gd name="T68" fmla="*/ 192 w 1305"/>
                  <a:gd name="T69" fmla="*/ 310 h 339"/>
                  <a:gd name="T70" fmla="*/ 213 w 1305"/>
                  <a:gd name="T71" fmla="*/ 302 h 339"/>
                  <a:gd name="T72" fmla="*/ 192 w 1305"/>
                  <a:gd name="T73" fmla="*/ 236 h 339"/>
                  <a:gd name="T74" fmla="*/ 223 w 1305"/>
                  <a:gd name="T75" fmla="*/ 111 h 339"/>
                  <a:gd name="T76" fmla="*/ 196 w 1305"/>
                  <a:gd name="T77" fmla="*/ 104 h 339"/>
                  <a:gd name="T78" fmla="*/ 1036 w 1305"/>
                  <a:gd name="T79" fmla="*/ 88 h 339"/>
                  <a:gd name="T80" fmla="*/ 1043 w 1305"/>
                  <a:gd name="T81" fmla="*/ 99 h 339"/>
                  <a:gd name="T82" fmla="*/ 1049 w 1305"/>
                  <a:gd name="T83" fmla="*/ 289 h 339"/>
                  <a:gd name="T84" fmla="*/ 947 w 1305"/>
                  <a:gd name="T85" fmla="*/ 72 h 339"/>
                  <a:gd name="T86" fmla="*/ 952 w 1305"/>
                  <a:gd name="T87" fmla="*/ 62 h 339"/>
                  <a:gd name="T88" fmla="*/ 968 w 1305"/>
                  <a:gd name="T89" fmla="*/ 72 h 339"/>
                  <a:gd name="T90" fmla="*/ 1004 w 1305"/>
                  <a:gd name="T91" fmla="*/ 73 h 339"/>
                  <a:gd name="T92" fmla="*/ 1176 w 1305"/>
                  <a:gd name="T93" fmla="*/ 209 h 339"/>
                  <a:gd name="T94" fmla="*/ 1059 w 1305"/>
                  <a:gd name="T95" fmla="*/ 210 h 339"/>
                  <a:gd name="T96" fmla="*/ 1071 w 1305"/>
                  <a:gd name="T97" fmla="*/ 206 h 339"/>
                  <a:gd name="T98" fmla="*/ 1044 w 1305"/>
                  <a:gd name="T99" fmla="*/ 78 h 339"/>
                  <a:gd name="T100" fmla="*/ 972 w 1305"/>
                  <a:gd name="T101" fmla="*/ 44 h 339"/>
                  <a:gd name="T102" fmla="*/ 949 w 1305"/>
                  <a:gd name="T103" fmla="*/ 41 h 339"/>
                  <a:gd name="T104" fmla="*/ 1232 w 1305"/>
                  <a:gd name="T105" fmla="*/ 99 h 339"/>
                  <a:gd name="T106" fmla="*/ 1269 w 1305"/>
                  <a:gd name="T107" fmla="*/ 185 h 339"/>
                  <a:gd name="T108" fmla="*/ 1280 w 1305"/>
                  <a:gd name="T109" fmla="*/ 189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305" h="339">
                    <a:moveTo>
                      <a:pt x="1303" y="200"/>
                    </a:moveTo>
                    <a:cubicBezTo>
                      <a:pt x="1293" y="186"/>
                      <a:pt x="1281" y="173"/>
                      <a:pt x="1269" y="160"/>
                    </a:cubicBezTo>
                    <a:cubicBezTo>
                      <a:pt x="1263" y="152"/>
                      <a:pt x="1256" y="145"/>
                      <a:pt x="1250" y="138"/>
                    </a:cubicBezTo>
                    <a:cubicBezTo>
                      <a:pt x="1244" y="132"/>
                      <a:pt x="1233" y="124"/>
                      <a:pt x="1235" y="116"/>
                    </a:cubicBezTo>
                    <a:cubicBezTo>
                      <a:pt x="1236" y="109"/>
                      <a:pt x="1245" y="99"/>
                      <a:pt x="1249" y="93"/>
                    </a:cubicBezTo>
                    <a:cubicBezTo>
                      <a:pt x="1254" y="85"/>
                      <a:pt x="1260" y="77"/>
                      <a:pt x="1265" y="68"/>
                    </a:cubicBezTo>
                    <a:cubicBezTo>
                      <a:pt x="1276" y="50"/>
                      <a:pt x="1287" y="32"/>
                      <a:pt x="1298" y="14"/>
                    </a:cubicBezTo>
                    <a:cubicBezTo>
                      <a:pt x="1299" y="13"/>
                      <a:pt x="1299" y="12"/>
                      <a:pt x="1299" y="11"/>
                    </a:cubicBezTo>
                    <a:cubicBezTo>
                      <a:pt x="1303" y="8"/>
                      <a:pt x="1300" y="0"/>
                      <a:pt x="1294" y="1"/>
                    </a:cubicBezTo>
                    <a:cubicBezTo>
                      <a:pt x="1154" y="22"/>
                      <a:pt x="1012" y="26"/>
                      <a:pt x="872" y="13"/>
                    </a:cubicBezTo>
                    <a:cubicBezTo>
                      <a:pt x="870" y="13"/>
                      <a:pt x="869" y="14"/>
                      <a:pt x="868" y="15"/>
                    </a:cubicBezTo>
                    <a:cubicBezTo>
                      <a:pt x="868" y="15"/>
                      <a:pt x="868" y="14"/>
                      <a:pt x="868" y="14"/>
                    </a:cubicBezTo>
                    <a:cubicBezTo>
                      <a:pt x="867" y="11"/>
                      <a:pt x="862" y="12"/>
                      <a:pt x="862" y="15"/>
                    </a:cubicBezTo>
                    <a:cubicBezTo>
                      <a:pt x="861" y="24"/>
                      <a:pt x="862" y="34"/>
                      <a:pt x="862" y="44"/>
                    </a:cubicBezTo>
                    <a:cubicBezTo>
                      <a:pt x="862" y="52"/>
                      <a:pt x="860" y="61"/>
                      <a:pt x="862" y="69"/>
                    </a:cubicBezTo>
                    <a:cubicBezTo>
                      <a:pt x="862" y="70"/>
                      <a:pt x="862" y="70"/>
                      <a:pt x="862" y="70"/>
                    </a:cubicBezTo>
                    <a:cubicBezTo>
                      <a:pt x="710" y="68"/>
                      <a:pt x="559" y="69"/>
                      <a:pt x="407" y="73"/>
                    </a:cubicBezTo>
                    <a:cubicBezTo>
                      <a:pt x="408" y="68"/>
                      <a:pt x="408" y="62"/>
                      <a:pt x="409" y="57"/>
                    </a:cubicBezTo>
                    <a:cubicBezTo>
                      <a:pt x="409" y="49"/>
                      <a:pt x="410" y="41"/>
                      <a:pt x="409" y="33"/>
                    </a:cubicBezTo>
                    <a:cubicBezTo>
                      <a:pt x="409" y="32"/>
                      <a:pt x="409" y="31"/>
                      <a:pt x="408" y="31"/>
                    </a:cubicBezTo>
                    <a:cubicBezTo>
                      <a:pt x="407" y="30"/>
                      <a:pt x="406" y="29"/>
                      <a:pt x="404" y="29"/>
                    </a:cubicBezTo>
                    <a:cubicBezTo>
                      <a:pt x="338" y="26"/>
                      <a:pt x="272" y="26"/>
                      <a:pt x="206" y="26"/>
                    </a:cubicBezTo>
                    <a:cubicBezTo>
                      <a:pt x="141" y="26"/>
                      <a:pt x="74" y="24"/>
                      <a:pt x="9" y="30"/>
                    </a:cubicBezTo>
                    <a:cubicBezTo>
                      <a:pt x="6" y="27"/>
                      <a:pt x="0" y="31"/>
                      <a:pt x="1" y="36"/>
                    </a:cubicBezTo>
                    <a:cubicBezTo>
                      <a:pt x="10" y="71"/>
                      <a:pt x="38" y="103"/>
                      <a:pt x="63" y="128"/>
                    </a:cubicBezTo>
                    <a:cubicBezTo>
                      <a:pt x="73" y="138"/>
                      <a:pt x="73" y="139"/>
                      <a:pt x="65" y="151"/>
                    </a:cubicBezTo>
                    <a:cubicBezTo>
                      <a:pt x="59" y="159"/>
                      <a:pt x="53" y="167"/>
                      <a:pt x="48" y="176"/>
                    </a:cubicBezTo>
                    <a:cubicBezTo>
                      <a:pt x="37" y="193"/>
                      <a:pt x="26" y="211"/>
                      <a:pt x="20" y="231"/>
                    </a:cubicBezTo>
                    <a:cubicBezTo>
                      <a:pt x="19" y="234"/>
                      <a:pt x="22" y="236"/>
                      <a:pt x="24" y="235"/>
                    </a:cubicBezTo>
                    <a:cubicBezTo>
                      <a:pt x="24" y="237"/>
                      <a:pt x="24" y="239"/>
                      <a:pt x="27" y="239"/>
                    </a:cubicBezTo>
                    <a:cubicBezTo>
                      <a:pt x="50" y="243"/>
                      <a:pt x="74" y="244"/>
                      <a:pt x="98" y="246"/>
                    </a:cubicBezTo>
                    <a:cubicBezTo>
                      <a:pt x="123" y="248"/>
                      <a:pt x="149" y="252"/>
                      <a:pt x="174" y="250"/>
                    </a:cubicBezTo>
                    <a:cubicBezTo>
                      <a:pt x="179" y="249"/>
                      <a:pt x="181" y="242"/>
                      <a:pt x="176" y="241"/>
                    </a:cubicBezTo>
                    <a:cubicBezTo>
                      <a:pt x="152" y="236"/>
                      <a:pt x="128" y="236"/>
                      <a:pt x="104" y="235"/>
                    </a:cubicBezTo>
                    <a:cubicBezTo>
                      <a:pt x="79" y="233"/>
                      <a:pt x="53" y="231"/>
                      <a:pt x="28" y="232"/>
                    </a:cubicBezTo>
                    <a:cubicBezTo>
                      <a:pt x="40" y="214"/>
                      <a:pt x="50" y="195"/>
                      <a:pt x="61" y="177"/>
                    </a:cubicBezTo>
                    <a:cubicBezTo>
                      <a:pt x="68" y="167"/>
                      <a:pt x="77" y="157"/>
                      <a:pt x="83" y="147"/>
                    </a:cubicBezTo>
                    <a:cubicBezTo>
                      <a:pt x="86" y="142"/>
                      <a:pt x="87" y="139"/>
                      <a:pt x="84" y="133"/>
                    </a:cubicBezTo>
                    <a:cubicBezTo>
                      <a:pt x="81" y="126"/>
                      <a:pt x="73" y="121"/>
                      <a:pt x="67" y="115"/>
                    </a:cubicBezTo>
                    <a:cubicBezTo>
                      <a:pt x="60" y="107"/>
                      <a:pt x="52" y="99"/>
                      <a:pt x="45" y="90"/>
                    </a:cubicBezTo>
                    <a:cubicBezTo>
                      <a:pt x="35" y="77"/>
                      <a:pt x="27" y="62"/>
                      <a:pt x="19" y="48"/>
                    </a:cubicBezTo>
                    <a:cubicBezTo>
                      <a:pt x="23" y="48"/>
                      <a:pt x="27" y="48"/>
                      <a:pt x="31" y="48"/>
                    </a:cubicBezTo>
                    <a:cubicBezTo>
                      <a:pt x="35" y="48"/>
                      <a:pt x="40" y="49"/>
                      <a:pt x="44" y="47"/>
                    </a:cubicBezTo>
                    <a:cubicBezTo>
                      <a:pt x="48" y="46"/>
                      <a:pt x="48" y="42"/>
                      <a:pt x="44" y="40"/>
                    </a:cubicBezTo>
                    <a:cubicBezTo>
                      <a:pt x="40" y="39"/>
                      <a:pt x="35" y="39"/>
                      <a:pt x="31" y="40"/>
                    </a:cubicBezTo>
                    <a:cubicBezTo>
                      <a:pt x="26" y="40"/>
                      <a:pt x="21" y="40"/>
                      <a:pt x="17" y="40"/>
                    </a:cubicBezTo>
                    <a:cubicBezTo>
                      <a:pt x="16" y="40"/>
                      <a:pt x="16" y="40"/>
                      <a:pt x="15" y="40"/>
                    </a:cubicBezTo>
                    <a:cubicBezTo>
                      <a:pt x="15" y="39"/>
                      <a:pt x="14" y="38"/>
                      <a:pt x="14" y="37"/>
                    </a:cubicBezTo>
                    <a:cubicBezTo>
                      <a:pt x="78" y="39"/>
                      <a:pt x="142" y="36"/>
                      <a:pt x="206" y="36"/>
                    </a:cubicBezTo>
                    <a:cubicBezTo>
                      <a:pt x="263" y="36"/>
                      <a:pt x="320" y="37"/>
                      <a:pt x="377" y="38"/>
                    </a:cubicBezTo>
                    <a:cubicBezTo>
                      <a:pt x="317" y="58"/>
                      <a:pt x="254" y="69"/>
                      <a:pt x="191" y="81"/>
                    </a:cubicBezTo>
                    <a:cubicBezTo>
                      <a:pt x="187" y="81"/>
                      <a:pt x="187" y="86"/>
                      <a:pt x="189" y="89"/>
                    </a:cubicBezTo>
                    <a:cubicBezTo>
                      <a:pt x="188" y="90"/>
                      <a:pt x="187" y="91"/>
                      <a:pt x="187" y="93"/>
                    </a:cubicBezTo>
                    <a:cubicBezTo>
                      <a:pt x="183" y="143"/>
                      <a:pt x="182" y="192"/>
                      <a:pt x="180" y="242"/>
                    </a:cubicBezTo>
                    <a:cubicBezTo>
                      <a:pt x="179" y="263"/>
                      <a:pt x="177" y="284"/>
                      <a:pt x="178" y="304"/>
                    </a:cubicBezTo>
                    <a:cubicBezTo>
                      <a:pt x="179" y="318"/>
                      <a:pt x="185" y="330"/>
                      <a:pt x="199" y="335"/>
                    </a:cubicBezTo>
                    <a:cubicBezTo>
                      <a:pt x="217" y="339"/>
                      <a:pt x="238" y="336"/>
                      <a:pt x="255" y="336"/>
                    </a:cubicBezTo>
                    <a:cubicBezTo>
                      <a:pt x="282" y="335"/>
                      <a:pt x="309" y="335"/>
                      <a:pt x="335" y="335"/>
                    </a:cubicBezTo>
                    <a:cubicBezTo>
                      <a:pt x="384" y="334"/>
                      <a:pt x="433" y="333"/>
                      <a:pt x="482" y="333"/>
                    </a:cubicBezTo>
                    <a:cubicBezTo>
                      <a:pt x="581" y="331"/>
                      <a:pt x="679" y="329"/>
                      <a:pt x="778" y="327"/>
                    </a:cubicBezTo>
                    <a:cubicBezTo>
                      <a:pt x="828" y="326"/>
                      <a:pt x="878" y="324"/>
                      <a:pt x="928" y="323"/>
                    </a:cubicBezTo>
                    <a:cubicBezTo>
                      <a:pt x="950" y="322"/>
                      <a:pt x="972" y="322"/>
                      <a:pt x="995" y="321"/>
                    </a:cubicBezTo>
                    <a:cubicBezTo>
                      <a:pt x="1011" y="321"/>
                      <a:pt x="1036" y="325"/>
                      <a:pt x="1051" y="315"/>
                    </a:cubicBezTo>
                    <a:cubicBezTo>
                      <a:pt x="1064" y="305"/>
                      <a:pt x="1061" y="287"/>
                      <a:pt x="1061" y="273"/>
                    </a:cubicBezTo>
                    <a:cubicBezTo>
                      <a:pt x="1060" y="259"/>
                      <a:pt x="1060" y="245"/>
                      <a:pt x="1059" y="232"/>
                    </a:cubicBezTo>
                    <a:cubicBezTo>
                      <a:pt x="1061" y="232"/>
                      <a:pt x="1063" y="232"/>
                      <a:pt x="1065" y="232"/>
                    </a:cubicBezTo>
                    <a:cubicBezTo>
                      <a:pt x="1068" y="233"/>
                      <a:pt x="1072" y="234"/>
                      <a:pt x="1074" y="233"/>
                    </a:cubicBezTo>
                    <a:cubicBezTo>
                      <a:pt x="1075" y="232"/>
                      <a:pt x="1076" y="232"/>
                      <a:pt x="1076" y="231"/>
                    </a:cubicBezTo>
                    <a:cubicBezTo>
                      <a:pt x="1090" y="231"/>
                      <a:pt x="1104" y="229"/>
                      <a:pt x="1118" y="227"/>
                    </a:cubicBezTo>
                    <a:cubicBezTo>
                      <a:pt x="1138" y="225"/>
                      <a:pt x="1159" y="223"/>
                      <a:pt x="1180" y="221"/>
                    </a:cubicBezTo>
                    <a:cubicBezTo>
                      <a:pt x="1199" y="219"/>
                      <a:pt x="1219" y="217"/>
                      <a:pt x="1239" y="215"/>
                    </a:cubicBezTo>
                    <a:cubicBezTo>
                      <a:pt x="1258" y="213"/>
                      <a:pt x="1280" y="214"/>
                      <a:pt x="1299" y="209"/>
                    </a:cubicBezTo>
                    <a:cubicBezTo>
                      <a:pt x="1301" y="208"/>
                      <a:pt x="1302" y="206"/>
                      <a:pt x="1302" y="204"/>
                    </a:cubicBezTo>
                    <a:cubicBezTo>
                      <a:pt x="1304" y="204"/>
                      <a:pt x="1305" y="202"/>
                      <a:pt x="1303" y="200"/>
                    </a:cubicBezTo>
                    <a:close/>
                    <a:moveTo>
                      <a:pt x="925" y="71"/>
                    </a:moveTo>
                    <a:cubicBezTo>
                      <a:pt x="919" y="71"/>
                      <a:pt x="914" y="71"/>
                      <a:pt x="909" y="71"/>
                    </a:cubicBezTo>
                    <a:cubicBezTo>
                      <a:pt x="908" y="66"/>
                      <a:pt x="907" y="60"/>
                      <a:pt x="906" y="55"/>
                    </a:cubicBezTo>
                    <a:cubicBezTo>
                      <a:pt x="905" y="49"/>
                      <a:pt x="905" y="43"/>
                      <a:pt x="904" y="37"/>
                    </a:cubicBezTo>
                    <a:cubicBezTo>
                      <a:pt x="910" y="39"/>
                      <a:pt x="916" y="41"/>
                      <a:pt x="922" y="43"/>
                    </a:cubicBezTo>
                    <a:cubicBezTo>
                      <a:pt x="920" y="52"/>
                      <a:pt x="920" y="63"/>
                      <a:pt x="925" y="71"/>
                    </a:cubicBezTo>
                    <a:close/>
                    <a:moveTo>
                      <a:pt x="900" y="35"/>
                    </a:moveTo>
                    <a:cubicBezTo>
                      <a:pt x="899" y="46"/>
                      <a:pt x="898" y="60"/>
                      <a:pt x="901" y="71"/>
                    </a:cubicBezTo>
                    <a:cubicBezTo>
                      <a:pt x="897" y="71"/>
                      <a:pt x="894" y="71"/>
                      <a:pt x="890" y="71"/>
                    </a:cubicBezTo>
                    <a:cubicBezTo>
                      <a:pt x="889" y="57"/>
                      <a:pt x="886" y="44"/>
                      <a:pt x="886" y="30"/>
                    </a:cubicBezTo>
                    <a:cubicBezTo>
                      <a:pt x="890" y="32"/>
                      <a:pt x="895" y="34"/>
                      <a:pt x="900" y="35"/>
                    </a:cubicBezTo>
                    <a:close/>
                    <a:moveTo>
                      <a:pt x="869" y="69"/>
                    </a:moveTo>
                    <a:cubicBezTo>
                      <a:pt x="873" y="61"/>
                      <a:pt x="872" y="51"/>
                      <a:pt x="872" y="42"/>
                    </a:cubicBezTo>
                    <a:cubicBezTo>
                      <a:pt x="872" y="36"/>
                      <a:pt x="871" y="30"/>
                      <a:pt x="870" y="25"/>
                    </a:cubicBezTo>
                    <a:cubicBezTo>
                      <a:pt x="870" y="25"/>
                      <a:pt x="870" y="25"/>
                      <a:pt x="870" y="25"/>
                    </a:cubicBezTo>
                    <a:cubicBezTo>
                      <a:pt x="874" y="26"/>
                      <a:pt x="877" y="27"/>
                      <a:pt x="880" y="28"/>
                    </a:cubicBezTo>
                    <a:cubicBezTo>
                      <a:pt x="879" y="42"/>
                      <a:pt x="878" y="57"/>
                      <a:pt x="882" y="71"/>
                    </a:cubicBezTo>
                    <a:cubicBezTo>
                      <a:pt x="878" y="71"/>
                      <a:pt x="873" y="70"/>
                      <a:pt x="869" y="70"/>
                    </a:cubicBezTo>
                    <a:cubicBezTo>
                      <a:pt x="869" y="70"/>
                      <a:pt x="869" y="70"/>
                      <a:pt x="869" y="69"/>
                    </a:cubicBezTo>
                    <a:close/>
                    <a:moveTo>
                      <a:pt x="388" y="45"/>
                    </a:moveTo>
                    <a:cubicBezTo>
                      <a:pt x="392" y="43"/>
                      <a:pt x="397" y="42"/>
                      <a:pt x="402" y="40"/>
                    </a:cubicBezTo>
                    <a:cubicBezTo>
                      <a:pt x="401" y="45"/>
                      <a:pt x="400" y="51"/>
                      <a:pt x="399" y="56"/>
                    </a:cubicBezTo>
                    <a:cubicBezTo>
                      <a:pt x="398" y="62"/>
                      <a:pt x="397" y="68"/>
                      <a:pt x="397" y="73"/>
                    </a:cubicBezTo>
                    <a:cubicBezTo>
                      <a:pt x="395" y="73"/>
                      <a:pt x="392" y="74"/>
                      <a:pt x="389" y="74"/>
                    </a:cubicBezTo>
                    <a:cubicBezTo>
                      <a:pt x="387" y="64"/>
                      <a:pt x="386" y="55"/>
                      <a:pt x="388" y="45"/>
                    </a:cubicBezTo>
                    <a:close/>
                    <a:moveTo>
                      <a:pt x="382" y="47"/>
                    </a:moveTo>
                    <a:cubicBezTo>
                      <a:pt x="380" y="56"/>
                      <a:pt x="379" y="65"/>
                      <a:pt x="381" y="74"/>
                    </a:cubicBezTo>
                    <a:cubicBezTo>
                      <a:pt x="377" y="74"/>
                      <a:pt x="373" y="74"/>
                      <a:pt x="368" y="74"/>
                    </a:cubicBezTo>
                    <a:cubicBezTo>
                      <a:pt x="369" y="66"/>
                      <a:pt x="369" y="59"/>
                      <a:pt x="368" y="51"/>
                    </a:cubicBezTo>
                    <a:cubicBezTo>
                      <a:pt x="373" y="49"/>
                      <a:pt x="377" y="48"/>
                      <a:pt x="382" y="47"/>
                    </a:cubicBezTo>
                    <a:close/>
                    <a:moveTo>
                      <a:pt x="363" y="52"/>
                    </a:moveTo>
                    <a:cubicBezTo>
                      <a:pt x="363" y="60"/>
                      <a:pt x="362" y="67"/>
                      <a:pt x="361" y="74"/>
                    </a:cubicBezTo>
                    <a:cubicBezTo>
                      <a:pt x="357" y="75"/>
                      <a:pt x="353" y="75"/>
                      <a:pt x="349" y="75"/>
                    </a:cubicBezTo>
                    <a:cubicBezTo>
                      <a:pt x="350" y="73"/>
                      <a:pt x="349" y="72"/>
                      <a:pt x="349" y="70"/>
                    </a:cubicBezTo>
                    <a:cubicBezTo>
                      <a:pt x="349" y="66"/>
                      <a:pt x="349" y="61"/>
                      <a:pt x="348" y="57"/>
                    </a:cubicBezTo>
                    <a:cubicBezTo>
                      <a:pt x="353" y="55"/>
                      <a:pt x="358" y="54"/>
                      <a:pt x="363" y="52"/>
                    </a:cubicBezTo>
                    <a:close/>
                    <a:moveTo>
                      <a:pt x="325" y="71"/>
                    </a:moveTo>
                    <a:cubicBezTo>
                      <a:pt x="325" y="68"/>
                      <a:pt x="325" y="66"/>
                      <a:pt x="325" y="63"/>
                    </a:cubicBezTo>
                    <a:cubicBezTo>
                      <a:pt x="331" y="61"/>
                      <a:pt x="337" y="60"/>
                      <a:pt x="343" y="58"/>
                    </a:cubicBezTo>
                    <a:cubicBezTo>
                      <a:pt x="343" y="62"/>
                      <a:pt x="343" y="66"/>
                      <a:pt x="342" y="70"/>
                    </a:cubicBezTo>
                    <a:cubicBezTo>
                      <a:pt x="342" y="72"/>
                      <a:pt x="342" y="73"/>
                      <a:pt x="342" y="75"/>
                    </a:cubicBezTo>
                    <a:cubicBezTo>
                      <a:pt x="336" y="75"/>
                      <a:pt x="330" y="75"/>
                      <a:pt x="325" y="76"/>
                    </a:cubicBezTo>
                    <a:cubicBezTo>
                      <a:pt x="325" y="74"/>
                      <a:pt x="325" y="72"/>
                      <a:pt x="325" y="71"/>
                    </a:cubicBezTo>
                    <a:close/>
                    <a:moveTo>
                      <a:pt x="320" y="64"/>
                    </a:moveTo>
                    <a:cubicBezTo>
                      <a:pt x="320" y="66"/>
                      <a:pt x="319" y="68"/>
                      <a:pt x="319" y="70"/>
                    </a:cubicBezTo>
                    <a:cubicBezTo>
                      <a:pt x="319" y="72"/>
                      <a:pt x="318" y="74"/>
                      <a:pt x="318" y="76"/>
                    </a:cubicBezTo>
                    <a:cubicBezTo>
                      <a:pt x="313" y="76"/>
                      <a:pt x="309" y="76"/>
                      <a:pt x="304" y="76"/>
                    </a:cubicBezTo>
                    <a:cubicBezTo>
                      <a:pt x="303" y="74"/>
                      <a:pt x="302" y="71"/>
                      <a:pt x="302" y="69"/>
                    </a:cubicBezTo>
                    <a:cubicBezTo>
                      <a:pt x="308" y="67"/>
                      <a:pt x="314" y="66"/>
                      <a:pt x="320" y="64"/>
                    </a:cubicBezTo>
                    <a:close/>
                    <a:moveTo>
                      <a:pt x="298" y="70"/>
                    </a:moveTo>
                    <a:cubicBezTo>
                      <a:pt x="298" y="72"/>
                      <a:pt x="298" y="74"/>
                      <a:pt x="299" y="76"/>
                    </a:cubicBezTo>
                    <a:cubicBezTo>
                      <a:pt x="286" y="77"/>
                      <a:pt x="274" y="77"/>
                      <a:pt x="261" y="78"/>
                    </a:cubicBezTo>
                    <a:cubicBezTo>
                      <a:pt x="273" y="75"/>
                      <a:pt x="286" y="72"/>
                      <a:pt x="298" y="70"/>
                    </a:cubicBezTo>
                    <a:close/>
                    <a:moveTo>
                      <a:pt x="1049" y="289"/>
                    </a:moveTo>
                    <a:cubicBezTo>
                      <a:pt x="1047" y="288"/>
                      <a:pt x="1045" y="289"/>
                      <a:pt x="1042" y="289"/>
                    </a:cubicBezTo>
                    <a:cubicBezTo>
                      <a:pt x="1039" y="289"/>
                      <a:pt x="1037" y="289"/>
                      <a:pt x="1034" y="289"/>
                    </a:cubicBezTo>
                    <a:cubicBezTo>
                      <a:pt x="1031" y="290"/>
                      <a:pt x="1031" y="296"/>
                      <a:pt x="1034" y="297"/>
                    </a:cubicBezTo>
                    <a:cubicBezTo>
                      <a:pt x="1037" y="297"/>
                      <a:pt x="1039" y="297"/>
                      <a:pt x="1042" y="297"/>
                    </a:cubicBezTo>
                    <a:cubicBezTo>
                      <a:pt x="1044" y="297"/>
                      <a:pt x="1046" y="297"/>
                      <a:pt x="1048" y="297"/>
                    </a:cubicBezTo>
                    <a:cubicBezTo>
                      <a:pt x="1048" y="297"/>
                      <a:pt x="1048" y="297"/>
                      <a:pt x="1048" y="297"/>
                    </a:cubicBezTo>
                    <a:cubicBezTo>
                      <a:pt x="1044" y="311"/>
                      <a:pt x="1025" y="308"/>
                      <a:pt x="1015" y="308"/>
                    </a:cubicBezTo>
                    <a:cubicBezTo>
                      <a:pt x="930" y="311"/>
                      <a:pt x="846" y="313"/>
                      <a:pt x="762" y="315"/>
                    </a:cubicBezTo>
                    <a:cubicBezTo>
                      <a:pt x="593" y="319"/>
                      <a:pt x="424" y="321"/>
                      <a:pt x="255" y="323"/>
                    </a:cubicBezTo>
                    <a:cubicBezTo>
                      <a:pt x="244" y="323"/>
                      <a:pt x="233" y="323"/>
                      <a:pt x="222" y="323"/>
                    </a:cubicBezTo>
                    <a:cubicBezTo>
                      <a:pt x="217" y="323"/>
                      <a:pt x="212" y="324"/>
                      <a:pt x="207" y="323"/>
                    </a:cubicBezTo>
                    <a:cubicBezTo>
                      <a:pt x="198" y="321"/>
                      <a:pt x="194" y="316"/>
                      <a:pt x="192" y="310"/>
                    </a:cubicBezTo>
                    <a:cubicBezTo>
                      <a:pt x="192" y="310"/>
                      <a:pt x="193" y="310"/>
                      <a:pt x="193" y="310"/>
                    </a:cubicBezTo>
                    <a:cubicBezTo>
                      <a:pt x="195" y="310"/>
                      <a:pt x="198" y="310"/>
                      <a:pt x="200" y="310"/>
                    </a:cubicBezTo>
                    <a:cubicBezTo>
                      <a:pt x="204" y="311"/>
                      <a:pt x="209" y="311"/>
                      <a:pt x="213" y="310"/>
                    </a:cubicBezTo>
                    <a:cubicBezTo>
                      <a:pt x="217" y="309"/>
                      <a:pt x="217" y="303"/>
                      <a:pt x="213" y="302"/>
                    </a:cubicBezTo>
                    <a:cubicBezTo>
                      <a:pt x="209" y="301"/>
                      <a:pt x="204" y="302"/>
                      <a:pt x="200" y="302"/>
                    </a:cubicBezTo>
                    <a:cubicBezTo>
                      <a:pt x="197" y="302"/>
                      <a:pt x="193" y="302"/>
                      <a:pt x="191" y="304"/>
                    </a:cubicBezTo>
                    <a:cubicBezTo>
                      <a:pt x="190" y="303"/>
                      <a:pt x="190" y="301"/>
                      <a:pt x="190" y="299"/>
                    </a:cubicBezTo>
                    <a:cubicBezTo>
                      <a:pt x="189" y="278"/>
                      <a:pt x="192" y="257"/>
                      <a:pt x="192" y="236"/>
                    </a:cubicBezTo>
                    <a:cubicBezTo>
                      <a:pt x="194" y="195"/>
                      <a:pt x="195" y="154"/>
                      <a:pt x="196" y="112"/>
                    </a:cubicBezTo>
                    <a:cubicBezTo>
                      <a:pt x="196" y="113"/>
                      <a:pt x="197" y="113"/>
                      <a:pt x="198" y="113"/>
                    </a:cubicBezTo>
                    <a:cubicBezTo>
                      <a:pt x="202" y="113"/>
                      <a:pt x="207" y="113"/>
                      <a:pt x="211" y="113"/>
                    </a:cubicBezTo>
                    <a:cubicBezTo>
                      <a:pt x="215" y="113"/>
                      <a:pt x="219" y="113"/>
                      <a:pt x="223" y="111"/>
                    </a:cubicBezTo>
                    <a:cubicBezTo>
                      <a:pt x="225" y="110"/>
                      <a:pt x="225" y="107"/>
                      <a:pt x="223" y="106"/>
                    </a:cubicBezTo>
                    <a:cubicBezTo>
                      <a:pt x="219" y="103"/>
                      <a:pt x="215" y="104"/>
                      <a:pt x="211" y="104"/>
                    </a:cubicBezTo>
                    <a:cubicBezTo>
                      <a:pt x="207" y="104"/>
                      <a:pt x="202" y="104"/>
                      <a:pt x="197" y="104"/>
                    </a:cubicBezTo>
                    <a:cubicBezTo>
                      <a:pt x="197" y="104"/>
                      <a:pt x="196" y="104"/>
                      <a:pt x="196" y="104"/>
                    </a:cubicBezTo>
                    <a:cubicBezTo>
                      <a:pt x="196" y="100"/>
                      <a:pt x="196" y="97"/>
                      <a:pt x="196" y="93"/>
                    </a:cubicBezTo>
                    <a:cubicBezTo>
                      <a:pt x="196" y="92"/>
                      <a:pt x="196" y="91"/>
                      <a:pt x="196" y="91"/>
                    </a:cubicBezTo>
                    <a:cubicBezTo>
                      <a:pt x="475" y="80"/>
                      <a:pt x="754" y="78"/>
                      <a:pt x="1033" y="85"/>
                    </a:cubicBezTo>
                    <a:cubicBezTo>
                      <a:pt x="1034" y="86"/>
                      <a:pt x="1035" y="87"/>
                      <a:pt x="1036" y="88"/>
                    </a:cubicBezTo>
                    <a:cubicBezTo>
                      <a:pt x="1038" y="88"/>
                      <a:pt x="1039" y="90"/>
                      <a:pt x="1040" y="92"/>
                    </a:cubicBezTo>
                    <a:cubicBezTo>
                      <a:pt x="1039" y="92"/>
                      <a:pt x="1037" y="91"/>
                      <a:pt x="1035" y="90"/>
                    </a:cubicBezTo>
                    <a:cubicBezTo>
                      <a:pt x="1031" y="89"/>
                      <a:pt x="1028" y="93"/>
                      <a:pt x="1032" y="96"/>
                    </a:cubicBezTo>
                    <a:cubicBezTo>
                      <a:pt x="1035" y="98"/>
                      <a:pt x="1039" y="99"/>
                      <a:pt x="1043" y="99"/>
                    </a:cubicBezTo>
                    <a:cubicBezTo>
                      <a:pt x="1046" y="113"/>
                      <a:pt x="1044" y="135"/>
                      <a:pt x="1044" y="142"/>
                    </a:cubicBezTo>
                    <a:cubicBezTo>
                      <a:pt x="1045" y="164"/>
                      <a:pt x="1045" y="185"/>
                      <a:pt x="1046" y="207"/>
                    </a:cubicBezTo>
                    <a:cubicBezTo>
                      <a:pt x="1047" y="227"/>
                      <a:pt x="1047" y="247"/>
                      <a:pt x="1048" y="266"/>
                    </a:cubicBezTo>
                    <a:cubicBezTo>
                      <a:pt x="1048" y="272"/>
                      <a:pt x="1050" y="281"/>
                      <a:pt x="1049" y="289"/>
                    </a:cubicBezTo>
                    <a:close/>
                    <a:moveTo>
                      <a:pt x="928" y="45"/>
                    </a:moveTo>
                    <a:cubicBezTo>
                      <a:pt x="934" y="48"/>
                      <a:pt x="940" y="50"/>
                      <a:pt x="946" y="52"/>
                    </a:cubicBezTo>
                    <a:cubicBezTo>
                      <a:pt x="946" y="56"/>
                      <a:pt x="946" y="59"/>
                      <a:pt x="946" y="62"/>
                    </a:cubicBezTo>
                    <a:cubicBezTo>
                      <a:pt x="947" y="66"/>
                      <a:pt x="946" y="69"/>
                      <a:pt x="947" y="72"/>
                    </a:cubicBezTo>
                    <a:cubicBezTo>
                      <a:pt x="942" y="72"/>
                      <a:pt x="937" y="72"/>
                      <a:pt x="932" y="71"/>
                    </a:cubicBezTo>
                    <a:cubicBezTo>
                      <a:pt x="931" y="66"/>
                      <a:pt x="929" y="62"/>
                      <a:pt x="928" y="57"/>
                    </a:cubicBezTo>
                    <a:cubicBezTo>
                      <a:pt x="927" y="53"/>
                      <a:pt x="927" y="49"/>
                      <a:pt x="928" y="45"/>
                    </a:cubicBezTo>
                    <a:close/>
                    <a:moveTo>
                      <a:pt x="952" y="62"/>
                    </a:moveTo>
                    <a:cubicBezTo>
                      <a:pt x="952" y="59"/>
                      <a:pt x="952" y="57"/>
                      <a:pt x="951" y="54"/>
                    </a:cubicBezTo>
                    <a:cubicBezTo>
                      <a:pt x="957" y="56"/>
                      <a:pt x="962" y="58"/>
                      <a:pt x="967" y="60"/>
                    </a:cubicBezTo>
                    <a:cubicBezTo>
                      <a:pt x="968" y="62"/>
                      <a:pt x="968" y="64"/>
                      <a:pt x="968" y="67"/>
                    </a:cubicBezTo>
                    <a:cubicBezTo>
                      <a:pt x="968" y="68"/>
                      <a:pt x="968" y="70"/>
                      <a:pt x="968" y="72"/>
                    </a:cubicBezTo>
                    <a:cubicBezTo>
                      <a:pt x="963" y="72"/>
                      <a:pt x="958" y="72"/>
                      <a:pt x="953" y="72"/>
                    </a:cubicBezTo>
                    <a:cubicBezTo>
                      <a:pt x="954" y="68"/>
                      <a:pt x="953" y="65"/>
                      <a:pt x="952" y="62"/>
                    </a:cubicBezTo>
                    <a:close/>
                    <a:moveTo>
                      <a:pt x="974" y="62"/>
                    </a:moveTo>
                    <a:cubicBezTo>
                      <a:pt x="984" y="66"/>
                      <a:pt x="994" y="69"/>
                      <a:pt x="1004" y="73"/>
                    </a:cubicBezTo>
                    <a:cubicBezTo>
                      <a:pt x="994" y="73"/>
                      <a:pt x="984" y="72"/>
                      <a:pt x="975" y="72"/>
                    </a:cubicBezTo>
                    <a:cubicBezTo>
                      <a:pt x="975" y="69"/>
                      <a:pt x="975" y="66"/>
                      <a:pt x="974" y="62"/>
                    </a:cubicBezTo>
                    <a:close/>
                    <a:moveTo>
                      <a:pt x="1239" y="203"/>
                    </a:moveTo>
                    <a:cubicBezTo>
                      <a:pt x="1218" y="205"/>
                      <a:pt x="1197" y="207"/>
                      <a:pt x="1176" y="209"/>
                    </a:cubicBezTo>
                    <a:cubicBezTo>
                      <a:pt x="1156" y="211"/>
                      <a:pt x="1135" y="213"/>
                      <a:pt x="1114" y="216"/>
                    </a:cubicBezTo>
                    <a:cubicBezTo>
                      <a:pt x="1098" y="218"/>
                      <a:pt x="1080" y="219"/>
                      <a:pt x="1064" y="225"/>
                    </a:cubicBezTo>
                    <a:cubicBezTo>
                      <a:pt x="1062" y="225"/>
                      <a:pt x="1061" y="225"/>
                      <a:pt x="1059" y="225"/>
                    </a:cubicBezTo>
                    <a:cubicBezTo>
                      <a:pt x="1059" y="220"/>
                      <a:pt x="1059" y="215"/>
                      <a:pt x="1059" y="210"/>
                    </a:cubicBezTo>
                    <a:cubicBezTo>
                      <a:pt x="1062" y="212"/>
                      <a:pt x="1065" y="213"/>
                      <a:pt x="1069" y="214"/>
                    </a:cubicBezTo>
                    <a:cubicBezTo>
                      <a:pt x="1073" y="214"/>
                      <a:pt x="1078" y="215"/>
                      <a:pt x="1081" y="212"/>
                    </a:cubicBezTo>
                    <a:cubicBezTo>
                      <a:pt x="1082" y="211"/>
                      <a:pt x="1082" y="210"/>
                      <a:pt x="1081" y="209"/>
                    </a:cubicBezTo>
                    <a:cubicBezTo>
                      <a:pt x="1078" y="206"/>
                      <a:pt x="1075" y="207"/>
                      <a:pt x="1071" y="206"/>
                    </a:cubicBezTo>
                    <a:cubicBezTo>
                      <a:pt x="1067" y="206"/>
                      <a:pt x="1062" y="205"/>
                      <a:pt x="1058" y="204"/>
                    </a:cubicBezTo>
                    <a:cubicBezTo>
                      <a:pt x="1058" y="199"/>
                      <a:pt x="1058" y="193"/>
                      <a:pt x="1058" y="188"/>
                    </a:cubicBezTo>
                    <a:cubicBezTo>
                      <a:pt x="1057" y="161"/>
                      <a:pt x="1056" y="135"/>
                      <a:pt x="1055" y="109"/>
                    </a:cubicBezTo>
                    <a:cubicBezTo>
                      <a:pt x="1055" y="97"/>
                      <a:pt x="1054" y="84"/>
                      <a:pt x="1044" y="78"/>
                    </a:cubicBezTo>
                    <a:cubicBezTo>
                      <a:pt x="1043" y="76"/>
                      <a:pt x="1042" y="75"/>
                      <a:pt x="1040" y="74"/>
                    </a:cubicBezTo>
                    <a:cubicBezTo>
                      <a:pt x="1012" y="64"/>
                      <a:pt x="983" y="53"/>
                      <a:pt x="955" y="43"/>
                    </a:cubicBezTo>
                    <a:cubicBezTo>
                      <a:pt x="957" y="43"/>
                      <a:pt x="959" y="43"/>
                      <a:pt x="962" y="44"/>
                    </a:cubicBezTo>
                    <a:cubicBezTo>
                      <a:pt x="965" y="44"/>
                      <a:pt x="969" y="46"/>
                      <a:pt x="972" y="44"/>
                    </a:cubicBezTo>
                    <a:cubicBezTo>
                      <a:pt x="974" y="44"/>
                      <a:pt x="974" y="42"/>
                      <a:pt x="973" y="40"/>
                    </a:cubicBezTo>
                    <a:cubicBezTo>
                      <a:pt x="972" y="36"/>
                      <a:pt x="966" y="36"/>
                      <a:pt x="962" y="35"/>
                    </a:cubicBezTo>
                    <a:cubicBezTo>
                      <a:pt x="957" y="35"/>
                      <a:pt x="953" y="36"/>
                      <a:pt x="949" y="39"/>
                    </a:cubicBezTo>
                    <a:cubicBezTo>
                      <a:pt x="949" y="40"/>
                      <a:pt x="949" y="40"/>
                      <a:pt x="949" y="41"/>
                    </a:cubicBezTo>
                    <a:cubicBezTo>
                      <a:pt x="937" y="37"/>
                      <a:pt x="926" y="32"/>
                      <a:pt x="914" y="28"/>
                    </a:cubicBezTo>
                    <a:cubicBezTo>
                      <a:pt x="1038" y="37"/>
                      <a:pt x="1162" y="32"/>
                      <a:pt x="1285" y="14"/>
                    </a:cubicBezTo>
                    <a:cubicBezTo>
                      <a:pt x="1273" y="33"/>
                      <a:pt x="1261" y="52"/>
                      <a:pt x="1249" y="71"/>
                    </a:cubicBezTo>
                    <a:cubicBezTo>
                      <a:pt x="1244" y="80"/>
                      <a:pt x="1238" y="89"/>
                      <a:pt x="1232" y="99"/>
                    </a:cubicBezTo>
                    <a:cubicBezTo>
                      <a:pt x="1228" y="105"/>
                      <a:pt x="1222" y="111"/>
                      <a:pt x="1222" y="119"/>
                    </a:cubicBezTo>
                    <a:cubicBezTo>
                      <a:pt x="1221" y="132"/>
                      <a:pt x="1240" y="145"/>
                      <a:pt x="1248" y="153"/>
                    </a:cubicBezTo>
                    <a:cubicBezTo>
                      <a:pt x="1257" y="164"/>
                      <a:pt x="1267" y="174"/>
                      <a:pt x="1276" y="184"/>
                    </a:cubicBezTo>
                    <a:cubicBezTo>
                      <a:pt x="1274" y="184"/>
                      <a:pt x="1272" y="185"/>
                      <a:pt x="1269" y="185"/>
                    </a:cubicBezTo>
                    <a:cubicBezTo>
                      <a:pt x="1266" y="186"/>
                      <a:pt x="1262" y="186"/>
                      <a:pt x="1258" y="186"/>
                    </a:cubicBezTo>
                    <a:cubicBezTo>
                      <a:pt x="1255" y="186"/>
                      <a:pt x="1255" y="190"/>
                      <a:pt x="1257" y="191"/>
                    </a:cubicBezTo>
                    <a:cubicBezTo>
                      <a:pt x="1261" y="192"/>
                      <a:pt x="1265" y="192"/>
                      <a:pt x="1270" y="192"/>
                    </a:cubicBezTo>
                    <a:cubicBezTo>
                      <a:pt x="1273" y="192"/>
                      <a:pt x="1278" y="192"/>
                      <a:pt x="1280" y="189"/>
                    </a:cubicBezTo>
                    <a:cubicBezTo>
                      <a:pt x="1281" y="189"/>
                      <a:pt x="1281" y="189"/>
                      <a:pt x="1281" y="189"/>
                    </a:cubicBezTo>
                    <a:cubicBezTo>
                      <a:pt x="1284" y="192"/>
                      <a:pt x="1288" y="196"/>
                      <a:pt x="1292" y="199"/>
                    </a:cubicBezTo>
                    <a:cubicBezTo>
                      <a:pt x="1274" y="198"/>
                      <a:pt x="1256" y="201"/>
                      <a:pt x="1239" y="203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10" name="Freeform 93">
                <a:extLst>
                  <a:ext uri="{FF2B5EF4-FFF2-40B4-BE49-F238E27FC236}">
                    <a16:creationId xmlns:a16="http://schemas.microsoft.com/office/drawing/2014/main" id="{CA60D8BF-3A31-476E-8EA0-029CC88EC2D5}"/>
                  </a:ext>
                </a:extLst>
              </p:cNvPr>
              <p:cNvSpPr/>
              <p:nvPr/>
            </p:nvSpPr>
            <p:spPr bwMode="auto">
              <a:xfrm>
                <a:off x="4583754" y="3442044"/>
                <a:ext cx="84343" cy="38883"/>
              </a:xfrm>
              <a:custGeom>
                <a:avLst/>
                <a:gdLst>
                  <a:gd name="T0" fmla="*/ 21 w 27"/>
                  <a:gd name="T1" fmla="*/ 1 h 11"/>
                  <a:gd name="T2" fmla="*/ 3 w 27"/>
                  <a:gd name="T3" fmla="*/ 0 h 11"/>
                  <a:gd name="T4" fmla="*/ 2 w 27"/>
                  <a:gd name="T5" fmla="*/ 5 h 11"/>
                  <a:gd name="T6" fmla="*/ 20 w 27"/>
                  <a:gd name="T7" fmla="*/ 9 h 11"/>
                  <a:gd name="T8" fmla="*/ 21 w 27"/>
                  <a:gd name="T9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11">
                    <a:moveTo>
                      <a:pt x="21" y="1"/>
                    </a:moveTo>
                    <a:cubicBezTo>
                      <a:pt x="15" y="0"/>
                      <a:pt x="9" y="0"/>
                      <a:pt x="3" y="0"/>
                    </a:cubicBezTo>
                    <a:cubicBezTo>
                      <a:pt x="0" y="0"/>
                      <a:pt x="0" y="4"/>
                      <a:pt x="2" y="5"/>
                    </a:cubicBezTo>
                    <a:cubicBezTo>
                      <a:pt x="8" y="6"/>
                      <a:pt x="14" y="8"/>
                      <a:pt x="20" y="9"/>
                    </a:cubicBezTo>
                    <a:cubicBezTo>
                      <a:pt x="26" y="11"/>
                      <a:pt x="27" y="1"/>
                      <a:pt x="21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11" name="Freeform 94">
                <a:extLst>
                  <a:ext uri="{FF2B5EF4-FFF2-40B4-BE49-F238E27FC236}">
                    <a16:creationId xmlns:a16="http://schemas.microsoft.com/office/drawing/2014/main" id="{FDCDBDBF-A96F-4C3D-8BB8-69A278FE7814}"/>
                  </a:ext>
                </a:extLst>
              </p:cNvPr>
              <p:cNvSpPr/>
              <p:nvPr/>
            </p:nvSpPr>
            <p:spPr bwMode="auto">
              <a:xfrm>
                <a:off x="4712611" y="3439451"/>
                <a:ext cx="117143" cy="33698"/>
              </a:xfrm>
              <a:custGeom>
                <a:avLst/>
                <a:gdLst>
                  <a:gd name="T0" fmla="*/ 32 w 37"/>
                  <a:gd name="T1" fmla="*/ 2 h 10"/>
                  <a:gd name="T2" fmla="*/ 4 w 37"/>
                  <a:gd name="T3" fmla="*/ 0 h 10"/>
                  <a:gd name="T4" fmla="*/ 4 w 37"/>
                  <a:gd name="T5" fmla="*/ 6 h 10"/>
                  <a:gd name="T6" fmla="*/ 31 w 37"/>
                  <a:gd name="T7" fmla="*/ 10 h 10"/>
                  <a:gd name="T8" fmla="*/ 32 w 37"/>
                  <a:gd name="T9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10">
                    <a:moveTo>
                      <a:pt x="32" y="2"/>
                    </a:moveTo>
                    <a:cubicBezTo>
                      <a:pt x="23" y="0"/>
                      <a:pt x="14" y="0"/>
                      <a:pt x="4" y="0"/>
                    </a:cubicBezTo>
                    <a:cubicBezTo>
                      <a:pt x="1" y="0"/>
                      <a:pt x="0" y="5"/>
                      <a:pt x="4" y="6"/>
                    </a:cubicBezTo>
                    <a:cubicBezTo>
                      <a:pt x="13" y="8"/>
                      <a:pt x="22" y="10"/>
                      <a:pt x="31" y="10"/>
                    </a:cubicBezTo>
                    <a:cubicBezTo>
                      <a:pt x="36" y="10"/>
                      <a:pt x="37" y="2"/>
                      <a:pt x="32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12" name="Freeform 95">
                <a:extLst>
                  <a:ext uri="{FF2B5EF4-FFF2-40B4-BE49-F238E27FC236}">
                    <a16:creationId xmlns:a16="http://schemas.microsoft.com/office/drawing/2014/main" id="{E2343BD1-C63D-473D-A9FB-3E82E5A6106A}"/>
                  </a:ext>
                </a:extLst>
              </p:cNvPr>
              <p:cNvSpPr/>
              <p:nvPr/>
            </p:nvSpPr>
            <p:spPr bwMode="auto">
              <a:xfrm>
                <a:off x="4888327" y="3439451"/>
                <a:ext cx="96058" cy="38883"/>
              </a:xfrm>
              <a:custGeom>
                <a:avLst/>
                <a:gdLst>
                  <a:gd name="T0" fmla="*/ 28 w 30"/>
                  <a:gd name="T1" fmla="*/ 3 h 11"/>
                  <a:gd name="T2" fmla="*/ 17 w 30"/>
                  <a:gd name="T3" fmla="*/ 1 h 11"/>
                  <a:gd name="T4" fmla="*/ 4 w 30"/>
                  <a:gd name="T5" fmla="*/ 3 h 11"/>
                  <a:gd name="T6" fmla="*/ 4 w 30"/>
                  <a:gd name="T7" fmla="*/ 9 h 11"/>
                  <a:gd name="T8" fmla="*/ 17 w 30"/>
                  <a:gd name="T9" fmla="*/ 10 h 11"/>
                  <a:gd name="T10" fmla="*/ 28 w 30"/>
                  <a:gd name="T11" fmla="*/ 9 h 11"/>
                  <a:gd name="T12" fmla="*/ 28 w 30"/>
                  <a:gd name="T13" fmla="*/ 3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1">
                    <a:moveTo>
                      <a:pt x="28" y="3"/>
                    </a:moveTo>
                    <a:cubicBezTo>
                      <a:pt x="25" y="0"/>
                      <a:pt x="21" y="1"/>
                      <a:pt x="17" y="1"/>
                    </a:cubicBezTo>
                    <a:cubicBezTo>
                      <a:pt x="13" y="2"/>
                      <a:pt x="8" y="2"/>
                      <a:pt x="4" y="3"/>
                    </a:cubicBezTo>
                    <a:cubicBezTo>
                      <a:pt x="0" y="3"/>
                      <a:pt x="0" y="8"/>
                      <a:pt x="4" y="9"/>
                    </a:cubicBezTo>
                    <a:cubicBezTo>
                      <a:pt x="8" y="9"/>
                      <a:pt x="13" y="10"/>
                      <a:pt x="17" y="10"/>
                    </a:cubicBezTo>
                    <a:cubicBezTo>
                      <a:pt x="21" y="11"/>
                      <a:pt x="25" y="11"/>
                      <a:pt x="28" y="9"/>
                    </a:cubicBezTo>
                    <a:cubicBezTo>
                      <a:pt x="30" y="7"/>
                      <a:pt x="30" y="4"/>
                      <a:pt x="28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13" name="Freeform 96">
                <a:extLst>
                  <a:ext uri="{FF2B5EF4-FFF2-40B4-BE49-F238E27FC236}">
                    <a16:creationId xmlns:a16="http://schemas.microsoft.com/office/drawing/2014/main" id="{C5D3170D-4DCE-4C61-9458-6FA164E46084}"/>
                  </a:ext>
                </a:extLst>
              </p:cNvPr>
              <p:cNvSpPr/>
              <p:nvPr/>
            </p:nvSpPr>
            <p:spPr bwMode="auto">
              <a:xfrm>
                <a:off x="5169471" y="3734953"/>
                <a:ext cx="124173" cy="49251"/>
              </a:xfrm>
              <a:custGeom>
                <a:avLst/>
                <a:gdLst>
                  <a:gd name="T0" fmla="*/ 36 w 39"/>
                  <a:gd name="T1" fmla="*/ 2 h 14"/>
                  <a:gd name="T2" fmla="*/ 22 w 39"/>
                  <a:gd name="T3" fmla="*/ 1 h 14"/>
                  <a:gd name="T4" fmla="*/ 6 w 39"/>
                  <a:gd name="T5" fmla="*/ 2 h 14"/>
                  <a:gd name="T6" fmla="*/ 5 w 39"/>
                  <a:gd name="T7" fmla="*/ 11 h 14"/>
                  <a:gd name="T8" fmla="*/ 37 w 39"/>
                  <a:gd name="T9" fmla="*/ 7 h 14"/>
                  <a:gd name="T10" fmla="*/ 36 w 39"/>
                  <a:gd name="T11" fmla="*/ 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9" h="14">
                    <a:moveTo>
                      <a:pt x="36" y="2"/>
                    </a:moveTo>
                    <a:cubicBezTo>
                      <a:pt x="31" y="0"/>
                      <a:pt x="27" y="1"/>
                      <a:pt x="22" y="1"/>
                    </a:cubicBezTo>
                    <a:cubicBezTo>
                      <a:pt x="17" y="2"/>
                      <a:pt x="11" y="2"/>
                      <a:pt x="6" y="2"/>
                    </a:cubicBezTo>
                    <a:cubicBezTo>
                      <a:pt x="2" y="2"/>
                      <a:pt x="0" y="10"/>
                      <a:pt x="5" y="11"/>
                    </a:cubicBezTo>
                    <a:cubicBezTo>
                      <a:pt x="15" y="12"/>
                      <a:pt x="28" y="14"/>
                      <a:pt x="37" y="7"/>
                    </a:cubicBezTo>
                    <a:cubicBezTo>
                      <a:pt x="39" y="5"/>
                      <a:pt x="38" y="3"/>
                      <a:pt x="36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14" name="Freeform 97">
                <a:extLst>
                  <a:ext uri="{FF2B5EF4-FFF2-40B4-BE49-F238E27FC236}">
                    <a16:creationId xmlns:a16="http://schemas.microsoft.com/office/drawing/2014/main" id="{0E573A4D-AA08-48F2-AA5C-06EB25CC0BDA}"/>
                  </a:ext>
                </a:extLst>
              </p:cNvPr>
              <p:cNvSpPr/>
              <p:nvPr/>
            </p:nvSpPr>
            <p:spPr bwMode="auto">
              <a:xfrm>
                <a:off x="5373299" y="3721993"/>
                <a:ext cx="119487" cy="49251"/>
              </a:xfrm>
              <a:custGeom>
                <a:avLst/>
                <a:gdLst>
                  <a:gd name="T0" fmla="*/ 34 w 38"/>
                  <a:gd name="T1" fmla="*/ 3 h 14"/>
                  <a:gd name="T2" fmla="*/ 4 w 38"/>
                  <a:gd name="T3" fmla="*/ 4 h 14"/>
                  <a:gd name="T4" fmla="*/ 4 w 38"/>
                  <a:gd name="T5" fmla="*/ 11 h 14"/>
                  <a:gd name="T6" fmla="*/ 34 w 38"/>
                  <a:gd name="T7" fmla="*/ 11 h 14"/>
                  <a:gd name="T8" fmla="*/ 34 w 38"/>
                  <a:gd name="T9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14">
                    <a:moveTo>
                      <a:pt x="34" y="3"/>
                    </a:moveTo>
                    <a:cubicBezTo>
                      <a:pt x="26" y="0"/>
                      <a:pt x="14" y="3"/>
                      <a:pt x="4" y="4"/>
                    </a:cubicBezTo>
                    <a:cubicBezTo>
                      <a:pt x="0" y="4"/>
                      <a:pt x="0" y="10"/>
                      <a:pt x="4" y="11"/>
                    </a:cubicBezTo>
                    <a:cubicBezTo>
                      <a:pt x="14" y="11"/>
                      <a:pt x="26" y="14"/>
                      <a:pt x="34" y="11"/>
                    </a:cubicBezTo>
                    <a:cubicBezTo>
                      <a:pt x="38" y="10"/>
                      <a:pt x="38" y="5"/>
                      <a:pt x="34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15" name="Freeform 98">
                <a:extLst>
                  <a:ext uri="{FF2B5EF4-FFF2-40B4-BE49-F238E27FC236}">
                    <a16:creationId xmlns:a16="http://schemas.microsoft.com/office/drawing/2014/main" id="{E6FF46FB-D282-4C98-ADC6-2CA93D0E3EF7}"/>
                  </a:ext>
                </a:extLst>
              </p:cNvPr>
              <p:cNvSpPr/>
              <p:nvPr/>
            </p:nvSpPr>
            <p:spPr bwMode="auto">
              <a:xfrm>
                <a:off x="5567758" y="3724584"/>
                <a:ext cx="107772" cy="38883"/>
              </a:xfrm>
              <a:custGeom>
                <a:avLst/>
                <a:gdLst>
                  <a:gd name="T0" fmla="*/ 30 w 34"/>
                  <a:gd name="T1" fmla="*/ 1 h 11"/>
                  <a:gd name="T2" fmla="*/ 16 w 34"/>
                  <a:gd name="T3" fmla="*/ 2 h 11"/>
                  <a:gd name="T4" fmla="*/ 2 w 34"/>
                  <a:gd name="T5" fmla="*/ 4 h 11"/>
                  <a:gd name="T6" fmla="*/ 1 w 34"/>
                  <a:gd name="T7" fmla="*/ 8 h 11"/>
                  <a:gd name="T8" fmla="*/ 17 w 34"/>
                  <a:gd name="T9" fmla="*/ 11 h 11"/>
                  <a:gd name="T10" fmla="*/ 32 w 34"/>
                  <a:gd name="T11" fmla="*/ 7 h 11"/>
                  <a:gd name="T12" fmla="*/ 30 w 34"/>
                  <a:gd name="T13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1">
                    <a:moveTo>
                      <a:pt x="30" y="1"/>
                    </a:moveTo>
                    <a:cubicBezTo>
                      <a:pt x="26" y="0"/>
                      <a:pt x="21" y="2"/>
                      <a:pt x="16" y="2"/>
                    </a:cubicBezTo>
                    <a:cubicBezTo>
                      <a:pt x="11" y="2"/>
                      <a:pt x="6" y="2"/>
                      <a:pt x="2" y="4"/>
                    </a:cubicBezTo>
                    <a:cubicBezTo>
                      <a:pt x="0" y="5"/>
                      <a:pt x="0" y="7"/>
                      <a:pt x="1" y="8"/>
                    </a:cubicBezTo>
                    <a:cubicBezTo>
                      <a:pt x="6" y="11"/>
                      <a:pt x="12" y="11"/>
                      <a:pt x="17" y="11"/>
                    </a:cubicBezTo>
                    <a:cubicBezTo>
                      <a:pt x="22" y="11"/>
                      <a:pt x="28" y="11"/>
                      <a:pt x="32" y="7"/>
                    </a:cubicBezTo>
                    <a:cubicBezTo>
                      <a:pt x="34" y="5"/>
                      <a:pt x="33" y="2"/>
                      <a:pt x="30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16" name="Freeform 99">
                <a:extLst>
                  <a:ext uri="{FF2B5EF4-FFF2-40B4-BE49-F238E27FC236}">
                    <a16:creationId xmlns:a16="http://schemas.microsoft.com/office/drawing/2014/main" id="{F1127566-44C4-4F13-849E-3509DCB8AFC3}"/>
                  </a:ext>
                </a:extLst>
              </p:cNvPr>
              <p:cNvSpPr/>
              <p:nvPr/>
            </p:nvSpPr>
            <p:spPr bwMode="auto">
              <a:xfrm>
                <a:off x="5720043" y="3729769"/>
                <a:ext cx="107772" cy="33698"/>
              </a:xfrm>
              <a:custGeom>
                <a:avLst/>
                <a:gdLst>
                  <a:gd name="T0" fmla="*/ 28 w 34"/>
                  <a:gd name="T1" fmla="*/ 0 h 10"/>
                  <a:gd name="T2" fmla="*/ 3 w 34"/>
                  <a:gd name="T3" fmla="*/ 3 h 10"/>
                  <a:gd name="T4" fmla="*/ 3 w 34"/>
                  <a:gd name="T5" fmla="*/ 8 h 10"/>
                  <a:gd name="T6" fmla="*/ 28 w 34"/>
                  <a:gd name="T7" fmla="*/ 10 h 10"/>
                  <a:gd name="T8" fmla="*/ 28 w 34"/>
                  <a:gd name="T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10">
                    <a:moveTo>
                      <a:pt x="28" y="0"/>
                    </a:moveTo>
                    <a:cubicBezTo>
                      <a:pt x="20" y="0"/>
                      <a:pt x="12" y="2"/>
                      <a:pt x="3" y="3"/>
                    </a:cubicBezTo>
                    <a:cubicBezTo>
                      <a:pt x="0" y="3"/>
                      <a:pt x="0" y="7"/>
                      <a:pt x="3" y="8"/>
                    </a:cubicBezTo>
                    <a:cubicBezTo>
                      <a:pt x="12" y="9"/>
                      <a:pt x="20" y="10"/>
                      <a:pt x="28" y="10"/>
                    </a:cubicBezTo>
                    <a:cubicBezTo>
                      <a:pt x="34" y="10"/>
                      <a:pt x="34" y="1"/>
                      <a:pt x="28" y="0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17" name="Freeform 100">
                <a:extLst>
                  <a:ext uri="{FF2B5EF4-FFF2-40B4-BE49-F238E27FC236}">
                    <a16:creationId xmlns:a16="http://schemas.microsoft.com/office/drawing/2014/main" id="{87D3FABD-F073-49A5-99EC-7FB4257FCF13}"/>
                  </a:ext>
                </a:extLst>
              </p:cNvPr>
              <p:cNvSpPr/>
              <p:nvPr/>
            </p:nvSpPr>
            <p:spPr bwMode="auto">
              <a:xfrm>
                <a:off x="5893415" y="3719400"/>
                <a:ext cx="110115" cy="44067"/>
              </a:xfrm>
              <a:custGeom>
                <a:avLst/>
                <a:gdLst>
                  <a:gd name="T0" fmla="*/ 32 w 35"/>
                  <a:gd name="T1" fmla="*/ 1 h 13"/>
                  <a:gd name="T2" fmla="*/ 19 w 35"/>
                  <a:gd name="T3" fmla="*/ 2 h 13"/>
                  <a:gd name="T4" fmla="*/ 4 w 35"/>
                  <a:gd name="T5" fmla="*/ 3 h 13"/>
                  <a:gd name="T6" fmla="*/ 3 w 35"/>
                  <a:gd name="T7" fmla="*/ 8 h 13"/>
                  <a:gd name="T8" fmla="*/ 33 w 35"/>
                  <a:gd name="T9" fmla="*/ 7 h 13"/>
                  <a:gd name="T10" fmla="*/ 32 w 35"/>
                  <a:gd name="T11" fmla="*/ 1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" h="13">
                    <a:moveTo>
                      <a:pt x="32" y="1"/>
                    </a:moveTo>
                    <a:cubicBezTo>
                      <a:pt x="28" y="0"/>
                      <a:pt x="23" y="2"/>
                      <a:pt x="19" y="2"/>
                    </a:cubicBezTo>
                    <a:cubicBezTo>
                      <a:pt x="14" y="3"/>
                      <a:pt x="9" y="3"/>
                      <a:pt x="4" y="3"/>
                    </a:cubicBezTo>
                    <a:cubicBezTo>
                      <a:pt x="1" y="3"/>
                      <a:pt x="0" y="8"/>
                      <a:pt x="3" y="8"/>
                    </a:cubicBezTo>
                    <a:cubicBezTo>
                      <a:pt x="12" y="10"/>
                      <a:pt x="26" y="13"/>
                      <a:pt x="33" y="7"/>
                    </a:cubicBezTo>
                    <a:cubicBezTo>
                      <a:pt x="35" y="5"/>
                      <a:pt x="34" y="2"/>
                      <a:pt x="32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18" name="Freeform 101">
                <a:extLst>
                  <a:ext uri="{FF2B5EF4-FFF2-40B4-BE49-F238E27FC236}">
                    <a16:creationId xmlns:a16="http://schemas.microsoft.com/office/drawing/2014/main" id="{B764C89F-C995-4A9B-89F4-A1E6FA35B477}"/>
                  </a:ext>
                </a:extLst>
              </p:cNvPr>
              <p:cNvSpPr/>
              <p:nvPr/>
            </p:nvSpPr>
            <p:spPr bwMode="auto">
              <a:xfrm>
                <a:off x="6073817" y="3721993"/>
                <a:ext cx="121829" cy="51843"/>
              </a:xfrm>
              <a:custGeom>
                <a:avLst/>
                <a:gdLst>
                  <a:gd name="T0" fmla="*/ 32 w 39"/>
                  <a:gd name="T1" fmla="*/ 0 h 15"/>
                  <a:gd name="T2" fmla="*/ 5 w 39"/>
                  <a:gd name="T3" fmla="*/ 2 h 15"/>
                  <a:gd name="T4" fmla="*/ 3 w 39"/>
                  <a:gd name="T5" fmla="*/ 7 h 15"/>
                  <a:gd name="T6" fmla="*/ 35 w 39"/>
                  <a:gd name="T7" fmla="*/ 7 h 15"/>
                  <a:gd name="T8" fmla="*/ 32 w 39"/>
                  <a:gd name="T9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15">
                    <a:moveTo>
                      <a:pt x="32" y="0"/>
                    </a:moveTo>
                    <a:cubicBezTo>
                      <a:pt x="23" y="2"/>
                      <a:pt x="14" y="4"/>
                      <a:pt x="5" y="2"/>
                    </a:cubicBezTo>
                    <a:cubicBezTo>
                      <a:pt x="2" y="1"/>
                      <a:pt x="0" y="5"/>
                      <a:pt x="3" y="7"/>
                    </a:cubicBezTo>
                    <a:cubicBezTo>
                      <a:pt x="13" y="12"/>
                      <a:pt x="26" y="15"/>
                      <a:pt x="35" y="7"/>
                    </a:cubicBezTo>
                    <a:cubicBezTo>
                      <a:pt x="39" y="5"/>
                      <a:pt x="37" y="0"/>
                      <a:pt x="32" y="0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19" name="Freeform 102">
                <a:extLst>
                  <a:ext uri="{FF2B5EF4-FFF2-40B4-BE49-F238E27FC236}">
                    <a16:creationId xmlns:a16="http://schemas.microsoft.com/office/drawing/2014/main" id="{0C6BE9D4-EA1B-4648-BAD8-0E5516FA232C}"/>
                  </a:ext>
                </a:extLst>
              </p:cNvPr>
              <p:cNvSpPr/>
              <p:nvPr/>
            </p:nvSpPr>
            <p:spPr bwMode="auto">
              <a:xfrm>
                <a:off x="6261246" y="3711625"/>
                <a:ext cx="126515" cy="44067"/>
              </a:xfrm>
              <a:custGeom>
                <a:avLst/>
                <a:gdLst>
                  <a:gd name="T0" fmla="*/ 34 w 40"/>
                  <a:gd name="T1" fmla="*/ 1 h 13"/>
                  <a:gd name="T2" fmla="*/ 19 w 40"/>
                  <a:gd name="T3" fmla="*/ 1 h 13"/>
                  <a:gd name="T4" fmla="*/ 5 w 40"/>
                  <a:gd name="T5" fmla="*/ 1 h 13"/>
                  <a:gd name="T6" fmla="*/ 4 w 40"/>
                  <a:gd name="T7" fmla="*/ 7 h 13"/>
                  <a:gd name="T8" fmla="*/ 35 w 40"/>
                  <a:gd name="T9" fmla="*/ 10 h 13"/>
                  <a:gd name="T10" fmla="*/ 34 w 40"/>
                  <a:gd name="T11" fmla="*/ 1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0" h="13">
                    <a:moveTo>
                      <a:pt x="34" y="1"/>
                    </a:moveTo>
                    <a:cubicBezTo>
                      <a:pt x="29" y="1"/>
                      <a:pt x="24" y="1"/>
                      <a:pt x="19" y="1"/>
                    </a:cubicBezTo>
                    <a:cubicBezTo>
                      <a:pt x="14" y="1"/>
                      <a:pt x="10" y="1"/>
                      <a:pt x="5" y="1"/>
                    </a:cubicBezTo>
                    <a:cubicBezTo>
                      <a:pt x="1" y="0"/>
                      <a:pt x="0" y="6"/>
                      <a:pt x="4" y="7"/>
                    </a:cubicBezTo>
                    <a:cubicBezTo>
                      <a:pt x="13" y="10"/>
                      <a:pt x="26" y="13"/>
                      <a:pt x="35" y="10"/>
                    </a:cubicBezTo>
                    <a:cubicBezTo>
                      <a:pt x="40" y="8"/>
                      <a:pt x="39" y="2"/>
                      <a:pt x="34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20" name="Freeform 103">
                <a:extLst>
                  <a:ext uri="{FF2B5EF4-FFF2-40B4-BE49-F238E27FC236}">
                    <a16:creationId xmlns:a16="http://schemas.microsoft.com/office/drawing/2014/main" id="{3ECC1807-B984-4F84-90B4-52BD03AFE78A}"/>
                  </a:ext>
                </a:extLst>
              </p:cNvPr>
              <p:cNvSpPr/>
              <p:nvPr/>
            </p:nvSpPr>
            <p:spPr bwMode="auto">
              <a:xfrm>
                <a:off x="6448675" y="3706440"/>
                <a:ext cx="126515" cy="46658"/>
              </a:xfrm>
              <a:custGeom>
                <a:avLst/>
                <a:gdLst>
                  <a:gd name="T0" fmla="*/ 36 w 40"/>
                  <a:gd name="T1" fmla="*/ 3 h 13"/>
                  <a:gd name="T2" fmla="*/ 4 w 40"/>
                  <a:gd name="T3" fmla="*/ 4 h 13"/>
                  <a:gd name="T4" fmla="*/ 4 w 40"/>
                  <a:gd name="T5" fmla="*/ 10 h 13"/>
                  <a:gd name="T6" fmla="*/ 36 w 40"/>
                  <a:gd name="T7" fmla="*/ 11 h 13"/>
                  <a:gd name="T8" fmla="*/ 36 w 40"/>
                  <a:gd name="T9" fmla="*/ 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13">
                    <a:moveTo>
                      <a:pt x="36" y="3"/>
                    </a:moveTo>
                    <a:cubicBezTo>
                      <a:pt x="26" y="0"/>
                      <a:pt x="14" y="2"/>
                      <a:pt x="4" y="4"/>
                    </a:cubicBezTo>
                    <a:cubicBezTo>
                      <a:pt x="0" y="4"/>
                      <a:pt x="0" y="9"/>
                      <a:pt x="4" y="10"/>
                    </a:cubicBezTo>
                    <a:cubicBezTo>
                      <a:pt x="14" y="11"/>
                      <a:pt x="26" y="13"/>
                      <a:pt x="36" y="11"/>
                    </a:cubicBezTo>
                    <a:cubicBezTo>
                      <a:pt x="40" y="10"/>
                      <a:pt x="40" y="4"/>
                      <a:pt x="36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21" name="Freeform 104">
                <a:extLst>
                  <a:ext uri="{FF2B5EF4-FFF2-40B4-BE49-F238E27FC236}">
                    <a16:creationId xmlns:a16="http://schemas.microsoft.com/office/drawing/2014/main" id="{5259ABFC-265E-401E-9D9B-76AFC6464371}"/>
                  </a:ext>
                </a:extLst>
              </p:cNvPr>
              <p:cNvSpPr/>
              <p:nvPr/>
            </p:nvSpPr>
            <p:spPr bwMode="auto">
              <a:xfrm>
                <a:off x="6643132" y="3711625"/>
                <a:ext cx="121829" cy="38883"/>
              </a:xfrm>
              <a:custGeom>
                <a:avLst/>
                <a:gdLst>
                  <a:gd name="T0" fmla="*/ 34 w 38"/>
                  <a:gd name="T1" fmla="*/ 2 h 11"/>
                  <a:gd name="T2" fmla="*/ 20 w 38"/>
                  <a:gd name="T3" fmla="*/ 1 h 11"/>
                  <a:gd name="T4" fmla="*/ 4 w 38"/>
                  <a:gd name="T5" fmla="*/ 2 h 11"/>
                  <a:gd name="T6" fmla="*/ 4 w 38"/>
                  <a:gd name="T7" fmla="*/ 9 h 11"/>
                  <a:gd name="T8" fmla="*/ 20 w 38"/>
                  <a:gd name="T9" fmla="*/ 10 h 11"/>
                  <a:gd name="T10" fmla="*/ 34 w 38"/>
                  <a:gd name="T11" fmla="*/ 10 h 11"/>
                  <a:gd name="T12" fmla="*/ 34 w 38"/>
                  <a:gd name="T13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" h="11">
                    <a:moveTo>
                      <a:pt x="34" y="2"/>
                    </a:moveTo>
                    <a:cubicBezTo>
                      <a:pt x="30" y="0"/>
                      <a:pt x="24" y="1"/>
                      <a:pt x="20" y="1"/>
                    </a:cubicBezTo>
                    <a:cubicBezTo>
                      <a:pt x="15" y="2"/>
                      <a:pt x="9" y="2"/>
                      <a:pt x="4" y="2"/>
                    </a:cubicBezTo>
                    <a:cubicBezTo>
                      <a:pt x="0" y="3"/>
                      <a:pt x="0" y="9"/>
                      <a:pt x="4" y="9"/>
                    </a:cubicBezTo>
                    <a:cubicBezTo>
                      <a:pt x="9" y="9"/>
                      <a:pt x="15" y="10"/>
                      <a:pt x="20" y="10"/>
                    </a:cubicBezTo>
                    <a:cubicBezTo>
                      <a:pt x="24" y="10"/>
                      <a:pt x="30" y="11"/>
                      <a:pt x="34" y="10"/>
                    </a:cubicBezTo>
                    <a:cubicBezTo>
                      <a:pt x="38" y="8"/>
                      <a:pt x="38" y="3"/>
                      <a:pt x="34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22" name="Freeform 105">
                <a:extLst>
                  <a:ext uri="{FF2B5EF4-FFF2-40B4-BE49-F238E27FC236}">
                    <a16:creationId xmlns:a16="http://schemas.microsoft.com/office/drawing/2014/main" id="{6455DCB7-5D3D-4931-B354-291DC76FDD57}"/>
                  </a:ext>
                </a:extLst>
              </p:cNvPr>
              <p:cNvSpPr/>
              <p:nvPr/>
            </p:nvSpPr>
            <p:spPr bwMode="auto">
              <a:xfrm>
                <a:off x="6828219" y="3711625"/>
                <a:ext cx="93715" cy="44067"/>
              </a:xfrm>
              <a:custGeom>
                <a:avLst/>
                <a:gdLst>
                  <a:gd name="T0" fmla="*/ 27 w 30"/>
                  <a:gd name="T1" fmla="*/ 3 h 13"/>
                  <a:gd name="T2" fmla="*/ 17 w 30"/>
                  <a:gd name="T3" fmla="*/ 2 h 13"/>
                  <a:gd name="T4" fmla="*/ 5 w 30"/>
                  <a:gd name="T5" fmla="*/ 1 h 13"/>
                  <a:gd name="T6" fmla="*/ 3 w 30"/>
                  <a:gd name="T7" fmla="*/ 7 h 13"/>
                  <a:gd name="T8" fmla="*/ 28 w 30"/>
                  <a:gd name="T9" fmla="*/ 8 h 13"/>
                  <a:gd name="T10" fmla="*/ 27 w 30"/>
                  <a:gd name="T11" fmla="*/ 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13">
                    <a:moveTo>
                      <a:pt x="27" y="3"/>
                    </a:moveTo>
                    <a:cubicBezTo>
                      <a:pt x="24" y="2"/>
                      <a:pt x="20" y="2"/>
                      <a:pt x="17" y="2"/>
                    </a:cubicBezTo>
                    <a:cubicBezTo>
                      <a:pt x="13" y="2"/>
                      <a:pt x="9" y="2"/>
                      <a:pt x="5" y="1"/>
                    </a:cubicBezTo>
                    <a:cubicBezTo>
                      <a:pt x="1" y="0"/>
                      <a:pt x="0" y="5"/>
                      <a:pt x="3" y="7"/>
                    </a:cubicBezTo>
                    <a:cubicBezTo>
                      <a:pt x="10" y="9"/>
                      <a:pt x="21" y="13"/>
                      <a:pt x="28" y="8"/>
                    </a:cubicBezTo>
                    <a:cubicBezTo>
                      <a:pt x="30" y="7"/>
                      <a:pt x="30" y="3"/>
                      <a:pt x="27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23" name="Freeform 106">
                <a:extLst>
                  <a:ext uri="{FF2B5EF4-FFF2-40B4-BE49-F238E27FC236}">
                    <a16:creationId xmlns:a16="http://schemas.microsoft.com/office/drawing/2014/main" id="{DB7ED20C-07DC-421F-9705-2CC749F612CF}"/>
                  </a:ext>
                </a:extLst>
              </p:cNvPr>
              <p:cNvSpPr/>
              <p:nvPr/>
            </p:nvSpPr>
            <p:spPr bwMode="auto">
              <a:xfrm>
                <a:off x="6978163" y="3696072"/>
                <a:ext cx="114801" cy="38883"/>
              </a:xfrm>
              <a:custGeom>
                <a:avLst/>
                <a:gdLst>
                  <a:gd name="T0" fmla="*/ 32 w 36"/>
                  <a:gd name="T1" fmla="*/ 2 h 11"/>
                  <a:gd name="T2" fmla="*/ 19 w 36"/>
                  <a:gd name="T3" fmla="*/ 2 h 11"/>
                  <a:gd name="T4" fmla="*/ 4 w 36"/>
                  <a:gd name="T5" fmla="*/ 5 h 11"/>
                  <a:gd name="T6" fmla="*/ 5 w 36"/>
                  <a:gd name="T7" fmla="*/ 11 h 11"/>
                  <a:gd name="T8" fmla="*/ 20 w 36"/>
                  <a:gd name="T9" fmla="*/ 11 h 11"/>
                  <a:gd name="T10" fmla="*/ 33 w 36"/>
                  <a:gd name="T11" fmla="*/ 8 h 11"/>
                  <a:gd name="T12" fmla="*/ 32 w 36"/>
                  <a:gd name="T13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11">
                    <a:moveTo>
                      <a:pt x="32" y="2"/>
                    </a:moveTo>
                    <a:cubicBezTo>
                      <a:pt x="28" y="0"/>
                      <a:pt x="24" y="1"/>
                      <a:pt x="19" y="2"/>
                    </a:cubicBezTo>
                    <a:cubicBezTo>
                      <a:pt x="14" y="3"/>
                      <a:pt x="9" y="4"/>
                      <a:pt x="4" y="5"/>
                    </a:cubicBezTo>
                    <a:cubicBezTo>
                      <a:pt x="0" y="5"/>
                      <a:pt x="1" y="11"/>
                      <a:pt x="5" y="11"/>
                    </a:cubicBezTo>
                    <a:cubicBezTo>
                      <a:pt x="10" y="11"/>
                      <a:pt x="15" y="11"/>
                      <a:pt x="20" y="11"/>
                    </a:cubicBezTo>
                    <a:cubicBezTo>
                      <a:pt x="25" y="10"/>
                      <a:pt x="30" y="11"/>
                      <a:pt x="33" y="8"/>
                    </a:cubicBezTo>
                    <a:cubicBezTo>
                      <a:pt x="36" y="6"/>
                      <a:pt x="35" y="3"/>
                      <a:pt x="32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24" name="Freeform 107">
                <a:extLst>
                  <a:ext uri="{FF2B5EF4-FFF2-40B4-BE49-F238E27FC236}">
                    <a16:creationId xmlns:a16="http://schemas.microsoft.com/office/drawing/2014/main" id="{BF2D5119-2B94-4A8C-81F5-9E1A703E6619}"/>
                  </a:ext>
                </a:extLst>
              </p:cNvPr>
              <p:cNvSpPr/>
              <p:nvPr/>
            </p:nvSpPr>
            <p:spPr bwMode="auto">
              <a:xfrm>
                <a:off x="7167934" y="3696072"/>
                <a:ext cx="105430" cy="46658"/>
              </a:xfrm>
              <a:custGeom>
                <a:avLst/>
                <a:gdLst>
                  <a:gd name="T0" fmla="*/ 32 w 33"/>
                  <a:gd name="T1" fmla="*/ 6 h 13"/>
                  <a:gd name="T2" fmla="*/ 4 w 33"/>
                  <a:gd name="T3" fmla="*/ 6 h 13"/>
                  <a:gd name="T4" fmla="*/ 6 w 33"/>
                  <a:gd name="T5" fmla="*/ 12 h 13"/>
                  <a:gd name="T6" fmla="*/ 20 w 33"/>
                  <a:gd name="T7" fmla="*/ 11 h 13"/>
                  <a:gd name="T8" fmla="*/ 31 w 33"/>
                  <a:gd name="T9" fmla="*/ 10 h 13"/>
                  <a:gd name="T10" fmla="*/ 32 w 33"/>
                  <a:gd name="T11" fmla="*/ 6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3" h="13">
                    <a:moveTo>
                      <a:pt x="32" y="6"/>
                    </a:moveTo>
                    <a:cubicBezTo>
                      <a:pt x="25" y="0"/>
                      <a:pt x="11" y="3"/>
                      <a:pt x="4" y="6"/>
                    </a:cubicBezTo>
                    <a:cubicBezTo>
                      <a:pt x="0" y="7"/>
                      <a:pt x="2" y="13"/>
                      <a:pt x="6" y="12"/>
                    </a:cubicBezTo>
                    <a:cubicBezTo>
                      <a:pt x="10" y="11"/>
                      <a:pt x="15" y="11"/>
                      <a:pt x="20" y="11"/>
                    </a:cubicBezTo>
                    <a:cubicBezTo>
                      <a:pt x="24" y="11"/>
                      <a:pt x="27" y="12"/>
                      <a:pt x="31" y="10"/>
                    </a:cubicBezTo>
                    <a:cubicBezTo>
                      <a:pt x="33" y="9"/>
                      <a:pt x="33" y="7"/>
                      <a:pt x="32" y="6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25" name="Freeform 108">
                <a:extLst>
                  <a:ext uri="{FF2B5EF4-FFF2-40B4-BE49-F238E27FC236}">
                    <a16:creationId xmlns:a16="http://schemas.microsoft.com/office/drawing/2014/main" id="{F7687016-4685-4618-AFCE-E4D23A70C03A}"/>
                  </a:ext>
                </a:extLst>
              </p:cNvPr>
              <p:cNvSpPr/>
              <p:nvPr/>
            </p:nvSpPr>
            <p:spPr bwMode="auto">
              <a:xfrm>
                <a:off x="7341306" y="3696072"/>
                <a:ext cx="107772" cy="38883"/>
              </a:xfrm>
              <a:custGeom>
                <a:avLst/>
                <a:gdLst>
                  <a:gd name="T0" fmla="*/ 32 w 34"/>
                  <a:gd name="T1" fmla="*/ 3 h 11"/>
                  <a:gd name="T2" fmla="*/ 19 w 34"/>
                  <a:gd name="T3" fmla="*/ 1 h 11"/>
                  <a:gd name="T4" fmla="*/ 3 w 34"/>
                  <a:gd name="T5" fmla="*/ 2 h 11"/>
                  <a:gd name="T6" fmla="*/ 3 w 34"/>
                  <a:gd name="T7" fmla="*/ 8 h 11"/>
                  <a:gd name="T8" fmla="*/ 19 w 34"/>
                  <a:gd name="T9" fmla="*/ 10 h 11"/>
                  <a:gd name="T10" fmla="*/ 32 w 34"/>
                  <a:gd name="T11" fmla="*/ 7 h 11"/>
                  <a:gd name="T12" fmla="*/ 32 w 34"/>
                  <a:gd name="T13" fmla="*/ 3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1">
                    <a:moveTo>
                      <a:pt x="32" y="3"/>
                    </a:moveTo>
                    <a:cubicBezTo>
                      <a:pt x="28" y="0"/>
                      <a:pt x="24" y="1"/>
                      <a:pt x="19" y="1"/>
                    </a:cubicBezTo>
                    <a:cubicBezTo>
                      <a:pt x="13" y="1"/>
                      <a:pt x="8" y="2"/>
                      <a:pt x="3" y="2"/>
                    </a:cubicBezTo>
                    <a:cubicBezTo>
                      <a:pt x="0" y="3"/>
                      <a:pt x="0" y="8"/>
                      <a:pt x="3" y="8"/>
                    </a:cubicBezTo>
                    <a:cubicBezTo>
                      <a:pt x="8" y="9"/>
                      <a:pt x="13" y="9"/>
                      <a:pt x="19" y="10"/>
                    </a:cubicBezTo>
                    <a:cubicBezTo>
                      <a:pt x="24" y="10"/>
                      <a:pt x="28" y="11"/>
                      <a:pt x="32" y="7"/>
                    </a:cubicBezTo>
                    <a:cubicBezTo>
                      <a:pt x="34" y="6"/>
                      <a:pt x="34" y="4"/>
                      <a:pt x="32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26" name="Freeform 109">
                <a:extLst>
                  <a:ext uri="{FF2B5EF4-FFF2-40B4-BE49-F238E27FC236}">
                    <a16:creationId xmlns:a16="http://schemas.microsoft.com/office/drawing/2014/main" id="{FD1FA6A2-70C4-41A8-A42D-5D76F582C579}"/>
                  </a:ext>
                </a:extLst>
              </p:cNvPr>
              <p:cNvSpPr/>
              <p:nvPr/>
            </p:nvSpPr>
            <p:spPr bwMode="auto">
              <a:xfrm>
                <a:off x="7519364" y="3683110"/>
                <a:ext cx="119487" cy="51843"/>
              </a:xfrm>
              <a:custGeom>
                <a:avLst/>
                <a:gdLst>
                  <a:gd name="T0" fmla="*/ 32 w 38"/>
                  <a:gd name="T1" fmla="*/ 1 h 15"/>
                  <a:gd name="T2" fmla="*/ 19 w 38"/>
                  <a:gd name="T3" fmla="*/ 3 h 15"/>
                  <a:gd name="T4" fmla="*/ 6 w 38"/>
                  <a:gd name="T5" fmla="*/ 2 h 15"/>
                  <a:gd name="T6" fmla="*/ 4 w 38"/>
                  <a:gd name="T7" fmla="*/ 8 h 15"/>
                  <a:gd name="T8" fmla="*/ 35 w 38"/>
                  <a:gd name="T9" fmla="*/ 8 h 15"/>
                  <a:gd name="T10" fmla="*/ 32 w 38"/>
                  <a:gd name="T11" fmla="*/ 1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15">
                    <a:moveTo>
                      <a:pt x="32" y="1"/>
                    </a:moveTo>
                    <a:cubicBezTo>
                      <a:pt x="28" y="0"/>
                      <a:pt x="24" y="2"/>
                      <a:pt x="19" y="3"/>
                    </a:cubicBezTo>
                    <a:cubicBezTo>
                      <a:pt x="15" y="3"/>
                      <a:pt x="10" y="3"/>
                      <a:pt x="6" y="2"/>
                    </a:cubicBezTo>
                    <a:cubicBezTo>
                      <a:pt x="3" y="2"/>
                      <a:pt x="0" y="6"/>
                      <a:pt x="4" y="8"/>
                    </a:cubicBezTo>
                    <a:cubicBezTo>
                      <a:pt x="12" y="12"/>
                      <a:pt x="27" y="15"/>
                      <a:pt x="35" y="8"/>
                    </a:cubicBezTo>
                    <a:cubicBezTo>
                      <a:pt x="38" y="5"/>
                      <a:pt x="35" y="1"/>
                      <a:pt x="32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27" name="Freeform 110">
                <a:extLst>
                  <a:ext uri="{FF2B5EF4-FFF2-40B4-BE49-F238E27FC236}">
                    <a16:creationId xmlns:a16="http://schemas.microsoft.com/office/drawing/2014/main" id="{BC139963-E0E3-4AD2-BC8A-0AA7D4E8CE94}"/>
                  </a:ext>
                </a:extLst>
              </p:cNvPr>
              <p:cNvSpPr/>
              <p:nvPr/>
            </p:nvSpPr>
            <p:spPr bwMode="auto">
              <a:xfrm>
                <a:off x="7891880" y="3382424"/>
                <a:ext cx="103086" cy="31106"/>
              </a:xfrm>
              <a:custGeom>
                <a:avLst/>
                <a:gdLst>
                  <a:gd name="T0" fmla="*/ 30 w 33"/>
                  <a:gd name="T1" fmla="*/ 1 h 9"/>
                  <a:gd name="T2" fmla="*/ 17 w 33"/>
                  <a:gd name="T3" fmla="*/ 1 h 9"/>
                  <a:gd name="T4" fmla="*/ 2 w 33"/>
                  <a:gd name="T5" fmla="*/ 4 h 9"/>
                  <a:gd name="T6" fmla="*/ 3 w 33"/>
                  <a:gd name="T7" fmla="*/ 9 h 9"/>
                  <a:gd name="T8" fmla="*/ 18 w 33"/>
                  <a:gd name="T9" fmla="*/ 9 h 9"/>
                  <a:gd name="T10" fmla="*/ 31 w 33"/>
                  <a:gd name="T11" fmla="*/ 6 h 9"/>
                  <a:gd name="T12" fmla="*/ 30 w 33"/>
                  <a:gd name="T13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3" h="9">
                    <a:moveTo>
                      <a:pt x="30" y="1"/>
                    </a:moveTo>
                    <a:cubicBezTo>
                      <a:pt x="26" y="0"/>
                      <a:pt x="22" y="1"/>
                      <a:pt x="17" y="1"/>
                    </a:cubicBezTo>
                    <a:cubicBezTo>
                      <a:pt x="12" y="2"/>
                      <a:pt x="7" y="3"/>
                      <a:pt x="2" y="4"/>
                    </a:cubicBezTo>
                    <a:cubicBezTo>
                      <a:pt x="0" y="5"/>
                      <a:pt x="0" y="9"/>
                      <a:pt x="3" y="9"/>
                    </a:cubicBezTo>
                    <a:cubicBezTo>
                      <a:pt x="8" y="9"/>
                      <a:pt x="13" y="9"/>
                      <a:pt x="18" y="9"/>
                    </a:cubicBezTo>
                    <a:cubicBezTo>
                      <a:pt x="23" y="9"/>
                      <a:pt x="27" y="9"/>
                      <a:pt x="31" y="6"/>
                    </a:cubicBezTo>
                    <a:cubicBezTo>
                      <a:pt x="33" y="5"/>
                      <a:pt x="33" y="2"/>
                      <a:pt x="30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28" name="Freeform 111">
                <a:extLst>
                  <a:ext uri="{FF2B5EF4-FFF2-40B4-BE49-F238E27FC236}">
                    <a16:creationId xmlns:a16="http://schemas.microsoft.com/office/drawing/2014/main" id="{566D2172-E506-457E-B457-C7E526C32C76}"/>
                  </a:ext>
                </a:extLst>
              </p:cNvPr>
              <p:cNvSpPr/>
              <p:nvPr/>
            </p:nvSpPr>
            <p:spPr bwMode="auto">
              <a:xfrm>
                <a:off x="8055881" y="3353911"/>
                <a:ext cx="100744" cy="38883"/>
              </a:xfrm>
              <a:custGeom>
                <a:avLst/>
                <a:gdLst>
                  <a:gd name="T0" fmla="*/ 30 w 32"/>
                  <a:gd name="T1" fmla="*/ 2 h 11"/>
                  <a:gd name="T2" fmla="*/ 18 w 32"/>
                  <a:gd name="T3" fmla="*/ 2 h 11"/>
                  <a:gd name="T4" fmla="*/ 4 w 32"/>
                  <a:gd name="T5" fmla="*/ 5 h 11"/>
                  <a:gd name="T6" fmla="*/ 4 w 32"/>
                  <a:gd name="T7" fmla="*/ 11 h 11"/>
                  <a:gd name="T8" fmla="*/ 19 w 32"/>
                  <a:gd name="T9" fmla="*/ 10 h 11"/>
                  <a:gd name="T10" fmla="*/ 31 w 32"/>
                  <a:gd name="T11" fmla="*/ 7 h 11"/>
                  <a:gd name="T12" fmla="*/ 30 w 32"/>
                  <a:gd name="T13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11">
                    <a:moveTo>
                      <a:pt x="30" y="2"/>
                    </a:moveTo>
                    <a:cubicBezTo>
                      <a:pt x="26" y="0"/>
                      <a:pt x="22" y="2"/>
                      <a:pt x="18" y="2"/>
                    </a:cubicBezTo>
                    <a:cubicBezTo>
                      <a:pt x="13" y="3"/>
                      <a:pt x="8" y="4"/>
                      <a:pt x="4" y="5"/>
                    </a:cubicBezTo>
                    <a:cubicBezTo>
                      <a:pt x="0" y="6"/>
                      <a:pt x="1" y="10"/>
                      <a:pt x="4" y="11"/>
                    </a:cubicBezTo>
                    <a:cubicBezTo>
                      <a:pt x="9" y="11"/>
                      <a:pt x="14" y="10"/>
                      <a:pt x="19" y="10"/>
                    </a:cubicBezTo>
                    <a:cubicBezTo>
                      <a:pt x="23" y="10"/>
                      <a:pt x="28" y="10"/>
                      <a:pt x="31" y="7"/>
                    </a:cubicBezTo>
                    <a:cubicBezTo>
                      <a:pt x="32" y="6"/>
                      <a:pt x="32" y="3"/>
                      <a:pt x="30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29" name="Freeform 112">
                <a:extLst>
                  <a:ext uri="{FF2B5EF4-FFF2-40B4-BE49-F238E27FC236}">
                    <a16:creationId xmlns:a16="http://schemas.microsoft.com/office/drawing/2014/main" id="{6BE88234-F936-4B82-B426-3E348DB9C48B}"/>
                  </a:ext>
                </a:extLst>
              </p:cNvPr>
              <p:cNvSpPr/>
              <p:nvPr/>
            </p:nvSpPr>
            <p:spPr bwMode="auto">
              <a:xfrm>
                <a:off x="8210510" y="3330581"/>
                <a:ext cx="131200" cy="38883"/>
              </a:xfrm>
              <a:custGeom>
                <a:avLst/>
                <a:gdLst>
                  <a:gd name="T0" fmla="*/ 39 w 42"/>
                  <a:gd name="T1" fmla="*/ 1 h 11"/>
                  <a:gd name="T2" fmla="*/ 22 w 42"/>
                  <a:gd name="T3" fmla="*/ 2 h 11"/>
                  <a:gd name="T4" fmla="*/ 3 w 42"/>
                  <a:gd name="T5" fmla="*/ 5 h 11"/>
                  <a:gd name="T6" fmla="*/ 4 w 42"/>
                  <a:gd name="T7" fmla="*/ 11 h 11"/>
                  <a:gd name="T8" fmla="*/ 24 w 42"/>
                  <a:gd name="T9" fmla="*/ 10 h 11"/>
                  <a:gd name="T10" fmla="*/ 40 w 42"/>
                  <a:gd name="T11" fmla="*/ 7 h 11"/>
                  <a:gd name="T12" fmla="*/ 39 w 42"/>
                  <a:gd name="T13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" h="11">
                    <a:moveTo>
                      <a:pt x="39" y="1"/>
                    </a:moveTo>
                    <a:cubicBezTo>
                      <a:pt x="33" y="0"/>
                      <a:pt x="28" y="1"/>
                      <a:pt x="22" y="2"/>
                    </a:cubicBezTo>
                    <a:cubicBezTo>
                      <a:pt x="16" y="3"/>
                      <a:pt x="10" y="4"/>
                      <a:pt x="3" y="5"/>
                    </a:cubicBezTo>
                    <a:cubicBezTo>
                      <a:pt x="0" y="6"/>
                      <a:pt x="1" y="11"/>
                      <a:pt x="4" y="11"/>
                    </a:cubicBezTo>
                    <a:cubicBezTo>
                      <a:pt x="11" y="11"/>
                      <a:pt x="17" y="10"/>
                      <a:pt x="24" y="10"/>
                    </a:cubicBezTo>
                    <a:cubicBezTo>
                      <a:pt x="29" y="10"/>
                      <a:pt x="34" y="10"/>
                      <a:pt x="40" y="7"/>
                    </a:cubicBezTo>
                    <a:cubicBezTo>
                      <a:pt x="42" y="6"/>
                      <a:pt x="42" y="2"/>
                      <a:pt x="39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30" name="Freeform 113">
                <a:extLst>
                  <a:ext uri="{FF2B5EF4-FFF2-40B4-BE49-F238E27FC236}">
                    <a16:creationId xmlns:a16="http://schemas.microsoft.com/office/drawing/2014/main" id="{8D26DBAA-AB7F-447A-8665-B7D4B42A0BA2}"/>
                  </a:ext>
                </a:extLst>
              </p:cNvPr>
              <p:cNvSpPr/>
              <p:nvPr/>
            </p:nvSpPr>
            <p:spPr bwMode="auto">
              <a:xfrm>
                <a:off x="4621240" y="2827709"/>
                <a:ext cx="89029" cy="33698"/>
              </a:xfrm>
              <a:custGeom>
                <a:avLst/>
                <a:gdLst>
                  <a:gd name="T0" fmla="*/ 27 w 28"/>
                  <a:gd name="T1" fmla="*/ 3 h 10"/>
                  <a:gd name="T2" fmla="*/ 17 w 28"/>
                  <a:gd name="T3" fmla="*/ 1 h 10"/>
                  <a:gd name="T4" fmla="*/ 4 w 28"/>
                  <a:gd name="T5" fmla="*/ 2 h 10"/>
                  <a:gd name="T6" fmla="*/ 4 w 28"/>
                  <a:gd name="T7" fmla="*/ 8 h 10"/>
                  <a:gd name="T8" fmla="*/ 17 w 28"/>
                  <a:gd name="T9" fmla="*/ 9 h 10"/>
                  <a:gd name="T10" fmla="*/ 27 w 28"/>
                  <a:gd name="T11" fmla="*/ 7 h 10"/>
                  <a:gd name="T12" fmla="*/ 27 w 28"/>
                  <a:gd name="T13" fmla="*/ 3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10">
                    <a:moveTo>
                      <a:pt x="27" y="3"/>
                    </a:moveTo>
                    <a:cubicBezTo>
                      <a:pt x="24" y="0"/>
                      <a:pt x="20" y="1"/>
                      <a:pt x="17" y="1"/>
                    </a:cubicBezTo>
                    <a:cubicBezTo>
                      <a:pt x="13" y="1"/>
                      <a:pt x="9" y="1"/>
                      <a:pt x="4" y="2"/>
                    </a:cubicBezTo>
                    <a:cubicBezTo>
                      <a:pt x="0" y="2"/>
                      <a:pt x="0" y="8"/>
                      <a:pt x="4" y="8"/>
                    </a:cubicBezTo>
                    <a:cubicBezTo>
                      <a:pt x="9" y="9"/>
                      <a:pt x="13" y="9"/>
                      <a:pt x="17" y="9"/>
                    </a:cubicBezTo>
                    <a:cubicBezTo>
                      <a:pt x="20" y="9"/>
                      <a:pt x="24" y="10"/>
                      <a:pt x="27" y="7"/>
                    </a:cubicBezTo>
                    <a:cubicBezTo>
                      <a:pt x="28" y="6"/>
                      <a:pt x="28" y="4"/>
                      <a:pt x="27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31" name="Freeform 114">
                <a:extLst>
                  <a:ext uri="{FF2B5EF4-FFF2-40B4-BE49-F238E27FC236}">
                    <a16:creationId xmlns:a16="http://schemas.microsoft.com/office/drawing/2014/main" id="{63A8FA93-FA00-4D52-8D82-C53AA205CC7E}"/>
                  </a:ext>
                </a:extLst>
              </p:cNvPr>
              <p:cNvSpPr/>
              <p:nvPr/>
            </p:nvSpPr>
            <p:spPr bwMode="auto">
              <a:xfrm>
                <a:off x="4775869" y="2835486"/>
                <a:ext cx="103086" cy="33698"/>
              </a:xfrm>
              <a:custGeom>
                <a:avLst/>
                <a:gdLst>
                  <a:gd name="T0" fmla="*/ 31 w 33"/>
                  <a:gd name="T1" fmla="*/ 2 h 10"/>
                  <a:gd name="T2" fmla="*/ 19 w 33"/>
                  <a:gd name="T3" fmla="*/ 1 h 10"/>
                  <a:gd name="T4" fmla="*/ 4 w 33"/>
                  <a:gd name="T5" fmla="*/ 2 h 10"/>
                  <a:gd name="T6" fmla="*/ 4 w 33"/>
                  <a:gd name="T7" fmla="*/ 9 h 10"/>
                  <a:gd name="T8" fmla="*/ 19 w 33"/>
                  <a:gd name="T9" fmla="*/ 10 h 10"/>
                  <a:gd name="T10" fmla="*/ 31 w 33"/>
                  <a:gd name="T11" fmla="*/ 8 h 10"/>
                  <a:gd name="T12" fmla="*/ 31 w 33"/>
                  <a:gd name="T13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3" h="10">
                    <a:moveTo>
                      <a:pt x="31" y="2"/>
                    </a:moveTo>
                    <a:cubicBezTo>
                      <a:pt x="27" y="0"/>
                      <a:pt x="23" y="1"/>
                      <a:pt x="19" y="1"/>
                    </a:cubicBezTo>
                    <a:cubicBezTo>
                      <a:pt x="14" y="1"/>
                      <a:pt x="9" y="1"/>
                      <a:pt x="4" y="2"/>
                    </a:cubicBezTo>
                    <a:cubicBezTo>
                      <a:pt x="0" y="2"/>
                      <a:pt x="0" y="8"/>
                      <a:pt x="4" y="9"/>
                    </a:cubicBezTo>
                    <a:cubicBezTo>
                      <a:pt x="9" y="9"/>
                      <a:pt x="14" y="9"/>
                      <a:pt x="19" y="10"/>
                    </a:cubicBezTo>
                    <a:cubicBezTo>
                      <a:pt x="23" y="10"/>
                      <a:pt x="27" y="10"/>
                      <a:pt x="31" y="8"/>
                    </a:cubicBezTo>
                    <a:cubicBezTo>
                      <a:pt x="33" y="7"/>
                      <a:pt x="33" y="3"/>
                      <a:pt x="31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32" name="Freeform 115">
                <a:extLst>
                  <a:ext uri="{FF2B5EF4-FFF2-40B4-BE49-F238E27FC236}">
                    <a16:creationId xmlns:a16="http://schemas.microsoft.com/office/drawing/2014/main" id="{2084D4B5-76DC-48C5-9341-8D7B508607BD}"/>
                  </a:ext>
                </a:extLst>
              </p:cNvPr>
              <p:cNvSpPr/>
              <p:nvPr/>
            </p:nvSpPr>
            <p:spPr bwMode="auto">
              <a:xfrm>
                <a:off x="4937526" y="2835486"/>
                <a:ext cx="110115" cy="41474"/>
              </a:xfrm>
              <a:custGeom>
                <a:avLst/>
                <a:gdLst>
                  <a:gd name="T0" fmla="*/ 32 w 35"/>
                  <a:gd name="T1" fmla="*/ 1 h 12"/>
                  <a:gd name="T2" fmla="*/ 19 w 35"/>
                  <a:gd name="T3" fmla="*/ 2 h 12"/>
                  <a:gd name="T4" fmla="*/ 5 w 35"/>
                  <a:gd name="T5" fmla="*/ 2 h 12"/>
                  <a:gd name="T6" fmla="*/ 4 w 35"/>
                  <a:gd name="T7" fmla="*/ 8 h 12"/>
                  <a:gd name="T8" fmla="*/ 33 w 35"/>
                  <a:gd name="T9" fmla="*/ 7 h 12"/>
                  <a:gd name="T10" fmla="*/ 32 w 35"/>
                  <a:gd name="T11" fmla="*/ 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" h="12">
                    <a:moveTo>
                      <a:pt x="32" y="1"/>
                    </a:moveTo>
                    <a:cubicBezTo>
                      <a:pt x="28" y="0"/>
                      <a:pt x="23" y="1"/>
                      <a:pt x="19" y="2"/>
                    </a:cubicBezTo>
                    <a:cubicBezTo>
                      <a:pt x="14" y="2"/>
                      <a:pt x="9" y="2"/>
                      <a:pt x="5" y="2"/>
                    </a:cubicBezTo>
                    <a:cubicBezTo>
                      <a:pt x="1" y="2"/>
                      <a:pt x="0" y="7"/>
                      <a:pt x="4" y="8"/>
                    </a:cubicBezTo>
                    <a:cubicBezTo>
                      <a:pt x="12" y="10"/>
                      <a:pt x="25" y="12"/>
                      <a:pt x="33" y="7"/>
                    </a:cubicBezTo>
                    <a:cubicBezTo>
                      <a:pt x="35" y="5"/>
                      <a:pt x="35" y="2"/>
                      <a:pt x="32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33" name="Freeform 116">
                <a:extLst>
                  <a:ext uri="{FF2B5EF4-FFF2-40B4-BE49-F238E27FC236}">
                    <a16:creationId xmlns:a16="http://schemas.microsoft.com/office/drawing/2014/main" id="{C2E2863B-4644-4155-AB20-DAE57220CEF8}"/>
                  </a:ext>
                </a:extLst>
              </p:cNvPr>
              <p:cNvSpPr/>
              <p:nvPr/>
            </p:nvSpPr>
            <p:spPr bwMode="auto">
              <a:xfrm>
                <a:off x="5101527" y="2825118"/>
                <a:ext cx="100744" cy="41474"/>
              </a:xfrm>
              <a:custGeom>
                <a:avLst/>
                <a:gdLst>
                  <a:gd name="T0" fmla="*/ 29 w 32"/>
                  <a:gd name="T1" fmla="*/ 1 h 12"/>
                  <a:gd name="T2" fmla="*/ 18 w 32"/>
                  <a:gd name="T3" fmla="*/ 2 h 12"/>
                  <a:gd name="T4" fmla="*/ 4 w 32"/>
                  <a:gd name="T5" fmla="*/ 3 h 12"/>
                  <a:gd name="T6" fmla="*/ 3 w 32"/>
                  <a:gd name="T7" fmla="*/ 9 h 12"/>
                  <a:gd name="T8" fmla="*/ 31 w 32"/>
                  <a:gd name="T9" fmla="*/ 6 h 12"/>
                  <a:gd name="T10" fmla="*/ 29 w 32"/>
                  <a:gd name="T11" fmla="*/ 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" h="12">
                    <a:moveTo>
                      <a:pt x="29" y="1"/>
                    </a:moveTo>
                    <a:cubicBezTo>
                      <a:pt x="25" y="0"/>
                      <a:pt x="22" y="1"/>
                      <a:pt x="18" y="2"/>
                    </a:cubicBezTo>
                    <a:cubicBezTo>
                      <a:pt x="13" y="3"/>
                      <a:pt x="8" y="3"/>
                      <a:pt x="4" y="3"/>
                    </a:cubicBezTo>
                    <a:cubicBezTo>
                      <a:pt x="0" y="3"/>
                      <a:pt x="0" y="8"/>
                      <a:pt x="3" y="9"/>
                    </a:cubicBezTo>
                    <a:cubicBezTo>
                      <a:pt x="10" y="11"/>
                      <a:pt x="24" y="12"/>
                      <a:pt x="31" y="6"/>
                    </a:cubicBezTo>
                    <a:cubicBezTo>
                      <a:pt x="32" y="5"/>
                      <a:pt x="32" y="1"/>
                      <a:pt x="29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34" name="Freeform 117">
                <a:extLst>
                  <a:ext uri="{FF2B5EF4-FFF2-40B4-BE49-F238E27FC236}">
                    <a16:creationId xmlns:a16="http://schemas.microsoft.com/office/drawing/2014/main" id="{BC1385D3-E61D-46E4-ACF0-D8162C28053B}"/>
                  </a:ext>
                </a:extLst>
              </p:cNvPr>
              <p:cNvSpPr/>
              <p:nvPr/>
            </p:nvSpPr>
            <p:spPr bwMode="auto">
              <a:xfrm>
                <a:off x="5237413" y="2817341"/>
                <a:ext cx="105430" cy="38883"/>
              </a:xfrm>
              <a:custGeom>
                <a:avLst/>
                <a:gdLst>
                  <a:gd name="T0" fmla="*/ 31 w 34"/>
                  <a:gd name="T1" fmla="*/ 1 h 11"/>
                  <a:gd name="T2" fmla="*/ 19 w 34"/>
                  <a:gd name="T3" fmla="*/ 2 h 11"/>
                  <a:gd name="T4" fmla="*/ 5 w 34"/>
                  <a:gd name="T5" fmla="*/ 2 h 11"/>
                  <a:gd name="T6" fmla="*/ 4 w 34"/>
                  <a:gd name="T7" fmla="*/ 9 h 11"/>
                  <a:gd name="T8" fmla="*/ 19 w 34"/>
                  <a:gd name="T9" fmla="*/ 10 h 11"/>
                  <a:gd name="T10" fmla="*/ 32 w 34"/>
                  <a:gd name="T11" fmla="*/ 7 h 11"/>
                  <a:gd name="T12" fmla="*/ 31 w 34"/>
                  <a:gd name="T13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1">
                    <a:moveTo>
                      <a:pt x="31" y="1"/>
                    </a:moveTo>
                    <a:cubicBezTo>
                      <a:pt x="27" y="0"/>
                      <a:pt x="23" y="1"/>
                      <a:pt x="19" y="2"/>
                    </a:cubicBezTo>
                    <a:cubicBezTo>
                      <a:pt x="14" y="2"/>
                      <a:pt x="10" y="2"/>
                      <a:pt x="5" y="2"/>
                    </a:cubicBezTo>
                    <a:cubicBezTo>
                      <a:pt x="1" y="2"/>
                      <a:pt x="0" y="8"/>
                      <a:pt x="4" y="9"/>
                    </a:cubicBezTo>
                    <a:cubicBezTo>
                      <a:pt x="9" y="10"/>
                      <a:pt x="14" y="11"/>
                      <a:pt x="19" y="10"/>
                    </a:cubicBezTo>
                    <a:cubicBezTo>
                      <a:pt x="24" y="10"/>
                      <a:pt x="29" y="10"/>
                      <a:pt x="32" y="7"/>
                    </a:cubicBezTo>
                    <a:cubicBezTo>
                      <a:pt x="34" y="5"/>
                      <a:pt x="33" y="2"/>
                      <a:pt x="31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35" name="Freeform 118">
                <a:extLst>
                  <a:ext uri="{FF2B5EF4-FFF2-40B4-BE49-F238E27FC236}">
                    <a16:creationId xmlns:a16="http://schemas.microsoft.com/office/drawing/2014/main" id="{EA63CD64-DE8F-41F7-A971-6C036667CF94}"/>
                  </a:ext>
                </a:extLst>
              </p:cNvPr>
              <p:cNvSpPr/>
              <p:nvPr/>
            </p:nvSpPr>
            <p:spPr bwMode="auto">
              <a:xfrm>
                <a:off x="5403757" y="2819934"/>
                <a:ext cx="89029" cy="36290"/>
              </a:xfrm>
              <a:custGeom>
                <a:avLst/>
                <a:gdLst>
                  <a:gd name="T0" fmla="*/ 25 w 28"/>
                  <a:gd name="T1" fmla="*/ 2 h 10"/>
                  <a:gd name="T2" fmla="*/ 14 w 28"/>
                  <a:gd name="T3" fmla="*/ 1 h 10"/>
                  <a:gd name="T4" fmla="*/ 3 w 28"/>
                  <a:gd name="T5" fmla="*/ 2 h 10"/>
                  <a:gd name="T6" fmla="*/ 3 w 28"/>
                  <a:gd name="T7" fmla="*/ 8 h 10"/>
                  <a:gd name="T8" fmla="*/ 14 w 28"/>
                  <a:gd name="T9" fmla="*/ 9 h 10"/>
                  <a:gd name="T10" fmla="*/ 25 w 28"/>
                  <a:gd name="T11" fmla="*/ 8 h 10"/>
                  <a:gd name="T12" fmla="*/ 25 w 28"/>
                  <a:gd name="T13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10">
                    <a:moveTo>
                      <a:pt x="25" y="2"/>
                    </a:moveTo>
                    <a:cubicBezTo>
                      <a:pt x="22" y="0"/>
                      <a:pt x="18" y="0"/>
                      <a:pt x="14" y="1"/>
                    </a:cubicBezTo>
                    <a:cubicBezTo>
                      <a:pt x="10" y="1"/>
                      <a:pt x="6" y="1"/>
                      <a:pt x="3" y="2"/>
                    </a:cubicBezTo>
                    <a:cubicBezTo>
                      <a:pt x="0" y="2"/>
                      <a:pt x="0" y="7"/>
                      <a:pt x="3" y="8"/>
                    </a:cubicBezTo>
                    <a:cubicBezTo>
                      <a:pt x="6" y="8"/>
                      <a:pt x="10" y="9"/>
                      <a:pt x="14" y="9"/>
                    </a:cubicBezTo>
                    <a:cubicBezTo>
                      <a:pt x="18" y="9"/>
                      <a:pt x="22" y="10"/>
                      <a:pt x="25" y="8"/>
                    </a:cubicBezTo>
                    <a:cubicBezTo>
                      <a:pt x="28" y="7"/>
                      <a:pt x="28" y="3"/>
                      <a:pt x="25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36" name="Freeform 119">
                <a:extLst>
                  <a:ext uri="{FF2B5EF4-FFF2-40B4-BE49-F238E27FC236}">
                    <a16:creationId xmlns:a16="http://schemas.microsoft.com/office/drawing/2014/main" id="{DA3237C3-35D1-402B-9D1E-B5782AE8C345}"/>
                  </a:ext>
                </a:extLst>
              </p:cNvPr>
              <p:cNvSpPr/>
              <p:nvPr/>
            </p:nvSpPr>
            <p:spPr bwMode="auto">
              <a:xfrm>
                <a:off x="7559194" y="2825118"/>
                <a:ext cx="91372" cy="25921"/>
              </a:xfrm>
              <a:custGeom>
                <a:avLst/>
                <a:gdLst>
                  <a:gd name="T0" fmla="*/ 27 w 29"/>
                  <a:gd name="T1" fmla="*/ 1 h 8"/>
                  <a:gd name="T2" fmla="*/ 16 w 29"/>
                  <a:gd name="T3" fmla="*/ 0 h 8"/>
                  <a:gd name="T4" fmla="*/ 3 w 29"/>
                  <a:gd name="T5" fmla="*/ 1 h 8"/>
                  <a:gd name="T6" fmla="*/ 3 w 29"/>
                  <a:gd name="T7" fmla="*/ 7 h 8"/>
                  <a:gd name="T8" fmla="*/ 16 w 29"/>
                  <a:gd name="T9" fmla="*/ 7 h 8"/>
                  <a:gd name="T10" fmla="*/ 27 w 29"/>
                  <a:gd name="T11" fmla="*/ 6 h 8"/>
                  <a:gd name="T12" fmla="*/ 27 w 29"/>
                  <a:gd name="T13" fmla="*/ 1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8">
                    <a:moveTo>
                      <a:pt x="27" y="1"/>
                    </a:moveTo>
                    <a:cubicBezTo>
                      <a:pt x="24" y="0"/>
                      <a:pt x="20" y="0"/>
                      <a:pt x="16" y="0"/>
                    </a:cubicBezTo>
                    <a:cubicBezTo>
                      <a:pt x="12" y="1"/>
                      <a:pt x="8" y="1"/>
                      <a:pt x="3" y="1"/>
                    </a:cubicBezTo>
                    <a:cubicBezTo>
                      <a:pt x="0" y="1"/>
                      <a:pt x="0" y="6"/>
                      <a:pt x="3" y="7"/>
                    </a:cubicBezTo>
                    <a:cubicBezTo>
                      <a:pt x="8" y="7"/>
                      <a:pt x="12" y="7"/>
                      <a:pt x="16" y="7"/>
                    </a:cubicBezTo>
                    <a:cubicBezTo>
                      <a:pt x="20" y="7"/>
                      <a:pt x="24" y="8"/>
                      <a:pt x="27" y="6"/>
                    </a:cubicBezTo>
                    <a:cubicBezTo>
                      <a:pt x="29" y="5"/>
                      <a:pt x="29" y="2"/>
                      <a:pt x="27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37" name="Freeform 120">
                <a:extLst>
                  <a:ext uri="{FF2B5EF4-FFF2-40B4-BE49-F238E27FC236}">
                    <a16:creationId xmlns:a16="http://schemas.microsoft.com/office/drawing/2014/main" id="{ACF37C50-909D-4085-B879-F25DE2FA136B}"/>
                  </a:ext>
                </a:extLst>
              </p:cNvPr>
              <p:cNvSpPr/>
              <p:nvPr/>
            </p:nvSpPr>
            <p:spPr bwMode="auto">
              <a:xfrm>
                <a:off x="7711479" y="2819934"/>
                <a:ext cx="110115" cy="36290"/>
              </a:xfrm>
              <a:custGeom>
                <a:avLst/>
                <a:gdLst>
                  <a:gd name="T0" fmla="*/ 32 w 35"/>
                  <a:gd name="T1" fmla="*/ 1 h 10"/>
                  <a:gd name="T2" fmla="*/ 19 w 35"/>
                  <a:gd name="T3" fmla="*/ 1 h 10"/>
                  <a:gd name="T4" fmla="*/ 4 w 35"/>
                  <a:gd name="T5" fmla="*/ 2 h 10"/>
                  <a:gd name="T6" fmla="*/ 4 w 35"/>
                  <a:gd name="T7" fmla="*/ 8 h 10"/>
                  <a:gd name="T8" fmla="*/ 19 w 35"/>
                  <a:gd name="T9" fmla="*/ 9 h 10"/>
                  <a:gd name="T10" fmla="*/ 32 w 35"/>
                  <a:gd name="T11" fmla="*/ 8 h 10"/>
                  <a:gd name="T12" fmla="*/ 32 w 35"/>
                  <a:gd name="T13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" h="10">
                    <a:moveTo>
                      <a:pt x="32" y="1"/>
                    </a:moveTo>
                    <a:cubicBezTo>
                      <a:pt x="28" y="0"/>
                      <a:pt x="23" y="1"/>
                      <a:pt x="19" y="1"/>
                    </a:cubicBezTo>
                    <a:cubicBezTo>
                      <a:pt x="14" y="1"/>
                      <a:pt x="9" y="2"/>
                      <a:pt x="4" y="2"/>
                    </a:cubicBezTo>
                    <a:cubicBezTo>
                      <a:pt x="0" y="2"/>
                      <a:pt x="0" y="8"/>
                      <a:pt x="4" y="8"/>
                    </a:cubicBezTo>
                    <a:cubicBezTo>
                      <a:pt x="9" y="8"/>
                      <a:pt x="14" y="8"/>
                      <a:pt x="19" y="9"/>
                    </a:cubicBezTo>
                    <a:cubicBezTo>
                      <a:pt x="23" y="9"/>
                      <a:pt x="28" y="10"/>
                      <a:pt x="32" y="8"/>
                    </a:cubicBezTo>
                    <a:cubicBezTo>
                      <a:pt x="35" y="7"/>
                      <a:pt x="35" y="3"/>
                      <a:pt x="32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38" name="Freeform 121">
                <a:extLst>
                  <a:ext uri="{FF2B5EF4-FFF2-40B4-BE49-F238E27FC236}">
                    <a16:creationId xmlns:a16="http://schemas.microsoft.com/office/drawing/2014/main" id="{383F180E-8DD9-4E64-9670-582F0BE29BA2}"/>
                  </a:ext>
                </a:extLst>
              </p:cNvPr>
              <p:cNvSpPr/>
              <p:nvPr/>
            </p:nvSpPr>
            <p:spPr bwMode="auto">
              <a:xfrm>
                <a:off x="7875480" y="2814749"/>
                <a:ext cx="100744" cy="31106"/>
              </a:xfrm>
              <a:custGeom>
                <a:avLst/>
                <a:gdLst>
                  <a:gd name="T0" fmla="*/ 29 w 32"/>
                  <a:gd name="T1" fmla="*/ 1 h 9"/>
                  <a:gd name="T2" fmla="*/ 17 w 32"/>
                  <a:gd name="T3" fmla="*/ 1 h 9"/>
                  <a:gd name="T4" fmla="*/ 3 w 32"/>
                  <a:gd name="T5" fmla="*/ 2 h 9"/>
                  <a:gd name="T6" fmla="*/ 3 w 32"/>
                  <a:gd name="T7" fmla="*/ 8 h 9"/>
                  <a:gd name="T8" fmla="*/ 17 w 32"/>
                  <a:gd name="T9" fmla="*/ 8 h 9"/>
                  <a:gd name="T10" fmla="*/ 29 w 32"/>
                  <a:gd name="T11" fmla="*/ 8 h 9"/>
                  <a:gd name="T12" fmla="*/ 29 w 32"/>
                  <a:gd name="T13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9">
                    <a:moveTo>
                      <a:pt x="29" y="1"/>
                    </a:moveTo>
                    <a:cubicBezTo>
                      <a:pt x="25" y="0"/>
                      <a:pt x="21" y="1"/>
                      <a:pt x="17" y="1"/>
                    </a:cubicBezTo>
                    <a:cubicBezTo>
                      <a:pt x="12" y="1"/>
                      <a:pt x="8" y="1"/>
                      <a:pt x="3" y="2"/>
                    </a:cubicBezTo>
                    <a:cubicBezTo>
                      <a:pt x="0" y="2"/>
                      <a:pt x="0" y="7"/>
                      <a:pt x="3" y="8"/>
                    </a:cubicBezTo>
                    <a:cubicBezTo>
                      <a:pt x="8" y="8"/>
                      <a:pt x="12" y="8"/>
                      <a:pt x="17" y="8"/>
                    </a:cubicBezTo>
                    <a:cubicBezTo>
                      <a:pt x="21" y="9"/>
                      <a:pt x="25" y="9"/>
                      <a:pt x="29" y="8"/>
                    </a:cubicBezTo>
                    <a:cubicBezTo>
                      <a:pt x="32" y="7"/>
                      <a:pt x="32" y="2"/>
                      <a:pt x="29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39" name="Freeform 122">
                <a:extLst>
                  <a:ext uri="{FF2B5EF4-FFF2-40B4-BE49-F238E27FC236}">
                    <a16:creationId xmlns:a16="http://schemas.microsoft.com/office/drawing/2014/main" id="{D28D64F9-58E9-48F2-95E0-B16FFB3ACB1C}"/>
                  </a:ext>
                </a:extLst>
              </p:cNvPr>
              <p:cNvSpPr/>
              <p:nvPr/>
            </p:nvSpPr>
            <p:spPr bwMode="auto">
              <a:xfrm>
                <a:off x="8046510" y="2796604"/>
                <a:ext cx="105430" cy="38883"/>
              </a:xfrm>
              <a:custGeom>
                <a:avLst/>
                <a:gdLst>
                  <a:gd name="T0" fmla="*/ 30 w 34"/>
                  <a:gd name="T1" fmla="*/ 1 h 11"/>
                  <a:gd name="T2" fmla="*/ 19 w 34"/>
                  <a:gd name="T3" fmla="*/ 3 h 11"/>
                  <a:gd name="T4" fmla="*/ 6 w 34"/>
                  <a:gd name="T5" fmla="*/ 2 h 11"/>
                  <a:gd name="T6" fmla="*/ 4 w 34"/>
                  <a:gd name="T7" fmla="*/ 9 h 11"/>
                  <a:gd name="T8" fmla="*/ 19 w 34"/>
                  <a:gd name="T9" fmla="*/ 11 h 11"/>
                  <a:gd name="T10" fmla="*/ 32 w 34"/>
                  <a:gd name="T11" fmla="*/ 7 h 11"/>
                  <a:gd name="T12" fmla="*/ 30 w 34"/>
                  <a:gd name="T13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1">
                    <a:moveTo>
                      <a:pt x="30" y="1"/>
                    </a:moveTo>
                    <a:cubicBezTo>
                      <a:pt x="26" y="0"/>
                      <a:pt x="23" y="2"/>
                      <a:pt x="19" y="3"/>
                    </a:cubicBezTo>
                    <a:cubicBezTo>
                      <a:pt x="15" y="3"/>
                      <a:pt x="10" y="3"/>
                      <a:pt x="6" y="2"/>
                    </a:cubicBezTo>
                    <a:cubicBezTo>
                      <a:pt x="2" y="2"/>
                      <a:pt x="0" y="7"/>
                      <a:pt x="4" y="9"/>
                    </a:cubicBezTo>
                    <a:cubicBezTo>
                      <a:pt x="9" y="10"/>
                      <a:pt x="14" y="11"/>
                      <a:pt x="19" y="11"/>
                    </a:cubicBezTo>
                    <a:cubicBezTo>
                      <a:pt x="23" y="11"/>
                      <a:pt x="29" y="11"/>
                      <a:pt x="32" y="7"/>
                    </a:cubicBezTo>
                    <a:cubicBezTo>
                      <a:pt x="34" y="5"/>
                      <a:pt x="33" y="1"/>
                      <a:pt x="30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40" name="Freeform 123">
                <a:extLst>
                  <a:ext uri="{FF2B5EF4-FFF2-40B4-BE49-F238E27FC236}">
                    <a16:creationId xmlns:a16="http://schemas.microsoft.com/office/drawing/2014/main" id="{5EC9D802-319B-4BA0-8A4B-6EB742EBE06B}"/>
                  </a:ext>
                </a:extLst>
              </p:cNvPr>
              <p:cNvSpPr/>
              <p:nvPr/>
            </p:nvSpPr>
            <p:spPr bwMode="auto">
              <a:xfrm>
                <a:off x="8210510" y="2778460"/>
                <a:ext cx="110115" cy="38883"/>
              </a:xfrm>
              <a:custGeom>
                <a:avLst/>
                <a:gdLst>
                  <a:gd name="T0" fmla="*/ 32 w 35"/>
                  <a:gd name="T1" fmla="*/ 2 h 11"/>
                  <a:gd name="T2" fmla="*/ 19 w 35"/>
                  <a:gd name="T3" fmla="*/ 3 h 11"/>
                  <a:gd name="T4" fmla="*/ 3 w 35"/>
                  <a:gd name="T5" fmla="*/ 5 h 11"/>
                  <a:gd name="T6" fmla="*/ 4 w 35"/>
                  <a:gd name="T7" fmla="*/ 11 h 11"/>
                  <a:gd name="T8" fmla="*/ 20 w 35"/>
                  <a:gd name="T9" fmla="*/ 11 h 11"/>
                  <a:gd name="T10" fmla="*/ 33 w 35"/>
                  <a:gd name="T11" fmla="*/ 8 h 11"/>
                  <a:gd name="T12" fmla="*/ 32 w 35"/>
                  <a:gd name="T13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" h="11">
                    <a:moveTo>
                      <a:pt x="32" y="2"/>
                    </a:moveTo>
                    <a:cubicBezTo>
                      <a:pt x="28" y="0"/>
                      <a:pt x="23" y="2"/>
                      <a:pt x="19" y="3"/>
                    </a:cubicBezTo>
                    <a:cubicBezTo>
                      <a:pt x="13" y="3"/>
                      <a:pt x="8" y="4"/>
                      <a:pt x="3" y="5"/>
                    </a:cubicBezTo>
                    <a:cubicBezTo>
                      <a:pt x="0" y="6"/>
                      <a:pt x="1" y="11"/>
                      <a:pt x="4" y="11"/>
                    </a:cubicBezTo>
                    <a:cubicBezTo>
                      <a:pt x="9" y="11"/>
                      <a:pt x="14" y="11"/>
                      <a:pt x="20" y="11"/>
                    </a:cubicBezTo>
                    <a:cubicBezTo>
                      <a:pt x="24" y="10"/>
                      <a:pt x="29" y="11"/>
                      <a:pt x="33" y="8"/>
                    </a:cubicBezTo>
                    <a:cubicBezTo>
                      <a:pt x="35" y="7"/>
                      <a:pt x="35" y="3"/>
                      <a:pt x="32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41" name="Freeform 124">
                <a:extLst>
                  <a:ext uri="{FF2B5EF4-FFF2-40B4-BE49-F238E27FC236}">
                    <a16:creationId xmlns:a16="http://schemas.microsoft.com/office/drawing/2014/main" id="{DBEF9116-1AA0-4A86-9894-4E2D1FB985B8}"/>
                  </a:ext>
                </a:extLst>
              </p:cNvPr>
              <p:cNvSpPr/>
              <p:nvPr/>
            </p:nvSpPr>
            <p:spPr bwMode="auto">
              <a:xfrm>
                <a:off x="8365139" y="2768091"/>
                <a:ext cx="86687" cy="31106"/>
              </a:xfrm>
              <a:custGeom>
                <a:avLst/>
                <a:gdLst>
                  <a:gd name="T0" fmla="*/ 26 w 28"/>
                  <a:gd name="T1" fmla="*/ 1 h 9"/>
                  <a:gd name="T2" fmla="*/ 16 w 28"/>
                  <a:gd name="T3" fmla="*/ 1 h 9"/>
                  <a:gd name="T4" fmla="*/ 4 w 28"/>
                  <a:gd name="T5" fmla="*/ 1 h 9"/>
                  <a:gd name="T6" fmla="*/ 4 w 28"/>
                  <a:gd name="T7" fmla="*/ 7 h 9"/>
                  <a:gd name="T8" fmla="*/ 16 w 28"/>
                  <a:gd name="T9" fmla="*/ 8 h 9"/>
                  <a:gd name="T10" fmla="*/ 26 w 28"/>
                  <a:gd name="T11" fmla="*/ 7 h 9"/>
                  <a:gd name="T12" fmla="*/ 26 w 28"/>
                  <a:gd name="T13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9">
                    <a:moveTo>
                      <a:pt x="26" y="1"/>
                    </a:moveTo>
                    <a:cubicBezTo>
                      <a:pt x="23" y="0"/>
                      <a:pt x="19" y="0"/>
                      <a:pt x="16" y="1"/>
                    </a:cubicBezTo>
                    <a:cubicBezTo>
                      <a:pt x="12" y="1"/>
                      <a:pt x="8" y="1"/>
                      <a:pt x="4" y="1"/>
                    </a:cubicBezTo>
                    <a:cubicBezTo>
                      <a:pt x="0" y="1"/>
                      <a:pt x="0" y="7"/>
                      <a:pt x="4" y="7"/>
                    </a:cubicBezTo>
                    <a:cubicBezTo>
                      <a:pt x="8" y="8"/>
                      <a:pt x="12" y="8"/>
                      <a:pt x="16" y="8"/>
                    </a:cubicBezTo>
                    <a:cubicBezTo>
                      <a:pt x="19" y="8"/>
                      <a:pt x="23" y="9"/>
                      <a:pt x="26" y="7"/>
                    </a:cubicBezTo>
                    <a:cubicBezTo>
                      <a:pt x="28" y="6"/>
                      <a:pt x="28" y="2"/>
                      <a:pt x="26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42" name="Freeform 125">
                <a:extLst>
                  <a:ext uri="{FF2B5EF4-FFF2-40B4-BE49-F238E27FC236}">
                    <a16:creationId xmlns:a16="http://schemas.microsoft.com/office/drawing/2014/main" id="{47B9DF05-0D30-4BBC-A6ED-19DBF84E5C53}"/>
                  </a:ext>
                </a:extLst>
              </p:cNvPr>
              <p:cNvSpPr/>
              <p:nvPr/>
            </p:nvSpPr>
            <p:spPr bwMode="auto">
              <a:xfrm>
                <a:off x="5209299" y="3055816"/>
                <a:ext cx="93715" cy="33698"/>
              </a:xfrm>
              <a:custGeom>
                <a:avLst/>
                <a:gdLst>
                  <a:gd name="T0" fmla="*/ 26 w 30"/>
                  <a:gd name="T1" fmla="*/ 1 h 10"/>
                  <a:gd name="T2" fmla="*/ 13 w 30"/>
                  <a:gd name="T3" fmla="*/ 1 h 10"/>
                  <a:gd name="T4" fmla="*/ 2 w 30"/>
                  <a:gd name="T5" fmla="*/ 2 h 10"/>
                  <a:gd name="T6" fmla="*/ 1 w 30"/>
                  <a:gd name="T7" fmla="*/ 5 h 10"/>
                  <a:gd name="T8" fmla="*/ 13 w 30"/>
                  <a:gd name="T9" fmla="*/ 9 h 10"/>
                  <a:gd name="T10" fmla="*/ 27 w 30"/>
                  <a:gd name="T11" fmla="*/ 7 h 10"/>
                  <a:gd name="T12" fmla="*/ 26 w 30"/>
                  <a:gd name="T13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0">
                    <a:moveTo>
                      <a:pt x="26" y="1"/>
                    </a:moveTo>
                    <a:cubicBezTo>
                      <a:pt x="22" y="0"/>
                      <a:pt x="17" y="1"/>
                      <a:pt x="13" y="1"/>
                    </a:cubicBezTo>
                    <a:cubicBezTo>
                      <a:pt x="9" y="1"/>
                      <a:pt x="5" y="0"/>
                      <a:pt x="2" y="2"/>
                    </a:cubicBezTo>
                    <a:cubicBezTo>
                      <a:pt x="1" y="2"/>
                      <a:pt x="0" y="4"/>
                      <a:pt x="1" y="5"/>
                    </a:cubicBezTo>
                    <a:cubicBezTo>
                      <a:pt x="4" y="8"/>
                      <a:pt x="9" y="8"/>
                      <a:pt x="13" y="9"/>
                    </a:cubicBezTo>
                    <a:cubicBezTo>
                      <a:pt x="18" y="9"/>
                      <a:pt x="23" y="10"/>
                      <a:pt x="27" y="7"/>
                    </a:cubicBezTo>
                    <a:cubicBezTo>
                      <a:pt x="30" y="6"/>
                      <a:pt x="29" y="2"/>
                      <a:pt x="26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43" name="Freeform 126">
                <a:extLst>
                  <a:ext uri="{FF2B5EF4-FFF2-40B4-BE49-F238E27FC236}">
                    <a16:creationId xmlns:a16="http://schemas.microsoft.com/office/drawing/2014/main" id="{EEAAC893-3284-47AC-BB68-6C688AB3E676}"/>
                  </a:ext>
                </a:extLst>
              </p:cNvPr>
              <p:cNvSpPr/>
              <p:nvPr/>
            </p:nvSpPr>
            <p:spPr bwMode="auto">
              <a:xfrm>
                <a:off x="5375643" y="3040263"/>
                <a:ext cx="117143" cy="41474"/>
              </a:xfrm>
              <a:custGeom>
                <a:avLst/>
                <a:gdLst>
                  <a:gd name="T0" fmla="*/ 33 w 37"/>
                  <a:gd name="T1" fmla="*/ 3 h 12"/>
                  <a:gd name="T2" fmla="*/ 3 w 37"/>
                  <a:gd name="T3" fmla="*/ 6 h 12"/>
                  <a:gd name="T4" fmla="*/ 4 w 37"/>
                  <a:gd name="T5" fmla="*/ 11 h 12"/>
                  <a:gd name="T6" fmla="*/ 19 w 37"/>
                  <a:gd name="T7" fmla="*/ 10 h 12"/>
                  <a:gd name="T8" fmla="*/ 33 w 37"/>
                  <a:gd name="T9" fmla="*/ 9 h 12"/>
                  <a:gd name="T10" fmla="*/ 33 w 37"/>
                  <a:gd name="T11" fmla="*/ 3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12">
                    <a:moveTo>
                      <a:pt x="33" y="3"/>
                    </a:moveTo>
                    <a:cubicBezTo>
                      <a:pt x="25" y="0"/>
                      <a:pt x="11" y="4"/>
                      <a:pt x="3" y="6"/>
                    </a:cubicBezTo>
                    <a:cubicBezTo>
                      <a:pt x="0" y="7"/>
                      <a:pt x="1" y="12"/>
                      <a:pt x="4" y="11"/>
                    </a:cubicBezTo>
                    <a:cubicBezTo>
                      <a:pt x="9" y="11"/>
                      <a:pt x="14" y="10"/>
                      <a:pt x="19" y="10"/>
                    </a:cubicBezTo>
                    <a:cubicBezTo>
                      <a:pt x="24" y="10"/>
                      <a:pt x="29" y="11"/>
                      <a:pt x="33" y="9"/>
                    </a:cubicBezTo>
                    <a:cubicBezTo>
                      <a:pt x="37" y="9"/>
                      <a:pt x="36" y="4"/>
                      <a:pt x="33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44" name="Freeform 127">
                <a:extLst>
                  <a:ext uri="{FF2B5EF4-FFF2-40B4-BE49-F238E27FC236}">
                    <a16:creationId xmlns:a16="http://schemas.microsoft.com/office/drawing/2014/main" id="{7B91B9F5-834F-403D-A7AF-B5C93A158B04}"/>
                  </a:ext>
                </a:extLst>
              </p:cNvPr>
              <p:cNvSpPr/>
              <p:nvPr/>
            </p:nvSpPr>
            <p:spPr bwMode="auto">
              <a:xfrm>
                <a:off x="5579471" y="3027304"/>
                <a:ext cx="117143" cy="41474"/>
              </a:xfrm>
              <a:custGeom>
                <a:avLst/>
                <a:gdLst>
                  <a:gd name="T0" fmla="*/ 34 w 37"/>
                  <a:gd name="T1" fmla="*/ 3 h 12"/>
                  <a:gd name="T2" fmla="*/ 15 w 37"/>
                  <a:gd name="T3" fmla="*/ 1 h 12"/>
                  <a:gd name="T4" fmla="*/ 1 w 37"/>
                  <a:gd name="T5" fmla="*/ 4 h 12"/>
                  <a:gd name="T6" fmla="*/ 0 w 37"/>
                  <a:gd name="T7" fmla="*/ 8 h 12"/>
                  <a:gd name="T8" fmla="*/ 4 w 37"/>
                  <a:gd name="T9" fmla="*/ 10 h 12"/>
                  <a:gd name="T10" fmla="*/ 4 w 37"/>
                  <a:gd name="T11" fmla="*/ 10 h 12"/>
                  <a:gd name="T12" fmla="*/ 15 w 37"/>
                  <a:gd name="T13" fmla="*/ 10 h 12"/>
                  <a:gd name="T14" fmla="*/ 33 w 37"/>
                  <a:gd name="T15" fmla="*/ 10 h 12"/>
                  <a:gd name="T16" fmla="*/ 34 w 37"/>
                  <a:gd name="T17" fmla="*/ 3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" h="12">
                    <a:moveTo>
                      <a:pt x="34" y="3"/>
                    </a:moveTo>
                    <a:cubicBezTo>
                      <a:pt x="28" y="0"/>
                      <a:pt x="21" y="1"/>
                      <a:pt x="15" y="1"/>
                    </a:cubicBezTo>
                    <a:cubicBezTo>
                      <a:pt x="11" y="1"/>
                      <a:pt x="4" y="1"/>
                      <a:pt x="1" y="4"/>
                    </a:cubicBezTo>
                    <a:cubicBezTo>
                      <a:pt x="0" y="5"/>
                      <a:pt x="0" y="7"/>
                      <a:pt x="0" y="8"/>
                    </a:cubicBezTo>
                    <a:cubicBezTo>
                      <a:pt x="1" y="10"/>
                      <a:pt x="2" y="10"/>
                      <a:pt x="4" y="1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8" y="10"/>
                      <a:pt x="12" y="10"/>
                      <a:pt x="15" y="10"/>
                    </a:cubicBezTo>
                    <a:cubicBezTo>
                      <a:pt x="21" y="11"/>
                      <a:pt x="28" y="12"/>
                      <a:pt x="33" y="10"/>
                    </a:cubicBezTo>
                    <a:cubicBezTo>
                      <a:pt x="36" y="9"/>
                      <a:pt x="37" y="5"/>
                      <a:pt x="34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45" name="Freeform 128">
                <a:extLst>
                  <a:ext uri="{FF2B5EF4-FFF2-40B4-BE49-F238E27FC236}">
                    <a16:creationId xmlns:a16="http://schemas.microsoft.com/office/drawing/2014/main" id="{4F79ABA2-785E-4260-B353-7A2BE32F1E78}"/>
                  </a:ext>
                </a:extLst>
              </p:cNvPr>
              <p:cNvSpPr/>
              <p:nvPr/>
            </p:nvSpPr>
            <p:spPr bwMode="auto">
              <a:xfrm>
                <a:off x="5757529" y="3027304"/>
                <a:ext cx="107772" cy="38883"/>
              </a:xfrm>
              <a:custGeom>
                <a:avLst/>
                <a:gdLst>
                  <a:gd name="T0" fmla="*/ 31 w 34"/>
                  <a:gd name="T1" fmla="*/ 3 h 11"/>
                  <a:gd name="T2" fmla="*/ 19 w 34"/>
                  <a:gd name="T3" fmla="*/ 1 h 11"/>
                  <a:gd name="T4" fmla="*/ 5 w 34"/>
                  <a:gd name="T5" fmla="*/ 0 h 11"/>
                  <a:gd name="T6" fmla="*/ 4 w 34"/>
                  <a:gd name="T7" fmla="*/ 6 h 11"/>
                  <a:gd name="T8" fmla="*/ 18 w 34"/>
                  <a:gd name="T9" fmla="*/ 9 h 11"/>
                  <a:gd name="T10" fmla="*/ 30 w 34"/>
                  <a:gd name="T11" fmla="*/ 9 h 11"/>
                  <a:gd name="T12" fmla="*/ 31 w 34"/>
                  <a:gd name="T13" fmla="*/ 3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1">
                    <a:moveTo>
                      <a:pt x="31" y="3"/>
                    </a:moveTo>
                    <a:cubicBezTo>
                      <a:pt x="27" y="1"/>
                      <a:pt x="23" y="1"/>
                      <a:pt x="19" y="1"/>
                    </a:cubicBezTo>
                    <a:cubicBezTo>
                      <a:pt x="14" y="1"/>
                      <a:pt x="10" y="0"/>
                      <a:pt x="5" y="0"/>
                    </a:cubicBezTo>
                    <a:cubicBezTo>
                      <a:pt x="1" y="0"/>
                      <a:pt x="0" y="6"/>
                      <a:pt x="4" y="6"/>
                    </a:cubicBezTo>
                    <a:cubicBezTo>
                      <a:pt x="9" y="7"/>
                      <a:pt x="13" y="8"/>
                      <a:pt x="18" y="9"/>
                    </a:cubicBezTo>
                    <a:cubicBezTo>
                      <a:pt x="22" y="9"/>
                      <a:pt x="26" y="11"/>
                      <a:pt x="30" y="9"/>
                    </a:cubicBezTo>
                    <a:cubicBezTo>
                      <a:pt x="33" y="9"/>
                      <a:pt x="34" y="4"/>
                      <a:pt x="31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46" name="Freeform 129">
                <a:extLst>
                  <a:ext uri="{FF2B5EF4-FFF2-40B4-BE49-F238E27FC236}">
                    <a16:creationId xmlns:a16="http://schemas.microsoft.com/office/drawing/2014/main" id="{910B77DA-2900-4EA7-A52D-6B6EFD95326F}"/>
                  </a:ext>
                </a:extLst>
              </p:cNvPr>
              <p:cNvSpPr/>
              <p:nvPr/>
            </p:nvSpPr>
            <p:spPr bwMode="auto">
              <a:xfrm>
                <a:off x="5937930" y="3011751"/>
                <a:ext cx="93715" cy="38883"/>
              </a:xfrm>
              <a:custGeom>
                <a:avLst/>
                <a:gdLst>
                  <a:gd name="T0" fmla="*/ 27 w 30"/>
                  <a:gd name="T1" fmla="*/ 2 h 11"/>
                  <a:gd name="T2" fmla="*/ 13 w 30"/>
                  <a:gd name="T3" fmla="*/ 2 h 11"/>
                  <a:gd name="T4" fmla="*/ 0 w 30"/>
                  <a:gd name="T5" fmla="*/ 4 h 11"/>
                  <a:gd name="T6" fmla="*/ 0 w 30"/>
                  <a:gd name="T7" fmla="*/ 7 h 11"/>
                  <a:gd name="T8" fmla="*/ 13 w 30"/>
                  <a:gd name="T9" fmla="*/ 9 h 11"/>
                  <a:gd name="T10" fmla="*/ 27 w 30"/>
                  <a:gd name="T11" fmla="*/ 8 h 11"/>
                  <a:gd name="T12" fmla="*/ 27 w 30"/>
                  <a:gd name="T13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1">
                    <a:moveTo>
                      <a:pt x="27" y="2"/>
                    </a:moveTo>
                    <a:cubicBezTo>
                      <a:pt x="23" y="0"/>
                      <a:pt x="18" y="1"/>
                      <a:pt x="13" y="2"/>
                    </a:cubicBezTo>
                    <a:cubicBezTo>
                      <a:pt x="9" y="2"/>
                      <a:pt x="4" y="2"/>
                      <a:pt x="0" y="4"/>
                    </a:cubicBezTo>
                    <a:cubicBezTo>
                      <a:pt x="0" y="5"/>
                      <a:pt x="0" y="6"/>
                      <a:pt x="0" y="7"/>
                    </a:cubicBezTo>
                    <a:cubicBezTo>
                      <a:pt x="4" y="9"/>
                      <a:pt x="9" y="9"/>
                      <a:pt x="13" y="9"/>
                    </a:cubicBezTo>
                    <a:cubicBezTo>
                      <a:pt x="18" y="10"/>
                      <a:pt x="23" y="11"/>
                      <a:pt x="27" y="8"/>
                    </a:cubicBezTo>
                    <a:cubicBezTo>
                      <a:pt x="30" y="7"/>
                      <a:pt x="30" y="4"/>
                      <a:pt x="27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47" name="Freeform 130">
                <a:extLst>
                  <a:ext uri="{FF2B5EF4-FFF2-40B4-BE49-F238E27FC236}">
                    <a16:creationId xmlns:a16="http://schemas.microsoft.com/office/drawing/2014/main" id="{2A83F848-0D39-49DC-A902-A1C1CFA9E259}"/>
                  </a:ext>
                </a:extLst>
              </p:cNvPr>
              <p:cNvSpPr/>
              <p:nvPr/>
            </p:nvSpPr>
            <p:spPr bwMode="auto">
              <a:xfrm>
                <a:off x="6120674" y="3006567"/>
                <a:ext cx="93715" cy="38883"/>
              </a:xfrm>
              <a:custGeom>
                <a:avLst/>
                <a:gdLst>
                  <a:gd name="T0" fmla="*/ 27 w 30"/>
                  <a:gd name="T1" fmla="*/ 1 h 11"/>
                  <a:gd name="T2" fmla="*/ 12 w 30"/>
                  <a:gd name="T3" fmla="*/ 1 h 11"/>
                  <a:gd name="T4" fmla="*/ 6 w 30"/>
                  <a:gd name="T5" fmla="*/ 2 h 11"/>
                  <a:gd name="T6" fmla="*/ 1 w 30"/>
                  <a:gd name="T7" fmla="*/ 4 h 11"/>
                  <a:gd name="T8" fmla="*/ 1 w 30"/>
                  <a:gd name="T9" fmla="*/ 6 h 11"/>
                  <a:gd name="T10" fmla="*/ 6 w 30"/>
                  <a:gd name="T11" fmla="*/ 8 h 11"/>
                  <a:gd name="T12" fmla="*/ 12 w 30"/>
                  <a:gd name="T13" fmla="*/ 9 h 11"/>
                  <a:gd name="T14" fmla="*/ 27 w 30"/>
                  <a:gd name="T15" fmla="*/ 9 h 11"/>
                  <a:gd name="T16" fmla="*/ 27 w 30"/>
                  <a:gd name="T17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" h="11">
                    <a:moveTo>
                      <a:pt x="27" y="1"/>
                    </a:moveTo>
                    <a:cubicBezTo>
                      <a:pt x="22" y="0"/>
                      <a:pt x="17" y="1"/>
                      <a:pt x="12" y="1"/>
                    </a:cubicBezTo>
                    <a:cubicBezTo>
                      <a:pt x="10" y="2"/>
                      <a:pt x="8" y="2"/>
                      <a:pt x="6" y="2"/>
                    </a:cubicBezTo>
                    <a:cubicBezTo>
                      <a:pt x="3" y="2"/>
                      <a:pt x="3" y="3"/>
                      <a:pt x="1" y="4"/>
                    </a:cubicBezTo>
                    <a:cubicBezTo>
                      <a:pt x="0" y="5"/>
                      <a:pt x="0" y="6"/>
                      <a:pt x="1" y="6"/>
                    </a:cubicBezTo>
                    <a:cubicBezTo>
                      <a:pt x="3" y="7"/>
                      <a:pt x="3" y="8"/>
                      <a:pt x="6" y="8"/>
                    </a:cubicBezTo>
                    <a:cubicBezTo>
                      <a:pt x="8" y="9"/>
                      <a:pt x="10" y="9"/>
                      <a:pt x="12" y="9"/>
                    </a:cubicBezTo>
                    <a:cubicBezTo>
                      <a:pt x="17" y="9"/>
                      <a:pt x="22" y="11"/>
                      <a:pt x="27" y="9"/>
                    </a:cubicBezTo>
                    <a:cubicBezTo>
                      <a:pt x="30" y="8"/>
                      <a:pt x="30" y="3"/>
                      <a:pt x="27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48" name="Freeform 131">
                <a:extLst>
                  <a:ext uri="{FF2B5EF4-FFF2-40B4-BE49-F238E27FC236}">
                    <a16:creationId xmlns:a16="http://schemas.microsoft.com/office/drawing/2014/main" id="{40FB151D-2075-4271-9961-5C65B13C4348}"/>
                  </a:ext>
                </a:extLst>
              </p:cNvPr>
              <p:cNvSpPr/>
              <p:nvPr/>
            </p:nvSpPr>
            <p:spPr bwMode="auto">
              <a:xfrm>
                <a:off x="6277645" y="2991014"/>
                <a:ext cx="126515" cy="38883"/>
              </a:xfrm>
              <a:custGeom>
                <a:avLst/>
                <a:gdLst>
                  <a:gd name="T0" fmla="*/ 37 w 40"/>
                  <a:gd name="T1" fmla="*/ 4 h 11"/>
                  <a:gd name="T2" fmla="*/ 21 w 40"/>
                  <a:gd name="T3" fmla="*/ 0 h 11"/>
                  <a:gd name="T4" fmla="*/ 4 w 40"/>
                  <a:gd name="T5" fmla="*/ 2 h 11"/>
                  <a:gd name="T6" fmla="*/ 4 w 40"/>
                  <a:gd name="T7" fmla="*/ 8 h 11"/>
                  <a:gd name="T8" fmla="*/ 21 w 40"/>
                  <a:gd name="T9" fmla="*/ 9 h 11"/>
                  <a:gd name="T10" fmla="*/ 37 w 40"/>
                  <a:gd name="T11" fmla="*/ 10 h 11"/>
                  <a:gd name="T12" fmla="*/ 37 w 40"/>
                  <a:gd name="T13" fmla="*/ 4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0" h="11">
                    <a:moveTo>
                      <a:pt x="37" y="4"/>
                    </a:moveTo>
                    <a:cubicBezTo>
                      <a:pt x="33" y="1"/>
                      <a:pt x="26" y="1"/>
                      <a:pt x="21" y="0"/>
                    </a:cubicBezTo>
                    <a:cubicBezTo>
                      <a:pt x="15" y="0"/>
                      <a:pt x="9" y="1"/>
                      <a:pt x="4" y="2"/>
                    </a:cubicBezTo>
                    <a:cubicBezTo>
                      <a:pt x="0" y="2"/>
                      <a:pt x="1" y="8"/>
                      <a:pt x="4" y="8"/>
                    </a:cubicBezTo>
                    <a:cubicBezTo>
                      <a:pt x="10" y="8"/>
                      <a:pt x="16" y="8"/>
                      <a:pt x="21" y="9"/>
                    </a:cubicBezTo>
                    <a:cubicBezTo>
                      <a:pt x="26" y="9"/>
                      <a:pt x="31" y="11"/>
                      <a:pt x="37" y="10"/>
                    </a:cubicBezTo>
                    <a:cubicBezTo>
                      <a:pt x="40" y="9"/>
                      <a:pt x="40" y="5"/>
                      <a:pt x="37" y="4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49" name="Freeform 132">
                <a:extLst>
                  <a:ext uri="{FF2B5EF4-FFF2-40B4-BE49-F238E27FC236}">
                    <a16:creationId xmlns:a16="http://schemas.microsoft.com/office/drawing/2014/main" id="{206254D9-5839-425C-BD42-93A1865A1DA6}"/>
                  </a:ext>
                </a:extLst>
              </p:cNvPr>
              <p:cNvSpPr/>
              <p:nvPr/>
            </p:nvSpPr>
            <p:spPr bwMode="auto">
              <a:xfrm>
                <a:off x="6474446" y="2998789"/>
                <a:ext cx="112458" cy="38883"/>
              </a:xfrm>
              <a:custGeom>
                <a:avLst/>
                <a:gdLst>
                  <a:gd name="T0" fmla="*/ 33 w 36"/>
                  <a:gd name="T1" fmla="*/ 2 h 11"/>
                  <a:gd name="T2" fmla="*/ 19 w 36"/>
                  <a:gd name="T3" fmla="*/ 1 h 11"/>
                  <a:gd name="T4" fmla="*/ 4 w 36"/>
                  <a:gd name="T5" fmla="*/ 4 h 11"/>
                  <a:gd name="T6" fmla="*/ 5 w 36"/>
                  <a:gd name="T7" fmla="*/ 10 h 11"/>
                  <a:gd name="T8" fmla="*/ 20 w 36"/>
                  <a:gd name="T9" fmla="*/ 9 h 11"/>
                  <a:gd name="T10" fmla="*/ 32 w 36"/>
                  <a:gd name="T11" fmla="*/ 9 h 11"/>
                  <a:gd name="T12" fmla="*/ 33 w 36"/>
                  <a:gd name="T13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11">
                    <a:moveTo>
                      <a:pt x="33" y="2"/>
                    </a:moveTo>
                    <a:cubicBezTo>
                      <a:pt x="29" y="0"/>
                      <a:pt x="24" y="0"/>
                      <a:pt x="19" y="1"/>
                    </a:cubicBezTo>
                    <a:cubicBezTo>
                      <a:pt x="14" y="1"/>
                      <a:pt x="9" y="2"/>
                      <a:pt x="4" y="4"/>
                    </a:cubicBezTo>
                    <a:cubicBezTo>
                      <a:pt x="0" y="5"/>
                      <a:pt x="2" y="11"/>
                      <a:pt x="5" y="10"/>
                    </a:cubicBezTo>
                    <a:cubicBezTo>
                      <a:pt x="10" y="9"/>
                      <a:pt x="15" y="9"/>
                      <a:pt x="20" y="9"/>
                    </a:cubicBezTo>
                    <a:cubicBezTo>
                      <a:pt x="24" y="9"/>
                      <a:pt x="28" y="10"/>
                      <a:pt x="32" y="9"/>
                    </a:cubicBezTo>
                    <a:cubicBezTo>
                      <a:pt x="35" y="8"/>
                      <a:pt x="36" y="4"/>
                      <a:pt x="33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50" name="Freeform 133">
                <a:extLst>
                  <a:ext uri="{FF2B5EF4-FFF2-40B4-BE49-F238E27FC236}">
                    <a16:creationId xmlns:a16="http://schemas.microsoft.com/office/drawing/2014/main" id="{91591AFB-3A2E-4BEB-8630-2D6294CB6157}"/>
                  </a:ext>
                </a:extLst>
              </p:cNvPr>
              <p:cNvSpPr/>
              <p:nvPr/>
            </p:nvSpPr>
            <p:spPr bwMode="auto">
              <a:xfrm>
                <a:off x="6673590" y="3009158"/>
                <a:ext cx="110115" cy="41474"/>
              </a:xfrm>
              <a:custGeom>
                <a:avLst/>
                <a:gdLst>
                  <a:gd name="T0" fmla="*/ 32 w 35"/>
                  <a:gd name="T1" fmla="*/ 4 h 12"/>
                  <a:gd name="T2" fmla="*/ 16 w 35"/>
                  <a:gd name="T3" fmla="*/ 1 h 12"/>
                  <a:gd name="T4" fmla="*/ 1 w 35"/>
                  <a:gd name="T5" fmla="*/ 3 h 12"/>
                  <a:gd name="T6" fmla="*/ 1 w 35"/>
                  <a:gd name="T7" fmla="*/ 5 h 12"/>
                  <a:gd name="T8" fmla="*/ 14 w 35"/>
                  <a:gd name="T9" fmla="*/ 9 h 12"/>
                  <a:gd name="T10" fmla="*/ 32 w 35"/>
                  <a:gd name="T11" fmla="*/ 10 h 12"/>
                  <a:gd name="T12" fmla="*/ 32 w 35"/>
                  <a:gd name="T13" fmla="*/ 4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" h="12">
                    <a:moveTo>
                      <a:pt x="32" y="4"/>
                    </a:moveTo>
                    <a:cubicBezTo>
                      <a:pt x="28" y="1"/>
                      <a:pt x="22" y="2"/>
                      <a:pt x="16" y="1"/>
                    </a:cubicBezTo>
                    <a:cubicBezTo>
                      <a:pt x="11" y="1"/>
                      <a:pt x="5" y="0"/>
                      <a:pt x="1" y="3"/>
                    </a:cubicBezTo>
                    <a:cubicBezTo>
                      <a:pt x="0" y="3"/>
                      <a:pt x="0" y="4"/>
                      <a:pt x="1" y="5"/>
                    </a:cubicBezTo>
                    <a:cubicBezTo>
                      <a:pt x="4" y="9"/>
                      <a:pt x="9" y="8"/>
                      <a:pt x="14" y="9"/>
                    </a:cubicBezTo>
                    <a:cubicBezTo>
                      <a:pt x="20" y="10"/>
                      <a:pt x="26" y="12"/>
                      <a:pt x="32" y="10"/>
                    </a:cubicBezTo>
                    <a:cubicBezTo>
                      <a:pt x="34" y="9"/>
                      <a:pt x="35" y="5"/>
                      <a:pt x="32" y="4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51" name="Freeform 134">
                <a:extLst>
                  <a:ext uri="{FF2B5EF4-FFF2-40B4-BE49-F238E27FC236}">
                    <a16:creationId xmlns:a16="http://schemas.microsoft.com/office/drawing/2014/main" id="{19262A8D-1A9F-4DF3-BFE6-F1090A532F63}"/>
                  </a:ext>
                </a:extLst>
              </p:cNvPr>
              <p:cNvSpPr/>
              <p:nvPr/>
            </p:nvSpPr>
            <p:spPr bwMode="auto">
              <a:xfrm>
                <a:off x="6846962" y="3001382"/>
                <a:ext cx="107772" cy="31106"/>
              </a:xfrm>
              <a:custGeom>
                <a:avLst/>
                <a:gdLst>
                  <a:gd name="T0" fmla="*/ 33 w 34"/>
                  <a:gd name="T1" fmla="*/ 3 h 9"/>
                  <a:gd name="T2" fmla="*/ 19 w 34"/>
                  <a:gd name="T3" fmla="*/ 2 h 9"/>
                  <a:gd name="T4" fmla="*/ 2 w 34"/>
                  <a:gd name="T5" fmla="*/ 3 h 9"/>
                  <a:gd name="T6" fmla="*/ 2 w 34"/>
                  <a:gd name="T7" fmla="*/ 7 h 9"/>
                  <a:gd name="T8" fmla="*/ 19 w 34"/>
                  <a:gd name="T9" fmla="*/ 8 h 9"/>
                  <a:gd name="T10" fmla="*/ 33 w 34"/>
                  <a:gd name="T11" fmla="*/ 7 h 9"/>
                  <a:gd name="T12" fmla="*/ 33 w 34"/>
                  <a:gd name="T13" fmla="*/ 3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9">
                    <a:moveTo>
                      <a:pt x="33" y="3"/>
                    </a:moveTo>
                    <a:cubicBezTo>
                      <a:pt x="28" y="0"/>
                      <a:pt x="24" y="1"/>
                      <a:pt x="19" y="2"/>
                    </a:cubicBezTo>
                    <a:cubicBezTo>
                      <a:pt x="14" y="2"/>
                      <a:pt x="8" y="2"/>
                      <a:pt x="2" y="3"/>
                    </a:cubicBezTo>
                    <a:cubicBezTo>
                      <a:pt x="0" y="3"/>
                      <a:pt x="0" y="7"/>
                      <a:pt x="2" y="7"/>
                    </a:cubicBezTo>
                    <a:cubicBezTo>
                      <a:pt x="8" y="8"/>
                      <a:pt x="14" y="8"/>
                      <a:pt x="19" y="8"/>
                    </a:cubicBezTo>
                    <a:cubicBezTo>
                      <a:pt x="24" y="9"/>
                      <a:pt x="28" y="9"/>
                      <a:pt x="33" y="7"/>
                    </a:cubicBezTo>
                    <a:cubicBezTo>
                      <a:pt x="34" y="6"/>
                      <a:pt x="34" y="4"/>
                      <a:pt x="33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52" name="Freeform 135">
                <a:extLst>
                  <a:ext uri="{FF2B5EF4-FFF2-40B4-BE49-F238E27FC236}">
                    <a16:creationId xmlns:a16="http://schemas.microsoft.com/office/drawing/2014/main" id="{0460794B-49B7-49CF-85FE-7894891BB97E}"/>
                  </a:ext>
                </a:extLst>
              </p:cNvPr>
              <p:cNvSpPr/>
              <p:nvPr/>
            </p:nvSpPr>
            <p:spPr bwMode="auto">
              <a:xfrm>
                <a:off x="7010963" y="2998789"/>
                <a:ext cx="121829" cy="38883"/>
              </a:xfrm>
              <a:custGeom>
                <a:avLst/>
                <a:gdLst>
                  <a:gd name="T0" fmla="*/ 36 w 39"/>
                  <a:gd name="T1" fmla="*/ 2 h 11"/>
                  <a:gd name="T2" fmla="*/ 22 w 39"/>
                  <a:gd name="T3" fmla="*/ 2 h 11"/>
                  <a:gd name="T4" fmla="*/ 4 w 39"/>
                  <a:gd name="T5" fmla="*/ 0 h 11"/>
                  <a:gd name="T6" fmla="*/ 3 w 39"/>
                  <a:gd name="T7" fmla="*/ 6 h 11"/>
                  <a:gd name="T8" fmla="*/ 36 w 39"/>
                  <a:gd name="T9" fmla="*/ 8 h 11"/>
                  <a:gd name="T10" fmla="*/ 36 w 39"/>
                  <a:gd name="T11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9" h="11">
                    <a:moveTo>
                      <a:pt x="36" y="2"/>
                    </a:moveTo>
                    <a:cubicBezTo>
                      <a:pt x="31" y="1"/>
                      <a:pt x="26" y="2"/>
                      <a:pt x="22" y="2"/>
                    </a:cubicBezTo>
                    <a:cubicBezTo>
                      <a:pt x="16" y="2"/>
                      <a:pt x="10" y="1"/>
                      <a:pt x="4" y="0"/>
                    </a:cubicBezTo>
                    <a:cubicBezTo>
                      <a:pt x="1" y="0"/>
                      <a:pt x="0" y="5"/>
                      <a:pt x="3" y="6"/>
                    </a:cubicBezTo>
                    <a:cubicBezTo>
                      <a:pt x="13" y="9"/>
                      <a:pt x="26" y="11"/>
                      <a:pt x="36" y="8"/>
                    </a:cubicBezTo>
                    <a:cubicBezTo>
                      <a:pt x="39" y="7"/>
                      <a:pt x="39" y="2"/>
                      <a:pt x="36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53" name="Freeform 136">
                <a:extLst>
                  <a:ext uri="{FF2B5EF4-FFF2-40B4-BE49-F238E27FC236}">
                    <a16:creationId xmlns:a16="http://schemas.microsoft.com/office/drawing/2014/main" id="{9CD44EF4-ECDF-4553-8BDF-F1F3A433854D}"/>
                  </a:ext>
                </a:extLst>
              </p:cNvPr>
              <p:cNvSpPr/>
              <p:nvPr/>
            </p:nvSpPr>
            <p:spPr bwMode="auto">
              <a:xfrm>
                <a:off x="7181991" y="3001382"/>
                <a:ext cx="100744" cy="36290"/>
              </a:xfrm>
              <a:custGeom>
                <a:avLst/>
                <a:gdLst>
                  <a:gd name="T0" fmla="*/ 28 w 32"/>
                  <a:gd name="T1" fmla="*/ 1 h 10"/>
                  <a:gd name="T2" fmla="*/ 15 w 32"/>
                  <a:gd name="T3" fmla="*/ 2 h 10"/>
                  <a:gd name="T4" fmla="*/ 3 w 32"/>
                  <a:gd name="T5" fmla="*/ 4 h 10"/>
                  <a:gd name="T6" fmla="*/ 3 w 32"/>
                  <a:gd name="T7" fmla="*/ 9 h 10"/>
                  <a:gd name="T8" fmla="*/ 29 w 32"/>
                  <a:gd name="T9" fmla="*/ 7 h 10"/>
                  <a:gd name="T10" fmla="*/ 28 w 32"/>
                  <a:gd name="T11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" h="10">
                    <a:moveTo>
                      <a:pt x="28" y="1"/>
                    </a:moveTo>
                    <a:cubicBezTo>
                      <a:pt x="24" y="0"/>
                      <a:pt x="20" y="1"/>
                      <a:pt x="15" y="2"/>
                    </a:cubicBezTo>
                    <a:cubicBezTo>
                      <a:pt x="11" y="3"/>
                      <a:pt x="7" y="3"/>
                      <a:pt x="3" y="4"/>
                    </a:cubicBezTo>
                    <a:cubicBezTo>
                      <a:pt x="0" y="5"/>
                      <a:pt x="0" y="9"/>
                      <a:pt x="3" y="9"/>
                    </a:cubicBezTo>
                    <a:cubicBezTo>
                      <a:pt x="11" y="10"/>
                      <a:pt x="21" y="10"/>
                      <a:pt x="29" y="7"/>
                    </a:cubicBezTo>
                    <a:cubicBezTo>
                      <a:pt x="32" y="6"/>
                      <a:pt x="31" y="1"/>
                      <a:pt x="28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54" name="Freeform 137">
                <a:extLst>
                  <a:ext uri="{FF2B5EF4-FFF2-40B4-BE49-F238E27FC236}">
                    <a16:creationId xmlns:a16="http://schemas.microsoft.com/office/drawing/2014/main" id="{FF45BFE2-BEF5-4E16-B920-B479CD04A2A6}"/>
                  </a:ext>
                </a:extLst>
              </p:cNvPr>
              <p:cNvSpPr/>
              <p:nvPr/>
            </p:nvSpPr>
            <p:spPr bwMode="auto">
              <a:xfrm>
                <a:off x="7355363" y="3006567"/>
                <a:ext cx="100744" cy="33698"/>
              </a:xfrm>
              <a:custGeom>
                <a:avLst/>
                <a:gdLst>
                  <a:gd name="T0" fmla="*/ 30 w 32"/>
                  <a:gd name="T1" fmla="*/ 2 h 10"/>
                  <a:gd name="T2" fmla="*/ 18 w 32"/>
                  <a:gd name="T3" fmla="*/ 1 h 10"/>
                  <a:gd name="T4" fmla="*/ 4 w 32"/>
                  <a:gd name="T5" fmla="*/ 2 h 10"/>
                  <a:gd name="T6" fmla="*/ 4 w 32"/>
                  <a:gd name="T7" fmla="*/ 8 h 10"/>
                  <a:gd name="T8" fmla="*/ 18 w 32"/>
                  <a:gd name="T9" fmla="*/ 9 h 10"/>
                  <a:gd name="T10" fmla="*/ 30 w 32"/>
                  <a:gd name="T11" fmla="*/ 8 h 10"/>
                  <a:gd name="T12" fmla="*/ 30 w 32"/>
                  <a:gd name="T13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10">
                    <a:moveTo>
                      <a:pt x="30" y="2"/>
                    </a:moveTo>
                    <a:cubicBezTo>
                      <a:pt x="26" y="0"/>
                      <a:pt x="22" y="1"/>
                      <a:pt x="18" y="1"/>
                    </a:cubicBezTo>
                    <a:cubicBezTo>
                      <a:pt x="13" y="2"/>
                      <a:pt x="9" y="2"/>
                      <a:pt x="4" y="2"/>
                    </a:cubicBezTo>
                    <a:cubicBezTo>
                      <a:pt x="0" y="2"/>
                      <a:pt x="0" y="8"/>
                      <a:pt x="4" y="8"/>
                    </a:cubicBezTo>
                    <a:cubicBezTo>
                      <a:pt x="9" y="8"/>
                      <a:pt x="13" y="9"/>
                      <a:pt x="18" y="9"/>
                    </a:cubicBezTo>
                    <a:cubicBezTo>
                      <a:pt x="22" y="9"/>
                      <a:pt x="26" y="10"/>
                      <a:pt x="30" y="8"/>
                    </a:cubicBezTo>
                    <a:cubicBezTo>
                      <a:pt x="32" y="7"/>
                      <a:pt x="32" y="4"/>
                      <a:pt x="30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55" name="Freeform 138">
                <a:extLst>
                  <a:ext uri="{FF2B5EF4-FFF2-40B4-BE49-F238E27FC236}">
                    <a16:creationId xmlns:a16="http://schemas.microsoft.com/office/drawing/2014/main" id="{500B7BAC-1079-4210-B4C3-FD59E54EAFF4}"/>
                  </a:ext>
                </a:extLst>
              </p:cNvPr>
              <p:cNvSpPr/>
              <p:nvPr/>
            </p:nvSpPr>
            <p:spPr bwMode="auto">
              <a:xfrm>
                <a:off x="7521708" y="2996198"/>
                <a:ext cx="112458" cy="44067"/>
              </a:xfrm>
              <a:custGeom>
                <a:avLst/>
                <a:gdLst>
                  <a:gd name="T0" fmla="*/ 31 w 36"/>
                  <a:gd name="T1" fmla="*/ 0 h 13"/>
                  <a:gd name="T2" fmla="*/ 18 w 36"/>
                  <a:gd name="T3" fmla="*/ 3 h 13"/>
                  <a:gd name="T4" fmla="*/ 5 w 36"/>
                  <a:gd name="T5" fmla="*/ 2 h 13"/>
                  <a:gd name="T6" fmla="*/ 3 w 36"/>
                  <a:gd name="T7" fmla="*/ 6 h 13"/>
                  <a:gd name="T8" fmla="*/ 33 w 36"/>
                  <a:gd name="T9" fmla="*/ 7 h 13"/>
                  <a:gd name="T10" fmla="*/ 31 w 36"/>
                  <a:gd name="T1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13">
                    <a:moveTo>
                      <a:pt x="31" y="0"/>
                    </a:moveTo>
                    <a:cubicBezTo>
                      <a:pt x="27" y="1"/>
                      <a:pt x="23" y="3"/>
                      <a:pt x="18" y="3"/>
                    </a:cubicBezTo>
                    <a:cubicBezTo>
                      <a:pt x="14" y="3"/>
                      <a:pt x="9" y="3"/>
                      <a:pt x="5" y="2"/>
                    </a:cubicBezTo>
                    <a:cubicBezTo>
                      <a:pt x="2" y="2"/>
                      <a:pt x="0" y="5"/>
                      <a:pt x="3" y="6"/>
                    </a:cubicBezTo>
                    <a:cubicBezTo>
                      <a:pt x="11" y="10"/>
                      <a:pt x="25" y="13"/>
                      <a:pt x="33" y="7"/>
                    </a:cubicBezTo>
                    <a:cubicBezTo>
                      <a:pt x="36" y="5"/>
                      <a:pt x="35" y="0"/>
                      <a:pt x="31" y="0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76439753"/>
      </p:ext>
    </p:extLst>
  </p:cSld>
  <p:clrMapOvr>
    <a:masterClrMapping/>
  </p:clrMapOvr>
  <p:transition spd="slow">
    <p:randomBar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F6670-2D01-4B1F-8F88-42F2AD09E219}" type="datetime1">
              <a:rPr lang="zh-CN" altLang="en-US" smtClean="0"/>
              <a:t>2020/5/13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F81B1-D4C0-4CFE-8E4B-8D75BF4F38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0897371"/>
      </p:ext>
    </p:extLst>
  </p:cSld>
  <p:clrMapOvr>
    <a:masterClrMapping/>
  </p:clrMapOvr>
  <p:transition spd="slow">
    <p:randomBar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F6670-2D01-4B1F-8F88-42F2AD09E219}" type="datetime1">
              <a:rPr lang="zh-CN" altLang="en-US" smtClean="0"/>
              <a:t>2020/5/13</a:t>
            </a:fld>
            <a:endParaRPr lang="zh-CN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F81B1-D4C0-4CFE-8E4B-8D75BF4F38F2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5" name="组合 10">
            <a:extLst>
              <a:ext uri="{FF2B5EF4-FFF2-40B4-BE49-F238E27FC236}">
                <a16:creationId xmlns:a16="http://schemas.microsoft.com/office/drawing/2014/main" id="{2FFF6F68-09B9-4A8D-BA3A-0A5EF83865B9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07950" y="188913"/>
            <a:ext cx="898525" cy="985837"/>
            <a:chOff x="4427538" y="954088"/>
            <a:chExt cx="3333750" cy="3729038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95601658-F9EB-46EC-AE79-D1550A30A0CE}"/>
                </a:ext>
              </a:extLst>
            </p:cNvPr>
            <p:cNvSpPr/>
            <p:nvPr/>
          </p:nvSpPr>
          <p:spPr bwMode="auto">
            <a:xfrm>
              <a:off x="5028320" y="1548571"/>
              <a:ext cx="2143966" cy="2365929"/>
            </a:xfrm>
            <a:custGeom>
              <a:avLst/>
              <a:gdLst>
                <a:gd name="T0" fmla="*/ 518 w 570"/>
                <a:gd name="T1" fmla="*/ 231 h 629"/>
                <a:gd name="T2" fmla="*/ 454 w 570"/>
                <a:gd name="T3" fmla="*/ 271 h 629"/>
                <a:gd name="T4" fmla="*/ 496 w 570"/>
                <a:gd name="T5" fmla="*/ 135 h 629"/>
                <a:gd name="T6" fmla="*/ 393 w 570"/>
                <a:gd name="T7" fmla="*/ 205 h 629"/>
                <a:gd name="T8" fmla="*/ 326 w 570"/>
                <a:gd name="T9" fmla="*/ 264 h 629"/>
                <a:gd name="T10" fmla="*/ 474 w 570"/>
                <a:gd name="T11" fmla="*/ 89 h 629"/>
                <a:gd name="T12" fmla="*/ 385 w 570"/>
                <a:gd name="T13" fmla="*/ 100 h 629"/>
                <a:gd name="T14" fmla="*/ 322 w 570"/>
                <a:gd name="T15" fmla="*/ 156 h 629"/>
                <a:gd name="T16" fmla="*/ 401 w 570"/>
                <a:gd name="T17" fmla="*/ 66 h 629"/>
                <a:gd name="T18" fmla="*/ 279 w 570"/>
                <a:gd name="T19" fmla="*/ 80 h 629"/>
                <a:gd name="T20" fmla="*/ 223 w 570"/>
                <a:gd name="T21" fmla="*/ 103 h 629"/>
                <a:gd name="T22" fmla="*/ 280 w 570"/>
                <a:gd name="T23" fmla="*/ 61 h 629"/>
                <a:gd name="T24" fmla="*/ 212 w 570"/>
                <a:gd name="T25" fmla="*/ 33 h 629"/>
                <a:gd name="T26" fmla="*/ 78 w 570"/>
                <a:gd name="T27" fmla="*/ 109 h 629"/>
                <a:gd name="T28" fmla="*/ 29 w 570"/>
                <a:gd name="T29" fmla="*/ 198 h 629"/>
                <a:gd name="T30" fmla="*/ 35 w 570"/>
                <a:gd name="T31" fmla="*/ 232 h 629"/>
                <a:gd name="T32" fmla="*/ 42 w 570"/>
                <a:gd name="T33" fmla="*/ 311 h 629"/>
                <a:gd name="T34" fmla="*/ 20 w 570"/>
                <a:gd name="T35" fmla="*/ 366 h 629"/>
                <a:gd name="T36" fmla="*/ 73 w 570"/>
                <a:gd name="T37" fmla="*/ 388 h 629"/>
                <a:gd name="T38" fmla="*/ 178 w 570"/>
                <a:gd name="T39" fmla="*/ 311 h 629"/>
                <a:gd name="T40" fmla="*/ 102 w 570"/>
                <a:gd name="T41" fmla="*/ 390 h 629"/>
                <a:gd name="T42" fmla="*/ 92 w 570"/>
                <a:gd name="T43" fmla="*/ 469 h 629"/>
                <a:gd name="T44" fmla="*/ 196 w 570"/>
                <a:gd name="T45" fmla="*/ 407 h 629"/>
                <a:gd name="T46" fmla="*/ 265 w 570"/>
                <a:gd name="T47" fmla="*/ 373 h 629"/>
                <a:gd name="T48" fmla="*/ 196 w 570"/>
                <a:gd name="T49" fmla="*/ 450 h 629"/>
                <a:gd name="T50" fmla="*/ 179 w 570"/>
                <a:gd name="T51" fmla="*/ 542 h 629"/>
                <a:gd name="T52" fmla="*/ 261 w 570"/>
                <a:gd name="T53" fmla="*/ 489 h 629"/>
                <a:gd name="T54" fmla="*/ 270 w 570"/>
                <a:gd name="T55" fmla="*/ 506 h 629"/>
                <a:gd name="T56" fmla="*/ 208 w 570"/>
                <a:gd name="T57" fmla="*/ 588 h 629"/>
                <a:gd name="T58" fmla="*/ 303 w 570"/>
                <a:gd name="T59" fmla="*/ 597 h 629"/>
                <a:gd name="T60" fmla="*/ 332 w 570"/>
                <a:gd name="T61" fmla="*/ 603 h 629"/>
                <a:gd name="T62" fmla="*/ 406 w 570"/>
                <a:gd name="T63" fmla="*/ 554 h 629"/>
                <a:gd name="T64" fmla="*/ 430 w 570"/>
                <a:gd name="T65" fmla="*/ 535 h 629"/>
                <a:gd name="T66" fmla="*/ 504 w 570"/>
                <a:gd name="T67" fmla="*/ 444 h 629"/>
                <a:gd name="T68" fmla="*/ 549 w 570"/>
                <a:gd name="T69" fmla="*/ 342 h 629"/>
                <a:gd name="T70" fmla="*/ 563 w 570"/>
                <a:gd name="T71" fmla="*/ 266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70" h="629">
                  <a:moveTo>
                    <a:pt x="558" y="231"/>
                  </a:moveTo>
                  <a:cubicBezTo>
                    <a:pt x="547" y="219"/>
                    <a:pt x="530" y="221"/>
                    <a:pt x="518" y="231"/>
                  </a:cubicBezTo>
                  <a:cubicBezTo>
                    <a:pt x="477" y="265"/>
                    <a:pt x="437" y="300"/>
                    <a:pt x="395" y="332"/>
                  </a:cubicBezTo>
                  <a:cubicBezTo>
                    <a:pt x="415" y="313"/>
                    <a:pt x="434" y="292"/>
                    <a:pt x="454" y="271"/>
                  </a:cubicBezTo>
                  <a:cubicBezTo>
                    <a:pt x="482" y="243"/>
                    <a:pt x="510" y="213"/>
                    <a:pt x="528" y="177"/>
                  </a:cubicBezTo>
                  <a:cubicBezTo>
                    <a:pt x="539" y="156"/>
                    <a:pt x="521" y="127"/>
                    <a:pt x="496" y="135"/>
                  </a:cubicBezTo>
                  <a:cubicBezTo>
                    <a:pt x="475" y="142"/>
                    <a:pt x="458" y="154"/>
                    <a:pt x="441" y="168"/>
                  </a:cubicBezTo>
                  <a:cubicBezTo>
                    <a:pt x="425" y="180"/>
                    <a:pt x="408" y="191"/>
                    <a:pt x="393" y="205"/>
                  </a:cubicBezTo>
                  <a:cubicBezTo>
                    <a:pt x="377" y="218"/>
                    <a:pt x="364" y="234"/>
                    <a:pt x="349" y="247"/>
                  </a:cubicBezTo>
                  <a:cubicBezTo>
                    <a:pt x="342" y="253"/>
                    <a:pt x="334" y="259"/>
                    <a:pt x="326" y="264"/>
                  </a:cubicBezTo>
                  <a:cubicBezTo>
                    <a:pt x="353" y="239"/>
                    <a:pt x="378" y="210"/>
                    <a:pt x="407" y="186"/>
                  </a:cubicBezTo>
                  <a:cubicBezTo>
                    <a:pt x="437" y="160"/>
                    <a:pt x="471" y="131"/>
                    <a:pt x="474" y="89"/>
                  </a:cubicBezTo>
                  <a:cubicBezTo>
                    <a:pt x="475" y="66"/>
                    <a:pt x="448" y="54"/>
                    <a:pt x="430" y="64"/>
                  </a:cubicBezTo>
                  <a:cubicBezTo>
                    <a:pt x="413" y="73"/>
                    <a:pt x="399" y="87"/>
                    <a:pt x="385" y="100"/>
                  </a:cubicBezTo>
                  <a:cubicBezTo>
                    <a:pt x="369" y="115"/>
                    <a:pt x="353" y="130"/>
                    <a:pt x="336" y="144"/>
                  </a:cubicBezTo>
                  <a:cubicBezTo>
                    <a:pt x="331" y="148"/>
                    <a:pt x="326" y="152"/>
                    <a:pt x="322" y="156"/>
                  </a:cubicBezTo>
                  <a:cubicBezTo>
                    <a:pt x="323" y="155"/>
                    <a:pt x="323" y="154"/>
                    <a:pt x="324" y="153"/>
                  </a:cubicBezTo>
                  <a:cubicBezTo>
                    <a:pt x="351" y="125"/>
                    <a:pt x="374" y="93"/>
                    <a:pt x="401" y="66"/>
                  </a:cubicBezTo>
                  <a:cubicBezTo>
                    <a:pt x="423" y="43"/>
                    <a:pt x="393" y="1"/>
                    <a:pt x="366" y="21"/>
                  </a:cubicBezTo>
                  <a:cubicBezTo>
                    <a:pt x="337" y="41"/>
                    <a:pt x="309" y="62"/>
                    <a:pt x="279" y="80"/>
                  </a:cubicBezTo>
                  <a:cubicBezTo>
                    <a:pt x="256" y="95"/>
                    <a:pt x="232" y="107"/>
                    <a:pt x="208" y="119"/>
                  </a:cubicBezTo>
                  <a:cubicBezTo>
                    <a:pt x="213" y="113"/>
                    <a:pt x="218" y="108"/>
                    <a:pt x="223" y="103"/>
                  </a:cubicBezTo>
                  <a:cubicBezTo>
                    <a:pt x="229" y="96"/>
                    <a:pt x="236" y="88"/>
                    <a:pt x="244" y="81"/>
                  </a:cubicBezTo>
                  <a:cubicBezTo>
                    <a:pt x="256" y="75"/>
                    <a:pt x="268" y="69"/>
                    <a:pt x="280" y="61"/>
                  </a:cubicBezTo>
                  <a:cubicBezTo>
                    <a:pt x="306" y="42"/>
                    <a:pt x="291" y="0"/>
                    <a:pt x="257" y="8"/>
                  </a:cubicBezTo>
                  <a:cubicBezTo>
                    <a:pt x="240" y="12"/>
                    <a:pt x="225" y="22"/>
                    <a:pt x="212" y="33"/>
                  </a:cubicBezTo>
                  <a:cubicBezTo>
                    <a:pt x="187" y="45"/>
                    <a:pt x="161" y="54"/>
                    <a:pt x="138" y="68"/>
                  </a:cubicBezTo>
                  <a:cubicBezTo>
                    <a:pt x="116" y="79"/>
                    <a:pt x="97" y="94"/>
                    <a:pt x="78" y="109"/>
                  </a:cubicBezTo>
                  <a:cubicBezTo>
                    <a:pt x="59" y="123"/>
                    <a:pt x="47" y="142"/>
                    <a:pt x="29" y="157"/>
                  </a:cubicBezTo>
                  <a:cubicBezTo>
                    <a:pt x="17" y="167"/>
                    <a:pt x="19" y="187"/>
                    <a:pt x="29" y="198"/>
                  </a:cubicBezTo>
                  <a:cubicBezTo>
                    <a:pt x="36" y="205"/>
                    <a:pt x="45" y="207"/>
                    <a:pt x="54" y="205"/>
                  </a:cubicBezTo>
                  <a:cubicBezTo>
                    <a:pt x="48" y="215"/>
                    <a:pt x="42" y="224"/>
                    <a:pt x="35" y="232"/>
                  </a:cubicBezTo>
                  <a:cubicBezTo>
                    <a:pt x="23" y="245"/>
                    <a:pt x="11" y="258"/>
                    <a:pt x="7" y="275"/>
                  </a:cubicBezTo>
                  <a:cubicBezTo>
                    <a:pt x="0" y="298"/>
                    <a:pt x="21" y="314"/>
                    <a:pt x="42" y="311"/>
                  </a:cubicBezTo>
                  <a:cubicBezTo>
                    <a:pt x="46" y="310"/>
                    <a:pt x="49" y="309"/>
                    <a:pt x="52" y="308"/>
                  </a:cubicBezTo>
                  <a:cubicBezTo>
                    <a:pt x="39" y="326"/>
                    <a:pt x="28" y="345"/>
                    <a:pt x="20" y="366"/>
                  </a:cubicBezTo>
                  <a:cubicBezTo>
                    <a:pt x="15" y="378"/>
                    <a:pt x="23" y="392"/>
                    <a:pt x="33" y="398"/>
                  </a:cubicBezTo>
                  <a:cubicBezTo>
                    <a:pt x="47" y="407"/>
                    <a:pt x="64" y="401"/>
                    <a:pt x="73" y="388"/>
                  </a:cubicBezTo>
                  <a:cubicBezTo>
                    <a:pt x="93" y="358"/>
                    <a:pt x="122" y="337"/>
                    <a:pt x="155" y="321"/>
                  </a:cubicBezTo>
                  <a:cubicBezTo>
                    <a:pt x="162" y="317"/>
                    <a:pt x="170" y="314"/>
                    <a:pt x="178" y="311"/>
                  </a:cubicBezTo>
                  <a:cubicBezTo>
                    <a:pt x="167" y="323"/>
                    <a:pt x="157" y="337"/>
                    <a:pt x="146" y="349"/>
                  </a:cubicBezTo>
                  <a:cubicBezTo>
                    <a:pt x="134" y="364"/>
                    <a:pt x="118" y="379"/>
                    <a:pt x="102" y="390"/>
                  </a:cubicBezTo>
                  <a:cubicBezTo>
                    <a:pt x="87" y="400"/>
                    <a:pt x="68" y="410"/>
                    <a:pt x="59" y="427"/>
                  </a:cubicBezTo>
                  <a:cubicBezTo>
                    <a:pt x="48" y="450"/>
                    <a:pt x="67" y="476"/>
                    <a:pt x="92" y="469"/>
                  </a:cubicBezTo>
                  <a:cubicBezTo>
                    <a:pt x="112" y="465"/>
                    <a:pt x="127" y="451"/>
                    <a:pt x="142" y="438"/>
                  </a:cubicBezTo>
                  <a:cubicBezTo>
                    <a:pt x="158" y="426"/>
                    <a:pt x="178" y="417"/>
                    <a:pt x="196" y="407"/>
                  </a:cubicBezTo>
                  <a:cubicBezTo>
                    <a:pt x="216" y="397"/>
                    <a:pt x="237" y="388"/>
                    <a:pt x="258" y="377"/>
                  </a:cubicBezTo>
                  <a:cubicBezTo>
                    <a:pt x="260" y="376"/>
                    <a:pt x="263" y="375"/>
                    <a:pt x="265" y="373"/>
                  </a:cubicBezTo>
                  <a:cubicBezTo>
                    <a:pt x="255" y="384"/>
                    <a:pt x="245" y="394"/>
                    <a:pt x="236" y="405"/>
                  </a:cubicBezTo>
                  <a:cubicBezTo>
                    <a:pt x="223" y="421"/>
                    <a:pt x="210" y="436"/>
                    <a:pt x="196" y="450"/>
                  </a:cubicBezTo>
                  <a:cubicBezTo>
                    <a:pt x="180" y="465"/>
                    <a:pt x="164" y="477"/>
                    <a:pt x="150" y="493"/>
                  </a:cubicBezTo>
                  <a:cubicBezTo>
                    <a:pt x="131" y="516"/>
                    <a:pt x="150" y="546"/>
                    <a:pt x="179" y="542"/>
                  </a:cubicBezTo>
                  <a:cubicBezTo>
                    <a:pt x="193" y="539"/>
                    <a:pt x="204" y="525"/>
                    <a:pt x="211" y="519"/>
                  </a:cubicBezTo>
                  <a:cubicBezTo>
                    <a:pt x="227" y="508"/>
                    <a:pt x="244" y="498"/>
                    <a:pt x="261" y="489"/>
                  </a:cubicBezTo>
                  <a:cubicBezTo>
                    <a:pt x="279" y="479"/>
                    <a:pt x="298" y="468"/>
                    <a:pt x="316" y="457"/>
                  </a:cubicBezTo>
                  <a:cubicBezTo>
                    <a:pt x="300" y="473"/>
                    <a:pt x="286" y="490"/>
                    <a:pt x="270" y="506"/>
                  </a:cubicBezTo>
                  <a:cubicBezTo>
                    <a:pt x="258" y="517"/>
                    <a:pt x="247" y="531"/>
                    <a:pt x="236" y="543"/>
                  </a:cubicBezTo>
                  <a:cubicBezTo>
                    <a:pt x="225" y="557"/>
                    <a:pt x="214" y="571"/>
                    <a:pt x="208" y="588"/>
                  </a:cubicBezTo>
                  <a:cubicBezTo>
                    <a:pt x="204" y="602"/>
                    <a:pt x="214" y="620"/>
                    <a:pt x="229" y="623"/>
                  </a:cubicBezTo>
                  <a:cubicBezTo>
                    <a:pt x="256" y="629"/>
                    <a:pt x="281" y="611"/>
                    <a:pt x="303" y="597"/>
                  </a:cubicBezTo>
                  <a:cubicBezTo>
                    <a:pt x="310" y="592"/>
                    <a:pt x="317" y="588"/>
                    <a:pt x="324" y="583"/>
                  </a:cubicBezTo>
                  <a:cubicBezTo>
                    <a:pt x="324" y="590"/>
                    <a:pt x="326" y="597"/>
                    <a:pt x="332" y="603"/>
                  </a:cubicBezTo>
                  <a:cubicBezTo>
                    <a:pt x="343" y="614"/>
                    <a:pt x="363" y="615"/>
                    <a:pt x="373" y="603"/>
                  </a:cubicBezTo>
                  <a:cubicBezTo>
                    <a:pt x="386" y="588"/>
                    <a:pt x="401" y="574"/>
                    <a:pt x="406" y="554"/>
                  </a:cubicBezTo>
                  <a:cubicBezTo>
                    <a:pt x="407" y="550"/>
                    <a:pt x="407" y="547"/>
                    <a:pt x="407" y="543"/>
                  </a:cubicBezTo>
                  <a:cubicBezTo>
                    <a:pt x="415" y="544"/>
                    <a:pt x="423" y="541"/>
                    <a:pt x="430" y="535"/>
                  </a:cubicBezTo>
                  <a:cubicBezTo>
                    <a:pt x="444" y="523"/>
                    <a:pt x="457" y="511"/>
                    <a:pt x="469" y="497"/>
                  </a:cubicBezTo>
                  <a:cubicBezTo>
                    <a:pt x="483" y="481"/>
                    <a:pt x="494" y="462"/>
                    <a:pt x="504" y="444"/>
                  </a:cubicBezTo>
                  <a:cubicBezTo>
                    <a:pt x="514" y="427"/>
                    <a:pt x="523" y="413"/>
                    <a:pt x="536" y="400"/>
                  </a:cubicBezTo>
                  <a:cubicBezTo>
                    <a:pt x="553" y="383"/>
                    <a:pt x="558" y="364"/>
                    <a:pt x="549" y="342"/>
                  </a:cubicBezTo>
                  <a:cubicBezTo>
                    <a:pt x="544" y="332"/>
                    <a:pt x="527" y="325"/>
                    <a:pt x="516" y="329"/>
                  </a:cubicBezTo>
                  <a:cubicBezTo>
                    <a:pt x="533" y="309"/>
                    <a:pt x="549" y="288"/>
                    <a:pt x="563" y="266"/>
                  </a:cubicBezTo>
                  <a:cubicBezTo>
                    <a:pt x="570" y="255"/>
                    <a:pt x="567" y="240"/>
                    <a:pt x="558" y="23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9FFCF3F1-1DB8-477B-B6C2-5C01A346706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62588" y="2581276"/>
              <a:ext cx="1274763" cy="1308100"/>
            </a:xfrm>
            <a:custGeom>
              <a:avLst/>
              <a:gdLst>
                <a:gd name="T0" fmla="*/ 2147483646 w 339"/>
                <a:gd name="T1" fmla="*/ 2147483646 h 348"/>
                <a:gd name="T2" fmla="*/ 2147483646 w 339"/>
                <a:gd name="T3" fmla="*/ 2147483646 h 348"/>
                <a:gd name="T4" fmla="*/ 2147483646 w 339"/>
                <a:gd name="T5" fmla="*/ 2147483646 h 348"/>
                <a:gd name="T6" fmla="*/ 2147483646 w 339"/>
                <a:gd name="T7" fmla="*/ 2147483646 h 348"/>
                <a:gd name="T8" fmla="*/ 2147483646 w 339"/>
                <a:gd name="T9" fmla="*/ 2147483646 h 348"/>
                <a:gd name="T10" fmla="*/ 2147483646 w 339"/>
                <a:gd name="T11" fmla="*/ 2147483646 h 348"/>
                <a:gd name="T12" fmla="*/ 2147483646 w 339"/>
                <a:gd name="T13" fmla="*/ 2147483646 h 348"/>
                <a:gd name="T14" fmla="*/ 2147483646 w 339"/>
                <a:gd name="T15" fmla="*/ 2147483646 h 348"/>
                <a:gd name="T16" fmla="*/ 2147483646 w 339"/>
                <a:gd name="T17" fmla="*/ 2147483646 h 348"/>
                <a:gd name="T18" fmla="*/ 2147483646 w 339"/>
                <a:gd name="T19" fmla="*/ 2147483646 h 348"/>
                <a:gd name="T20" fmla="*/ 2147483646 w 339"/>
                <a:gd name="T21" fmla="*/ 2147483646 h 348"/>
                <a:gd name="T22" fmla="*/ 2147483646 w 339"/>
                <a:gd name="T23" fmla="*/ 2147483646 h 348"/>
                <a:gd name="T24" fmla="*/ 2147483646 w 339"/>
                <a:gd name="T25" fmla="*/ 2147483646 h 348"/>
                <a:gd name="T26" fmla="*/ 2147483646 w 339"/>
                <a:gd name="T27" fmla="*/ 2147483646 h 348"/>
                <a:gd name="T28" fmla="*/ 2147483646 w 339"/>
                <a:gd name="T29" fmla="*/ 2147483646 h 348"/>
                <a:gd name="T30" fmla="*/ 2147483646 w 339"/>
                <a:gd name="T31" fmla="*/ 2147483646 h 348"/>
                <a:gd name="T32" fmla="*/ 2147483646 w 339"/>
                <a:gd name="T33" fmla="*/ 2147483646 h 348"/>
                <a:gd name="T34" fmla="*/ 2147483646 w 339"/>
                <a:gd name="T35" fmla="*/ 2147483646 h 348"/>
                <a:gd name="T36" fmla="*/ 2147483646 w 339"/>
                <a:gd name="T37" fmla="*/ 2147483646 h 348"/>
                <a:gd name="T38" fmla="*/ 2147483646 w 339"/>
                <a:gd name="T39" fmla="*/ 2147483646 h 348"/>
                <a:gd name="T40" fmla="*/ 2147483646 w 339"/>
                <a:gd name="T41" fmla="*/ 2147483646 h 348"/>
                <a:gd name="T42" fmla="*/ 2147483646 w 339"/>
                <a:gd name="T43" fmla="*/ 2147483646 h 348"/>
                <a:gd name="T44" fmla="*/ 2147483646 w 339"/>
                <a:gd name="T45" fmla="*/ 2147483646 h 348"/>
                <a:gd name="T46" fmla="*/ 2147483646 w 339"/>
                <a:gd name="T47" fmla="*/ 2147483646 h 348"/>
                <a:gd name="T48" fmla="*/ 2147483646 w 339"/>
                <a:gd name="T49" fmla="*/ 2147483646 h 348"/>
                <a:gd name="T50" fmla="*/ 2147483646 w 339"/>
                <a:gd name="T51" fmla="*/ 2147483646 h 348"/>
                <a:gd name="T52" fmla="*/ 2147483646 w 339"/>
                <a:gd name="T53" fmla="*/ 2147483646 h 348"/>
                <a:gd name="T54" fmla="*/ 2147483646 w 339"/>
                <a:gd name="T55" fmla="*/ 2147483646 h 348"/>
                <a:gd name="T56" fmla="*/ 2147483646 w 339"/>
                <a:gd name="T57" fmla="*/ 2147483646 h 348"/>
                <a:gd name="T58" fmla="*/ 2147483646 w 339"/>
                <a:gd name="T59" fmla="*/ 2147483646 h 348"/>
                <a:gd name="T60" fmla="*/ 2147483646 w 339"/>
                <a:gd name="T61" fmla="*/ 2147483646 h 348"/>
                <a:gd name="T62" fmla="*/ 2147483646 w 339"/>
                <a:gd name="T63" fmla="*/ 2147483646 h 348"/>
                <a:gd name="T64" fmla="*/ 2147483646 w 339"/>
                <a:gd name="T65" fmla="*/ 2147483646 h 34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339" h="348">
                  <a:moveTo>
                    <a:pt x="323" y="92"/>
                  </a:moveTo>
                  <a:cubicBezTo>
                    <a:pt x="308" y="65"/>
                    <a:pt x="286" y="83"/>
                    <a:pt x="275" y="103"/>
                  </a:cubicBezTo>
                  <a:cubicBezTo>
                    <a:pt x="272" y="109"/>
                    <a:pt x="269" y="115"/>
                    <a:pt x="266" y="121"/>
                  </a:cubicBezTo>
                  <a:cubicBezTo>
                    <a:pt x="264" y="121"/>
                    <a:pt x="263" y="120"/>
                    <a:pt x="261" y="119"/>
                  </a:cubicBezTo>
                  <a:cubicBezTo>
                    <a:pt x="249" y="111"/>
                    <a:pt x="242" y="94"/>
                    <a:pt x="238" y="76"/>
                  </a:cubicBezTo>
                  <a:cubicBezTo>
                    <a:pt x="246" y="71"/>
                    <a:pt x="253" y="65"/>
                    <a:pt x="256" y="55"/>
                  </a:cubicBezTo>
                  <a:cubicBezTo>
                    <a:pt x="259" y="45"/>
                    <a:pt x="260" y="25"/>
                    <a:pt x="248" y="20"/>
                  </a:cubicBezTo>
                  <a:cubicBezTo>
                    <a:pt x="236" y="15"/>
                    <a:pt x="220" y="19"/>
                    <a:pt x="214" y="32"/>
                  </a:cubicBezTo>
                  <a:cubicBezTo>
                    <a:pt x="210" y="41"/>
                    <a:pt x="210" y="52"/>
                    <a:pt x="211" y="64"/>
                  </a:cubicBezTo>
                  <a:cubicBezTo>
                    <a:pt x="193" y="73"/>
                    <a:pt x="171" y="78"/>
                    <a:pt x="151" y="73"/>
                  </a:cubicBezTo>
                  <a:cubicBezTo>
                    <a:pt x="151" y="73"/>
                    <a:pt x="150" y="73"/>
                    <a:pt x="149" y="72"/>
                  </a:cubicBezTo>
                  <a:cubicBezTo>
                    <a:pt x="154" y="67"/>
                    <a:pt x="158" y="62"/>
                    <a:pt x="161" y="56"/>
                  </a:cubicBezTo>
                  <a:cubicBezTo>
                    <a:pt x="167" y="46"/>
                    <a:pt x="169" y="27"/>
                    <a:pt x="160" y="18"/>
                  </a:cubicBezTo>
                  <a:cubicBezTo>
                    <a:pt x="141" y="0"/>
                    <a:pt x="114" y="25"/>
                    <a:pt x="111" y="46"/>
                  </a:cubicBezTo>
                  <a:cubicBezTo>
                    <a:pt x="110" y="55"/>
                    <a:pt x="113" y="64"/>
                    <a:pt x="117" y="72"/>
                  </a:cubicBezTo>
                  <a:cubicBezTo>
                    <a:pt x="107" y="82"/>
                    <a:pt x="97" y="92"/>
                    <a:pt x="86" y="100"/>
                  </a:cubicBezTo>
                  <a:cubicBezTo>
                    <a:pt x="82" y="103"/>
                    <a:pt x="79" y="105"/>
                    <a:pt x="75" y="106"/>
                  </a:cubicBezTo>
                  <a:cubicBezTo>
                    <a:pt x="75" y="105"/>
                    <a:pt x="75" y="104"/>
                    <a:pt x="74" y="103"/>
                  </a:cubicBezTo>
                  <a:cubicBezTo>
                    <a:pt x="64" y="84"/>
                    <a:pt x="32" y="62"/>
                    <a:pt x="14" y="86"/>
                  </a:cubicBezTo>
                  <a:cubicBezTo>
                    <a:pt x="0" y="105"/>
                    <a:pt x="36" y="127"/>
                    <a:pt x="49" y="132"/>
                  </a:cubicBezTo>
                  <a:cubicBezTo>
                    <a:pt x="53" y="133"/>
                    <a:pt x="57" y="134"/>
                    <a:pt x="61" y="134"/>
                  </a:cubicBezTo>
                  <a:cubicBezTo>
                    <a:pt x="63" y="141"/>
                    <a:pt x="65" y="148"/>
                    <a:pt x="67" y="154"/>
                  </a:cubicBezTo>
                  <a:cubicBezTo>
                    <a:pt x="71" y="168"/>
                    <a:pt x="79" y="180"/>
                    <a:pt x="86" y="193"/>
                  </a:cubicBezTo>
                  <a:cubicBezTo>
                    <a:pt x="94" y="207"/>
                    <a:pt x="98" y="223"/>
                    <a:pt x="102" y="239"/>
                  </a:cubicBezTo>
                  <a:cubicBezTo>
                    <a:pt x="106" y="253"/>
                    <a:pt x="112" y="267"/>
                    <a:pt x="117" y="281"/>
                  </a:cubicBezTo>
                  <a:cubicBezTo>
                    <a:pt x="123" y="298"/>
                    <a:pt x="126" y="316"/>
                    <a:pt x="131" y="333"/>
                  </a:cubicBezTo>
                  <a:cubicBezTo>
                    <a:pt x="135" y="347"/>
                    <a:pt x="157" y="341"/>
                    <a:pt x="153" y="326"/>
                  </a:cubicBezTo>
                  <a:cubicBezTo>
                    <a:pt x="141" y="286"/>
                    <a:pt x="129" y="246"/>
                    <a:pt x="117" y="205"/>
                  </a:cubicBezTo>
                  <a:cubicBezTo>
                    <a:pt x="110" y="186"/>
                    <a:pt x="98" y="171"/>
                    <a:pt x="91" y="153"/>
                  </a:cubicBezTo>
                  <a:cubicBezTo>
                    <a:pt x="88" y="145"/>
                    <a:pt x="86" y="137"/>
                    <a:pt x="83" y="129"/>
                  </a:cubicBezTo>
                  <a:cubicBezTo>
                    <a:pt x="101" y="120"/>
                    <a:pt x="118" y="103"/>
                    <a:pt x="130" y="91"/>
                  </a:cubicBezTo>
                  <a:cubicBezTo>
                    <a:pt x="131" y="90"/>
                    <a:pt x="132" y="90"/>
                    <a:pt x="132" y="89"/>
                  </a:cubicBezTo>
                  <a:cubicBezTo>
                    <a:pt x="145" y="97"/>
                    <a:pt x="160" y="98"/>
                    <a:pt x="175" y="97"/>
                  </a:cubicBezTo>
                  <a:cubicBezTo>
                    <a:pt x="190" y="97"/>
                    <a:pt x="204" y="92"/>
                    <a:pt x="217" y="87"/>
                  </a:cubicBezTo>
                  <a:cubicBezTo>
                    <a:pt x="220" y="95"/>
                    <a:pt x="223" y="102"/>
                    <a:pt x="225" y="108"/>
                  </a:cubicBezTo>
                  <a:cubicBezTo>
                    <a:pt x="232" y="123"/>
                    <a:pt x="243" y="136"/>
                    <a:pt x="257" y="143"/>
                  </a:cubicBezTo>
                  <a:cubicBezTo>
                    <a:pt x="248" y="165"/>
                    <a:pt x="241" y="187"/>
                    <a:pt x="232" y="209"/>
                  </a:cubicBezTo>
                  <a:cubicBezTo>
                    <a:pt x="225" y="230"/>
                    <a:pt x="216" y="251"/>
                    <a:pt x="208" y="272"/>
                  </a:cubicBezTo>
                  <a:cubicBezTo>
                    <a:pt x="200" y="289"/>
                    <a:pt x="191" y="305"/>
                    <a:pt x="187" y="323"/>
                  </a:cubicBezTo>
                  <a:cubicBezTo>
                    <a:pt x="186" y="326"/>
                    <a:pt x="186" y="330"/>
                    <a:pt x="186" y="333"/>
                  </a:cubicBezTo>
                  <a:cubicBezTo>
                    <a:pt x="185" y="348"/>
                    <a:pt x="208" y="348"/>
                    <a:pt x="209" y="333"/>
                  </a:cubicBezTo>
                  <a:cubicBezTo>
                    <a:pt x="210" y="316"/>
                    <a:pt x="220" y="299"/>
                    <a:pt x="228" y="283"/>
                  </a:cubicBezTo>
                  <a:cubicBezTo>
                    <a:pt x="237" y="263"/>
                    <a:pt x="245" y="242"/>
                    <a:pt x="253" y="221"/>
                  </a:cubicBezTo>
                  <a:cubicBezTo>
                    <a:pt x="262" y="196"/>
                    <a:pt x="270" y="171"/>
                    <a:pt x="280" y="147"/>
                  </a:cubicBezTo>
                  <a:cubicBezTo>
                    <a:pt x="282" y="147"/>
                    <a:pt x="283" y="146"/>
                    <a:pt x="285" y="146"/>
                  </a:cubicBezTo>
                  <a:cubicBezTo>
                    <a:pt x="309" y="141"/>
                    <a:pt x="339" y="120"/>
                    <a:pt x="323" y="92"/>
                  </a:cubicBezTo>
                  <a:close/>
                  <a:moveTo>
                    <a:pt x="39" y="99"/>
                  </a:moveTo>
                  <a:cubicBezTo>
                    <a:pt x="39" y="99"/>
                    <a:pt x="39" y="99"/>
                    <a:pt x="40" y="99"/>
                  </a:cubicBezTo>
                  <a:cubicBezTo>
                    <a:pt x="43" y="100"/>
                    <a:pt x="46" y="103"/>
                    <a:pt x="48" y="106"/>
                  </a:cubicBezTo>
                  <a:cubicBezTo>
                    <a:pt x="46" y="105"/>
                    <a:pt x="45" y="104"/>
                    <a:pt x="43" y="103"/>
                  </a:cubicBezTo>
                  <a:cubicBezTo>
                    <a:pt x="42" y="102"/>
                    <a:pt x="40" y="101"/>
                    <a:pt x="39" y="99"/>
                  </a:cubicBezTo>
                  <a:close/>
                  <a:moveTo>
                    <a:pt x="142" y="37"/>
                  </a:moveTo>
                  <a:cubicBezTo>
                    <a:pt x="142" y="36"/>
                    <a:pt x="143" y="36"/>
                    <a:pt x="143" y="36"/>
                  </a:cubicBezTo>
                  <a:cubicBezTo>
                    <a:pt x="143" y="39"/>
                    <a:pt x="142" y="42"/>
                    <a:pt x="141" y="44"/>
                  </a:cubicBezTo>
                  <a:cubicBezTo>
                    <a:pt x="139" y="48"/>
                    <a:pt x="137" y="51"/>
                    <a:pt x="135" y="54"/>
                  </a:cubicBezTo>
                  <a:cubicBezTo>
                    <a:pt x="134" y="48"/>
                    <a:pt x="136" y="41"/>
                    <a:pt x="142" y="37"/>
                  </a:cubicBezTo>
                  <a:close/>
                  <a:moveTo>
                    <a:pt x="234" y="43"/>
                  </a:moveTo>
                  <a:cubicBezTo>
                    <a:pt x="235" y="43"/>
                    <a:pt x="235" y="43"/>
                    <a:pt x="235" y="43"/>
                  </a:cubicBezTo>
                  <a:cubicBezTo>
                    <a:pt x="235" y="45"/>
                    <a:pt x="234" y="46"/>
                    <a:pt x="234" y="48"/>
                  </a:cubicBezTo>
                  <a:cubicBezTo>
                    <a:pt x="234" y="47"/>
                    <a:pt x="234" y="47"/>
                    <a:pt x="234" y="46"/>
                  </a:cubicBezTo>
                  <a:cubicBezTo>
                    <a:pt x="234" y="45"/>
                    <a:pt x="234" y="44"/>
                    <a:pt x="234" y="43"/>
                  </a:cubicBezTo>
                  <a:close/>
                  <a:moveTo>
                    <a:pt x="300" y="115"/>
                  </a:moveTo>
                  <a:cubicBezTo>
                    <a:pt x="298" y="117"/>
                    <a:pt x="295" y="119"/>
                    <a:pt x="292" y="120"/>
                  </a:cubicBezTo>
                  <a:cubicBezTo>
                    <a:pt x="294" y="118"/>
                    <a:pt x="295" y="115"/>
                    <a:pt x="296" y="112"/>
                  </a:cubicBezTo>
                  <a:cubicBezTo>
                    <a:pt x="298" y="109"/>
                    <a:pt x="300" y="105"/>
                    <a:pt x="303" y="103"/>
                  </a:cubicBezTo>
                  <a:cubicBezTo>
                    <a:pt x="304" y="104"/>
                    <a:pt x="304" y="106"/>
                    <a:pt x="304" y="108"/>
                  </a:cubicBezTo>
                  <a:cubicBezTo>
                    <a:pt x="305" y="111"/>
                    <a:pt x="302" y="114"/>
                    <a:pt x="300" y="1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E2C415C-823D-4D1E-BC6D-5138A171926E}"/>
                </a:ext>
              </a:extLst>
            </p:cNvPr>
            <p:cNvSpPr/>
            <p:nvPr/>
          </p:nvSpPr>
          <p:spPr bwMode="auto">
            <a:xfrm>
              <a:off x="4998872" y="1326391"/>
              <a:ext cx="288609" cy="312255"/>
            </a:xfrm>
            <a:custGeom>
              <a:avLst/>
              <a:gdLst>
                <a:gd name="T0" fmla="*/ 72 w 76"/>
                <a:gd name="T1" fmla="*/ 66 h 84"/>
                <a:gd name="T2" fmla="*/ 54 w 76"/>
                <a:gd name="T3" fmla="*/ 15 h 84"/>
                <a:gd name="T4" fmla="*/ 32 w 76"/>
                <a:gd name="T5" fmla="*/ 21 h 84"/>
                <a:gd name="T6" fmla="*/ 34 w 76"/>
                <a:gd name="T7" fmla="*/ 27 h 84"/>
                <a:gd name="T8" fmla="*/ 27 w 76"/>
                <a:gd name="T9" fmla="*/ 14 h 84"/>
                <a:gd name="T10" fmla="*/ 5 w 76"/>
                <a:gd name="T11" fmla="*/ 20 h 84"/>
                <a:gd name="T12" fmla="*/ 63 w 76"/>
                <a:gd name="T13" fmla="*/ 83 h 84"/>
                <a:gd name="T14" fmla="*/ 72 w 76"/>
                <a:gd name="T15" fmla="*/ 66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4">
                  <a:moveTo>
                    <a:pt x="72" y="66"/>
                  </a:moveTo>
                  <a:cubicBezTo>
                    <a:pt x="65" y="50"/>
                    <a:pt x="59" y="33"/>
                    <a:pt x="54" y="15"/>
                  </a:cubicBezTo>
                  <a:cubicBezTo>
                    <a:pt x="51" y="1"/>
                    <a:pt x="28" y="7"/>
                    <a:pt x="32" y="21"/>
                  </a:cubicBezTo>
                  <a:cubicBezTo>
                    <a:pt x="33" y="23"/>
                    <a:pt x="33" y="25"/>
                    <a:pt x="34" y="27"/>
                  </a:cubicBezTo>
                  <a:cubicBezTo>
                    <a:pt x="31" y="23"/>
                    <a:pt x="29" y="18"/>
                    <a:pt x="27" y="14"/>
                  </a:cubicBezTo>
                  <a:cubicBezTo>
                    <a:pt x="22" y="0"/>
                    <a:pt x="0" y="6"/>
                    <a:pt x="5" y="20"/>
                  </a:cubicBezTo>
                  <a:cubicBezTo>
                    <a:pt x="15" y="44"/>
                    <a:pt x="33" y="82"/>
                    <a:pt x="63" y="83"/>
                  </a:cubicBezTo>
                  <a:cubicBezTo>
                    <a:pt x="72" y="84"/>
                    <a:pt x="76" y="73"/>
                    <a:pt x="72" y="6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636AA22D-1794-40D3-A9A1-E5528E234EE4}"/>
                </a:ext>
              </a:extLst>
            </p:cNvPr>
            <p:cNvSpPr/>
            <p:nvPr/>
          </p:nvSpPr>
          <p:spPr bwMode="auto">
            <a:xfrm>
              <a:off x="5988395" y="990117"/>
              <a:ext cx="188481" cy="354287"/>
            </a:xfrm>
            <a:custGeom>
              <a:avLst/>
              <a:gdLst>
                <a:gd name="T0" fmla="*/ 49 w 50"/>
                <a:gd name="T1" fmla="*/ 26 h 94"/>
                <a:gd name="T2" fmla="*/ 47 w 50"/>
                <a:gd name="T3" fmla="*/ 19 h 94"/>
                <a:gd name="T4" fmla="*/ 46 w 50"/>
                <a:gd name="T5" fmla="*/ 10 h 94"/>
                <a:gd name="T6" fmla="*/ 32 w 50"/>
                <a:gd name="T7" fmla="*/ 2 h 94"/>
                <a:gd name="T8" fmla="*/ 15 w 50"/>
                <a:gd name="T9" fmla="*/ 5 h 94"/>
                <a:gd name="T10" fmla="*/ 15 w 50"/>
                <a:gd name="T11" fmla="*/ 28 h 94"/>
                <a:gd name="T12" fmla="*/ 22 w 50"/>
                <a:gd name="T13" fmla="*/ 28 h 94"/>
                <a:gd name="T14" fmla="*/ 15 w 50"/>
                <a:gd name="T15" fmla="*/ 46 h 94"/>
                <a:gd name="T16" fmla="*/ 13 w 50"/>
                <a:gd name="T17" fmla="*/ 82 h 94"/>
                <a:gd name="T18" fmla="*/ 33 w 50"/>
                <a:gd name="T19" fmla="*/ 87 h 94"/>
                <a:gd name="T20" fmla="*/ 49 w 50"/>
                <a:gd name="T21" fmla="*/ 26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" h="94">
                  <a:moveTo>
                    <a:pt x="49" y="26"/>
                  </a:moveTo>
                  <a:cubicBezTo>
                    <a:pt x="49" y="23"/>
                    <a:pt x="48" y="21"/>
                    <a:pt x="47" y="19"/>
                  </a:cubicBezTo>
                  <a:cubicBezTo>
                    <a:pt x="47" y="16"/>
                    <a:pt x="47" y="13"/>
                    <a:pt x="46" y="10"/>
                  </a:cubicBezTo>
                  <a:cubicBezTo>
                    <a:pt x="45" y="4"/>
                    <a:pt x="38" y="0"/>
                    <a:pt x="32" y="2"/>
                  </a:cubicBezTo>
                  <a:cubicBezTo>
                    <a:pt x="26" y="3"/>
                    <a:pt x="21" y="5"/>
                    <a:pt x="15" y="5"/>
                  </a:cubicBezTo>
                  <a:cubicBezTo>
                    <a:pt x="0" y="6"/>
                    <a:pt x="0" y="29"/>
                    <a:pt x="15" y="28"/>
                  </a:cubicBezTo>
                  <a:cubicBezTo>
                    <a:pt x="17" y="28"/>
                    <a:pt x="20" y="28"/>
                    <a:pt x="22" y="28"/>
                  </a:cubicBezTo>
                  <a:cubicBezTo>
                    <a:pt x="19" y="34"/>
                    <a:pt x="16" y="41"/>
                    <a:pt x="15" y="46"/>
                  </a:cubicBezTo>
                  <a:cubicBezTo>
                    <a:pt x="12" y="58"/>
                    <a:pt x="10" y="70"/>
                    <a:pt x="13" y="82"/>
                  </a:cubicBezTo>
                  <a:cubicBezTo>
                    <a:pt x="15" y="90"/>
                    <a:pt x="27" y="94"/>
                    <a:pt x="33" y="87"/>
                  </a:cubicBezTo>
                  <a:cubicBezTo>
                    <a:pt x="45" y="71"/>
                    <a:pt x="50" y="46"/>
                    <a:pt x="49" y="2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4F8F7877-4B12-4FB4-9E2C-C46D028A9089}"/>
                </a:ext>
              </a:extLst>
            </p:cNvPr>
            <p:cNvSpPr/>
            <p:nvPr/>
          </p:nvSpPr>
          <p:spPr bwMode="auto">
            <a:xfrm>
              <a:off x="6871897" y="1320385"/>
              <a:ext cx="318061" cy="348284"/>
            </a:xfrm>
            <a:custGeom>
              <a:avLst/>
              <a:gdLst>
                <a:gd name="T0" fmla="*/ 61 w 85"/>
                <a:gd name="T1" fmla="*/ 15 h 94"/>
                <a:gd name="T2" fmla="*/ 60 w 85"/>
                <a:gd name="T3" fmla="*/ 10 h 94"/>
                <a:gd name="T4" fmla="*/ 46 w 85"/>
                <a:gd name="T5" fmla="*/ 2 h 94"/>
                <a:gd name="T6" fmla="*/ 20 w 85"/>
                <a:gd name="T7" fmla="*/ 27 h 94"/>
                <a:gd name="T8" fmla="*/ 8 w 85"/>
                <a:gd name="T9" fmla="*/ 59 h 94"/>
                <a:gd name="T10" fmla="*/ 15 w 85"/>
                <a:gd name="T11" fmla="*/ 78 h 94"/>
                <a:gd name="T12" fmla="*/ 15 w 85"/>
                <a:gd name="T13" fmla="*/ 79 h 94"/>
                <a:gd name="T14" fmla="*/ 29 w 85"/>
                <a:gd name="T15" fmla="*/ 93 h 94"/>
                <a:gd name="T16" fmla="*/ 60 w 85"/>
                <a:gd name="T17" fmla="*/ 66 h 94"/>
                <a:gd name="T18" fmla="*/ 80 w 85"/>
                <a:gd name="T19" fmla="*/ 26 h 94"/>
                <a:gd name="T20" fmla="*/ 61 w 85"/>
                <a:gd name="T21" fmla="*/ 15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5" h="94">
                  <a:moveTo>
                    <a:pt x="61" y="15"/>
                  </a:moveTo>
                  <a:cubicBezTo>
                    <a:pt x="61" y="14"/>
                    <a:pt x="61" y="12"/>
                    <a:pt x="60" y="10"/>
                  </a:cubicBezTo>
                  <a:cubicBezTo>
                    <a:pt x="58" y="5"/>
                    <a:pt x="52" y="0"/>
                    <a:pt x="46" y="2"/>
                  </a:cubicBezTo>
                  <a:cubicBezTo>
                    <a:pt x="33" y="7"/>
                    <a:pt x="26" y="15"/>
                    <a:pt x="20" y="27"/>
                  </a:cubicBezTo>
                  <a:cubicBezTo>
                    <a:pt x="16" y="38"/>
                    <a:pt x="17" y="51"/>
                    <a:pt x="8" y="59"/>
                  </a:cubicBezTo>
                  <a:cubicBezTo>
                    <a:pt x="0" y="66"/>
                    <a:pt x="6" y="77"/>
                    <a:pt x="15" y="78"/>
                  </a:cubicBezTo>
                  <a:cubicBezTo>
                    <a:pt x="15" y="78"/>
                    <a:pt x="15" y="78"/>
                    <a:pt x="15" y="79"/>
                  </a:cubicBezTo>
                  <a:cubicBezTo>
                    <a:pt x="13" y="88"/>
                    <a:pt x="20" y="94"/>
                    <a:pt x="29" y="93"/>
                  </a:cubicBezTo>
                  <a:cubicBezTo>
                    <a:pt x="43" y="91"/>
                    <a:pt x="52" y="77"/>
                    <a:pt x="60" y="66"/>
                  </a:cubicBezTo>
                  <a:cubicBezTo>
                    <a:pt x="68" y="54"/>
                    <a:pt x="75" y="40"/>
                    <a:pt x="80" y="26"/>
                  </a:cubicBezTo>
                  <a:cubicBezTo>
                    <a:pt x="85" y="14"/>
                    <a:pt x="69" y="8"/>
                    <a:pt x="61" y="15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DCBE0ACD-C9F0-4263-BCCC-B87C1137CEFB}"/>
                </a:ext>
              </a:extLst>
            </p:cNvPr>
            <p:cNvSpPr/>
            <p:nvPr/>
          </p:nvSpPr>
          <p:spPr bwMode="auto">
            <a:xfrm>
              <a:off x="7348987" y="2227126"/>
              <a:ext cx="353401" cy="180147"/>
            </a:xfrm>
            <a:custGeom>
              <a:avLst/>
              <a:gdLst>
                <a:gd name="T0" fmla="*/ 90 w 93"/>
                <a:gd name="T1" fmla="*/ 33 h 48"/>
                <a:gd name="T2" fmla="*/ 84 w 93"/>
                <a:gd name="T3" fmla="*/ 11 h 48"/>
                <a:gd name="T4" fmla="*/ 70 w 93"/>
                <a:gd name="T5" fmla="*/ 2 h 48"/>
                <a:gd name="T6" fmla="*/ 31 w 93"/>
                <a:gd name="T7" fmla="*/ 19 h 48"/>
                <a:gd name="T8" fmla="*/ 30 w 93"/>
                <a:gd name="T9" fmla="*/ 19 h 48"/>
                <a:gd name="T10" fmla="*/ 29 w 93"/>
                <a:gd name="T11" fmla="*/ 18 h 48"/>
                <a:gd name="T12" fmla="*/ 8 w 93"/>
                <a:gd name="T13" fmla="*/ 23 h 48"/>
                <a:gd name="T14" fmla="*/ 14 w 93"/>
                <a:gd name="T15" fmla="*/ 44 h 48"/>
                <a:gd name="T16" fmla="*/ 28 w 93"/>
                <a:gd name="T17" fmla="*/ 43 h 48"/>
                <a:gd name="T18" fmla="*/ 76 w 93"/>
                <a:gd name="T19" fmla="*/ 47 h 48"/>
                <a:gd name="T20" fmla="*/ 90 w 93"/>
                <a:gd name="T21" fmla="*/ 33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3" h="48">
                  <a:moveTo>
                    <a:pt x="90" y="33"/>
                  </a:moveTo>
                  <a:cubicBezTo>
                    <a:pt x="87" y="25"/>
                    <a:pt x="86" y="18"/>
                    <a:pt x="84" y="11"/>
                  </a:cubicBezTo>
                  <a:cubicBezTo>
                    <a:pt x="83" y="5"/>
                    <a:pt x="76" y="0"/>
                    <a:pt x="70" y="2"/>
                  </a:cubicBezTo>
                  <a:cubicBezTo>
                    <a:pt x="57" y="8"/>
                    <a:pt x="44" y="15"/>
                    <a:pt x="31" y="19"/>
                  </a:cubicBezTo>
                  <a:cubicBezTo>
                    <a:pt x="31" y="19"/>
                    <a:pt x="31" y="19"/>
                    <a:pt x="30" y="19"/>
                  </a:cubicBezTo>
                  <a:cubicBezTo>
                    <a:pt x="30" y="18"/>
                    <a:pt x="29" y="18"/>
                    <a:pt x="29" y="18"/>
                  </a:cubicBezTo>
                  <a:cubicBezTo>
                    <a:pt x="24" y="9"/>
                    <a:pt x="8" y="13"/>
                    <a:pt x="8" y="23"/>
                  </a:cubicBezTo>
                  <a:cubicBezTo>
                    <a:pt x="0" y="29"/>
                    <a:pt x="2" y="44"/>
                    <a:pt x="14" y="44"/>
                  </a:cubicBezTo>
                  <a:cubicBezTo>
                    <a:pt x="19" y="44"/>
                    <a:pt x="24" y="44"/>
                    <a:pt x="28" y="43"/>
                  </a:cubicBezTo>
                  <a:cubicBezTo>
                    <a:pt x="44" y="47"/>
                    <a:pt x="65" y="45"/>
                    <a:pt x="76" y="47"/>
                  </a:cubicBezTo>
                  <a:cubicBezTo>
                    <a:pt x="83" y="48"/>
                    <a:pt x="93" y="42"/>
                    <a:pt x="90" y="33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367DC2C9-0236-46E6-ADA3-690AFC82B687}"/>
                </a:ext>
              </a:extLst>
            </p:cNvPr>
            <p:cNvSpPr/>
            <p:nvPr/>
          </p:nvSpPr>
          <p:spPr bwMode="auto">
            <a:xfrm>
              <a:off x="7237078" y="3187909"/>
              <a:ext cx="365181" cy="252206"/>
            </a:xfrm>
            <a:custGeom>
              <a:avLst/>
              <a:gdLst>
                <a:gd name="T0" fmla="*/ 97 w 98"/>
                <a:gd name="T1" fmla="*/ 50 h 66"/>
                <a:gd name="T2" fmla="*/ 80 w 98"/>
                <a:gd name="T3" fmla="*/ 27 h 66"/>
                <a:gd name="T4" fmla="*/ 68 w 98"/>
                <a:gd name="T5" fmla="*/ 28 h 66"/>
                <a:gd name="T6" fmla="*/ 45 w 98"/>
                <a:gd name="T7" fmla="*/ 3 h 66"/>
                <a:gd name="T8" fmla="*/ 32 w 98"/>
                <a:gd name="T9" fmla="*/ 4 h 66"/>
                <a:gd name="T10" fmla="*/ 15 w 98"/>
                <a:gd name="T11" fmla="*/ 6 h 66"/>
                <a:gd name="T12" fmla="*/ 15 w 98"/>
                <a:gd name="T13" fmla="*/ 29 h 66"/>
                <a:gd name="T14" fmla="*/ 28 w 98"/>
                <a:gd name="T15" fmla="*/ 28 h 66"/>
                <a:gd name="T16" fmla="*/ 30 w 98"/>
                <a:gd name="T17" fmla="*/ 28 h 66"/>
                <a:gd name="T18" fmla="*/ 29 w 98"/>
                <a:gd name="T19" fmla="*/ 36 h 66"/>
                <a:gd name="T20" fmla="*/ 42 w 98"/>
                <a:gd name="T21" fmla="*/ 57 h 66"/>
                <a:gd name="T22" fmla="*/ 64 w 98"/>
                <a:gd name="T23" fmla="*/ 55 h 66"/>
                <a:gd name="T24" fmla="*/ 65 w 98"/>
                <a:gd name="T25" fmla="*/ 55 h 66"/>
                <a:gd name="T26" fmla="*/ 83 w 98"/>
                <a:gd name="T27" fmla="*/ 64 h 66"/>
                <a:gd name="T28" fmla="*/ 97 w 98"/>
                <a:gd name="T29" fmla="*/ 5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8" h="66">
                  <a:moveTo>
                    <a:pt x="97" y="50"/>
                  </a:moveTo>
                  <a:cubicBezTo>
                    <a:pt x="95" y="39"/>
                    <a:pt x="91" y="29"/>
                    <a:pt x="80" y="27"/>
                  </a:cubicBezTo>
                  <a:cubicBezTo>
                    <a:pt x="76" y="26"/>
                    <a:pt x="72" y="26"/>
                    <a:pt x="68" y="28"/>
                  </a:cubicBezTo>
                  <a:cubicBezTo>
                    <a:pt x="61" y="19"/>
                    <a:pt x="54" y="9"/>
                    <a:pt x="45" y="3"/>
                  </a:cubicBezTo>
                  <a:cubicBezTo>
                    <a:pt x="40" y="0"/>
                    <a:pt x="35" y="1"/>
                    <a:pt x="32" y="4"/>
                  </a:cubicBezTo>
                  <a:cubicBezTo>
                    <a:pt x="26" y="4"/>
                    <a:pt x="20" y="5"/>
                    <a:pt x="15" y="6"/>
                  </a:cubicBezTo>
                  <a:cubicBezTo>
                    <a:pt x="0" y="6"/>
                    <a:pt x="0" y="29"/>
                    <a:pt x="15" y="29"/>
                  </a:cubicBezTo>
                  <a:cubicBezTo>
                    <a:pt x="19" y="28"/>
                    <a:pt x="24" y="28"/>
                    <a:pt x="28" y="28"/>
                  </a:cubicBezTo>
                  <a:cubicBezTo>
                    <a:pt x="29" y="28"/>
                    <a:pt x="30" y="28"/>
                    <a:pt x="30" y="28"/>
                  </a:cubicBezTo>
                  <a:cubicBezTo>
                    <a:pt x="30" y="31"/>
                    <a:pt x="29" y="33"/>
                    <a:pt x="29" y="36"/>
                  </a:cubicBezTo>
                  <a:cubicBezTo>
                    <a:pt x="28" y="45"/>
                    <a:pt x="34" y="54"/>
                    <a:pt x="42" y="57"/>
                  </a:cubicBezTo>
                  <a:cubicBezTo>
                    <a:pt x="50" y="60"/>
                    <a:pt x="57" y="58"/>
                    <a:pt x="64" y="55"/>
                  </a:cubicBezTo>
                  <a:cubicBezTo>
                    <a:pt x="64" y="55"/>
                    <a:pt x="64" y="55"/>
                    <a:pt x="65" y="55"/>
                  </a:cubicBezTo>
                  <a:cubicBezTo>
                    <a:pt x="70" y="59"/>
                    <a:pt x="75" y="62"/>
                    <a:pt x="83" y="64"/>
                  </a:cubicBezTo>
                  <a:cubicBezTo>
                    <a:pt x="92" y="66"/>
                    <a:pt x="98" y="58"/>
                    <a:pt x="97" y="5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3477FEEE-D58A-47E6-9C4A-6F617D5121B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98350" y="3223938"/>
              <a:ext cx="353401" cy="204166"/>
            </a:xfrm>
            <a:custGeom>
              <a:avLst/>
              <a:gdLst>
                <a:gd name="T0" fmla="*/ 87 w 93"/>
                <a:gd name="T1" fmla="*/ 6 h 56"/>
                <a:gd name="T2" fmla="*/ 67 w 93"/>
                <a:gd name="T3" fmla="*/ 2 h 56"/>
                <a:gd name="T4" fmla="*/ 51 w 93"/>
                <a:gd name="T5" fmla="*/ 8 h 56"/>
                <a:gd name="T6" fmla="*/ 46 w 93"/>
                <a:gd name="T7" fmla="*/ 5 h 56"/>
                <a:gd name="T8" fmla="*/ 34 w 93"/>
                <a:gd name="T9" fmla="*/ 5 h 56"/>
                <a:gd name="T10" fmla="*/ 24 w 93"/>
                <a:gd name="T11" fmla="*/ 4 h 56"/>
                <a:gd name="T12" fmla="*/ 2 w 93"/>
                <a:gd name="T13" fmla="*/ 41 h 56"/>
                <a:gd name="T14" fmla="*/ 25 w 93"/>
                <a:gd name="T15" fmla="*/ 41 h 56"/>
                <a:gd name="T16" fmla="*/ 25 w 93"/>
                <a:gd name="T17" fmla="*/ 39 h 56"/>
                <a:gd name="T18" fmla="*/ 42 w 93"/>
                <a:gd name="T19" fmla="*/ 47 h 56"/>
                <a:gd name="T20" fmla="*/ 50 w 93"/>
                <a:gd name="T21" fmla="*/ 33 h 56"/>
                <a:gd name="T22" fmla="*/ 52 w 93"/>
                <a:gd name="T23" fmla="*/ 33 h 56"/>
                <a:gd name="T24" fmla="*/ 85 w 93"/>
                <a:gd name="T25" fmla="*/ 27 h 56"/>
                <a:gd name="T26" fmla="*/ 87 w 93"/>
                <a:gd name="T27" fmla="*/ 6 h 56"/>
                <a:gd name="T28" fmla="*/ 25 w 93"/>
                <a:gd name="T29" fmla="*/ 36 h 56"/>
                <a:gd name="T30" fmla="*/ 25 w 93"/>
                <a:gd name="T31" fmla="*/ 30 h 56"/>
                <a:gd name="T32" fmla="*/ 25 w 93"/>
                <a:gd name="T33" fmla="*/ 28 h 56"/>
                <a:gd name="T34" fmla="*/ 25 w 93"/>
                <a:gd name="T35" fmla="*/ 27 h 56"/>
                <a:gd name="T36" fmla="*/ 27 w 93"/>
                <a:gd name="T37" fmla="*/ 27 h 56"/>
                <a:gd name="T38" fmla="*/ 30 w 93"/>
                <a:gd name="T39" fmla="*/ 27 h 56"/>
                <a:gd name="T40" fmla="*/ 30 w 93"/>
                <a:gd name="T41" fmla="*/ 27 h 56"/>
                <a:gd name="T42" fmla="*/ 25 w 93"/>
                <a:gd name="T43" fmla="*/ 3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3" h="56">
                  <a:moveTo>
                    <a:pt x="87" y="6"/>
                  </a:moveTo>
                  <a:cubicBezTo>
                    <a:pt x="81" y="0"/>
                    <a:pt x="74" y="1"/>
                    <a:pt x="67" y="2"/>
                  </a:cubicBezTo>
                  <a:cubicBezTo>
                    <a:pt x="62" y="3"/>
                    <a:pt x="56" y="5"/>
                    <a:pt x="51" y="8"/>
                  </a:cubicBezTo>
                  <a:cubicBezTo>
                    <a:pt x="49" y="7"/>
                    <a:pt x="47" y="6"/>
                    <a:pt x="46" y="5"/>
                  </a:cubicBezTo>
                  <a:cubicBezTo>
                    <a:pt x="41" y="2"/>
                    <a:pt x="37" y="3"/>
                    <a:pt x="34" y="5"/>
                  </a:cubicBezTo>
                  <a:cubicBezTo>
                    <a:pt x="31" y="4"/>
                    <a:pt x="28" y="4"/>
                    <a:pt x="24" y="4"/>
                  </a:cubicBezTo>
                  <a:cubicBezTo>
                    <a:pt x="4" y="6"/>
                    <a:pt x="0" y="24"/>
                    <a:pt x="2" y="41"/>
                  </a:cubicBezTo>
                  <a:cubicBezTo>
                    <a:pt x="4" y="55"/>
                    <a:pt x="27" y="56"/>
                    <a:pt x="25" y="41"/>
                  </a:cubicBezTo>
                  <a:cubicBezTo>
                    <a:pt x="25" y="40"/>
                    <a:pt x="25" y="40"/>
                    <a:pt x="25" y="39"/>
                  </a:cubicBezTo>
                  <a:cubicBezTo>
                    <a:pt x="27" y="47"/>
                    <a:pt x="34" y="52"/>
                    <a:pt x="42" y="47"/>
                  </a:cubicBezTo>
                  <a:cubicBezTo>
                    <a:pt x="47" y="43"/>
                    <a:pt x="49" y="39"/>
                    <a:pt x="50" y="33"/>
                  </a:cubicBezTo>
                  <a:cubicBezTo>
                    <a:pt x="50" y="33"/>
                    <a:pt x="51" y="33"/>
                    <a:pt x="52" y="33"/>
                  </a:cubicBezTo>
                  <a:cubicBezTo>
                    <a:pt x="63" y="36"/>
                    <a:pt x="76" y="36"/>
                    <a:pt x="85" y="27"/>
                  </a:cubicBezTo>
                  <a:cubicBezTo>
                    <a:pt x="90" y="21"/>
                    <a:pt x="93" y="12"/>
                    <a:pt x="87" y="6"/>
                  </a:cubicBezTo>
                  <a:close/>
                  <a:moveTo>
                    <a:pt x="25" y="36"/>
                  </a:moveTo>
                  <a:cubicBezTo>
                    <a:pt x="25" y="34"/>
                    <a:pt x="25" y="32"/>
                    <a:pt x="25" y="30"/>
                  </a:cubicBezTo>
                  <a:cubicBezTo>
                    <a:pt x="25" y="29"/>
                    <a:pt x="25" y="28"/>
                    <a:pt x="25" y="28"/>
                  </a:cubicBezTo>
                  <a:cubicBezTo>
                    <a:pt x="25" y="27"/>
                    <a:pt x="25" y="27"/>
                    <a:pt x="25" y="27"/>
                  </a:cubicBezTo>
                  <a:cubicBezTo>
                    <a:pt x="26" y="27"/>
                    <a:pt x="26" y="27"/>
                    <a:pt x="27" y="27"/>
                  </a:cubicBezTo>
                  <a:cubicBezTo>
                    <a:pt x="27" y="29"/>
                    <a:pt x="27" y="29"/>
                    <a:pt x="30" y="27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26" y="30"/>
                    <a:pt x="25" y="33"/>
                    <a:pt x="25" y="3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159730A5-77DA-42C8-8947-2A876ED4F156}"/>
                </a:ext>
              </a:extLst>
            </p:cNvPr>
            <p:cNvSpPr/>
            <p:nvPr/>
          </p:nvSpPr>
          <p:spPr bwMode="auto">
            <a:xfrm>
              <a:off x="4439318" y="2227126"/>
              <a:ext cx="382853" cy="198160"/>
            </a:xfrm>
            <a:custGeom>
              <a:avLst/>
              <a:gdLst>
                <a:gd name="T0" fmla="*/ 77 w 101"/>
                <a:gd name="T1" fmla="*/ 14 h 52"/>
                <a:gd name="T2" fmla="*/ 31 w 101"/>
                <a:gd name="T3" fmla="*/ 0 h 52"/>
                <a:gd name="T4" fmla="*/ 20 w 101"/>
                <a:gd name="T5" fmla="*/ 14 h 52"/>
                <a:gd name="T6" fmla="*/ 15 w 101"/>
                <a:gd name="T7" fmla="*/ 14 h 52"/>
                <a:gd name="T8" fmla="*/ 15 w 101"/>
                <a:gd name="T9" fmla="*/ 37 h 52"/>
                <a:gd name="T10" fmla="*/ 67 w 101"/>
                <a:gd name="T11" fmla="*/ 48 h 52"/>
                <a:gd name="T12" fmla="*/ 98 w 101"/>
                <a:gd name="T13" fmla="*/ 38 h 52"/>
                <a:gd name="T14" fmla="*/ 77 w 101"/>
                <a:gd name="T15" fmla="*/ 1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1" h="52">
                  <a:moveTo>
                    <a:pt x="77" y="14"/>
                  </a:moveTo>
                  <a:cubicBezTo>
                    <a:pt x="62" y="7"/>
                    <a:pt x="48" y="0"/>
                    <a:pt x="31" y="0"/>
                  </a:cubicBezTo>
                  <a:cubicBezTo>
                    <a:pt x="23" y="0"/>
                    <a:pt x="19" y="7"/>
                    <a:pt x="20" y="14"/>
                  </a:cubicBezTo>
                  <a:cubicBezTo>
                    <a:pt x="18" y="14"/>
                    <a:pt x="17" y="14"/>
                    <a:pt x="15" y="14"/>
                  </a:cubicBezTo>
                  <a:cubicBezTo>
                    <a:pt x="0" y="13"/>
                    <a:pt x="0" y="36"/>
                    <a:pt x="15" y="37"/>
                  </a:cubicBezTo>
                  <a:cubicBezTo>
                    <a:pt x="34" y="37"/>
                    <a:pt x="50" y="40"/>
                    <a:pt x="67" y="48"/>
                  </a:cubicBezTo>
                  <a:cubicBezTo>
                    <a:pt x="77" y="52"/>
                    <a:pt x="94" y="51"/>
                    <a:pt x="98" y="38"/>
                  </a:cubicBezTo>
                  <a:cubicBezTo>
                    <a:pt x="101" y="26"/>
                    <a:pt x="86" y="18"/>
                    <a:pt x="77" y="14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07EFEEE3-DC31-4124-B824-2A78D9427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751" y="3903663"/>
              <a:ext cx="971550" cy="142875"/>
            </a:xfrm>
            <a:custGeom>
              <a:avLst/>
              <a:gdLst>
                <a:gd name="T0" fmla="*/ 2147483646 w 258"/>
                <a:gd name="T1" fmla="*/ 2147483646 h 38"/>
                <a:gd name="T2" fmla="*/ 2147483646 w 258"/>
                <a:gd name="T3" fmla="*/ 2147483646 h 38"/>
                <a:gd name="T4" fmla="*/ 2147483646 w 258"/>
                <a:gd name="T5" fmla="*/ 2147483646 h 38"/>
                <a:gd name="T6" fmla="*/ 2147483646 w 258"/>
                <a:gd name="T7" fmla="*/ 2147483646 h 38"/>
                <a:gd name="T8" fmla="*/ 2147483646 w 258"/>
                <a:gd name="T9" fmla="*/ 2147483646 h 38"/>
                <a:gd name="T10" fmla="*/ 2147483646 w 258"/>
                <a:gd name="T11" fmla="*/ 2147483646 h 38"/>
                <a:gd name="T12" fmla="*/ 2147483646 w 258"/>
                <a:gd name="T13" fmla="*/ 2147483646 h 38"/>
                <a:gd name="T14" fmla="*/ 2147483646 w 258"/>
                <a:gd name="T15" fmla="*/ 2147483646 h 38"/>
                <a:gd name="T16" fmla="*/ 2147483646 w 258"/>
                <a:gd name="T17" fmla="*/ 2147483646 h 38"/>
                <a:gd name="T18" fmla="*/ 2147483646 w 258"/>
                <a:gd name="T19" fmla="*/ 2147483646 h 3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58" h="38">
                  <a:moveTo>
                    <a:pt x="243" y="1"/>
                  </a:moveTo>
                  <a:cubicBezTo>
                    <a:pt x="205" y="1"/>
                    <a:pt x="167" y="0"/>
                    <a:pt x="129" y="1"/>
                  </a:cubicBezTo>
                  <a:cubicBezTo>
                    <a:pt x="90" y="2"/>
                    <a:pt x="53" y="6"/>
                    <a:pt x="15" y="9"/>
                  </a:cubicBezTo>
                  <a:cubicBezTo>
                    <a:pt x="0" y="10"/>
                    <a:pt x="0" y="34"/>
                    <a:pt x="15" y="32"/>
                  </a:cubicBezTo>
                  <a:cubicBezTo>
                    <a:pt x="41" y="30"/>
                    <a:pt x="67" y="28"/>
                    <a:pt x="93" y="26"/>
                  </a:cubicBezTo>
                  <a:cubicBezTo>
                    <a:pt x="94" y="32"/>
                    <a:pt x="99" y="38"/>
                    <a:pt x="107" y="35"/>
                  </a:cubicBezTo>
                  <a:cubicBezTo>
                    <a:pt x="126" y="27"/>
                    <a:pt x="149" y="32"/>
                    <a:pt x="169" y="32"/>
                  </a:cubicBezTo>
                  <a:cubicBezTo>
                    <a:pt x="181" y="32"/>
                    <a:pt x="192" y="33"/>
                    <a:pt x="204" y="32"/>
                  </a:cubicBezTo>
                  <a:cubicBezTo>
                    <a:pt x="217" y="30"/>
                    <a:pt x="230" y="25"/>
                    <a:pt x="243" y="24"/>
                  </a:cubicBezTo>
                  <a:cubicBezTo>
                    <a:pt x="258" y="22"/>
                    <a:pt x="258" y="1"/>
                    <a:pt x="243" y="1"/>
                  </a:cubicBezTo>
                  <a:close/>
                </a:path>
              </a:pathLst>
            </a:custGeom>
            <a:solidFill>
              <a:srgbClr val="3C34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FC37ADB5-A7CC-4E49-9B66-1C46D4C3FC0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5463" y="4081463"/>
              <a:ext cx="974725" cy="153988"/>
            </a:xfrm>
            <a:custGeom>
              <a:avLst/>
              <a:gdLst>
                <a:gd name="T0" fmla="*/ 2147483646 w 259"/>
                <a:gd name="T1" fmla="*/ 2147483646 h 41"/>
                <a:gd name="T2" fmla="*/ 2147483646 w 259"/>
                <a:gd name="T3" fmla="*/ 2147483646 h 41"/>
                <a:gd name="T4" fmla="*/ 2147483646 w 259"/>
                <a:gd name="T5" fmla="*/ 2147483646 h 41"/>
                <a:gd name="T6" fmla="*/ 2147483646 w 259"/>
                <a:gd name="T7" fmla="*/ 2147483646 h 41"/>
                <a:gd name="T8" fmla="*/ 2147483646 w 259"/>
                <a:gd name="T9" fmla="*/ 2147483646 h 41"/>
                <a:gd name="T10" fmla="*/ 2147483646 w 259"/>
                <a:gd name="T11" fmla="*/ 2147483646 h 41"/>
                <a:gd name="T12" fmla="*/ 2147483646 w 259"/>
                <a:gd name="T13" fmla="*/ 2147483646 h 41"/>
                <a:gd name="T14" fmla="*/ 2147483646 w 259"/>
                <a:gd name="T15" fmla="*/ 2147483646 h 41"/>
                <a:gd name="T16" fmla="*/ 2147483646 w 259"/>
                <a:gd name="T17" fmla="*/ 2147483646 h 41"/>
                <a:gd name="T18" fmla="*/ 2147483646 w 259"/>
                <a:gd name="T19" fmla="*/ 2147483646 h 41"/>
                <a:gd name="T20" fmla="*/ 2147483646 w 259"/>
                <a:gd name="T21" fmla="*/ 2147483646 h 41"/>
                <a:gd name="T22" fmla="*/ 2147483646 w 259"/>
                <a:gd name="T23" fmla="*/ 2147483646 h 4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59" h="41">
                  <a:moveTo>
                    <a:pt x="248" y="5"/>
                  </a:moveTo>
                  <a:cubicBezTo>
                    <a:pt x="227" y="1"/>
                    <a:pt x="206" y="2"/>
                    <a:pt x="186" y="2"/>
                  </a:cubicBezTo>
                  <a:cubicBezTo>
                    <a:pt x="163" y="3"/>
                    <a:pt x="140" y="3"/>
                    <a:pt x="117" y="3"/>
                  </a:cubicBezTo>
                  <a:cubicBezTo>
                    <a:pt x="98" y="3"/>
                    <a:pt x="79" y="2"/>
                    <a:pt x="60" y="1"/>
                  </a:cubicBezTo>
                  <a:cubicBezTo>
                    <a:pt x="44" y="0"/>
                    <a:pt x="26" y="1"/>
                    <a:pt x="12" y="11"/>
                  </a:cubicBezTo>
                  <a:cubicBezTo>
                    <a:pt x="0" y="19"/>
                    <a:pt x="12" y="39"/>
                    <a:pt x="24" y="31"/>
                  </a:cubicBezTo>
                  <a:cubicBezTo>
                    <a:pt x="35" y="22"/>
                    <a:pt x="50" y="24"/>
                    <a:pt x="64" y="25"/>
                  </a:cubicBezTo>
                  <a:cubicBezTo>
                    <a:pt x="76" y="25"/>
                    <a:pt x="88" y="26"/>
                    <a:pt x="100" y="26"/>
                  </a:cubicBezTo>
                  <a:cubicBezTo>
                    <a:pt x="98" y="32"/>
                    <a:pt x="102" y="40"/>
                    <a:pt x="110" y="40"/>
                  </a:cubicBezTo>
                  <a:cubicBezTo>
                    <a:pt x="137" y="40"/>
                    <a:pt x="164" y="41"/>
                    <a:pt x="191" y="40"/>
                  </a:cubicBezTo>
                  <a:cubicBezTo>
                    <a:pt x="210" y="40"/>
                    <a:pt x="235" y="38"/>
                    <a:pt x="250" y="26"/>
                  </a:cubicBezTo>
                  <a:cubicBezTo>
                    <a:pt x="257" y="21"/>
                    <a:pt x="259" y="7"/>
                    <a:pt x="248" y="5"/>
                  </a:cubicBezTo>
                  <a:close/>
                </a:path>
              </a:pathLst>
            </a:custGeom>
            <a:solidFill>
              <a:srgbClr val="3C34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BE450553-6EB5-4809-961D-A6F10791520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19751" y="4230688"/>
              <a:ext cx="925513" cy="403225"/>
            </a:xfrm>
            <a:custGeom>
              <a:avLst/>
              <a:gdLst>
                <a:gd name="T0" fmla="*/ 2147483646 w 246"/>
                <a:gd name="T1" fmla="*/ 2147483646 h 107"/>
                <a:gd name="T2" fmla="*/ 2147483646 w 246"/>
                <a:gd name="T3" fmla="*/ 2147483646 h 107"/>
                <a:gd name="T4" fmla="*/ 2147483646 w 246"/>
                <a:gd name="T5" fmla="*/ 2147483646 h 107"/>
                <a:gd name="T6" fmla="*/ 2147483646 w 246"/>
                <a:gd name="T7" fmla="*/ 2147483646 h 107"/>
                <a:gd name="T8" fmla="*/ 2147483646 w 246"/>
                <a:gd name="T9" fmla="*/ 2147483646 h 107"/>
                <a:gd name="T10" fmla="*/ 2147483646 w 246"/>
                <a:gd name="T11" fmla="*/ 2147483646 h 107"/>
                <a:gd name="T12" fmla="*/ 2147483646 w 246"/>
                <a:gd name="T13" fmla="*/ 2147483646 h 107"/>
                <a:gd name="T14" fmla="*/ 2147483646 w 246"/>
                <a:gd name="T15" fmla="*/ 2147483646 h 107"/>
                <a:gd name="T16" fmla="*/ 2147483646 w 246"/>
                <a:gd name="T17" fmla="*/ 2147483646 h 107"/>
                <a:gd name="T18" fmla="*/ 2147483646 w 246"/>
                <a:gd name="T19" fmla="*/ 2147483646 h 107"/>
                <a:gd name="T20" fmla="*/ 2147483646 w 246"/>
                <a:gd name="T21" fmla="*/ 2147483646 h 107"/>
                <a:gd name="T22" fmla="*/ 2147483646 w 246"/>
                <a:gd name="T23" fmla="*/ 2147483646 h 107"/>
                <a:gd name="T24" fmla="*/ 2147483646 w 246"/>
                <a:gd name="T25" fmla="*/ 2147483646 h 107"/>
                <a:gd name="T26" fmla="*/ 2147483646 w 246"/>
                <a:gd name="T27" fmla="*/ 2147483646 h 107"/>
                <a:gd name="T28" fmla="*/ 2147483646 w 246"/>
                <a:gd name="T29" fmla="*/ 2147483646 h 107"/>
                <a:gd name="T30" fmla="*/ 2147483646 w 246"/>
                <a:gd name="T31" fmla="*/ 2147483646 h 107"/>
                <a:gd name="T32" fmla="*/ 2147483646 w 246"/>
                <a:gd name="T33" fmla="*/ 2147483646 h 107"/>
                <a:gd name="T34" fmla="*/ 2147483646 w 246"/>
                <a:gd name="T35" fmla="*/ 2147483646 h 107"/>
                <a:gd name="T36" fmla="*/ 2147483646 w 246"/>
                <a:gd name="T37" fmla="*/ 2147483646 h 107"/>
                <a:gd name="T38" fmla="*/ 2147483646 w 246"/>
                <a:gd name="T39" fmla="*/ 2147483646 h 107"/>
                <a:gd name="T40" fmla="*/ 2147483646 w 246"/>
                <a:gd name="T41" fmla="*/ 2147483646 h 107"/>
                <a:gd name="T42" fmla="*/ 2147483646 w 246"/>
                <a:gd name="T43" fmla="*/ 2147483646 h 107"/>
                <a:gd name="T44" fmla="*/ 2147483646 w 246"/>
                <a:gd name="T45" fmla="*/ 2147483646 h 107"/>
                <a:gd name="T46" fmla="*/ 2147483646 w 246"/>
                <a:gd name="T47" fmla="*/ 2147483646 h 107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246" h="107">
                  <a:moveTo>
                    <a:pt x="239" y="18"/>
                  </a:moveTo>
                  <a:cubicBezTo>
                    <a:pt x="221" y="0"/>
                    <a:pt x="182" y="9"/>
                    <a:pt x="159" y="9"/>
                  </a:cubicBezTo>
                  <a:cubicBezTo>
                    <a:pt x="110" y="9"/>
                    <a:pt x="62" y="10"/>
                    <a:pt x="15" y="23"/>
                  </a:cubicBezTo>
                  <a:cubicBezTo>
                    <a:pt x="0" y="27"/>
                    <a:pt x="6" y="49"/>
                    <a:pt x="21" y="45"/>
                  </a:cubicBezTo>
                  <a:cubicBezTo>
                    <a:pt x="29" y="43"/>
                    <a:pt x="37" y="41"/>
                    <a:pt x="45" y="40"/>
                  </a:cubicBezTo>
                  <a:cubicBezTo>
                    <a:pt x="42" y="44"/>
                    <a:pt x="43" y="51"/>
                    <a:pt x="46" y="54"/>
                  </a:cubicBezTo>
                  <a:cubicBezTo>
                    <a:pt x="51" y="59"/>
                    <a:pt x="57" y="62"/>
                    <a:pt x="64" y="63"/>
                  </a:cubicBezTo>
                  <a:cubicBezTo>
                    <a:pt x="62" y="65"/>
                    <a:pt x="60" y="69"/>
                    <a:pt x="61" y="73"/>
                  </a:cubicBezTo>
                  <a:cubicBezTo>
                    <a:pt x="62" y="75"/>
                    <a:pt x="62" y="76"/>
                    <a:pt x="63" y="78"/>
                  </a:cubicBezTo>
                  <a:cubicBezTo>
                    <a:pt x="61" y="83"/>
                    <a:pt x="61" y="88"/>
                    <a:pt x="63" y="95"/>
                  </a:cubicBezTo>
                  <a:cubicBezTo>
                    <a:pt x="66" y="102"/>
                    <a:pt x="73" y="105"/>
                    <a:pt x="80" y="102"/>
                  </a:cubicBezTo>
                  <a:cubicBezTo>
                    <a:pt x="82" y="101"/>
                    <a:pt x="83" y="101"/>
                    <a:pt x="84" y="100"/>
                  </a:cubicBezTo>
                  <a:cubicBezTo>
                    <a:pt x="92" y="104"/>
                    <a:pt x="102" y="105"/>
                    <a:pt x="112" y="106"/>
                  </a:cubicBezTo>
                  <a:cubicBezTo>
                    <a:pt x="124" y="107"/>
                    <a:pt x="138" y="107"/>
                    <a:pt x="150" y="106"/>
                  </a:cubicBezTo>
                  <a:cubicBezTo>
                    <a:pt x="169" y="104"/>
                    <a:pt x="178" y="91"/>
                    <a:pt x="189" y="78"/>
                  </a:cubicBezTo>
                  <a:cubicBezTo>
                    <a:pt x="192" y="76"/>
                    <a:pt x="193" y="73"/>
                    <a:pt x="193" y="70"/>
                  </a:cubicBezTo>
                  <a:cubicBezTo>
                    <a:pt x="196" y="66"/>
                    <a:pt x="199" y="62"/>
                    <a:pt x="200" y="56"/>
                  </a:cubicBezTo>
                  <a:cubicBezTo>
                    <a:pt x="201" y="52"/>
                    <a:pt x="200" y="47"/>
                    <a:pt x="197" y="45"/>
                  </a:cubicBezTo>
                  <a:cubicBezTo>
                    <a:pt x="210" y="43"/>
                    <a:pt x="223" y="41"/>
                    <a:pt x="234" y="37"/>
                  </a:cubicBezTo>
                  <a:cubicBezTo>
                    <a:pt x="242" y="34"/>
                    <a:pt x="246" y="24"/>
                    <a:pt x="239" y="18"/>
                  </a:cubicBezTo>
                  <a:close/>
                  <a:moveTo>
                    <a:pt x="97" y="62"/>
                  </a:moveTo>
                  <a:cubicBezTo>
                    <a:pt x="100" y="62"/>
                    <a:pt x="102" y="62"/>
                    <a:pt x="104" y="62"/>
                  </a:cubicBezTo>
                  <a:cubicBezTo>
                    <a:pt x="124" y="62"/>
                    <a:pt x="145" y="60"/>
                    <a:pt x="166" y="62"/>
                  </a:cubicBezTo>
                  <a:cubicBezTo>
                    <a:pt x="143" y="65"/>
                    <a:pt x="120" y="63"/>
                    <a:pt x="97" y="62"/>
                  </a:cubicBezTo>
                  <a:close/>
                </a:path>
              </a:pathLst>
            </a:custGeom>
            <a:solidFill>
              <a:srgbClr val="3C34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4A3EAE3E-234D-4907-9907-7F9706434871}"/>
                </a:ext>
              </a:extLst>
            </p:cNvPr>
            <p:cNvSpPr/>
            <p:nvPr/>
          </p:nvSpPr>
          <p:spPr bwMode="auto">
            <a:xfrm>
              <a:off x="7472679" y="3452124"/>
              <a:ext cx="11780" cy="6003"/>
            </a:xfrm>
            <a:custGeom>
              <a:avLst/>
              <a:gdLst>
                <a:gd name="T0" fmla="*/ 3 w 3"/>
                <a:gd name="T1" fmla="*/ 2 h 2"/>
                <a:gd name="T2" fmla="*/ 0 w 3"/>
                <a:gd name="T3" fmla="*/ 0 h 2"/>
                <a:gd name="T4" fmla="*/ 1 w 3"/>
                <a:gd name="T5" fmla="*/ 1 h 2"/>
                <a:gd name="T6" fmla="*/ 3 w 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">
                  <a:moveTo>
                    <a:pt x="3" y="2"/>
                  </a:moveTo>
                  <a:cubicBezTo>
                    <a:pt x="2" y="1"/>
                    <a:pt x="1" y="1"/>
                    <a:pt x="0" y="0"/>
                  </a:cubicBezTo>
                  <a:cubicBezTo>
                    <a:pt x="0" y="0"/>
                    <a:pt x="1" y="1"/>
                    <a:pt x="1" y="1"/>
                  </a:cubicBezTo>
                  <a:cubicBezTo>
                    <a:pt x="2" y="1"/>
                    <a:pt x="3" y="1"/>
                    <a:pt x="3" y="2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C6E8EDE5-DDB2-4D8F-BA33-0928E3E276E0}"/>
                </a:ext>
              </a:extLst>
            </p:cNvPr>
            <p:cNvSpPr/>
            <p:nvPr/>
          </p:nvSpPr>
          <p:spPr bwMode="auto">
            <a:xfrm>
              <a:off x="7490347" y="3458127"/>
              <a:ext cx="11780" cy="6007"/>
            </a:xfrm>
            <a:custGeom>
              <a:avLst/>
              <a:gdLst>
                <a:gd name="T0" fmla="*/ 0 w 3"/>
                <a:gd name="T1" fmla="*/ 0 h 1"/>
                <a:gd name="T2" fmla="*/ 3 w 3"/>
                <a:gd name="T3" fmla="*/ 1 h 1"/>
                <a:gd name="T4" fmla="*/ 0 w 3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0" y="0"/>
                  </a:moveTo>
                  <a:cubicBezTo>
                    <a:pt x="1" y="0"/>
                    <a:pt x="2" y="0"/>
                    <a:pt x="3" y="1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6E0D6F2-87F3-41E2-8F01-832E47D903A2}"/>
                </a:ext>
              </a:extLst>
            </p:cNvPr>
            <p:cNvSpPr/>
            <p:nvPr/>
          </p:nvSpPr>
          <p:spPr bwMode="auto">
            <a:xfrm>
              <a:off x="7484459" y="3458127"/>
              <a:ext cx="5888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4218762-54FC-4BFE-A164-A91790E952DF}"/>
                </a:ext>
              </a:extLst>
            </p:cNvPr>
            <p:cNvSpPr/>
            <p:nvPr/>
          </p:nvSpPr>
          <p:spPr bwMode="auto">
            <a:xfrm>
              <a:off x="7472679" y="3452124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8581A88-416A-414C-BAE8-8CEB2DDBB3D9}"/>
                </a:ext>
              </a:extLst>
            </p:cNvPr>
            <p:cNvSpPr>
              <a:spLocks/>
            </p:cNvSpPr>
            <p:nvPr/>
          </p:nvSpPr>
          <p:spPr bwMode="auto">
            <a:xfrm>
              <a:off x="7212013" y="3141663"/>
              <a:ext cx="420688" cy="322263"/>
            </a:xfrm>
            <a:custGeom>
              <a:avLst/>
              <a:gdLst>
                <a:gd name="T0" fmla="*/ 2147483646 w 112"/>
                <a:gd name="T1" fmla="*/ 2147483646 h 86"/>
                <a:gd name="T2" fmla="*/ 2147483646 w 112"/>
                <a:gd name="T3" fmla="*/ 2147483646 h 86"/>
                <a:gd name="T4" fmla="*/ 2147483646 w 112"/>
                <a:gd name="T5" fmla="*/ 2147483646 h 86"/>
                <a:gd name="T6" fmla="*/ 2147483646 w 112"/>
                <a:gd name="T7" fmla="*/ 2147483646 h 86"/>
                <a:gd name="T8" fmla="*/ 2147483646 w 112"/>
                <a:gd name="T9" fmla="*/ 2147483646 h 86"/>
                <a:gd name="T10" fmla="*/ 2147483646 w 112"/>
                <a:gd name="T11" fmla="*/ 2147483646 h 86"/>
                <a:gd name="T12" fmla="*/ 2147483646 w 112"/>
                <a:gd name="T13" fmla="*/ 2147483646 h 86"/>
                <a:gd name="T14" fmla="*/ 2147483646 w 112"/>
                <a:gd name="T15" fmla="*/ 2147483646 h 86"/>
                <a:gd name="T16" fmla="*/ 2147483646 w 112"/>
                <a:gd name="T17" fmla="*/ 2147483646 h 86"/>
                <a:gd name="T18" fmla="*/ 2147483646 w 112"/>
                <a:gd name="T19" fmla="*/ 2147483646 h 86"/>
                <a:gd name="T20" fmla="*/ 2147483646 w 112"/>
                <a:gd name="T21" fmla="*/ 2147483646 h 86"/>
                <a:gd name="T22" fmla="*/ 2147483646 w 112"/>
                <a:gd name="T23" fmla="*/ 2147483646 h 86"/>
                <a:gd name="T24" fmla="*/ 2147483646 w 112"/>
                <a:gd name="T25" fmla="*/ 2147483646 h 86"/>
                <a:gd name="T26" fmla="*/ 2147483646 w 112"/>
                <a:gd name="T27" fmla="*/ 2147483646 h 86"/>
                <a:gd name="T28" fmla="*/ 2147483646 w 112"/>
                <a:gd name="T29" fmla="*/ 2147483646 h 86"/>
                <a:gd name="T30" fmla="*/ 2147483646 w 112"/>
                <a:gd name="T31" fmla="*/ 2147483646 h 86"/>
                <a:gd name="T32" fmla="*/ 2147483646 w 112"/>
                <a:gd name="T33" fmla="*/ 2147483646 h 86"/>
                <a:gd name="T34" fmla="*/ 2147483646 w 112"/>
                <a:gd name="T35" fmla="*/ 2147483646 h 86"/>
                <a:gd name="T36" fmla="*/ 2147483646 w 112"/>
                <a:gd name="T37" fmla="*/ 2147483646 h 86"/>
                <a:gd name="T38" fmla="*/ 2147483646 w 112"/>
                <a:gd name="T39" fmla="*/ 2147483646 h 86"/>
                <a:gd name="T40" fmla="*/ 2147483646 w 112"/>
                <a:gd name="T41" fmla="*/ 2147483646 h 86"/>
                <a:gd name="T42" fmla="*/ 2147483646 w 112"/>
                <a:gd name="T43" fmla="*/ 2147483646 h 86"/>
                <a:gd name="T44" fmla="*/ 2147483646 w 112"/>
                <a:gd name="T45" fmla="*/ 2147483646 h 86"/>
                <a:gd name="T46" fmla="*/ 2147483646 w 112"/>
                <a:gd name="T47" fmla="*/ 2147483646 h 86"/>
                <a:gd name="T48" fmla="*/ 2147483646 w 112"/>
                <a:gd name="T49" fmla="*/ 2147483646 h 86"/>
                <a:gd name="T50" fmla="*/ 2147483646 w 112"/>
                <a:gd name="T51" fmla="*/ 2147483646 h 86"/>
                <a:gd name="T52" fmla="*/ 2147483646 w 112"/>
                <a:gd name="T53" fmla="*/ 2147483646 h 86"/>
                <a:gd name="T54" fmla="*/ 2147483646 w 112"/>
                <a:gd name="T55" fmla="*/ 2147483646 h 86"/>
                <a:gd name="T56" fmla="*/ 2147483646 w 112"/>
                <a:gd name="T57" fmla="*/ 2147483646 h 86"/>
                <a:gd name="T58" fmla="*/ 2147483646 w 112"/>
                <a:gd name="T59" fmla="*/ 2147483646 h 86"/>
                <a:gd name="T60" fmla="*/ 2147483646 w 112"/>
                <a:gd name="T61" fmla="*/ 2147483646 h 86"/>
                <a:gd name="T62" fmla="*/ 2147483646 w 112"/>
                <a:gd name="T63" fmla="*/ 2147483646 h 86"/>
                <a:gd name="T64" fmla="*/ 2147483646 w 112"/>
                <a:gd name="T65" fmla="*/ 2147483646 h 86"/>
                <a:gd name="T66" fmla="*/ 2147483646 w 112"/>
                <a:gd name="T67" fmla="*/ 2147483646 h 86"/>
                <a:gd name="T68" fmla="*/ 2147483646 w 112"/>
                <a:gd name="T69" fmla="*/ 2147483646 h 86"/>
                <a:gd name="T70" fmla="*/ 2147483646 w 112"/>
                <a:gd name="T71" fmla="*/ 2147483646 h 86"/>
                <a:gd name="T72" fmla="*/ 2147483646 w 112"/>
                <a:gd name="T73" fmla="*/ 2147483646 h 86"/>
                <a:gd name="T74" fmla="*/ 2147483646 w 112"/>
                <a:gd name="T75" fmla="*/ 2147483646 h 86"/>
                <a:gd name="T76" fmla="*/ 2147483646 w 112"/>
                <a:gd name="T77" fmla="*/ 2147483646 h 86"/>
                <a:gd name="T78" fmla="*/ 2147483646 w 112"/>
                <a:gd name="T79" fmla="*/ 2147483646 h 86"/>
                <a:gd name="T80" fmla="*/ 2147483646 w 112"/>
                <a:gd name="T81" fmla="*/ 2147483646 h 86"/>
                <a:gd name="T82" fmla="*/ 2147483646 w 112"/>
                <a:gd name="T83" fmla="*/ 2147483646 h 86"/>
                <a:gd name="T84" fmla="*/ 2147483646 w 112"/>
                <a:gd name="T85" fmla="*/ 2147483646 h 86"/>
                <a:gd name="T86" fmla="*/ 2147483646 w 112"/>
                <a:gd name="T87" fmla="*/ 2147483646 h 86"/>
                <a:gd name="T88" fmla="*/ 2147483646 w 112"/>
                <a:gd name="T89" fmla="*/ 2147483646 h 86"/>
                <a:gd name="T90" fmla="*/ 2147483646 w 112"/>
                <a:gd name="T91" fmla="*/ 2147483646 h 86"/>
                <a:gd name="T92" fmla="*/ 2147483646 w 112"/>
                <a:gd name="T93" fmla="*/ 2147483646 h 86"/>
                <a:gd name="T94" fmla="*/ 2147483646 w 112"/>
                <a:gd name="T95" fmla="*/ 2147483646 h 86"/>
                <a:gd name="T96" fmla="*/ 2147483646 w 112"/>
                <a:gd name="T97" fmla="*/ 2147483646 h 86"/>
                <a:gd name="T98" fmla="*/ 2147483646 w 112"/>
                <a:gd name="T99" fmla="*/ 2147483646 h 86"/>
                <a:gd name="T100" fmla="*/ 2147483646 w 112"/>
                <a:gd name="T101" fmla="*/ 2147483646 h 86"/>
                <a:gd name="T102" fmla="*/ 2147483646 w 112"/>
                <a:gd name="T103" fmla="*/ 2147483646 h 8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112" h="86">
                  <a:moveTo>
                    <a:pt x="111" y="53"/>
                  </a:moveTo>
                  <a:cubicBezTo>
                    <a:pt x="111" y="51"/>
                    <a:pt x="111" y="50"/>
                    <a:pt x="110" y="49"/>
                  </a:cubicBezTo>
                  <a:cubicBezTo>
                    <a:pt x="110" y="46"/>
                    <a:pt x="108" y="44"/>
                    <a:pt x="107" y="42"/>
                  </a:cubicBezTo>
                  <a:cubicBezTo>
                    <a:pt x="108" y="44"/>
                    <a:pt x="109" y="47"/>
                    <a:pt x="109" y="50"/>
                  </a:cubicBezTo>
                  <a:cubicBezTo>
                    <a:pt x="110" y="51"/>
                    <a:pt x="110" y="53"/>
                    <a:pt x="110" y="54"/>
                  </a:cubicBezTo>
                  <a:cubicBezTo>
                    <a:pt x="110" y="55"/>
                    <a:pt x="110" y="57"/>
                    <a:pt x="110" y="58"/>
                  </a:cubicBezTo>
                  <a:cubicBezTo>
                    <a:pt x="109" y="61"/>
                    <a:pt x="109" y="64"/>
                    <a:pt x="108" y="67"/>
                  </a:cubicBezTo>
                  <a:cubicBezTo>
                    <a:pt x="107" y="67"/>
                    <a:pt x="107" y="68"/>
                    <a:pt x="107" y="69"/>
                  </a:cubicBezTo>
                  <a:cubicBezTo>
                    <a:pt x="106" y="70"/>
                    <a:pt x="106" y="70"/>
                    <a:pt x="106" y="70"/>
                  </a:cubicBezTo>
                  <a:cubicBezTo>
                    <a:pt x="106" y="70"/>
                    <a:pt x="106" y="70"/>
                    <a:pt x="106" y="70"/>
                  </a:cubicBezTo>
                  <a:cubicBezTo>
                    <a:pt x="105" y="71"/>
                    <a:pt x="105" y="71"/>
                    <a:pt x="105" y="71"/>
                  </a:cubicBezTo>
                  <a:cubicBezTo>
                    <a:pt x="105" y="72"/>
                    <a:pt x="105" y="72"/>
                    <a:pt x="105" y="72"/>
                  </a:cubicBezTo>
                  <a:cubicBezTo>
                    <a:pt x="104" y="73"/>
                    <a:pt x="104" y="73"/>
                    <a:pt x="103" y="74"/>
                  </a:cubicBezTo>
                  <a:cubicBezTo>
                    <a:pt x="99" y="79"/>
                    <a:pt x="94" y="82"/>
                    <a:pt x="88" y="83"/>
                  </a:cubicBezTo>
                  <a:cubicBezTo>
                    <a:pt x="83" y="84"/>
                    <a:pt x="77" y="84"/>
                    <a:pt x="72" y="81"/>
                  </a:cubicBezTo>
                  <a:cubicBezTo>
                    <a:pt x="20" y="55"/>
                    <a:pt x="20" y="55"/>
                    <a:pt x="20" y="55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50" y="70"/>
                    <a:pt x="58" y="74"/>
                    <a:pt x="65" y="78"/>
                  </a:cubicBezTo>
                  <a:cubicBezTo>
                    <a:pt x="68" y="80"/>
                    <a:pt x="68" y="80"/>
                    <a:pt x="68" y="80"/>
                  </a:cubicBezTo>
                  <a:cubicBezTo>
                    <a:pt x="69" y="80"/>
                    <a:pt x="70" y="80"/>
                    <a:pt x="71" y="81"/>
                  </a:cubicBezTo>
                  <a:cubicBezTo>
                    <a:pt x="71" y="81"/>
                    <a:pt x="72" y="81"/>
                    <a:pt x="73" y="82"/>
                  </a:cubicBezTo>
                  <a:cubicBezTo>
                    <a:pt x="76" y="83"/>
                    <a:pt x="79" y="83"/>
                    <a:pt x="82" y="83"/>
                  </a:cubicBezTo>
                  <a:cubicBezTo>
                    <a:pt x="89" y="83"/>
                    <a:pt x="95" y="81"/>
                    <a:pt x="100" y="77"/>
                  </a:cubicBezTo>
                  <a:cubicBezTo>
                    <a:pt x="101" y="76"/>
                    <a:pt x="102" y="74"/>
                    <a:pt x="103" y="73"/>
                  </a:cubicBezTo>
                  <a:cubicBezTo>
                    <a:pt x="104" y="72"/>
                    <a:pt x="104" y="72"/>
                    <a:pt x="105" y="71"/>
                  </a:cubicBezTo>
                  <a:cubicBezTo>
                    <a:pt x="106" y="69"/>
                    <a:pt x="106" y="69"/>
                    <a:pt x="106" y="69"/>
                  </a:cubicBezTo>
                  <a:cubicBezTo>
                    <a:pt x="107" y="66"/>
                    <a:pt x="108" y="63"/>
                    <a:pt x="109" y="60"/>
                  </a:cubicBezTo>
                  <a:cubicBezTo>
                    <a:pt x="109" y="59"/>
                    <a:pt x="109" y="57"/>
                    <a:pt x="109" y="55"/>
                  </a:cubicBezTo>
                  <a:cubicBezTo>
                    <a:pt x="109" y="54"/>
                    <a:pt x="109" y="53"/>
                    <a:pt x="109" y="51"/>
                  </a:cubicBezTo>
                  <a:cubicBezTo>
                    <a:pt x="108" y="48"/>
                    <a:pt x="107" y="45"/>
                    <a:pt x="106" y="42"/>
                  </a:cubicBezTo>
                  <a:cubicBezTo>
                    <a:pt x="105" y="41"/>
                    <a:pt x="104" y="40"/>
                    <a:pt x="104" y="38"/>
                  </a:cubicBezTo>
                  <a:cubicBezTo>
                    <a:pt x="102" y="37"/>
                    <a:pt x="101" y="36"/>
                    <a:pt x="99" y="36"/>
                  </a:cubicBezTo>
                  <a:cubicBezTo>
                    <a:pt x="97" y="34"/>
                    <a:pt x="94" y="35"/>
                    <a:pt x="94" y="35"/>
                  </a:cubicBezTo>
                  <a:cubicBezTo>
                    <a:pt x="94" y="36"/>
                    <a:pt x="94" y="36"/>
                    <a:pt x="95" y="37"/>
                  </a:cubicBezTo>
                  <a:cubicBezTo>
                    <a:pt x="95" y="38"/>
                    <a:pt x="96" y="39"/>
                    <a:pt x="98" y="41"/>
                  </a:cubicBezTo>
                  <a:cubicBezTo>
                    <a:pt x="98" y="42"/>
                    <a:pt x="99" y="43"/>
                    <a:pt x="100" y="44"/>
                  </a:cubicBezTo>
                  <a:cubicBezTo>
                    <a:pt x="101" y="46"/>
                    <a:pt x="101" y="47"/>
                    <a:pt x="101" y="47"/>
                  </a:cubicBezTo>
                  <a:cubicBezTo>
                    <a:pt x="101" y="48"/>
                    <a:pt x="100" y="47"/>
                    <a:pt x="99" y="47"/>
                  </a:cubicBezTo>
                  <a:cubicBezTo>
                    <a:pt x="100" y="49"/>
                    <a:pt x="101" y="50"/>
                    <a:pt x="101" y="52"/>
                  </a:cubicBezTo>
                  <a:cubicBezTo>
                    <a:pt x="101" y="53"/>
                    <a:pt x="101" y="54"/>
                    <a:pt x="101" y="54"/>
                  </a:cubicBezTo>
                  <a:cubicBezTo>
                    <a:pt x="101" y="55"/>
                    <a:pt x="101" y="56"/>
                    <a:pt x="101" y="57"/>
                  </a:cubicBezTo>
                  <a:cubicBezTo>
                    <a:pt x="101" y="60"/>
                    <a:pt x="100" y="63"/>
                    <a:pt x="99" y="66"/>
                  </a:cubicBezTo>
                  <a:cubicBezTo>
                    <a:pt x="98" y="67"/>
                    <a:pt x="98" y="67"/>
                    <a:pt x="97" y="68"/>
                  </a:cubicBezTo>
                  <a:cubicBezTo>
                    <a:pt x="97" y="69"/>
                    <a:pt x="96" y="69"/>
                    <a:pt x="96" y="70"/>
                  </a:cubicBezTo>
                  <a:cubicBezTo>
                    <a:pt x="95" y="71"/>
                    <a:pt x="94" y="72"/>
                    <a:pt x="92" y="73"/>
                  </a:cubicBezTo>
                  <a:cubicBezTo>
                    <a:pt x="90" y="74"/>
                    <a:pt x="86" y="75"/>
                    <a:pt x="83" y="75"/>
                  </a:cubicBezTo>
                  <a:cubicBezTo>
                    <a:pt x="81" y="75"/>
                    <a:pt x="79" y="75"/>
                    <a:pt x="78" y="75"/>
                  </a:cubicBezTo>
                  <a:cubicBezTo>
                    <a:pt x="77" y="75"/>
                    <a:pt x="76" y="74"/>
                    <a:pt x="75" y="74"/>
                  </a:cubicBezTo>
                  <a:cubicBezTo>
                    <a:pt x="74" y="74"/>
                    <a:pt x="74" y="73"/>
                    <a:pt x="74" y="73"/>
                  </a:cubicBezTo>
                  <a:cubicBezTo>
                    <a:pt x="72" y="73"/>
                    <a:pt x="72" y="73"/>
                    <a:pt x="72" y="73"/>
                  </a:cubicBezTo>
                  <a:cubicBezTo>
                    <a:pt x="60" y="66"/>
                    <a:pt x="60" y="66"/>
                    <a:pt x="60" y="66"/>
                  </a:cubicBezTo>
                  <a:cubicBezTo>
                    <a:pt x="52" y="62"/>
                    <a:pt x="44" y="58"/>
                    <a:pt x="36" y="53"/>
                  </a:cubicBezTo>
                  <a:cubicBezTo>
                    <a:pt x="44" y="58"/>
                    <a:pt x="52" y="62"/>
                    <a:pt x="60" y="66"/>
                  </a:cubicBezTo>
                  <a:cubicBezTo>
                    <a:pt x="72" y="73"/>
                    <a:pt x="72" y="73"/>
                    <a:pt x="72" y="73"/>
                  </a:cubicBezTo>
                  <a:cubicBezTo>
                    <a:pt x="73" y="73"/>
                    <a:pt x="73" y="73"/>
                    <a:pt x="73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5" y="74"/>
                    <a:pt x="75" y="74"/>
                  </a:cubicBezTo>
                  <a:cubicBezTo>
                    <a:pt x="76" y="74"/>
                    <a:pt x="77" y="74"/>
                    <a:pt x="78" y="75"/>
                  </a:cubicBezTo>
                  <a:cubicBezTo>
                    <a:pt x="79" y="75"/>
                    <a:pt x="81" y="75"/>
                    <a:pt x="83" y="75"/>
                  </a:cubicBezTo>
                  <a:cubicBezTo>
                    <a:pt x="86" y="75"/>
                    <a:pt x="90" y="74"/>
                    <a:pt x="92" y="73"/>
                  </a:cubicBezTo>
                  <a:cubicBezTo>
                    <a:pt x="94" y="72"/>
                    <a:pt x="95" y="71"/>
                    <a:pt x="96" y="70"/>
                  </a:cubicBezTo>
                  <a:cubicBezTo>
                    <a:pt x="96" y="69"/>
                    <a:pt x="97" y="68"/>
                    <a:pt x="97" y="68"/>
                  </a:cubicBezTo>
                  <a:cubicBezTo>
                    <a:pt x="97" y="68"/>
                    <a:pt x="98" y="67"/>
                    <a:pt x="98" y="67"/>
                  </a:cubicBezTo>
                  <a:cubicBezTo>
                    <a:pt x="98" y="66"/>
                    <a:pt x="98" y="66"/>
                    <a:pt x="98" y="66"/>
                  </a:cubicBezTo>
                  <a:cubicBezTo>
                    <a:pt x="100" y="63"/>
                    <a:pt x="101" y="60"/>
                    <a:pt x="101" y="57"/>
                  </a:cubicBezTo>
                  <a:cubicBezTo>
                    <a:pt x="101" y="56"/>
                    <a:pt x="101" y="55"/>
                    <a:pt x="101" y="54"/>
                  </a:cubicBezTo>
                  <a:cubicBezTo>
                    <a:pt x="101" y="53"/>
                    <a:pt x="100" y="52"/>
                    <a:pt x="100" y="52"/>
                  </a:cubicBezTo>
                  <a:cubicBezTo>
                    <a:pt x="100" y="50"/>
                    <a:pt x="99" y="49"/>
                    <a:pt x="99" y="47"/>
                  </a:cubicBezTo>
                  <a:cubicBezTo>
                    <a:pt x="98" y="47"/>
                    <a:pt x="98" y="48"/>
                    <a:pt x="98" y="50"/>
                  </a:cubicBezTo>
                  <a:cubicBezTo>
                    <a:pt x="98" y="51"/>
                    <a:pt x="98" y="52"/>
                    <a:pt x="98" y="54"/>
                  </a:cubicBezTo>
                  <a:cubicBezTo>
                    <a:pt x="98" y="56"/>
                    <a:pt x="99" y="58"/>
                    <a:pt x="98" y="60"/>
                  </a:cubicBezTo>
                  <a:cubicBezTo>
                    <a:pt x="98" y="61"/>
                    <a:pt x="98" y="62"/>
                    <a:pt x="97" y="63"/>
                  </a:cubicBezTo>
                  <a:cubicBezTo>
                    <a:pt x="97" y="64"/>
                    <a:pt x="97" y="64"/>
                    <a:pt x="97" y="64"/>
                  </a:cubicBezTo>
                  <a:cubicBezTo>
                    <a:pt x="97" y="64"/>
                    <a:pt x="97" y="65"/>
                    <a:pt x="97" y="65"/>
                  </a:cubicBezTo>
                  <a:cubicBezTo>
                    <a:pt x="96" y="66"/>
                    <a:pt x="96" y="66"/>
                    <a:pt x="96" y="66"/>
                  </a:cubicBezTo>
                  <a:cubicBezTo>
                    <a:pt x="96" y="66"/>
                    <a:pt x="96" y="66"/>
                    <a:pt x="96" y="66"/>
                  </a:cubicBezTo>
                  <a:cubicBezTo>
                    <a:pt x="95" y="68"/>
                    <a:pt x="93" y="70"/>
                    <a:pt x="92" y="70"/>
                  </a:cubicBezTo>
                  <a:cubicBezTo>
                    <a:pt x="88" y="73"/>
                    <a:pt x="83" y="74"/>
                    <a:pt x="78" y="72"/>
                  </a:cubicBezTo>
                  <a:cubicBezTo>
                    <a:pt x="77" y="72"/>
                    <a:pt x="76" y="72"/>
                    <a:pt x="75" y="71"/>
                  </a:cubicBezTo>
                  <a:cubicBezTo>
                    <a:pt x="74" y="71"/>
                    <a:pt x="74" y="71"/>
                    <a:pt x="74" y="71"/>
                  </a:cubicBezTo>
                  <a:cubicBezTo>
                    <a:pt x="74" y="70"/>
                    <a:pt x="73" y="70"/>
                    <a:pt x="73" y="70"/>
                  </a:cubicBezTo>
                  <a:cubicBezTo>
                    <a:pt x="71" y="69"/>
                    <a:pt x="71" y="69"/>
                    <a:pt x="71" y="69"/>
                  </a:cubicBezTo>
                  <a:cubicBezTo>
                    <a:pt x="62" y="64"/>
                    <a:pt x="62" y="64"/>
                    <a:pt x="62" y="64"/>
                  </a:cubicBezTo>
                  <a:cubicBezTo>
                    <a:pt x="50" y="58"/>
                    <a:pt x="39" y="52"/>
                    <a:pt x="28" y="46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19" y="41"/>
                    <a:pt x="18" y="41"/>
                    <a:pt x="18" y="41"/>
                  </a:cubicBezTo>
                  <a:cubicBezTo>
                    <a:pt x="16" y="39"/>
                    <a:pt x="15" y="36"/>
                    <a:pt x="14" y="33"/>
                  </a:cubicBezTo>
                  <a:cubicBezTo>
                    <a:pt x="14" y="30"/>
                    <a:pt x="14" y="26"/>
                    <a:pt x="15" y="23"/>
                  </a:cubicBezTo>
                  <a:cubicBezTo>
                    <a:pt x="16" y="22"/>
                    <a:pt x="17" y="21"/>
                    <a:pt x="18" y="20"/>
                  </a:cubicBezTo>
                  <a:cubicBezTo>
                    <a:pt x="18" y="18"/>
                    <a:pt x="20" y="18"/>
                    <a:pt x="21" y="17"/>
                  </a:cubicBezTo>
                  <a:cubicBezTo>
                    <a:pt x="24" y="15"/>
                    <a:pt x="29" y="14"/>
                    <a:pt x="34" y="16"/>
                  </a:cubicBezTo>
                  <a:cubicBezTo>
                    <a:pt x="34" y="16"/>
                    <a:pt x="35" y="16"/>
                    <a:pt x="35" y="16"/>
                  </a:cubicBezTo>
                  <a:cubicBezTo>
                    <a:pt x="36" y="16"/>
                    <a:pt x="36" y="16"/>
                    <a:pt x="36" y="17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41" y="19"/>
                    <a:pt x="41" y="19"/>
                    <a:pt x="41" y="19"/>
                  </a:cubicBezTo>
                  <a:cubicBezTo>
                    <a:pt x="50" y="23"/>
                    <a:pt x="50" y="23"/>
                    <a:pt x="50" y="23"/>
                  </a:cubicBezTo>
                  <a:cubicBezTo>
                    <a:pt x="61" y="29"/>
                    <a:pt x="72" y="34"/>
                    <a:pt x="81" y="38"/>
                  </a:cubicBezTo>
                  <a:cubicBezTo>
                    <a:pt x="98" y="45"/>
                    <a:pt x="94" y="38"/>
                    <a:pt x="78" y="29"/>
                  </a:cubicBezTo>
                  <a:cubicBezTo>
                    <a:pt x="79" y="28"/>
                    <a:pt x="79" y="28"/>
                    <a:pt x="79" y="28"/>
                  </a:cubicBezTo>
                  <a:cubicBezTo>
                    <a:pt x="95" y="37"/>
                    <a:pt x="88" y="30"/>
                    <a:pt x="91" y="29"/>
                  </a:cubicBezTo>
                  <a:cubicBezTo>
                    <a:pt x="82" y="25"/>
                    <a:pt x="75" y="21"/>
                    <a:pt x="67" y="16"/>
                  </a:cubicBezTo>
                  <a:cubicBezTo>
                    <a:pt x="59" y="12"/>
                    <a:pt x="59" y="12"/>
                    <a:pt x="59" y="12"/>
                  </a:cubicBezTo>
                  <a:cubicBezTo>
                    <a:pt x="50" y="7"/>
                    <a:pt x="50" y="7"/>
                    <a:pt x="50" y="7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3" y="4"/>
                    <a:pt x="43" y="4"/>
                    <a:pt x="43" y="4"/>
                  </a:cubicBezTo>
                  <a:cubicBezTo>
                    <a:pt x="42" y="4"/>
                    <a:pt x="41" y="3"/>
                    <a:pt x="40" y="3"/>
                  </a:cubicBezTo>
                  <a:cubicBezTo>
                    <a:pt x="32" y="0"/>
                    <a:pt x="24" y="0"/>
                    <a:pt x="16" y="3"/>
                  </a:cubicBezTo>
                  <a:cubicBezTo>
                    <a:pt x="12" y="5"/>
                    <a:pt x="8" y="8"/>
                    <a:pt x="6" y="12"/>
                  </a:cubicBezTo>
                  <a:cubicBezTo>
                    <a:pt x="3" y="15"/>
                    <a:pt x="1" y="19"/>
                    <a:pt x="1" y="23"/>
                  </a:cubicBezTo>
                  <a:cubicBezTo>
                    <a:pt x="0" y="27"/>
                    <a:pt x="0" y="31"/>
                    <a:pt x="0" y="35"/>
                  </a:cubicBezTo>
                  <a:cubicBezTo>
                    <a:pt x="1" y="39"/>
                    <a:pt x="2" y="43"/>
                    <a:pt x="5" y="47"/>
                  </a:cubicBezTo>
                  <a:cubicBezTo>
                    <a:pt x="6" y="49"/>
                    <a:pt x="7" y="50"/>
                    <a:pt x="9" y="52"/>
                  </a:cubicBezTo>
                  <a:cubicBezTo>
                    <a:pt x="11" y="53"/>
                    <a:pt x="13" y="55"/>
                    <a:pt x="15" y="55"/>
                  </a:cubicBezTo>
                  <a:cubicBezTo>
                    <a:pt x="23" y="60"/>
                    <a:pt x="23" y="60"/>
                    <a:pt x="23" y="60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66" y="81"/>
                    <a:pt x="66" y="81"/>
                    <a:pt x="66" y="81"/>
                  </a:cubicBezTo>
                  <a:cubicBezTo>
                    <a:pt x="67" y="82"/>
                    <a:pt x="67" y="82"/>
                    <a:pt x="67" y="82"/>
                  </a:cubicBezTo>
                  <a:cubicBezTo>
                    <a:pt x="68" y="82"/>
                    <a:pt x="68" y="82"/>
                    <a:pt x="68" y="83"/>
                  </a:cubicBezTo>
                  <a:cubicBezTo>
                    <a:pt x="69" y="83"/>
                    <a:pt x="69" y="83"/>
                    <a:pt x="70" y="83"/>
                  </a:cubicBezTo>
                  <a:cubicBezTo>
                    <a:pt x="64" y="80"/>
                    <a:pt x="64" y="80"/>
                    <a:pt x="64" y="80"/>
                  </a:cubicBezTo>
                  <a:cubicBezTo>
                    <a:pt x="53" y="74"/>
                    <a:pt x="53" y="74"/>
                    <a:pt x="53" y="74"/>
                  </a:cubicBezTo>
                  <a:cubicBezTo>
                    <a:pt x="31" y="63"/>
                    <a:pt x="31" y="63"/>
                    <a:pt x="31" y="63"/>
                  </a:cubicBezTo>
                  <a:cubicBezTo>
                    <a:pt x="20" y="58"/>
                    <a:pt x="20" y="58"/>
                    <a:pt x="20" y="58"/>
                  </a:cubicBezTo>
                  <a:cubicBezTo>
                    <a:pt x="15" y="55"/>
                    <a:pt x="15" y="55"/>
                    <a:pt x="15" y="55"/>
                  </a:cubicBezTo>
                  <a:cubicBezTo>
                    <a:pt x="14" y="55"/>
                    <a:pt x="14" y="55"/>
                    <a:pt x="14" y="55"/>
                  </a:cubicBezTo>
                  <a:cubicBezTo>
                    <a:pt x="13" y="54"/>
                    <a:pt x="13" y="54"/>
                    <a:pt x="13" y="54"/>
                  </a:cubicBezTo>
                  <a:cubicBezTo>
                    <a:pt x="13" y="54"/>
                    <a:pt x="12" y="53"/>
                    <a:pt x="12" y="53"/>
                  </a:cubicBezTo>
                  <a:cubicBezTo>
                    <a:pt x="10" y="52"/>
                    <a:pt x="9" y="51"/>
                    <a:pt x="8" y="50"/>
                  </a:cubicBezTo>
                  <a:cubicBezTo>
                    <a:pt x="4" y="47"/>
                    <a:pt x="2" y="42"/>
                    <a:pt x="1" y="36"/>
                  </a:cubicBezTo>
                  <a:cubicBezTo>
                    <a:pt x="0" y="31"/>
                    <a:pt x="0" y="26"/>
                    <a:pt x="2" y="21"/>
                  </a:cubicBezTo>
                  <a:cubicBezTo>
                    <a:pt x="2" y="21"/>
                    <a:pt x="2" y="22"/>
                    <a:pt x="2" y="21"/>
                  </a:cubicBezTo>
                  <a:cubicBezTo>
                    <a:pt x="1" y="26"/>
                    <a:pt x="1" y="31"/>
                    <a:pt x="2" y="36"/>
                  </a:cubicBezTo>
                  <a:cubicBezTo>
                    <a:pt x="3" y="41"/>
                    <a:pt x="5" y="46"/>
                    <a:pt x="9" y="50"/>
                  </a:cubicBezTo>
                  <a:cubicBezTo>
                    <a:pt x="10" y="51"/>
                    <a:pt x="11" y="52"/>
                    <a:pt x="12" y="52"/>
                  </a:cubicBezTo>
                  <a:cubicBezTo>
                    <a:pt x="13" y="53"/>
                    <a:pt x="13" y="53"/>
                    <a:pt x="14" y="53"/>
                  </a:cubicBezTo>
                  <a:cubicBezTo>
                    <a:pt x="15" y="54"/>
                    <a:pt x="15" y="54"/>
                    <a:pt x="16" y="54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32" y="63"/>
                    <a:pt x="32" y="63"/>
                    <a:pt x="32" y="63"/>
                  </a:cubicBezTo>
                  <a:cubicBezTo>
                    <a:pt x="39" y="67"/>
                    <a:pt x="47" y="71"/>
                    <a:pt x="54" y="74"/>
                  </a:cubicBezTo>
                  <a:cubicBezTo>
                    <a:pt x="58" y="76"/>
                    <a:pt x="61" y="78"/>
                    <a:pt x="65" y="80"/>
                  </a:cubicBezTo>
                  <a:cubicBezTo>
                    <a:pt x="68" y="81"/>
                    <a:pt x="68" y="81"/>
                    <a:pt x="68" y="81"/>
                  </a:cubicBezTo>
                  <a:cubicBezTo>
                    <a:pt x="68" y="81"/>
                    <a:pt x="69" y="82"/>
                    <a:pt x="70" y="82"/>
                  </a:cubicBezTo>
                  <a:cubicBezTo>
                    <a:pt x="70" y="82"/>
                    <a:pt x="71" y="83"/>
                    <a:pt x="72" y="83"/>
                  </a:cubicBezTo>
                  <a:cubicBezTo>
                    <a:pt x="74" y="84"/>
                    <a:pt x="77" y="84"/>
                    <a:pt x="79" y="84"/>
                  </a:cubicBezTo>
                  <a:cubicBezTo>
                    <a:pt x="79" y="86"/>
                    <a:pt x="79" y="86"/>
                    <a:pt x="79" y="86"/>
                  </a:cubicBezTo>
                  <a:cubicBezTo>
                    <a:pt x="83" y="86"/>
                    <a:pt x="87" y="86"/>
                    <a:pt x="91" y="85"/>
                  </a:cubicBezTo>
                  <a:cubicBezTo>
                    <a:pt x="95" y="84"/>
                    <a:pt x="98" y="82"/>
                    <a:pt x="101" y="79"/>
                  </a:cubicBezTo>
                  <a:cubicBezTo>
                    <a:pt x="103" y="78"/>
                    <a:pt x="104" y="76"/>
                    <a:pt x="106" y="74"/>
                  </a:cubicBezTo>
                  <a:cubicBezTo>
                    <a:pt x="106" y="74"/>
                    <a:pt x="107" y="73"/>
                    <a:pt x="107" y="72"/>
                  </a:cubicBezTo>
                  <a:cubicBezTo>
                    <a:pt x="108" y="71"/>
                    <a:pt x="108" y="71"/>
                    <a:pt x="108" y="71"/>
                  </a:cubicBezTo>
                  <a:cubicBezTo>
                    <a:pt x="108" y="70"/>
                    <a:pt x="108" y="70"/>
                    <a:pt x="109" y="69"/>
                  </a:cubicBezTo>
                  <a:cubicBezTo>
                    <a:pt x="111" y="66"/>
                    <a:pt x="111" y="62"/>
                    <a:pt x="112" y="58"/>
                  </a:cubicBezTo>
                  <a:cubicBezTo>
                    <a:pt x="112" y="57"/>
                    <a:pt x="112" y="56"/>
                    <a:pt x="112" y="55"/>
                  </a:cubicBezTo>
                  <a:cubicBezTo>
                    <a:pt x="112" y="54"/>
                    <a:pt x="111" y="54"/>
                    <a:pt x="111" y="5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D94D6340-87E3-492E-B3F0-902819EC15A1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9301" y="3144838"/>
              <a:ext cx="417513" cy="315913"/>
            </a:xfrm>
            <a:custGeom>
              <a:avLst/>
              <a:gdLst>
                <a:gd name="T0" fmla="*/ 2147483646 w 111"/>
                <a:gd name="T1" fmla="*/ 2147483646 h 84"/>
                <a:gd name="T2" fmla="*/ 2147483646 w 111"/>
                <a:gd name="T3" fmla="*/ 2147483646 h 84"/>
                <a:gd name="T4" fmla="*/ 2147483646 w 111"/>
                <a:gd name="T5" fmla="*/ 2147483646 h 84"/>
                <a:gd name="T6" fmla="*/ 2147483646 w 111"/>
                <a:gd name="T7" fmla="*/ 2147483646 h 84"/>
                <a:gd name="T8" fmla="*/ 2147483646 w 111"/>
                <a:gd name="T9" fmla="*/ 2147483646 h 84"/>
                <a:gd name="T10" fmla="*/ 2147483646 w 111"/>
                <a:gd name="T11" fmla="*/ 2147483646 h 84"/>
                <a:gd name="T12" fmla="*/ 2147483646 w 111"/>
                <a:gd name="T13" fmla="*/ 2147483646 h 84"/>
                <a:gd name="T14" fmla="*/ 2147483646 w 111"/>
                <a:gd name="T15" fmla="*/ 2147483646 h 84"/>
                <a:gd name="T16" fmla="*/ 2147483646 w 111"/>
                <a:gd name="T17" fmla="*/ 2147483646 h 84"/>
                <a:gd name="T18" fmla="*/ 2147483646 w 111"/>
                <a:gd name="T19" fmla="*/ 2147483646 h 84"/>
                <a:gd name="T20" fmla="*/ 2147483646 w 111"/>
                <a:gd name="T21" fmla="*/ 2147483646 h 84"/>
                <a:gd name="T22" fmla="*/ 2147483646 w 111"/>
                <a:gd name="T23" fmla="*/ 2147483646 h 84"/>
                <a:gd name="T24" fmla="*/ 2147483646 w 111"/>
                <a:gd name="T25" fmla="*/ 2147483646 h 84"/>
                <a:gd name="T26" fmla="*/ 2147483646 w 111"/>
                <a:gd name="T27" fmla="*/ 2147483646 h 84"/>
                <a:gd name="T28" fmla="*/ 2147483646 w 111"/>
                <a:gd name="T29" fmla="*/ 2147483646 h 84"/>
                <a:gd name="T30" fmla="*/ 2147483646 w 111"/>
                <a:gd name="T31" fmla="*/ 2147483646 h 84"/>
                <a:gd name="T32" fmla="*/ 2147483646 w 111"/>
                <a:gd name="T33" fmla="*/ 2147483646 h 84"/>
                <a:gd name="T34" fmla="*/ 2147483646 w 111"/>
                <a:gd name="T35" fmla="*/ 2147483646 h 84"/>
                <a:gd name="T36" fmla="*/ 2147483646 w 111"/>
                <a:gd name="T37" fmla="*/ 2147483646 h 84"/>
                <a:gd name="T38" fmla="*/ 2147483646 w 111"/>
                <a:gd name="T39" fmla="*/ 2147483646 h 84"/>
                <a:gd name="T40" fmla="*/ 2147483646 w 111"/>
                <a:gd name="T41" fmla="*/ 2147483646 h 84"/>
                <a:gd name="T42" fmla="*/ 2147483646 w 111"/>
                <a:gd name="T43" fmla="*/ 2147483646 h 84"/>
                <a:gd name="T44" fmla="*/ 2147483646 w 111"/>
                <a:gd name="T45" fmla="*/ 2147483646 h 84"/>
                <a:gd name="T46" fmla="*/ 2147483646 w 111"/>
                <a:gd name="T47" fmla="*/ 2147483646 h 84"/>
                <a:gd name="T48" fmla="*/ 2147483646 w 111"/>
                <a:gd name="T49" fmla="*/ 2147483646 h 84"/>
                <a:gd name="T50" fmla="*/ 2147483646 w 111"/>
                <a:gd name="T51" fmla="*/ 2147483646 h 84"/>
                <a:gd name="T52" fmla="*/ 2147483646 w 111"/>
                <a:gd name="T53" fmla="*/ 2147483646 h 84"/>
                <a:gd name="T54" fmla="*/ 2147483646 w 111"/>
                <a:gd name="T55" fmla="*/ 2147483646 h 84"/>
                <a:gd name="T56" fmla="*/ 2147483646 w 111"/>
                <a:gd name="T57" fmla="*/ 2147483646 h 84"/>
                <a:gd name="T58" fmla="*/ 2147483646 w 111"/>
                <a:gd name="T59" fmla="*/ 2147483646 h 84"/>
                <a:gd name="T60" fmla="*/ 2147483646 w 111"/>
                <a:gd name="T61" fmla="*/ 2147483646 h 84"/>
                <a:gd name="T62" fmla="*/ 2147483646 w 111"/>
                <a:gd name="T63" fmla="*/ 2147483646 h 84"/>
                <a:gd name="T64" fmla="*/ 2147483646 w 111"/>
                <a:gd name="T65" fmla="*/ 2147483646 h 84"/>
                <a:gd name="T66" fmla="*/ 2147483646 w 111"/>
                <a:gd name="T67" fmla="*/ 2147483646 h 84"/>
                <a:gd name="T68" fmla="*/ 2147483646 w 111"/>
                <a:gd name="T69" fmla="*/ 2147483646 h 84"/>
                <a:gd name="T70" fmla="*/ 2147483646 w 111"/>
                <a:gd name="T71" fmla="*/ 2147483646 h 84"/>
                <a:gd name="T72" fmla="*/ 2147483646 w 111"/>
                <a:gd name="T73" fmla="*/ 2147483646 h 84"/>
                <a:gd name="T74" fmla="*/ 0 w 111"/>
                <a:gd name="T75" fmla="*/ 2147483646 h 84"/>
                <a:gd name="T76" fmla="*/ 2147483646 w 111"/>
                <a:gd name="T77" fmla="*/ 2147483646 h 84"/>
                <a:gd name="T78" fmla="*/ 2147483646 w 111"/>
                <a:gd name="T79" fmla="*/ 2147483646 h 84"/>
                <a:gd name="T80" fmla="*/ 2147483646 w 111"/>
                <a:gd name="T81" fmla="*/ 2147483646 h 84"/>
                <a:gd name="T82" fmla="*/ 2147483646 w 111"/>
                <a:gd name="T83" fmla="*/ 2147483646 h 84"/>
                <a:gd name="T84" fmla="*/ 2147483646 w 111"/>
                <a:gd name="T85" fmla="*/ 2147483646 h 84"/>
                <a:gd name="T86" fmla="*/ 2147483646 w 111"/>
                <a:gd name="T87" fmla="*/ 2147483646 h 84"/>
                <a:gd name="T88" fmla="*/ 2147483646 w 111"/>
                <a:gd name="T89" fmla="*/ 2147483646 h 84"/>
                <a:gd name="T90" fmla="*/ 2147483646 w 111"/>
                <a:gd name="T91" fmla="*/ 2147483646 h 84"/>
                <a:gd name="T92" fmla="*/ 2147483646 w 111"/>
                <a:gd name="T93" fmla="*/ 2147483646 h 84"/>
                <a:gd name="T94" fmla="*/ 2147483646 w 111"/>
                <a:gd name="T95" fmla="*/ 2147483646 h 84"/>
                <a:gd name="T96" fmla="*/ 2147483646 w 111"/>
                <a:gd name="T97" fmla="*/ 2147483646 h 84"/>
                <a:gd name="T98" fmla="*/ 2147483646 w 111"/>
                <a:gd name="T99" fmla="*/ 2147483646 h 84"/>
                <a:gd name="T100" fmla="*/ 2147483646 w 111"/>
                <a:gd name="T101" fmla="*/ 2147483646 h 84"/>
                <a:gd name="T102" fmla="*/ 2147483646 w 111"/>
                <a:gd name="T103" fmla="*/ 2147483646 h 84"/>
                <a:gd name="T104" fmla="*/ 2147483646 w 111"/>
                <a:gd name="T105" fmla="*/ 2147483646 h 84"/>
                <a:gd name="T106" fmla="*/ 2147483646 w 111"/>
                <a:gd name="T107" fmla="*/ 2147483646 h 84"/>
                <a:gd name="T108" fmla="*/ 2147483646 w 111"/>
                <a:gd name="T109" fmla="*/ 2147483646 h 84"/>
                <a:gd name="T110" fmla="*/ 2147483646 w 111"/>
                <a:gd name="T111" fmla="*/ 2147483646 h 84"/>
                <a:gd name="T112" fmla="*/ 2147483646 w 111"/>
                <a:gd name="T113" fmla="*/ 2147483646 h 84"/>
                <a:gd name="T114" fmla="*/ 2147483646 w 111"/>
                <a:gd name="T115" fmla="*/ 2147483646 h 84"/>
                <a:gd name="T116" fmla="*/ 2147483646 w 111"/>
                <a:gd name="T117" fmla="*/ 2147483646 h 84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11" h="84">
                  <a:moveTo>
                    <a:pt x="105" y="44"/>
                  </a:moveTo>
                  <a:cubicBezTo>
                    <a:pt x="104" y="47"/>
                    <a:pt x="101" y="49"/>
                    <a:pt x="99" y="50"/>
                  </a:cubicBezTo>
                  <a:cubicBezTo>
                    <a:pt x="98" y="51"/>
                    <a:pt x="98" y="51"/>
                    <a:pt x="97" y="52"/>
                  </a:cubicBezTo>
                  <a:cubicBezTo>
                    <a:pt x="97" y="52"/>
                    <a:pt x="96" y="52"/>
                    <a:pt x="96" y="52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92" y="54"/>
                    <a:pt x="92" y="54"/>
                    <a:pt x="92" y="54"/>
                  </a:cubicBezTo>
                  <a:cubicBezTo>
                    <a:pt x="83" y="58"/>
                    <a:pt x="75" y="62"/>
                    <a:pt x="66" y="66"/>
                  </a:cubicBezTo>
                  <a:cubicBezTo>
                    <a:pt x="53" y="73"/>
                    <a:pt x="53" y="73"/>
                    <a:pt x="53" y="73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4" y="77"/>
                    <a:pt x="44" y="77"/>
                    <a:pt x="44" y="77"/>
                  </a:cubicBezTo>
                  <a:cubicBezTo>
                    <a:pt x="42" y="78"/>
                    <a:pt x="42" y="78"/>
                    <a:pt x="42" y="78"/>
                  </a:cubicBezTo>
                  <a:cubicBezTo>
                    <a:pt x="41" y="78"/>
                    <a:pt x="41" y="79"/>
                    <a:pt x="40" y="79"/>
                  </a:cubicBezTo>
                  <a:cubicBezTo>
                    <a:pt x="35" y="81"/>
                    <a:pt x="29" y="82"/>
                    <a:pt x="24" y="81"/>
                  </a:cubicBezTo>
                  <a:cubicBezTo>
                    <a:pt x="19" y="80"/>
                    <a:pt x="15" y="78"/>
                    <a:pt x="12" y="76"/>
                  </a:cubicBezTo>
                  <a:cubicBezTo>
                    <a:pt x="15" y="78"/>
                    <a:pt x="18" y="79"/>
                    <a:pt x="22" y="80"/>
                  </a:cubicBezTo>
                  <a:cubicBezTo>
                    <a:pt x="26" y="81"/>
                    <a:pt x="31" y="81"/>
                    <a:pt x="36" y="80"/>
                  </a:cubicBezTo>
                  <a:cubicBezTo>
                    <a:pt x="37" y="80"/>
                    <a:pt x="38" y="79"/>
                    <a:pt x="40" y="79"/>
                  </a:cubicBezTo>
                  <a:cubicBezTo>
                    <a:pt x="40" y="79"/>
                    <a:pt x="41" y="78"/>
                    <a:pt x="41" y="78"/>
                  </a:cubicBezTo>
                  <a:cubicBezTo>
                    <a:pt x="42" y="78"/>
                    <a:pt x="42" y="77"/>
                    <a:pt x="43" y="77"/>
                  </a:cubicBezTo>
                  <a:cubicBezTo>
                    <a:pt x="48" y="74"/>
                    <a:pt x="48" y="74"/>
                    <a:pt x="48" y="74"/>
                  </a:cubicBezTo>
                  <a:cubicBezTo>
                    <a:pt x="52" y="73"/>
                    <a:pt x="56" y="71"/>
                    <a:pt x="59" y="69"/>
                  </a:cubicBezTo>
                  <a:cubicBezTo>
                    <a:pt x="70" y="64"/>
                    <a:pt x="79" y="60"/>
                    <a:pt x="89" y="55"/>
                  </a:cubicBezTo>
                  <a:cubicBezTo>
                    <a:pt x="96" y="52"/>
                    <a:pt x="96" y="52"/>
                    <a:pt x="96" y="52"/>
                  </a:cubicBezTo>
                  <a:cubicBezTo>
                    <a:pt x="99" y="50"/>
                    <a:pt x="101" y="48"/>
                    <a:pt x="103" y="45"/>
                  </a:cubicBezTo>
                  <a:cubicBezTo>
                    <a:pt x="107" y="40"/>
                    <a:pt x="109" y="34"/>
                    <a:pt x="109" y="28"/>
                  </a:cubicBezTo>
                  <a:cubicBezTo>
                    <a:pt x="109" y="26"/>
                    <a:pt x="109" y="25"/>
                    <a:pt x="109" y="24"/>
                  </a:cubicBezTo>
                  <a:cubicBezTo>
                    <a:pt x="108" y="22"/>
                    <a:pt x="107" y="21"/>
                    <a:pt x="107" y="19"/>
                  </a:cubicBezTo>
                  <a:cubicBezTo>
                    <a:pt x="105" y="17"/>
                    <a:pt x="103" y="16"/>
                    <a:pt x="103" y="16"/>
                  </a:cubicBezTo>
                  <a:cubicBezTo>
                    <a:pt x="102" y="16"/>
                    <a:pt x="102" y="17"/>
                    <a:pt x="102" y="18"/>
                  </a:cubicBezTo>
                  <a:cubicBezTo>
                    <a:pt x="102" y="19"/>
                    <a:pt x="102" y="21"/>
                    <a:pt x="102" y="23"/>
                  </a:cubicBezTo>
                  <a:cubicBezTo>
                    <a:pt x="103" y="24"/>
                    <a:pt x="103" y="26"/>
                    <a:pt x="103" y="27"/>
                  </a:cubicBezTo>
                  <a:cubicBezTo>
                    <a:pt x="103" y="29"/>
                    <a:pt x="103" y="30"/>
                    <a:pt x="103" y="30"/>
                  </a:cubicBezTo>
                  <a:cubicBezTo>
                    <a:pt x="102" y="31"/>
                    <a:pt x="102" y="30"/>
                    <a:pt x="101" y="30"/>
                  </a:cubicBezTo>
                  <a:cubicBezTo>
                    <a:pt x="101" y="33"/>
                    <a:pt x="100" y="36"/>
                    <a:pt x="98" y="39"/>
                  </a:cubicBezTo>
                  <a:cubicBezTo>
                    <a:pt x="97" y="41"/>
                    <a:pt x="95" y="44"/>
                    <a:pt x="92" y="45"/>
                  </a:cubicBezTo>
                  <a:cubicBezTo>
                    <a:pt x="72" y="54"/>
                    <a:pt x="72" y="54"/>
                    <a:pt x="72" y="54"/>
                  </a:cubicBezTo>
                  <a:cubicBezTo>
                    <a:pt x="64" y="58"/>
                    <a:pt x="55" y="62"/>
                    <a:pt x="47" y="66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38" y="71"/>
                    <a:pt x="38" y="71"/>
                    <a:pt x="38" y="71"/>
                  </a:cubicBezTo>
                  <a:cubicBezTo>
                    <a:pt x="37" y="71"/>
                    <a:pt x="37" y="71"/>
                    <a:pt x="37" y="71"/>
                  </a:cubicBezTo>
                  <a:cubicBezTo>
                    <a:pt x="36" y="71"/>
                    <a:pt x="36" y="72"/>
                    <a:pt x="35" y="72"/>
                  </a:cubicBezTo>
                  <a:cubicBezTo>
                    <a:pt x="32" y="73"/>
                    <a:pt x="28" y="73"/>
                    <a:pt x="25" y="72"/>
                  </a:cubicBezTo>
                  <a:cubicBezTo>
                    <a:pt x="28" y="73"/>
                    <a:pt x="32" y="73"/>
                    <a:pt x="35" y="72"/>
                  </a:cubicBezTo>
                  <a:cubicBezTo>
                    <a:pt x="36" y="71"/>
                    <a:pt x="36" y="71"/>
                    <a:pt x="37" y="71"/>
                  </a:cubicBezTo>
                  <a:cubicBezTo>
                    <a:pt x="37" y="71"/>
                    <a:pt x="37" y="71"/>
                    <a:pt x="37" y="71"/>
                  </a:cubicBezTo>
                  <a:cubicBezTo>
                    <a:pt x="38" y="71"/>
                    <a:pt x="38" y="71"/>
                    <a:pt x="38" y="70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7" y="66"/>
                    <a:pt x="47" y="66"/>
                    <a:pt x="47" y="66"/>
                  </a:cubicBezTo>
                  <a:cubicBezTo>
                    <a:pt x="72" y="54"/>
                    <a:pt x="72" y="54"/>
                    <a:pt x="72" y="54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5" y="43"/>
                    <a:pt x="97" y="41"/>
                    <a:pt x="98" y="38"/>
                  </a:cubicBezTo>
                  <a:cubicBezTo>
                    <a:pt x="100" y="36"/>
                    <a:pt x="100" y="32"/>
                    <a:pt x="100" y="29"/>
                  </a:cubicBezTo>
                  <a:cubicBezTo>
                    <a:pt x="100" y="29"/>
                    <a:pt x="99" y="29"/>
                    <a:pt x="98" y="31"/>
                  </a:cubicBezTo>
                  <a:cubicBezTo>
                    <a:pt x="98" y="33"/>
                    <a:pt x="97" y="37"/>
                    <a:pt x="94" y="40"/>
                  </a:cubicBezTo>
                  <a:cubicBezTo>
                    <a:pt x="94" y="41"/>
                    <a:pt x="93" y="41"/>
                    <a:pt x="92" y="42"/>
                  </a:cubicBezTo>
                  <a:cubicBezTo>
                    <a:pt x="92" y="42"/>
                    <a:pt x="91" y="43"/>
                    <a:pt x="91" y="43"/>
                  </a:cubicBezTo>
                  <a:cubicBezTo>
                    <a:pt x="89" y="44"/>
                    <a:pt x="89" y="44"/>
                    <a:pt x="89" y="44"/>
                  </a:cubicBezTo>
                  <a:cubicBezTo>
                    <a:pt x="86" y="45"/>
                    <a:pt x="84" y="46"/>
                    <a:pt x="82" y="47"/>
                  </a:cubicBezTo>
                  <a:cubicBezTo>
                    <a:pt x="76" y="50"/>
                    <a:pt x="70" y="52"/>
                    <a:pt x="64" y="55"/>
                  </a:cubicBezTo>
                  <a:cubicBezTo>
                    <a:pt x="47" y="64"/>
                    <a:pt x="47" y="64"/>
                    <a:pt x="47" y="64"/>
                  </a:cubicBezTo>
                  <a:cubicBezTo>
                    <a:pt x="38" y="68"/>
                    <a:pt x="38" y="68"/>
                    <a:pt x="38" y="68"/>
                  </a:cubicBezTo>
                  <a:cubicBezTo>
                    <a:pt x="37" y="69"/>
                    <a:pt x="37" y="69"/>
                    <a:pt x="37" y="69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5" y="69"/>
                    <a:pt x="35" y="69"/>
                    <a:pt x="34" y="70"/>
                  </a:cubicBezTo>
                  <a:cubicBezTo>
                    <a:pt x="33" y="70"/>
                    <a:pt x="32" y="70"/>
                    <a:pt x="31" y="70"/>
                  </a:cubicBezTo>
                  <a:cubicBezTo>
                    <a:pt x="26" y="71"/>
                    <a:pt x="21" y="69"/>
                    <a:pt x="19" y="67"/>
                  </a:cubicBezTo>
                  <a:cubicBezTo>
                    <a:pt x="18" y="66"/>
                    <a:pt x="17" y="65"/>
                    <a:pt x="16" y="64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2"/>
                    <a:pt x="16" y="62"/>
                    <a:pt x="15" y="62"/>
                  </a:cubicBezTo>
                  <a:cubicBezTo>
                    <a:pt x="15" y="62"/>
                    <a:pt x="15" y="61"/>
                    <a:pt x="15" y="61"/>
                  </a:cubicBezTo>
                  <a:cubicBezTo>
                    <a:pt x="15" y="60"/>
                    <a:pt x="15" y="60"/>
                    <a:pt x="14" y="59"/>
                  </a:cubicBezTo>
                  <a:cubicBezTo>
                    <a:pt x="14" y="58"/>
                    <a:pt x="14" y="56"/>
                    <a:pt x="14" y="54"/>
                  </a:cubicBezTo>
                  <a:cubicBezTo>
                    <a:pt x="14" y="53"/>
                    <a:pt x="14" y="53"/>
                    <a:pt x="14" y="52"/>
                  </a:cubicBezTo>
                  <a:cubicBezTo>
                    <a:pt x="14" y="51"/>
                    <a:pt x="14" y="50"/>
                    <a:pt x="15" y="50"/>
                  </a:cubicBezTo>
                  <a:cubicBezTo>
                    <a:pt x="16" y="47"/>
                    <a:pt x="17" y="44"/>
                    <a:pt x="19" y="43"/>
                  </a:cubicBezTo>
                  <a:cubicBezTo>
                    <a:pt x="20" y="43"/>
                    <a:pt x="20" y="43"/>
                    <a:pt x="20" y="42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42" y="31"/>
                    <a:pt x="54" y="25"/>
                    <a:pt x="65" y="20"/>
                  </a:cubicBezTo>
                  <a:cubicBezTo>
                    <a:pt x="73" y="16"/>
                    <a:pt x="73" y="16"/>
                    <a:pt x="73" y="16"/>
                  </a:cubicBezTo>
                  <a:cubicBezTo>
                    <a:pt x="74" y="15"/>
                    <a:pt x="74" y="15"/>
                    <a:pt x="74" y="15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5" y="15"/>
                    <a:pt x="76" y="15"/>
                    <a:pt x="76" y="14"/>
                  </a:cubicBezTo>
                  <a:cubicBezTo>
                    <a:pt x="77" y="14"/>
                    <a:pt x="78" y="14"/>
                    <a:pt x="79" y="14"/>
                  </a:cubicBezTo>
                  <a:cubicBezTo>
                    <a:pt x="84" y="13"/>
                    <a:pt x="88" y="14"/>
                    <a:pt x="91" y="15"/>
                  </a:cubicBezTo>
                  <a:cubicBezTo>
                    <a:pt x="93" y="17"/>
                    <a:pt x="95" y="18"/>
                    <a:pt x="96" y="19"/>
                  </a:cubicBezTo>
                  <a:cubicBezTo>
                    <a:pt x="96" y="19"/>
                    <a:pt x="96" y="19"/>
                    <a:pt x="97" y="19"/>
                  </a:cubicBezTo>
                  <a:cubicBezTo>
                    <a:pt x="97" y="19"/>
                    <a:pt x="97" y="19"/>
                    <a:pt x="97" y="19"/>
                  </a:cubicBezTo>
                  <a:cubicBezTo>
                    <a:pt x="98" y="19"/>
                    <a:pt x="98" y="19"/>
                    <a:pt x="98" y="19"/>
                  </a:cubicBezTo>
                  <a:cubicBezTo>
                    <a:pt x="98" y="18"/>
                    <a:pt x="98" y="16"/>
                    <a:pt x="97" y="13"/>
                  </a:cubicBezTo>
                  <a:cubicBezTo>
                    <a:pt x="95" y="11"/>
                    <a:pt x="92" y="8"/>
                    <a:pt x="88" y="7"/>
                  </a:cubicBezTo>
                  <a:cubicBezTo>
                    <a:pt x="88" y="5"/>
                    <a:pt x="88" y="5"/>
                    <a:pt x="88" y="5"/>
                  </a:cubicBezTo>
                  <a:cubicBezTo>
                    <a:pt x="93" y="7"/>
                    <a:pt x="96" y="9"/>
                    <a:pt x="97" y="10"/>
                  </a:cubicBezTo>
                  <a:cubicBezTo>
                    <a:pt x="99" y="11"/>
                    <a:pt x="100" y="11"/>
                    <a:pt x="100" y="11"/>
                  </a:cubicBezTo>
                  <a:cubicBezTo>
                    <a:pt x="101" y="10"/>
                    <a:pt x="100" y="8"/>
                    <a:pt x="102" y="8"/>
                  </a:cubicBezTo>
                  <a:cubicBezTo>
                    <a:pt x="98" y="4"/>
                    <a:pt x="92" y="2"/>
                    <a:pt x="87" y="1"/>
                  </a:cubicBezTo>
                  <a:cubicBezTo>
                    <a:pt x="81" y="0"/>
                    <a:pt x="75" y="0"/>
                    <a:pt x="70" y="2"/>
                  </a:cubicBezTo>
                  <a:cubicBezTo>
                    <a:pt x="69" y="2"/>
                    <a:pt x="68" y="2"/>
                    <a:pt x="67" y="3"/>
                  </a:cubicBezTo>
                  <a:cubicBezTo>
                    <a:pt x="65" y="4"/>
                    <a:pt x="65" y="4"/>
                    <a:pt x="65" y="4"/>
                  </a:cubicBezTo>
                  <a:cubicBezTo>
                    <a:pt x="61" y="6"/>
                    <a:pt x="61" y="6"/>
                    <a:pt x="61" y="6"/>
                  </a:cubicBezTo>
                  <a:cubicBezTo>
                    <a:pt x="26" y="24"/>
                    <a:pt x="26" y="24"/>
                    <a:pt x="26" y="24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30"/>
                    <a:pt x="13" y="30"/>
                    <a:pt x="12" y="30"/>
                  </a:cubicBezTo>
                  <a:cubicBezTo>
                    <a:pt x="10" y="32"/>
                    <a:pt x="9" y="33"/>
                    <a:pt x="7" y="35"/>
                  </a:cubicBezTo>
                  <a:cubicBezTo>
                    <a:pt x="4" y="38"/>
                    <a:pt x="2" y="42"/>
                    <a:pt x="1" y="46"/>
                  </a:cubicBezTo>
                  <a:cubicBezTo>
                    <a:pt x="0" y="48"/>
                    <a:pt x="0" y="50"/>
                    <a:pt x="0" y="52"/>
                  </a:cubicBezTo>
                  <a:cubicBezTo>
                    <a:pt x="0" y="53"/>
                    <a:pt x="0" y="54"/>
                    <a:pt x="0" y="55"/>
                  </a:cubicBezTo>
                  <a:cubicBezTo>
                    <a:pt x="0" y="56"/>
                    <a:pt x="0" y="57"/>
                    <a:pt x="0" y="58"/>
                  </a:cubicBezTo>
                  <a:cubicBezTo>
                    <a:pt x="0" y="60"/>
                    <a:pt x="0" y="62"/>
                    <a:pt x="1" y="64"/>
                  </a:cubicBezTo>
                  <a:cubicBezTo>
                    <a:pt x="1" y="65"/>
                    <a:pt x="2" y="66"/>
                    <a:pt x="2" y="67"/>
                  </a:cubicBezTo>
                  <a:cubicBezTo>
                    <a:pt x="2" y="67"/>
                    <a:pt x="2" y="68"/>
                    <a:pt x="3" y="68"/>
                  </a:cubicBezTo>
                  <a:cubicBezTo>
                    <a:pt x="3" y="69"/>
                    <a:pt x="3" y="69"/>
                    <a:pt x="3" y="69"/>
                  </a:cubicBezTo>
                  <a:cubicBezTo>
                    <a:pt x="3" y="70"/>
                    <a:pt x="3" y="70"/>
                    <a:pt x="3" y="70"/>
                  </a:cubicBezTo>
                  <a:cubicBezTo>
                    <a:pt x="3" y="70"/>
                    <a:pt x="3" y="70"/>
                    <a:pt x="3" y="70"/>
                  </a:cubicBezTo>
                  <a:cubicBezTo>
                    <a:pt x="3" y="70"/>
                    <a:pt x="3" y="70"/>
                    <a:pt x="3" y="70"/>
                  </a:cubicBezTo>
                  <a:cubicBezTo>
                    <a:pt x="4" y="70"/>
                    <a:pt x="4" y="70"/>
                    <a:pt x="4" y="70"/>
                  </a:cubicBezTo>
                  <a:cubicBezTo>
                    <a:pt x="4" y="71"/>
                    <a:pt x="4" y="71"/>
                    <a:pt x="4" y="71"/>
                  </a:cubicBezTo>
                  <a:cubicBezTo>
                    <a:pt x="4" y="71"/>
                    <a:pt x="5" y="72"/>
                    <a:pt x="5" y="72"/>
                  </a:cubicBezTo>
                  <a:cubicBezTo>
                    <a:pt x="5" y="73"/>
                    <a:pt x="6" y="74"/>
                    <a:pt x="7" y="75"/>
                  </a:cubicBezTo>
                  <a:cubicBezTo>
                    <a:pt x="8" y="77"/>
                    <a:pt x="10" y="78"/>
                    <a:pt x="12" y="79"/>
                  </a:cubicBezTo>
                  <a:cubicBezTo>
                    <a:pt x="15" y="82"/>
                    <a:pt x="19" y="83"/>
                    <a:pt x="23" y="84"/>
                  </a:cubicBezTo>
                  <a:cubicBezTo>
                    <a:pt x="27" y="84"/>
                    <a:pt x="32" y="84"/>
                    <a:pt x="36" y="83"/>
                  </a:cubicBezTo>
                  <a:cubicBezTo>
                    <a:pt x="38" y="83"/>
                    <a:pt x="40" y="82"/>
                    <a:pt x="42" y="81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3" y="80"/>
                    <a:pt x="43" y="80"/>
                    <a:pt x="43" y="80"/>
                  </a:cubicBezTo>
                  <a:cubicBezTo>
                    <a:pt x="43" y="80"/>
                    <a:pt x="44" y="80"/>
                    <a:pt x="44" y="80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72" y="66"/>
                    <a:pt x="72" y="66"/>
                    <a:pt x="72" y="66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43" y="80"/>
                    <a:pt x="43" y="80"/>
                    <a:pt x="43" y="80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1" y="81"/>
                    <a:pt x="41" y="81"/>
                    <a:pt x="41" y="81"/>
                  </a:cubicBezTo>
                  <a:cubicBezTo>
                    <a:pt x="40" y="82"/>
                    <a:pt x="39" y="82"/>
                    <a:pt x="38" y="82"/>
                  </a:cubicBezTo>
                  <a:cubicBezTo>
                    <a:pt x="33" y="84"/>
                    <a:pt x="27" y="84"/>
                    <a:pt x="22" y="83"/>
                  </a:cubicBezTo>
                  <a:cubicBezTo>
                    <a:pt x="17" y="82"/>
                    <a:pt x="12" y="80"/>
                    <a:pt x="9" y="76"/>
                  </a:cubicBezTo>
                  <a:cubicBezTo>
                    <a:pt x="7" y="74"/>
                    <a:pt x="5" y="72"/>
                    <a:pt x="4" y="69"/>
                  </a:cubicBezTo>
                  <a:cubicBezTo>
                    <a:pt x="4" y="69"/>
                    <a:pt x="4" y="69"/>
                    <a:pt x="4" y="69"/>
                  </a:cubicBezTo>
                  <a:cubicBezTo>
                    <a:pt x="4" y="70"/>
                    <a:pt x="4" y="69"/>
                    <a:pt x="4" y="69"/>
                  </a:cubicBezTo>
                  <a:cubicBezTo>
                    <a:pt x="3" y="69"/>
                    <a:pt x="3" y="69"/>
                    <a:pt x="3" y="69"/>
                  </a:cubicBezTo>
                  <a:cubicBezTo>
                    <a:pt x="3" y="69"/>
                    <a:pt x="3" y="68"/>
                    <a:pt x="3" y="68"/>
                  </a:cubicBezTo>
                  <a:cubicBezTo>
                    <a:pt x="3" y="67"/>
                    <a:pt x="2" y="67"/>
                    <a:pt x="2" y="66"/>
                  </a:cubicBezTo>
                  <a:cubicBezTo>
                    <a:pt x="2" y="65"/>
                    <a:pt x="1" y="64"/>
                    <a:pt x="1" y="62"/>
                  </a:cubicBezTo>
                  <a:cubicBezTo>
                    <a:pt x="0" y="60"/>
                    <a:pt x="0" y="57"/>
                    <a:pt x="0" y="55"/>
                  </a:cubicBezTo>
                  <a:cubicBezTo>
                    <a:pt x="0" y="52"/>
                    <a:pt x="0" y="50"/>
                    <a:pt x="1" y="47"/>
                  </a:cubicBezTo>
                  <a:cubicBezTo>
                    <a:pt x="2" y="42"/>
                    <a:pt x="5" y="37"/>
                    <a:pt x="9" y="33"/>
                  </a:cubicBezTo>
                  <a:cubicBezTo>
                    <a:pt x="9" y="34"/>
                    <a:pt x="9" y="34"/>
                    <a:pt x="10" y="34"/>
                  </a:cubicBezTo>
                  <a:cubicBezTo>
                    <a:pt x="6" y="37"/>
                    <a:pt x="3" y="42"/>
                    <a:pt x="2" y="47"/>
                  </a:cubicBezTo>
                  <a:cubicBezTo>
                    <a:pt x="1" y="50"/>
                    <a:pt x="1" y="52"/>
                    <a:pt x="1" y="55"/>
                  </a:cubicBezTo>
                  <a:cubicBezTo>
                    <a:pt x="1" y="57"/>
                    <a:pt x="1" y="60"/>
                    <a:pt x="2" y="62"/>
                  </a:cubicBezTo>
                  <a:cubicBezTo>
                    <a:pt x="2" y="64"/>
                    <a:pt x="3" y="65"/>
                    <a:pt x="3" y="66"/>
                  </a:cubicBezTo>
                  <a:cubicBezTo>
                    <a:pt x="3" y="67"/>
                    <a:pt x="4" y="67"/>
                    <a:pt x="4" y="68"/>
                  </a:cubicBezTo>
                  <a:cubicBezTo>
                    <a:pt x="4" y="68"/>
                    <a:pt x="4" y="68"/>
                    <a:pt x="4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6" y="72"/>
                    <a:pt x="8" y="74"/>
                    <a:pt x="10" y="76"/>
                  </a:cubicBezTo>
                  <a:cubicBezTo>
                    <a:pt x="13" y="79"/>
                    <a:pt x="18" y="81"/>
                    <a:pt x="23" y="82"/>
                  </a:cubicBezTo>
                  <a:cubicBezTo>
                    <a:pt x="28" y="83"/>
                    <a:pt x="33" y="83"/>
                    <a:pt x="38" y="81"/>
                  </a:cubicBezTo>
                  <a:cubicBezTo>
                    <a:pt x="40" y="81"/>
                    <a:pt x="41" y="81"/>
                    <a:pt x="42" y="80"/>
                  </a:cubicBezTo>
                  <a:cubicBezTo>
                    <a:pt x="43" y="79"/>
                    <a:pt x="44" y="79"/>
                    <a:pt x="45" y="79"/>
                  </a:cubicBezTo>
                  <a:cubicBezTo>
                    <a:pt x="50" y="76"/>
                    <a:pt x="50" y="76"/>
                    <a:pt x="50" y="76"/>
                  </a:cubicBezTo>
                  <a:cubicBezTo>
                    <a:pt x="58" y="72"/>
                    <a:pt x="65" y="68"/>
                    <a:pt x="73" y="64"/>
                  </a:cubicBezTo>
                  <a:cubicBezTo>
                    <a:pt x="73" y="66"/>
                    <a:pt x="73" y="66"/>
                    <a:pt x="73" y="66"/>
                  </a:cubicBezTo>
                  <a:cubicBezTo>
                    <a:pt x="90" y="58"/>
                    <a:pt x="90" y="58"/>
                    <a:pt x="90" y="58"/>
                  </a:cubicBezTo>
                  <a:cubicBezTo>
                    <a:pt x="94" y="56"/>
                    <a:pt x="94" y="56"/>
                    <a:pt x="94" y="56"/>
                  </a:cubicBezTo>
                  <a:cubicBezTo>
                    <a:pt x="95" y="55"/>
                    <a:pt x="96" y="55"/>
                    <a:pt x="98" y="53"/>
                  </a:cubicBezTo>
                  <a:cubicBezTo>
                    <a:pt x="102" y="51"/>
                    <a:pt x="105" y="48"/>
                    <a:pt x="107" y="44"/>
                  </a:cubicBezTo>
                  <a:cubicBezTo>
                    <a:pt x="109" y="41"/>
                    <a:pt x="110" y="38"/>
                    <a:pt x="110" y="35"/>
                  </a:cubicBezTo>
                  <a:cubicBezTo>
                    <a:pt x="111" y="33"/>
                    <a:pt x="110" y="30"/>
                    <a:pt x="110" y="28"/>
                  </a:cubicBezTo>
                  <a:cubicBezTo>
                    <a:pt x="110" y="33"/>
                    <a:pt x="109" y="39"/>
                    <a:pt x="105" y="4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BC44AD8D-3DDE-4F39-AB47-3E42260028B6}"/>
                </a:ext>
              </a:extLst>
            </p:cNvPr>
            <p:cNvSpPr/>
            <p:nvPr/>
          </p:nvSpPr>
          <p:spPr bwMode="auto">
            <a:xfrm>
              <a:off x="7690608" y="2407273"/>
              <a:ext cx="5892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EEFF5EB6-1264-44FB-940C-1BB8E4E5DF7E}"/>
                </a:ext>
              </a:extLst>
            </p:cNvPr>
            <p:cNvSpPr/>
            <p:nvPr/>
          </p:nvSpPr>
          <p:spPr bwMode="auto">
            <a:xfrm>
              <a:off x="7696500" y="2395263"/>
              <a:ext cx="11780" cy="12010"/>
            </a:xfrm>
            <a:custGeom>
              <a:avLst/>
              <a:gdLst>
                <a:gd name="T0" fmla="*/ 0 w 3"/>
                <a:gd name="T1" fmla="*/ 2 h 2"/>
                <a:gd name="T2" fmla="*/ 3 w 3"/>
                <a:gd name="T3" fmla="*/ 0 h 2"/>
                <a:gd name="T4" fmla="*/ 0 w 3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0" y="2"/>
                  </a:moveTo>
                  <a:cubicBezTo>
                    <a:pt x="1" y="2"/>
                    <a:pt x="2" y="1"/>
                    <a:pt x="3" y="0"/>
                  </a:cubicBezTo>
                  <a:cubicBezTo>
                    <a:pt x="2" y="1"/>
                    <a:pt x="1" y="2"/>
                    <a:pt x="0" y="2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9F00D46E-E17D-4EA5-A18C-0354F3037228}"/>
                </a:ext>
              </a:extLst>
            </p:cNvPr>
            <p:cNvSpPr>
              <a:spLocks/>
            </p:cNvSpPr>
            <p:nvPr/>
          </p:nvSpPr>
          <p:spPr bwMode="auto">
            <a:xfrm>
              <a:off x="7316788" y="2201863"/>
              <a:ext cx="444500" cy="258763"/>
            </a:xfrm>
            <a:custGeom>
              <a:avLst/>
              <a:gdLst>
                <a:gd name="T0" fmla="*/ 2147483646 w 118"/>
                <a:gd name="T1" fmla="*/ 0 h 69"/>
                <a:gd name="T2" fmla="*/ 2147483646 w 118"/>
                <a:gd name="T3" fmla="*/ 2147483646 h 69"/>
                <a:gd name="T4" fmla="*/ 2147483646 w 118"/>
                <a:gd name="T5" fmla="*/ 2147483646 h 69"/>
                <a:gd name="T6" fmla="*/ 2147483646 w 118"/>
                <a:gd name="T7" fmla="*/ 2147483646 h 69"/>
                <a:gd name="T8" fmla="*/ 2147483646 w 118"/>
                <a:gd name="T9" fmla="*/ 2147483646 h 69"/>
                <a:gd name="T10" fmla="*/ 2147483646 w 118"/>
                <a:gd name="T11" fmla="*/ 2147483646 h 69"/>
                <a:gd name="T12" fmla="*/ 2147483646 w 118"/>
                <a:gd name="T13" fmla="*/ 2147483646 h 69"/>
                <a:gd name="T14" fmla="*/ 2147483646 w 118"/>
                <a:gd name="T15" fmla="*/ 2147483646 h 69"/>
                <a:gd name="T16" fmla="*/ 2147483646 w 118"/>
                <a:gd name="T17" fmla="*/ 2147483646 h 69"/>
                <a:gd name="T18" fmla="*/ 2147483646 w 118"/>
                <a:gd name="T19" fmla="*/ 2147483646 h 69"/>
                <a:gd name="T20" fmla="*/ 2147483646 w 118"/>
                <a:gd name="T21" fmla="*/ 2147483646 h 69"/>
                <a:gd name="T22" fmla="*/ 2147483646 w 118"/>
                <a:gd name="T23" fmla="*/ 2147483646 h 69"/>
                <a:gd name="T24" fmla="*/ 2147483646 w 118"/>
                <a:gd name="T25" fmla="*/ 2147483646 h 69"/>
                <a:gd name="T26" fmla="*/ 2147483646 w 118"/>
                <a:gd name="T27" fmla="*/ 2147483646 h 69"/>
                <a:gd name="T28" fmla="*/ 2147483646 w 118"/>
                <a:gd name="T29" fmla="*/ 2147483646 h 69"/>
                <a:gd name="T30" fmla="*/ 2147483646 w 118"/>
                <a:gd name="T31" fmla="*/ 2147483646 h 69"/>
                <a:gd name="T32" fmla="*/ 2147483646 w 118"/>
                <a:gd name="T33" fmla="*/ 2147483646 h 69"/>
                <a:gd name="T34" fmla="*/ 2147483646 w 118"/>
                <a:gd name="T35" fmla="*/ 2147483646 h 69"/>
                <a:gd name="T36" fmla="*/ 2147483646 w 118"/>
                <a:gd name="T37" fmla="*/ 2147483646 h 69"/>
                <a:gd name="T38" fmla="*/ 2147483646 w 118"/>
                <a:gd name="T39" fmla="*/ 2147483646 h 69"/>
                <a:gd name="T40" fmla="*/ 2147483646 w 118"/>
                <a:gd name="T41" fmla="*/ 2147483646 h 69"/>
                <a:gd name="T42" fmla="*/ 2147483646 w 118"/>
                <a:gd name="T43" fmla="*/ 2147483646 h 69"/>
                <a:gd name="T44" fmla="*/ 2147483646 w 118"/>
                <a:gd name="T45" fmla="*/ 2147483646 h 69"/>
                <a:gd name="T46" fmla="*/ 2147483646 w 118"/>
                <a:gd name="T47" fmla="*/ 2147483646 h 69"/>
                <a:gd name="T48" fmla="*/ 2147483646 w 118"/>
                <a:gd name="T49" fmla="*/ 2147483646 h 69"/>
                <a:gd name="T50" fmla="*/ 2147483646 w 118"/>
                <a:gd name="T51" fmla="*/ 2147483646 h 69"/>
                <a:gd name="T52" fmla="*/ 2147483646 w 118"/>
                <a:gd name="T53" fmla="*/ 2147483646 h 69"/>
                <a:gd name="T54" fmla="*/ 2147483646 w 118"/>
                <a:gd name="T55" fmla="*/ 2147483646 h 69"/>
                <a:gd name="T56" fmla="*/ 2147483646 w 118"/>
                <a:gd name="T57" fmla="*/ 2147483646 h 69"/>
                <a:gd name="T58" fmla="*/ 2147483646 w 118"/>
                <a:gd name="T59" fmla="*/ 2147483646 h 69"/>
                <a:gd name="T60" fmla="*/ 2147483646 w 118"/>
                <a:gd name="T61" fmla="*/ 2147483646 h 69"/>
                <a:gd name="T62" fmla="*/ 2147483646 w 118"/>
                <a:gd name="T63" fmla="*/ 2147483646 h 69"/>
                <a:gd name="T64" fmla="*/ 2147483646 w 118"/>
                <a:gd name="T65" fmla="*/ 2147483646 h 69"/>
                <a:gd name="T66" fmla="*/ 2147483646 w 118"/>
                <a:gd name="T67" fmla="*/ 2147483646 h 69"/>
                <a:gd name="T68" fmla="*/ 2147483646 w 118"/>
                <a:gd name="T69" fmla="*/ 2147483646 h 69"/>
                <a:gd name="T70" fmla="*/ 2147483646 w 118"/>
                <a:gd name="T71" fmla="*/ 2147483646 h 69"/>
                <a:gd name="T72" fmla="*/ 2147483646 w 118"/>
                <a:gd name="T73" fmla="*/ 2147483646 h 69"/>
                <a:gd name="T74" fmla="*/ 2147483646 w 118"/>
                <a:gd name="T75" fmla="*/ 2147483646 h 69"/>
                <a:gd name="T76" fmla="*/ 2147483646 w 118"/>
                <a:gd name="T77" fmla="*/ 2147483646 h 69"/>
                <a:gd name="T78" fmla="*/ 2147483646 w 118"/>
                <a:gd name="T79" fmla="*/ 2147483646 h 69"/>
                <a:gd name="T80" fmla="*/ 2147483646 w 118"/>
                <a:gd name="T81" fmla="*/ 2147483646 h 69"/>
                <a:gd name="T82" fmla="*/ 2147483646 w 118"/>
                <a:gd name="T83" fmla="*/ 2147483646 h 69"/>
                <a:gd name="T84" fmla="*/ 2147483646 w 118"/>
                <a:gd name="T85" fmla="*/ 2147483646 h 69"/>
                <a:gd name="T86" fmla="*/ 2147483646 w 118"/>
                <a:gd name="T87" fmla="*/ 2147483646 h 69"/>
                <a:gd name="T88" fmla="*/ 2147483646 w 118"/>
                <a:gd name="T89" fmla="*/ 2147483646 h 69"/>
                <a:gd name="T90" fmla="*/ 2147483646 w 118"/>
                <a:gd name="T91" fmla="*/ 2147483646 h 69"/>
                <a:gd name="T92" fmla="*/ 2147483646 w 118"/>
                <a:gd name="T93" fmla="*/ 2147483646 h 69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118" h="69">
                  <a:moveTo>
                    <a:pt x="110" y="9"/>
                  </a:moveTo>
                  <a:cubicBezTo>
                    <a:pt x="108" y="6"/>
                    <a:pt x="106" y="4"/>
                    <a:pt x="103" y="3"/>
                  </a:cubicBezTo>
                  <a:cubicBezTo>
                    <a:pt x="101" y="1"/>
                    <a:pt x="98" y="0"/>
                    <a:pt x="95" y="0"/>
                  </a:cubicBezTo>
                  <a:cubicBezTo>
                    <a:pt x="101" y="2"/>
                    <a:pt x="106" y="6"/>
                    <a:pt x="109" y="10"/>
                  </a:cubicBezTo>
                  <a:cubicBezTo>
                    <a:pt x="113" y="15"/>
                    <a:pt x="115" y="20"/>
                    <a:pt x="115" y="26"/>
                  </a:cubicBezTo>
                  <a:cubicBezTo>
                    <a:pt x="116" y="32"/>
                    <a:pt x="115" y="38"/>
                    <a:pt x="111" y="43"/>
                  </a:cubicBezTo>
                  <a:cubicBezTo>
                    <a:pt x="110" y="45"/>
                    <a:pt x="108" y="47"/>
                    <a:pt x="105" y="49"/>
                  </a:cubicBezTo>
                  <a:cubicBezTo>
                    <a:pt x="103" y="51"/>
                    <a:pt x="100" y="52"/>
                    <a:pt x="97" y="53"/>
                  </a:cubicBezTo>
                  <a:cubicBezTo>
                    <a:pt x="97" y="53"/>
                    <a:pt x="96" y="53"/>
                    <a:pt x="95" y="53"/>
                  </a:cubicBezTo>
                  <a:cubicBezTo>
                    <a:pt x="93" y="54"/>
                    <a:pt x="93" y="54"/>
                    <a:pt x="93" y="54"/>
                  </a:cubicBezTo>
                  <a:cubicBezTo>
                    <a:pt x="90" y="54"/>
                    <a:pt x="90" y="54"/>
                    <a:pt x="90" y="54"/>
                  </a:cubicBezTo>
                  <a:cubicBezTo>
                    <a:pt x="83" y="56"/>
                    <a:pt x="83" y="56"/>
                    <a:pt x="83" y="56"/>
                  </a:cubicBezTo>
                  <a:cubicBezTo>
                    <a:pt x="69" y="59"/>
                    <a:pt x="69" y="59"/>
                    <a:pt x="69" y="59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56" y="61"/>
                    <a:pt x="74" y="57"/>
                    <a:pt x="90" y="54"/>
                  </a:cubicBezTo>
                  <a:cubicBezTo>
                    <a:pt x="94" y="53"/>
                    <a:pt x="94" y="53"/>
                    <a:pt x="94" y="53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95" y="53"/>
                    <a:pt x="96" y="53"/>
                    <a:pt x="96" y="53"/>
                  </a:cubicBezTo>
                  <a:cubicBezTo>
                    <a:pt x="97" y="53"/>
                    <a:pt x="98" y="52"/>
                    <a:pt x="98" y="52"/>
                  </a:cubicBezTo>
                  <a:cubicBezTo>
                    <a:pt x="102" y="51"/>
                    <a:pt x="105" y="50"/>
                    <a:pt x="107" y="47"/>
                  </a:cubicBezTo>
                  <a:cubicBezTo>
                    <a:pt x="110" y="45"/>
                    <a:pt x="112" y="42"/>
                    <a:pt x="113" y="39"/>
                  </a:cubicBezTo>
                  <a:cubicBezTo>
                    <a:pt x="114" y="36"/>
                    <a:pt x="115" y="33"/>
                    <a:pt x="115" y="30"/>
                  </a:cubicBezTo>
                  <a:cubicBezTo>
                    <a:pt x="115" y="24"/>
                    <a:pt x="113" y="17"/>
                    <a:pt x="110" y="12"/>
                  </a:cubicBezTo>
                  <a:cubicBezTo>
                    <a:pt x="106" y="7"/>
                    <a:pt x="101" y="3"/>
                    <a:pt x="95" y="1"/>
                  </a:cubicBezTo>
                  <a:cubicBezTo>
                    <a:pt x="94" y="1"/>
                    <a:pt x="92" y="0"/>
                    <a:pt x="91" y="0"/>
                  </a:cubicBezTo>
                  <a:cubicBezTo>
                    <a:pt x="89" y="0"/>
                    <a:pt x="88" y="0"/>
                    <a:pt x="86" y="1"/>
                  </a:cubicBezTo>
                  <a:cubicBezTo>
                    <a:pt x="84" y="2"/>
                    <a:pt x="82" y="3"/>
                    <a:pt x="82" y="4"/>
                  </a:cubicBezTo>
                  <a:cubicBezTo>
                    <a:pt x="82" y="5"/>
                    <a:pt x="83" y="5"/>
                    <a:pt x="84" y="5"/>
                  </a:cubicBezTo>
                  <a:cubicBezTo>
                    <a:pt x="85" y="5"/>
                    <a:pt x="87" y="6"/>
                    <a:pt x="89" y="6"/>
                  </a:cubicBezTo>
                  <a:cubicBezTo>
                    <a:pt x="90" y="6"/>
                    <a:pt x="91" y="6"/>
                    <a:pt x="93" y="7"/>
                  </a:cubicBezTo>
                  <a:cubicBezTo>
                    <a:pt x="94" y="7"/>
                    <a:pt x="95" y="7"/>
                    <a:pt x="95" y="7"/>
                  </a:cubicBezTo>
                  <a:cubicBezTo>
                    <a:pt x="96" y="8"/>
                    <a:pt x="95" y="9"/>
                    <a:pt x="94" y="9"/>
                  </a:cubicBezTo>
                  <a:cubicBezTo>
                    <a:pt x="100" y="12"/>
                    <a:pt x="105" y="17"/>
                    <a:pt x="106" y="23"/>
                  </a:cubicBezTo>
                  <a:cubicBezTo>
                    <a:pt x="107" y="27"/>
                    <a:pt x="107" y="30"/>
                    <a:pt x="107" y="33"/>
                  </a:cubicBezTo>
                  <a:cubicBezTo>
                    <a:pt x="106" y="36"/>
                    <a:pt x="105" y="39"/>
                    <a:pt x="102" y="41"/>
                  </a:cubicBezTo>
                  <a:cubicBezTo>
                    <a:pt x="101" y="42"/>
                    <a:pt x="100" y="43"/>
                    <a:pt x="98" y="44"/>
                  </a:cubicBezTo>
                  <a:cubicBezTo>
                    <a:pt x="97" y="44"/>
                    <a:pt x="96" y="45"/>
                    <a:pt x="95" y="45"/>
                  </a:cubicBezTo>
                  <a:cubicBezTo>
                    <a:pt x="94" y="45"/>
                    <a:pt x="93" y="45"/>
                    <a:pt x="92" y="46"/>
                  </a:cubicBezTo>
                  <a:cubicBezTo>
                    <a:pt x="79" y="48"/>
                    <a:pt x="79" y="48"/>
                    <a:pt x="79" y="48"/>
                  </a:cubicBezTo>
                  <a:cubicBezTo>
                    <a:pt x="70" y="50"/>
                    <a:pt x="61" y="52"/>
                    <a:pt x="52" y="53"/>
                  </a:cubicBezTo>
                  <a:cubicBezTo>
                    <a:pt x="61" y="52"/>
                    <a:pt x="70" y="50"/>
                    <a:pt x="79" y="48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3" y="45"/>
                    <a:pt x="94" y="45"/>
                    <a:pt x="95" y="45"/>
                  </a:cubicBezTo>
                  <a:cubicBezTo>
                    <a:pt x="96" y="45"/>
                    <a:pt x="97" y="44"/>
                    <a:pt x="98" y="44"/>
                  </a:cubicBezTo>
                  <a:cubicBezTo>
                    <a:pt x="100" y="43"/>
                    <a:pt x="101" y="42"/>
                    <a:pt x="102" y="41"/>
                  </a:cubicBezTo>
                  <a:cubicBezTo>
                    <a:pt x="105" y="39"/>
                    <a:pt x="106" y="36"/>
                    <a:pt x="106" y="33"/>
                  </a:cubicBezTo>
                  <a:cubicBezTo>
                    <a:pt x="107" y="30"/>
                    <a:pt x="107" y="27"/>
                    <a:pt x="106" y="23"/>
                  </a:cubicBezTo>
                  <a:cubicBezTo>
                    <a:pt x="104" y="17"/>
                    <a:pt x="100" y="12"/>
                    <a:pt x="94" y="10"/>
                  </a:cubicBezTo>
                  <a:cubicBezTo>
                    <a:pt x="93" y="10"/>
                    <a:pt x="93" y="11"/>
                    <a:pt x="95" y="12"/>
                  </a:cubicBezTo>
                  <a:cubicBezTo>
                    <a:pt x="96" y="13"/>
                    <a:pt x="97" y="14"/>
                    <a:pt x="98" y="15"/>
                  </a:cubicBezTo>
                  <a:cubicBezTo>
                    <a:pt x="99" y="16"/>
                    <a:pt x="101" y="17"/>
                    <a:pt x="102" y="19"/>
                  </a:cubicBezTo>
                  <a:cubicBezTo>
                    <a:pt x="103" y="21"/>
                    <a:pt x="104" y="24"/>
                    <a:pt x="105" y="26"/>
                  </a:cubicBezTo>
                  <a:cubicBezTo>
                    <a:pt x="105" y="28"/>
                    <a:pt x="105" y="30"/>
                    <a:pt x="105" y="32"/>
                  </a:cubicBezTo>
                  <a:cubicBezTo>
                    <a:pt x="104" y="36"/>
                    <a:pt x="101" y="40"/>
                    <a:pt x="97" y="42"/>
                  </a:cubicBezTo>
                  <a:cubicBezTo>
                    <a:pt x="96" y="42"/>
                    <a:pt x="94" y="43"/>
                    <a:pt x="93" y="43"/>
                  </a:cubicBezTo>
                  <a:cubicBezTo>
                    <a:pt x="89" y="44"/>
                    <a:pt x="89" y="44"/>
                    <a:pt x="89" y="44"/>
                  </a:cubicBezTo>
                  <a:cubicBezTo>
                    <a:pt x="79" y="46"/>
                    <a:pt x="79" y="46"/>
                    <a:pt x="79" y="46"/>
                  </a:cubicBezTo>
                  <a:cubicBezTo>
                    <a:pt x="66" y="48"/>
                    <a:pt x="53" y="51"/>
                    <a:pt x="41" y="53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3" y="55"/>
                    <a:pt x="31" y="55"/>
                    <a:pt x="30" y="55"/>
                  </a:cubicBezTo>
                  <a:cubicBezTo>
                    <a:pt x="29" y="55"/>
                    <a:pt x="29" y="55"/>
                    <a:pt x="29" y="55"/>
                  </a:cubicBezTo>
                  <a:cubicBezTo>
                    <a:pt x="28" y="55"/>
                    <a:pt x="28" y="55"/>
                    <a:pt x="28" y="55"/>
                  </a:cubicBezTo>
                  <a:cubicBezTo>
                    <a:pt x="28" y="55"/>
                    <a:pt x="28" y="55"/>
                    <a:pt x="28" y="55"/>
                  </a:cubicBezTo>
                  <a:cubicBezTo>
                    <a:pt x="27" y="55"/>
                    <a:pt x="27" y="55"/>
                    <a:pt x="27" y="55"/>
                  </a:cubicBezTo>
                  <a:cubicBezTo>
                    <a:pt x="27" y="55"/>
                    <a:pt x="27" y="55"/>
                    <a:pt x="27" y="55"/>
                  </a:cubicBezTo>
                  <a:cubicBezTo>
                    <a:pt x="26" y="54"/>
                    <a:pt x="25" y="54"/>
                    <a:pt x="25" y="54"/>
                  </a:cubicBezTo>
                  <a:cubicBezTo>
                    <a:pt x="23" y="54"/>
                    <a:pt x="22" y="53"/>
                    <a:pt x="21" y="52"/>
                  </a:cubicBezTo>
                  <a:cubicBezTo>
                    <a:pt x="19" y="51"/>
                    <a:pt x="17" y="48"/>
                    <a:pt x="16" y="45"/>
                  </a:cubicBezTo>
                  <a:cubicBezTo>
                    <a:pt x="15" y="42"/>
                    <a:pt x="15" y="39"/>
                    <a:pt x="16" y="36"/>
                  </a:cubicBezTo>
                  <a:cubicBezTo>
                    <a:pt x="16" y="33"/>
                    <a:pt x="17" y="32"/>
                    <a:pt x="18" y="30"/>
                  </a:cubicBezTo>
                  <a:cubicBezTo>
                    <a:pt x="20" y="28"/>
                    <a:pt x="21" y="27"/>
                    <a:pt x="23" y="26"/>
                  </a:cubicBezTo>
                  <a:cubicBezTo>
                    <a:pt x="24" y="26"/>
                    <a:pt x="24" y="26"/>
                    <a:pt x="25" y="25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31" y="24"/>
                    <a:pt x="31" y="24"/>
                    <a:pt x="31" y="24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52" y="20"/>
                    <a:pt x="64" y="17"/>
                    <a:pt x="74" y="15"/>
                  </a:cubicBezTo>
                  <a:cubicBezTo>
                    <a:pt x="91" y="10"/>
                    <a:pt x="84" y="7"/>
                    <a:pt x="66" y="9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83" y="5"/>
                    <a:pt x="74" y="3"/>
                    <a:pt x="76" y="1"/>
                  </a:cubicBezTo>
                  <a:cubicBezTo>
                    <a:pt x="67" y="3"/>
                    <a:pt x="58" y="5"/>
                    <a:pt x="49" y="6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30" y="10"/>
                    <a:pt x="30" y="10"/>
                    <a:pt x="30" y="10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6" y="14"/>
                    <a:pt x="12" y="16"/>
                    <a:pt x="9" y="19"/>
                  </a:cubicBezTo>
                  <a:cubicBezTo>
                    <a:pt x="8" y="20"/>
                    <a:pt x="7" y="21"/>
                    <a:pt x="7" y="22"/>
                  </a:cubicBezTo>
                  <a:cubicBezTo>
                    <a:pt x="6" y="23"/>
                    <a:pt x="6" y="23"/>
                    <a:pt x="5" y="25"/>
                  </a:cubicBezTo>
                  <a:cubicBezTo>
                    <a:pt x="4" y="26"/>
                    <a:pt x="3" y="29"/>
                    <a:pt x="2" y="31"/>
                  </a:cubicBezTo>
                  <a:cubicBezTo>
                    <a:pt x="0" y="38"/>
                    <a:pt x="1" y="47"/>
                    <a:pt x="4" y="54"/>
                  </a:cubicBezTo>
                  <a:cubicBezTo>
                    <a:pt x="6" y="58"/>
                    <a:pt x="9" y="62"/>
                    <a:pt x="13" y="64"/>
                  </a:cubicBezTo>
                  <a:cubicBezTo>
                    <a:pt x="16" y="67"/>
                    <a:pt x="21" y="68"/>
                    <a:pt x="25" y="69"/>
                  </a:cubicBezTo>
                  <a:cubicBezTo>
                    <a:pt x="25" y="69"/>
                    <a:pt x="26" y="69"/>
                    <a:pt x="26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9"/>
                    <a:pt x="29" y="69"/>
                    <a:pt x="30" y="69"/>
                  </a:cubicBezTo>
                  <a:cubicBezTo>
                    <a:pt x="32" y="69"/>
                    <a:pt x="35" y="69"/>
                    <a:pt x="37" y="69"/>
                  </a:cubicBezTo>
                  <a:cubicBezTo>
                    <a:pt x="46" y="67"/>
                    <a:pt x="46" y="67"/>
                    <a:pt x="46" y="67"/>
                  </a:cubicBezTo>
                  <a:cubicBezTo>
                    <a:pt x="65" y="62"/>
                    <a:pt x="65" y="62"/>
                    <a:pt x="65" y="62"/>
                  </a:cubicBezTo>
                  <a:cubicBezTo>
                    <a:pt x="84" y="58"/>
                    <a:pt x="84" y="58"/>
                    <a:pt x="84" y="58"/>
                  </a:cubicBezTo>
                  <a:cubicBezTo>
                    <a:pt x="93" y="56"/>
                    <a:pt x="93" y="56"/>
                    <a:pt x="93" y="56"/>
                  </a:cubicBezTo>
                  <a:cubicBezTo>
                    <a:pt x="96" y="56"/>
                    <a:pt x="96" y="56"/>
                    <a:pt x="96" y="56"/>
                  </a:cubicBezTo>
                  <a:cubicBezTo>
                    <a:pt x="97" y="56"/>
                    <a:pt x="98" y="55"/>
                    <a:pt x="99" y="55"/>
                  </a:cubicBezTo>
                  <a:cubicBezTo>
                    <a:pt x="99" y="55"/>
                    <a:pt x="100" y="55"/>
                    <a:pt x="100" y="54"/>
                  </a:cubicBezTo>
                  <a:cubicBezTo>
                    <a:pt x="99" y="55"/>
                    <a:pt x="98" y="55"/>
                    <a:pt x="97" y="55"/>
                  </a:cubicBezTo>
                  <a:cubicBezTo>
                    <a:pt x="95" y="56"/>
                    <a:pt x="95" y="56"/>
                    <a:pt x="94" y="56"/>
                  </a:cubicBezTo>
                  <a:cubicBezTo>
                    <a:pt x="91" y="57"/>
                    <a:pt x="91" y="57"/>
                    <a:pt x="91" y="57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55" y="64"/>
                    <a:pt x="55" y="64"/>
                    <a:pt x="55" y="64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37" y="68"/>
                    <a:pt x="37" y="68"/>
                    <a:pt x="37" y="68"/>
                  </a:cubicBezTo>
                  <a:cubicBezTo>
                    <a:pt x="34" y="69"/>
                    <a:pt x="32" y="69"/>
                    <a:pt x="29" y="69"/>
                  </a:cubicBezTo>
                  <a:cubicBezTo>
                    <a:pt x="28" y="69"/>
                    <a:pt x="28" y="69"/>
                    <a:pt x="27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6" y="69"/>
                    <a:pt x="26" y="68"/>
                    <a:pt x="26" y="68"/>
                  </a:cubicBezTo>
                  <a:cubicBezTo>
                    <a:pt x="24" y="68"/>
                    <a:pt x="23" y="68"/>
                    <a:pt x="22" y="68"/>
                  </a:cubicBezTo>
                  <a:cubicBezTo>
                    <a:pt x="19" y="67"/>
                    <a:pt x="17" y="66"/>
                    <a:pt x="14" y="65"/>
                  </a:cubicBezTo>
                  <a:cubicBezTo>
                    <a:pt x="9" y="62"/>
                    <a:pt x="6" y="57"/>
                    <a:pt x="4" y="52"/>
                  </a:cubicBezTo>
                  <a:cubicBezTo>
                    <a:pt x="4" y="52"/>
                    <a:pt x="5" y="53"/>
                    <a:pt x="4" y="52"/>
                  </a:cubicBezTo>
                  <a:cubicBezTo>
                    <a:pt x="6" y="57"/>
                    <a:pt x="10" y="61"/>
                    <a:pt x="15" y="64"/>
                  </a:cubicBezTo>
                  <a:cubicBezTo>
                    <a:pt x="17" y="65"/>
                    <a:pt x="19" y="66"/>
                    <a:pt x="22" y="67"/>
                  </a:cubicBezTo>
                  <a:cubicBezTo>
                    <a:pt x="23" y="67"/>
                    <a:pt x="25" y="67"/>
                    <a:pt x="26" y="67"/>
                  </a:cubicBezTo>
                  <a:cubicBezTo>
                    <a:pt x="26" y="67"/>
                    <a:pt x="27" y="67"/>
                    <a:pt x="27" y="67"/>
                  </a:cubicBezTo>
                  <a:cubicBezTo>
                    <a:pt x="27" y="68"/>
                    <a:pt x="27" y="67"/>
                    <a:pt x="27" y="68"/>
                  </a:cubicBezTo>
                  <a:cubicBezTo>
                    <a:pt x="27" y="68"/>
                    <a:pt x="27" y="68"/>
                    <a:pt x="27" y="68"/>
                  </a:cubicBezTo>
                  <a:cubicBezTo>
                    <a:pt x="28" y="68"/>
                    <a:pt x="29" y="68"/>
                    <a:pt x="29" y="68"/>
                  </a:cubicBezTo>
                  <a:cubicBezTo>
                    <a:pt x="32" y="68"/>
                    <a:pt x="34" y="68"/>
                    <a:pt x="37" y="67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55" y="63"/>
                    <a:pt x="55" y="63"/>
                    <a:pt x="55" y="63"/>
                  </a:cubicBezTo>
                  <a:cubicBezTo>
                    <a:pt x="63" y="62"/>
                    <a:pt x="71" y="60"/>
                    <a:pt x="79" y="58"/>
                  </a:cubicBezTo>
                  <a:cubicBezTo>
                    <a:pt x="83" y="58"/>
                    <a:pt x="87" y="57"/>
                    <a:pt x="91" y="56"/>
                  </a:cubicBezTo>
                  <a:cubicBezTo>
                    <a:pt x="95" y="55"/>
                    <a:pt x="95" y="55"/>
                    <a:pt x="95" y="55"/>
                  </a:cubicBezTo>
                  <a:cubicBezTo>
                    <a:pt x="96" y="55"/>
                    <a:pt x="96" y="55"/>
                    <a:pt x="96" y="55"/>
                  </a:cubicBezTo>
                  <a:cubicBezTo>
                    <a:pt x="97" y="54"/>
                    <a:pt x="97" y="54"/>
                    <a:pt x="98" y="54"/>
                  </a:cubicBezTo>
                  <a:cubicBezTo>
                    <a:pt x="101" y="53"/>
                    <a:pt x="103" y="52"/>
                    <a:pt x="105" y="50"/>
                  </a:cubicBezTo>
                  <a:cubicBezTo>
                    <a:pt x="106" y="51"/>
                    <a:pt x="106" y="51"/>
                    <a:pt x="106" y="51"/>
                  </a:cubicBezTo>
                  <a:cubicBezTo>
                    <a:pt x="109" y="49"/>
                    <a:pt x="112" y="46"/>
                    <a:pt x="114" y="42"/>
                  </a:cubicBezTo>
                  <a:cubicBezTo>
                    <a:pt x="116" y="39"/>
                    <a:pt x="117" y="35"/>
                    <a:pt x="118" y="31"/>
                  </a:cubicBezTo>
                  <a:cubicBezTo>
                    <a:pt x="118" y="23"/>
                    <a:pt x="115" y="15"/>
                    <a:pt x="110" y="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BF5ABBD2-9F71-4449-98F8-311CAB73E938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7538" y="2193926"/>
              <a:ext cx="431800" cy="266700"/>
            </a:xfrm>
            <a:custGeom>
              <a:avLst/>
              <a:gdLst>
                <a:gd name="T0" fmla="*/ 2147483646 w 115"/>
                <a:gd name="T1" fmla="*/ 2147483646 h 71"/>
                <a:gd name="T2" fmla="*/ 2147483646 w 115"/>
                <a:gd name="T3" fmla="*/ 2147483646 h 71"/>
                <a:gd name="T4" fmla="*/ 2147483646 w 115"/>
                <a:gd name="T5" fmla="*/ 2147483646 h 71"/>
                <a:gd name="T6" fmla="*/ 2147483646 w 115"/>
                <a:gd name="T7" fmla="*/ 2147483646 h 71"/>
                <a:gd name="T8" fmla="*/ 2147483646 w 115"/>
                <a:gd name="T9" fmla="*/ 2147483646 h 71"/>
                <a:gd name="T10" fmla="*/ 2147483646 w 115"/>
                <a:gd name="T11" fmla="*/ 2147483646 h 71"/>
                <a:gd name="T12" fmla="*/ 2147483646 w 115"/>
                <a:gd name="T13" fmla="*/ 2147483646 h 71"/>
                <a:gd name="T14" fmla="*/ 2147483646 w 115"/>
                <a:gd name="T15" fmla="*/ 2147483646 h 71"/>
                <a:gd name="T16" fmla="*/ 2147483646 w 115"/>
                <a:gd name="T17" fmla="*/ 2147483646 h 71"/>
                <a:gd name="T18" fmla="*/ 2147483646 w 115"/>
                <a:gd name="T19" fmla="*/ 2147483646 h 71"/>
                <a:gd name="T20" fmla="*/ 2147483646 w 115"/>
                <a:gd name="T21" fmla="*/ 2147483646 h 71"/>
                <a:gd name="T22" fmla="*/ 2147483646 w 115"/>
                <a:gd name="T23" fmla="*/ 2147483646 h 71"/>
                <a:gd name="T24" fmla="*/ 2147483646 w 115"/>
                <a:gd name="T25" fmla="*/ 2147483646 h 71"/>
                <a:gd name="T26" fmla="*/ 2147483646 w 115"/>
                <a:gd name="T27" fmla="*/ 2147483646 h 71"/>
                <a:gd name="T28" fmla="*/ 2147483646 w 115"/>
                <a:gd name="T29" fmla="*/ 2147483646 h 71"/>
                <a:gd name="T30" fmla="*/ 2147483646 w 115"/>
                <a:gd name="T31" fmla="*/ 2147483646 h 71"/>
                <a:gd name="T32" fmla="*/ 2147483646 w 115"/>
                <a:gd name="T33" fmla="*/ 2147483646 h 71"/>
                <a:gd name="T34" fmla="*/ 2147483646 w 115"/>
                <a:gd name="T35" fmla="*/ 2147483646 h 71"/>
                <a:gd name="T36" fmla="*/ 2147483646 w 115"/>
                <a:gd name="T37" fmla="*/ 2147483646 h 71"/>
                <a:gd name="T38" fmla="*/ 2147483646 w 115"/>
                <a:gd name="T39" fmla="*/ 2147483646 h 71"/>
                <a:gd name="T40" fmla="*/ 2147483646 w 115"/>
                <a:gd name="T41" fmla="*/ 2147483646 h 71"/>
                <a:gd name="T42" fmla="*/ 2147483646 w 115"/>
                <a:gd name="T43" fmla="*/ 2147483646 h 71"/>
                <a:gd name="T44" fmla="*/ 2147483646 w 115"/>
                <a:gd name="T45" fmla="*/ 2147483646 h 71"/>
                <a:gd name="T46" fmla="*/ 2147483646 w 115"/>
                <a:gd name="T47" fmla="*/ 2147483646 h 71"/>
                <a:gd name="T48" fmla="*/ 2147483646 w 115"/>
                <a:gd name="T49" fmla="*/ 2147483646 h 71"/>
                <a:gd name="T50" fmla="*/ 2147483646 w 115"/>
                <a:gd name="T51" fmla="*/ 2147483646 h 71"/>
                <a:gd name="T52" fmla="*/ 2147483646 w 115"/>
                <a:gd name="T53" fmla="*/ 2147483646 h 71"/>
                <a:gd name="T54" fmla="*/ 2147483646 w 115"/>
                <a:gd name="T55" fmla="*/ 2147483646 h 71"/>
                <a:gd name="T56" fmla="*/ 2147483646 w 115"/>
                <a:gd name="T57" fmla="*/ 2147483646 h 71"/>
                <a:gd name="T58" fmla="*/ 2147483646 w 115"/>
                <a:gd name="T59" fmla="*/ 2147483646 h 71"/>
                <a:gd name="T60" fmla="*/ 2147483646 w 115"/>
                <a:gd name="T61" fmla="*/ 2147483646 h 71"/>
                <a:gd name="T62" fmla="*/ 2147483646 w 115"/>
                <a:gd name="T63" fmla="*/ 2147483646 h 71"/>
                <a:gd name="T64" fmla="*/ 2147483646 w 115"/>
                <a:gd name="T65" fmla="*/ 2147483646 h 71"/>
                <a:gd name="T66" fmla="*/ 2147483646 w 115"/>
                <a:gd name="T67" fmla="*/ 2147483646 h 71"/>
                <a:gd name="T68" fmla="*/ 2147483646 w 115"/>
                <a:gd name="T69" fmla="*/ 2147483646 h 71"/>
                <a:gd name="T70" fmla="*/ 2147483646 w 115"/>
                <a:gd name="T71" fmla="*/ 2147483646 h 71"/>
                <a:gd name="T72" fmla="*/ 2147483646 w 115"/>
                <a:gd name="T73" fmla="*/ 2147483646 h 71"/>
                <a:gd name="T74" fmla="*/ 2147483646 w 115"/>
                <a:gd name="T75" fmla="*/ 2147483646 h 71"/>
                <a:gd name="T76" fmla="*/ 2147483646 w 115"/>
                <a:gd name="T77" fmla="*/ 2147483646 h 71"/>
                <a:gd name="T78" fmla="*/ 2147483646 w 115"/>
                <a:gd name="T79" fmla="*/ 2147483646 h 71"/>
                <a:gd name="T80" fmla="*/ 2147483646 w 115"/>
                <a:gd name="T81" fmla="*/ 2147483646 h 71"/>
                <a:gd name="T82" fmla="*/ 2147483646 w 115"/>
                <a:gd name="T83" fmla="*/ 2147483646 h 71"/>
                <a:gd name="T84" fmla="*/ 2147483646 w 115"/>
                <a:gd name="T85" fmla="*/ 2147483646 h 71"/>
                <a:gd name="T86" fmla="*/ 2147483646 w 115"/>
                <a:gd name="T87" fmla="*/ 2147483646 h 71"/>
                <a:gd name="T88" fmla="*/ 2147483646 w 115"/>
                <a:gd name="T89" fmla="*/ 2147483646 h 71"/>
                <a:gd name="T90" fmla="*/ 2147483646 w 115"/>
                <a:gd name="T91" fmla="*/ 0 h 71"/>
                <a:gd name="T92" fmla="*/ 2147483646 w 115"/>
                <a:gd name="T93" fmla="*/ 2147483646 h 71"/>
                <a:gd name="T94" fmla="*/ 2147483646 w 115"/>
                <a:gd name="T95" fmla="*/ 2147483646 h 71"/>
                <a:gd name="T96" fmla="*/ 2147483646 w 115"/>
                <a:gd name="T97" fmla="*/ 2147483646 h 71"/>
                <a:gd name="T98" fmla="*/ 2147483646 w 115"/>
                <a:gd name="T99" fmla="*/ 2147483646 h 71"/>
                <a:gd name="T100" fmla="*/ 2147483646 w 115"/>
                <a:gd name="T101" fmla="*/ 2147483646 h 7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115" h="71">
                  <a:moveTo>
                    <a:pt x="56" y="65"/>
                  </a:moveTo>
                  <a:cubicBezTo>
                    <a:pt x="32" y="59"/>
                    <a:pt x="32" y="59"/>
                    <a:pt x="32" y="59"/>
                  </a:cubicBezTo>
                  <a:cubicBezTo>
                    <a:pt x="26" y="58"/>
                    <a:pt x="26" y="58"/>
                    <a:pt x="26" y="58"/>
                  </a:cubicBezTo>
                  <a:cubicBezTo>
                    <a:pt x="23" y="57"/>
                    <a:pt x="23" y="57"/>
                    <a:pt x="23" y="57"/>
                  </a:cubicBezTo>
                  <a:cubicBezTo>
                    <a:pt x="22" y="57"/>
                    <a:pt x="22" y="57"/>
                    <a:pt x="22" y="57"/>
                  </a:cubicBezTo>
                  <a:cubicBezTo>
                    <a:pt x="21" y="57"/>
                    <a:pt x="20" y="57"/>
                    <a:pt x="20" y="56"/>
                  </a:cubicBezTo>
                  <a:cubicBezTo>
                    <a:pt x="14" y="55"/>
                    <a:pt x="10" y="51"/>
                    <a:pt x="7" y="47"/>
                  </a:cubicBezTo>
                  <a:cubicBezTo>
                    <a:pt x="4" y="43"/>
                    <a:pt x="2" y="38"/>
                    <a:pt x="1" y="33"/>
                  </a:cubicBezTo>
                  <a:cubicBezTo>
                    <a:pt x="1" y="30"/>
                    <a:pt x="1" y="28"/>
                    <a:pt x="1" y="25"/>
                  </a:cubicBezTo>
                  <a:cubicBezTo>
                    <a:pt x="1" y="24"/>
                    <a:pt x="1" y="23"/>
                    <a:pt x="2" y="22"/>
                  </a:cubicBezTo>
                  <a:cubicBezTo>
                    <a:pt x="2" y="20"/>
                    <a:pt x="2" y="19"/>
                    <a:pt x="3" y="18"/>
                  </a:cubicBezTo>
                  <a:cubicBezTo>
                    <a:pt x="5" y="13"/>
                    <a:pt x="9" y="8"/>
                    <a:pt x="13" y="5"/>
                  </a:cubicBezTo>
                  <a:cubicBezTo>
                    <a:pt x="17" y="2"/>
                    <a:pt x="22" y="1"/>
                    <a:pt x="28" y="0"/>
                  </a:cubicBezTo>
                  <a:cubicBezTo>
                    <a:pt x="27" y="0"/>
                    <a:pt x="26" y="1"/>
                    <a:pt x="28" y="1"/>
                  </a:cubicBezTo>
                  <a:cubicBezTo>
                    <a:pt x="23" y="1"/>
                    <a:pt x="18" y="3"/>
                    <a:pt x="13" y="6"/>
                  </a:cubicBezTo>
                  <a:cubicBezTo>
                    <a:pt x="9" y="9"/>
                    <a:pt x="6" y="13"/>
                    <a:pt x="4" y="18"/>
                  </a:cubicBezTo>
                  <a:cubicBezTo>
                    <a:pt x="3" y="19"/>
                    <a:pt x="3" y="21"/>
                    <a:pt x="3" y="22"/>
                  </a:cubicBezTo>
                  <a:cubicBezTo>
                    <a:pt x="2" y="23"/>
                    <a:pt x="2" y="24"/>
                    <a:pt x="2" y="26"/>
                  </a:cubicBezTo>
                  <a:cubicBezTo>
                    <a:pt x="2" y="28"/>
                    <a:pt x="2" y="31"/>
                    <a:pt x="2" y="33"/>
                  </a:cubicBezTo>
                  <a:cubicBezTo>
                    <a:pt x="3" y="38"/>
                    <a:pt x="5" y="43"/>
                    <a:pt x="8" y="47"/>
                  </a:cubicBezTo>
                  <a:cubicBezTo>
                    <a:pt x="11" y="51"/>
                    <a:pt x="15" y="55"/>
                    <a:pt x="21" y="56"/>
                  </a:cubicBezTo>
                  <a:cubicBezTo>
                    <a:pt x="22" y="56"/>
                    <a:pt x="22" y="56"/>
                    <a:pt x="22" y="56"/>
                  </a:cubicBezTo>
                  <a:cubicBezTo>
                    <a:pt x="23" y="57"/>
                    <a:pt x="23" y="57"/>
                    <a:pt x="23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33" y="59"/>
                    <a:pt x="33" y="59"/>
                    <a:pt x="33" y="59"/>
                  </a:cubicBezTo>
                  <a:cubicBezTo>
                    <a:pt x="41" y="61"/>
                    <a:pt x="49" y="62"/>
                    <a:pt x="58" y="64"/>
                  </a:cubicBezTo>
                  <a:cubicBezTo>
                    <a:pt x="58" y="65"/>
                    <a:pt x="58" y="65"/>
                    <a:pt x="58" y="65"/>
                  </a:cubicBezTo>
                  <a:cubicBezTo>
                    <a:pt x="75" y="69"/>
                    <a:pt x="75" y="69"/>
                    <a:pt x="75" y="69"/>
                  </a:cubicBezTo>
                  <a:cubicBezTo>
                    <a:pt x="80" y="70"/>
                    <a:pt x="80" y="70"/>
                    <a:pt x="80" y="70"/>
                  </a:cubicBezTo>
                  <a:cubicBezTo>
                    <a:pt x="80" y="70"/>
                    <a:pt x="81" y="71"/>
                    <a:pt x="82" y="71"/>
                  </a:cubicBezTo>
                  <a:cubicBezTo>
                    <a:pt x="83" y="71"/>
                    <a:pt x="84" y="71"/>
                    <a:pt x="85" y="71"/>
                  </a:cubicBezTo>
                  <a:cubicBezTo>
                    <a:pt x="89" y="71"/>
                    <a:pt x="93" y="71"/>
                    <a:pt x="97" y="70"/>
                  </a:cubicBezTo>
                  <a:cubicBezTo>
                    <a:pt x="101" y="68"/>
                    <a:pt x="103" y="66"/>
                    <a:pt x="105" y="64"/>
                  </a:cubicBezTo>
                  <a:cubicBezTo>
                    <a:pt x="107" y="62"/>
                    <a:pt x="109" y="60"/>
                    <a:pt x="110" y="58"/>
                  </a:cubicBezTo>
                  <a:cubicBezTo>
                    <a:pt x="106" y="63"/>
                    <a:pt x="102" y="66"/>
                    <a:pt x="96" y="68"/>
                  </a:cubicBezTo>
                  <a:cubicBezTo>
                    <a:pt x="93" y="69"/>
                    <a:pt x="90" y="69"/>
                    <a:pt x="87" y="69"/>
                  </a:cubicBezTo>
                  <a:cubicBezTo>
                    <a:pt x="86" y="69"/>
                    <a:pt x="84" y="69"/>
                    <a:pt x="83" y="69"/>
                  </a:cubicBezTo>
                  <a:cubicBezTo>
                    <a:pt x="82" y="69"/>
                    <a:pt x="82" y="68"/>
                    <a:pt x="81" y="68"/>
                  </a:cubicBezTo>
                  <a:cubicBezTo>
                    <a:pt x="79" y="68"/>
                    <a:pt x="79" y="68"/>
                    <a:pt x="79" y="68"/>
                  </a:cubicBezTo>
                  <a:cubicBezTo>
                    <a:pt x="70" y="66"/>
                    <a:pt x="61" y="63"/>
                    <a:pt x="51" y="61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2" y="55"/>
                    <a:pt x="22" y="55"/>
                    <a:pt x="22" y="55"/>
                  </a:cubicBezTo>
                  <a:cubicBezTo>
                    <a:pt x="21" y="54"/>
                    <a:pt x="20" y="54"/>
                    <a:pt x="19" y="54"/>
                  </a:cubicBezTo>
                  <a:cubicBezTo>
                    <a:pt x="18" y="53"/>
                    <a:pt x="17" y="53"/>
                    <a:pt x="16" y="52"/>
                  </a:cubicBezTo>
                  <a:cubicBezTo>
                    <a:pt x="13" y="50"/>
                    <a:pt x="11" y="48"/>
                    <a:pt x="9" y="46"/>
                  </a:cubicBezTo>
                  <a:cubicBezTo>
                    <a:pt x="6" y="42"/>
                    <a:pt x="4" y="36"/>
                    <a:pt x="4" y="31"/>
                  </a:cubicBezTo>
                  <a:cubicBezTo>
                    <a:pt x="4" y="35"/>
                    <a:pt x="5" y="40"/>
                    <a:pt x="8" y="44"/>
                  </a:cubicBezTo>
                  <a:cubicBezTo>
                    <a:pt x="11" y="48"/>
                    <a:pt x="15" y="52"/>
                    <a:pt x="20" y="54"/>
                  </a:cubicBezTo>
                  <a:cubicBezTo>
                    <a:pt x="20" y="54"/>
                    <a:pt x="21" y="54"/>
                    <a:pt x="21" y="54"/>
                  </a:cubicBezTo>
                  <a:cubicBezTo>
                    <a:pt x="22" y="54"/>
                    <a:pt x="23" y="54"/>
                    <a:pt x="23" y="55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32" y="57"/>
                    <a:pt x="32" y="57"/>
                    <a:pt x="32" y="57"/>
                  </a:cubicBezTo>
                  <a:cubicBezTo>
                    <a:pt x="37" y="58"/>
                    <a:pt x="41" y="58"/>
                    <a:pt x="44" y="59"/>
                  </a:cubicBezTo>
                  <a:cubicBezTo>
                    <a:pt x="55" y="62"/>
                    <a:pt x="66" y="64"/>
                    <a:pt x="76" y="67"/>
                  </a:cubicBezTo>
                  <a:cubicBezTo>
                    <a:pt x="80" y="68"/>
                    <a:pt x="80" y="68"/>
                    <a:pt x="80" y="68"/>
                  </a:cubicBezTo>
                  <a:cubicBezTo>
                    <a:pt x="81" y="68"/>
                    <a:pt x="83" y="68"/>
                    <a:pt x="84" y="68"/>
                  </a:cubicBezTo>
                  <a:cubicBezTo>
                    <a:pt x="87" y="69"/>
                    <a:pt x="91" y="69"/>
                    <a:pt x="94" y="68"/>
                  </a:cubicBezTo>
                  <a:cubicBezTo>
                    <a:pt x="100" y="66"/>
                    <a:pt x="105" y="62"/>
                    <a:pt x="109" y="57"/>
                  </a:cubicBezTo>
                  <a:cubicBezTo>
                    <a:pt x="110" y="56"/>
                    <a:pt x="111" y="55"/>
                    <a:pt x="111" y="54"/>
                  </a:cubicBezTo>
                  <a:cubicBezTo>
                    <a:pt x="112" y="52"/>
                    <a:pt x="112" y="51"/>
                    <a:pt x="112" y="49"/>
                  </a:cubicBezTo>
                  <a:cubicBezTo>
                    <a:pt x="112" y="47"/>
                    <a:pt x="112" y="45"/>
                    <a:pt x="111" y="44"/>
                  </a:cubicBezTo>
                  <a:cubicBezTo>
                    <a:pt x="110" y="44"/>
                    <a:pt x="110" y="45"/>
                    <a:pt x="109" y="46"/>
                  </a:cubicBezTo>
                  <a:cubicBezTo>
                    <a:pt x="109" y="46"/>
                    <a:pt x="108" y="48"/>
                    <a:pt x="107" y="50"/>
                  </a:cubicBezTo>
                  <a:cubicBezTo>
                    <a:pt x="106" y="51"/>
                    <a:pt x="105" y="52"/>
                    <a:pt x="105" y="53"/>
                  </a:cubicBezTo>
                  <a:cubicBezTo>
                    <a:pt x="104" y="55"/>
                    <a:pt x="103" y="55"/>
                    <a:pt x="103" y="55"/>
                  </a:cubicBezTo>
                  <a:cubicBezTo>
                    <a:pt x="102" y="56"/>
                    <a:pt x="102" y="55"/>
                    <a:pt x="102" y="54"/>
                  </a:cubicBezTo>
                  <a:cubicBezTo>
                    <a:pt x="100" y="57"/>
                    <a:pt x="97" y="58"/>
                    <a:pt x="94" y="60"/>
                  </a:cubicBezTo>
                  <a:cubicBezTo>
                    <a:pt x="91" y="61"/>
                    <a:pt x="88" y="61"/>
                    <a:pt x="85" y="60"/>
                  </a:cubicBezTo>
                  <a:cubicBezTo>
                    <a:pt x="84" y="60"/>
                    <a:pt x="83" y="60"/>
                    <a:pt x="82" y="60"/>
                  </a:cubicBezTo>
                  <a:cubicBezTo>
                    <a:pt x="80" y="59"/>
                    <a:pt x="80" y="59"/>
                    <a:pt x="80" y="59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63" y="56"/>
                    <a:pt x="63" y="56"/>
                    <a:pt x="63" y="56"/>
                  </a:cubicBezTo>
                  <a:cubicBezTo>
                    <a:pt x="54" y="54"/>
                    <a:pt x="46" y="52"/>
                    <a:pt x="37" y="50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27" y="47"/>
                    <a:pt x="27" y="47"/>
                    <a:pt x="27" y="47"/>
                  </a:cubicBezTo>
                  <a:cubicBezTo>
                    <a:pt x="25" y="47"/>
                    <a:pt x="25" y="47"/>
                    <a:pt x="25" y="47"/>
                  </a:cubicBezTo>
                  <a:cubicBezTo>
                    <a:pt x="25" y="47"/>
                    <a:pt x="24" y="47"/>
                    <a:pt x="24" y="46"/>
                  </a:cubicBezTo>
                  <a:cubicBezTo>
                    <a:pt x="20" y="45"/>
                    <a:pt x="18" y="43"/>
                    <a:pt x="16" y="40"/>
                  </a:cubicBezTo>
                  <a:cubicBezTo>
                    <a:pt x="18" y="43"/>
                    <a:pt x="21" y="45"/>
                    <a:pt x="24" y="46"/>
                  </a:cubicBezTo>
                  <a:cubicBezTo>
                    <a:pt x="37" y="49"/>
                    <a:pt x="37" y="49"/>
                    <a:pt x="37" y="49"/>
                  </a:cubicBezTo>
                  <a:cubicBezTo>
                    <a:pt x="63" y="56"/>
                    <a:pt x="63" y="56"/>
                    <a:pt x="63" y="56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80" y="59"/>
                    <a:pt x="80" y="59"/>
                    <a:pt x="80" y="59"/>
                  </a:cubicBezTo>
                  <a:cubicBezTo>
                    <a:pt x="82" y="60"/>
                    <a:pt x="82" y="60"/>
                    <a:pt x="82" y="60"/>
                  </a:cubicBezTo>
                  <a:cubicBezTo>
                    <a:pt x="83" y="60"/>
                    <a:pt x="84" y="60"/>
                    <a:pt x="85" y="60"/>
                  </a:cubicBezTo>
                  <a:cubicBezTo>
                    <a:pt x="88" y="61"/>
                    <a:pt x="91" y="60"/>
                    <a:pt x="94" y="59"/>
                  </a:cubicBezTo>
                  <a:cubicBezTo>
                    <a:pt x="97" y="58"/>
                    <a:pt x="99" y="56"/>
                    <a:pt x="101" y="53"/>
                  </a:cubicBezTo>
                  <a:cubicBezTo>
                    <a:pt x="101" y="53"/>
                    <a:pt x="101" y="52"/>
                    <a:pt x="99" y="54"/>
                  </a:cubicBezTo>
                  <a:cubicBezTo>
                    <a:pt x="97" y="55"/>
                    <a:pt x="94" y="57"/>
                    <a:pt x="90" y="58"/>
                  </a:cubicBezTo>
                  <a:cubicBezTo>
                    <a:pt x="88" y="58"/>
                    <a:pt x="85" y="58"/>
                    <a:pt x="83" y="58"/>
                  </a:cubicBezTo>
                  <a:cubicBezTo>
                    <a:pt x="81" y="57"/>
                    <a:pt x="78" y="57"/>
                    <a:pt x="76" y="56"/>
                  </a:cubicBezTo>
                  <a:cubicBezTo>
                    <a:pt x="64" y="53"/>
                    <a:pt x="51" y="50"/>
                    <a:pt x="38" y="47"/>
                  </a:cubicBezTo>
                  <a:cubicBezTo>
                    <a:pt x="29" y="45"/>
                    <a:pt x="29" y="45"/>
                    <a:pt x="29" y="45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4" y="44"/>
                    <a:pt x="24" y="44"/>
                    <a:pt x="24" y="44"/>
                  </a:cubicBezTo>
                  <a:cubicBezTo>
                    <a:pt x="23" y="44"/>
                    <a:pt x="22" y="43"/>
                    <a:pt x="21" y="43"/>
                  </a:cubicBezTo>
                  <a:cubicBezTo>
                    <a:pt x="18" y="41"/>
                    <a:pt x="16" y="37"/>
                    <a:pt x="15" y="32"/>
                  </a:cubicBezTo>
                  <a:cubicBezTo>
                    <a:pt x="15" y="30"/>
                    <a:pt x="15" y="29"/>
                    <a:pt x="15" y="27"/>
                  </a:cubicBezTo>
                  <a:cubicBezTo>
                    <a:pt x="15" y="26"/>
                    <a:pt x="15" y="25"/>
                    <a:pt x="15" y="25"/>
                  </a:cubicBezTo>
                  <a:cubicBezTo>
                    <a:pt x="15" y="24"/>
                    <a:pt x="16" y="23"/>
                    <a:pt x="16" y="23"/>
                  </a:cubicBezTo>
                  <a:cubicBezTo>
                    <a:pt x="17" y="20"/>
                    <a:pt x="19" y="18"/>
                    <a:pt x="21" y="16"/>
                  </a:cubicBezTo>
                  <a:cubicBezTo>
                    <a:pt x="24" y="15"/>
                    <a:pt x="27" y="14"/>
                    <a:pt x="30" y="14"/>
                  </a:cubicBezTo>
                  <a:cubicBezTo>
                    <a:pt x="31" y="14"/>
                    <a:pt x="32" y="14"/>
                    <a:pt x="33" y="14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55" y="19"/>
                    <a:pt x="67" y="22"/>
                    <a:pt x="79" y="24"/>
                  </a:cubicBezTo>
                  <a:cubicBezTo>
                    <a:pt x="89" y="26"/>
                    <a:pt x="89" y="26"/>
                    <a:pt x="89" y="26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4" y="28"/>
                    <a:pt x="95" y="28"/>
                    <a:pt x="96" y="28"/>
                  </a:cubicBezTo>
                  <a:cubicBezTo>
                    <a:pt x="99" y="30"/>
                    <a:pt x="101" y="32"/>
                    <a:pt x="102" y="36"/>
                  </a:cubicBezTo>
                  <a:cubicBezTo>
                    <a:pt x="103" y="39"/>
                    <a:pt x="104" y="41"/>
                    <a:pt x="104" y="42"/>
                  </a:cubicBezTo>
                  <a:cubicBezTo>
                    <a:pt x="104" y="43"/>
                    <a:pt x="104" y="43"/>
                    <a:pt x="104" y="43"/>
                  </a:cubicBezTo>
                  <a:cubicBezTo>
                    <a:pt x="105" y="43"/>
                    <a:pt x="105" y="44"/>
                    <a:pt x="105" y="44"/>
                  </a:cubicBezTo>
                  <a:cubicBezTo>
                    <a:pt x="105" y="44"/>
                    <a:pt x="105" y="44"/>
                    <a:pt x="106" y="44"/>
                  </a:cubicBezTo>
                  <a:cubicBezTo>
                    <a:pt x="107" y="43"/>
                    <a:pt x="108" y="41"/>
                    <a:pt x="108" y="38"/>
                  </a:cubicBezTo>
                  <a:cubicBezTo>
                    <a:pt x="109" y="36"/>
                    <a:pt x="109" y="32"/>
                    <a:pt x="106" y="28"/>
                  </a:cubicBezTo>
                  <a:cubicBezTo>
                    <a:pt x="107" y="27"/>
                    <a:pt x="107" y="27"/>
                    <a:pt x="107" y="27"/>
                  </a:cubicBezTo>
                  <a:cubicBezTo>
                    <a:pt x="109" y="29"/>
                    <a:pt x="110" y="31"/>
                    <a:pt x="110" y="32"/>
                  </a:cubicBezTo>
                  <a:cubicBezTo>
                    <a:pt x="111" y="34"/>
                    <a:pt x="111" y="35"/>
                    <a:pt x="111" y="36"/>
                  </a:cubicBezTo>
                  <a:cubicBezTo>
                    <a:pt x="112" y="38"/>
                    <a:pt x="112" y="39"/>
                    <a:pt x="112" y="39"/>
                  </a:cubicBezTo>
                  <a:cubicBezTo>
                    <a:pt x="113" y="39"/>
                    <a:pt x="114" y="37"/>
                    <a:pt x="115" y="38"/>
                  </a:cubicBezTo>
                  <a:cubicBezTo>
                    <a:pt x="115" y="35"/>
                    <a:pt x="115" y="33"/>
                    <a:pt x="114" y="30"/>
                  </a:cubicBezTo>
                  <a:cubicBezTo>
                    <a:pt x="113" y="27"/>
                    <a:pt x="111" y="24"/>
                    <a:pt x="109" y="22"/>
                  </a:cubicBezTo>
                  <a:cubicBezTo>
                    <a:pt x="107" y="20"/>
                    <a:pt x="105" y="18"/>
                    <a:pt x="102" y="16"/>
                  </a:cubicBezTo>
                  <a:cubicBezTo>
                    <a:pt x="101" y="16"/>
                    <a:pt x="99" y="15"/>
                    <a:pt x="98" y="14"/>
                  </a:cubicBezTo>
                  <a:cubicBezTo>
                    <a:pt x="97" y="14"/>
                    <a:pt x="97" y="14"/>
                    <a:pt x="96" y="14"/>
                  </a:cubicBezTo>
                  <a:cubicBezTo>
                    <a:pt x="94" y="13"/>
                    <a:pt x="94" y="13"/>
                    <a:pt x="94" y="13"/>
                  </a:cubicBezTo>
                  <a:cubicBezTo>
                    <a:pt x="85" y="11"/>
                    <a:pt x="85" y="11"/>
                    <a:pt x="85" y="11"/>
                  </a:cubicBezTo>
                  <a:cubicBezTo>
                    <a:pt x="47" y="3"/>
                    <a:pt x="47" y="3"/>
                    <a:pt x="47" y="3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0"/>
                    <a:pt x="35" y="0"/>
                    <a:pt x="34" y="0"/>
                  </a:cubicBezTo>
                  <a:cubicBezTo>
                    <a:pt x="33" y="0"/>
                    <a:pt x="32" y="0"/>
                    <a:pt x="31" y="0"/>
                  </a:cubicBezTo>
                  <a:cubicBezTo>
                    <a:pt x="29" y="0"/>
                    <a:pt x="27" y="0"/>
                    <a:pt x="25" y="0"/>
                  </a:cubicBezTo>
                  <a:cubicBezTo>
                    <a:pt x="21" y="1"/>
                    <a:pt x="17" y="2"/>
                    <a:pt x="14" y="4"/>
                  </a:cubicBezTo>
                  <a:cubicBezTo>
                    <a:pt x="10" y="6"/>
                    <a:pt x="7" y="9"/>
                    <a:pt x="5" y="13"/>
                  </a:cubicBezTo>
                  <a:cubicBezTo>
                    <a:pt x="4" y="15"/>
                    <a:pt x="3" y="17"/>
                    <a:pt x="2" y="19"/>
                  </a:cubicBezTo>
                  <a:cubicBezTo>
                    <a:pt x="1" y="21"/>
                    <a:pt x="1" y="23"/>
                    <a:pt x="1" y="25"/>
                  </a:cubicBezTo>
                  <a:cubicBezTo>
                    <a:pt x="0" y="29"/>
                    <a:pt x="1" y="33"/>
                    <a:pt x="2" y="37"/>
                  </a:cubicBezTo>
                  <a:cubicBezTo>
                    <a:pt x="3" y="41"/>
                    <a:pt x="4" y="45"/>
                    <a:pt x="7" y="48"/>
                  </a:cubicBezTo>
                  <a:cubicBezTo>
                    <a:pt x="10" y="51"/>
                    <a:pt x="13" y="54"/>
                    <a:pt x="17" y="56"/>
                  </a:cubicBezTo>
                  <a:cubicBezTo>
                    <a:pt x="18" y="56"/>
                    <a:pt x="19" y="57"/>
                    <a:pt x="20" y="57"/>
                  </a:cubicBezTo>
                  <a:cubicBezTo>
                    <a:pt x="21" y="57"/>
                    <a:pt x="21" y="57"/>
                    <a:pt x="22" y="57"/>
                  </a:cubicBezTo>
                  <a:cubicBezTo>
                    <a:pt x="23" y="58"/>
                    <a:pt x="23" y="58"/>
                    <a:pt x="23" y="58"/>
                  </a:cubicBezTo>
                  <a:cubicBezTo>
                    <a:pt x="28" y="59"/>
                    <a:pt x="28" y="59"/>
                    <a:pt x="28" y="59"/>
                  </a:cubicBezTo>
                  <a:cubicBezTo>
                    <a:pt x="37" y="61"/>
                    <a:pt x="37" y="61"/>
                    <a:pt x="37" y="61"/>
                  </a:cubicBezTo>
                  <a:lnTo>
                    <a:pt x="56" y="6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D175F82C-0948-4C37-B6CE-79A059F761B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3713" y="1300163"/>
              <a:ext cx="363538" cy="390525"/>
            </a:xfrm>
            <a:custGeom>
              <a:avLst/>
              <a:gdLst>
                <a:gd name="T0" fmla="*/ 2147483646 w 97"/>
                <a:gd name="T1" fmla="*/ 2147483646 h 104"/>
                <a:gd name="T2" fmla="*/ 2147483646 w 97"/>
                <a:gd name="T3" fmla="*/ 2147483646 h 104"/>
                <a:gd name="T4" fmla="*/ 2147483646 w 97"/>
                <a:gd name="T5" fmla="*/ 2147483646 h 104"/>
                <a:gd name="T6" fmla="*/ 2147483646 w 97"/>
                <a:gd name="T7" fmla="*/ 2147483646 h 104"/>
                <a:gd name="T8" fmla="*/ 2147483646 w 97"/>
                <a:gd name="T9" fmla="*/ 2147483646 h 104"/>
                <a:gd name="T10" fmla="*/ 2147483646 w 97"/>
                <a:gd name="T11" fmla="*/ 2147483646 h 104"/>
                <a:gd name="T12" fmla="*/ 2147483646 w 97"/>
                <a:gd name="T13" fmla="*/ 2147483646 h 104"/>
                <a:gd name="T14" fmla="*/ 2147483646 w 97"/>
                <a:gd name="T15" fmla="*/ 2147483646 h 104"/>
                <a:gd name="T16" fmla="*/ 2147483646 w 97"/>
                <a:gd name="T17" fmla="*/ 2147483646 h 104"/>
                <a:gd name="T18" fmla="*/ 2147483646 w 97"/>
                <a:gd name="T19" fmla="*/ 2147483646 h 104"/>
                <a:gd name="T20" fmla="*/ 2147483646 w 97"/>
                <a:gd name="T21" fmla="*/ 2147483646 h 104"/>
                <a:gd name="T22" fmla="*/ 2147483646 w 97"/>
                <a:gd name="T23" fmla="*/ 2147483646 h 104"/>
                <a:gd name="T24" fmla="*/ 2147483646 w 97"/>
                <a:gd name="T25" fmla="*/ 2147483646 h 104"/>
                <a:gd name="T26" fmla="*/ 2147483646 w 97"/>
                <a:gd name="T27" fmla="*/ 2147483646 h 104"/>
                <a:gd name="T28" fmla="*/ 2147483646 w 97"/>
                <a:gd name="T29" fmla="*/ 2147483646 h 104"/>
                <a:gd name="T30" fmla="*/ 2147483646 w 97"/>
                <a:gd name="T31" fmla="*/ 2147483646 h 104"/>
                <a:gd name="T32" fmla="*/ 2147483646 w 97"/>
                <a:gd name="T33" fmla="*/ 2147483646 h 104"/>
                <a:gd name="T34" fmla="*/ 2147483646 w 97"/>
                <a:gd name="T35" fmla="*/ 2147483646 h 104"/>
                <a:gd name="T36" fmla="*/ 2147483646 w 97"/>
                <a:gd name="T37" fmla="*/ 2147483646 h 104"/>
                <a:gd name="T38" fmla="*/ 2147483646 w 97"/>
                <a:gd name="T39" fmla="*/ 2147483646 h 104"/>
                <a:gd name="T40" fmla="*/ 2147483646 w 97"/>
                <a:gd name="T41" fmla="*/ 2147483646 h 104"/>
                <a:gd name="T42" fmla="*/ 2147483646 w 97"/>
                <a:gd name="T43" fmla="*/ 2147483646 h 104"/>
                <a:gd name="T44" fmla="*/ 2147483646 w 97"/>
                <a:gd name="T45" fmla="*/ 2147483646 h 104"/>
                <a:gd name="T46" fmla="*/ 2147483646 w 97"/>
                <a:gd name="T47" fmla="*/ 2147483646 h 104"/>
                <a:gd name="T48" fmla="*/ 2147483646 w 97"/>
                <a:gd name="T49" fmla="*/ 2147483646 h 104"/>
                <a:gd name="T50" fmla="*/ 2147483646 w 97"/>
                <a:gd name="T51" fmla="*/ 2147483646 h 104"/>
                <a:gd name="T52" fmla="*/ 2147483646 w 97"/>
                <a:gd name="T53" fmla="*/ 2147483646 h 104"/>
                <a:gd name="T54" fmla="*/ 2147483646 w 97"/>
                <a:gd name="T55" fmla="*/ 2147483646 h 104"/>
                <a:gd name="T56" fmla="*/ 2147483646 w 97"/>
                <a:gd name="T57" fmla="*/ 2147483646 h 104"/>
                <a:gd name="T58" fmla="*/ 2147483646 w 97"/>
                <a:gd name="T59" fmla="*/ 2147483646 h 104"/>
                <a:gd name="T60" fmla="*/ 2147483646 w 97"/>
                <a:gd name="T61" fmla="*/ 2147483646 h 104"/>
                <a:gd name="T62" fmla="*/ 2147483646 w 97"/>
                <a:gd name="T63" fmla="*/ 2147483646 h 104"/>
                <a:gd name="T64" fmla="*/ 2147483646 w 97"/>
                <a:gd name="T65" fmla="*/ 2147483646 h 104"/>
                <a:gd name="T66" fmla="*/ 2147483646 w 97"/>
                <a:gd name="T67" fmla="*/ 2147483646 h 104"/>
                <a:gd name="T68" fmla="*/ 2147483646 w 97"/>
                <a:gd name="T69" fmla="*/ 2147483646 h 104"/>
                <a:gd name="T70" fmla="*/ 2147483646 w 97"/>
                <a:gd name="T71" fmla="*/ 2147483646 h 104"/>
                <a:gd name="T72" fmla="*/ 2147483646 w 97"/>
                <a:gd name="T73" fmla="*/ 2147483646 h 104"/>
                <a:gd name="T74" fmla="*/ 2147483646 w 97"/>
                <a:gd name="T75" fmla="*/ 2147483646 h 104"/>
                <a:gd name="T76" fmla="*/ 2147483646 w 97"/>
                <a:gd name="T77" fmla="*/ 2147483646 h 104"/>
                <a:gd name="T78" fmla="*/ 2147483646 w 97"/>
                <a:gd name="T79" fmla="*/ 2147483646 h 104"/>
                <a:gd name="T80" fmla="*/ 2147483646 w 97"/>
                <a:gd name="T81" fmla="*/ 2147483646 h 104"/>
                <a:gd name="T82" fmla="*/ 2147483646 w 97"/>
                <a:gd name="T83" fmla="*/ 2147483646 h 104"/>
                <a:gd name="T84" fmla="*/ 2147483646 w 97"/>
                <a:gd name="T85" fmla="*/ 2147483646 h 104"/>
                <a:gd name="T86" fmla="*/ 2147483646 w 97"/>
                <a:gd name="T87" fmla="*/ 2147483646 h 104"/>
                <a:gd name="T88" fmla="*/ 2147483646 w 97"/>
                <a:gd name="T89" fmla="*/ 2147483646 h 104"/>
                <a:gd name="T90" fmla="*/ 2147483646 w 97"/>
                <a:gd name="T91" fmla="*/ 2147483646 h 104"/>
                <a:gd name="T92" fmla="*/ 2147483646 w 97"/>
                <a:gd name="T93" fmla="*/ 2147483646 h 104"/>
                <a:gd name="T94" fmla="*/ 2147483646 w 97"/>
                <a:gd name="T95" fmla="*/ 2147483646 h 104"/>
                <a:gd name="T96" fmla="*/ 2147483646 w 97"/>
                <a:gd name="T97" fmla="*/ 2147483646 h 104"/>
                <a:gd name="T98" fmla="*/ 2147483646 w 97"/>
                <a:gd name="T99" fmla="*/ 2147483646 h 104"/>
                <a:gd name="T100" fmla="*/ 2147483646 w 97"/>
                <a:gd name="T101" fmla="*/ 2147483646 h 104"/>
                <a:gd name="T102" fmla="*/ 2147483646 w 97"/>
                <a:gd name="T103" fmla="*/ 2147483646 h 104"/>
                <a:gd name="T104" fmla="*/ 2147483646 w 97"/>
                <a:gd name="T105" fmla="*/ 2147483646 h 104"/>
                <a:gd name="T106" fmla="*/ 2147483646 w 97"/>
                <a:gd name="T107" fmla="*/ 2147483646 h 104"/>
                <a:gd name="T108" fmla="*/ 2147483646 w 97"/>
                <a:gd name="T109" fmla="*/ 2147483646 h 104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97" h="104">
                  <a:moveTo>
                    <a:pt x="92" y="37"/>
                  </a:moveTo>
                  <a:cubicBezTo>
                    <a:pt x="91" y="40"/>
                    <a:pt x="90" y="42"/>
                    <a:pt x="89" y="44"/>
                  </a:cubicBezTo>
                  <a:cubicBezTo>
                    <a:pt x="88" y="45"/>
                    <a:pt x="87" y="47"/>
                    <a:pt x="86" y="48"/>
                  </a:cubicBezTo>
                  <a:cubicBezTo>
                    <a:pt x="84" y="50"/>
                    <a:pt x="84" y="50"/>
                    <a:pt x="84" y="50"/>
                  </a:cubicBezTo>
                  <a:cubicBezTo>
                    <a:pt x="78" y="57"/>
                    <a:pt x="72" y="65"/>
                    <a:pt x="65" y="72"/>
                  </a:cubicBezTo>
                  <a:cubicBezTo>
                    <a:pt x="56" y="83"/>
                    <a:pt x="56" y="83"/>
                    <a:pt x="56" y="83"/>
                  </a:cubicBezTo>
                  <a:cubicBezTo>
                    <a:pt x="52" y="89"/>
                    <a:pt x="52" y="89"/>
                    <a:pt x="52" y="89"/>
                  </a:cubicBezTo>
                  <a:cubicBezTo>
                    <a:pt x="49" y="91"/>
                    <a:pt x="49" y="91"/>
                    <a:pt x="49" y="91"/>
                  </a:cubicBezTo>
                  <a:cubicBezTo>
                    <a:pt x="48" y="93"/>
                    <a:pt x="48" y="93"/>
                    <a:pt x="48" y="93"/>
                  </a:cubicBezTo>
                  <a:cubicBezTo>
                    <a:pt x="48" y="93"/>
                    <a:pt x="47" y="94"/>
                    <a:pt x="47" y="94"/>
                  </a:cubicBezTo>
                  <a:cubicBezTo>
                    <a:pt x="45" y="96"/>
                    <a:pt x="42" y="98"/>
                    <a:pt x="39" y="99"/>
                  </a:cubicBezTo>
                  <a:cubicBezTo>
                    <a:pt x="37" y="100"/>
                    <a:pt x="34" y="101"/>
                    <a:pt x="31" y="101"/>
                  </a:cubicBezTo>
                  <a:cubicBezTo>
                    <a:pt x="26" y="101"/>
                    <a:pt x="20" y="99"/>
                    <a:pt x="16" y="97"/>
                  </a:cubicBezTo>
                  <a:cubicBezTo>
                    <a:pt x="20" y="99"/>
                    <a:pt x="24" y="100"/>
                    <a:pt x="29" y="100"/>
                  </a:cubicBezTo>
                  <a:cubicBezTo>
                    <a:pt x="34" y="101"/>
                    <a:pt x="39" y="100"/>
                    <a:pt x="43" y="97"/>
                  </a:cubicBezTo>
                  <a:cubicBezTo>
                    <a:pt x="44" y="96"/>
                    <a:pt x="45" y="95"/>
                    <a:pt x="46" y="94"/>
                  </a:cubicBezTo>
                  <a:cubicBezTo>
                    <a:pt x="47" y="94"/>
                    <a:pt x="47" y="93"/>
                    <a:pt x="48" y="93"/>
                  </a:cubicBezTo>
                  <a:cubicBezTo>
                    <a:pt x="49" y="92"/>
                    <a:pt x="49" y="92"/>
                    <a:pt x="49" y="92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5" y="84"/>
                    <a:pt x="58" y="80"/>
                    <a:pt x="61" y="77"/>
                  </a:cubicBezTo>
                  <a:cubicBezTo>
                    <a:pt x="68" y="69"/>
                    <a:pt x="75" y="61"/>
                    <a:pt x="82" y="52"/>
                  </a:cubicBezTo>
                  <a:cubicBezTo>
                    <a:pt x="84" y="49"/>
                    <a:pt x="84" y="49"/>
                    <a:pt x="84" y="49"/>
                  </a:cubicBezTo>
                  <a:cubicBezTo>
                    <a:pt x="85" y="48"/>
                    <a:pt x="85" y="48"/>
                    <a:pt x="85" y="48"/>
                  </a:cubicBezTo>
                  <a:cubicBezTo>
                    <a:pt x="86" y="47"/>
                    <a:pt x="86" y="47"/>
                    <a:pt x="86" y="47"/>
                  </a:cubicBezTo>
                  <a:cubicBezTo>
                    <a:pt x="87" y="46"/>
                    <a:pt x="87" y="46"/>
                    <a:pt x="87" y="46"/>
                  </a:cubicBezTo>
                  <a:cubicBezTo>
                    <a:pt x="88" y="44"/>
                    <a:pt x="90" y="41"/>
                    <a:pt x="91" y="38"/>
                  </a:cubicBezTo>
                  <a:cubicBezTo>
                    <a:pt x="93" y="33"/>
                    <a:pt x="94" y="27"/>
                    <a:pt x="93" y="20"/>
                  </a:cubicBezTo>
                  <a:cubicBezTo>
                    <a:pt x="93" y="19"/>
                    <a:pt x="92" y="18"/>
                    <a:pt x="92" y="16"/>
                  </a:cubicBezTo>
                  <a:cubicBezTo>
                    <a:pt x="91" y="15"/>
                    <a:pt x="89" y="13"/>
                    <a:pt x="88" y="12"/>
                  </a:cubicBezTo>
                  <a:cubicBezTo>
                    <a:pt x="86" y="11"/>
                    <a:pt x="84" y="10"/>
                    <a:pt x="83" y="11"/>
                  </a:cubicBezTo>
                  <a:cubicBezTo>
                    <a:pt x="83" y="11"/>
                    <a:pt x="83" y="12"/>
                    <a:pt x="83" y="13"/>
                  </a:cubicBezTo>
                  <a:cubicBezTo>
                    <a:pt x="84" y="14"/>
                    <a:pt x="84" y="15"/>
                    <a:pt x="85" y="18"/>
                  </a:cubicBezTo>
                  <a:cubicBezTo>
                    <a:pt x="86" y="18"/>
                    <a:pt x="87" y="20"/>
                    <a:pt x="87" y="21"/>
                  </a:cubicBezTo>
                  <a:cubicBezTo>
                    <a:pt x="87" y="23"/>
                    <a:pt x="87" y="24"/>
                    <a:pt x="87" y="24"/>
                  </a:cubicBezTo>
                  <a:cubicBezTo>
                    <a:pt x="87" y="25"/>
                    <a:pt x="86" y="24"/>
                    <a:pt x="86" y="24"/>
                  </a:cubicBezTo>
                  <a:cubicBezTo>
                    <a:pt x="86" y="30"/>
                    <a:pt x="84" y="37"/>
                    <a:pt x="80" y="42"/>
                  </a:cubicBezTo>
                  <a:cubicBezTo>
                    <a:pt x="66" y="59"/>
                    <a:pt x="66" y="59"/>
                    <a:pt x="66" y="59"/>
                  </a:cubicBezTo>
                  <a:cubicBezTo>
                    <a:pt x="60" y="66"/>
                    <a:pt x="54" y="73"/>
                    <a:pt x="48" y="80"/>
                  </a:cubicBezTo>
                  <a:cubicBezTo>
                    <a:pt x="44" y="85"/>
                    <a:pt x="44" y="85"/>
                    <a:pt x="44" y="85"/>
                  </a:cubicBezTo>
                  <a:cubicBezTo>
                    <a:pt x="42" y="87"/>
                    <a:pt x="42" y="87"/>
                    <a:pt x="42" y="87"/>
                  </a:cubicBezTo>
                  <a:cubicBezTo>
                    <a:pt x="41" y="88"/>
                    <a:pt x="41" y="88"/>
                    <a:pt x="41" y="88"/>
                  </a:cubicBezTo>
                  <a:cubicBezTo>
                    <a:pt x="41" y="89"/>
                    <a:pt x="40" y="89"/>
                    <a:pt x="40" y="89"/>
                  </a:cubicBezTo>
                  <a:cubicBezTo>
                    <a:pt x="37" y="91"/>
                    <a:pt x="34" y="92"/>
                    <a:pt x="30" y="92"/>
                  </a:cubicBezTo>
                  <a:cubicBezTo>
                    <a:pt x="34" y="92"/>
                    <a:pt x="37" y="91"/>
                    <a:pt x="40" y="89"/>
                  </a:cubicBezTo>
                  <a:cubicBezTo>
                    <a:pt x="40" y="89"/>
                    <a:pt x="41" y="88"/>
                    <a:pt x="41" y="88"/>
                  </a:cubicBezTo>
                  <a:cubicBezTo>
                    <a:pt x="41" y="88"/>
                    <a:pt x="41" y="88"/>
                    <a:pt x="41" y="88"/>
                  </a:cubicBezTo>
                  <a:cubicBezTo>
                    <a:pt x="42" y="87"/>
                    <a:pt x="42" y="87"/>
                    <a:pt x="42" y="87"/>
                  </a:cubicBezTo>
                  <a:cubicBezTo>
                    <a:pt x="44" y="85"/>
                    <a:pt x="44" y="85"/>
                    <a:pt x="44" y="85"/>
                  </a:cubicBezTo>
                  <a:cubicBezTo>
                    <a:pt x="48" y="79"/>
                    <a:pt x="48" y="79"/>
                    <a:pt x="48" y="79"/>
                  </a:cubicBezTo>
                  <a:cubicBezTo>
                    <a:pt x="66" y="59"/>
                    <a:pt x="66" y="59"/>
                    <a:pt x="66" y="59"/>
                  </a:cubicBezTo>
                  <a:cubicBezTo>
                    <a:pt x="80" y="42"/>
                    <a:pt x="80" y="42"/>
                    <a:pt x="80" y="42"/>
                  </a:cubicBezTo>
                  <a:cubicBezTo>
                    <a:pt x="84" y="37"/>
                    <a:pt x="86" y="30"/>
                    <a:pt x="85" y="23"/>
                  </a:cubicBezTo>
                  <a:cubicBezTo>
                    <a:pt x="84" y="23"/>
                    <a:pt x="84" y="24"/>
                    <a:pt x="83" y="26"/>
                  </a:cubicBezTo>
                  <a:cubicBezTo>
                    <a:pt x="83" y="27"/>
                    <a:pt x="83" y="28"/>
                    <a:pt x="83" y="30"/>
                  </a:cubicBezTo>
                  <a:cubicBezTo>
                    <a:pt x="82" y="32"/>
                    <a:pt x="82" y="34"/>
                    <a:pt x="81" y="36"/>
                  </a:cubicBezTo>
                  <a:cubicBezTo>
                    <a:pt x="80" y="37"/>
                    <a:pt x="80" y="38"/>
                    <a:pt x="79" y="39"/>
                  </a:cubicBezTo>
                  <a:cubicBezTo>
                    <a:pt x="79" y="40"/>
                    <a:pt x="79" y="40"/>
                    <a:pt x="78" y="41"/>
                  </a:cubicBezTo>
                  <a:cubicBezTo>
                    <a:pt x="77" y="42"/>
                    <a:pt x="77" y="42"/>
                    <a:pt x="77" y="42"/>
                  </a:cubicBezTo>
                  <a:cubicBezTo>
                    <a:pt x="75" y="44"/>
                    <a:pt x="73" y="46"/>
                    <a:pt x="72" y="48"/>
                  </a:cubicBezTo>
                  <a:cubicBezTo>
                    <a:pt x="64" y="57"/>
                    <a:pt x="55" y="67"/>
                    <a:pt x="47" y="77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0" y="86"/>
                    <a:pt x="40" y="86"/>
                    <a:pt x="39" y="87"/>
                  </a:cubicBezTo>
                  <a:cubicBezTo>
                    <a:pt x="39" y="87"/>
                    <a:pt x="39" y="87"/>
                    <a:pt x="38" y="87"/>
                  </a:cubicBezTo>
                  <a:cubicBezTo>
                    <a:pt x="38" y="88"/>
                    <a:pt x="37" y="88"/>
                    <a:pt x="36" y="89"/>
                  </a:cubicBezTo>
                  <a:cubicBezTo>
                    <a:pt x="32" y="90"/>
                    <a:pt x="27" y="90"/>
                    <a:pt x="22" y="88"/>
                  </a:cubicBezTo>
                  <a:cubicBezTo>
                    <a:pt x="22" y="88"/>
                    <a:pt x="21" y="87"/>
                    <a:pt x="20" y="87"/>
                  </a:cubicBezTo>
                  <a:cubicBezTo>
                    <a:pt x="20" y="87"/>
                    <a:pt x="20" y="86"/>
                    <a:pt x="19" y="86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9" y="85"/>
                    <a:pt x="19" y="85"/>
                    <a:pt x="19" y="85"/>
                  </a:cubicBezTo>
                  <a:cubicBezTo>
                    <a:pt x="18" y="85"/>
                    <a:pt x="18" y="85"/>
                    <a:pt x="18" y="85"/>
                  </a:cubicBezTo>
                  <a:cubicBezTo>
                    <a:pt x="18" y="85"/>
                    <a:pt x="18" y="84"/>
                    <a:pt x="18" y="84"/>
                  </a:cubicBezTo>
                  <a:cubicBezTo>
                    <a:pt x="17" y="84"/>
                    <a:pt x="17" y="83"/>
                    <a:pt x="16" y="82"/>
                  </a:cubicBezTo>
                  <a:cubicBezTo>
                    <a:pt x="15" y="80"/>
                    <a:pt x="14" y="77"/>
                    <a:pt x="15" y="74"/>
                  </a:cubicBezTo>
                  <a:cubicBezTo>
                    <a:pt x="15" y="70"/>
                    <a:pt x="16" y="67"/>
                    <a:pt x="18" y="65"/>
                  </a:cubicBezTo>
                  <a:cubicBezTo>
                    <a:pt x="18" y="64"/>
                    <a:pt x="19" y="64"/>
                    <a:pt x="19" y="64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2" y="59"/>
                    <a:pt x="22" y="59"/>
                    <a:pt x="22" y="59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34" y="44"/>
                    <a:pt x="42" y="34"/>
                    <a:pt x="50" y="24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56" y="16"/>
                    <a:pt x="56" y="16"/>
                    <a:pt x="57" y="16"/>
                  </a:cubicBezTo>
                  <a:cubicBezTo>
                    <a:pt x="57" y="16"/>
                    <a:pt x="57" y="15"/>
                    <a:pt x="57" y="15"/>
                  </a:cubicBezTo>
                  <a:cubicBezTo>
                    <a:pt x="58" y="15"/>
                    <a:pt x="59" y="14"/>
                    <a:pt x="60" y="14"/>
                  </a:cubicBezTo>
                  <a:cubicBezTo>
                    <a:pt x="63" y="13"/>
                    <a:pt x="67" y="13"/>
                    <a:pt x="71" y="14"/>
                  </a:cubicBezTo>
                  <a:cubicBezTo>
                    <a:pt x="74" y="15"/>
                    <a:pt x="76" y="16"/>
                    <a:pt x="78" y="16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80" y="16"/>
                    <a:pt x="80" y="16"/>
                    <a:pt x="80" y="15"/>
                  </a:cubicBezTo>
                  <a:cubicBezTo>
                    <a:pt x="80" y="14"/>
                    <a:pt x="79" y="12"/>
                    <a:pt x="77" y="10"/>
                  </a:cubicBezTo>
                  <a:cubicBezTo>
                    <a:pt x="74" y="8"/>
                    <a:pt x="71" y="6"/>
                    <a:pt x="66" y="6"/>
                  </a:cubicBezTo>
                  <a:cubicBezTo>
                    <a:pt x="67" y="4"/>
                    <a:pt x="67" y="4"/>
                    <a:pt x="67" y="4"/>
                  </a:cubicBezTo>
                  <a:cubicBezTo>
                    <a:pt x="71" y="5"/>
                    <a:pt x="74" y="6"/>
                    <a:pt x="76" y="7"/>
                  </a:cubicBezTo>
                  <a:cubicBezTo>
                    <a:pt x="78" y="7"/>
                    <a:pt x="78" y="7"/>
                    <a:pt x="79" y="7"/>
                  </a:cubicBezTo>
                  <a:cubicBezTo>
                    <a:pt x="79" y="6"/>
                    <a:pt x="78" y="4"/>
                    <a:pt x="80" y="4"/>
                  </a:cubicBezTo>
                  <a:cubicBezTo>
                    <a:pt x="75" y="2"/>
                    <a:pt x="70" y="0"/>
                    <a:pt x="64" y="0"/>
                  </a:cubicBezTo>
                  <a:cubicBezTo>
                    <a:pt x="61" y="0"/>
                    <a:pt x="58" y="0"/>
                    <a:pt x="55" y="1"/>
                  </a:cubicBezTo>
                  <a:cubicBezTo>
                    <a:pt x="52" y="2"/>
                    <a:pt x="49" y="4"/>
                    <a:pt x="47" y="6"/>
                  </a:cubicBezTo>
                  <a:cubicBezTo>
                    <a:pt x="46" y="6"/>
                    <a:pt x="46" y="7"/>
                    <a:pt x="45" y="8"/>
                  </a:cubicBezTo>
                  <a:cubicBezTo>
                    <a:pt x="43" y="10"/>
                    <a:pt x="43" y="10"/>
                    <a:pt x="43" y="10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16" y="44"/>
                    <a:pt x="16" y="44"/>
                    <a:pt x="16" y="44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7" y="56"/>
                    <a:pt x="7" y="56"/>
                    <a:pt x="7" y="56"/>
                  </a:cubicBezTo>
                  <a:cubicBezTo>
                    <a:pt x="6" y="57"/>
                    <a:pt x="5" y="59"/>
                    <a:pt x="4" y="61"/>
                  </a:cubicBezTo>
                  <a:cubicBezTo>
                    <a:pt x="2" y="64"/>
                    <a:pt x="1" y="68"/>
                    <a:pt x="0" y="73"/>
                  </a:cubicBezTo>
                  <a:cubicBezTo>
                    <a:pt x="0" y="77"/>
                    <a:pt x="0" y="81"/>
                    <a:pt x="2" y="85"/>
                  </a:cubicBezTo>
                  <a:cubicBezTo>
                    <a:pt x="3" y="89"/>
                    <a:pt x="6" y="92"/>
                    <a:pt x="8" y="95"/>
                  </a:cubicBezTo>
                  <a:cubicBezTo>
                    <a:pt x="9" y="96"/>
                    <a:pt x="9" y="96"/>
                    <a:pt x="10" y="97"/>
                  </a:cubicBezTo>
                  <a:cubicBezTo>
                    <a:pt x="11" y="97"/>
                    <a:pt x="11" y="98"/>
                    <a:pt x="11" y="98"/>
                  </a:cubicBezTo>
                  <a:cubicBezTo>
                    <a:pt x="12" y="98"/>
                    <a:pt x="13" y="99"/>
                    <a:pt x="14" y="99"/>
                  </a:cubicBezTo>
                  <a:cubicBezTo>
                    <a:pt x="16" y="100"/>
                    <a:pt x="18" y="101"/>
                    <a:pt x="20" y="102"/>
                  </a:cubicBezTo>
                  <a:cubicBezTo>
                    <a:pt x="23" y="103"/>
                    <a:pt x="27" y="104"/>
                    <a:pt x="31" y="103"/>
                  </a:cubicBezTo>
                  <a:cubicBezTo>
                    <a:pt x="35" y="103"/>
                    <a:pt x="40" y="102"/>
                    <a:pt x="44" y="100"/>
                  </a:cubicBezTo>
                  <a:cubicBezTo>
                    <a:pt x="46" y="99"/>
                    <a:pt x="47" y="98"/>
                    <a:pt x="49" y="96"/>
                  </a:cubicBezTo>
                  <a:cubicBezTo>
                    <a:pt x="49" y="95"/>
                    <a:pt x="50" y="95"/>
                    <a:pt x="50" y="95"/>
                  </a:cubicBezTo>
                  <a:cubicBezTo>
                    <a:pt x="51" y="94"/>
                    <a:pt x="51" y="94"/>
                    <a:pt x="51" y="94"/>
                  </a:cubicBezTo>
                  <a:cubicBezTo>
                    <a:pt x="52" y="92"/>
                    <a:pt x="52" y="92"/>
                    <a:pt x="52" y="92"/>
                  </a:cubicBezTo>
                  <a:cubicBezTo>
                    <a:pt x="58" y="84"/>
                    <a:pt x="58" y="84"/>
                    <a:pt x="58" y="84"/>
                  </a:cubicBezTo>
                  <a:cubicBezTo>
                    <a:pt x="71" y="69"/>
                    <a:pt x="71" y="69"/>
                    <a:pt x="71" y="69"/>
                  </a:cubicBezTo>
                  <a:cubicBezTo>
                    <a:pt x="55" y="88"/>
                    <a:pt x="55" y="88"/>
                    <a:pt x="55" y="88"/>
                  </a:cubicBezTo>
                  <a:cubicBezTo>
                    <a:pt x="51" y="93"/>
                    <a:pt x="51" y="93"/>
                    <a:pt x="51" y="93"/>
                  </a:cubicBezTo>
                  <a:cubicBezTo>
                    <a:pt x="50" y="94"/>
                    <a:pt x="50" y="94"/>
                    <a:pt x="50" y="94"/>
                  </a:cubicBezTo>
                  <a:cubicBezTo>
                    <a:pt x="49" y="95"/>
                    <a:pt x="49" y="95"/>
                    <a:pt x="49" y="95"/>
                  </a:cubicBezTo>
                  <a:cubicBezTo>
                    <a:pt x="49" y="95"/>
                    <a:pt x="49" y="95"/>
                    <a:pt x="49" y="96"/>
                  </a:cubicBezTo>
                  <a:cubicBezTo>
                    <a:pt x="48" y="97"/>
                    <a:pt x="47" y="98"/>
                    <a:pt x="45" y="99"/>
                  </a:cubicBezTo>
                  <a:cubicBezTo>
                    <a:pt x="41" y="102"/>
                    <a:pt x="35" y="103"/>
                    <a:pt x="30" y="103"/>
                  </a:cubicBezTo>
                  <a:cubicBezTo>
                    <a:pt x="25" y="103"/>
                    <a:pt x="20" y="102"/>
                    <a:pt x="16" y="100"/>
                  </a:cubicBezTo>
                  <a:cubicBezTo>
                    <a:pt x="15" y="99"/>
                    <a:pt x="14" y="99"/>
                    <a:pt x="12" y="98"/>
                  </a:cubicBezTo>
                  <a:cubicBezTo>
                    <a:pt x="12" y="98"/>
                    <a:pt x="11" y="97"/>
                    <a:pt x="11" y="97"/>
                  </a:cubicBezTo>
                  <a:cubicBezTo>
                    <a:pt x="10" y="97"/>
                    <a:pt x="10" y="97"/>
                    <a:pt x="10" y="97"/>
                  </a:cubicBezTo>
                  <a:cubicBezTo>
                    <a:pt x="10" y="96"/>
                    <a:pt x="10" y="96"/>
                    <a:pt x="10" y="96"/>
                  </a:cubicBezTo>
                  <a:cubicBezTo>
                    <a:pt x="10" y="96"/>
                    <a:pt x="9" y="96"/>
                    <a:pt x="9" y="95"/>
                  </a:cubicBezTo>
                  <a:cubicBezTo>
                    <a:pt x="7" y="93"/>
                    <a:pt x="6" y="91"/>
                    <a:pt x="4" y="89"/>
                  </a:cubicBezTo>
                  <a:cubicBezTo>
                    <a:pt x="2" y="84"/>
                    <a:pt x="1" y="79"/>
                    <a:pt x="1" y="74"/>
                  </a:cubicBezTo>
                  <a:cubicBezTo>
                    <a:pt x="1" y="69"/>
                    <a:pt x="3" y="64"/>
                    <a:pt x="5" y="59"/>
                  </a:cubicBezTo>
                  <a:cubicBezTo>
                    <a:pt x="5" y="59"/>
                    <a:pt x="5" y="60"/>
                    <a:pt x="6" y="59"/>
                  </a:cubicBezTo>
                  <a:cubicBezTo>
                    <a:pt x="3" y="64"/>
                    <a:pt x="2" y="69"/>
                    <a:pt x="2" y="74"/>
                  </a:cubicBezTo>
                  <a:cubicBezTo>
                    <a:pt x="2" y="79"/>
                    <a:pt x="3" y="84"/>
                    <a:pt x="5" y="89"/>
                  </a:cubicBezTo>
                  <a:cubicBezTo>
                    <a:pt x="6" y="90"/>
                    <a:pt x="7" y="91"/>
                    <a:pt x="7" y="92"/>
                  </a:cubicBezTo>
                  <a:cubicBezTo>
                    <a:pt x="8" y="92"/>
                    <a:pt x="8" y="93"/>
                    <a:pt x="9" y="93"/>
                  </a:cubicBezTo>
                  <a:cubicBezTo>
                    <a:pt x="9" y="94"/>
                    <a:pt x="9" y="94"/>
                    <a:pt x="9" y="94"/>
                  </a:cubicBezTo>
                  <a:cubicBezTo>
                    <a:pt x="9" y="94"/>
                    <a:pt x="10" y="94"/>
                    <a:pt x="10" y="95"/>
                  </a:cubicBezTo>
                  <a:cubicBezTo>
                    <a:pt x="10" y="95"/>
                    <a:pt x="11" y="95"/>
                    <a:pt x="11" y="96"/>
                  </a:cubicBezTo>
                  <a:cubicBezTo>
                    <a:pt x="12" y="96"/>
                    <a:pt x="12" y="96"/>
                    <a:pt x="12" y="96"/>
                  </a:cubicBezTo>
                  <a:cubicBezTo>
                    <a:pt x="12" y="97"/>
                    <a:pt x="13" y="97"/>
                    <a:pt x="13" y="97"/>
                  </a:cubicBezTo>
                  <a:cubicBezTo>
                    <a:pt x="14" y="98"/>
                    <a:pt x="16" y="99"/>
                    <a:pt x="17" y="99"/>
                  </a:cubicBezTo>
                  <a:cubicBezTo>
                    <a:pt x="21" y="101"/>
                    <a:pt x="26" y="102"/>
                    <a:pt x="31" y="102"/>
                  </a:cubicBezTo>
                  <a:cubicBezTo>
                    <a:pt x="36" y="102"/>
                    <a:pt x="41" y="101"/>
                    <a:pt x="46" y="97"/>
                  </a:cubicBezTo>
                  <a:cubicBezTo>
                    <a:pt x="47" y="96"/>
                    <a:pt x="48" y="96"/>
                    <a:pt x="49" y="94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5" y="87"/>
                    <a:pt x="55" y="87"/>
                    <a:pt x="55" y="87"/>
                  </a:cubicBezTo>
                  <a:cubicBezTo>
                    <a:pt x="60" y="81"/>
                    <a:pt x="66" y="74"/>
                    <a:pt x="71" y="68"/>
                  </a:cubicBezTo>
                  <a:cubicBezTo>
                    <a:pt x="72" y="68"/>
                    <a:pt x="72" y="68"/>
                    <a:pt x="72" y="68"/>
                  </a:cubicBezTo>
                  <a:cubicBezTo>
                    <a:pt x="83" y="55"/>
                    <a:pt x="83" y="55"/>
                    <a:pt x="83" y="55"/>
                  </a:cubicBezTo>
                  <a:cubicBezTo>
                    <a:pt x="86" y="51"/>
                    <a:pt x="86" y="51"/>
                    <a:pt x="86" y="51"/>
                  </a:cubicBezTo>
                  <a:cubicBezTo>
                    <a:pt x="88" y="49"/>
                    <a:pt x="88" y="49"/>
                    <a:pt x="88" y="49"/>
                  </a:cubicBezTo>
                  <a:cubicBezTo>
                    <a:pt x="88" y="48"/>
                    <a:pt x="88" y="48"/>
                    <a:pt x="88" y="48"/>
                  </a:cubicBezTo>
                  <a:cubicBezTo>
                    <a:pt x="89" y="48"/>
                    <a:pt x="89" y="48"/>
                    <a:pt x="89" y="47"/>
                  </a:cubicBezTo>
                  <a:cubicBezTo>
                    <a:pt x="92" y="44"/>
                    <a:pt x="93" y="41"/>
                    <a:pt x="95" y="37"/>
                  </a:cubicBezTo>
                  <a:cubicBezTo>
                    <a:pt x="97" y="31"/>
                    <a:pt x="96" y="25"/>
                    <a:pt x="94" y="20"/>
                  </a:cubicBezTo>
                  <a:cubicBezTo>
                    <a:pt x="95" y="26"/>
                    <a:pt x="94" y="32"/>
                    <a:pt x="92" y="3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A181FD2A-987D-45FF-9C64-992F9D9D34F9}"/>
                </a:ext>
              </a:extLst>
            </p:cNvPr>
            <p:cNvSpPr/>
            <p:nvPr/>
          </p:nvSpPr>
          <p:spPr bwMode="auto">
            <a:xfrm>
              <a:off x="5175572" y="1668669"/>
              <a:ext cx="5888" cy="6007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14F67A07-1564-4B82-821E-25F518936A35}"/>
                </a:ext>
              </a:extLst>
            </p:cNvPr>
            <p:cNvSpPr/>
            <p:nvPr/>
          </p:nvSpPr>
          <p:spPr bwMode="auto">
            <a:xfrm>
              <a:off x="5163792" y="1662666"/>
              <a:ext cx="0" cy="0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0 h 1"/>
                <a:gd name="T4" fmla="*/ 0 w 1"/>
                <a:gd name="T5" fmla="*/ 0 h 1"/>
                <a:gd name="T6" fmla="*/ 1 w 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57CF0405-672A-4D2D-B90B-5C5644A16A7A}"/>
                </a:ext>
              </a:extLst>
            </p:cNvPr>
            <p:cNvSpPr/>
            <p:nvPr/>
          </p:nvSpPr>
          <p:spPr bwMode="auto">
            <a:xfrm>
              <a:off x="5181460" y="1674675"/>
              <a:ext cx="11780" cy="6003"/>
            </a:xfrm>
            <a:custGeom>
              <a:avLst/>
              <a:gdLst>
                <a:gd name="T0" fmla="*/ 0 w 3"/>
                <a:gd name="T1" fmla="*/ 0 h 1"/>
                <a:gd name="T2" fmla="*/ 3 w 3"/>
                <a:gd name="T3" fmla="*/ 1 h 1"/>
                <a:gd name="T4" fmla="*/ 0 w 3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0" y="0"/>
                  </a:moveTo>
                  <a:cubicBezTo>
                    <a:pt x="1" y="1"/>
                    <a:pt x="2" y="1"/>
                    <a:pt x="3" y="1"/>
                  </a:cubicBezTo>
                  <a:cubicBezTo>
                    <a:pt x="2" y="1"/>
                    <a:pt x="1" y="1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75919DC1-8764-4006-BFF8-80878F3EA268}"/>
                </a:ext>
              </a:extLst>
            </p:cNvPr>
            <p:cNvSpPr/>
            <p:nvPr/>
          </p:nvSpPr>
          <p:spPr bwMode="auto">
            <a:xfrm>
              <a:off x="5163792" y="1662666"/>
              <a:ext cx="5888" cy="6003"/>
            </a:xfrm>
            <a:custGeom>
              <a:avLst/>
              <a:gdLst>
                <a:gd name="T0" fmla="*/ 2 w 2"/>
                <a:gd name="T1" fmla="*/ 1 h 1"/>
                <a:gd name="T2" fmla="*/ 0 w 2"/>
                <a:gd name="T3" fmla="*/ 0 h 1"/>
                <a:gd name="T4" fmla="*/ 1 w 2"/>
                <a:gd name="T5" fmla="*/ 1 h 1"/>
                <a:gd name="T6" fmla="*/ 2 w 2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1" y="1"/>
                    <a:pt x="0" y="0"/>
                    <a:pt x="0" y="0"/>
                  </a:cubicBezTo>
                  <a:cubicBezTo>
                    <a:pt x="0" y="0"/>
                    <a:pt x="0" y="0"/>
                    <a:pt x="1" y="1"/>
                  </a:cubicBezTo>
                  <a:cubicBezTo>
                    <a:pt x="1" y="1"/>
                    <a:pt x="1" y="1"/>
                    <a:pt x="2" y="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43D58C80-8FB7-4CD7-9744-AD9321CC6F75}"/>
                </a:ext>
              </a:extLst>
            </p:cNvPr>
            <p:cNvSpPr/>
            <p:nvPr/>
          </p:nvSpPr>
          <p:spPr bwMode="auto">
            <a:xfrm>
              <a:off x="5169680" y="1668669"/>
              <a:ext cx="5892" cy="0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9EE00EC4-69C5-4833-B3BB-62A8EDD0DAD1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7926" y="1292226"/>
              <a:ext cx="360363" cy="398463"/>
            </a:xfrm>
            <a:custGeom>
              <a:avLst/>
              <a:gdLst>
                <a:gd name="T0" fmla="*/ 2147483646 w 96"/>
                <a:gd name="T1" fmla="*/ 2147483646 h 106"/>
                <a:gd name="T2" fmla="*/ 2147483646 w 96"/>
                <a:gd name="T3" fmla="*/ 2147483646 h 106"/>
                <a:gd name="T4" fmla="*/ 2147483646 w 96"/>
                <a:gd name="T5" fmla="*/ 2147483646 h 106"/>
                <a:gd name="T6" fmla="*/ 2147483646 w 96"/>
                <a:gd name="T7" fmla="*/ 2147483646 h 106"/>
                <a:gd name="T8" fmla="*/ 0 w 96"/>
                <a:gd name="T9" fmla="*/ 2147483646 h 106"/>
                <a:gd name="T10" fmla="*/ 2147483646 w 96"/>
                <a:gd name="T11" fmla="*/ 2147483646 h 106"/>
                <a:gd name="T12" fmla="*/ 2147483646 w 96"/>
                <a:gd name="T13" fmla="*/ 2147483646 h 106"/>
                <a:gd name="T14" fmla="*/ 2147483646 w 96"/>
                <a:gd name="T15" fmla="*/ 2147483646 h 106"/>
                <a:gd name="T16" fmla="*/ 2147483646 w 96"/>
                <a:gd name="T17" fmla="*/ 2147483646 h 106"/>
                <a:gd name="T18" fmla="*/ 2147483646 w 96"/>
                <a:gd name="T19" fmla="*/ 2147483646 h 106"/>
                <a:gd name="T20" fmla="*/ 2147483646 w 96"/>
                <a:gd name="T21" fmla="*/ 2147483646 h 106"/>
                <a:gd name="T22" fmla="*/ 2147483646 w 96"/>
                <a:gd name="T23" fmla="*/ 2147483646 h 106"/>
                <a:gd name="T24" fmla="*/ 2147483646 w 96"/>
                <a:gd name="T25" fmla="*/ 2147483646 h 106"/>
                <a:gd name="T26" fmla="*/ 2147483646 w 96"/>
                <a:gd name="T27" fmla="*/ 2147483646 h 106"/>
                <a:gd name="T28" fmla="*/ 2147483646 w 96"/>
                <a:gd name="T29" fmla="*/ 2147483646 h 106"/>
                <a:gd name="T30" fmla="*/ 2147483646 w 96"/>
                <a:gd name="T31" fmla="*/ 2147483646 h 106"/>
                <a:gd name="T32" fmla="*/ 2147483646 w 96"/>
                <a:gd name="T33" fmla="*/ 2147483646 h 106"/>
                <a:gd name="T34" fmla="*/ 2147483646 w 96"/>
                <a:gd name="T35" fmla="*/ 2147483646 h 106"/>
                <a:gd name="T36" fmla="*/ 2147483646 w 96"/>
                <a:gd name="T37" fmla="*/ 2147483646 h 106"/>
                <a:gd name="T38" fmla="*/ 2147483646 w 96"/>
                <a:gd name="T39" fmla="*/ 2147483646 h 106"/>
                <a:gd name="T40" fmla="*/ 2147483646 w 96"/>
                <a:gd name="T41" fmla="*/ 2147483646 h 106"/>
                <a:gd name="T42" fmla="*/ 2147483646 w 96"/>
                <a:gd name="T43" fmla="*/ 2147483646 h 106"/>
                <a:gd name="T44" fmla="*/ 2147483646 w 96"/>
                <a:gd name="T45" fmla="*/ 2147483646 h 106"/>
                <a:gd name="T46" fmla="*/ 2147483646 w 96"/>
                <a:gd name="T47" fmla="*/ 2147483646 h 106"/>
                <a:gd name="T48" fmla="*/ 2147483646 w 96"/>
                <a:gd name="T49" fmla="*/ 2147483646 h 106"/>
                <a:gd name="T50" fmla="*/ 2147483646 w 96"/>
                <a:gd name="T51" fmla="*/ 2147483646 h 106"/>
                <a:gd name="T52" fmla="*/ 2147483646 w 96"/>
                <a:gd name="T53" fmla="*/ 2147483646 h 106"/>
                <a:gd name="T54" fmla="*/ 2147483646 w 96"/>
                <a:gd name="T55" fmla="*/ 2147483646 h 106"/>
                <a:gd name="T56" fmla="*/ 2147483646 w 96"/>
                <a:gd name="T57" fmla="*/ 2147483646 h 106"/>
                <a:gd name="T58" fmla="*/ 2147483646 w 96"/>
                <a:gd name="T59" fmla="*/ 2147483646 h 106"/>
                <a:gd name="T60" fmla="*/ 2147483646 w 96"/>
                <a:gd name="T61" fmla="*/ 2147483646 h 106"/>
                <a:gd name="T62" fmla="*/ 2147483646 w 96"/>
                <a:gd name="T63" fmla="*/ 2147483646 h 106"/>
                <a:gd name="T64" fmla="*/ 2147483646 w 96"/>
                <a:gd name="T65" fmla="*/ 2147483646 h 106"/>
                <a:gd name="T66" fmla="*/ 2147483646 w 96"/>
                <a:gd name="T67" fmla="*/ 2147483646 h 106"/>
                <a:gd name="T68" fmla="*/ 2147483646 w 96"/>
                <a:gd name="T69" fmla="*/ 2147483646 h 106"/>
                <a:gd name="T70" fmla="*/ 2147483646 w 96"/>
                <a:gd name="T71" fmla="*/ 2147483646 h 106"/>
                <a:gd name="T72" fmla="*/ 2147483646 w 96"/>
                <a:gd name="T73" fmla="*/ 2147483646 h 106"/>
                <a:gd name="T74" fmla="*/ 2147483646 w 96"/>
                <a:gd name="T75" fmla="*/ 2147483646 h 106"/>
                <a:gd name="T76" fmla="*/ 2147483646 w 96"/>
                <a:gd name="T77" fmla="*/ 2147483646 h 106"/>
                <a:gd name="T78" fmla="*/ 2147483646 w 96"/>
                <a:gd name="T79" fmla="*/ 2147483646 h 106"/>
                <a:gd name="T80" fmla="*/ 2147483646 w 96"/>
                <a:gd name="T81" fmla="*/ 2147483646 h 106"/>
                <a:gd name="T82" fmla="*/ 2147483646 w 96"/>
                <a:gd name="T83" fmla="*/ 2147483646 h 106"/>
                <a:gd name="T84" fmla="*/ 2147483646 w 96"/>
                <a:gd name="T85" fmla="*/ 2147483646 h 106"/>
                <a:gd name="T86" fmla="*/ 2147483646 w 96"/>
                <a:gd name="T87" fmla="*/ 2147483646 h 106"/>
                <a:gd name="T88" fmla="*/ 2147483646 w 96"/>
                <a:gd name="T89" fmla="*/ 2147483646 h 106"/>
                <a:gd name="T90" fmla="*/ 2147483646 w 96"/>
                <a:gd name="T91" fmla="*/ 2147483646 h 10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96" h="106">
                  <a:moveTo>
                    <a:pt x="14" y="58"/>
                  </a:moveTo>
                  <a:cubicBezTo>
                    <a:pt x="26" y="73"/>
                    <a:pt x="26" y="73"/>
                    <a:pt x="26" y="73"/>
                  </a:cubicBezTo>
                  <a:cubicBezTo>
                    <a:pt x="38" y="88"/>
                    <a:pt x="38" y="88"/>
                    <a:pt x="38" y="88"/>
                  </a:cubicBezTo>
                  <a:cubicBezTo>
                    <a:pt x="44" y="95"/>
                    <a:pt x="44" y="95"/>
                    <a:pt x="44" y="95"/>
                  </a:cubicBezTo>
                  <a:cubicBezTo>
                    <a:pt x="45" y="97"/>
                    <a:pt x="45" y="97"/>
                    <a:pt x="45" y="97"/>
                  </a:cubicBezTo>
                  <a:cubicBezTo>
                    <a:pt x="46" y="97"/>
                    <a:pt x="46" y="98"/>
                    <a:pt x="46" y="98"/>
                  </a:cubicBezTo>
                  <a:cubicBezTo>
                    <a:pt x="46" y="98"/>
                    <a:pt x="45" y="97"/>
                    <a:pt x="45" y="97"/>
                  </a:cubicBezTo>
                  <a:cubicBezTo>
                    <a:pt x="44" y="95"/>
                    <a:pt x="44" y="95"/>
                    <a:pt x="44" y="95"/>
                  </a:cubicBezTo>
                  <a:cubicBezTo>
                    <a:pt x="42" y="93"/>
                    <a:pt x="42" y="93"/>
                    <a:pt x="42" y="93"/>
                  </a:cubicBezTo>
                  <a:cubicBezTo>
                    <a:pt x="35" y="83"/>
                    <a:pt x="35" y="83"/>
                    <a:pt x="35" y="83"/>
                  </a:cubicBezTo>
                  <a:cubicBezTo>
                    <a:pt x="19" y="64"/>
                    <a:pt x="19" y="64"/>
                    <a:pt x="19" y="64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6" y="48"/>
                    <a:pt x="5" y="46"/>
                    <a:pt x="4" y="44"/>
                  </a:cubicBezTo>
                  <a:cubicBezTo>
                    <a:pt x="2" y="39"/>
                    <a:pt x="0" y="34"/>
                    <a:pt x="0" y="29"/>
                  </a:cubicBezTo>
                  <a:cubicBezTo>
                    <a:pt x="0" y="27"/>
                    <a:pt x="0" y="24"/>
                    <a:pt x="1" y="21"/>
                  </a:cubicBezTo>
                  <a:cubicBezTo>
                    <a:pt x="2" y="18"/>
                    <a:pt x="3" y="16"/>
                    <a:pt x="5" y="13"/>
                  </a:cubicBezTo>
                  <a:cubicBezTo>
                    <a:pt x="5" y="14"/>
                    <a:pt x="4" y="15"/>
                    <a:pt x="6" y="14"/>
                  </a:cubicBezTo>
                  <a:cubicBezTo>
                    <a:pt x="4" y="16"/>
                    <a:pt x="3" y="18"/>
                    <a:pt x="2" y="21"/>
                  </a:cubicBezTo>
                  <a:cubicBezTo>
                    <a:pt x="1" y="24"/>
                    <a:pt x="1" y="27"/>
                    <a:pt x="1" y="29"/>
                  </a:cubicBezTo>
                  <a:cubicBezTo>
                    <a:pt x="1" y="34"/>
                    <a:pt x="3" y="39"/>
                    <a:pt x="5" y="43"/>
                  </a:cubicBezTo>
                  <a:cubicBezTo>
                    <a:pt x="6" y="46"/>
                    <a:pt x="7" y="48"/>
                    <a:pt x="9" y="50"/>
                  </a:cubicBezTo>
                  <a:cubicBezTo>
                    <a:pt x="13" y="54"/>
                    <a:pt x="13" y="54"/>
                    <a:pt x="13" y="54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25" y="71"/>
                    <a:pt x="30" y="77"/>
                    <a:pt x="36" y="84"/>
                  </a:cubicBezTo>
                  <a:cubicBezTo>
                    <a:pt x="38" y="87"/>
                    <a:pt x="41" y="90"/>
                    <a:pt x="43" y="93"/>
                  </a:cubicBezTo>
                  <a:cubicBezTo>
                    <a:pt x="45" y="96"/>
                    <a:pt x="45" y="96"/>
                    <a:pt x="45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6" y="97"/>
                    <a:pt x="47" y="97"/>
                    <a:pt x="47" y="97"/>
                  </a:cubicBezTo>
                  <a:cubicBezTo>
                    <a:pt x="47" y="98"/>
                    <a:pt x="48" y="98"/>
                    <a:pt x="48" y="99"/>
                  </a:cubicBezTo>
                  <a:cubicBezTo>
                    <a:pt x="51" y="101"/>
                    <a:pt x="53" y="102"/>
                    <a:pt x="56" y="103"/>
                  </a:cubicBezTo>
                  <a:cubicBezTo>
                    <a:pt x="55" y="104"/>
                    <a:pt x="55" y="104"/>
                    <a:pt x="55" y="104"/>
                  </a:cubicBezTo>
                  <a:cubicBezTo>
                    <a:pt x="59" y="106"/>
                    <a:pt x="63" y="106"/>
                    <a:pt x="67" y="106"/>
                  </a:cubicBezTo>
                  <a:cubicBezTo>
                    <a:pt x="71" y="106"/>
                    <a:pt x="75" y="105"/>
                    <a:pt x="78" y="103"/>
                  </a:cubicBezTo>
                  <a:cubicBezTo>
                    <a:pt x="80" y="102"/>
                    <a:pt x="82" y="101"/>
                    <a:pt x="84" y="100"/>
                  </a:cubicBezTo>
                  <a:cubicBezTo>
                    <a:pt x="84" y="100"/>
                    <a:pt x="85" y="99"/>
                    <a:pt x="86" y="98"/>
                  </a:cubicBezTo>
                  <a:cubicBezTo>
                    <a:pt x="86" y="98"/>
                    <a:pt x="87" y="98"/>
                    <a:pt x="87" y="97"/>
                  </a:cubicBezTo>
                  <a:cubicBezTo>
                    <a:pt x="88" y="97"/>
                    <a:pt x="88" y="97"/>
                    <a:pt x="88" y="96"/>
                  </a:cubicBezTo>
                  <a:cubicBezTo>
                    <a:pt x="91" y="93"/>
                    <a:pt x="93" y="90"/>
                    <a:pt x="95" y="86"/>
                  </a:cubicBezTo>
                  <a:cubicBezTo>
                    <a:pt x="96" y="82"/>
                    <a:pt x="96" y="79"/>
                    <a:pt x="95" y="76"/>
                  </a:cubicBezTo>
                  <a:cubicBezTo>
                    <a:pt x="95" y="73"/>
                    <a:pt x="94" y="71"/>
                    <a:pt x="93" y="69"/>
                  </a:cubicBezTo>
                  <a:cubicBezTo>
                    <a:pt x="95" y="74"/>
                    <a:pt x="95" y="80"/>
                    <a:pt x="92" y="86"/>
                  </a:cubicBezTo>
                  <a:cubicBezTo>
                    <a:pt x="91" y="89"/>
                    <a:pt x="90" y="91"/>
                    <a:pt x="88" y="93"/>
                  </a:cubicBezTo>
                  <a:cubicBezTo>
                    <a:pt x="87" y="94"/>
                    <a:pt x="86" y="95"/>
                    <a:pt x="85" y="96"/>
                  </a:cubicBezTo>
                  <a:cubicBezTo>
                    <a:pt x="84" y="97"/>
                    <a:pt x="83" y="98"/>
                    <a:pt x="81" y="99"/>
                  </a:cubicBezTo>
                  <a:cubicBezTo>
                    <a:pt x="76" y="102"/>
                    <a:pt x="71" y="103"/>
                    <a:pt x="65" y="103"/>
                  </a:cubicBezTo>
                  <a:cubicBezTo>
                    <a:pt x="62" y="103"/>
                    <a:pt x="60" y="103"/>
                    <a:pt x="57" y="102"/>
                  </a:cubicBezTo>
                  <a:cubicBezTo>
                    <a:pt x="54" y="101"/>
                    <a:pt x="51" y="100"/>
                    <a:pt x="49" y="97"/>
                  </a:cubicBezTo>
                  <a:cubicBezTo>
                    <a:pt x="48" y="96"/>
                    <a:pt x="47" y="95"/>
                    <a:pt x="46" y="94"/>
                  </a:cubicBezTo>
                  <a:cubicBezTo>
                    <a:pt x="44" y="91"/>
                    <a:pt x="44" y="91"/>
                    <a:pt x="44" y="91"/>
                  </a:cubicBezTo>
                  <a:cubicBezTo>
                    <a:pt x="40" y="86"/>
                    <a:pt x="40" y="86"/>
                    <a:pt x="40" y="86"/>
                  </a:cubicBezTo>
                  <a:cubicBezTo>
                    <a:pt x="31" y="74"/>
                    <a:pt x="31" y="74"/>
                    <a:pt x="31" y="74"/>
                  </a:cubicBezTo>
                  <a:cubicBezTo>
                    <a:pt x="13" y="52"/>
                    <a:pt x="13" y="52"/>
                    <a:pt x="13" y="52"/>
                  </a:cubicBezTo>
                  <a:cubicBezTo>
                    <a:pt x="23" y="64"/>
                    <a:pt x="35" y="78"/>
                    <a:pt x="44" y="91"/>
                  </a:cubicBezTo>
                  <a:cubicBezTo>
                    <a:pt x="47" y="94"/>
                    <a:pt x="47" y="94"/>
                    <a:pt x="47" y="94"/>
                  </a:cubicBezTo>
                  <a:cubicBezTo>
                    <a:pt x="47" y="95"/>
                    <a:pt x="48" y="96"/>
                    <a:pt x="48" y="96"/>
                  </a:cubicBezTo>
                  <a:cubicBezTo>
                    <a:pt x="49" y="97"/>
                    <a:pt x="49" y="98"/>
                    <a:pt x="50" y="98"/>
                  </a:cubicBezTo>
                  <a:cubicBezTo>
                    <a:pt x="53" y="100"/>
                    <a:pt x="56" y="102"/>
                    <a:pt x="59" y="103"/>
                  </a:cubicBezTo>
                  <a:cubicBezTo>
                    <a:pt x="63" y="103"/>
                    <a:pt x="66" y="103"/>
                    <a:pt x="69" y="103"/>
                  </a:cubicBezTo>
                  <a:cubicBezTo>
                    <a:pt x="72" y="103"/>
                    <a:pt x="75" y="102"/>
                    <a:pt x="78" y="101"/>
                  </a:cubicBezTo>
                  <a:cubicBezTo>
                    <a:pt x="81" y="99"/>
                    <a:pt x="83" y="97"/>
                    <a:pt x="86" y="95"/>
                  </a:cubicBezTo>
                  <a:cubicBezTo>
                    <a:pt x="88" y="93"/>
                    <a:pt x="90" y="90"/>
                    <a:pt x="91" y="87"/>
                  </a:cubicBezTo>
                  <a:cubicBezTo>
                    <a:pt x="94" y="81"/>
                    <a:pt x="94" y="75"/>
                    <a:pt x="92" y="69"/>
                  </a:cubicBezTo>
                  <a:cubicBezTo>
                    <a:pt x="92" y="68"/>
                    <a:pt x="91" y="66"/>
                    <a:pt x="91" y="65"/>
                  </a:cubicBezTo>
                  <a:cubicBezTo>
                    <a:pt x="90" y="64"/>
                    <a:pt x="89" y="62"/>
                    <a:pt x="88" y="61"/>
                  </a:cubicBezTo>
                  <a:cubicBezTo>
                    <a:pt x="86" y="60"/>
                    <a:pt x="84" y="59"/>
                    <a:pt x="83" y="59"/>
                  </a:cubicBezTo>
                  <a:cubicBezTo>
                    <a:pt x="83" y="60"/>
                    <a:pt x="83" y="60"/>
                    <a:pt x="83" y="61"/>
                  </a:cubicBezTo>
                  <a:cubicBezTo>
                    <a:pt x="83" y="62"/>
                    <a:pt x="84" y="64"/>
                    <a:pt x="84" y="66"/>
                  </a:cubicBezTo>
                  <a:cubicBezTo>
                    <a:pt x="85" y="67"/>
                    <a:pt x="86" y="69"/>
                    <a:pt x="86" y="70"/>
                  </a:cubicBezTo>
                  <a:cubicBezTo>
                    <a:pt x="87" y="71"/>
                    <a:pt x="87" y="72"/>
                    <a:pt x="87" y="72"/>
                  </a:cubicBezTo>
                  <a:cubicBezTo>
                    <a:pt x="86" y="73"/>
                    <a:pt x="86" y="73"/>
                    <a:pt x="85" y="73"/>
                  </a:cubicBezTo>
                  <a:cubicBezTo>
                    <a:pt x="86" y="76"/>
                    <a:pt x="86" y="79"/>
                    <a:pt x="85" y="82"/>
                  </a:cubicBezTo>
                  <a:cubicBezTo>
                    <a:pt x="84" y="85"/>
                    <a:pt x="82" y="88"/>
                    <a:pt x="80" y="90"/>
                  </a:cubicBezTo>
                  <a:cubicBezTo>
                    <a:pt x="75" y="94"/>
                    <a:pt x="68" y="96"/>
                    <a:pt x="62" y="95"/>
                  </a:cubicBezTo>
                  <a:cubicBezTo>
                    <a:pt x="60" y="95"/>
                    <a:pt x="58" y="94"/>
                    <a:pt x="57" y="93"/>
                  </a:cubicBezTo>
                  <a:cubicBezTo>
                    <a:pt x="56" y="93"/>
                    <a:pt x="55" y="92"/>
                    <a:pt x="55" y="92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54" y="90"/>
                    <a:pt x="53" y="90"/>
                    <a:pt x="53" y="90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39" y="71"/>
                    <a:pt x="33" y="64"/>
                    <a:pt x="28" y="57"/>
                  </a:cubicBezTo>
                  <a:cubicBezTo>
                    <a:pt x="34" y="64"/>
                    <a:pt x="39" y="72"/>
                    <a:pt x="45" y="79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90"/>
                    <a:pt x="54" y="90"/>
                    <a:pt x="54" y="91"/>
                  </a:cubicBezTo>
                  <a:cubicBezTo>
                    <a:pt x="54" y="91"/>
                    <a:pt x="54" y="91"/>
                    <a:pt x="55" y="92"/>
                  </a:cubicBezTo>
                  <a:cubicBezTo>
                    <a:pt x="55" y="92"/>
                    <a:pt x="56" y="93"/>
                    <a:pt x="57" y="93"/>
                  </a:cubicBezTo>
                  <a:cubicBezTo>
                    <a:pt x="58" y="94"/>
                    <a:pt x="60" y="95"/>
                    <a:pt x="62" y="95"/>
                  </a:cubicBezTo>
                  <a:cubicBezTo>
                    <a:pt x="68" y="96"/>
                    <a:pt x="75" y="94"/>
                    <a:pt x="79" y="90"/>
                  </a:cubicBezTo>
                  <a:cubicBezTo>
                    <a:pt x="82" y="87"/>
                    <a:pt x="83" y="85"/>
                    <a:pt x="84" y="82"/>
                  </a:cubicBezTo>
                  <a:cubicBezTo>
                    <a:pt x="85" y="79"/>
                    <a:pt x="85" y="76"/>
                    <a:pt x="84" y="72"/>
                  </a:cubicBezTo>
                  <a:cubicBezTo>
                    <a:pt x="83" y="72"/>
                    <a:pt x="83" y="72"/>
                    <a:pt x="83" y="75"/>
                  </a:cubicBezTo>
                  <a:cubicBezTo>
                    <a:pt x="83" y="77"/>
                    <a:pt x="83" y="81"/>
                    <a:pt x="81" y="84"/>
                  </a:cubicBezTo>
                  <a:cubicBezTo>
                    <a:pt x="80" y="85"/>
                    <a:pt x="80" y="86"/>
                    <a:pt x="79" y="87"/>
                  </a:cubicBezTo>
                  <a:cubicBezTo>
                    <a:pt x="79" y="88"/>
                    <a:pt x="78" y="88"/>
                    <a:pt x="78" y="88"/>
                  </a:cubicBezTo>
                  <a:cubicBezTo>
                    <a:pt x="78" y="89"/>
                    <a:pt x="77" y="89"/>
                    <a:pt x="77" y="89"/>
                  </a:cubicBezTo>
                  <a:cubicBezTo>
                    <a:pt x="75" y="91"/>
                    <a:pt x="73" y="92"/>
                    <a:pt x="72" y="92"/>
                  </a:cubicBezTo>
                  <a:cubicBezTo>
                    <a:pt x="69" y="93"/>
                    <a:pt x="67" y="93"/>
                    <a:pt x="64" y="93"/>
                  </a:cubicBezTo>
                  <a:cubicBezTo>
                    <a:pt x="62" y="93"/>
                    <a:pt x="60" y="92"/>
                    <a:pt x="58" y="91"/>
                  </a:cubicBezTo>
                  <a:cubicBezTo>
                    <a:pt x="57" y="90"/>
                    <a:pt x="56" y="90"/>
                    <a:pt x="56" y="89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47" y="78"/>
                    <a:pt x="47" y="78"/>
                    <a:pt x="47" y="78"/>
                  </a:cubicBezTo>
                  <a:cubicBezTo>
                    <a:pt x="39" y="67"/>
                    <a:pt x="31" y="57"/>
                    <a:pt x="23" y="47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19" y="41"/>
                    <a:pt x="18" y="41"/>
                    <a:pt x="18" y="41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39"/>
                    <a:pt x="17" y="38"/>
                    <a:pt x="16" y="37"/>
                  </a:cubicBezTo>
                  <a:cubicBezTo>
                    <a:pt x="15" y="34"/>
                    <a:pt x="14" y="31"/>
                    <a:pt x="14" y="28"/>
                  </a:cubicBezTo>
                  <a:cubicBezTo>
                    <a:pt x="14" y="25"/>
                    <a:pt x="15" y="23"/>
                    <a:pt x="17" y="21"/>
                  </a:cubicBezTo>
                  <a:cubicBezTo>
                    <a:pt x="17" y="21"/>
                    <a:pt x="17" y="20"/>
                    <a:pt x="18" y="20"/>
                  </a:cubicBezTo>
                  <a:cubicBezTo>
                    <a:pt x="18" y="20"/>
                    <a:pt x="18" y="20"/>
                    <a:pt x="19" y="19"/>
                  </a:cubicBezTo>
                  <a:cubicBezTo>
                    <a:pt x="19" y="19"/>
                    <a:pt x="20" y="18"/>
                    <a:pt x="21" y="18"/>
                  </a:cubicBezTo>
                  <a:cubicBezTo>
                    <a:pt x="22" y="17"/>
                    <a:pt x="24" y="16"/>
                    <a:pt x="26" y="16"/>
                  </a:cubicBezTo>
                  <a:cubicBezTo>
                    <a:pt x="28" y="15"/>
                    <a:pt x="30" y="15"/>
                    <a:pt x="32" y="15"/>
                  </a:cubicBezTo>
                  <a:cubicBezTo>
                    <a:pt x="34" y="15"/>
                    <a:pt x="36" y="16"/>
                    <a:pt x="37" y="17"/>
                  </a:cubicBezTo>
                  <a:cubicBezTo>
                    <a:pt x="38" y="17"/>
                    <a:pt x="38" y="17"/>
                    <a:pt x="38" y="18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42" y="22"/>
                    <a:pt x="42" y="22"/>
                    <a:pt x="42" y="22"/>
                  </a:cubicBezTo>
                  <a:cubicBezTo>
                    <a:pt x="48" y="30"/>
                    <a:pt x="48" y="30"/>
                    <a:pt x="48" y="30"/>
                  </a:cubicBezTo>
                  <a:cubicBezTo>
                    <a:pt x="56" y="40"/>
                    <a:pt x="63" y="49"/>
                    <a:pt x="70" y="57"/>
                  </a:cubicBezTo>
                  <a:cubicBezTo>
                    <a:pt x="82" y="70"/>
                    <a:pt x="82" y="62"/>
                    <a:pt x="72" y="47"/>
                  </a:cubicBezTo>
                  <a:cubicBezTo>
                    <a:pt x="72" y="46"/>
                    <a:pt x="72" y="46"/>
                    <a:pt x="72" y="46"/>
                  </a:cubicBezTo>
                  <a:cubicBezTo>
                    <a:pt x="83" y="61"/>
                    <a:pt x="80" y="52"/>
                    <a:pt x="83" y="53"/>
                  </a:cubicBezTo>
                  <a:cubicBezTo>
                    <a:pt x="77" y="45"/>
                    <a:pt x="72" y="38"/>
                    <a:pt x="67" y="30"/>
                  </a:cubicBezTo>
                  <a:cubicBezTo>
                    <a:pt x="61" y="23"/>
                    <a:pt x="61" y="23"/>
                    <a:pt x="61" y="23"/>
                  </a:cubicBezTo>
                  <a:cubicBezTo>
                    <a:pt x="55" y="16"/>
                    <a:pt x="55" y="16"/>
                    <a:pt x="55" y="16"/>
                  </a:cubicBezTo>
                  <a:cubicBezTo>
                    <a:pt x="52" y="12"/>
                    <a:pt x="52" y="12"/>
                    <a:pt x="52" y="12"/>
                  </a:cubicBezTo>
                  <a:cubicBezTo>
                    <a:pt x="50" y="10"/>
                    <a:pt x="50" y="10"/>
                    <a:pt x="50" y="10"/>
                  </a:cubicBezTo>
                  <a:cubicBezTo>
                    <a:pt x="50" y="9"/>
                    <a:pt x="49" y="8"/>
                    <a:pt x="48" y="7"/>
                  </a:cubicBezTo>
                  <a:cubicBezTo>
                    <a:pt x="45" y="4"/>
                    <a:pt x="40" y="2"/>
                    <a:pt x="36" y="1"/>
                  </a:cubicBezTo>
                  <a:cubicBezTo>
                    <a:pt x="31" y="0"/>
                    <a:pt x="27" y="1"/>
                    <a:pt x="23" y="2"/>
                  </a:cubicBezTo>
                  <a:cubicBezTo>
                    <a:pt x="19" y="3"/>
                    <a:pt x="16" y="4"/>
                    <a:pt x="12" y="6"/>
                  </a:cubicBezTo>
                  <a:cubicBezTo>
                    <a:pt x="11" y="7"/>
                    <a:pt x="11" y="7"/>
                    <a:pt x="10" y="8"/>
                  </a:cubicBezTo>
                  <a:cubicBezTo>
                    <a:pt x="9" y="8"/>
                    <a:pt x="9" y="9"/>
                    <a:pt x="9" y="9"/>
                  </a:cubicBezTo>
                  <a:cubicBezTo>
                    <a:pt x="8" y="9"/>
                    <a:pt x="8" y="10"/>
                    <a:pt x="7" y="10"/>
                  </a:cubicBezTo>
                  <a:cubicBezTo>
                    <a:pt x="6" y="12"/>
                    <a:pt x="4" y="13"/>
                    <a:pt x="3" y="15"/>
                  </a:cubicBezTo>
                  <a:cubicBezTo>
                    <a:pt x="1" y="19"/>
                    <a:pt x="0" y="24"/>
                    <a:pt x="0" y="28"/>
                  </a:cubicBezTo>
                  <a:cubicBezTo>
                    <a:pt x="0" y="32"/>
                    <a:pt x="0" y="36"/>
                    <a:pt x="2" y="40"/>
                  </a:cubicBezTo>
                  <a:cubicBezTo>
                    <a:pt x="3" y="43"/>
                    <a:pt x="5" y="47"/>
                    <a:pt x="7" y="50"/>
                  </a:cubicBezTo>
                  <a:lnTo>
                    <a:pt x="14" y="5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C2A942D2-C6E9-44AA-A994-2B11EA6FB3F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84876" y="954088"/>
              <a:ext cx="222250" cy="431800"/>
            </a:xfrm>
            <a:custGeom>
              <a:avLst/>
              <a:gdLst>
                <a:gd name="T0" fmla="*/ 0 w 59"/>
                <a:gd name="T1" fmla="*/ 2147483646 h 115"/>
                <a:gd name="T2" fmla="*/ 2147483646 w 59"/>
                <a:gd name="T3" fmla="*/ 2147483646 h 115"/>
                <a:gd name="T4" fmla="*/ 2147483646 w 59"/>
                <a:gd name="T5" fmla="*/ 2147483646 h 115"/>
                <a:gd name="T6" fmla="*/ 2147483646 w 59"/>
                <a:gd name="T7" fmla="*/ 2147483646 h 115"/>
                <a:gd name="T8" fmla="*/ 2147483646 w 59"/>
                <a:gd name="T9" fmla="*/ 2147483646 h 115"/>
                <a:gd name="T10" fmla="*/ 2147483646 w 59"/>
                <a:gd name="T11" fmla="*/ 2147483646 h 115"/>
                <a:gd name="T12" fmla="*/ 2147483646 w 59"/>
                <a:gd name="T13" fmla="*/ 2147483646 h 115"/>
                <a:gd name="T14" fmla="*/ 2147483646 w 59"/>
                <a:gd name="T15" fmla="*/ 2147483646 h 115"/>
                <a:gd name="T16" fmla="*/ 2147483646 w 59"/>
                <a:gd name="T17" fmla="*/ 2147483646 h 115"/>
                <a:gd name="T18" fmla="*/ 2147483646 w 59"/>
                <a:gd name="T19" fmla="*/ 2147483646 h 115"/>
                <a:gd name="T20" fmla="*/ 2147483646 w 59"/>
                <a:gd name="T21" fmla="*/ 2147483646 h 115"/>
                <a:gd name="T22" fmla="*/ 2147483646 w 59"/>
                <a:gd name="T23" fmla="*/ 2147483646 h 115"/>
                <a:gd name="T24" fmla="*/ 2147483646 w 59"/>
                <a:gd name="T25" fmla="*/ 2147483646 h 115"/>
                <a:gd name="T26" fmla="*/ 2147483646 w 59"/>
                <a:gd name="T27" fmla="*/ 2147483646 h 115"/>
                <a:gd name="T28" fmla="*/ 2147483646 w 59"/>
                <a:gd name="T29" fmla="*/ 2147483646 h 115"/>
                <a:gd name="T30" fmla="*/ 2147483646 w 59"/>
                <a:gd name="T31" fmla="*/ 2147483646 h 115"/>
                <a:gd name="T32" fmla="*/ 2147483646 w 59"/>
                <a:gd name="T33" fmla="*/ 2147483646 h 115"/>
                <a:gd name="T34" fmla="*/ 2147483646 w 59"/>
                <a:gd name="T35" fmla="*/ 2147483646 h 115"/>
                <a:gd name="T36" fmla="*/ 2147483646 w 59"/>
                <a:gd name="T37" fmla="*/ 2147483646 h 115"/>
                <a:gd name="T38" fmla="*/ 2147483646 w 59"/>
                <a:gd name="T39" fmla="*/ 2147483646 h 115"/>
                <a:gd name="T40" fmla="*/ 2147483646 w 59"/>
                <a:gd name="T41" fmla="*/ 2147483646 h 115"/>
                <a:gd name="T42" fmla="*/ 2147483646 w 59"/>
                <a:gd name="T43" fmla="*/ 2147483646 h 115"/>
                <a:gd name="T44" fmla="*/ 2147483646 w 59"/>
                <a:gd name="T45" fmla="*/ 2147483646 h 115"/>
                <a:gd name="T46" fmla="*/ 2147483646 w 59"/>
                <a:gd name="T47" fmla="*/ 2147483646 h 115"/>
                <a:gd name="T48" fmla="*/ 2147483646 w 59"/>
                <a:gd name="T49" fmla="*/ 2147483646 h 115"/>
                <a:gd name="T50" fmla="*/ 2147483646 w 59"/>
                <a:gd name="T51" fmla="*/ 2147483646 h 115"/>
                <a:gd name="T52" fmla="*/ 2147483646 w 59"/>
                <a:gd name="T53" fmla="*/ 2147483646 h 115"/>
                <a:gd name="T54" fmla="*/ 2147483646 w 59"/>
                <a:gd name="T55" fmla="*/ 2147483646 h 115"/>
                <a:gd name="T56" fmla="*/ 2147483646 w 59"/>
                <a:gd name="T57" fmla="*/ 2147483646 h 115"/>
                <a:gd name="T58" fmla="*/ 2147483646 w 59"/>
                <a:gd name="T59" fmla="*/ 2147483646 h 115"/>
                <a:gd name="T60" fmla="*/ 2147483646 w 59"/>
                <a:gd name="T61" fmla="*/ 2147483646 h 115"/>
                <a:gd name="T62" fmla="*/ 2147483646 w 59"/>
                <a:gd name="T63" fmla="*/ 2147483646 h 115"/>
                <a:gd name="T64" fmla="*/ 2147483646 w 59"/>
                <a:gd name="T65" fmla="*/ 2147483646 h 115"/>
                <a:gd name="T66" fmla="*/ 2147483646 w 59"/>
                <a:gd name="T67" fmla="*/ 2147483646 h 115"/>
                <a:gd name="T68" fmla="*/ 2147483646 w 59"/>
                <a:gd name="T69" fmla="*/ 2147483646 h 115"/>
                <a:gd name="T70" fmla="*/ 2147483646 w 59"/>
                <a:gd name="T71" fmla="*/ 2147483646 h 115"/>
                <a:gd name="T72" fmla="*/ 2147483646 w 59"/>
                <a:gd name="T73" fmla="*/ 2147483646 h 115"/>
                <a:gd name="T74" fmla="*/ 2147483646 w 59"/>
                <a:gd name="T75" fmla="*/ 2147483646 h 115"/>
                <a:gd name="T76" fmla="*/ 2147483646 w 59"/>
                <a:gd name="T77" fmla="*/ 2147483646 h 115"/>
                <a:gd name="T78" fmla="*/ 2147483646 w 59"/>
                <a:gd name="T79" fmla="*/ 2147483646 h 115"/>
                <a:gd name="T80" fmla="*/ 2147483646 w 59"/>
                <a:gd name="T81" fmla="*/ 2147483646 h 115"/>
                <a:gd name="T82" fmla="*/ 2147483646 w 59"/>
                <a:gd name="T83" fmla="*/ 2147483646 h 115"/>
                <a:gd name="T84" fmla="*/ 2147483646 w 59"/>
                <a:gd name="T85" fmla="*/ 2147483646 h 115"/>
                <a:gd name="T86" fmla="*/ 2147483646 w 59"/>
                <a:gd name="T87" fmla="*/ 2147483646 h 115"/>
                <a:gd name="T88" fmla="*/ 2147483646 w 59"/>
                <a:gd name="T89" fmla="*/ 2147483646 h 115"/>
                <a:gd name="T90" fmla="*/ 2147483646 w 59"/>
                <a:gd name="T91" fmla="*/ 2147483646 h 115"/>
                <a:gd name="T92" fmla="*/ 2147483646 w 59"/>
                <a:gd name="T93" fmla="*/ 2147483646 h 115"/>
                <a:gd name="T94" fmla="*/ 2147483646 w 59"/>
                <a:gd name="T95" fmla="*/ 2147483646 h 115"/>
                <a:gd name="T96" fmla="*/ 2147483646 w 59"/>
                <a:gd name="T97" fmla="*/ 2147483646 h 115"/>
                <a:gd name="T98" fmla="*/ 2147483646 w 59"/>
                <a:gd name="T99" fmla="*/ 2147483646 h 115"/>
                <a:gd name="T100" fmla="*/ 2147483646 w 59"/>
                <a:gd name="T101" fmla="*/ 2147483646 h 115"/>
                <a:gd name="T102" fmla="*/ 2147483646 w 59"/>
                <a:gd name="T103" fmla="*/ 2147483646 h 115"/>
                <a:gd name="T104" fmla="*/ 0 w 59"/>
                <a:gd name="T105" fmla="*/ 2147483646 h 115"/>
                <a:gd name="T106" fmla="*/ 0 w 59"/>
                <a:gd name="T107" fmla="*/ 2147483646 h 115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59" h="115">
                  <a:moveTo>
                    <a:pt x="0" y="83"/>
                  </a:moveTo>
                  <a:cubicBezTo>
                    <a:pt x="0" y="85"/>
                    <a:pt x="0" y="85"/>
                    <a:pt x="0" y="85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87"/>
                    <a:pt x="0" y="88"/>
                    <a:pt x="0" y="88"/>
                  </a:cubicBezTo>
                  <a:cubicBezTo>
                    <a:pt x="0" y="90"/>
                    <a:pt x="0" y="92"/>
                    <a:pt x="1" y="94"/>
                  </a:cubicBezTo>
                  <a:cubicBezTo>
                    <a:pt x="3" y="103"/>
                    <a:pt x="9" y="109"/>
                    <a:pt x="17" y="113"/>
                  </a:cubicBezTo>
                  <a:cubicBezTo>
                    <a:pt x="21" y="115"/>
                    <a:pt x="25" y="115"/>
                    <a:pt x="29" y="115"/>
                  </a:cubicBezTo>
                  <a:cubicBezTo>
                    <a:pt x="33" y="115"/>
                    <a:pt x="37" y="115"/>
                    <a:pt x="41" y="113"/>
                  </a:cubicBezTo>
                  <a:cubicBezTo>
                    <a:pt x="43" y="112"/>
                    <a:pt x="45" y="111"/>
                    <a:pt x="47" y="110"/>
                  </a:cubicBezTo>
                  <a:cubicBezTo>
                    <a:pt x="47" y="109"/>
                    <a:pt x="48" y="109"/>
                    <a:pt x="48" y="109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9" y="108"/>
                    <a:pt x="49" y="108"/>
                    <a:pt x="49" y="108"/>
                  </a:cubicBezTo>
                  <a:cubicBezTo>
                    <a:pt x="50" y="107"/>
                    <a:pt x="50" y="106"/>
                    <a:pt x="51" y="106"/>
                  </a:cubicBezTo>
                  <a:cubicBezTo>
                    <a:pt x="54" y="103"/>
                    <a:pt x="56" y="99"/>
                    <a:pt x="57" y="94"/>
                  </a:cubicBezTo>
                  <a:cubicBezTo>
                    <a:pt x="58" y="92"/>
                    <a:pt x="58" y="90"/>
                    <a:pt x="58" y="88"/>
                  </a:cubicBezTo>
                  <a:cubicBezTo>
                    <a:pt x="58" y="88"/>
                    <a:pt x="58" y="87"/>
                    <a:pt x="58" y="87"/>
                  </a:cubicBezTo>
                  <a:cubicBezTo>
                    <a:pt x="58" y="86"/>
                    <a:pt x="58" y="86"/>
                    <a:pt x="58" y="86"/>
                  </a:cubicBezTo>
                  <a:cubicBezTo>
                    <a:pt x="58" y="83"/>
                    <a:pt x="58" y="83"/>
                    <a:pt x="58" y="83"/>
                  </a:cubicBezTo>
                  <a:cubicBezTo>
                    <a:pt x="58" y="73"/>
                    <a:pt x="58" y="73"/>
                    <a:pt x="58" y="73"/>
                  </a:cubicBezTo>
                  <a:cubicBezTo>
                    <a:pt x="59" y="54"/>
                    <a:pt x="59" y="54"/>
                    <a:pt x="59" y="54"/>
                  </a:cubicBezTo>
                  <a:cubicBezTo>
                    <a:pt x="58" y="79"/>
                    <a:pt x="58" y="79"/>
                    <a:pt x="58" y="79"/>
                  </a:cubicBezTo>
                  <a:cubicBezTo>
                    <a:pt x="58" y="85"/>
                    <a:pt x="58" y="85"/>
                    <a:pt x="58" y="85"/>
                  </a:cubicBezTo>
                  <a:cubicBezTo>
                    <a:pt x="58" y="86"/>
                    <a:pt x="58" y="86"/>
                    <a:pt x="58" y="86"/>
                  </a:cubicBezTo>
                  <a:cubicBezTo>
                    <a:pt x="58" y="87"/>
                    <a:pt x="58" y="88"/>
                    <a:pt x="58" y="88"/>
                  </a:cubicBezTo>
                  <a:cubicBezTo>
                    <a:pt x="58" y="90"/>
                    <a:pt x="58" y="91"/>
                    <a:pt x="57" y="92"/>
                  </a:cubicBezTo>
                  <a:cubicBezTo>
                    <a:pt x="57" y="97"/>
                    <a:pt x="54" y="102"/>
                    <a:pt x="50" y="106"/>
                  </a:cubicBezTo>
                  <a:cubicBezTo>
                    <a:pt x="50" y="107"/>
                    <a:pt x="49" y="107"/>
                    <a:pt x="49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7" y="108"/>
                    <a:pt x="47" y="108"/>
                    <a:pt x="47" y="108"/>
                  </a:cubicBezTo>
                  <a:cubicBezTo>
                    <a:pt x="46" y="109"/>
                    <a:pt x="45" y="110"/>
                    <a:pt x="44" y="111"/>
                  </a:cubicBezTo>
                  <a:cubicBezTo>
                    <a:pt x="42" y="112"/>
                    <a:pt x="39" y="113"/>
                    <a:pt x="37" y="114"/>
                  </a:cubicBezTo>
                  <a:cubicBezTo>
                    <a:pt x="34" y="115"/>
                    <a:pt x="32" y="115"/>
                    <a:pt x="29" y="115"/>
                  </a:cubicBezTo>
                  <a:cubicBezTo>
                    <a:pt x="27" y="115"/>
                    <a:pt x="24" y="115"/>
                    <a:pt x="21" y="114"/>
                  </a:cubicBezTo>
                  <a:cubicBezTo>
                    <a:pt x="11" y="111"/>
                    <a:pt x="3" y="103"/>
                    <a:pt x="1" y="92"/>
                  </a:cubicBezTo>
                  <a:cubicBezTo>
                    <a:pt x="1" y="92"/>
                    <a:pt x="1" y="93"/>
                    <a:pt x="1" y="92"/>
                  </a:cubicBezTo>
                  <a:cubicBezTo>
                    <a:pt x="4" y="102"/>
                    <a:pt x="12" y="110"/>
                    <a:pt x="22" y="113"/>
                  </a:cubicBezTo>
                  <a:cubicBezTo>
                    <a:pt x="24" y="114"/>
                    <a:pt x="27" y="114"/>
                    <a:pt x="30" y="114"/>
                  </a:cubicBezTo>
                  <a:cubicBezTo>
                    <a:pt x="32" y="114"/>
                    <a:pt x="35" y="114"/>
                    <a:pt x="37" y="113"/>
                  </a:cubicBezTo>
                  <a:cubicBezTo>
                    <a:pt x="40" y="112"/>
                    <a:pt x="42" y="111"/>
                    <a:pt x="44" y="110"/>
                  </a:cubicBezTo>
                  <a:cubicBezTo>
                    <a:pt x="45" y="109"/>
                    <a:pt x="46" y="108"/>
                    <a:pt x="47" y="107"/>
                  </a:cubicBezTo>
                  <a:cubicBezTo>
                    <a:pt x="47" y="107"/>
                    <a:pt x="48" y="107"/>
                    <a:pt x="48" y="106"/>
                  </a:cubicBezTo>
                  <a:cubicBezTo>
                    <a:pt x="49" y="106"/>
                    <a:pt x="49" y="106"/>
                    <a:pt x="50" y="105"/>
                  </a:cubicBezTo>
                  <a:cubicBezTo>
                    <a:pt x="54" y="101"/>
                    <a:pt x="56" y="96"/>
                    <a:pt x="57" y="91"/>
                  </a:cubicBezTo>
                  <a:cubicBezTo>
                    <a:pt x="57" y="90"/>
                    <a:pt x="57" y="89"/>
                    <a:pt x="57" y="87"/>
                  </a:cubicBezTo>
                  <a:cubicBezTo>
                    <a:pt x="57" y="84"/>
                    <a:pt x="57" y="84"/>
                    <a:pt x="57" y="84"/>
                  </a:cubicBezTo>
                  <a:cubicBezTo>
                    <a:pt x="57" y="78"/>
                    <a:pt x="57" y="78"/>
                    <a:pt x="57" y="78"/>
                  </a:cubicBezTo>
                  <a:cubicBezTo>
                    <a:pt x="58" y="70"/>
                    <a:pt x="58" y="61"/>
                    <a:pt x="57" y="53"/>
                  </a:cubicBezTo>
                  <a:cubicBezTo>
                    <a:pt x="59" y="53"/>
                    <a:pt x="59" y="53"/>
                    <a:pt x="59" y="53"/>
                  </a:cubicBezTo>
                  <a:cubicBezTo>
                    <a:pt x="59" y="35"/>
                    <a:pt x="59" y="35"/>
                    <a:pt x="59" y="35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9" y="28"/>
                    <a:pt x="59" y="27"/>
                    <a:pt x="59" y="25"/>
                  </a:cubicBezTo>
                  <a:cubicBezTo>
                    <a:pt x="59" y="21"/>
                    <a:pt x="58" y="17"/>
                    <a:pt x="56" y="13"/>
                  </a:cubicBezTo>
                  <a:cubicBezTo>
                    <a:pt x="53" y="7"/>
                    <a:pt x="48" y="4"/>
                    <a:pt x="43" y="2"/>
                  </a:cubicBezTo>
                  <a:cubicBezTo>
                    <a:pt x="48" y="5"/>
                    <a:pt x="52" y="10"/>
                    <a:pt x="54" y="15"/>
                  </a:cubicBezTo>
                  <a:cubicBezTo>
                    <a:pt x="55" y="17"/>
                    <a:pt x="56" y="20"/>
                    <a:pt x="57" y="23"/>
                  </a:cubicBezTo>
                  <a:cubicBezTo>
                    <a:pt x="57" y="24"/>
                    <a:pt x="57" y="25"/>
                    <a:pt x="57" y="25"/>
                  </a:cubicBezTo>
                  <a:cubicBezTo>
                    <a:pt x="57" y="26"/>
                    <a:pt x="57" y="26"/>
                    <a:pt x="57" y="26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7" y="31"/>
                    <a:pt x="57" y="31"/>
                    <a:pt x="57" y="31"/>
                  </a:cubicBezTo>
                  <a:cubicBezTo>
                    <a:pt x="56" y="40"/>
                    <a:pt x="56" y="50"/>
                    <a:pt x="56" y="59"/>
                  </a:cubicBezTo>
                  <a:cubicBezTo>
                    <a:pt x="56" y="74"/>
                    <a:pt x="56" y="74"/>
                    <a:pt x="56" y="74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56" y="85"/>
                    <a:pt x="56" y="85"/>
                    <a:pt x="56" y="85"/>
                  </a:cubicBezTo>
                  <a:cubicBezTo>
                    <a:pt x="56" y="86"/>
                    <a:pt x="56" y="86"/>
                    <a:pt x="56" y="86"/>
                  </a:cubicBezTo>
                  <a:cubicBezTo>
                    <a:pt x="56" y="87"/>
                    <a:pt x="56" y="88"/>
                    <a:pt x="56" y="88"/>
                  </a:cubicBezTo>
                  <a:cubicBezTo>
                    <a:pt x="55" y="91"/>
                    <a:pt x="55" y="94"/>
                    <a:pt x="54" y="97"/>
                  </a:cubicBezTo>
                  <a:cubicBezTo>
                    <a:pt x="53" y="99"/>
                    <a:pt x="51" y="102"/>
                    <a:pt x="49" y="104"/>
                  </a:cubicBezTo>
                  <a:cubicBezTo>
                    <a:pt x="48" y="104"/>
                    <a:pt x="48" y="105"/>
                    <a:pt x="47" y="105"/>
                  </a:cubicBezTo>
                  <a:cubicBezTo>
                    <a:pt x="47" y="106"/>
                    <a:pt x="47" y="106"/>
                    <a:pt x="47" y="106"/>
                  </a:cubicBezTo>
                  <a:cubicBezTo>
                    <a:pt x="46" y="106"/>
                    <a:pt x="46" y="106"/>
                    <a:pt x="46" y="106"/>
                  </a:cubicBezTo>
                  <a:cubicBezTo>
                    <a:pt x="46" y="107"/>
                    <a:pt x="46" y="107"/>
                    <a:pt x="46" y="107"/>
                  </a:cubicBezTo>
                  <a:cubicBezTo>
                    <a:pt x="45" y="107"/>
                    <a:pt x="44" y="108"/>
                    <a:pt x="43" y="109"/>
                  </a:cubicBezTo>
                  <a:cubicBezTo>
                    <a:pt x="40" y="110"/>
                    <a:pt x="37" y="111"/>
                    <a:pt x="35" y="112"/>
                  </a:cubicBezTo>
                  <a:cubicBezTo>
                    <a:pt x="37" y="111"/>
                    <a:pt x="39" y="111"/>
                    <a:pt x="41" y="110"/>
                  </a:cubicBezTo>
                  <a:cubicBezTo>
                    <a:pt x="42" y="109"/>
                    <a:pt x="44" y="108"/>
                    <a:pt x="45" y="108"/>
                  </a:cubicBezTo>
                  <a:cubicBezTo>
                    <a:pt x="45" y="107"/>
                    <a:pt x="46" y="107"/>
                    <a:pt x="46" y="106"/>
                  </a:cubicBezTo>
                  <a:cubicBezTo>
                    <a:pt x="46" y="106"/>
                    <a:pt x="46" y="106"/>
                    <a:pt x="46" y="106"/>
                  </a:cubicBezTo>
                  <a:cubicBezTo>
                    <a:pt x="46" y="106"/>
                    <a:pt x="46" y="106"/>
                    <a:pt x="46" y="106"/>
                  </a:cubicBezTo>
                  <a:cubicBezTo>
                    <a:pt x="47" y="105"/>
                    <a:pt x="47" y="105"/>
                    <a:pt x="47" y="105"/>
                  </a:cubicBezTo>
                  <a:cubicBezTo>
                    <a:pt x="51" y="102"/>
                    <a:pt x="54" y="97"/>
                    <a:pt x="55" y="93"/>
                  </a:cubicBezTo>
                  <a:cubicBezTo>
                    <a:pt x="55" y="91"/>
                    <a:pt x="55" y="90"/>
                    <a:pt x="55" y="89"/>
                  </a:cubicBezTo>
                  <a:cubicBezTo>
                    <a:pt x="55" y="88"/>
                    <a:pt x="55" y="86"/>
                    <a:pt x="55" y="85"/>
                  </a:cubicBezTo>
                  <a:cubicBezTo>
                    <a:pt x="55" y="79"/>
                    <a:pt x="55" y="79"/>
                    <a:pt x="55" y="79"/>
                  </a:cubicBezTo>
                  <a:cubicBezTo>
                    <a:pt x="55" y="75"/>
                    <a:pt x="55" y="71"/>
                    <a:pt x="56" y="67"/>
                  </a:cubicBezTo>
                  <a:cubicBezTo>
                    <a:pt x="56" y="55"/>
                    <a:pt x="56" y="45"/>
                    <a:pt x="56" y="34"/>
                  </a:cubicBezTo>
                  <a:cubicBezTo>
                    <a:pt x="56" y="26"/>
                    <a:pt x="56" y="26"/>
                    <a:pt x="56" y="26"/>
                  </a:cubicBezTo>
                  <a:cubicBezTo>
                    <a:pt x="56" y="23"/>
                    <a:pt x="56" y="20"/>
                    <a:pt x="54" y="17"/>
                  </a:cubicBezTo>
                  <a:cubicBezTo>
                    <a:pt x="52" y="11"/>
                    <a:pt x="48" y="6"/>
                    <a:pt x="43" y="3"/>
                  </a:cubicBezTo>
                  <a:cubicBezTo>
                    <a:pt x="41" y="2"/>
                    <a:pt x="40" y="1"/>
                    <a:pt x="39" y="1"/>
                  </a:cubicBezTo>
                  <a:cubicBezTo>
                    <a:pt x="37" y="0"/>
                    <a:pt x="35" y="0"/>
                    <a:pt x="34" y="0"/>
                  </a:cubicBezTo>
                  <a:cubicBezTo>
                    <a:pt x="31" y="1"/>
                    <a:pt x="29" y="2"/>
                    <a:pt x="29" y="3"/>
                  </a:cubicBezTo>
                  <a:cubicBezTo>
                    <a:pt x="29" y="3"/>
                    <a:pt x="30" y="4"/>
                    <a:pt x="31" y="4"/>
                  </a:cubicBezTo>
                  <a:cubicBezTo>
                    <a:pt x="32" y="5"/>
                    <a:pt x="33" y="5"/>
                    <a:pt x="35" y="6"/>
                  </a:cubicBezTo>
                  <a:cubicBezTo>
                    <a:pt x="36" y="6"/>
                    <a:pt x="38" y="7"/>
                    <a:pt x="39" y="8"/>
                  </a:cubicBezTo>
                  <a:cubicBezTo>
                    <a:pt x="40" y="8"/>
                    <a:pt x="41" y="9"/>
                    <a:pt x="41" y="9"/>
                  </a:cubicBezTo>
                  <a:cubicBezTo>
                    <a:pt x="41" y="10"/>
                    <a:pt x="41" y="10"/>
                    <a:pt x="40" y="10"/>
                  </a:cubicBezTo>
                  <a:cubicBezTo>
                    <a:pt x="45" y="14"/>
                    <a:pt x="49" y="21"/>
                    <a:pt x="48" y="27"/>
                  </a:cubicBezTo>
                  <a:cubicBezTo>
                    <a:pt x="48" y="49"/>
                    <a:pt x="48" y="49"/>
                    <a:pt x="48" y="49"/>
                  </a:cubicBezTo>
                  <a:cubicBezTo>
                    <a:pt x="48" y="58"/>
                    <a:pt x="48" y="67"/>
                    <a:pt x="48" y="76"/>
                  </a:cubicBezTo>
                  <a:cubicBezTo>
                    <a:pt x="47" y="83"/>
                    <a:pt x="47" y="83"/>
                    <a:pt x="47" y="83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7" y="87"/>
                    <a:pt x="47" y="88"/>
                    <a:pt x="47" y="89"/>
                  </a:cubicBezTo>
                  <a:cubicBezTo>
                    <a:pt x="46" y="93"/>
                    <a:pt x="45" y="96"/>
                    <a:pt x="42" y="98"/>
                  </a:cubicBezTo>
                  <a:cubicBezTo>
                    <a:pt x="45" y="96"/>
                    <a:pt x="46" y="93"/>
                    <a:pt x="47" y="89"/>
                  </a:cubicBezTo>
                  <a:cubicBezTo>
                    <a:pt x="47" y="88"/>
                    <a:pt x="47" y="87"/>
                    <a:pt x="47" y="86"/>
                  </a:cubicBezTo>
                  <a:cubicBezTo>
                    <a:pt x="47" y="83"/>
                    <a:pt x="47" y="83"/>
                    <a:pt x="47" y="83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8" y="49"/>
                    <a:pt x="48" y="49"/>
                    <a:pt x="48" y="49"/>
                  </a:cubicBezTo>
                  <a:cubicBezTo>
                    <a:pt x="48" y="27"/>
                    <a:pt x="48" y="27"/>
                    <a:pt x="48" y="27"/>
                  </a:cubicBezTo>
                  <a:cubicBezTo>
                    <a:pt x="48" y="20"/>
                    <a:pt x="45" y="14"/>
                    <a:pt x="39" y="11"/>
                  </a:cubicBezTo>
                  <a:cubicBezTo>
                    <a:pt x="38" y="11"/>
                    <a:pt x="38" y="12"/>
                    <a:pt x="40" y="14"/>
                  </a:cubicBezTo>
                  <a:cubicBezTo>
                    <a:pt x="41" y="15"/>
                    <a:pt x="44" y="18"/>
                    <a:pt x="45" y="22"/>
                  </a:cubicBezTo>
                  <a:cubicBezTo>
                    <a:pt x="46" y="23"/>
                    <a:pt x="46" y="24"/>
                    <a:pt x="46" y="25"/>
                  </a:cubicBezTo>
                  <a:cubicBezTo>
                    <a:pt x="46" y="26"/>
                    <a:pt x="46" y="26"/>
                    <a:pt x="46" y="27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6" y="32"/>
                    <a:pt x="46" y="35"/>
                    <a:pt x="46" y="37"/>
                  </a:cubicBezTo>
                  <a:cubicBezTo>
                    <a:pt x="45" y="49"/>
                    <a:pt x="45" y="62"/>
                    <a:pt x="45" y="7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6"/>
                    <a:pt x="45" y="86"/>
                    <a:pt x="45" y="86"/>
                  </a:cubicBezTo>
                  <a:cubicBezTo>
                    <a:pt x="45" y="87"/>
                    <a:pt x="45" y="87"/>
                    <a:pt x="45" y="87"/>
                  </a:cubicBezTo>
                  <a:cubicBezTo>
                    <a:pt x="45" y="88"/>
                    <a:pt x="45" y="89"/>
                    <a:pt x="45" y="89"/>
                  </a:cubicBezTo>
                  <a:cubicBezTo>
                    <a:pt x="44" y="90"/>
                    <a:pt x="44" y="91"/>
                    <a:pt x="44" y="92"/>
                  </a:cubicBezTo>
                  <a:cubicBezTo>
                    <a:pt x="43" y="94"/>
                    <a:pt x="42" y="96"/>
                    <a:pt x="40" y="97"/>
                  </a:cubicBezTo>
                  <a:cubicBezTo>
                    <a:pt x="40" y="97"/>
                    <a:pt x="40" y="97"/>
                    <a:pt x="40" y="97"/>
                  </a:cubicBezTo>
                  <a:cubicBezTo>
                    <a:pt x="40" y="98"/>
                    <a:pt x="39" y="98"/>
                    <a:pt x="39" y="98"/>
                  </a:cubicBezTo>
                  <a:cubicBezTo>
                    <a:pt x="39" y="98"/>
                    <a:pt x="39" y="98"/>
                    <a:pt x="38" y="99"/>
                  </a:cubicBezTo>
                  <a:cubicBezTo>
                    <a:pt x="38" y="99"/>
                    <a:pt x="38" y="99"/>
                    <a:pt x="37" y="99"/>
                  </a:cubicBezTo>
                  <a:cubicBezTo>
                    <a:pt x="36" y="100"/>
                    <a:pt x="35" y="100"/>
                    <a:pt x="34" y="101"/>
                  </a:cubicBezTo>
                  <a:cubicBezTo>
                    <a:pt x="33" y="101"/>
                    <a:pt x="31" y="101"/>
                    <a:pt x="30" y="101"/>
                  </a:cubicBezTo>
                  <a:cubicBezTo>
                    <a:pt x="28" y="101"/>
                    <a:pt x="27" y="101"/>
                    <a:pt x="25" y="101"/>
                  </a:cubicBezTo>
                  <a:cubicBezTo>
                    <a:pt x="22" y="100"/>
                    <a:pt x="20" y="98"/>
                    <a:pt x="18" y="96"/>
                  </a:cubicBezTo>
                  <a:cubicBezTo>
                    <a:pt x="16" y="93"/>
                    <a:pt x="14" y="90"/>
                    <a:pt x="14" y="87"/>
                  </a:cubicBezTo>
                  <a:cubicBezTo>
                    <a:pt x="14" y="87"/>
                    <a:pt x="14" y="87"/>
                    <a:pt x="14" y="86"/>
                  </a:cubicBezTo>
                  <a:cubicBezTo>
                    <a:pt x="14" y="85"/>
                    <a:pt x="14" y="85"/>
                    <a:pt x="14" y="85"/>
                  </a:cubicBezTo>
                  <a:cubicBezTo>
                    <a:pt x="14" y="81"/>
                    <a:pt x="14" y="81"/>
                    <a:pt x="14" y="81"/>
                  </a:cubicBezTo>
                  <a:cubicBezTo>
                    <a:pt x="14" y="75"/>
                    <a:pt x="14" y="75"/>
                    <a:pt x="14" y="75"/>
                  </a:cubicBezTo>
                  <a:cubicBezTo>
                    <a:pt x="14" y="62"/>
                    <a:pt x="14" y="49"/>
                    <a:pt x="14" y="36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4" y="25"/>
                    <a:pt x="14" y="25"/>
                    <a:pt x="14" y="24"/>
                  </a:cubicBezTo>
                  <a:cubicBezTo>
                    <a:pt x="14" y="23"/>
                    <a:pt x="14" y="22"/>
                    <a:pt x="15" y="21"/>
                  </a:cubicBezTo>
                  <a:cubicBezTo>
                    <a:pt x="16" y="18"/>
                    <a:pt x="19" y="15"/>
                    <a:pt x="22" y="13"/>
                  </a:cubicBezTo>
                  <a:cubicBezTo>
                    <a:pt x="25" y="11"/>
                    <a:pt x="27" y="10"/>
                    <a:pt x="28" y="10"/>
                  </a:cubicBezTo>
                  <a:cubicBezTo>
                    <a:pt x="29" y="10"/>
                    <a:pt x="29" y="9"/>
                    <a:pt x="29" y="9"/>
                  </a:cubicBezTo>
                  <a:cubicBezTo>
                    <a:pt x="29" y="9"/>
                    <a:pt x="30" y="9"/>
                    <a:pt x="30" y="9"/>
                  </a:cubicBezTo>
                  <a:cubicBezTo>
                    <a:pt x="30" y="8"/>
                    <a:pt x="30" y="8"/>
                    <a:pt x="29" y="8"/>
                  </a:cubicBezTo>
                  <a:cubicBezTo>
                    <a:pt x="28" y="7"/>
                    <a:pt x="27" y="6"/>
                    <a:pt x="24" y="6"/>
                  </a:cubicBezTo>
                  <a:cubicBezTo>
                    <a:pt x="21" y="6"/>
                    <a:pt x="17" y="7"/>
                    <a:pt x="13" y="10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6" y="6"/>
                    <a:pt x="19" y="5"/>
                    <a:pt x="21" y="4"/>
                  </a:cubicBezTo>
                  <a:cubicBezTo>
                    <a:pt x="22" y="3"/>
                    <a:pt x="23" y="3"/>
                    <a:pt x="23" y="2"/>
                  </a:cubicBezTo>
                  <a:cubicBezTo>
                    <a:pt x="23" y="1"/>
                    <a:pt x="21" y="1"/>
                    <a:pt x="22" y="0"/>
                  </a:cubicBezTo>
                  <a:cubicBezTo>
                    <a:pt x="17" y="1"/>
                    <a:pt x="12" y="4"/>
                    <a:pt x="8" y="8"/>
                  </a:cubicBezTo>
                  <a:cubicBezTo>
                    <a:pt x="4" y="12"/>
                    <a:pt x="1" y="18"/>
                    <a:pt x="0" y="24"/>
                  </a:cubicBezTo>
                  <a:cubicBezTo>
                    <a:pt x="0" y="25"/>
                    <a:pt x="0" y="26"/>
                    <a:pt x="0" y="27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73"/>
                    <a:pt x="0" y="73"/>
                    <a:pt x="0" y="73"/>
                  </a:cubicBezTo>
                  <a:lnTo>
                    <a:pt x="0" y="8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C88213DA-13C1-4B4E-823A-8C51030605E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92851" y="2822576"/>
              <a:ext cx="49213" cy="33338"/>
            </a:xfrm>
            <a:custGeom>
              <a:avLst/>
              <a:gdLst>
                <a:gd name="T0" fmla="*/ 2147483646 w 13"/>
                <a:gd name="T1" fmla="*/ 0 h 9"/>
                <a:gd name="T2" fmla="*/ 2147483646 w 13"/>
                <a:gd name="T3" fmla="*/ 2147483646 h 9"/>
                <a:gd name="T4" fmla="*/ 0 w 13"/>
                <a:gd name="T5" fmla="*/ 2147483646 h 9"/>
                <a:gd name="T6" fmla="*/ 0 w 13"/>
                <a:gd name="T7" fmla="*/ 2147483646 h 9"/>
                <a:gd name="T8" fmla="*/ 2147483646 w 13"/>
                <a:gd name="T9" fmla="*/ 2147483646 h 9"/>
                <a:gd name="T10" fmla="*/ 2147483646 w 13"/>
                <a:gd name="T11" fmla="*/ 0 h 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" h="9">
                  <a:moveTo>
                    <a:pt x="13" y="0"/>
                  </a:moveTo>
                  <a:cubicBezTo>
                    <a:pt x="12" y="1"/>
                    <a:pt x="10" y="2"/>
                    <a:pt x="9" y="3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10" y="2"/>
                    <a:pt x="12" y="1"/>
                    <a:pt x="1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17A7C13F-7CA4-4402-96A2-CA77E384417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9676" y="2833688"/>
              <a:ext cx="3175" cy="22225"/>
            </a:xfrm>
            <a:custGeom>
              <a:avLst/>
              <a:gdLst>
                <a:gd name="T0" fmla="*/ 2147483646 w 2"/>
                <a:gd name="T1" fmla="*/ 2147483646 h 14"/>
                <a:gd name="T2" fmla="*/ 2147483646 w 2"/>
                <a:gd name="T3" fmla="*/ 2147483646 h 14"/>
                <a:gd name="T4" fmla="*/ 0 w 2"/>
                <a:gd name="T5" fmla="*/ 0 h 14"/>
                <a:gd name="T6" fmla="*/ 2147483646 w 2"/>
                <a:gd name="T7" fmla="*/ 2147483646 h 1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" h="14">
                  <a:moveTo>
                    <a:pt x="2" y="14"/>
                  </a:moveTo>
                  <a:lnTo>
                    <a:pt x="2" y="14"/>
                  </a:lnTo>
                  <a:lnTo>
                    <a:pt x="0" y="0"/>
                  </a:lnTo>
                  <a:lnTo>
                    <a:pt x="2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0D88FE41-197D-4260-ABB2-603AB340CCD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86501" y="2674938"/>
              <a:ext cx="120650" cy="177800"/>
            </a:xfrm>
            <a:custGeom>
              <a:avLst/>
              <a:gdLst>
                <a:gd name="T0" fmla="*/ 2147483646 w 32"/>
                <a:gd name="T1" fmla="*/ 2147483646 h 47"/>
                <a:gd name="T2" fmla="*/ 2147483646 w 32"/>
                <a:gd name="T3" fmla="*/ 2147483646 h 47"/>
                <a:gd name="T4" fmla="*/ 2147483646 w 32"/>
                <a:gd name="T5" fmla="*/ 2147483646 h 47"/>
                <a:gd name="T6" fmla="*/ 2147483646 w 32"/>
                <a:gd name="T7" fmla="*/ 2147483646 h 47"/>
                <a:gd name="T8" fmla="*/ 2147483646 w 32"/>
                <a:gd name="T9" fmla="*/ 2147483646 h 47"/>
                <a:gd name="T10" fmla="*/ 2147483646 w 32"/>
                <a:gd name="T11" fmla="*/ 2147483646 h 47"/>
                <a:gd name="T12" fmla="*/ 2147483646 w 32"/>
                <a:gd name="T13" fmla="*/ 2147483646 h 47"/>
                <a:gd name="T14" fmla="*/ 2147483646 w 32"/>
                <a:gd name="T15" fmla="*/ 2147483646 h 47"/>
                <a:gd name="T16" fmla="*/ 2147483646 w 32"/>
                <a:gd name="T17" fmla="*/ 2147483646 h 47"/>
                <a:gd name="T18" fmla="*/ 2147483646 w 32"/>
                <a:gd name="T19" fmla="*/ 2147483646 h 47"/>
                <a:gd name="T20" fmla="*/ 2147483646 w 32"/>
                <a:gd name="T21" fmla="*/ 2147483646 h 47"/>
                <a:gd name="T22" fmla="*/ 2147483646 w 32"/>
                <a:gd name="T23" fmla="*/ 2147483646 h 47"/>
                <a:gd name="T24" fmla="*/ 2147483646 w 32"/>
                <a:gd name="T25" fmla="*/ 2147483646 h 47"/>
                <a:gd name="T26" fmla="*/ 2147483646 w 32"/>
                <a:gd name="T27" fmla="*/ 2147483646 h 47"/>
                <a:gd name="T28" fmla="*/ 2147483646 w 32"/>
                <a:gd name="T29" fmla="*/ 2147483646 h 47"/>
                <a:gd name="T30" fmla="*/ 2147483646 w 32"/>
                <a:gd name="T31" fmla="*/ 2147483646 h 47"/>
                <a:gd name="T32" fmla="*/ 2147483646 w 32"/>
                <a:gd name="T33" fmla="*/ 2147483646 h 47"/>
                <a:gd name="T34" fmla="*/ 2147483646 w 32"/>
                <a:gd name="T35" fmla="*/ 2147483646 h 47"/>
                <a:gd name="T36" fmla="*/ 2147483646 w 32"/>
                <a:gd name="T37" fmla="*/ 2147483646 h 47"/>
                <a:gd name="T38" fmla="*/ 2147483646 w 32"/>
                <a:gd name="T39" fmla="*/ 2147483646 h 47"/>
                <a:gd name="T40" fmla="*/ 2147483646 w 32"/>
                <a:gd name="T41" fmla="*/ 2147483646 h 47"/>
                <a:gd name="T42" fmla="*/ 2147483646 w 32"/>
                <a:gd name="T43" fmla="*/ 2147483646 h 47"/>
                <a:gd name="T44" fmla="*/ 2147483646 w 32"/>
                <a:gd name="T45" fmla="*/ 2147483646 h 47"/>
                <a:gd name="T46" fmla="*/ 2147483646 w 32"/>
                <a:gd name="T47" fmla="*/ 2147483646 h 47"/>
                <a:gd name="T48" fmla="*/ 2147483646 w 32"/>
                <a:gd name="T49" fmla="*/ 2147483646 h 47"/>
                <a:gd name="T50" fmla="*/ 2147483646 w 32"/>
                <a:gd name="T51" fmla="*/ 2147483646 h 47"/>
                <a:gd name="T52" fmla="*/ 2147483646 w 32"/>
                <a:gd name="T53" fmla="*/ 2147483646 h 47"/>
                <a:gd name="T54" fmla="*/ 2147483646 w 32"/>
                <a:gd name="T55" fmla="*/ 2147483646 h 47"/>
                <a:gd name="T56" fmla="*/ 2147483646 w 32"/>
                <a:gd name="T57" fmla="*/ 2147483646 h 47"/>
                <a:gd name="T58" fmla="*/ 2147483646 w 32"/>
                <a:gd name="T59" fmla="*/ 2147483646 h 47"/>
                <a:gd name="T60" fmla="*/ 2147483646 w 32"/>
                <a:gd name="T61" fmla="*/ 2147483646 h 47"/>
                <a:gd name="T62" fmla="*/ 2147483646 w 32"/>
                <a:gd name="T63" fmla="*/ 2147483646 h 47"/>
                <a:gd name="T64" fmla="*/ 0 w 32"/>
                <a:gd name="T65" fmla="*/ 2147483646 h 47"/>
                <a:gd name="T66" fmla="*/ 2147483646 w 32"/>
                <a:gd name="T67" fmla="*/ 2147483646 h 47"/>
                <a:gd name="T68" fmla="*/ 2147483646 w 32"/>
                <a:gd name="T69" fmla="*/ 2147483646 h 47"/>
                <a:gd name="T70" fmla="*/ 2147483646 w 32"/>
                <a:gd name="T71" fmla="*/ 2147483646 h 47"/>
                <a:gd name="T72" fmla="*/ 2147483646 w 32"/>
                <a:gd name="T73" fmla="*/ 2147483646 h 47"/>
                <a:gd name="T74" fmla="*/ 2147483646 w 32"/>
                <a:gd name="T75" fmla="*/ 2147483646 h 47"/>
                <a:gd name="T76" fmla="*/ 2147483646 w 32"/>
                <a:gd name="T77" fmla="*/ 2147483646 h 47"/>
                <a:gd name="T78" fmla="*/ 2147483646 w 32"/>
                <a:gd name="T79" fmla="*/ 2147483646 h 47"/>
                <a:gd name="T80" fmla="*/ 2147483646 w 32"/>
                <a:gd name="T81" fmla="*/ 2147483646 h 47"/>
                <a:gd name="T82" fmla="*/ 2147483646 w 32"/>
                <a:gd name="T83" fmla="*/ 2147483646 h 47"/>
                <a:gd name="T84" fmla="*/ 2147483646 w 32"/>
                <a:gd name="T85" fmla="*/ 2147483646 h 47"/>
                <a:gd name="T86" fmla="*/ 2147483646 w 32"/>
                <a:gd name="T87" fmla="*/ 2147483646 h 47"/>
                <a:gd name="T88" fmla="*/ 2147483646 w 32"/>
                <a:gd name="T89" fmla="*/ 2147483646 h 47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32" h="47">
                  <a:moveTo>
                    <a:pt x="0" y="25"/>
                  </a:moveTo>
                  <a:cubicBezTo>
                    <a:pt x="0" y="23"/>
                    <a:pt x="1" y="21"/>
                    <a:pt x="1" y="18"/>
                  </a:cubicBezTo>
                  <a:cubicBezTo>
                    <a:pt x="2" y="17"/>
                    <a:pt x="2" y="16"/>
                    <a:pt x="3" y="15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4" y="12"/>
                    <a:pt x="4" y="12"/>
                    <a:pt x="5" y="11"/>
                  </a:cubicBezTo>
                  <a:cubicBezTo>
                    <a:pt x="5" y="11"/>
                    <a:pt x="5" y="12"/>
                    <a:pt x="5" y="12"/>
                  </a:cubicBezTo>
                  <a:cubicBezTo>
                    <a:pt x="4" y="13"/>
                    <a:pt x="4" y="14"/>
                    <a:pt x="3" y="15"/>
                  </a:cubicBezTo>
                  <a:cubicBezTo>
                    <a:pt x="3" y="16"/>
                    <a:pt x="3" y="18"/>
                    <a:pt x="2" y="19"/>
                  </a:cubicBezTo>
                  <a:cubicBezTo>
                    <a:pt x="2" y="21"/>
                    <a:pt x="1" y="23"/>
                    <a:pt x="1" y="25"/>
                  </a:cubicBezTo>
                  <a:cubicBezTo>
                    <a:pt x="1" y="29"/>
                    <a:pt x="1" y="34"/>
                    <a:pt x="1" y="38"/>
                  </a:cubicBezTo>
                  <a:cubicBezTo>
                    <a:pt x="3" y="47"/>
                    <a:pt x="3" y="47"/>
                    <a:pt x="3" y="47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2" y="40"/>
                    <a:pt x="13" y="39"/>
                    <a:pt x="15" y="38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8" y="37"/>
                    <a:pt x="21" y="34"/>
                    <a:pt x="24" y="32"/>
                  </a:cubicBezTo>
                  <a:cubicBezTo>
                    <a:pt x="25" y="30"/>
                    <a:pt x="25" y="29"/>
                    <a:pt x="25" y="27"/>
                  </a:cubicBezTo>
                  <a:cubicBezTo>
                    <a:pt x="20" y="32"/>
                    <a:pt x="15" y="36"/>
                    <a:pt x="10" y="40"/>
                  </a:cubicBezTo>
                  <a:cubicBezTo>
                    <a:pt x="4" y="44"/>
                    <a:pt x="4" y="44"/>
                    <a:pt x="4" y="44"/>
                  </a:cubicBezTo>
                  <a:cubicBezTo>
                    <a:pt x="4" y="43"/>
                    <a:pt x="4" y="43"/>
                    <a:pt x="4" y="43"/>
                  </a:cubicBezTo>
                  <a:cubicBezTo>
                    <a:pt x="10" y="40"/>
                    <a:pt x="10" y="40"/>
                    <a:pt x="10" y="40"/>
                  </a:cubicBezTo>
                  <a:cubicBezTo>
                    <a:pt x="10" y="39"/>
                    <a:pt x="10" y="39"/>
                    <a:pt x="10" y="39"/>
                  </a:cubicBezTo>
                  <a:cubicBezTo>
                    <a:pt x="13" y="38"/>
                    <a:pt x="16" y="36"/>
                    <a:pt x="18" y="34"/>
                  </a:cubicBezTo>
                  <a:cubicBezTo>
                    <a:pt x="20" y="31"/>
                    <a:pt x="22" y="29"/>
                    <a:pt x="24" y="27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5" y="25"/>
                    <a:pt x="25" y="25"/>
                    <a:pt x="25" y="24"/>
                  </a:cubicBezTo>
                  <a:cubicBezTo>
                    <a:pt x="24" y="22"/>
                    <a:pt x="22" y="21"/>
                    <a:pt x="20" y="22"/>
                  </a:cubicBezTo>
                  <a:cubicBezTo>
                    <a:pt x="19" y="23"/>
                    <a:pt x="19" y="24"/>
                    <a:pt x="19" y="24"/>
                  </a:cubicBezTo>
                  <a:cubicBezTo>
                    <a:pt x="18" y="24"/>
                    <a:pt x="18" y="23"/>
                    <a:pt x="17" y="23"/>
                  </a:cubicBezTo>
                  <a:cubicBezTo>
                    <a:pt x="16" y="24"/>
                    <a:pt x="15" y="26"/>
                    <a:pt x="14" y="27"/>
                  </a:cubicBezTo>
                  <a:cubicBezTo>
                    <a:pt x="14" y="27"/>
                    <a:pt x="14" y="26"/>
                    <a:pt x="14" y="26"/>
                  </a:cubicBezTo>
                  <a:cubicBezTo>
                    <a:pt x="15" y="25"/>
                    <a:pt x="16" y="24"/>
                    <a:pt x="17" y="22"/>
                  </a:cubicBezTo>
                  <a:cubicBezTo>
                    <a:pt x="16" y="22"/>
                    <a:pt x="16" y="22"/>
                    <a:pt x="15" y="22"/>
                  </a:cubicBezTo>
                  <a:cubicBezTo>
                    <a:pt x="15" y="22"/>
                    <a:pt x="15" y="21"/>
                    <a:pt x="15" y="21"/>
                  </a:cubicBezTo>
                  <a:cubicBezTo>
                    <a:pt x="15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7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9" y="20"/>
                    <a:pt x="20" y="20"/>
                    <a:pt x="21" y="20"/>
                  </a:cubicBezTo>
                  <a:cubicBezTo>
                    <a:pt x="21" y="19"/>
                    <a:pt x="22" y="18"/>
                    <a:pt x="23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3" y="20"/>
                    <a:pt x="24" y="20"/>
                    <a:pt x="25" y="21"/>
                  </a:cubicBezTo>
                  <a:cubicBezTo>
                    <a:pt x="25" y="21"/>
                    <a:pt x="27" y="21"/>
                    <a:pt x="27" y="22"/>
                  </a:cubicBezTo>
                  <a:cubicBezTo>
                    <a:pt x="28" y="18"/>
                    <a:pt x="28" y="15"/>
                    <a:pt x="29" y="11"/>
                  </a:cubicBezTo>
                  <a:cubicBezTo>
                    <a:pt x="29" y="11"/>
                    <a:pt x="28" y="9"/>
                    <a:pt x="28" y="8"/>
                  </a:cubicBezTo>
                  <a:cubicBezTo>
                    <a:pt x="28" y="8"/>
                    <a:pt x="28" y="7"/>
                    <a:pt x="27" y="6"/>
                  </a:cubicBezTo>
                  <a:cubicBezTo>
                    <a:pt x="27" y="6"/>
                    <a:pt x="27" y="6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32" y="8"/>
                    <a:pt x="19" y="0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18" y="1"/>
                    <a:pt x="17" y="2"/>
                    <a:pt x="15" y="2"/>
                  </a:cubicBezTo>
                  <a:cubicBezTo>
                    <a:pt x="13" y="3"/>
                    <a:pt x="11" y="4"/>
                    <a:pt x="10" y="5"/>
                  </a:cubicBezTo>
                  <a:cubicBezTo>
                    <a:pt x="8" y="7"/>
                    <a:pt x="7" y="8"/>
                    <a:pt x="5" y="10"/>
                  </a:cubicBezTo>
                  <a:cubicBezTo>
                    <a:pt x="4" y="11"/>
                    <a:pt x="4" y="12"/>
                    <a:pt x="3" y="13"/>
                  </a:cubicBezTo>
                  <a:cubicBezTo>
                    <a:pt x="3" y="13"/>
                    <a:pt x="3" y="13"/>
                    <a:pt x="3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5"/>
                    <a:pt x="2" y="15"/>
                    <a:pt x="2" y="16"/>
                  </a:cubicBezTo>
                  <a:cubicBezTo>
                    <a:pt x="0" y="20"/>
                    <a:pt x="0" y="23"/>
                    <a:pt x="0" y="27"/>
                  </a:cubicBezTo>
                  <a:cubicBezTo>
                    <a:pt x="0" y="31"/>
                    <a:pt x="0" y="34"/>
                    <a:pt x="0" y="38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0" y="34"/>
                    <a:pt x="0" y="29"/>
                    <a:pt x="0" y="25"/>
                  </a:cubicBezTo>
                  <a:close/>
                  <a:moveTo>
                    <a:pt x="11" y="29"/>
                  </a:move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lose/>
                  <a:moveTo>
                    <a:pt x="3" y="37"/>
                  </a:moveTo>
                  <a:cubicBezTo>
                    <a:pt x="2" y="33"/>
                    <a:pt x="2" y="28"/>
                    <a:pt x="3" y="24"/>
                  </a:cubicBezTo>
                  <a:cubicBezTo>
                    <a:pt x="2" y="28"/>
                    <a:pt x="3" y="33"/>
                    <a:pt x="3" y="37"/>
                  </a:cubicBezTo>
                  <a:cubicBezTo>
                    <a:pt x="4" y="42"/>
                    <a:pt x="4" y="42"/>
                    <a:pt x="4" y="42"/>
                  </a:cubicBezTo>
                  <a:lnTo>
                    <a:pt x="3" y="37"/>
                  </a:lnTo>
                  <a:close/>
                  <a:moveTo>
                    <a:pt x="6" y="32"/>
                  </a:moveTo>
                  <a:cubicBezTo>
                    <a:pt x="6" y="32"/>
                    <a:pt x="6" y="32"/>
                    <a:pt x="6" y="32"/>
                  </a:cubicBezTo>
                  <a:cubicBezTo>
                    <a:pt x="6" y="33"/>
                    <a:pt x="5" y="33"/>
                    <a:pt x="5" y="33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5" y="33"/>
                    <a:pt x="6" y="33"/>
                    <a:pt x="6" y="32"/>
                  </a:cubicBezTo>
                  <a:close/>
                  <a:moveTo>
                    <a:pt x="11" y="36"/>
                  </a:moveTo>
                  <a:cubicBezTo>
                    <a:pt x="11" y="35"/>
                    <a:pt x="11" y="35"/>
                    <a:pt x="11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1" y="35"/>
                    <a:pt x="11" y="35"/>
                    <a:pt x="11" y="36"/>
                  </a:cubicBezTo>
                  <a:close/>
                  <a:moveTo>
                    <a:pt x="21" y="15"/>
                  </a:moveTo>
                  <a:cubicBezTo>
                    <a:pt x="21" y="15"/>
                    <a:pt x="21" y="15"/>
                    <a:pt x="21" y="15"/>
                  </a:cubicBezTo>
                  <a:cubicBezTo>
                    <a:pt x="21" y="15"/>
                    <a:pt x="21" y="15"/>
                    <a:pt x="21" y="1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E3B2B717-0B73-447D-9FC9-2E39029F8B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40426" y="2652713"/>
              <a:ext cx="112713" cy="173038"/>
            </a:xfrm>
            <a:custGeom>
              <a:avLst/>
              <a:gdLst>
                <a:gd name="T0" fmla="*/ 2147483646 w 30"/>
                <a:gd name="T1" fmla="*/ 2147483646 h 46"/>
                <a:gd name="T2" fmla="*/ 2147483646 w 30"/>
                <a:gd name="T3" fmla="*/ 2147483646 h 46"/>
                <a:gd name="T4" fmla="*/ 2147483646 w 30"/>
                <a:gd name="T5" fmla="*/ 2147483646 h 46"/>
                <a:gd name="T6" fmla="*/ 2147483646 w 30"/>
                <a:gd name="T7" fmla="*/ 2147483646 h 46"/>
                <a:gd name="T8" fmla="*/ 2147483646 w 30"/>
                <a:gd name="T9" fmla="*/ 2147483646 h 46"/>
                <a:gd name="T10" fmla="*/ 2147483646 w 30"/>
                <a:gd name="T11" fmla="*/ 2147483646 h 46"/>
                <a:gd name="T12" fmla="*/ 2147483646 w 30"/>
                <a:gd name="T13" fmla="*/ 2147483646 h 46"/>
                <a:gd name="T14" fmla="*/ 2147483646 w 30"/>
                <a:gd name="T15" fmla="*/ 2147483646 h 46"/>
                <a:gd name="T16" fmla="*/ 2147483646 w 30"/>
                <a:gd name="T17" fmla="*/ 2147483646 h 46"/>
                <a:gd name="T18" fmla="*/ 2147483646 w 30"/>
                <a:gd name="T19" fmla="*/ 2147483646 h 46"/>
                <a:gd name="T20" fmla="*/ 2147483646 w 30"/>
                <a:gd name="T21" fmla="*/ 2147483646 h 46"/>
                <a:gd name="T22" fmla="*/ 2147483646 w 30"/>
                <a:gd name="T23" fmla="*/ 2147483646 h 46"/>
                <a:gd name="T24" fmla="*/ 2147483646 w 30"/>
                <a:gd name="T25" fmla="*/ 2147483646 h 46"/>
                <a:gd name="T26" fmla="*/ 2147483646 w 30"/>
                <a:gd name="T27" fmla="*/ 2147483646 h 46"/>
                <a:gd name="T28" fmla="*/ 2147483646 w 30"/>
                <a:gd name="T29" fmla="*/ 2147483646 h 46"/>
                <a:gd name="T30" fmla="*/ 2147483646 w 30"/>
                <a:gd name="T31" fmla="*/ 2147483646 h 46"/>
                <a:gd name="T32" fmla="*/ 2147483646 w 30"/>
                <a:gd name="T33" fmla="*/ 2147483646 h 46"/>
                <a:gd name="T34" fmla="*/ 2147483646 w 30"/>
                <a:gd name="T35" fmla="*/ 2147483646 h 46"/>
                <a:gd name="T36" fmla="*/ 2147483646 w 30"/>
                <a:gd name="T37" fmla="*/ 2147483646 h 46"/>
                <a:gd name="T38" fmla="*/ 2147483646 w 30"/>
                <a:gd name="T39" fmla="*/ 2147483646 h 46"/>
                <a:gd name="T40" fmla="*/ 2147483646 w 30"/>
                <a:gd name="T41" fmla="*/ 2147483646 h 46"/>
                <a:gd name="T42" fmla="*/ 2147483646 w 30"/>
                <a:gd name="T43" fmla="*/ 2147483646 h 46"/>
                <a:gd name="T44" fmla="*/ 2147483646 w 30"/>
                <a:gd name="T45" fmla="*/ 2147483646 h 46"/>
                <a:gd name="T46" fmla="*/ 2147483646 w 30"/>
                <a:gd name="T47" fmla="*/ 2147483646 h 46"/>
                <a:gd name="T48" fmla="*/ 2147483646 w 30"/>
                <a:gd name="T49" fmla="*/ 2147483646 h 46"/>
                <a:gd name="T50" fmla="*/ 2147483646 w 30"/>
                <a:gd name="T51" fmla="*/ 2147483646 h 46"/>
                <a:gd name="T52" fmla="*/ 2147483646 w 30"/>
                <a:gd name="T53" fmla="*/ 2147483646 h 46"/>
                <a:gd name="T54" fmla="*/ 2147483646 w 30"/>
                <a:gd name="T55" fmla="*/ 2147483646 h 46"/>
                <a:gd name="T56" fmla="*/ 2147483646 w 30"/>
                <a:gd name="T57" fmla="*/ 2147483646 h 46"/>
                <a:gd name="T58" fmla="*/ 2147483646 w 30"/>
                <a:gd name="T59" fmla="*/ 2147483646 h 46"/>
                <a:gd name="T60" fmla="*/ 2147483646 w 30"/>
                <a:gd name="T61" fmla="*/ 2147483646 h 46"/>
                <a:gd name="T62" fmla="*/ 2147483646 w 30"/>
                <a:gd name="T63" fmla="*/ 2147483646 h 46"/>
                <a:gd name="T64" fmla="*/ 2147483646 w 30"/>
                <a:gd name="T65" fmla="*/ 2147483646 h 46"/>
                <a:gd name="T66" fmla="*/ 2147483646 w 30"/>
                <a:gd name="T67" fmla="*/ 2147483646 h 46"/>
                <a:gd name="T68" fmla="*/ 2147483646 w 30"/>
                <a:gd name="T69" fmla="*/ 2147483646 h 46"/>
                <a:gd name="T70" fmla="*/ 2147483646 w 30"/>
                <a:gd name="T71" fmla="*/ 2147483646 h 46"/>
                <a:gd name="T72" fmla="*/ 2147483646 w 30"/>
                <a:gd name="T73" fmla="*/ 0 h 46"/>
                <a:gd name="T74" fmla="*/ 0 w 30"/>
                <a:gd name="T75" fmla="*/ 2147483646 h 46"/>
                <a:gd name="T76" fmla="*/ 2147483646 w 30"/>
                <a:gd name="T77" fmla="*/ 2147483646 h 46"/>
                <a:gd name="T78" fmla="*/ 2147483646 w 30"/>
                <a:gd name="T79" fmla="*/ 2147483646 h 46"/>
                <a:gd name="T80" fmla="*/ 2147483646 w 30"/>
                <a:gd name="T81" fmla="*/ 2147483646 h 46"/>
                <a:gd name="T82" fmla="*/ 2147483646 w 30"/>
                <a:gd name="T83" fmla="*/ 2147483646 h 46"/>
                <a:gd name="T84" fmla="*/ 2147483646 w 30"/>
                <a:gd name="T85" fmla="*/ 2147483646 h 46"/>
                <a:gd name="T86" fmla="*/ 2147483646 w 30"/>
                <a:gd name="T87" fmla="*/ 2147483646 h 46"/>
                <a:gd name="T88" fmla="*/ 2147483646 w 30"/>
                <a:gd name="T89" fmla="*/ 2147483646 h 46"/>
                <a:gd name="T90" fmla="*/ 2147483646 w 30"/>
                <a:gd name="T91" fmla="*/ 2147483646 h 46"/>
                <a:gd name="T92" fmla="*/ 2147483646 w 30"/>
                <a:gd name="T93" fmla="*/ 2147483646 h 46"/>
                <a:gd name="T94" fmla="*/ 2147483646 w 30"/>
                <a:gd name="T95" fmla="*/ 2147483646 h 46"/>
                <a:gd name="T96" fmla="*/ 2147483646 w 30"/>
                <a:gd name="T97" fmla="*/ 2147483646 h 46"/>
                <a:gd name="T98" fmla="*/ 2147483646 w 30"/>
                <a:gd name="T99" fmla="*/ 2147483646 h 46"/>
                <a:gd name="T100" fmla="*/ 2147483646 w 30"/>
                <a:gd name="T101" fmla="*/ 2147483646 h 46"/>
                <a:gd name="T102" fmla="*/ 2147483646 w 30"/>
                <a:gd name="T103" fmla="*/ 2147483646 h 46"/>
                <a:gd name="T104" fmla="*/ 2147483646 w 30"/>
                <a:gd name="T105" fmla="*/ 2147483646 h 46"/>
                <a:gd name="T106" fmla="*/ 2147483646 w 30"/>
                <a:gd name="T107" fmla="*/ 2147483646 h 46"/>
                <a:gd name="T108" fmla="*/ 2147483646 w 30"/>
                <a:gd name="T109" fmla="*/ 2147483646 h 46"/>
                <a:gd name="T110" fmla="*/ 2147483646 w 30"/>
                <a:gd name="T111" fmla="*/ 2147483646 h 4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30" h="46">
                  <a:moveTo>
                    <a:pt x="15" y="42"/>
                  </a:moveTo>
                  <a:cubicBezTo>
                    <a:pt x="15" y="42"/>
                    <a:pt x="15" y="42"/>
                    <a:pt x="15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6" y="41"/>
                    <a:pt x="16" y="41"/>
                    <a:pt x="16" y="41"/>
                  </a:cubicBezTo>
                  <a:cubicBezTo>
                    <a:pt x="18" y="39"/>
                    <a:pt x="20" y="36"/>
                    <a:pt x="22" y="34"/>
                  </a:cubicBezTo>
                  <a:cubicBezTo>
                    <a:pt x="24" y="32"/>
                    <a:pt x="25" y="29"/>
                    <a:pt x="25" y="27"/>
                  </a:cubicBezTo>
                  <a:cubicBezTo>
                    <a:pt x="22" y="30"/>
                    <a:pt x="20" y="33"/>
                    <a:pt x="17" y="36"/>
                  </a:cubicBezTo>
                  <a:cubicBezTo>
                    <a:pt x="16" y="37"/>
                    <a:pt x="16" y="38"/>
                    <a:pt x="15" y="38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6"/>
                    <a:pt x="15" y="36"/>
                    <a:pt x="14" y="36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2" y="38"/>
                    <a:pt x="11" y="39"/>
                    <a:pt x="10" y="40"/>
                  </a:cubicBezTo>
                  <a:cubicBezTo>
                    <a:pt x="9" y="41"/>
                    <a:pt x="8" y="42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6" y="40"/>
                    <a:pt x="6" y="40"/>
                    <a:pt x="5" y="39"/>
                  </a:cubicBezTo>
                  <a:cubicBezTo>
                    <a:pt x="5" y="38"/>
                    <a:pt x="5" y="37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4" y="36"/>
                    <a:pt x="4" y="36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6"/>
                    <a:pt x="3" y="36"/>
                    <a:pt x="3" y="36"/>
                  </a:cubicBezTo>
                  <a:cubicBezTo>
                    <a:pt x="3" y="34"/>
                    <a:pt x="3" y="32"/>
                    <a:pt x="3" y="31"/>
                  </a:cubicBezTo>
                  <a:cubicBezTo>
                    <a:pt x="3" y="32"/>
                    <a:pt x="3" y="33"/>
                    <a:pt x="3" y="35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6"/>
                    <a:pt x="4" y="37"/>
                    <a:pt x="4" y="37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6" y="39"/>
                    <a:pt x="6" y="40"/>
                    <a:pt x="7" y="41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3"/>
                    <a:pt x="7" y="42"/>
                    <a:pt x="8" y="42"/>
                  </a:cubicBezTo>
                  <a:cubicBezTo>
                    <a:pt x="8" y="42"/>
                    <a:pt x="8" y="42"/>
                    <a:pt x="9" y="41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9" y="33"/>
                    <a:pt x="22" y="30"/>
                    <a:pt x="25" y="26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26" y="24"/>
                    <a:pt x="26" y="23"/>
                    <a:pt x="26" y="22"/>
                  </a:cubicBezTo>
                  <a:cubicBezTo>
                    <a:pt x="26" y="21"/>
                    <a:pt x="25" y="20"/>
                    <a:pt x="24" y="20"/>
                  </a:cubicBezTo>
                  <a:cubicBezTo>
                    <a:pt x="23" y="19"/>
                    <a:pt x="22" y="19"/>
                    <a:pt x="21" y="20"/>
                  </a:cubicBezTo>
                  <a:cubicBezTo>
                    <a:pt x="21" y="20"/>
                    <a:pt x="20" y="22"/>
                    <a:pt x="20" y="22"/>
                  </a:cubicBezTo>
                  <a:cubicBezTo>
                    <a:pt x="20" y="21"/>
                    <a:pt x="19" y="20"/>
                    <a:pt x="19" y="20"/>
                  </a:cubicBezTo>
                  <a:cubicBezTo>
                    <a:pt x="17" y="22"/>
                    <a:pt x="16" y="24"/>
                    <a:pt x="14" y="25"/>
                  </a:cubicBezTo>
                  <a:cubicBezTo>
                    <a:pt x="14" y="25"/>
                    <a:pt x="13" y="26"/>
                    <a:pt x="13" y="26"/>
                  </a:cubicBezTo>
                  <a:cubicBezTo>
                    <a:pt x="13" y="27"/>
                    <a:pt x="13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5"/>
                    <a:pt x="12" y="23"/>
                    <a:pt x="12" y="21"/>
                  </a:cubicBezTo>
                  <a:cubicBezTo>
                    <a:pt x="12" y="23"/>
                    <a:pt x="12" y="24"/>
                    <a:pt x="12" y="26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6"/>
                    <a:pt x="14" y="25"/>
                    <a:pt x="14" y="25"/>
                  </a:cubicBezTo>
                  <a:cubicBezTo>
                    <a:pt x="16" y="23"/>
                    <a:pt x="17" y="21"/>
                    <a:pt x="19" y="19"/>
                  </a:cubicBezTo>
                  <a:cubicBezTo>
                    <a:pt x="18" y="19"/>
                    <a:pt x="18" y="18"/>
                    <a:pt x="17" y="18"/>
                  </a:cubicBezTo>
                  <a:cubicBezTo>
                    <a:pt x="17" y="18"/>
                    <a:pt x="17" y="18"/>
                    <a:pt x="16" y="19"/>
                  </a:cubicBezTo>
                  <a:cubicBezTo>
                    <a:pt x="16" y="19"/>
                    <a:pt x="16" y="20"/>
                    <a:pt x="15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5" y="20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8"/>
                    <a:pt x="14" y="17"/>
                    <a:pt x="15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5" y="15"/>
                    <a:pt x="15" y="15"/>
                  </a:cubicBezTo>
                  <a:cubicBezTo>
                    <a:pt x="15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7" y="16"/>
                  </a:cubicBezTo>
                  <a:cubicBezTo>
                    <a:pt x="17" y="16"/>
                    <a:pt x="17" y="16"/>
                    <a:pt x="18" y="16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9" y="17"/>
                    <a:pt x="19" y="17"/>
                  </a:cubicBezTo>
                  <a:cubicBezTo>
                    <a:pt x="19" y="17"/>
                    <a:pt x="19" y="17"/>
                    <a:pt x="20" y="17"/>
                  </a:cubicBezTo>
                  <a:cubicBezTo>
                    <a:pt x="20" y="18"/>
                    <a:pt x="21" y="17"/>
                    <a:pt x="22" y="17"/>
                  </a:cubicBezTo>
                  <a:cubicBezTo>
                    <a:pt x="23" y="16"/>
                    <a:pt x="24" y="15"/>
                    <a:pt x="24" y="14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15"/>
                    <a:pt x="25" y="16"/>
                    <a:pt x="25" y="17"/>
                  </a:cubicBezTo>
                  <a:cubicBezTo>
                    <a:pt x="25" y="17"/>
                    <a:pt x="26" y="18"/>
                    <a:pt x="26" y="18"/>
                  </a:cubicBezTo>
                  <a:cubicBezTo>
                    <a:pt x="27" y="18"/>
                    <a:pt x="28" y="18"/>
                    <a:pt x="29" y="18"/>
                  </a:cubicBezTo>
                  <a:cubicBezTo>
                    <a:pt x="29" y="16"/>
                    <a:pt x="30" y="14"/>
                    <a:pt x="30" y="11"/>
                  </a:cubicBezTo>
                  <a:cubicBezTo>
                    <a:pt x="30" y="9"/>
                    <a:pt x="30" y="6"/>
                    <a:pt x="29" y="4"/>
                  </a:cubicBezTo>
                  <a:cubicBezTo>
                    <a:pt x="29" y="4"/>
                    <a:pt x="29" y="3"/>
                    <a:pt x="28" y="2"/>
                  </a:cubicBezTo>
                  <a:cubicBezTo>
                    <a:pt x="28" y="2"/>
                    <a:pt x="27" y="1"/>
                    <a:pt x="27" y="1"/>
                  </a:cubicBezTo>
                  <a:cubicBezTo>
                    <a:pt x="26" y="0"/>
                    <a:pt x="24" y="0"/>
                    <a:pt x="23" y="0"/>
                  </a:cubicBezTo>
                  <a:cubicBezTo>
                    <a:pt x="21" y="0"/>
                    <a:pt x="20" y="0"/>
                    <a:pt x="18" y="0"/>
                  </a:cubicBezTo>
                  <a:cubicBezTo>
                    <a:pt x="15" y="1"/>
                    <a:pt x="11" y="3"/>
                    <a:pt x="8" y="7"/>
                  </a:cubicBezTo>
                  <a:cubicBezTo>
                    <a:pt x="4" y="10"/>
                    <a:pt x="2" y="15"/>
                    <a:pt x="1" y="18"/>
                  </a:cubicBezTo>
                  <a:cubicBezTo>
                    <a:pt x="0" y="22"/>
                    <a:pt x="0" y="25"/>
                    <a:pt x="0" y="28"/>
                  </a:cubicBezTo>
                  <a:cubicBezTo>
                    <a:pt x="0" y="31"/>
                    <a:pt x="0" y="33"/>
                    <a:pt x="0" y="36"/>
                  </a:cubicBezTo>
                  <a:cubicBezTo>
                    <a:pt x="1" y="37"/>
                    <a:pt x="1" y="38"/>
                    <a:pt x="1" y="39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4" y="41"/>
                    <a:pt x="5" y="42"/>
                    <a:pt x="5" y="43"/>
                  </a:cubicBezTo>
                  <a:cubicBezTo>
                    <a:pt x="5" y="43"/>
                    <a:pt x="5" y="44"/>
                    <a:pt x="6" y="44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6" y="45"/>
                    <a:pt x="6" y="46"/>
                    <a:pt x="7" y="45"/>
                  </a:cubicBezTo>
                  <a:cubicBezTo>
                    <a:pt x="8" y="44"/>
                    <a:pt x="9" y="42"/>
                    <a:pt x="11" y="41"/>
                  </a:cubicBezTo>
                  <a:cubicBezTo>
                    <a:pt x="10" y="42"/>
                    <a:pt x="9" y="43"/>
                    <a:pt x="8" y="44"/>
                  </a:cubicBezTo>
                  <a:cubicBezTo>
                    <a:pt x="7" y="45"/>
                    <a:pt x="7" y="45"/>
                    <a:pt x="7" y="45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5" y="43"/>
                    <a:pt x="5" y="41"/>
                    <a:pt x="4" y="40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2" y="39"/>
                    <a:pt x="2" y="39"/>
                    <a:pt x="2" y="39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39"/>
                    <a:pt x="2" y="39"/>
                    <a:pt x="2" y="39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1" y="35"/>
                    <a:pt x="0" y="33"/>
                    <a:pt x="0" y="29"/>
                  </a:cubicBezTo>
                  <a:cubicBezTo>
                    <a:pt x="0" y="26"/>
                    <a:pt x="0" y="22"/>
                    <a:pt x="2" y="17"/>
                  </a:cubicBezTo>
                  <a:cubicBezTo>
                    <a:pt x="2" y="17"/>
                    <a:pt x="2" y="18"/>
                    <a:pt x="3" y="17"/>
                  </a:cubicBezTo>
                  <a:cubicBezTo>
                    <a:pt x="2" y="22"/>
                    <a:pt x="1" y="25"/>
                    <a:pt x="1" y="28"/>
                  </a:cubicBezTo>
                  <a:cubicBezTo>
                    <a:pt x="1" y="32"/>
                    <a:pt x="2" y="35"/>
                    <a:pt x="2" y="37"/>
                  </a:cubicBezTo>
                  <a:cubicBezTo>
                    <a:pt x="2" y="38"/>
                    <a:pt x="2" y="40"/>
                    <a:pt x="4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5" y="41"/>
                    <a:pt x="5" y="42"/>
                    <a:pt x="6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7" y="45"/>
                    <a:pt x="7" y="44"/>
                    <a:pt x="7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9" y="43"/>
                    <a:pt x="9" y="43"/>
                    <a:pt x="9" y="43"/>
                  </a:cubicBezTo>
                  <a:cubicBezTo>
                    <a:pt x="10" y="42"/>
                    <a:pt x="11" y="41"/>
                    <a:pt x="12" y="40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4" y="39"/>
                    <a:pt x="14" y="39"/>
                    <a:pt x="14" y="39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9"/>
                    <a:pt x="14" y="39"/>
                    <a:pt x="14" y="39"/>
                  </a:cubicBezTo>
                  <a:cubicBezTo>
                    <a:pt x="15" y="40"/>
                    <a:pt x="15" y="40"/>
                    <a:pt x="15" y="40"/>
                  </a:cubicBezTo>
                  <a:cubicBezTo>
                    <a:pt x="15" y="42"/>
                    <a:pt x="15" y="42"/>
                    <a:pt x="15" y="4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0AD33E32-3162-4AB4-AB14-763F8C8B479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34026" y="2908301"/>
              <a:ext cx="160338" cy="146050"/>
            </a:xfrm>
            <a:custGeom>
              <a:avLst/>
              <a:gdLst>
                <a:gd name="T0" fmla="*/ 2147483646 w 43"/>
                <a:gd name="T1" fmla="*/ 2147483646 h 39"/>
                <a:gd name="T2" fmla="*/ 2147483646 w 43"/>
                <a:gd name="T3" fmla="*/ 2147483646 h 39"/>
                <a:gd name="T4" fmla="*/ 2147483646 w 43"/>
                <a:gd name="T5" fmla="*/ 2147483646 h 39"/>
                <a:gd name="T6" fmla="*/ 2147483646 w 43"/>
                <a:gd name="T7" fmla="*/ 2147483646 h 39"/>
                <a:gd name="T8" fmla="*/ 2147483646 w 43"/>
                <a:gd name="T9" fmla="*/ 2147483646 h 39"/>
                <a:gd name="T10" fmla="*/ 2147483646 w 43"/>
                <a:gd name="T11" fmla="*/ 2147483646 h 39"/>
                <a:gd name="T12" fmla="*/ 2147483646 w 43"/>
                <a:gd name="T13" fmla="*/ 2147483646 h 39"/>
                <a:gd name="T14" fmla="*/ 2147483646 w 43"/>
                <a:gd name="T15" fmla="*/ 2147483646 h 39"/>
                <a:gd name="T16" fmla="*/ 2147483646 w 43"/>
                <a:gd name="T17" fmla="*/ 2147483646 h 39"/>
                <a:gd name="T18" fmla="*/ 2147483646 w 43"/>
                <a:gd name="T19" fmla="*/ 2147483646 h 39"/>
                <a:gd name="T20" fmla="*/ 2147483646 w 43"/>
                <a:gd name="T21" fmla="*/ 2147483646 h 39"/>
                <a:gd name="T22" fmla="*/ 2147483646 w 43"/>
                <a:gd name="T23" fmla="*/ 2147483646 h 39"/>
                <a:gd name="T24" fmla="*/ 2147483646 w 43"/>
                <a:gd name="T25" fmla="*/ 2147483646 h 39"/>
                <a:gd name="T26" fmla="*/ 2147483646 w 43"/>
                <a:gd name="T27" fmla="*/ 2147483646 h 39"/>
                <a:gd name="T28" fmla="*/ 2147483646 w 43"/>
                <a:gd name="T29" fmla="*/ 2147483646 h 39"/>
                <a:gd name="T30" fmla="*/ 2147483646 w 43"/>
                <a:gd name="T31" fmla="*/ 2147483646 h 39"/>
                <a:gd name="T32" fmla="*/ 2147483646 w 43"/>
                <a:gd name="T33" fmla="*/ 2147483646 h 39"/>
                <a:gd name="T34" fmla="*/ 2147483646 w 43"/>
                <a:gd name="T35" fmla="*/ 2147483646 h 39"/>
                <a:gd name="T36" fmla="*/ 2147483646 w 43"/>
                <a:gd name="T37" fmla="*/ 2147483646 h 39"/>
                <a:gd name="T38" fmla="*/ 2147483646 w 43"/>
                <a:gd name="T39" fmla="*/ 2147483646 h 39"/>
                <a:gd name="T40" fmla="*/ 2147483646 w 43"/>
                <a:gd name="T41" fmla="*/ 2147483646 h 39"/>
                <a:gd name="T42" fmla="*/ 2147483646 w 43"/>
                <a:gd name="T43" fmla="*/ 2147483646 h 39"/>
                <a:gd name="T44" fmla="*/ 2147483646 w 43"/>
                <a:gd name="T45" fmla="*/ 2147483646 h 39"/>
                <a:gd name="T46" fmla="*/ 2147483646 w 43"/>
                <a:gd name="T47" fmla="*/ 2147483646 h 39"/>
                <a:gd name="T48" fmla="*/ 2147483646 w 43"/>
                <a:gd name="T49" fmla="*/ 2147483646 h 39"/>
                <a:gd name="T50" fmla="*/ 2147483646 w 43"/>
                <a:gd name="T51" fmla="*/ 2147483646 h 39"/>
                <a:gd name="T52" fmla="*/ 2147483646 w 43"/>
                <a:gd name="T53" fmla="*/ 2147483646 h 39"/>
                <a:gd name="T54" fmla="*/ 2147483646 w 43"/>
                <a:gd name="T55" fmla="*/ 2147483646 h 39"/>
                <a:gd name="T56" fmla="*/ 2147483646 w 43"/>
                <a:gd name="T57" fmla="*/ 2147483646 h 39"/>
                <a:gd name="T58" fmla="*/ 2147483646 w 43"/>
                <a:gd name="T59" fmla="*/ 2147483646 h 39"/>
                <a:gd name="T60" fmla="*/ 2147483646 w 43"/>
                <a:gd name="T61" fmla="*/ 2147483646 h 39"/>
                <a:gd name="T62" fmla="*/ 2147483646 w 43"/>
                <a:gd name="T63" fmla="*/ 2147483646 h 39"/>
                <a:gd name="T64" fmla="*/ 2147483646 w 43"/>
                <a:gd name="T65" fmla="*/ 2147483646 h 39"/>
                <a:gd name="T66" fmla="*/ 2147483646 w 43"/>
                <a:gd name="T67" fmla="*/ 2147483646 h 39"/>
                <a:gd name="T68" fmla="*/ 2147483646 w 43"/>
                <a:gd name="T69" fmla="*/ 2147483646 h 39"/>
                <a:gd name="T70" fmla="*/ 2147483646 w 43"/>
                <a:gd name="T71" fmla="*/ 2147483646 h 39"/>
                <a:gd name="T72" fmla="*/ 2147483646 w 43"/>
                <a:gd name="T73" fmla="*/ 2147483646 h 39"/>
                <a:gd name="T74" fmla="*/ 2147483646 w 43"/>
                <a:gd name="T75" fmla="*/ 2147483646 h 39"/>
                <a:gd name="T76" fmla="*/ 2147483646 w 43"/>
                <a:gd name="T77" fmla="*/ 2147483646 h 39"/>
                <a:gd name="T78" fmla="*/ 2147483646 w 43"/>
                <a:gd name="T79" fmla="*/ 0 h 39"/>
                <a:gd name="T80" fmla="*/ 2147483646 w 43"/>
                <a:gd name="T81" fmla="*/ 2147483646 h 39"/>
                <a:gd name="T82" fmla="*/ 2147483646 w 43"/>
                <a:gd name="T83" fmla="*/ 2147483646 h 39"/>
                <a:gd name="T84" fmla="*/ 2147483646 w 43"/>
                <a:gd name="T85" fmla="*/ 2147483646 h 39"/>
                <a:gd name="T86" fmla="*/ 2147483646 w 43"/>
                <a:gd name="T87" fmla="*/ 2147483646 h 39"/>
                <a:gd name="T88" fmla="*/ 2147483646 w 43"/>
                <a:gd name="T89" fmla="*/ 2147483646 h 39"/>
                <a:gd name="T90" fmla="*/ 2147483646 w 43"/>
                <a:gd name="T91" fmla="*/ 2147483646 h 39"/>
                <a:gd name="T92" fmla="*/ 2147483646 w 43"/>
                <a:gd name="T93" fmla="*/ 2147483646 h 39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43" h="39">
                  <a:moveTo>
                    <a:pt x="43" y="33"/>
                  </a:moveTo>
                  <a:cubicBezTo>
                    <a:pt x="42" y="31"/>
                    <a:pt x="42" y="31"/>
                    <a:pt x="42" y="31"/>
                  </a:cubicBezTo>
                  <a:cubicBezTo>
                    <a:pt x="42" y="31"/>
                    <a:pt x="42" y="31"/>
                    <a:pt x="42" y="30"/>
                  </a:cubicBezTo>
                  <a:cubicBezTo>
                    <a:pt x="41" y="29"/>
                    <a:pt x="41" y="29"/>
                    <a:pt x="41" y="29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38" y="23"/>
                    <a:pt x="38" y="23"/>
                    <a:pt x="38" y="23"/>
                  </a:cubicBezTo>
                  <a:cubicBezTo>
                    <a:pt x="39" y="24"/>
                    <a:pt x="40" y="26"/>
                    <a:pt x="41" y="28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43" y="33"/>
                    <a:pt x="43" y="34"/>
                    <a:pt x="43" y="34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41" y="36"/>
                    <a:pt x="41" y="36"/>
                    <a:pt x="41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39" y="39"/>
                    <a:pt x="35" y="38"/>
                    <a:pt x="32" y="38"/>
                  </a:cubicBezTo>
                  <a:cubicBezTo>
                    <a:pt x="30" y="38"/>
                    <a:pt x="26" y="37"/>
                    <a:pt x="23" y="36"/>
                  </a:cubicBezTo>
                  <a:cubicBezTo>
                    <a:pt x="23" y="36"/>
                    <a:pt x="23" y="36"/>
                    <a:pt x="23" y="35"/>
                  </a:cubicBezTo>
                  <a:cubicBezTo>
                    <a:pt x="26" y="36"/>
                    <a:pt x="29" y="37"/>
                    <a:pt x="32" y="37"/>
                  </a:cubicBezTo>
                  <a:cubicBezTo>
                    <a:pt x="33" y="37"/>
                    <a:pt x="35" y="37"/>
                    <a:pt x="36" y="37"/>
                  </a:cubicBezTo>
                  <a:cubicBezTo>
                    <a:pt x="37" y="37"/>
                    <a:pt x="39" y="37"/>
                    <a:pt x="39" y="36"/>
                  </a:cubicBezTo>
                  <a:cubicBezTo>
                    <a:pt x="39" y="36"/>
                    <a:pt x="39" y="36"/>
                    <a:pt x="39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2" y="33"/>
                    <a:pt x="42" y="33"/>
                    <a:pt x="42" y="33"/>
                  </a:cubicBezTo>
                  <a:cubicBezTo>
                    <a:pt x="42" y="33"/>
                    <a:pt x="42" y="33"/>
                    <a:pt x="42" y="33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41" y="31"/>
                    <a:pt x="41" y="31"/>
                    <a:pt x="41" y="31"/>
                  </a:cubicBezTo>
                  <a:cubicBezTo>
                    <a:pt x="41" y="31"/>
                    <a:pt x="41" y="30"/>
                    <a:pt x="41" y="30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5"/>
                    <a:pt x="37" y="23"/>
                    <a:pt x="36" y="21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37" y="19"/>
                    <a:pt x="36" y="17"/>
                    <a:pt x="34" y="14"/>
                  </a:cubicBezTo>
                  <a:cubicBezTo>
                    <a:pt x="33" y="11"/>
                    <a:pt x="31" y="8"/>
                    <a:pt x="29" y="6"/>
                  </a:cubicBezTo>
                  <a:cubicBezTo>
                    <a:pt x="27" y="3"/>
                    <a:pt x="24" y="2"/>
                    <a:pt x="22" y="2"/>
                  </a:cubicBezTo>
                  <a:cubicBezTo>
                    <a:pt x="24" y="3"/>
                    <a:pt x="26" y="5"/>
                    <a:pt x="27" y="7"/>
                  </a:cubicBezTo>
                  <a:cubicBezTo>
                    <a:pt x="28" y="9"/>
                    <a:pt x="30" y="11"/>
                    <a:pt x="31" y="12"/>
                  </a:cubicBezTo>
                  <a:cubicBezTo>
                    <a:pt x="32" y="14"/>
                    <a:pt x="33" y="16"/>
                    <a:pt x="33" y="18"/>
                  </a:cubicBezTo>
                  <a:cubicBezTo>
                    <a:pt x="36" y="23"/>
                    <a:pt x="36" y="23"/>
                    <a:pt x="36" y="23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8" y="28"/>
                    <a:pt x="38" y="28"/>
                    <a:pt x="38" y="28"/>
                  </a:cubicBezTo>
                  <a:cubicBezTo>
                    <a:pt x="38" y="28"/>
                    <a:pt x="38" y="29"/>
                    <a:pt x="38" y="29"/>
                  </a:cubicBezTo>
                  <a:cubicBezTo>
                    <a:pt x="39" y="31"/>
                    <a:pt x="39" y="31"/>
                    <a:pt x="39" y="31"/>
                  </a:cubicBezTo>
                  <a:cubicBezTo>
                    <a:pt x="39" y="31"/>
                    <a:pt x="39" y="32"/>
                    <a:pt x="39" y="32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39" y="35"/>
                    <a:pt x="39" y="35"/>
                    <a:pt x="38" y="35"/>
                  </a:cubicBezTo>
                  <a:cubicBezTo>
                    <a:pt x="37" y="36"/>
                    <a:pt x="35" y="36"/>
                    <a:pt x="34" y="36"/>
                  </a:cubicBezTo>
                  <a:cubicBezTo>
                    <a:pt x="35" y="36"/>
                    <a:pt x="36" y="36"/>
                    <a:pt x="37" y="35"/>
                  </a:cubicBezTo>
                  <a:cubicBezTo>
                    <a:pt x="38" y="35"/>
                    <a:pt x="38" y="34"/>
                    <a:pt x="39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31"/>
                    <a:pt x="39" y="31"/>
                    <a:pt x="39" y="31"/>
                  </a:cubicBezTo>
                  <a:cubicBezTo>
                    <a:pt x="39" y="31"/>
                    <a:pt x="38" y="31"/>
                    <a:pt x="38" y="30"/>
                  </a:cubicBezTo>
                  <a:cubicBezTo>
                    <a:pt x="38" y="30"/>
                    <a:pt x="38" y="29"/>
                    <a:pt x="38" y="28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6" y="24"/>
                    <a:pt x="35" y="22"/>
                    <a:pt x="34" y="20"/>
                  </a:cubicBezTo>
                  <a:cubicBezTo>
                    <a:pt x="33" y="18"/>
                    <a:pt x="32" y="16"/>
                    <a:pt x="31" y="14"/>
                  </a:cubicBezTo>
                  <a:cubicBezTo>
                    <a:pt x="28" y="10"/>
                    <a:pt x="26" y="6"/>
                    <a:pt x="21" y="3"/>
                  </a:cubicBezTo>
                  <a:cubicBezTo>
                    <a:pt x="21" y="2"/>
                    <a:pt x="20" y="2"/>
                    <a:pt x="20" y="2"/>
                  </a:cubicBezTo>
                  <a:cubicBezTo>
                    <a:pt x="19" y="2"/>
                    <a:pt x="18" y="2"/>
                    <a:pt x="17" y="2"/>
                  </a:cubicBezTo>
                  <a:cubicBezTo>
                    <a:pt x="16" y="2"/>
                    <a:pt x="15" y="3"/>
                    <a:pt x="15" y="4"/>
                  </a:cubicBezTo>
                  <a:cubicBezTo>
                    <a:pt x="15" y="5"/>
                    <a:pt x="15" y="6"/>
                    <a:pt x="16" y="7"/>
                  </a:cubicBezTo>
                  <a:cubicBezTo>
                    <a:pt x="17" y="7"/>
                    <a:pt x="18" y="8"/>
                    <a:pt x="18" y="8"/>
                  </a:cubicBezTo>
                  <a:cubicBezTo>
                    <a:pt x="18" y="9"/>
                    <a:pt x="17" y="9"/>
                    <a:pt x="17" y="9"/>
                  </a:cubicBezTo>
                  <a:cubicBezTo>
                    <a:pt x="19" y="11"/>
                    <a:pt x="21" y="14"/>
                    <a:pt x="21" y="16"/>
                  </a:cubicBezTo>
                  <a:cubicBezTo>
                    <a:pt x="22" y="17"/>
                    <a:pt x="23" y="18"/>
                    <a:pt x="23" y="19"/>
                  </a:cubicBezTo>
                  <a:cubicBezTo>
                    <a:pt x="23" y="20"/>
                    <a:pt x="23" y="20"/>
                    <a:pt x="23" y="21"/>
                  </a:cubicBezTo>
                  <a:cubicBezTo>
                    <a:pt x="23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1" y="21"/>
                    <a:pt x="21" y="21"/>
                    <a:pt x="21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1"/>
                    <a:pt x="22" y="20"/>
                    <a:pt x="22" y="20"/>
                  </a:cubicBezTo>
                  <a:cubicBezTo>
                    <a:pt x="22" y="20"/>
                    <a:pt x="22" y="20"/>
                    <a:pt x="22" y="19"/>
                  </a:cubicBezTo>
                  <a:cubicBezTo>
                    <a:pt x="22" y="18"/>
                    <a:pt x="22" y="17"/>
                    <a:pt x="21" y="16"/>
                  </a:cubicBezTo>
                  <a:cubicBezTo>
                    <a:pt x="20" y="14"/>
                    <a:pt x="19" y="11"/>
                    <a:pt x="17" y="10"/>
                  </a:cubicBezTo>
                  <a:cubicBezTo>
                    <a:pt x="16" y="10"/>
                    <a:pt x="16" y="11"/>
                    <a:pt x="16" y="12"/>
                  </a:cubicBezTo>
                  <a:cubicBezTo>
                    <a:pt x="16" y="12"/>
                    <a:pt x="16" y="12"/>
                    <a:pt x="16" y="13"/>
                  </a:cubicBezTo>
                  <a:cubicBezTo>
                    <a:pt x="17" y="13"/>
                    <a:pt x="17" y="13"/>
                    <a:pt x="17" y="14"/>
                  </a:cubicBezTo>
                  <a:cubicBezTo>
                    <a:pt x="17" y="15"/>
                    <a:pt x="17" y="15"/>
                    <a:pt x="17" y="16"/>
                  </a:cubicBezTo>
                  <a:cubicBezTo>
                    <a:pt x="17" y="16"/>
                    <a:pt x="17" y="16"/>
                    <a:pt x="16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16"/>
                    <a:pt x="16" y="16"/>
                    <a:pt x="16" y="15"/>
                  </a:cubicBezTo>
                  <a:cubicBezTo>
                    <a:pt x="16" y="15"/>
                    <a:pt x="15" y="15"/>
                    <a:pt x="15" y="15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5"/>
                    <a:pt x="13" y="14"/>
                    <a:pt x="13" y="14"/>
                  </a:cubicBezTo>
                  <a:cubicBezTo>
                    <a:pt x="13" y="14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4" y="12"/>
                    <a:pt x="14" y="12"/>
                    <a:pt x="15" y="11"/>
                  </a:cubicBezTo>
                  <a:cubicBezTo>
                    <a:pt x="15" y="11"/>
                    <a:pt x="15" y="10"/>
                    <a:pt x="15" y="10"/>
                  </a:cubicBezTo>
                  <a:cubicBezTo>
                    <a:pt x="15" y="10"/>
                    <a:pt x="15" y="9"/>
                    <a:pt x="15" y="9"/>
                  </a:cubicBezTo>
                  <a:cubicBezTo>
                    <a:pt x="15" y="8"/>
                    <a:pt x="14" y="8"/>
                    <a:pt x="13" y="7"/>
                  </a:cubicBezTo>
                  <a:cubicBezTo>
                    <a:pt x="12" y="7"/>
                    <a:pt x="11" y="6"/>
                    <a:pt x="9" y="7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0" y="5"/>
                    <a:pt x="11" y="5"/>
                    <a:pt x="12" y="4"/>
                  </a:cubicBezTo>
                  <a:cubicBezTo>
                    <a:pt x="12" y="4"/>
                    <a:pt x="13" y="4"/>
                    <a:pt x="13" y="3"/>
                  </a:cubicBezTo>
                  <a:cubicBezTo>
                    <a:pt x="13" y="2"/>
                    <a:pt x="12" y="1"/>
                    <a:pt x="12" y="0"/>
                  </a:cubicBezTo>
                  <a:cubicBezTo>
                    <a:pt x="11" y="0"/>
                    <a:pt x="10" y="1"/>
                    <a:pt x="9" y="1"/>
                  </a:cubicBezTo>
                  <a:cubicBezTo>
                    <a:pt x="8" y="1"/>
                    <a:pt x="7" y="2"/>
                    <a:pt x="5" y="3"/>
                  </a:cubicBezTo>
                  <a:cubicBezTo>
                    <a:pt x="3" y="4"/>
                    <a:pt x="2" y="6"/>
                    <a:pt x="1" y="9"/>
                  </a:cubicBezTo>
                  <a:cubicBezTo>
                    <a:pt x="1" y="10"/>
                    <a:pt x="0" y="11"/>
                    <a:pt x="0" y="12"/>
                  </a:cubicBezTo>
                  <a:cubicBezTo>
                    <a:pt x="0" y="13"/>
                    <a:pt x="1" y="14"/>
                    <a:pt x="1" y="15"/>
                  </a:cubicBezTo>
                  <a:cubicBezTo>
                    <a:pt x="2" y="20"/>
                    <a:pt x="4" y="24"/>
                    <a:pt x="7" y="27"/>
                  </a:cubicBezTo>
                  <a:cubicBezTo>
                    <a:pt x="10" y="30"/>
                    <a:pt x="13" y="32"/>
                    <a:pt x="16" y="33"/>
                  </a:cubicBezTo>
                  <a:cubicBezTo>
                    <a:pt x="21" y="37"/>
                    <a:pt x="27" y="38"/>
                    <a:pt x="32" y="39"/>
                  </a:cubicBezTo>
                  <a:cubicBezTo>
                    <a:pt x="33" y="39"/>
                    <a:pt x="34" y="39"/>
                    <a:pt x="35" y="39"/>
                  </a:cubicBezTo>
                  <a:cubicBezTo>
                    <a:pt x="36" y="39"/>
                    <a:pt x="37" y="39"/>
                    <a:pt x="38" y="39"/>
                  </a:cubicBezTo>
                  <a:cubicBezTo>
                    <a:pt x="39" y="39"/>
                    <a:pt x="40" y="38"/>
                    <a:pt x="40" y="37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41" y="37"/>
                    <a:pt x="41" y="37"/>
                    <a:pt x="41" y="37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43" y="36"/>
                    <a:pt x="43" y="36"/>
                    <a:pt x="43" y="36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43" y="34"/>
                    <a:pt x="43" y="34"/>
                    <a:pt x="43" y="34"/>
                  </a:cubicBezTo>
                  <a:lnTo>
                    <a:pt x="43" y="33"/>
                  </a:lnTo>
                  <a:close/>
                  <a:moveTo>
                    <a:pt x="12" y="11"/>
                  </a:move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1" y="11"/>
                    <a:pt x="11" y="11"/>
                    <a:pt x="12" y="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1072533C-6D81-492D-BD42-69E7FA06FB1D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3526" y="2957513"/>
              <a:ext cx="0" cy="3175"/>
            </a:xfrm>
            <a:custGeom>
              <a:avLst/>
              <a:gdLst>
                <a:gd name="T0" fmla="*/ 2147483646 h 1"/>
                <a:gd name="T1" fmla="*/ 2147483646 h 1"/>
                <a:gd name="T2" fmla="*/ 0 h 1"/>
                <a:gd name="T3" fmla="*/ 2147483646 h 1"/>
                <a:gd name="T4" fmla="*/ 0 60000 65536"/>
                <a:gd name="T5" fmla="*/ 0 60000 65536"/>
                <a:gd name="T6" fmla="*/ 0 60000 65536"/>
                <a:gd name="T7" fmla="*/ 0 60000 65536"/>
              </a:gdLst>
              <a:ahLst/>
              <a:cxnLst>
                <a:cxn ang="T4">
                  <a:pos x="0" y="T0"/>
                </a:cxn>
                <a:cxn ang="T5">
                  <a:pos x="0" y="T1"/>
                </a:cxn>
                <a:cxn ang="T6">
                  <a:pos x="0" y="T2"/>
                </a:cxn>
                <a:cxn ang="T7">
                  <a:pos x="0" y="T3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F4110E29-620A-4032-B4BE-81078819A4A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3526" y="2960688"/>
              <a:ext cx="0" cy="0"/>
            </a:xfrm>
            <a:custGeom>
              <a:avLst/>
              <a:gdLst>
                <a:gd name="T0" fmla="*/ 0 60000 65536"/>
                <a:gd name="T1" fmla="*/ 0 60000 65536"/>
                <a:gd name="T2" fmla="*/ 0 60000 65536"/>
                <a:gd name="T3" fmla="*/ 0 60000 65536"/>
              </a:gdLst>
              <a:ahLst/>
              <a:cxnLst>
                <a:cxn ang="T0">
                  <a:pos x="0" y="0"/>
                </a:cxn>
                <a:cxn ang="T1">
                  <a:pos x="0" y="0"/>
                </a:cxn>
                <a:cxn ang="T2">
                  <a:pos x="0" y="0"/>
                </a:cxn>
                <a:cxn ang="T3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3367995B-823D-4AC5-9B0C-BD11872FD6D9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6701" y="2960688"/>
              <a:ext cx="0" cy="0"/>
            </a:xfrm>
            <a:custGeom>
              <a:avLst/>
              <a:gdLst>
                <a:gd name="T0" fmla="*/ 0 60000 65536"/>
                <a:gd name="T1" fmla="*/ 0 60000 65536"/>
                <a:gd name="T2" fmla="*/ 0 60000 65536"/>
              </a:gdLst>
              <a:ahLst/>
              <a:cxnLst>
                <a:cxn ang="T0">
                  <a:pos x="0" y="0"/>
                </a:cxn>
                <a:cxn ang="T1">
                  <a:pos x="0" y="0"/>
                </a:cxn>
                <a:cxn ang="T2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3B1B81E4-AEB9-4F00-B7F2-0CED1EB3D00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03988" y="2938463"/>
              <a:ext cx="150813" cy="153988"/>
            </a:xfrm>
            <a:custGeom>
              <a:avLst/>
              <a:gdLst>
                <a:gd name="T0" fmla="*/ 2147483646 w 40"/>
                <a:gd name="T1" fmla="*/ 2147483646 h 41"/>
                <a:gd name="T2" fmla="*/ 2147483646 w 40"/>
                <a:gd name="T3" fmla="*/ 2147483646 h 41"/>
                <a:gd name="T4" fmla="*/ 2147483646 w 40"/>
                <a:gd name="T5" fmla="*/ 2147483646 h 41"/>
                <a:gd name="T6" fmla="*/ 2147483646 w 40"/>
                <a:gd name="T7" fmla="*/ 2147483646 h 41"/>
                <a:gd name="T8" fmla="*/ 2147483646 w 40"/>
                <a:gd name="T9" fmla="*/ 2147483646 h 41"/>
                <a:gd name="T10" fmla="*/ 2147483646 w 40"/>
                <a:gd name="T11" fmla="*/ 2147483646 h 41"/>
                <a:gd name="T12" fmla="*/ 2147483646 w 40"/>
                <a:gd name="T13" fmla="*/ 2147483646 h 41"/>
                <a:gd name="T14" fmla="*/ 2147483646 w 40"/>
                <a:gd name="T15" fmla="*/ 2147483646 h 41"/>
                <a:gd name="T16" fmla="*/ 2147483646 w 40"/>
                <a:gd name="T17" fmla="*/ 2147483646 h 41"/>
                <a:gd name="T18" fmla="*/ 2147483646 w 40"/>
                <a:gd name="T19" fmla="*/ 2147483646 h 41"/>
                <a:gd name="T20" fmla="*/ 2147483646 w 40"/>
                <a:gd name="T21" fmla="*/ 2147483646 h 41"/>
                <a:gd name="T22" fmla="*/ 2147483646 w 40"/>
                <a:gd name="T23" fmla="*/ 2147483646 h 41"/>
                <a:gd name="T24" fmla="*/ 2147483646 w 40"/>
                <a:gd name="T25" fmla="*/ 2147483646 h 41"/>
                <a:gd name="T26" fmla="*/ 2147483646 w 40"/>
                <a:gd name="T27" fmla="*/ 2147483646 h 41"/>
                <a:gd name="T28" fmla="*/ 2147483646 w 40"/>
                <a:gd name="T29" fmla="*/ 2147483646 h 41"/>
                <a:gd name="T30" fmla="*/ 2147483646 w 40"/>
                <a:gd name="T31" fmla="*/ 2147483646 h 41"/>
                <a:gd name="T32" fmla="*/ 2147483646 w 40"/>
                <a:gd name="T33" fmla="*/ 2147483646 h 41"/>
                <a:gd name="T34" fmla="*/ 2147483646 w 40"/>
                <a:gd name="T35" fmla="*/ 2147483646 h 41"/>
                <a:gd name="T36" fmla="*/ 2147483646 w 40"/>
                <a:gd name="T37" fmla="*/ 2147483646 h 41"/>
                <a:gd name="T38" fmla="*/ 2147483646 w 40"/>
                <a:gd name="T39" fmla="*/ 2147483646 h 41"/>
                <a:gd name="T40" fmla="*/ 2147483646 w 40"/>
                <a:gd name="T41" fmla="*/ 2147483646 h 41"/>
                <a:gd name="T42" fmla="*/ 2147483646 w 40"/>
                <a:gd name="T43" fmla="*/ 2147483646 h 41"/>
                <a:gd name="T44" fmla="*/ 2147483646 w 40"/>
                <a:gd name="T45" fmla="*/ 2147483646 h 41"/>
                <a:gd name="T46" fmla="*/ 2147483646 w 40"/>
                <a:gd name="T47" fmla="*/ 2147483646 h 41"/>
                <a:gd name="T48" fmla="*/ 2147483646 w 40"/>
                <a:gd name="T49" fmla="*/ 2147483646 h 41"/>
                <a:gd name="T50" fmla="*/ 2147483646 w 40"/>
                <a:gd name="T51" fmla="*/ 2147483646 h 41"/>
                <a:gd name="T52" fmla="*/ 2147483646 w 40"/>
                <a:gd name="T53" fmla="*/ 2147483646 h 41"/>
                <a:gd name="T54" fmla="*/ 0 w 40"/>
                <a:gd name="T55" fmla="*/ 2147483646 h 41"/>
                <a:gd name="T56" fmla="*/ 2147483646 w 40"/>
                <a:gd name="T57" fmla="*/ 2147483646 h 41"/>
                <a:gd name="T58" fmla="*/ 2147483646 w 40"/>
                <a:gd name="T59" fmla="*/ 2147483646 h 41"/>
                <a:gd name="T60" fmla="*/ 2147483646 w 40"/>
                <a:gd name="T61" fmla="*/ 2147483646 h 41"/>
                <a:gd name="T62" fmla="*/ 2147483646 w 40"/>
                <a:gd name="T63" fmla="*/ 2147483646 h 41"/>
                <a:gd name="T64" fmla="*/ 2147483646 w 40"/>
                <a:gd name="T65" fmla="*/ 2147483646 h 41"/>
                <a:gd name="T66" fmla="*/ 2147483646 w 40"/>
                <a:gd name="T67" fmla="*/ 2147483646 h 41"/>
                <a:gd name="T68" fmla="*/ 2147483646 w 40"/>
                <a:gd name="T69" fmla="*/ 2147483646 h 4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40" h="41">
                  <a:moveTo>
                    <a:pt x="26" y="36"/>
                  </a:moveTo>
                  <a:cubicBezTo>
                    <a:pt x="28" y="35"/>
                    <a:pt x="30" y="33"/>
                    <a:pt x="32" y="31"/>
                  </a:cubicBezTo>
                  <a:cubicBezTo>
                    <a:pt x="34" y="29"/>
                    <a:pt x="36" y="27"/>
                    <a:pt x="37" y="24"/>
                  </a:cubicBezTo>
                  <a:cubicBezTo>
                    <a:pt x="36" y="27"/>
                    <a:pt x="34" y="29"/>
                    <a:pt x="32" y="31"/>
                  </a:cubicBezTo>
                  <a:cubicBezTo>
                    <a:pt x="30" y="33"/>
                    <a:pt x="28" y="34"/>
                    <a:pt x="26" y="35"/>
                  </a:cubicBezTo>
                  <a:cubicBezTo>
                    <a:pt x="21" y="38"/>
                    <a:pt x="17" y="39"/>
                    <a:pt x="12" y="39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5"/>
                    <a:pt x="9" y="26"/>
                    <a:pt x="9" y="26"/>
                  </a:cubicBezTo>
                  <a:cubicBezTo>
                    <a:pt x="8" y="27"/>
                    <a:pt x="8" y="29"/>
                    <a:pt x="7" y="31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7" y="37"/>
                    <a:pt x="21" y="37"/>
                    <a:pt x="26" y="35"/>
                  </a:cubicBezTo>
                  <a:cubicBezTo>
                    <a:pt x="28" y="34"/>
                    <a:pt x="30" y="32"/>
                    <a:pt x="32" y="30"/>
                  </a:cubicBezTo>
                  <a:cubicBezTo>
                    <a:pt x="34" y="28"/>
                    <a:pt x="36" y="26"/>
                    <a:pt x="36" y="23"/>
                  </a:cubicBezTo>
                  <a:cubicBezTo>
                    <a:pt x="38" y="24"/>
                    <a:pt x="38" y="24"/>
                    <a:pt x="38" y="24"/>
                  </a:cubicBezTo>
                  <a:cubicBezTo>
                    <a:pt x="40" y="19"/>
                    <a:pt x="40" y="14"/>
                    <a:pt x="39" y="10"/>
                  </a:cubicBezTo>
                  <a:cubicBezTo>
                    <a:pt x="39" y="8"/>
                    <a:pt x="38" y="6"/>
                    <a:pt x="37" y="5"/>
                  </a:cubicBezTo>
                  <a:cubicBezTo>
                    <a:pt x="37" y="7"/>
                    <a:pt x="37" y="9"/>
                    <a:pt x="38" y="10"/>
                  </a:cubicBezTo>
                  <a:cubicBezTo>
                    <a:pt x="38" y="11"/>
                    <a:pt x="37" y="12"/>
                    <a:pt x="37" y="13"/>
                  </a:cubicBezTo>
                  <a:cubicBezTo>
                    <a:pt x="37" y="13"/>
                    <a:pt x="37" y="14"/>
                    <a:pt x="37" y="15"/>
                  </a:cubicBezTo>
                  <a:cubicBezTo>
                    <a:pt x="37" y="18"/>
                    <a:pt x="36" y="22"/>
                    <a:pt x="34" y="25"/>
                  </a:cubicBezTo>
                  <a:cubicBezTo>
                    <a:pt x="32" y="28"/>
                    <a:pt x="30" y="31"/>
                    <a:pt x="27" y="32"/>
                  </a:cubicBezTo>
                  <a:cubicBezTo>
                    <a:pt x="24" y="34"/>
                    <a:pt x="22" y="35"/>
                    <a:pt x="19" y="35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24" y="34"/>
                    <a:pt x="29" y="31"/>
                    <a:pt x="32" y="27"/>
                  </a:cubicBezTo>
                  <a:cubicBezTo>
                    <a:pt x="35" y="24"/>
                    <a:pt x="36" y="20"/>
                    <a:pt x="37" y="16"/>
                  </a:cubicBezTo>
                  <a:cubicBezTo>
                    <a:pt x="37" y="14"/>
                    <a:pt x="37" y="12"/>
                    <a:pt x="37" y="11"/>
                  </a:cubicBezTo>
                  <a:cubicBezTo>
                    <a:pt x="37" y="9"/>
                    <a:pt x="37" y="7"/>
                    <a:pt x="36" y="5"/>
                  </a:cubicBezTo>
                  <a:cubicBezTo>
                    <a:pt x="36" y="5"/>
                    <a:pt x="36" y="4"/>
                    <a:pt x="36" y="4"/>
                  </a:cubicBezTo>
                  <a:cubicBezTo>
                    <a:pt x="35" y="3"/>
                    <a:pt x="35" y="3"/>
                    <a:pt x="34" y="3"/>
                  </a:cubicBezTo>
                  <a:cubicBezTo>
                    <a:pt x="33" y="2"/>
                    <a:pt x="32" y="2"/>
                    <a:pt x="32" y="2"/>
                  </a:cubicBezTo>
                  <a:cubicBezTo>
                    <a:pt x="31" y="2"/>
                    <a:pt x="30" y="2"/>
                    <a:pt x="30" y="3"/>
                  </a:cubicBezTo>
                  <a:cubicBezTo>
                    <a:pt x="30" y="3"/>
                    <a:pt x="30" y="4"/>
                    <a:pt x="30" y="4"/>
                  </a:cubicBezTo>
                  <a:cubicBezTo>
                    <a:pt x="30" y="5"/>
                    <a:pt x="30" y="5"/>
                    <a:pt x="30" y="6"/>
                  </a:cubicBezTo>
                  <a:cubicBezTo>
                    <a:pt x="30" y="7"/>
                    <a:pt x="31" y="8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0" y="7"/>
                    <a:pt x="30" y="7"/>
                    <a:pt x="30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8" y="6"/>
                    <a:pt x="26" y="6"/>
                    <a:pt x="25" y="7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6" y="4"/>
                    <a:pt x="27" y="3"/>
                    <a:pt x="26" y="3"/>
                  </a:cubicBezTo>
                  <a:cubicBezTo>
                    <a:pt x="26" y="2"/>
                    <a:pt x="24" y="1"/>
                    <a:pt x="24" y="0"/>
                  </a:cubicBezTo>
                  <a:cubicBezTo>
                    <a:pt x="23" y="2"/>
                    <a:pt x="22" y="3"/>
                    <a:pt x="20" y="4"/>
                  </a:cubicBezTo>
                  <a:cubicBezTo>
                    <a:pt x="19" y="5"/>
                    <a:pt x="18" y="6"/>
                    <a:pt x="17" y="7"/>
                  </a:cubicBezTo>
                  <a:cubicBezTo>
                    <a:pt x="17" y="8"/>
                    <a:pt x="16" y="9"/>
                    <a:pt x="15" y="10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5" y="10"/>
                    <a:pt x="15" y="10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7" y="39"/>
                    <a:pt x="22" y="38"/>
                    <a:pt x="26" y="36"/>
                  </a:cubicBezTo>
                  <a:close/>
                  <a:moveTo>
                    <a:pt x="18" y="36"/>
                  </a:moveTo>
                  <a:cubicBezTo>
                    <a:pt x="18" y="36"/>
                    <a:pt x="18" y="36"/>
                    <a:pt x="18" y="36"/>
                  </a:cubicBezTo>
                  <a:cubicBezTo>
                    <a:pt x="18" y="36"/>
                    <a:pt x="18" y="36"/>
                    <a:pt x="18" y="36"/>
                  </a:cubicBezTo>
                  <a:close/>
                  <a:moveTo>
                    <a:pt x="25" y="24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6" y="22"/>
                    <a:pt x="27" y="21"/>
                    <a:pt x="28" y="19"/>
                  </a:cubicBezTo>
                  <a:cubicBezTo>
                    <a:pt x="28" y="18"/>
                    <a:pt x="29" y="17"/>
                    <a:pt x="29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6"/>
                    <a:pt x="29" y="18"/>
                    <a:pt x="28" y="19"/>
                  </a:cubicBezTo>
                  <a:cubicBezTo>
                    <a:pt x="27" y="21"/>
                    <a:pt x="26" y="23"/>
                    <a:pt x="25" y="2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EC7EDD2A-086C-43D1-9E1F-70AB4DF578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3526" y="2957513"/>
              <a:ext cx="0" cy="0"/>
            </a:xfrm>
            <a:custGeom>
              <a:avLst/>
              <a:gdLst>
                <a:gd name="T0" fmla="*/ 0 60000 65536"/>
                <a:gd name="T1" fmla="*/ 0 60000 65536"/>
                <a:gd name="T2" fmla="*/ 0 60000 65536"/>
                <a:gd name="T3" fmla="*/ 0 60000 65536"/>
              </a:gdLst>
              <a:ahLst/>
              <a:cxnLst>
                <a:cxn ang="T0">
                  <a:pos x="0" y="0"/>
                </a:cxn>
                <a:cxn ang="T1">
                  <a:pos x="0" y="0"/>
                </a:cxn>
                <a:cxn ang="T2">
                  <a:pos x="0" y="0"/>
                </a:cxn>
                <a:cxn ang="T3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9588DB01-0DD3-4B55-87CD-BFF26F4ABD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3526" y="2960688"/>
              <a:ext cx="3175" cy="0"/>
            </a:xfrm>
            <a:custGeom>
              <a:avLst/>
              <a:gdLst>
                <a:gd name="T0" fmla="*/ 2147483646 w 1"/>
                <a:gd name="T1" fmla="*/ 2147483646 w 1"/>
                <a:gd name="T2" fmla="*/ 0 w 1"/>
                <a:gd name="T3" fmla="*/ 2147483646 w 1"/>
                <a:gd name="T4" fmla="*/ 0 60000 65536"/>
                <a:gd name="T5" fmla="*/ 0 60000 65536"/>
                <a:gd name="T6" fmla="*/ 0 60000 65536"/>
                <a:gd name="T7" fmla="*/ 0 60000 65536"/>
              </a:gdLst>
              <a:ahLst/>
              <a:cxnLst>
                <a:cxn ang="T4">
                  <a:pos x="T0" y="0"/>
                </a:cxn>
                <a:cxn ang="T5">
                  <a:pos x="T1" y="0"/>
                </a:cxn>
                <a:cxn ang="T6">
                  <a:pos x="T2" y="0"/>
                </a:cxn>
                <a:cxn ang="T7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8E7353B1-39BB-4F08-AB4F-014FA16611F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99038" y="1544638"/>
              <a:ext cx="2201863" cy="3138488"/>
            </a:xfrm>
            <a:custGeom>
              <a:avLst/>
              <a:gdLst>
                <a:gd name="T0" fmla="*/ 2147483646 w 585"/>
                <a:gd name="T1" fmla="*/ 2147483646 h 835"/>
                <a:gd name="T2" fmla="*/ 2147483646 w 585"/>
                <a:gd name="T3" fmla="*/ 2147483646 h 835"/>
                <a:gd name="T4" fmla="*/ 2147483646 w 585"/>
                <a:gd name="T5" fmla="*/ 2147483646 h 835"/>
                <a:gd name="T6" fmla="*/ 2147483646 w 585"/>
                <a:gd name="T7" fmla="*/ 2147483646 h 835"/>
                <a:gd name="T8" fmla="*/ 2147483646 w 585"/>
                <a:gd name="T9" fmla="*/ 2147483646 h 835"/>
                <a:gd name="T10" fmla="*/ 2147483646 w 585"/>
                <a:gd name="T11" fmla="*/ 2147483646 h 835"/>
                <a:gd name="T12" fmla="*/ 2147483646 w 585"/>
                <a:gd name="T13" fmla="*/ 2147483646 h 835"/>
                <a:gd name="T14" fmla="*/ 2147483646 w 585"/>
                <a:gd name="T15" fmla="*/ 2147483646 h 835"/>
                <a:gd name="T16" fmla="*/ 2147483646 w 585"/>
                <a:gd name="T17" fmla="*/ 2147483646 h 835"/>
                <a:gd name="T18" fmla="*/ 2147483646 w 585"/>
                <a:gd name="T19" fmla="*/ 2147483646 h 835"/>
                <a:gd name="T20" fmla="*/ 2147483646 w 585"/>
                <a:gd name="T21" fmla="*/ 2147483646 h 835"/>
                <a:gd name="T22" fmla="*/ 2147483646 w 585"/>
                <a:gd name="T23" fmla="*/ 2147483646 h 835"/>
                <a:gd name="T24" fmla="*/ 2147483646 w 585"/>
                <a:gd name="T25" fmla="*/ 2147483646 h 835"/>
                <a:gd name="T26" fmla="*/ 2147483646 w 585"/>
                <a:gd name="T27" fmla="*/ 2147483646 h 835"/>
                <a:gd name="T28" fmla="*/ 2147483646 w 585"/>
                <a:gd name="T29" fmla="*/ 2147483646 h 835"/>
                <a:gd name="T30" fmla="*/ 2147483646 w 585"/>
                <a:gd name="T31" fmla="*/ 2147483646 h 835"/>
                <a:gd name="T32" fmla="*/ 2147483646 w 585"/>
                <a:gd name="T33" fmla="*/ 2147483646 h 835"/>
                <a:gd name="T34" fmla="*/ 2147483646 w 585"/>
                <a:gd name="T35" fmla="*/ 2147483646 h 835"/>
                <a:gd name="T36" fmla="*/ 2147483646 w 585"/>
                <a:gd name="T37" fmla="*/ 2147483646 h 835"/>
                <a:gd name="T38" fmla="*/ 2147483646 w 585"/>
                <a:gd name="T39" fmla="*/ 2147483646 h 835"/>
                <a:gd name="T40" fmla="*/ 2147483646 w 585"/>
                <a:gd name="T41" fmla="*/ 2147483646 h 835"/>
                <a:gd name="T42" fmla="*/ 2147483646 w 585"/>
                <a:gd name="T43" fmla="*/ 2147483646 h 835"/>
                <a:gd name="T44" fmla="*/ 2147483646 w 585"/>
                <a:gd name="T45" fmla="*/ 2147483646 h 835"/>
                <a:gd name="T46" fmla="*/ 2147483646 w 585"/>
                <a:gd name="T47" fmla="*/ 2147483646 h 835"/>
                <a:gd name="T48" fmla="*/ 2147483646 w 585"/>
                <a:gd name="T49" fmla="*/ 2147483646 h 835"/>
                <a:gd name="T50" fmla="*/ 2147483646 w 585"/>
                <a:gd name="T51" fmla="*/ 2147483646 h 835"/>
                <a:gd name="T52" fmla="*/ 2147483646 w 585"/>
                <a:gd name="T53" fmla="*/ 2147483646 h 835"/>
                <a:gd name="T54" fmla="*/ 2147483646 w 585"/>
                <a:gd name="T55" fmla="*/ 2147483646 h 835"/>
                <a:gd name="T56" fmla="*/ 2147483646 w 585"/>
                <a:gd name="T57" fmla="*/ 2147483646 h 835"/>
                <a:gd name="T58" fmla="*/ 2147483646 w 585"/>
                <a:gd name="T59" fmla="*/ 2147483646 h 835"/>
                <a:gd name="T60" fmla="*/ 2147483646 w 585"/>
                <a:gd name="T61" fmla="*/ 2147483646 h 835"/>
                <a:gd name="T62" fmla="*/ 2147483646 w 585"/>
                <a:gd name="T63" fmla="*/ 2147483646 h 835"/>
                <a:gd name="T64" fmla="*/ 2147483646 w 585"/>
                <a:gd name="T65" fmla="*/ 2147483646 h 835"/>
                <a:gd name="T66" fmla="*/ 2147483646 w 585"/>
                <a:gd name="T67" fmla="*/ 2147483646 h 835"/>
                <a:gd name="T68" fmla="*/ 2147483646 w 585"/>
                <a:gd name="T69" fmla="*/ 2147483646 h 835"/>
                <a:gd name="T70" fmla="*/ 2147483646 w 585"/>
                <a:gd name="T71" fmla="*/ 2147483646 h 835"/>
                <a:gd name="T72" fmla="*/ 2147483646 w 585"/>
                <a:gd name="T73" fmla="*/ 2147483646 h 835"/>
                <a:gd name="T74" fmla="*/ 2147483646 w 585"/>
                <a:gd name="T75" fmla="*/ 2147483646 h 835"/>
                <a:gd name="T76" fmla="*/ 2147483646 w 585"/>
                <a:gd name="T77" fmla="*/ 2147483646 h 835"/>
                <a:gd name="T78" fmla="*/ 2147483646 w 585"/>
                <a:gd name="T79" fmla="*/ 2147483646 h 835"/>
                <a:gd name="T80" fmla="*/ 2147483646 w 585"/>
                <a:gd name="T81" fmla="*/ 2147483646 h 835"/>
                <a:gd name="T82" fmla="*/ 2147483646 w 585"/>
                <a:gd name="T83" fmla="*/ 2147483646 h 835"/>
                <a:gd name="T84" fmla="*/ 2147483646 w 585"/>
                <a:gd name="T85" fmla="*/ 2147483646 h 835"/>
                <a:gd name="T86" fmla="*/ 2147483646 w 585"/>
                <a:gd name="T87" fmla="*/ 2147483646 h 835"/>
                <a:gd name="T88" fmla="*/ 2147483646 w 585"/>
                <a:gd name="T89" fmla="*/ 2147483646 h 835"/>
                <a:gd name="T90" fmla="*/ 2147483646 w 585"/>
                <a:gd name="T91" fmla="*/ 2147483646 h 835"/>
                <a:gd name="T92" fmla="*/ 2147483646 w 585"/>
                <a:gd name="T93" fmla="*/ 2147483646 h 835"/>
                <a:gd name="T94" fmla="*/ 2147483646 w 585"/>
                <a:gd name="T95" fmla="*/ 2147483646 h 835"/>
                <a:gd name="T96" fmla="*/ 2147483646 w 585"/>
                <a:gd name="T97" fmla="*/ 2147483646 h 835"/>
                <a:gd name="T98" fmla="*/ 2147483646 w 585"/>
                <a:gd name="T99" fmla="*/ 2147483646 h 835"/>
                <a:gd name="T100" fmla="*/ 2147483646 w 585"/>
                <a:gd name="T101" fmla="*/ 2147483646 h 835"/>
                <a:gd name="T102" fmla="*/ 2147483646 w 585"/>
                <a:gd name="T103" fmla="*/ 2147483646 h 835"/>
                <a:gd name="T104" fmla="*/ 2147483646 w 585"/>
                <a:gd name="T105" fmla="*/ 2147483646 h 835"/>
                <a:gd name="T106" fmla="*/ 2147483646 w 585"/>
                <a:gd name="T107" fmla="*/ 2147483646 h 835"/>
                <a:gd name="T108" fmla="*/ 2147483646 w 585"/>
                <a:gd name="T109" fmla="*/ 2147483646 h 835"/>
                <a:gd name="T110" fmla="*/ 2147483646 w 585"/>
                <a:gd name="T111" fmla="*/ 2147483646 h 835"/>
                <a:gd name="T112" fmla="*/ 2147483646 w 585"/>
                <a:gd name="T113" fmla="*/ 2147483646 h 835"/>
                <a:gd name="T114" fmla="*/ 2147483646 w 585"/>
                <a:gd name="T115" fmla="*/ 2147483646 h 835"/>
                <a:gd name="T116" fmla="*/ 2147483646 w 585"/>
                <a:gd name="T117" fmla="*/ 2147483646 h 835"/>
                <a:gd name="T118" fmla="*/ 2147483646 w 585"/>
                <a:gd name="T119" fmla="*/ 2147483646 h 835"/>
                <a:gd name="T120" fmla="*/ 2147483646 w 585"/>
                <a:gd name="T121" fmla="*/ 2147483646 h 835"/>
                <a:gd name="T122" fmla="*/ 2147483646 w 585"/>
                <a:gd name="T123" fmla="*/ 2147483646 h 835"/>
                <a:gd name="T124" fmla="*/ 2147483646 w 585"/>
                <a:gd name="T125" fmla="*/ 2147483646 h 835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585" h="835">
                  <a:moveTo>
                    <a:pt x="542" y="139"/>
                  </a:moveTo>
                  <a:cubicBezTo>
                    <a:pt x="526" y="111"/>
                    <a:pt x="507" y="89"/>
                    <a:pt x="486" y="71"/>
                  </a:cubicBezTo>
                  <a:cubicBezTo>
                    <a:pt x="466" y="53"/>
                    <a:pt x="445" y="39"/>
                    <a:pt x="425" y="29"/>
                  </a:cubicBezTo>
                  <a:cubicBezTo>
                    <a:pt x="460" y="48"/>
                    <a:pt x="492" y="74"/>
                    <a:pt x="517" y="106"/>
                  </a:cubicBezTo>
                  <a:cubicBezTo>
                    <a:pt x="542" y="138"/>
                    <a:pt x="561" y="175"/>
                    <a:pt x="571" y="215"/>
                  </a:cubicBezTo>
                  <a:cubicBezTo>
                    <a:pt x="581" y="255"/>
                    <a:pt x="583" y="297"/>
                    <a:pt x="575" y="338"/>
                  </a:cubicBezTo>
                  <a:cubicBezTo>
                    <a:pt x="568" y="378"/>
                    <a:pt x="552" y="418"/>
                    <a:pt x="528" y="452"/>
                  </a:cubicBezTo>
                  <a:cubicBezTo>
                    <a:pt x="504" y="486"/>
                    <a:pt x="472" y="515"/>
                    <a:pt x="436" y="536"/>
                  </a:cubicBezTo>
                  <a:cubicBezTo>
                    <a:pt x="432" y="539"/>
                    <a:pt x="427" y="541"/>
                    <a:pt x="422" y="544"/>
                  </a:cubicBezTo>
                  <a:cubicBezTo>
                    <a:pt x="419" y="545"/>
                    <a:pt x="419" y="545"/>
                    <a:pt x="419" y="545"/>
                  </a:cubicBezTo>
                  <a:cubicBezTo>
                    <a:pt x="416" y="547"/>
                    <a:pt x="416" y="547"/>
                    <a:pt x="416" y="547"/>
                  </a:cubicBezTo>
                  <a:cubicBezTo>
                    <a:pt x="414" y="548"/>
                    <a:pt x="414" y="548"/>
                    <a:pt x="414" y="548"/>
                  </a:cubicBezTo>
                  <a:cubicBezTo>
                    <a:pt x="414" y="549"/>
                    <a:pt x="414" y="549"/>
                    <a:pt x="414" y="549"/>
                  </a:cubicBezTo>
                  <a:cubicBezTo>
                    <a:pt x="414" y="580"/>
                    <a:pt x="414" y="580"/>
                    <a:pt x="414" y="580"/>
                  </a:cubicBezTo>
                  <a:cubicBezTo>
                    <a:pt x="414" y="595"/>
                    <a:pt x="414" y="595"/>
                    <a:pt x="414" y="595"/>
                  </a:cubicBezTo>
                  <a:cubicBezTo>
                    <a:pt x="414" y="599"/>
                    <a:pt x="414" y="599"/>
                    <a:pt x="414" y="599"/>
                  </a:cubicBezTo>
                  <a:cubicBezTo>
                    <a:pt x="414" y="600"/>
                    <a:pt x="414" y="600"/>
                    <a:pt x="414" y="600"/>
                  </a:cubicBezTo>
                  <a:cubicBezTo>
                    <a:pt x="414" y="600"/>
                    <a:pt x="414" y="601"/>
                    <a:pt x="414" y="601"/>
                  </a:cubicBezTo>
                  <a:cubicBezTo>
                    <a:pt x="414" y="602"/>
                    <a:pt x="414" y="603"/>
                    <a:pt x="414" y="604"/>
                  </a:cubicBezTo>
                  <a:cubicBezTo>
                    <a:pt x="413" y="607"/>
                    <a:pt x="412" y="610"/>
                    <a:pt x="410" y="613"/>
                  </a:cubicBezTo>
                  <a:cubicBezTo>
                    <a:pt x="406" y="618"/>
                    <a:pt x="400" y="621"/>
                    <a:pt x="393" y="621"/>
                  </a:cubicBezTo>
                  <a:cubicBezTo>
                    <a:pt x="377" y="621"/>
                    <a:pt x="377" y="621"/>
                    <a:pt x="377" y="621"/>
                  </a:cubicBezTo>
                  <a:cubicBezTo>
                    <a:pt x="346" y="621"/>
                    <a:pt x="346" y="621"/>
                    <a:pt x="346" y="621"/>
                  </a:cubicBezTo>
                  <a:cubicBezTo>
                    <a:pt x="336" y="621"/>
                    <a:pt x="336" y="621"/>
                    <a:pt x="336" y="621"/>
                  </a:cubicBezTo>
                  <a:cubicBezTo>
                    <a:pt x="330" y="621"/>
                    <a:pt x="330" y="621"/>
                    <a:pt x="330" y="621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8" y="620"/>
                    <a:pt x="328" y="620"/>
                    <a:pt x="328" y="620"/>
                  </a:cubicBezTo>
                  <a:cubicBezTo>
                    <a:pt x="329" y="617"/>
                    <a:pt x="329" y="617"/>
                    <a:pt x="329" y="617"/>
                  </a:cubicBezTo>
                  <a:cubicBezTo>
                    <a:pt x="332" y="606"/>
                    <a:pt x="332" y="606"/>
                    <a:pt x="332" y="606"/>
                  </a:cubicBezTo>
                  <a:cubicBezTo>
                    <a:pt x="334" y="598"/>
                    <a:pt x="334" y="598"/>
                    <a:pt x="334" y="598"/>
                  </a:cubicBezTo>
                  <a:cubicBezTo>
                    <a:pt x="340" y="578"/>
                    <a:pt x="346" y="558"/>
                    <a:pt x="353" y="539"/>
                  </a:cubicBezTo>
                  <a:cubicBezTo>
                    <a:pt x="360" y="519"/>
                    <a:pt x="367" y="499"/>
                    <a:pt x="374" y="480"/>
                  </a:cubicBezTo>
                  <a:cubicBezTo>
                    <a:pt x="378" y="470"/>
                    <a:pt x="382" y="460"/>
                    <a:pt x="386" y="451"/>
                  </a:cubicBezTo>
                  <a:cubicBezTo>
                    <a:pt x="388" y="446"/>
                    <a:pt x="390" y="441"/>
                    <a:pt x="392" y="437"/>
                  </a:cubicBezTo>
                  <a:cubicBezTo>
                    <a:pt x="395" y="429"/>
                    <a:pt x="395" y="429"/>
                    <a:pt x="395" y="429"/>
                  </a:cubicBezTo>
                  <a:cubicBezTo>
                    <a:pt x="397" y="425"/>
                    <a:pt x="397" y="425"/>
                    <a:pt x="397" y="425"/>
                  </a:cubicBezTo>
                  <a:cubicBezTo>
                    <a:pt x="398" y="423"/>
                    <a:pt x="399" y="421"/>
                    <a:pt x="400" y="420"/>
                  </a:cubicBezTo>
                  <a:cubicBezTo>
                    <a:pt x="404" y="420"/>
                    <a:pt x="404" y="420"/>
                    <a:pt x="404" y="420"/>
                  </a:cubicBezTo>
                  <a:cubicBezTo>
                    <a:pt x="405" y="420"/>
                    <a:pt x="405" y="420"/>
                    <a:pt x="406" y="420"/>
                  </a:cubicBezTo>
                  <a:cubicBezTo>
                    <a:pt x="407" y="420"/>
                    <a:pt x="407" y="420"/>
                    <a:pt x="407" y="420"/>
                  </a:cubicBezTo>
                  <a:cubicBezTo>
                    <a:pt x="408" y="420"/>
                    <a:pt x="408" y="420"/>
                    <a:pt x="408" y="420"/>
                  </a:cubicBezTo>
                  <a:cubicBezTo>
                    <a:pt x="410" y="420"/>
                    <a:pt x="411" y="420"/>
                    <a:pt x="413" y="420"/>
                  </a:cubicBezTo>
                  <a:cubicBezTo>
                    <a:pt x="417" y="420"/>
                    <a:pt x="420" y="419"/>
                    <a:pt x="423" y="418"/>
                  </a:cubicBezTo>
                  <a:cubicBezTo>
                    <a:pt x="430" y="416"/>
                    <a:pt x="435" y="413"/>
                    <a:pt x="440" y="408"/>
                  </a:cubicBezTo>
                  <a:cubicBezTo>
                    <a:pt x="442" y="406"/>
                    <a:pt x="444" y="403"/>
                    <a:pt x="445" y="400"/>
                  </a:cubicBezTo>
                  <a:cubicBezTo>
                    <a:pt x="446" y="397"/>
                    <a:pt x="447" y="394"/>
                    <a:pt x="448" y="390"/>
                  </a:cubicBezTo>
                  <a:cubicBezTo>
                    <a:pt x="449" y="384"/>
                    <a:pt x="448" y="377"/>
                    <a:pt x="445" y="371"/>
                  </a:cubicBezTo>
                  <a:cubicBezTo>
                    <a:pt x="443" y="365"/>
                    <a:pt x="438" y="360"/>
                    <a:pt x="432" y="359"/>
                  </a:cubicBezTo>
                  <a:cubicBezTo>
                    <a:pt x="431" y="359"/>
                    <a:pt x="430" y="359"/>
                    <a:pt x="428" y="359"/>
                  </a:cubicBezTo>
                  <a:cubicBezTo>
                    <a:pt x="427" y="359"/>
                    <a:pt x="425" y="360"/>
                    <a:pt x="424" y="361"/>
                  </a:cubicBezTo>
                  <a:cubicBezTo>
                    <a:pt x="421" y="362"/>
                    <a:pt x="419" y="364"/>
                    <a:pt x="416" y="366"/>
                  </a:cubicBezTo>
                  <a:cubicBezTo>
                    <a:pt x="414" y="368"/>
                    <a:pt x="411" y="371"/>
                    <a:pt x="409" y="374"/>
                  </a:cubicBezTo>
                  <a:cubicBezTo>
                    <a:pt x="409" y="375"/>
                    <a:pt x="408" y="375"/>
                    <a:pt x="408" y="376"/>
                  </a:cubicBezTo>
                  <a:cubicBezTo>
                    <a:pt x="407" y="377"/>
                    <a:pt x="407" y="377"/>
                    <a:pt x="407" y="377"/>
                  </a:cubicBezTo>
                  <a:cubicBezTo>
                    <a:pt x="407" y="378"/>
                    <a:pt x="407" y="378"/>
                    <a:pt x="407" y="378"/>
                  </a:cubicBezTo>
                  <a:cubicBezTo>
                    <a:pt x="404" y="383"/>
                    <a:pt x="404" y="383"/>
                    <a:pt x="404" y="383"/>
                  </a:cubicBezTo>
                  <a:cubicBezTo>
                    <a:pt x="399" y="393"/>
                    <a:pt x="399" y="393"/>
                    <a:pt x="399" y="393"/>
                  </a:cubicBezTo>
                  <a:cubicBezTo>
                    <a:pt x="393" y="406"/>
                    <a:pt x="393" y="406"/>
                    <a:pt x="393" y="406"/>
                  </a:cubicBezTo>
                  <a:cubicBezTo>
                    <a:pt x="393" y="406"/>
                    <a:pt x="392" y="406"/>
                    <a:pt x="392" y="406"/>
                  </a:cubicBezTo>
                  <a:cubicBezTo>
                    <a:pt x="391" y="405"/>
                    <a:pt x="391" y="405"/>
                    <a:pt x="391" y="405"/>
                  </a:cubicBezTo>
                  <a:cubicBezTo>
                    <a:pt x="388" y="404"/>
                    <a:pt x="388" y="404"/>
                    <a:pt x="388" y="404"/>
                  </a:cubicBezTo>
                  <a:cubicBezTo>
                    <a:pt x="386" y="403"/>
                    <a:pt x="385" y="403"/>
                    <a:pt x="383" y="402"/>
                  </a:cubicBezTo>
                  <a:cubicBezTo>
                    <a:pt x="382" y="401"/>
                    <a:pt x="382" y="401"/>
                    <a:pt x="382" y="401"/>
                  </a:cubicBezTo>
                  <a:cubicBezTo>
                    <a:pt x="381" y="400"/>
                    <a:pt x="381" y="400"/>
                    <a:pt x="381" y="400"/>
                  </a:cubicBezTo>
                  <a:cubicBezTo>
                    <a:pt x="380" y="400"/>
                    <a:pt x="380" y="400"/>
                    <a:pt x="379" y="399"/>
                  </a:cubicBezTo>
                  <a:cubicBezTo>
                    <a:pt x="378" y="398"/>
                    <a:pt x="377" y="398"/>
                    <a:pt x="376" y="397"/>
                  </a:cubicBezTo>
                  <a:cubicBezTo>
                    <a:pt x="372" y="394"/>
                    <a:pt x="368" y="390"/>
                    <a:pt x="365" y="386"/>
                  </a:cubicBezTo>
                  <a:cubicBezTo>
                    <a:pt x="362" y="381"/>
                    <a:pt x="359" y="377"/>
                    <a:pt x="357" y="373"/>
                  </a:cubicBezTo>
                  <a:cubicBezTo>
                    <a:pt x="356" y="370"/>
                    <a:pt x="355" y="368"/>
                    <a:pt x="354" y="366"/>
                  </a:cubicBezTo>
                  <a:cubicBezTo>
                    <a:pt x="353" y="363"/>
                    <a:pt x="353" y="363"/>
                    <a:pt x="353" y="363"/>
                  </a:cubicBezTo>
                  <a:cubicBezTo>
                    <a:pt x="352" y="361"/>
                    <a:pt x="352" y="361"/>
                    <a:pt x="352" y="361"/>
                  </a:cubicBezTo>
                  <a:cubicBezTo>
                    <a:pt x="351" y="359"/>
                    <a:pt x="350" y="357"/>
                    <a:pt x="350" y="356"/>
                  </a:cubicBezTo>
                  <a:cubicBezTo>
                    <a:pt x="352" y="354"/>
                    <a:pt x="354" y="353"/>
                    <a:pt x="356" y="352"/>
                  </a:cubicBezTo>
                  <a:cubicBezTo>
                    <a:pt x="358" y="351"/>
                    <a:pt x="358" y="351"/>
                    <a:pt x="358" y="351"/>
                  </a:cubicBezTo>
                  <a:cubicBezTo>
                    <a:pt x="359" y="350"/>
                    <a:pt x="359" y="350"/>
                    <a:pt x="359" y="350"/>
                  </a:cubicBezTo>
                  <a:cubicBezTo>
                    <a:pt x="359" y="349"/>
                    <a:pt x="360" y="349"/>
                    <a:pt x="360" y="349"/>
                  </a:cubicBezTo>
                  <a:cubicBezTo>
                    <a:pt x="363" y="347"/>
                    <a:pt x="365" y="345"/>
                    <a:pt x="367" y="342"/>
                  </a:cubicBezTo>
                  <a:cubicBezTo>
                    <a:pt x="372" y="338"/>
                    <a:pt x="376" y="333"/>
                    <a:pt x="378" y="328"/>
                  </a:cubicBezTo>
                  <a:cubicBezTo>
                    <a:pt x="380" y="322"/>
                    <a:pt x="382" y="317"/>
                    <a:pt x="380" y="311"/>
                  </a:cubicBezTo>
                  <a:cubicBezTo>
                    <a:pt x="380" y="308"/>
                    <a:pt x="379" y="306"/>
                    <a:pt x="377" y="303"/>
                  </a:cubicBezTo>
                  <a:cubicBezTo>
                    <a:pt x="377" y="302"/>
                    <a:pt x="376" y="301"/>
                    <a:pt x="375" y="300"/>
                  </a:cubicBezTo>
                  <a:cubicBezTo>
                    <a:pt x="374" y="299"/>
                    <a:pt x="373" y="297"/>
                    <a:pt x="372" y="297"/>
                  </a:cubicBezTo>
                  <a:cubicBezTo>
                    <a:pt x="368" y="293"/>
                    <a:pt x="362" y="292"/>
                    <a:pt x="357" y="293"/>
                  </a:cubicBezTo>
                  <a:cubicBezTo>
                    <a:pt x="354" y="294"/>
                    <a:pt x="352" y="295"/>
                    <a:pt x="349" y="296"/>
                  </a:cubicBezTo>
                  <a:cubicBezTo>
                    <a:pt x="347" y="298"/>
                    <a:pt x="345" y="300"/>
                    <a:pt x="343" y="302"/>
                  </a:cubicBezTo>
                  <a:cubicBezTo>
                    <a:pt x="338" y="306"/>
                    <a:pt x="336" y="311"/>
                    <a:pt x="334" y="317"/>
                  </a:cubicBezTo>
                  <a:cubicBezTo>
                    <a:pt x="332" y="323"/>
                    <a:pt x="332" y="329"/>
                    <a:pt x="333" y="335"/>
                  </a:cubicBezTo>
                  <a:cubicBezTo>
                    <a:pt x="332" y="329"/>
                    <a:pt x="332" y="323"/>
                    <a:pt x="334" y="317"/>
                  </a:cubicBezTo>
                  <a:cubicBezTo>
                    <a:pt x="335" y="312"/>
                    <a:pt x="338" y="307"/>
                    <a:pt x="342" y="302"/>
                  </a:cubicBezTo>
                  <a:cubicBezTo>
                    <a:pt x="343" y="301"/>
                    <a:pt x="344" y="300"/>
                    <a:pt x="345" y="299"/>
                  </a:cubicBezTo>
                  <a:cubicBezTo>
                    <a:pt x="346" y="299"/>
                    <a:pt x="346" y="298"/>
                    <a:pt x="347" y="298"/>
                  </a:cubicBezTo>
                  <a:cubicBezTo>
                    <a:pt x="348" y="297"/>
                    <a:pt x="348" y="297"/>
                    <a:pt x="349" y="297"/>
                  </a:cubicBezTo>
                  <a:cubicBezTo>
                    <a:pt x="351" y="295"/>
                    <a:pt x="354" y="294"/>
                    <a:pt x="356" y="293"/>
                  </a:cubicBezTo>
                  <a:cubicBezTo>
                    <a:pt x="362" y="292"/>
                    <a:pt x="368" y="293"/>
                    <a:pt x="372" y="296"/>
                  </a:cubicBezTo>
                  <a:cubicBezTo>
                    <a:pt x="372" y="297"/>
                    <a:pt x="373" y="297"/>
                    <a:pt x="373" y="297"/>
                  </a:cubicBezTo>
                  <a:cubicBezTo>
                    <a:pt x="374" y="298"/>
                    <a:pt x="374" y="299"/>
                    <a:pt x="375" y="299"/>
                  </a:cubicBezTo>
                  <a:cubicBezTo>
                    <a:pt x="375" y="300"/>
                    <a:pt x="376" y="301"/>
                    <a:pt x="377" y="303"/>
                  </a:cubicBezTo>
                  <a:cubicBezTo>
                    <a:pt x="379" y="305"/>
                    <a:pt x="380" y="308"/>
                    <a:pt x="380" y="310"/>
                  </a:cubicBezTo>
                  <a:cubicBezTo>
                    <a:pt x="382" y="316"/>
                    <a:pt x="381" y="322"/>
                    <a:pt x="378" y="327"/>
                  </a:cubicBezTo>
                  <a:cubicBezTo>
                    <a:pt x="376" y="333"/>
                    <a:pt x="372" y="338"/>
                    <a:pt x="368" y="342"/>
                  </a:cubicBezTo>
                  <a:cubicBezTo>
                    <a:pt x="366" y="345"/>
                    <a:pt x="363" y="347"/>
                    <a:pt x="361" y="349"/>
                  </a:cubicBezTo>
                  <a:cubicBezTo>
                    <a:pt x="360" y="349"/>
                    <a:pt x="359" y="350"/>
                    <a:pt x="359" y="350"/>
                  </a:cubicBezTo>
                  <a:cubicBezTo>
                    <a:pt x="358" y="351"/>
                    <a:pt x="358" y="351"/>
                    <a:pt x="358" y="351"/>
                  </a:cubicBezTo>
                  <a:cubicBezTo>
                    <a:pt x="356" y="352"/>
                    <a:pt x="356" y="352"/>
                    <a:pt x="356" y="352"/>
                  </a:cubicBezTo>
                  <a:cubicBezTo>
                    <a:pt x="354" y="353"/>
                    <a:pt x="352" y="354"/>
                    <a:pt x="350" y="356"/>
                  </a:cubicBezTo>
                  <a:cubicBezTo>
                    <a:pt x="350" y="356"/>
                    <a:pt x="350" y="356"/>
                    <a:pt x="350" y="356"/>
                  </a:cubicBezTo>
                  <a:cubicBezTo>
                    <a:pt x="351" y="357"/>
                    <a:pt x="351" y="357"/>
                    <a:pt x="351" y="357"/>
                  </a:cubicBezTo>
                  <a:cubicBezTo>
                    <a:pt x="351" y="358"/>
                    <a:pt x="351" y="358"/>
                    <a:pt x="351" y="358"/>
                  </a:cubicBezTo>
                  <a:cubicBezTo>
                    <a:pt x="352" y="361"/>
                    <a:pt x="352" y="361"/>
                    <a:pt x="352" y="361"/>
                  </a:cubicBezTo>
                  <a:cubicBezTo>
                    <a:pt x="353" y="363"/>
                    <a:pt x="353" y="363"/>
                    <a:pt x="353" y="363"/>
                  </a:cubicBezTo>
                  <a:cubicBezTo>
                    <a:pt x="354" y="366"/>
                    <a:pt x="354" y="366"/>
                    <a:pt x="354" y="366"/>
                  </a:cubicBezTo>
                  <a:cubicBezTo>
                    <a:pt x="355" y="368"/>
                    <a:pt x="356" y="370"/>
                    <a:pt x="357" y="372"/>
                  </a:cubicBezTo>
                  <a:cubicBezTo>
                    <a:pt x="359" y="377"/>
                    <a:pt x="362" y="381"/>
                    <a:pt x="365" y="385"/>
                  </a:cubicBezTo>
                  <a:cubicBezTo>
                    <a:pt x="368" y="389"/>
                    <a:pt x="372" y="393"/>
                    <a:pt x="376" y="397"/>
                  </a:cubicBezTo>
                  <a:cubicBezTo>
                    <a:pt x="377" y="397"/>
                    <a:pt x="378" y="398"/>
                    <a:pt x="379" y="399"/>
                  </a:cubicBezTo>
                  <a:cubicBezTo>
                    <a:pt x="380" y="399"/>
                    <a:pt x="380" y="400"/>
                    <a:pt x="381" y="400"/>
                  </a:cubicBezTo>
                  <a:cubicBezTo>
                    <a:pt x="382" y="401"/>
                    <a:pt x="382" y="401"/>
                    <a:pt x="382" y="401"/>
                  </a:cubicBezTo>
                  <a:cubicBezTo>
                    <a:pt x="383" y="401"/>
                    <a:pt x="383" y="401"/>
                    <a:pt x="383" y="401"/>
                  </a:cubicBezTo>
                  <a:cubicBezTo>
                    <a:pt x="385" y="402"/>
                    <a:pt x="386" y="403"/>
                    <a:pt x="388" y="404"/>
                  </a:cubicBezTo>
                  <a:cubicBezTo>
                    <a:pt x="390" y="405"/>
                    <a:pt x="390" y="405"/>
                    <a:pt x="390" y="405"/>
                  </a:cubicBezTo>
                  <a:cubicBezTo>
                    <a:pt x="392" y="405"/>
                    <a:pt x="392" y="405"/>
                    <a:pt x="392" y="405"/>
                  </a:cubicBezTo>
                  <a:cubicBezTo>
                    <a:pt x="392" y="405"/>
                    <a:pt x="393" y="406"/>
                    <a:pt x="393" y="406"/>
                  </a:cubicBezTo>
                  <a:cubicBezTo>
                    <a:pt x="399" y="392"/>
                    <a:pt x="399" y="392"/>
                    <a:pt x="399" y="392"/>
                  </a:cubicBezTo>
                  <a:cubicBezTo>
                    <a:pt x="404" y="383"/>
                    <a:pt x="404" y="383"/>
                    <a:pt x="404" y="383"/>
                  </a:cubicBezTo>
                  <a:cubicBezTo>
                    <a:pt x="406" y="378"/>
                    <a:pt x="406" y="378"/>
                    <a:pt x="406" y="378"/>
                  </a:cubicBezTo>
                  <a:cubicBezTo>
                    <a:pt x="407" y="377"/>
                    <a:pt x="407" y="377"/>
                    <a:pt x="407" y="377"/>
                  </a:cubicBezTo>
                  <a:cubicBezTo>
                    <a:pt x="408" y="376"/>
                    <a:pt x="408" y="376"/>
                    <a:pt x="408" y="376"/>
                  </a:cubicBezTo>
                  <a:cubicBezTo>
                    <a:pt x="408" y="375"/>
                    <a:pt x="409" y="374"/>
                    <a:pt x="409" y="374"/>
                  </a:cubicBezTo>
                  <a:cubicBezTo>
                    <a:pt x="411" y="371"/>
                    <a:pt x="414" y="368"/>
                    <a:pt x="416" y="366"/>
                  </a:cubicBezTo>
                  <a:cubicBezTo>
                    <a:pt x="421" y="361"/>
                    <a:pt x="427" y="358"/>
                    <a:pt x="432" y="359"/>
                  </a:cubicBezTo>
                  <a:cubicBezTo>
                    <a:pt x="435" y="360"/>
                    <a:pt x="438" y="361"/>
                    <a:pt x="440" y="363"/>
                  </a:cubicBezTo>
                  <a:cubicBezTo>
                    <a:pt x="443" y="365"/>
                    <a:pt x="444" y="368"/>
                    <a:pt x="446" y="371"/>
                  </a:cubicBezTo>
                  <a:cubicBezTo>
                    <a:pt x="448" y="377"/>
                    <a:pt x="449" y="384"/>
                    <a:pt x="448" y="390"/>
                  </a:cubicBezTo>
                  <a:cubicBezTo>
                    <a:pt x="447" y="394"/>
                    <a:pt x="447" y="397"/>
                    <a:pt x="445" y="400"/>
                  </a:cubicBezTo>
                  <a:cubicBezTo>
                    <a:pt x="444" y="403"/>
                    <a:pt x="442" y="406"/>
                    <a:pt x="440" y="408"/>
                  </a:cubicBezTo>
                  <a:cubicBezTo>
                    <a:pt x="436" y="413"/>
                    <a:pt x="430" y="417"/>
                    <a:pt x="423" y="419"/>
                  </a:cubicBezTo>
                  <a:cubicBezTo>
                    <a:pt x="420" y="420"/>
                    <a:pt x="416" y="420"/>
                    <a:pt x="413" y="420"/>
                  </a:cubicBezTo>
                  <a:cubicBezTo>
                    <a:pt x="411" y="421"/>
                    <a:pt x="410" y="421"/>
                    <a:pt x="408" y="421"/>
                  </a:cubicBezTo>
                  <a:cubicBezTo>
                    <a:pt x="407" y="421"/>
                    <a:pt x="407" y="421"/>
                    <a:pt x="407" y="421"/>
                  </a:cubicBezTo>
                  <a:cubicBezTo>
                    <a:pt x="407" y="421"/>
                    <a:pt x="407" y="421"/>
                    <a:pt x="406" y="421"/>
                  </a:cubicBezTo>
                  <a:cubicBezTo>
                    <a:pt x="405" y="421"/>
                    <a:pt x="405" y="421"/>
                    <a:pt x="404" y="420"/>
                  </a:cubicBezTo>
                  <a:cubicBezTo>
                    <a:pt x="400" y="420"/>
                    <a:pt x="400" y="420"/>
                    <a:pt x="400" y="420"/>
                  </a:cubicBezTo>
                  <a:cubicBezTo>
                    <a:pt x="399" y="422"/>
                    <a:pt x="399" y="423"/>
                    <a:pt x="398" y="425"/>
                  </a:cubicBezTo>
                  <a:cubicBezTo>
                    <a:pt x="396" y="429"/>
                    <a:pt x="396" y="429"/>
                    <a:pt x="396" y="429"/>
                  </a:cubicBezTo>
                  <a:cubicBezTo>
                    <a:pt x="393" y="435"/>
                    <a:pt x="393" y="435"/>
                    <a:pt x="393" y="435"/>
                  </a:cubicBezTo>
                  <a:cubicBezTo>
                    <a:pt x="388" y="447"/>
                    <a:pt x="388" y="447"/>
                    <a:pt x="388" y="447"/>
                  </a:cubicBezTo>
                  <a:cubicBezTo>
                    <a:pt x="384" y="456"/>
                    <a:pt x="381" y="464"/>
                    <a:pt x="378" y="472"/>
                  </a:cubicBezTo>
                  <a:cubicBezTo>
                    <a:pt x="371" y="489"/>
                    <a:pt x="365" y="506"/>
                    <a:pt x="359" y="523"/>
                  </a:cubicBezTo>
                  <a:cubicBezTo>
                    <a:pt x="353" y="539"/>
                    <a:pt x="347" y="556"/>
                    <a:pt x="342" y="573"/>
                  </a:cubicBezTo>
                  <a:cubicBezTo>
                    <a:pt x="340" y="581"/>
                    <a:pt x="337" y="590"/>
                    <a:pt x="335" y="598"/>
                  </a:cubicBezTo>
                  <a:cubicBezTo>
                    <a:pt x="330" y="612"/>
                    <a:pt x="330" y="612"/>
                    <a:pt x="330" y="612"/>
                  </a:cubicBezTo>
                  <a:cubicBezTo>
                    <a:pt x="329" y="617"/>
                    <a:pt x="329" y="617"/>
                    <a:pt x="329" y="617"/>
                  </a:cubicBezTo>
                  <a:cubicBezTo>
                    <a:pt x="328" y="620"/>
                    <a:pt x="328" y="620"/>
                    <a:pt x="328" y="620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9" y="621"/>
                    <a:pt x="329" y="621"/>
                    <a:pt x="329" y="621"/>
                  </a:cubicBezTo>
                  <a:cubicBezTo>
                    <a:pt x="329" y="621"/>
                    <a:pt x="329" y="621"/>
                    <a:pt x="329" y="621"/>
                  </a:cubicBezTo>
                  <a:cubicBezTo>
                    <a:pt x="339" y="621"/>
                    <a:pt x="339" y="621"/>
                    <a:pt x="339" y="621"/>
                  </a:cubicBezTo>
                  <a:cubicBezTo>
                    <a:pt x="392" y="621"/>
                    <a:pt x="392" y="621"/>
                    <a:pt x="392" y="621"/>
                  </a:cubicBezTo>
                  <a:cubicBezTo>
                    <a:pt x="393" y="621"/>
                    <a:pt x="393" y="621"/>
                    <a:pt x="393" y="621"/>
                  </a:cubicBezTo>
                  <a:cubicBezTo>
                    <a:pt x="393" y="621"/>
                    <a:pt x="393" y="621"/>
                    <a:pt x="393" y="621"/>
                  </a:cubicBezTo>
                  <a:cubicBezTo>
                    <a:pt x="394" y="621"/>
                    <a:pt x="395" y="621"/>
                    <a:pt x="395" y="621"/>
                  </a:cubicBezTo>
                  <a:cubicBezTo>
                    <a:pt x="397" y="621"/>
                    <a:pt x="398" y="620"/>
                    <a:pt x="399" y="620"/>
                  </a:cubicBezTo>
                  <a:cubicBezTo>
                    <a:pt x="402" y="619"/>
                    <a:pt x="404" y="618"/>
                    <a:pt x="406" y="616"/>
                  </a:cubicBezTo>
                  <a:cubicBezTo>
                    <a:pt x="410" y="613"/>
                    <a:pt x="413" y="608"/>
                    <a:pt x="414" y="603"/>
                  </a:cubicBezTo>
                  <a:cubicBezTo>
                    <a:pt x="414" y="602"/>
                    <a:pt x="414" y="601"/>
                    <a:pt x="414" y="601"/>
                  </a:cubicBezTo>
                  <a:cubicBezTo>
                    <a:pt x="414" y="600"/>
                    <a:pt x="414" y="600"/>
                    <a:pt x="414" y="600"/>
                  </a:cubicBezTo>
                  <a:cubicBezTo>
                    <a:pt x="414" y="599"/>
                    <a:pt x="414" y="599"/>
                    <a:pt x="414" y="599"/>
                  </a:cubicBezTo>
                  <a:cubicBezTo>
                    <a:pt x="414" y="596"/>
                    <a:pt x="414" y="596"/>
                    <a:pt x="414" y="596"/>
                  </a:cubicBezTo>
                  <a:cubicBezTo>
                    <a:pt x="414" y="590"/>
                    <a:pt x="414" y="590"/>
                    <a:pt x="414" y="590"/>
                  </a:cubicBezTo>
                  <a:cubicBezTo>
                    <a:pt x="414" y="577"/>
                    <a:pt x="414" y="577"/>
                    <a:pt x="414" y="577"/>
                  </a:cubicBezTo>
                  <a:cubicBezTo>
                    <a:pt x="414" y="552"/>
                    <a:pt x="414" y="552"/>
                    <a:pt x="414" y="552"/>
                  </a:cubicBezTo>
                  <a:cubicBezTo>
                    <a:pt x="414" y="548"/>
                    <a:pt x="414" y="548"/>
                    <a:pt x="414" y="548"/>
                  </a:cubicBezTo>
                  <a:cubicBezTo>
                    <a:pt x="414" y="547"/>
                    <a:pt x="415" y="547"/>
                    <a:pt x="415" y="547"/>
                  </a:cubicBezTo>
                  <a:cubicBezTo>
                    <a:pt x="416" y="546"/>
                    <a:pt x="416" y="546"/>
                    <a:pt x="416" y="546"/>
                  </a:cubicBezTo>
                  <a:cubicBezTo>
                    <a:pt x="420" y="545"/>
                    <a:pt x="424" y="543"/>
                    <a:pt x="428" y="541"/>
                  </a:cubicBezTo>
                  <a:cubicBezTo>
                    <a:pt x="442" y="533"/>
                    <a:pt x="456" y="523"/>
                    <a:pt x="470" y="513"/>
                  </a:cubicBezTo>
                  <a:cubicBezTo>
                    <a:pt x="496" y="493"/>
                    <a:pt x="518" y="468"/>
                    <a:pt x="535" y="440"/>
                  </a:cubicBezTo>
                  <a:cubicBezTo>
                    <a:pt x="553" y="412"/>
                    <a:pt x="565" y="382"/>
                    <a:pt x="572" y="350"/>
                  </a:cubicBezTo>
                  <a:cubicBezTo>
                    <a:pt x="580" y="319"/>
                    <a:pt x="581" y="286"/>
                    <a:pt x="578" y="255"/>
                  </a:cubicBezTo>
                  <a:cubicBezTo>
                    <a:pt x="574" y="223"/>
                    <a:pt x="566" y="192"/>
                    <a:pt x="552" y="164"/>
                  </a:cubicBezTo>
                  <a:cubicBezTo>
                    <a:pt x="539" y="135"/>
                    <a:pt x="521" y="109"/>
                    <a:pt x="499" y="86"/>
                  </a:cubicBezTo>
                  <a:cubicBezTo>
                    <a:pt x="477" y="63"/>
                    <a:pt x="451" y="44"/>
                    <a:pt x="424" y="30"/>
                  </a:cubicBezTo>
                  <a:cubicBezTo>
                    <a:pt x="412" y="23"/>
                    <a:pt x="399" y="18"/>
                    <a:pt x="386" y="13"/>
                  </a:cubicBezTo>
                  <a:cubicBezTo>
                    <a:pt x="369" y="8"/>
                    <a:pt x="353" y="4"/>
                    <a:pt x="339" y="2"/>
                  </a:cubicBezTo>
                  <a:cubicBezTo>
                    <a:pt x="325" y="0"/>
                    <a:pt x="313" y="0"/>
                    <a:pt x="305" y="0"/>
                  </a:cubicBezTo>
                  <a:cubicBezTo>
                    <a:pt x="296" y="0"/>
                    <a:pt x="291" y="0"/>
                    <a:pt x="291" y="1"/>
                  </a:cubicBezTo>
                  <a:cubicBezTo>
                    <a:pt x="291" y="1"/>
                    <a:pt x="296" y="2"/>
                    <a:pt x="308" y="3"/>
                  </a:cubicBezTo>
                  <a:cubicBezTo>
                    <a:pt x="314" y="3"/>
                    <a:pt x="322" y="4"/>
                    <a:pt x="331" y="6"/>
                  </a:cubicBezTo>
                  <a:cubicBezTo>
                    <a:pt x="341" y="7"/>
                    <a:pt x="352" y="10"/>
                    <a:pt x="365" y="13"/>
                  </a:cubicBezTo>
                  <a:cubicBezTo>
                    <a:pt x="372" y="15"/>
                    <a:pt x="380" y="18"/>
                    <a:pt x="388" y="21"/>
                  </a:cubicBezTo>
                  <a:cubicBezTo>
                    <a:pt x="397" y="24"/>
                    <a:pt x="405" y="28"/>
                    <a:pt x="413" y="31"/>
                  </a:cubicBezTo>
                  <a:cubicBezTo>
                    <a:pt x="429" y="39"/>
                    <a:pt x="440" y="46"/>
                    <a:pt x="440" y="46"/>
                  </a:cubicBezTo>
                  <a:cubicBezTo>
                    <a:pt x="445" y="49"/>
                    <a:pt x="445" y="50"/>
                    <a:pt x="444" y="50"/>
                  </a:cubicBezTo>
                  <a:cubicBezTo>
                    <a:pt x="443" y="50"/>
                    <a:pt x="440" y="48"/>
                    <a:pt x="437" y="47"/>
                  </a:cubicBezTo>
                  <a:cubicBezTo>
                    <a:pt x="475" y="70"/>
                    <a:pt x="507" y="102"/>
                    <a:pt x="530" y="139"/>
                  </a:cubicBezTo>
                  <a:cubicBezTo>
                    <a:pt x="553" y="176"/>
                    <a:pt x="567" y="219"/>
                    <a:pt x="571" y="263"/>
                  </a:cubicBezTo>
                  <a:cubicBezTo>
                    <a:pt x="572" y="285"/>
                    <a:pt x="572" y="307"/>
                    <a:pt x="568" y="329"/>
                  </a:cubicBezTo>
                  <a:cubicBezTo>
                    <a:pt x="565" y="350"/>
                    <a:pt x="559" y="371"/>
                    <a:pt x="551" y="392"/>
                  </a:cubicBezTo>
                  <a:cubicBezTo>
                    <a:pt x="535" y="432"/>
                    <a:pt x="509" y="469"/>
                    <a:pt x="475" y="498"/>
                  </a:cubicBezTo>
                  <a:cubicBezTo>
                    <a:pt x="462" y="510"/>
                    <a:pt x="448" y="520"/>
                    <a:pt x="432" y="529"/>
                  </a:cubicBezTo>
                  <a:cubicBezTo>
                    <a:pt x="428" y="531"/>
                    <a:pt x="425" y="533"/>
                    <a:pt x="421" y="535"/>
                  </a:cubicBezTo>
                  <a:cubicBezTo>
                    <a:pt x="419" y="536"/>
                    <a:pt x="417" y="537"/>
                    <a:pt x="415" y="538"/>
                  </a:cubicBezTo>
                  <a:cubicBezTo>
                    <a:pt x="413" y="539"/>
                    <a:pt x="410" y="541"/>
                    <a:pt x="407" y="542"/>
                  </a:cubicBezTo>
                  <a:cubicBezTo>
                    <a:pt x="406" y="542"/>
                    <a:pt x="406" y="542"/>
                    <a:pt x="406" y="542"/>
                  </a:cubicBezTo>
                  <a:cubicBezTo>
                    <a:pt x="406" y="542"/>
                    <a:pt x="406" y="542"/>
                    <a:pt x="406" y="542"/>
                  </a:cubicBezTo>
                  <a:cubicBezTo>
                    <a:pt x="406" y="543"/>
                    <a:pt x="406" y="543"/>
                    <a:pt x="406" y="543"/>
                  </a:cubicBezTo>
                  <a:cubicBezTo>
                    <a:pt x="406" y="544"/>
                    <a:pt x="406" y="544"/>
                    <a:pt x="406" y="544"/>
                  </a:cubicBezTo>
                  <a:cubicBezTo>
                    <a:pt x="406" y="547"/>
                    <a:pt x="406" y="547"/>
                    <a:pt x="406" y="547"/>
                  </a:cubicBezTo>
                  <a:cubicBezTo>
                    <a:pt x="406" y="551"/>
                    <a:pt x="406" y="551"/>
                    <a:pt x="406" y="551"/>
                  </a:cubicBezTo>
                  <a:cubicBezTo>
                    <a:pt x="406" y="558"/>
                    <a:pt x="406" y="558"/>
                    <a:pt x="406" y="558"/>
                  </a:cubicBezTo>
                  <a:cubicBezTo>
                    <a:pt x="406" y="571"/>
                    <a:pt x="406" y="571"/>
                    <a:pt x="406" y="571"/>
                  </a:cubicBezTo>
                  <a:cubicBezTo>
                    <a:pt x="406" y="598"/>
                    <a:pt x="406" y="598"/>
                    <a:pt x="406" y="598"/>
                  </a:cubicBezTo>
                  <a:cubicBezTo>
                    <a:pt x="406" y="600"/>
                    <a:pt x="406" y="600"/>
                    <a:pt x="406" y="600"/>
                  </a:cubicBezTo>
                  <a:cubicBezTo>
                    <a:pt x="406" y="600"/>
                    <a:pt x="406" y="600"/>
                    <a:pt x="406" y="600"/>
                  </a:cubicBezTo>
                  <a:cubicBezTo>
                    <a:pt x="406" y="601"/>
                    <a:pt x="406" y="601"/>
                    <a:pt x="406" y="601"/>
                  </a:cubicBezTo>
                  <a:cubicBezTo>
                    <a:pt x="406" y="602"/>
                    <a:pt x="406" y="603"/>
                    <a:pt x="406" y="604"/>
                  </a:cubicBezTo>
                  <a:cubicBezTo>
                    <a:pt x="405" y="605"/>
                    <a:pt x="404" y="607"/>
                    <a:pt x="403" y="608"/>
                  </a:cubicBezTo>
                  <a:cubicBezTo>
                    <a:pt x="401" y="611"/>
                    <a:pt x="398" y="613"/>
                    <a:pt x="394" y="613"/>
                  </a:cubicBezTo>
                  <a:cubicBezTo>
                    <a:pt x="394" y="613"/>
                    <a:pt x="393" y="613"/>
                    <a:pt x="393" y="613"/>
                  </a:cubicBezTo>
                  <a:cubicBezTo>
                    <a:pt x="391" y="613"/>
                    <a:pt x="391" y="613"/>
                    <a:pt x="391" y="613"/>
                  </a:cubicBezTo>
                  <a:cubicBezTo>
                    <a:pt x="388" y="613"/>
                    <a:pt x="388" y="613"/>
                    <a:pt x="388" y="613"/>
                  </a:cubicBezTo>
                  <a:cubicBezTo>
                    <a:pt x="381" y="613"/>
                    <a:pt x="381" y="613"/>
                    <a:pt x="381" y="613"/>
                  </a:cubicBezTo>
                  <a:cubicBezTo>
                    <a:pt x="368" y="613"/>
                    <a:pt x="368" y="613"/>
                    <a:pt x="368" y="613"/>
                  </a:cubicBezTo>
                  <a:cubicBezTo>
                    <a:pt x="342" y="613"/>
                    <a:pt x="342" y="613"/>
                    <a:pt x="342" y="613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38" y="613"/>
                    <a:pt x="339" y="613"/>
                    <a:pt x="339" y="613"/>
                  </a:cubicBezTo>
                  <a:cubicBezTo>
                    <a:pt x="339" y="612"/>
                    <a:pt x="339" y="612"/>
                    <a:pt x="339" y="612"/>
                  </a:cubicBezTo>
                  <a:cubicBezTo>
                    <a:pt x="339" y="610"/>
                    <a:pt x="339" y="610"/>
                    <a:pt x="339" y="610"/>
                  </a:cubicBezTo>
                  <a:cubicBezTo>
                    <a:pt x="342" y="599"/>
                    <a:pt x="342" y="599"/>
                    <a:pt x="342" y="599"/>
                  </a:cubicBezTo>
                  <a:cubicBezTo>
                    <a:pt x="345" y="591"/>
                    <a:pt x="348" y="582"/>
                    <a:pt x="350" y="574"/>
                  </a:cubicBezTo>
                  <a:cubicBezTo>
                    <a:pt x="355" y="557"/>
                    <a:pt x="361" y="540"/>
                    <a:pt x="367" y="524"/>
                  </a:cubicBezTo>
                  <a:cubicBezTo>
                    <a:pt x="373" y="507"/>
                    <a:pt x="379" y="490"/>
                    <a:pt x="385" y="474"/>
                  </a:cubicBezTo>
                  <a:cubicBezTo>
                    <a:pt x="389" y="466"/>
                    <a:pt x="392" y="458"/>
                    <a:pt x="396" y="450"/>
                  </a:cubicBezTo>
                  <a:cubicBezTo>
                    <a:pt x="401" y="438"/>
                    <a:pt x="401" y="438"/>
                    <a:pt x="401" y="438"/>
                  </a:cubicBezTo>
                  <a:cubicBezTo>
                    <a:pt x="403" y="432"/>
                    <a:pt x="403" y="432"/>
                    <a:pt x="403" y="432"/>
                  </a:cubicBezTo>
                  <a:cubicBezTo>
                    <a:pt x="404" y="430"/>
                    <a:pt x="404" y="430"/>
                    <a:pt x="404" y="430"/>
                  </a:cubicBezTo>
                  <a:cubicBezTo>
                    <a:pt x="405" y="429"/>
                    <a:pt x="405" y="429"/>
                    <a:pt x="405" y="428"/>
                  </a:cubicBezTo>
                  <a:cubicBezTo>
                    <a:pt x="405" y="428"/>
                    <a:pt x="406" y="428"/>
                    <a:pt x="406" y="429"/>
                  </a:cubicBezTo>
                  <a:cubicBezTo>
                    <a:pt x="407" y="429"/>
                    <a:pt x="407" y="429"/>
                    <a:pt x="407" y="429"/>
                  </a:cubicBezTo>
                  <a:cubicBezTo>
                    <a:pt x="408" y="429"/>
                    <a:pt x="408" y="429"/>
                    <a:pt x="408" y="429"/>
                  </a:cubicBezTo>
                  <a:cubicBezTo>
                    <a:pt x="410" y="429"/>
                    <a:pt x="412" y="429"/>
                    <a:pt x="414" y="428"/>
                  </a:cubicBezTo>
                  <a:cubicBezTo>
                    <a:pt x="418" y="428"/>
                    <a:pt x="422" y="427"/>
                    <a:pt x="426" y="426"/>
                  </a:cubicBezTo>
                  <a:cubicBezTo>
                    <a:pt x="433" y="424"/>
                    <a:pt x="441" y="420"/>
                    <a:pt x="446" y="413"/>
                  </a:cubicBezTo>
                  <a:cubicBezTo>
                    <a:pt x="449" y="410"/>
                    <a:pt x="451" y="407"/>
                    <a:pt x="453" y="403"/>
                  </a:cubicBezTo>
                  <a:cubicBezTo>
                    <a:pt x="454" y="399"/>
                    <a:pt x="455" y="395"/>
                    <a:pt x="456" y="391"/>
                  </a:cubicBezTo>
                  <a:cubicBezTo>
                    <a:pt x="457" y="383"/>
                    <a:pt x="457" y="375"/>
                    <a:pt x="453" y="367"/>
                  </a:cubicBezTo>
                  <a:cubicBezTo>
                    <a:pt x="451" y="363"/>
                    <a:pt x="449" y="360"/>
                    <a:pt x="446" y="357"/>
                  </a:cubicBezTo>
                  <a:cubicBezTo>
                    <a:pt x="442" y="354"/>
                    <a:pt x="438" y="352"/>
                    <a:pt x="434" y="351"/>
                  </a:cubicBezTo>
                  <a:cubicBezTo>
                    <a:pt x="433" y="351"/>
                    <a:pt x="431" y="351"/>
                    <a:pt x="430" y="351"/>
                  </a:cubicBezTo>
                  <a:cubicBezTo>
                    <a:pt x="429" y="351"/>
                    <a:pt x="428" y="351"/>
                    <a:pt x="427" y="351"/>
                  </a:cubicBezTo>
                  <a:cubicBezTo>
                    <a:pt x="424" y="351"/>
                    <a:pt x="422" y="352"/>
                    <a:pt x="420" y="353"/>
                  </a:cubicBezTo>
                  <a:cubicBezTo>
                    <a:pt x="416" y="355"/>
                    <a:pt x="413" y="357"/>
                    <a:pt x="410" y="360"/>
                  </a:cubicBezTo>
                  <a:cubicBezTo>
                    <a:pt x="407" y="363"/>
                    <a:pt x="405" y="366"/>
                    <a:pt x="402" y="369"/>
                  </a:cubicBezTo>
                  <a:cubicBezTo>
                    <a:pt x="402" y="369"/>
                    <a:pt x="401" y="370"/>
                    <a:pt x="401" y="371"/>
                  </a:cubicBezTo>
                  <a:cubicBezTo>
                    <a:pt x="400" y="372"/>
                    <a:pt x="400" y="372"/>
                    <a:pt x="400" y="372"/>
                  </a:cubicBezTo>
                  <a:cubicBezTo>
                    <a:pt x="400" y="373"/>
                    <a:pt x="400" y="373"/>
                    <a:pt x="400" y="373"/>
                  </a:cubicBezTo>
                  <a:cubicBezTo>
                    <a:pt x="399" y="374"/>
                    <a:pt x="399" y="374"/>
                    <a:pt x="399" y="374"/>
                  </a:cubicBezTo>
                  <a:cubicBezTo>
                    <a:pt x="396" y="379"/>
                    <a:pt x="396" y="379"/>
                    <a:pt x="396" y="379"/>
                  </a:cubicBezTo>
                  <a:cubicBezTo>
                    <a:pt x="392" y="389"/>
                    <a:pt x="392" y="389"/>
                    <a:pt x="392" y="389"/>
                  </a:cubicBezTo>
                  <a:cubicBezTo>
                    <a:pt x="389" y="394"/>
                    <a:pt x="389" y="394"/>
                    <a:pt x="389" y="394"/>
                  </a:cubicBezTo>
                  <a:cubicBezTo>
                    <a:pt x="389" y="395"/>
                    <a:pt x="389" y="395"/>
                    <a:pt x="389" y="394"/>
                  </a:cubicBezTo>
                  <a:cubicBezTo>
                    <a:pt x="388" y="394"/>
                    <a:pt x="388" y="394"/>
                    <a:pt x="388" y="394"/>
                  </a:cubicBezTo>
                  <a:cubicBezTo>
                    <a:pt x="388" y="394"/>
                    <a:pt x="388" y="394"/>
                    <a:pt x="388" y="394"/>
                  </a:cubicBezTo>
                  <a:cubicBezTo>
                    <a:pt x="387" y="394"/>
                    <a:pt x="387" y="394"/>
                    <a:pt x="387" y="394"/>
                  </a:cubicBezTo>
                  <a:cubicBezTo>
                    <a:pt x="386" y="393"/>
                    <a:pt x="386" y="393"/>
                    <a:pt x="386" y="393"/>
                  </a:cubicBezTo>
                  <a:cubicBezTo>
                    <a:pt x="385" y="393"/>
                    <a:pt x="385" y="393"/>
                    <a:pt x="385" y="393"/>
                  </a:cubicBezTo>
                  <a:cubicBezTo>
                    <a:pt x="385" y="392"/>
                    <a:pt x="384" y="392"/>
                    <a:pt x="383" y="391"/>
                  </a:cubicBezTo>
                  <a:cubicBezTo>
                    <a:pt x="380" y="389"/>
                    <a:pt x="377" y="386"/>
                    <a:pt x="375" y="383"/>
                  </a:cubicBezTo>
                  <a:cubicBezTo>
                    <a:pt x="369" y="377"/>
                    <a:pt x="365" y="370"/>
                    <a:pt x="362" y="363"/>
                  </a:cubicBezTo>
                  <a:cubicBezTo>
                    <a:pt x="365" y="370"/>
                    <a:pt x="369" y="377"/>
                    <a:pt x="375" y="383"/>
                  </a:cubicBezTo>
                  <a:cubicBezTo>
                    <a:pt x="377" y="386"/>
                    <a:pt x="380" y="389"/>
                    <a:pt x="383" y="391"/>
                  </a:cubicBezTo>
                  <a:cubicBezTo>
                    <a:pt x="384" y="392"/>
                    <a:pt x="385" y="392"/>
                    <a:pt x="385" y="393"/>
                  </a:cubicBezTo>
                  <a:cubicBezTo>
                    <a:pt x="386" y="393"/>
                    <a:pt x="386" y="393"/>
                    <a:pt x="386" y="393"/>
                  </a:cubicBezTo>
                  <a:cubicBezTo>
                    <a:pt x="387" y="393"/>
                    <a:pt x="387" y="393"/>
                    <a:pt x="387" y="393"/>
                  </a:cubicBezTo>
                  <a:cubicBezTo>
                    <a:pt x="387" y="394"/>
                    <a:pt x="387" y="394"/>
                    <a:pt x="388" y="394"/>
                  </a:cubicBezTo>
                  <a:cubicBezTo>
                    <a:pt x="388" y="394"/>
                    <a:pt x="388" y="394"/>
                    <a:pt x="388" y="394"/>
                  </a:cubicBezTo>
                  <a:cubicBezTo>
                    <a:pt x="389" y="394"/>
                    <a:pt x="389" y="394"/>
                    <a:pt x="389" y="394"/>
                  </a:cubicBezTo>
                  <a:cubicBezTo>
                    <a:pt x="389" y="394"/>
                    <a:pt x="389" y="395"/>
                    <a:pt x="389" y="394"/>
                  </a:cubicBezTo>
                  <a:cubicBezTo>
                    <a:pt x="392" y="389"/>
                    <a:pt x="392" y="389"/>
                    <a:pt x="392" y="389"/>
                  </a:cubicBezTo>
                  <a:cubicBezTo>
                    <a:pt x="396" y="379"/>
                    <a:pt x="396" y="379"/>
                    <a:pt x="396" y="379"/>
                  </a:cubicBezTo>
                  <a:cubicBezTo>
                    <a:pt x="399" y="374"/>
                    <a:pt x="399" y="374"/>
                    <a:pt x="399" y="374"/>
                  </a:cubicBezTo>
                  <a:cubicBezTo>
                    <a:pt x="399" y="373"/>
                    <a:pt x="399" y="373"/>
                    <a:pt x="400" y="372"/>
                  </a:cubicBezTo>
                  <a:cubicBezTo>
                    <a:pt x="401" y="371"/>
                    <a:pt x="401" y="371"/>
                    <a:pt x="401" y="371"/>
                  </a:cubicBezTo>
                  <a:cubicBezTo>
                    <a:pt x="401" y="370"/>
                    <a:pt x="402" y="369"/>
                    <a:pt x="402" y="369"/>
                  </a:cubicBezTo>
                  <a:cubicBezTo>
                    <a:pt x="405" y="365"/>
                    <a:pt x="407" y="362"/>
                    <a:pt x="410" y="360"/>
                  </a:cubicBezTo>
                  <a:cubicBezTo>
                    <a:pt x="413" y="357"/>
                    <a:pt x="417" y="354"/>
                    <a:pt x="421" y="353"/>
                  </a:cubicBezTo>
                  <a:cubicBezTo>
                    <a:pt x="423" y="352"/>
                    <a:pt x="425" y="351"/>
                    <a:pt x="427" y="351"/>
                  </a:cubicBezTo>
                  <a:cubicBezTo>
                    <a:pt x="429" y="350"/>
                    <a:pt x="432" y="350"/>
                    <a:pt x="434" y="351"/>
                  </a:cubicBezTo>
                  <a:cubicBezTo>
                    <a:pt x="439" y="352"/>
                    <a:pt x="443" y="354"/>
                    <a:pt x="446" y="357"/>
                  </a:cubicBezTo>
                  <a:cubicBezTo>
                    <a:pt x="449" y="360"/>
                    <a:pt x="452" y="364"/>
                    <a:pt x="453" y="368"/>
                  </a:cubicBezTo>
                  <a:cubicBezTo>
                    <a:pt x="457" y="375"/>
                    <a:pt x="457" y="384"/>
                    <a:pt x="456" y="392"/>
                  </a:cubicBezTo>
                  <a:cubicBezTo>
                    <a:pt x="455" y="396"/>
                    <a:pt x="454" y="400"/>
                    <a:pt x="453" y="403"/>
                  </a:cubicBezTo>
                  <a:cubicBezTo>
                    <a:pt x="451" y="407"/>
                    <a:pt x="449" y="411"/>
                    <a:pt x="446" y="414"/>
                  </a:cubicBezTo>
                  <a:cubicBezTo>
                    <a:pt x="441" y="420"/>
                    <a:pt x="433" y="424"/>
                    <a:pt x="425" y="426"/>
                  </a:cubicBezTo>
                  <a:cubicBezTo>
                    <a:pt x="422" y="428"/>
                    <a:pt x="418" y="428"/>
                    <a:pt x="414" y="429"/>
                  </a:cubicBezTo>
                  <a:cubicBezTo>
                    <a:pt x="412" y="429"/>
                    <a:pt x="410" y="429"/>
                    <a:pt x="408" y="429"/>
                  </a:cubicBezTo>
                  <a:cubicBezTo>
                    <a:pt x="407" y="429"/>
                    <a:pt x="407" y="429"/>
                    <a:pt x="407" y="429"/>
                  </a:cubicBezTo>
                  <a:cubicBezTo>
                    <a:pt x="407" y="429"/>
                    <a:pt x="407" y="429"/>
                    <a:pt x="407" y="429"/>
                  </a:cubicBezTo>
                  <a:cubicBezTo>
                    <a:pt x="406" y="429"/>
                    <a:pt x="406" y="429"/>
                    <a:pt x="406" y="429"/>
                  </a:cubicBezTo>
                  <a:cubicBezTo>
                    <a:pt x="406" y="429"/>
                    <a:pt x="405" y="429"/>
                    <a:pt x="405" y="429"/>
                  </a:cubicBezTo>
                  <a:cubicBezTo>
                    <a:pt x="405" y="429"/>
                    <a:pt x="405" y="429"/>
                    <a:pt x="404" y="430"/>
                  </a:cubicBezTo>
                  <a:cubicBezTo>
                    <a:pt x="404" y="432"/>
                    <a:pt x="404" y="432"/>
                    <a:pt x="404" y="432"/>
                  </a:cubicBezTo>
                  <a:cubicBezTo>
                    <a:pt x="401" y="438"/>
                    <a:pt x="401" y="438"/>
                    <a:pt x="401" y="438"/>
                  </a:cubicBezTo>
                  <a:cubicBezTo>
                    <a:pt x="396" y="450"/>
                    <a:pt x="396" y="450"/>
                    <a:pt x="396" y="450"/>
                  </a:cubicBezTo>
                  <a:cubicBezTo>
                    <a:pt x="392" y="458"/>
                    <a:pt x="389" y="466"/>
                    <a:pt x="385" y="475"/>
                  </a:cubicBezTo>
                  <a:cubicBezTo>
                    <a:pt x="379" y="491"/>
                    <a:pt x="373" y="508"/>
                    <a:pt x="367" y="525"/>
                  </a:cubicBezTo>
                  <a:cubicBezTo>
                    <a:pt x="361" y="541"/>
                    <a:pt x="355" y="558"/>
                    <a:pt x="350" y="575"/>
                  </a:cubicBezTo>
                  <a:cubicBezTo>
                    <a:pt x="347" y="584"/>
                    <a:pt x="345" y="592"/>
                    <a:pt x="342" y="601"/>
                  </a:cubicBezTo>
                  <a:cubicBezTo>
                    <a:pt x="339" y="611"/>
                    <a:pt x="339" y="611"/>
                    <a:pt x="339" y="611"/>
                  </a:cubicBezTo>
                  <a:cubicBezTo>
                    <a:pt x="339" y="612"/>
                    <a:pt x="339" y="612"/>
                    <a:pt x="339" y="612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40" y="613"/>
                    <a:pt x="340" y="613"/>
                    <a:pt x="340" y="613"/>
                  </a:cubicBezTo>
                  <a:cubicBezTo>
                    <a:pt x="343" y="613"/>
                    <a:pt x="343" y="613"/>
                    <a:pt x="343" y="613"/>
                  </a:cubicBezTo>
                  <a:cubicBezTo>
                    <a:pt x="369" y="613"/>
                    <a:pt x="369" y="613"/>
                    <a:pt x="369" y="613"/>
                  </a:cubicBezTo>
                  <a:cubicBezTo>
                    <a:pt x="382" y="613"/>
                    <a:pt x="382" y="613"/>
                    <a:pt x="382" y="613"/>
                  </a:cubicBezTo>
                  <a:cubicBezTo>
                    <a:pt x="389" y="613"/>
                    <a:pt x="389" y="613"/>
                    <a:pt x="389" y="613"/>
                  </a:cubicBezTo>
                  <a:cubicBezTo>
                    <a:pt x="392" y="613"/>
                    <a:pt x="392" y="613"/>
                    <a:pt x="392" y="613"/>
                  </a:cubicBezTo>
                  <a:cubicBezTo>
                    <a:pt x="393" y="613"/>
                    <a:pt x="393" y="613"/>
                    <a:pt x="394" y="613"/>
                  </a:cubicBezTo>
                  <a:cubicBezTo>
                    <a:pt x="394" y="613"/>
                    <a:pt x="395" y="613"/>
                    <a:pt x="395" y="613"/>
                  </a:cubicBezTo>
                  <a:cubicBezTo>
                    <a:pt x="398" y="612"/>
                    <a:pt x="402" y="610"/>
                    <a:pt x="404" y="607"/>
                  </a:cubicBezTo>
                  <a:cubicBezTo>
                    <a:pt x="405" y="606"/>
                    <a:pt x="405" y="604"/>
                    <a:pt x="406" y="603"/>
                  </a:cubicBezTo>
                  <a:cubicBezTo>
                    <a:pt x="406" y="602"/>
                    <a:pt x="406" y="601"/>
                    <a:pt x="406" y="600"/>
                  </a:cubicBezTo>
                  <a:cubicBezTo>
                    <a:pt x="406" y="597"/>
                    <a:pt x="406" y="597"/>
                    <a:pt x="406" y="597"/>
                  </a:cubicBezTo>
                  <a:cubicBezTo>
                    <a:pt x="406" y="570"/>
                    <a:pt x="406" y="570"/>
                    <a:pt x="406" y="570"/>
                  </a:cubicBezTo>
                  <a:cubicBezTo>
                    <a:pt x="406" y="557"/>
                    <a:pt x="406" y="557"/>
                    <a:pt x="406" y="557"/>
                  </a:cubicBezTo>
                  <a:cubicBezTo>
                    <a:pt x="406" y="550"/>
                    <a:pt x="406" y="550"/>
                    <a:pt x="406" y="550"/>
                  </a:cubicBezTo>
                  <a:cubicBezTo>
                    <a:pt x="406" y="545"/>
                    <a:pt x="406" y="545"/>
                    <a:pt x="406" y="545"/>
                  </a:cubicBezTo>
                  <a:cubicBezTo>
                    <a:pt x="406" y="543"/>
                    <a:pt x="406" y="543"/>
                    <a:pt x="406" y="543"/>
                  </a:cubicBezTo>
                  <a:cubicBezTo>
                    <a:pt x="406" y="543"/>
                    <a:pt x="406" y="543"/>
                    <a:pt x="406" y="543"/>
                  </a:cubicBezTo>
                  <a:cubicBezTo>
                    <a:pt x="406" y="542"/>
                    <a:pt x="406" y="542"/>
                    <a:pt x="406" y="542"/>
                  </a:cubicBezTo>
                  <a:cubicBezTo>
                    <a:pt x="407" y="542"/>
                    <a:pt x="407" y="542"/>
                    <a:pt x="407" y="542"/>
                  </a:cubicBezTo>
                  <a:cubicBezTo>
                    <a:pt x="408" y="542"/>
                    <a:pt x="408" y="542"/>
                    <a:pt x="408" y="542"/>
                  </a:cubicBezTo>
                  <a:cubicBezTo>
                    <a:pt x="412" y="540"/>
                    <a:pt x="412" y="540"/>
                    <a:pt x="412" y="540"/>
                  </a:cubicBezTo>
                  <a:cubicBezTo>
                    <a:pt x="415" y="538"/>
                    <a:pt x="415" y="538"/>
                    <a:pt x="415" y="538"/>
                  </a:cubicBezTo>
                  <a:cubicBezTo>
                    <a:pt x="417" y="537"/>
                    <a:pt x="419" y="536"/>
                    <a:pt x="421" y="535"/>
                  </a:cubicBezTo>
                  <a:cubicBezTo>
                    <a:pt x="425" y="533"/>
                    <a:pt x="429" y="531"/>
                    <a:pt x="433" y="529"/>
                  </a:cubicBezTo>
                  <a:cubicBezTo>
                    <a:pt x="448" y="520"/>
                    <a:pt x="462" y="509"/>
                    <a:pt x="475" y="498"/>
                  </a:cubicBezTo>
                  <a:cubicBezTo>
                    <a:pt x="509" y="469"/>
                    <a:pt x="535" y="432"/>
                    <a:pt x="551" y="391"/>
                  </a:cubicBezTo>
                  <a:cubicBezTo>
                    <a:pt x="568" y="350"/>
                    <a:pt x="574" y="305"/>
                    <a:pt x="570" y="261"/>
                  </a:cubicBezTo>
                  <a:cubicBezTo>
                    <a:pt x="566" y="217"/>
                    <a:pt x="552" y="174"/>
                    <a:pt x="528" y="136"/>
                  </a:cubicBezTo>
                  <a:cubicBezTo>
                    <a:pt x="504" y="99"/>
                    <a:pt x="471" y="67"/>
                    <a:pt x="432" y="44"/>
                  </a:cubicBezTo>
                  <a:cubicBezTo>
                    <a:pt x="430" y="43"/>
                    <a:pt x="429" y="43"/>
                    <a:pt x="432" y="45"/>
                  </a:cubicBezTo>
                  <a:cubicBezTo>
                    <a:pt x="442" y="52"/>
                    <a:pt x="442" y="52"/>
                    <a:pt x="442" y="52"/>
                  </a:cubicBezTo>
                  <a:cubicBezTo>
                    <a:pt x="446" y="55"/>
                    <a:pt x="452" y="59"/>
                    <a:pt x="460" y="65"/>
                  </a:cubicBezTo>
                  <a:cubicBezTo>
                    <a:pt x="470" y="73"/>
                    <a:pt x="487" y="88"/>
                    <a:pt x="505" y="108"/>
                  </a:cubicBezTo>
                  <a:cubicBezTo>
                    <a:pt x="513" y="119"/>
                    <a:pt x="522" y="131"/>
                    <a:pt x="530" y="144"/>
                  </a:cubicBezTo>
                  <a:cubicBezTo>
                    <a:pt x="538" y="157"/>
                    <a:pt x="545" y="172"/>
                    <a:pt x="551" y="188"/>
                  </a:cubicBezTo>
                  <a:cubicBezTo>
                    <a:pt x="557" y="203"/>
                    <a:pt x="562" y="220"/>
                    <a:pt x="565" y="237"/>
                  </a:cubicBezTo>
                  <a:cubicBezTo>
                    <a:pt x="568" y="254"/>
                    <a:pt x="569" y="271"/>
                    <a:pt x="569" y="288"/>
                  </a:cubicBezTo>
                  <a:cubicBezTo>
                    <a:pt x="569" y="305"/>
                    <a:pt x="568" y="321"/>
                    <a:pt x="565" y="337"/>
                  </a:cubicBezTo>
                  <a:cubicBezTo>
                    <a:pt x="562" y="352"/>
                    <a:pt x="558" y="366"/>
                    <a:pt x="554" y="379"/>
                  </a:cubicBezTo>
                  <a:cubicBezTo>
                    <a:pt x="539" y="422"/>
                    <a:pt x="513" y="461"/>
                    <a:pt x="478" y="492"/>
                  </a:cubicBezTo>
                  <a:cubicBezTo>
                    <a:pt x="461" y="508"/>
                    <a:pt x="442" y="521"/>
                    <a:pt x="421" y="532"/>
                  </a:cubicBezTo>
                  <a:cubicBezTo>
                    <a:pt x="419" y="534"/>
                    <a:pt x="416" y="535"/>
                    <a:pt x="413" y="536"/>
                  </a:cubicBezTo>
                  <a:cubicBezTo>
                    <a:pt x="408" y="539"/>
                    <a:pt x="408" y="539"/>
                    <a:pt x="408" y="539"/>
                  </a:cubicBezTo>
                  <a:cubicBezTo>
                    <a:pt x="404" y="541"/>
                    <a:pt x="404" y="541"/>
                    <a:pt x="404" y="541"/>
                  </a:cubicBezTo>
                  <a:cubicBezTo>
                    <a:pt x="404" y="541"/>
                    <a:pt x="404" y="541"/>
                    <a:pt x="404" y="541"/>
                  </a:cubicBezTo>
                  <a:cubicBezTo>
                    <a:pt x="404" y="541"/>
                    <a:pt x="404" y="541"/>
                    <a:pt x="404" y="541"/>
                  </a:cubicBezTo>
                  <a:cubicBezTo>
                    <a:pt x="404" y="542"/>
                    <a:pt x="404" y="542"/>
                    <a:pt x="404" y="542"/>
                  </a:cubicBezTo>
                  <a:cubicBezTo>
                    <a:pt x="404" y="543"/>
                    <a:pt x="404" y="543"/>
                    <a:pt x="404" y="543"/>
                  </a:cubicBezTo>
                  <a:cubicBezTo>
                    <a:pt x="404" y="545"/>
                    <a:pt x="404" y="545"/>
                    <a:pt x="404" y="545"/>
                  </a:cubicBezTo>
                  <a:cubicBezTo>
                    <a:pt x="404" y="565"/>
                    <a:pt x="404" y="565"/>
                    <a:pt x="404" y="565"/>
                  </a:cubicBezTo>
                  <a:cubicBezTo>
                    <a:pt x="404" y="600"/>
                    <a:pt x="404" y="600"/>
                    <a:pt x="404" y="600"/>
                  </a:cubicBezTo>
                  <a:cubicBezTo>
                    <a:pt x="403" y="602"/>
                    <a:pt x="403" y="604"/>
                    <a:pt x="402" y="606"/>
                  </a:cubicBezTo>
                  <a:cubicBezTo>
                    <a:pt x="401" y="607"/>
                    <a:pt x="399" y="609"/>
                    <a:pt x="397" y="609"/>
                  </a:cubicBezTo>
                  <a:cubicBezTo>
                    <a:pt x="397" y="610"/>
                    <a:pt x="396" y="610"/>
                    <a:pt x="395" y="610"/>
                  </a:cubicBezTo>
                  <a:cubicBezTo>
                    <a:pt x="394" y="610"/>
                    <a:pt x="393" y="610"/>
                    <a:pt x="391" y="610"/>
                  </a:cubicBezTo>
                  <a:cubicBezTo>
                    <a:pt x="382" y="610"/>
                    <a:pt x="382" y="610"/>
                    <a:pt x="382" y="610"/>
                  </a:cubicBezTo>
                  <a:cubicBezTo>
                    <a:pt x="346" y="610"/>
                    <a:pt x="346" y="610"/>
                    <a:pt x="346" y="610"/>
                  </a:cubicBezTo>
                  <a:cubicBezTo>
                    <a:pt x="343" y="610"/>
                    <a:pt x="343" y="610"/>
                    <a:pt x="343" y="610"/>
                  </a:cubicBezTo>
                  <a:cubicBezTo>
                    <a:pt x="342" y="610"/>
                    <a:pt x="342" y="610"/>
                    <a:pt x="342" y="610"/>
                  </a:cubicBezTo>
                  <a:cubicBezTo>
                    <a:pt x="342" y="610"/>
                    <a:pt x="342" y="610"/>
                    <a:pt x="342" y="610"/>
                  </a:cubicBezTo>
                  <a:cubicBezTo>
                    <a:pt x="342" y="610"/>
                    <a:pt x="342" y="610"/>
                    <a:pt x="342" y="610"/>
                  </a:cubicBezTo>
                  <a:cubicBezTo>
                    <a:pt x="342" y="609"/>
                    <a:pt x="342" y="609"/>
                    <a:pt x="342" y="609"/>
                  </a:cubicBezTo>
                  <a:cubicBezTo>
                    <a:pt x="346" y="596"/>
                    <a:pt x="346" y="596"/>
                    <a:pt x="346" y="596"/>
                  </a:cubicBezTo>
                  <a:cubicBezTo>
                    <a:pt x="350" y="584"/>
                    <a:pt x="353" y="573"/>
                    <a:pt x="357" y="561"/>
                  </a:cubicBezTo>
                  <a:cubicBezTo>
                    <a:pt x="364" y="539"/>
                    <a:pt x="372" y="516"/>
                    <a:pt x="381" y="493"/>
                  </a:cubicBezTo>
                  <a:cubicBezTo>
                    <a:pt x="385" y="482"/>
                    <a:pt x="389" y="471"/>
                    <a:pt x="394" y="460"/>
                  </a:cubicBezTo>
                  <a:cubicBezTo>
                    <a:pt x="396" y="454"/>
                    <a:pt x="399" y="449"/>
                    <a:pt x="401" y="443"/>
                  </a:cubicBezTo>
                  <a:cubicBezTo>
                    <a:pt x="405" y="435"/>
                    <a:pt x="405" y="435"/>
                    <a:pt x="405" y="435"/>
                  </a:cubicBezTo>
                  <a:cubicBezTo>
                    <a:pt x="406" y="432"/>
                    <a:pt x="406" y="432"/>
                    <a:pt x="406" y="432"/>
                  </a:cubicBezTo>
                  <a:cubicBezTo>
                    <a:pt x="406" y="431"/>
                    <a:pt x="406" y="431"/>
                    <a:pt x="406" y="431"/>
                  </a:cubicBezTo>
                  <a:cubicBezTo>
                    <a:pt x="407" y="431"/>
                    <a:pt x="407" y="431"/>
                    <a:pt x="407" y="431"/>
                  </a:cubicBezTo>
                  <a:cubicBezTo>
                    <a:pt x="407" y="431"/>
                    <a:pt x="407" y="431"/>
                    <a:pt x="407" y="431"/>
                  </a:cubicBezTo>
                  <a:cubicBezTo>
                    <a:pt x="407" y="431"/>
                    <a:pt x="407" y="431"/>
                    <a:pt x="407" y="431"/>
                  </a:cubicBezTo>
                  <a:cubicBezTo>
                    <a:pt x="408" y="431"/>
                    <a:pt x="408" y="431"/>
                    <a:pt x="408" y="431"/>
                  </a:cubicBezTo>
                  <a:cubicBezTo>
                    <a:pt x="410" y="431"/>
                    <a:pt x="412" y="431"/>
                    <a:pt x="414" y="431"/>
                  </a:cubicBezTo>
                  <a:cubicBezTo>
                    <a:pt x="418" y="430"/>
                    <a:pt x="422" y="430"/>
                    <a:pt x="426" y="429"/>
                  </a:cubicBezTo>
                  <a:cubicBezTo>
                    <a:pt x="434" y="426"/>
                    <a:pt x="442" y="422"/>
                    <a:pt x="448" y="415"/>
                  </a:cubicBezTo>
                  <a:cubicBezTo>
                    <a:pt x="451" y="412"/>
                    <a:pt x="453" y="408"/>
                    <a:pt x="455" y="404"/>
                  </a:cubicBezTo>
                  <a:cubicBezTo>
                    <a:pt x="457" y="400"/>
                    <a:pt x="458" y="396"/>
                    <a:pt x="458" y="392"/>
                  </a:cubicBezTo>
                  <a:cubicBezTo>
                    <a:pt x="460" y="383"/>
                    <a:pt x="459" y="374"/>
                    <a:pt x="455" y="366"/>
                  </a:cubicBezTo>
                  <a:cubicBezTo>
                    <a:pt x="453" y="362"/>
                    <a:pt x="450" y="358"/>
                    <a:pt x="447" y="355"/>
                  </a:cubicBezTo>
                  <a:cubicBezTo>
                    <a:pt x="444" y="352"/>
                    <a:pt x="439" y="350"/>
                    <a:pt x="434" y="349"/>
                  </a:cubicBezTo>
                  <a:cubicBezTo>
                    <a:pt x="433" y="348"/>
                    <a:pt x="432" y="348"/>
                    <a:pt x="430" y="348"/>
                  </a:cubicBezTo>
                  <a:cubicBezTo>
                    <a:pt x="429" y="348"/>
                    <a:pt x="428" y="348"/>
                    <a:pt x="426" y="349"/>
                  </a:cubicBezTo>
                  <a:cubicBezTo>
                    <a:pt x="424" y="349"/>
                    <a:pt x="421" y="350"/>
                    <a:pt x="419" y="351"/>
                  </a:cubicBezTo>
                  <a:cubicBezTo>
                    <a:pt x="415" y="353"/>
                    <a:pt x="412" y="355"/>
                    <a:pt x="409" y="358"/>
                  </a:cubicBezTo>
                  <a:cubicBezTo>
                    <a:pt x="406" y="361"/>
                    <a:pt x="403" y="364"/>
                    <a:pt x="401" y="367"/>
                  </a:cubicBezTo>
                  <a:cubicBezTo>
                    <a:pt x="400" y="368"/>
                    <a:pt x="399" y="369"/>
                    <a:pt x="399" y="370"/>
                  </a:cubicBezTo>
                  <a:cubicBezTo>
                    <a:pt x="398" y="370"/>
                    <a:pt x="398" y="370"/>
                    <a:pt x="398" y="370"/>
                  </a:cubicBezTo>
                  <a:cubicBezTo>
                    <a:pt x="398" y="371"/>
                    <a:pt x="398" y="371"/>
                    <a:pt x="398" y="371"/>
                  </a:cubicBezTo>
                  <a:cubicBezTo>
                    <a:pt x="398" y="371"/>
                    <a:pt x="398" y="371"/>
                    <a:pt x="398" y="371"/>
                  </a:cubicBezTo>
                  <a:cubicBezTo>
                    <a:pt x="397" y="373"/>
                    <a:pt x="397" y="373"/>
                    <a:pt x="397" y="373"/>
                  </a:cubicBezTo>
                  <a:cubicBezTo>
                    <a:pt x="395" y="378"/>
                    <a:pt x="395" y="378"/>
                    <a:pt x="395" y="378"/>
                  </a:cubicBezTo>
                  <a:cubicBezTo>
                    <a:pt x="388" y="392"/>
                    <a:pt x="388" y="392"/>
                    <a:pt x="388" y="392"/>
                  </a:cubicBezTo>
                  <a:cubicBezTo>
                    <a:pt x="388" y="392"/>
                    <a:pt x="387" y="391"/>
                    <a:pt x="387" y="391"/>
                  </a:cubicBezTo>
                  <a:cubicBezTo>
                    <a:pt x="387" y="391"/>
                    <a:pt x="387" y="391"/>
                    <a:pt x="387" y="391"/>
                  </a:cubicBezTo>
                  <a:cubicBezTo>
                    <a:pt x="385" y="390"/>
                    <a:pt x="385" y="390"/>
                    <a:pt x="385" y="390"/>
                  </a:cubicBezTo>
                  <a:cubicBezTo>
                    <a:pt x="384" y="390"/>
                    <a:pt x="384" y="389"/>
                    <a:pt x="383" y="388"/>
                  </a:cubicBezTo>
                  <a:cubicBezTo>
                    <a:pt x="379" y="386"/>
                    <a:pt x="376" y="382"/>
                    <a:pt x="374" y="379"/>
                  </a:cubicBezTo>
                  <a:cubicBezTo>
                    <a:pt x="371" y="375"/>
                    <a:pt x="369" y="372"/>
                    <a:pt x="367" y="367"/>
                  </a:cubicBezTo>
                  <a:cubicBezTo>
                    <a:pt x="366" y="365"/>
                    <a:pt x="365" y="363"/>
                    <a:pt x="364" y="361"/>
                  </a:cubicBezTo>
                  <a:cubicBezTo>
                    <a:pt x="363" y="361"/>
                    <a:pt x="363" y="361"/>
                    <a:pt x="363" y="361"/>
                  </a:cubicBezTo>
                  <a:cubicBezTo>
                    <a:pt x="363" y="360"/>
                    <a:pt x="363" y="360"/>
                    <a:pt x="363" y="360"/>
                  </a:cubicBezTo>
                  <a:cubicBezTo>
                    <a:pt x="363" y="360"/>
                    <a:pt x="363" y="360"/>
                    <a:pt x="363" y="360"/>
                  </a:cubicBezTo>
                  <a:cubicBezTo>
                    <a:pt x="364" y="360"/>
                    <a:pt x="364" y="360"/>
                    <a:pt x="364" y="360"/>
                  </a:cubicBezTo>
                  <a:cubicBezTo>
                    <a:pt x="364" y="360"/>
                    <a:pt x="364" y="360"/>
                    <a:pt x="364" y="360"/>
                  </a:cubicBezTo>
                  <a:cubicBezTo>
                    <a:pt x="365" y="359"/>
                    <a:pt x="365" y="359"/>
                    <a:pt x="365" y="359"/>
                  </a:cubicBezTo>
                  <a:cubicBezTo>
                    <a:pt x="368" y="357"/>
                    <a:pt x="370" y="355"/>
                    <a:pt x="372" y="353"/>
                  </a:cubicBezTo>
                  <a:cubicBezTo>
                    <a:pt x="376" y="349"/>
                    <a:pt x="380" y="345"/>
                    <a:pt x="383" y="340"/>
                  </a:cubicBezTo>
                  <a:cubicBezTo>
                    <a:pt x="387" y="336"/>
                    <a:pt x="390" y="330"/>
                    <a:pt x="391" y="324"/>
                  </a:cubicBezTo>
                  <a:cubicBezTo>
                    <a:pt x="392" y="318"/>
                    <a:pt x="392" y="311"/>
                    <a:pt x="390" y="305"/>
                  </a:cubicBezTo>
                  <a:cubicBezTo>
                    <a:pt x="389" y="302"/>
                    <a:pt x="388" y="299"/>
                    <a:pt x="386" y="296"/>
                  </a:cubicBezTo>
                  <a:cubicBezTo>
                    <a:pt x="385" y="295"/>
                    <a:pt x="384" y="294"/>
                    <a:pt x="383" y="292"/>
                  </a:cubicBezTo>
                  <a:cubicBezTo>
                    <a:pt x="383" y="292"/>
                    <a:pt x="382" y="291"/>
                    <a:pt x="382" y="291"/>
                  </a:cubicBezTo>
                  <a:cubicBezTo>
                    <a:pt x="381" y="290"/>
                    <a:pt x="381" y="290"/>
                    <a:pt x="381" y="290"/>
                  </a:cubicBezTo>
                  <a:cubicBezTo>
                    <a:pt x="380" y="289"/>
                    <a:pt x="380" y="289"/>
                    <a:pt x="380" y="289"/>
                  </a:cubicBezTo>
                  <a:cubicBezTo>
                    <a:pt x="377" y="287"/>
                    <a:pt x="374" y="285"/>
                    <a:pt x="371" y="283"/>
                  </a:cubicBezTo>
                  <a:cubicBezTo>
                    <a:pt x="368" y="282"/>
                    <a:pt x="364" y="282"/>
                    <a:pt x="361" y="282"/>
                  </a:cubicBezTo>
                  <a:cubicBezTo>
                    <a:pt x="354" y="282"/>
                    <a:pt x="348" y="284"/>
                    <a:pt x="343" y="287"/>
                  </a:cubicBezTo>
                  <a:cubicBezTo>
                    <a:pt x="340" y="289"/>
                    <a:pt x="338" y="291"/>
                    <a:pt x="336" y="293"/>
                  </a:cubicBezTo>
                  <a:cubicBezTo>
                    <a:pt x="333" y="295"/>
                    <a:pt x="331" y="298"/>
                    <a:pt x="330" y="300"/>
                  </a:cubicBezTo>
                  <a:cubicBezTo>
                    <a:pt x="327" y="304"/>
                    <a:pt x="325" y="308"/>
                    <a:pt x="324" y="312"/>
                  </a:cubicBezTo>
                  <a:cubicBezTo>
                    <a:pt x="322" y="316"/>
                    <a:pt x="322" y="321"/>
                    <a:pt x="321" y="325"/>
                  </a:cubicBezTo>
                  <a:cubicBezTo>
                    <a:pt x="321" y="329"/>
                    <a:pt x="321" y="333"/>
                    <a:pt x="322" y="337"/>
                  </a:cubicBezTo>
                  <a:cubicBezTo>
                    <a:pt x="322" y="340"/>
                    <a:pt x="322" y="340"/>
                    <a:pt x="322" y="340"/>
                  </a:cubicBezTo>
                  <a:cubicBezTo>
                    <a:pt x="322" y="343"/>
                    <a:pt x="322" y="343"/>
                    <a:pt x="322" y="343"/>
                  </a:cubicBezTo>
                  <a:cubicBezTo>
                    <a:pt x="323" y="343"/>
                    <a:pt x="323" y="343"/>
                    <a:pt x="323" y="343"/>
                  </a:cubicBezTo>
                  <a:cubicBezTo>
                    <a:pt x="322" y="343"/>
                    <a:pt x="322" y="343"/>
                    <a:pt x="322" y="343"/>
                  </a:cubicBezTo>
                  <a:cubicBezTo>
                    <a:pt x="322" y="344"/>
                    <a:pt x="322" y="344"/>
                    <a:pt x="322" y="344"/>
                  </a:cubicBezTo>
                  <a:cubicBezTo>
                    <a:pt x="320" y="344"/>
                    <a:pt x="318" y="345"/>
                    <a:pt x="315" y="345"/>
                  </a:cubicBezTo>
                  <a:cubicBezTo>
                    <a:pt x="311" y="346"/>
                    <a:pt x="307" y="347"/>
                    <a:pt x="302" y="347"/>
                  </a:cubicBezTo>
                  <a:cubicBezTo>
                    <a:pt x="298" y="346"/>
                    <a:pt x="293" y="346"/>
                    <a:pt x="289" y="345"/>
                  </a:cubicBezTo>
                  <a:cubicBezTo>
                    <a:pt x="287" y="345"/>
                    <a:pt x="287" y="345"/>
                    <a:pt x="287" y="345"/>
                  </a:cubicBezTo>
                  <a:cubicBezTo>
                    <a:pt x="286" y="345"/>
                    <a:pt x="286" y="345"/>
                    <a:pt x="286" y="345"/>
                  </a:cubicBezTo>
                  <a:cubicBezTo>
                    <a:pt x="285" y="345"/>
                    <a:pt x="285" y="345"/>
                    <a:pt x="285" y="345"/>
                  </a:cubicBezTo>
                  <a:cubicBezTo>
                    <a:pt x="285" y="345"/>
                    <a:pt x="285" y="345"/>
                    <a:pt x="285" y="345"/>
                  </a:cubicBezTo>
                  <a:cubicBezTo>
                    <a:pt x="285" y="345"/>
                    <a:pt x="285" y="345"/>
                    <a:pt x="285" y="345"/>
                  </a:cubicBezTo>
                  <a:cubicBezTo>
                    <a:pt x="285" y="344"/>
                    <a:pt x="285" y="344"/>
                    <a:pt x="285" y="344"/>
                  </a:cubicBezTo>
                  <a:cubicBezTo>
                    <a:pt x="286" y="343"/>
                    <a:pt x="286" y="343"/>
                    <a:pt x="286" y="343"/>
                  </a:cubicBezTo>
                  <a:cubicBezTo>
                    <a:pt x="290" y="339"/>
                    <a:pt x="293" y="334"/>
                    <a:pt x="295" y="330"/>
                  </a:cubicBezTo>
                  <a:cubicBezTo>
                    <a:pt x="298" y="325"/>
                    <a:pt x="300" y="320"/>
                    <a:pt x="302" y="314"/>
                  </a:cubicBezTo>
                  <a:cubicBezTo>
                    <a:pt x="302" y="311"/>
                    <a:pt x="303" y="308"/>
                    <a:pt x="302" y="305"/>
                  </a:cubicBezTo>
                  <a:cubicBezTo>
                    <a:pt x="302" y="301"/>
                    <a:pt x="302" y="298"/>
                    <a:pt x="300" y="295"/>
                  </a:cubicBezTo>
                  <a:cubicBezTo>
                    <a:pt x="298" y="289"/>
                    <a:pt x="293" y="284"/>
                    <a:pt x="289" y="280"/>
                  </a:cubicBezTo>
                  <a:cubicBezTo>
                    <a:pt x="284" y="277"/>
                    <a:pt x="278" y="274"/>
                    <a:pt x="271" y="274"/>
                  </a:cubicBezTo>
                  <a:cubicBezTo>
                    <a:pt x="268" y="273"/>
                    <a:pt x="264" y="274"/>
                    <a:pt x="261" y="275"/>
                  </a:cubicBezTo>
                  <a:cubicBezTo>
                    <a:pt x="258" y="276"/>
                    <a:pt x="255" y="277"/>
                    <a:pt x="252" y="279"/>
                  </a:cubicBezTo>
                  <a:cubicBezTo>
                    <a:pt x="247" y="282"/>
                    <a:pt x="243" y="287"/>
                    <a:pt x="240" y="291"/>
                  </a:cubicBezTo>
                  <a:cubicBezTo>
                    <a:pt x="237" y="296"/>
                    <a:pt x="234" y="301"/>
                    <a:pt x="232" y="306"/>
                  </a:cubicBezTo>
                  <a:cubicBezTo>
                    <a:pt x="230" y="311"/>
                    <a:pt x="229" y="316"/>
                    <a:pt x="228" y="322"/>
                  </a:cubicBezTo>
                  <a:cubicBezTo>
                    <a:pt x="228" y="325"/>
                    <a:pt x="228" y="328"/>
                    <a:pt x="228" y="331"/>
                  </a:cubicBezTo>
                  <a:cubicBezTo>
                    <a:pt x="228" y="331"/>
                    <a:pt x="228" y="332"/>
                    <a:pt x="228" y="333"/>
                  </a:cubicBezTo>
                  <a:cubicBezTo>
                    <a:pt x="228" y="334"/>
                    <a:pt x="228" y="334"/>
                    <a:pt x="228" y="335"/>
                  </a:cubicBezTo>
                  <a:cubicBezTo>
                    <a:pt x="229" y="337"/>
                    <a:pt x="229" y="338"/>
                    <a:pt x="229" y="339"/>
                  </a:cubicBezTo>
                  <a:cubicBezTo>
                    <a:pt x="230" y="342"/>
                    <a:pt x="231" y="345"/>
                    <a:pt x="232" y="348"/>
                  </a:cubicBezTo>
                  <a:cubicBezTo>
                    <a:pt x="233" y="348"/>
                    <a:pt x="233" y="349"/>
                    <a:pt x="233" y="350"/>
                  </a:cubicBezTo>
                  <a:cubicBezTo>
                    <a:pt x="234" y="350"/>
                    <a:pt x="234" y="350"/>
                    <a:pt x="234" y="350"/>
                  </a:cubicBezTo>
                  <a:cubicBezTo>
                    <a:pt x="234" y="350"/>
                    <a:pt x="234" y="350"/>
                    <a:pt x="234" y="350"/>
                  </a:cubicBezTo>
                  <a:cubicBezTo>
                    <a:pt x="234" y="350"/>
                    <a:pt x="234" y="350"/>
                    <a:pt x="234" y="350"/>
                  </a:cubicBezTo>
                  <a:cubicBezTo>
                    <a:pt x="233" y="351"/>
                    <a:pt x="233" y="351"/>
                    <a:pt x="233" y="351"/>
                  </a:cubicBezTo>
                  <a:cubicBezTo>
                    <a:pt x="231" y="353"/>
                    <a:pt x="229" y="355"/>
                    <a:pt x="228" y="357"/>
                  </a:cubicBezTo>
                  <a:cubicBezTo>
                    <a:pt x="224" y="360"/>
                    <a:pt x="221" y="363"/>
                    <a:pt x="217" y="366"/>
                  </a:cubicBezTo>
                  <a:cubicBezTo>
                    <a:pt x="213" y="369"/>
                    <a:pt x="209" y="372"/>
                    <a:pt x="205" y="375"/>
                  </a:cubicBezTo>
                  <a:cubicBezTo>
                    <a:pt x="204" y="376"/>
                    <a:pt x="203" y="376"/>
                    <a:pt x="202" y="377"/>
                  </a:cubicBezTo>
                  <a:cubicBezTo>
                    <a:pt x="200" y="378"/>
                    <a:pt x="200" y="378"/>
                    <a:pt x="200" y="378"/>
                  </a:cubicBezTo>
                  <a:cubicBezTo>
                    <a:pt x="200" y="378"/>
                    <a:pt x="200" y="378"/>
                    <a:pt x="200" y="378"/>
                  </a:cubicBezTo>
                  <a:cubicBezTo>
                    <a:pt x="200" y="378"/>
                    <a:pt x="200" y="378"/>
                    <a:pt x="200" y="378"/>
                  </a:cubicBezTo>
                  <a:cubicBezTo>
                    <a:pt x="198" y="375"/>
                    <a:pt x="198" y="375"/>
                    <a:pt x="198" y="375"/>
                  </a:cubicBezTo>
                  <a:cubicBezTo>
                    <a:pt x="196" y="370"/>
                    <a:pt x="196" y="370"/>
                    <a:pt x="196" y="370"/>
                  </a:cubicBezTo>
                  <a:cubicBezTo>
                    <a:pt x="195" y="368"/>
                    <a:pt x="194" y="366"/>
                    <a:pt x="192" y="365"/>
                  </a:cubicBezTo>
                  <a:cubicBezTo>
                    <a:pt x="188" y="358"/>
                    <a:pt x="182" y="351"/>
                    <a:pt x="174" y="346"/>
                  </a:cubicBezTo>
                  <a:cubicBezTo>
                    <a:pt x="170" y="344"/>
                    <a:pt x="166" y="342"/>
                    <a:pt x="161" y="342"/>
                  </a:cubicBezTo>
                  <a:cubicBezTo>
                    <a:pt x="157" y="341"/>
                    <a:pt x="152" y="341"/>
                    <a:pt x="147" y="342"/>
                  </a:cubicBezTo>
                  <a:cubicBezTo>
                    <a:pt x="145" y="343"/>
                    <a:pt x="142" y="344"/>
                    <a:pt x="140" y="345"/>
                  </a:cubicBezTo>
                  <a:cubicBezTo>
                    <a:pt x="138" y="346"/>
                    <a:pt x="136" y="347"/>
                    <a:pt x="134" y="348"/>
                  </a:cubicBezTo>
                  <a:cubicBezTo>
                    <a:pt x="131" y="351"/>
                    <a:pt x="127" y="355"/>
                    <a:pt x="125" y="359"/>
                  </a:cubicBezTo>
                  <a:cubicBezTo>
                    <a:pt x="123" y="364"/>
                    <a:pt x="122" y="369"/>
                    <a:pt x="122" y="374"/>
                  </a:cubicBezTo>
                  <a:cubicBezTo>
                    <a:pt x="122" y="379"/>
                    <a:pt x="123" y="383"/>
                    <a:pt x="125" y="387"/>
                  </a:cubicBezTo>
                  <a:cubicBezTo>
                    <a:pt x="126" y="391"/>
                    <a:pt x="128" y="395"/>
                    <a:pt x="131" y="399"/>
                  </a:cubicBezTo>
                  <a:cubicBezTo>
                    <a:pt x="133" y="402"/>
                    <a:pt x="136" y="405"/>
                    <a:pt x="139" y="408"/>
                  </a:cubicBezTo>
                  <a:cubicBezTo>
                    <a:pt x="146" y="414"/>
                    <a:pt x="154" y="418"/>
                    <a:pt x="162" y="421"/>
                  </a:cubicBezTo>
                  <a:cubicBezTo>
                    <a:pt x="166" y="422"/>
                    <a:pt x="171" y="422"/>
                    <a:pt x="175" y="422"/>
                  </a:cubicBezTo>
                  <a:cubicBezTo>
                    <a:pt x="177" y="422"/>
                    <a:pt x="179" y="422"/>
                    <a:pt x="181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3" y="425"/>
                    <a:pt x="183" y="425"/>
                    <a:pt x="183" y="425"/>
                  </a:cubicBezTo>
                  <a:cubicBezTo>
                    <a:pt x="186" y="432"/>
                    <a:pt x="186" y="432"/>
                    <a:pt x="186" y="432"/>
                  </a:cubicBezTo>
                  <a:cubicBezTo>
                    <a:pt x="189" y="438"/>
                    <a:pt x="191" y="443"/>
                    <a:pt x="193" y="448"/>
                  </a:cubicBezTo>
                  <a:cubicBezTo>
                    <a:pt x="198" y="458"/>
                    <a:pt x="202" y="469"/>
                    <a:pt x="206" y="480"/>
                  </a:cubicBezTo>
                  <a:cubicBezTo>
                    <a:pt x="215" y="501"/>
                    <a:pt x="222" y="522"/>
                    <a:pt x="230" y="544"/>
                  </a:cubicBezTo>
                  <a:cubicBezTo>
                    <a:pt x="236" y="562"/>
                    <a:pt x="241" y="580"/>
                    <a:pt x="247" y="598"/>
                  </a:cubicBezTo>
                  <a:cubicBezTo>
                    <a:pt x="250" y="609"/>
                    <a:pt x="250" y="609"/>
                    <a:pt x="250" y="609"/>
                  </a:cubicBezTo>
                  <a:cubicBezTo>
                    <a:pt x="250" y="610"/>
                    <a:pt x="250" y="610"/>
                    <a:pt x="250" y="610"/>
                  </a:cubicBezTo>
                  <a:cubicBezTo>
                    <a:pt x="250" y="610"/>
                    <a:pt x="250" y="610"/>
                    <a:pt x="250" y="610"/>
                  </a:cubicBezTo>
                  <a:cubicBezTo>
                    <a:pt x="224" y="610"/>
                    <a:pt x="224" y="610"/>
                    <a:pt x="224" y="610"/>
                  </a:cubicBezTo>
                  <a:cubicBezTo>
                    <a:pt x="196" y="610"/>
                    <a:pt x="196" y="610"/>
                    <a:pt x="196" y="610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187" y="610"/>
                    <a:pt x="186" y="609"/>
                    <a:pt x="184" y="609"/>
                  </a:cubicBezTo>
                  <a:cubicBezTo>
                    <a:pt x="182" y="608"/>
                    <a:pt x="180" y="605"/>
                    <a:pt x="179" y="603"/>
                  </a:cubicBezTo>
                  <a:cubicBezTo>
                    <a:pt x="179" y="602"/>
                    <a:pt x="179" y="601"/>
                    <a:pt x="179" y="600"/>
                  </a:cubicBezTo>
                  <a:cubicBezTo>
                    <a:pt x="179" y="600"/>
                    <a:pt x="179" y="600"/>
                    <a:pt x="179" y="600"/>
                  </a:cubicBezTo>
                  <a:cubicBezTo>
                    <a:pt x="179" y="599"/>
                    <a:pt x="179" y="599"/>
                    <a:pt x="179" y="599"/>
                  </a:cubicBezTo>
                  <a:cubicBezTo>
                    <a:pt x="179" y="597"/>
                    <a:pt x="179" y="597"/>
                    <a:pt x="179" y="597"/>
                  </a:cubicBezTo>
                  <a:cubicBezTo>
                    <a:pt x="179" y="590"/>
                    <a:pt x="179" y="590"/>
                    <a:pt x="179" y="590"/>
                  </a:cubicBezTo>
                  <a:cubicBezTo>
                    <a:pt x="179" y="576"/>
                    <a:pt x="179" y="576"/>
                    <a:pt x="179" y="576"/>
                  </a:cubicBezTo>
                  <a:cubicBezTo>
                    <a:pt x="179" y="544"/>
                    <a:pt x="179" y="544"/>
                    <a:pt x="179" y="544"/>
                  </a:cubicBezTo>
                  <a:cubicBezTo>
                    <a:pt x="179" y="540"/>
                    <a:pt x="179" y="540"/>
                    <a:pt x="179" y="540"/>
                  </a:cubicBezTo>
                  <a:cubicBezTo>
                    <a:pt x="179" y="540"/>
                    <a:pt x="179" y="540"/>
                    <a:pt x="179" y="540"/>
                  </a:cubicBezTo>
                  <a:cubicBezTo>
                    <a:pt x="178" y="540"/>
                    <a:pt x="178" y="540"/>
                    <a:pt x="178" y="540"/>
                  </a:cubicBezTo>
                  <a:cubicBezTo>
                    <a:pt x="177" y="540"/>
                    <a:pt x="177" y="540"/>
                    <a:pt x="177" y="540"/>
                  </a:cubicBezTo>
                  <a:cubicBezTo>
                    <a:pt x="176" y="539"/>
                    <a:pt x="176" y="539"/>
                    <a:pt x="176" y="539"/>
                  </a:cubicBezTo>
                  <a:cubicBezTo>
                    <a:pt x="170" y="536"/>
                    <a:pt x="170" y="536"/>
                    <a:pt x="170" y="536"/>
                  </a:cubicBezTo>
                  <a:cubicBezTo>
                    <a:pt x="168" y="535"/>
                    <a:pt x="166" y="534"/>
                    <a:pt x="164" y="533"/>
                  </a:cubicBezTo>
                  <a:cubicBezTo>
                    <a:pt x="160" y="531"/>
                    <a:pt x="155" y="528"/>
                    <a:pt x="151" y="526"/>
                  </a:cubicBezTo>
                  <a:cubicBezTo>
                    <a:pt x="143" y="521"/>
                    <a:pt x="135" y="516"/>
                    <a:pt x="128" y="511"/>
                  </a:cubicBezTo>
                  <a:cubicBezTo>
                    <a:pt x="113" y="500"/>
                    <a:pt x="99" y="487"/>
                    <a:pt x="86" y="473"/>
                  </a:cubicBezTo>
                  <a:cubicBezTo>
                    <a:pt x="61" y="446"/>
                    <a:pt x="41" y="413"/>
                    <a:pt x="29" y="378"/>
                  </a:cubicBezTo>
                  <a:cubicBezTo>
                    <a:pt x="17" y="344"/>
                    <a:pt x="12" y="307"/>
                    <a:pt x="14" y="271"/>
                  </a:cubicBezTo>
                  <a:cubicBezTo>
                    <a:pt x="16" y="235"/>
                    <a:pt x="25" y="201"/>
                    <a:pt x="40" y="170"/>
                  </a:cubicBezTo>
                  <a:cubicBezTo>
                    <a:pt x="54" y="139"/>
                    <a:pt x="74" y="111"/>
                    <a:pt x="97" y="89"/>
                  </a:cubicBezTo>
                  <a:cubicBezTo>
                    <a:pt x="120" y="66"/>
                    <a:pt x="147" y="48"/>
                    <a:pt x="174" y="35"/>
                  </a:cubicBezTo>
                  <a:cubicBezTo>
                    <a:pt x="198" y="24"/>
                    <a:pt x="220" y="18"/>
                    <a:pt x="237" y="14"/>
                  </a:cubicBezTo>
                  <a:cubicBezTo>
                    <a:pt x="255" y="10"/>
                    <a:pt x="268" y="9"/>
                    <a:pt x="278" y="8"/>
                  </a:cubicBezTo>
                  <a:cubicBezTo>
                    <a:pt x="283" y="8"/>
                    <a:pt x="287" y="8"/>
                    <a:pt x="290" y="8"/>
                  </a:cubicBezTo>
                  <a:cubicBezTo>
                    <a:pt x="293" y="7"/>
                    <a:pt x="295" y="7"/>
                    <a:pt x="296" y="7"/>
                  </a:cubicBezTo>
                  <a:cubicBezTo>
                    <a:pt x="298" y="7"/>
                    <a:pt x="296" y="6"/>
                    <a:pt x="291" y="6"/>
                  </a:cubicBezTo>
                  <a:cubicBezTo>
                    <a:pt x="286" y="6"/>
                    <a:pt x="277" y="5"/>
                    <a:pt x="266" y="6"/>
                  </a:cubicBezTo>
                  <a:cubicBezTo>
                    <a:pt x="254" y="7"/>
                    <a:pt x="239" y="8"/>
                    <a:pt x="222" y="12"/>
                  </a:cubicBezTo>
                  <a:cubicBezTo>
                    <a:pt x="205" y="16"/>
                    <a:pt x="186" y="22"/>
                    <a:pt x="165" y="32"/>
                  </a:cubicBezTo>
                  <a:cubicBezTo>
                    <a:pt x="145" y="42"/>
                    <a:pt x="123" y="56"/>
                    <a:pt x="102" y="74"/>
                  </a:cubicBezTo>
                  <a:cubicBezTo>
                    <a:pt x="101" y="73"/>
                    <a:pt x="101" y="73"/>
                    <a:pt x="101" y="73"/>
                  </a:cubicBezTo>
                  <a:cubicBezTo>
                    <a:pt x="122" y="55"/>
                    <a:pt x="141" y="43"/>
                    <a:pt x="157" y="34"/>
                  </a:cubicBezTo>
                  <a:cubicBezTo>
                    <a:pt x="173" y="26"/>
                    <a:pt x="186" y="20"/>
                    <a:pt x="196" y="17"/>
                  </a:cubicBezTo>
                  <a:cubicBezTo>
                    <a:pt x="206" y="13"/>
                    <a:pt x="213" y="11"/>
                    <a:pt x="218" y="10"/>
                  </a:cubicBezTo>
                  <a:cubicBezTo>
                    <a:pt x="222" y="8"/>
                    <a:pt x="225" y="8"/>
                    <a:pt x="225" y="7"/>
                  </a:cubicBezTo>
                  <a:cubicBezTo>
                    <a:pt x="227" y="6"/>
                    <a:pt x="223" y="7"/>
                    <a:pt x="220" y="7"/>
                  </a:cubicBezTo>
                  <a:cubicBezTo>
                    <a:pt x="217" y="8"/>
                    <a:pt x="215" y="7"/>
                    <a:pt x="221" y="5"/>
                  </a:cubicBezTo>
                  <a:cubicBezTo>
                    <a:pt x="194" y="12"/>
                    <a:pt x="168" y="23"/>
                    <a:pt x="144" y="37"/>
                  </a:cubicBezTo>
                  <a:cubicBezTo>
                    <a:pt x="120" y="51"/>
                    <a:pt x="98" y="69"/>
                    <a:pt x="78" y="89"/>
                  </a:cubicBezTo>
                  <a:cubicBezTo>
                    <a:pt x="59" y="110"/>
                    <a:pt x="43" y="133"/>
                    <a:pt x="30" y="158"/>
                  </a:cubicBezTo>
                  <a:cubicBezTo>
                    <a:pt x="18" y="183"/>
                    <a:pt x="9" y="210"/>
                    <a:pt x="4" y="237"/>
                  </a:cubicBezTo>
                  <a:cubicBezTo>
                    <a:pt x="3" y="244"/>
                    <a:pt x="1" y="253"/>
                    <a:pt x="1" y="263"/>
                  </a:cubicBezTo>
                  <a:cubicBezTo>
                    <a:pt x="0" y="272"/>
                    <a:pt x="0" y="283"/>
                    <a:pt x="0" y="293"/>
                  </a:cubicBezTo>
                  <a:cubicBezTo>
                    <a:pt x="0" y="304"/>
                    <a:pt x="1" y="314"/>
                    <a:pt x="2" y="324"/>
                  </a:cubicBezTo>
                  <a:cubicBezTo>
                    <a:pt x="3" y="334"/>
                    <a:pt x="5" y="342"/>
                    <a:pt x="6" y="349"/>
                  </a:cubicBezTo>
                  <a:cubicBezTo>
                    <a:pt x="12" y="376"/>
                    <a:pt x="22" y="402"/>
                    <a:pt x="35" y="426"/>
                  </a:cubicBezTo>
                  <a:cubicBezTo>
                    <a:pt x="48" y="450"/>
                    <a:pt x="64" y="472"/>
                    <a:pt x="83" y="491"/>
                  </a:cubicBezTo>
                  <a:cubicBezTo>
                    <a:pt x="102" y="510"/>
                    <a:pt x="124" y="527"/>
                    <a:pt x="148" y="540"/>
                  </a:cubicBezTo>
                  <a:cubicBezTo>
                    <a:pt x="151" y="542"/>
                    <a:pt x="154" y="544"/>
                    <a:pt x="157" y="545"/>
                  </a:cubicBezTo>
                  <a:cubicBezTo>
                    <a:pt x="161" y="547"/>
                    <a:pt x="161" y="547"/>
                    <a:pt x="161" y="547"/>
                  </a:cubicBezTo>
                  <a:cubicBezTo>
                    <a:pt x="164" y="549"/>
                    <a:pt x="164" y="549"/>
                    <a:pt x="164" y="549"/>
                  </a:cubicBezTo>
                  <a:cubicBezTo>
                    <a:pt x="165" y="549"/>
                    <a:pt x="165" y="549"/>
                    <a:pt x="165" y="549"/>
                  </a:cubicBezTo>
                  <a:cubicBezTo>
                    <a:pt x="165" y="549"/>
                    <a:pt x="165" y="549"/>
                    <a:pt x="165" y="549"/>
                  </a:cubicBezTo>
                  <a:cubicBezTo>
                    <a:pt x="165" y="551"/>
                    <a:pt x="165" y="551"/>
                    <a:pt x="165" y="551"/>
                  </a:cubicBezTo>
                  <a:cubicBezTo>
                    <a:pt x="165" y="561"/>
                    <a:pt x="165" y="561"/>
                    <a:pt x="165" y="561"/>
                  </a:cubicBezTo>
                  <a:cubicBezTo>
                    <a:pt x="165" y="601"/>
                    <a:pt x="165" y="601"/>
                    <a:pt x="165" y="601"/>
                  </a:cubicBezTo>
                  <a:cubicBezTo>
                    <a:pt x="165" y="605"/>
                    <a:pt x="167" y="610"/>
                    <a:pt x="169" y="614"/>
                  </a:cubicBezTo>
                  <a:cubicBezTo>
                    <a:pt x="172" y="618"/>
                    <a:pt x="176" y="621"/>
                    <a:pt x="180" y="622"/>
                  </a:cubicBezTo>
                  <a:cubicBezTo>
                    <a:pt x="180" y="622"/>
                    <a:pt x="180" y="622"/>
                    <a:pt x="181" y="622"/>
                  </a:cubicBezTo>
                  <a:cubicBezTo>
                    <a:pt x="176" y="623"/>
                    <a:pt x="172" y="626"/>
                    <a:pt x="169" y="629"/>
                  </a:cubicBezTo>
                  <a:cubicBezTo>
                    <a:pt x="166" y="633"/>
                    <a:pt x="164" y="637"/>
                    <a:pt x="164" y="641"/>
                  </a:cubicBezTo>
                  <a:cubicBezTo>
                    <a:pt x="163" y="646"/>
                    <a:pt x="163" y="650"/>
                    <a:pt x="165" y="654"/>
                  </a:cubicBezTo>
                  <a:cubicBezTo>
                    <a:pt x="166" y="658"/>
                    <a:pt x="169" y="662"/>
                    <a:pt x="172" y="665"/>
                  </a:cubicBezTo>
                  <a:cubicBezTo>
                    <a:pt x="174" y="667"/>
                    <a:pt x="176" y="668"/>
                    <a:pt x="178" y="669"/>
                  </a:cubicBezTo>
                  <a:cubicBezTo>
                    <a:pt x="181" y="670"/>
                    <a:pt x="183" y="670"/>
                    <a:pt x="185" y="670"/>
                  </a:cubicBezTo>
                  <a:cubicBezTo>
                    <a:pt x="205" y="670"/>
                    <a:pt x="205" y="670"/>
                    <a:pt x="205" y="670"/>
                  </a:cubicBezTo>
                  <a:cubicBezTo>
                    <a:pt x="244" y="670"/>
                    <a:pt x="244" y="670"/>
                    <a:pt x="244" y="670"/>
                  </a:cubicBezTo>
                  <a:cubicBezTo>
                    <a:pt x="268" y="670"/>
                    <a:pt x="268" y="670"/>
                    <a:pt x="268" y="670"/>
                  </a:cubicBezTo>
                  <a:cubicBezTo>
                    <a:pt x="232" y="670"/>
                    <a:pt x="232" y="670"/>
                    <a:pt x="232" y="670"/>
                  </a:cubicBezTo>
                  <a:cubicBezTo>
                    <a:pt x="192" y="670"/>
                    <a:pt x="192" y="670"/>
                    <a:pt x="192" y="670"/>
                  </a:cubicBezTo>
                  <a:cubicBezTo>
                    <a:pt x="188" y="670"/>
                    <a:pt x="188" y="670"/>
                    <a:pt x="188" y="670"/>
                  </a:cubicBezTo>
                  <a:cubicBezTo>
                    <a:pt x="185" y="670"/>
                    <a:pt x="185" y="670"/>
                    <a:pt x="185" y="670"/>
                  </a:cubicBezTo>
                  <a:cubicBezTo>
                    <a:pt x="184" y="670"/>
                    <a:pt x="183" y="671"/>
                    <a:pt x="181" y="671"/>
                  </a:cubicBezTo>
                  <a:cubicBezTo>
                    <a:pt x="177" y="672"/>
                    <a:pt x="172" y="674"/>
                    <a:pt x="169" y="678"/>
                  </a:cubicBezTo>
                  <a:cubicBezTo>
                    <a:pt x="166" y="681"/>
                    <a:pt x="164" y="686"/>
                    <a:pt x="164" y="690"/>
                  </a:cubicBezTo>
                  <a:cubicBezTo>
                    <a:pt x="163" y="694"/>
                    <a:pt x="163" y="699"/>
                    <a:pt x="165" y="703"/>
                  </a:cubicBezTo>
                  <a:cubicBezTo>
                    <a:pt x="166" y="707"/>
                    <a:pt x="169" y="711"/>
                    <a:pt x="172" y="714"/>
                  </a:cubicBezTo>
                  <a:cubicBezTo>
                    <a:pt x="174" y="715"/>
                    <a:pt x="176" y="717"/>
                    <a:pt x="178" y="717"/>
                  </a:cubicBezTo>
                  <a:cubicBezTo>
                    <a:pt x="181" y="718"/>
                    <a:pt x="183" y="719"/>
                    <a:pt x="185" y="719"/>
                  </a:cubicBezTo>
                  <a:cubicBezTo>
                    <a:pt x="205" y="719"/>
                    <a:pt x="205" y="719"/>
                    <a:pt x="205" y="719"/>
                  </a:cubicBezTo>
                  <a:cubicBezTo>
                    <a:pt x="244" y="719"/>
                    <a:pt x="244" y="719"/>
                    <a:pt x="244" y="719"/>
                  </a:cubicBezTo>
                  <a:cubicBezTo>
                    <a:pt x="265" y="719"/>
                    <a:pt x="265" y="719"/>
                    <a:pt x="265" y="719"/>
                  </a:cubicBezTo>
                  <a:cubicBezTo>
                    <a:pt x="205" y="719"/>
                    <a:pt x="205" y="719"/>
                    <a:pt x="205" y="719"/>
                  </a:cubicBezTo>
                  <a:cubicBezTo>
                    <a:pt x="193" y="719"/>
                    <a:pt x="193" y="719"/>
                    <a:pt x="193" y="719"/>
                  </a:cubicBezTo>
                  <a:cubicBezTo>
                    <a:pt x="187" y="719"/>
                    <a:pt x="187" y="719"/>
                    <a:pt x="187" y="719"/>
                  </a:cubicBezTo>
                  <a:cubicBezTo>
                    <a:pt x="186" y="719"/>
                    <a:pt x="186" y="719"/>
                    <a:pt x="186" y="719"/>
                  </a:cubicBezTo>
                  <a:cubicBezTo>
                    <a:pt x="185" y="719"/>
                    <a:pt x="185" y="719"/>
                    <a:pt x="185" y="719"/>
                  </a:cubicBezTo>
                  <a:cubicBezTo>
                    <a:pt x="184" y="719"/>
                    <a:pt x="184" y="719"/>
                    <a:pt x="184" y="719"/>
                  </a:cubicBezTo>
                  <a:cubicBezTo>
                    <a:pt x="182" y="719"/>
                    <a:pt x="181" y="719"/>
                    <a:pt x="179" y="720"/>
                  </a:cubicBezTo>
                  <a:cubicBezTo>
                    <a:pt x="174" y="722"/>
                    <a:pt x="169" y="726"/>
                    <a:pt x="167" y="730"/>
                  </a:cubicBezTo>
                  <a:cubicBezTo>
                    <a:pt x="164" y="735"/>
                    <a:pt x="163" y="740"/>
                    <a:pt x="163" y="746"/>
                  </a:cubicBezTo>
                  <a:cubicBezTo>
                    <a:pt x="164" y="751"/>
                    <a:pt x="166" y="756"/>
                    <a:pt x="169" y="760"/>
                  </a:cubicBezTo>
                  <a:cubicBezTo>
                    <a:pt x="171" y="762"/>
                    <a:pt x="173" y="764"/>
                    <a:pt x="176" y="765"/>
                  </a:cubicBezTo>
                  <a:cubicBezTo>
                    <a:pt x="179" y="766"/>
                    <a:pt x="181" y="767"/>
                    <a:pt x="184" y="767"/>
                  </a:cubicBezTo>
                  <a:cubicBezTo>
                    <a:pt x="204" y="767"/>
                    <a:pt x="204" y="767"/>
                    <a:pt x="204" y="767"/>
                  </a:cubicBezTo>
                  <a:cubicBezTo>
                    <a:pt x="220" y="801"/>
                    <a:pt x="220" y="801"/>
                    <a:pt x="220" y="801"/>
                  </a:cubicBezTo>
                  <a:cubicBezTo>
                    <a:pt x="222" y="805"/>
                    <a:pt x="222" y="805"/>
                    <a:pt x="222" y="805"/>
                  </a:cubicBezTo>
                  <a:cubicBezTo>
                    <a:pt x="224" y="808"/>
                    <a:pt x="224" y="808"/>
                    <a:pt x="224" y="808"/>
                  </a:cubicBezTo>
                  <a:cubicBezTo>
                    <a:pt x="224" y="809"/>
                    <a:pt x="224" y="809"/>
                    <a:pt x="224" y="809"/>
                  </a:cubicBezTo>
                  <a:cubicBezTo>
                    <a:pt x="225" y="810"/>
                    <a:pt x="225" y="810"/>
                    <a:pt x="225" y="810"/>
                  </a:cubicBezTo>
                  <a:cubicBezTo>
                    <a:pt x="225" y="810"/>
                    <a:pt x="225" y="811"/>
                    <a:pt x="225" y="811"/>
                  </a:cubicBezTo>
                  <a:cubicBezTo>
                    <a:pt x="227" y="813"/>
                    <a:pt x="227" y="813"/>
                    <a:pt x="227" y="813"/>
                  </a:cubicBezTo>
                  <a:cubicBezTo>
                    <a:pt x="229" y="815"/>
                    <a:pt x="229" y="815"/>
                    <a:pt x="229" y="815"/>
                  </a:cubicBezTo>
                  <a:cubicBezTo>
                    <a:pt x="230" y="817"/>
                    <a:pt x="231" y="818"/>
                    <a:pt x="232" y="820"/>
                  </a:cubicBezTo>
                  <a:cubicBezTo>
                    <a:pt x="234" y="821"/>
                    <a:pt x="235" y="822"/>
                    <a:pt x="236" y="824"/>
                  </a:cubicBezTo>
                  <a:cubicBezTo>
                    <a:pt x="238" y="825"/>
                    <a:pt x="239" y="826"/>
                    <a:pt x="241" y="828"/>
                  </a:cubicBezTo>
                  <a:cubicBezTo>
                    <a:pt x="242" y="828"/>
                    <a:pt x="243" y="829"/>
                    <a:pt x="245" y="830"/>
                  </a:cubicBezTo>
                  <a:cubicBezTo>
                    <a:pt x="246" y="830"/>
                    <a:pt x="247" y="830"/>
                    <a:pt x="247" y="830"/>
                  </a:cubicBezTo>
                  <a:cubicBezTo>
                    <a:pt x="249" y="831"/>
                    <a:pt x="249" y="831"/>
                    <a:pt x="249" y="831"/>
                  </a:cubicBezTo>
                  <a:cubicBezTo>
                    <a:pt x="250" y="831"/>
                    <a:pt x="252" y="831"/>
                    <a:pt x="254" y="831"/>
                  </a:cubicBezTo>
                  <a:cubicBezTo>
                    <a:pt x="268" y="833"/>
                    <a:pt x="282" y="834"/>
                    <a:pt x="296" y="834"/>
                  </a:cubicBezTo>
                  <a:cubicBezTo>
                    <a:pt x="303" y="835"/>
                    <a:pt x="310" y="835"/>
                    <a:pt x="318" y="834"/>
                  </a:cubicBezTo>
                  <a:cubicBezTo>
                    <a:pt x="321" y="834"/>
                    <a:pt x="325" y="834"/>
                    <a:pt x="329" y="833"/>
                  </a:cubicBezTo>
                  <a:cubicBezTo>
                    <a:pt x="331" y="833"/>
                    <a:pt x="332" y="832"/>
                    <a:pt x="334" y="832"/>
                  </a:cubicBezTo>
                  <a:cubicBezTo>
                    <a:pt x="335" y="832"/>
                    <a:pt x="336" y="831"/>
                    <a:pt x="337" y="831"/>
                  </a:cubicBezTo>
                  <a:cubicBezTo>
                    <a:pt x="338" y="831"/>
                    <a:pt x="338" y="831"/>
                    <a:pt x="339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1" y="830"/>
                    <a:pt x="341" y="830"/>
                    <a:pt x="341" y="830"/>
                  </a:cubicBezTo>
                  <a:cubicBezTo>
                    <a:pt x="341" y="829"/>
                    <a:pt x="341" y="829"/>
                    <a:pt x="341" y="829"/>
                  </a:cubicBezTo>
                  <a:cubicBezTo>
                    <a:pt x="342" y="829"/>
                    <a:pt x="342" y="829"/>
                    <a:pt x="343" y="829"/>
                  </a:cubicBezTo>
                  <a:cubicBezTo>
                    <a:pt x="342" y="829"/>
                    <a:pt x="342" y="829"/>
                    <a:pt x="341" y="829"/>
                  </a:cubicBezTo>
                  <a:cubicBezTo>
                    <a:pt x="341" y="830"/>
                    <a:pt x="341" y="830"/>
                    <a:pt x="341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39" y="830"/>
                    <a:pt x="339" y="830"/>
                    <a:pt x="339" y="830"/>
                  </a:cubicBezTo>
                  <a:cubicBezTo>
                    <a:pt x="338" y="831"/>
                    <a:pt x="338" y="831"/>
                    <a:pt x="337" y="831"/>
                  </a:cubicBezTo>
                  <a:cubicBezTo>
                    <a:pt x="336" y="831"/>
                    <a:pt x="335" y="832"/>
                    <a:pt x="334" y="832"/>
                  </a:cubicBezTo>
                  <a:cubicBezTo>
                    <a:pt x="332" y="832"/>
                    <a:pt x="330" y="833"/>
                    <a:pt x="329" y="833"/>
                  </a:cubicBezTo>
                  <a:cubicBezTo>
                    <a:pt x="325" y="834"/>
                    <a:pt x="321" y="834"/>
                    <a:pt x="317" y="834"/>
                  </a:cubicBezTo>
                  <a:cubicBezTo>
                    <a:pt x="310" y="834"/>
                    <a:pt x="303" y="834"/>
                    <a:pt x="296" y="834"/>
                  </a:cubicBezTo>
                  <a:cubicBezTo>
                    <a:pt x="282" y="834"/>
                    <a:pt x="268" y="833"/>
                    <a:pt x="254" y="831"/>
                  </a:cubicBezTo>
                  <a:cubicBezTo>
                    <a:pt x="252" y="831"/>
                    <a:pt x="250" y="830"/>
                    <a:pt x="248" y="830"/>
                  </a:cubicBezTo>
                  <a:cubicBezTo>
                    <a:pt x="247" y="830"/>
                    <a:pt x="247" y="830"/>
                    <a:pt x="247" y="830"/>
                  </a:cubicBezTo>
                  <a:cubicBezTo>
                    <a:pt x="246" y="830"/>
                    <a:pt x="246" y="830"/>
                    <a:pt x="246" y="830"/>
                  </a:cubicBezTo>
                  <a:cubicBezTo>
                    <a:pt x="246" y="830"/>
                    <a:pt x="246" y="830"/>
                    <a:pt x="246" y="830"/>
                  </a:cubicBezTo>
                  <a:cubicBezTo>
                    <a:pt x="245" y="829"/>
                    <a:pt x="245" y="829"/>
                    <a:pt x="245" y="829"/>
                  </a:cubicBezTo>
                  <a:cubicBezTo>
                    <a:pt x="243" y="829"/>
                    <a:pt x="242" y="828"/>
                    <a:pt x="241" y="827"/>
                  </a:cubicBezTo>
                  <a:cubicBezTo>
                    <a:pt x="239" y="826"/>
                    <a:pt x="238" y="825"/>
                    <a:pt x="236" y="823"/>
                  </a:cubicBezTo>
                  <a:cubicBezTo>
                    <a:pt x="235" y="822"/>
                    <a:pt x="234" y="821"/>
                    <a:pt x="232" y="819"/>
                  </a:cubicBezTo>
                  <a:cubicBezTo>
                    <a:pt x="231" y="818"/>
                    <a:pt x="230" y="817"/>
                    <a:pt x="229" y="815"/>
                  </a:cubicBezTo>
                  <a:cubicBezTo>
                    <a:pt x="227" y="813"/>
                    <a:pt x="227" y="813"/>
                    <a:pt x="227" y="813"/>
                  </a:cubicBezTo>
                  <a:cubicBezTo>
                    <a:pt x="225" y="811"/>
                    <a:pt x="225" y="811"/>
                    <a:pt x="225" y="811"/>
                  </a:cubicBezTo>
                  <a:cubicBezTo>
                    <a:pt x="225" y="810"/>
                    <a:pt x="225" y="810"/>
                    <a:pt x="225" y="809"/>
                  </a:cubicBezTo>
                  <a:cubicBezTo>
                    <a:pt x="224" y="809"/>
                    <a:pt x="224" y="809"/>
                    <a:pt x="224" y="809"/>
                  </a:cubicBezTo>
                  <a:cubicBezTo>
                    <a:pt x="224" y="808"/>
                    <a:pt x="224" y="808"/>
                    <a:pt x="224" y="808"/>
                  </a:cubicBezTo>
                  <a:cubicBezTo>
                    <a:pt x="223" y="805"/>
                    <a:pt x="223" y="805"/>
                    <a:pt x="223" y="805"/>
                  </a:cubicBezTo>
                  <a:cubicBezTo>
                    <a:pt x="220" y="801"/>
                    <a:pt x="220" y="801"/>
                    <a:pt x="220" y="801"/>
                  </a:cubicBezTo>
                  <a:cubicBezTo>
                    <a:pt x="204" y="767"/>
                    <a:pt x="204" y="767"/>
                    <a:pt x="204" y="767"/>
                  </a:cubicBezTo>
                  <a:cubicBezTo>
                    <a:pt x="194" y="767"/>
                    <a:pt x="194" y="767"/>
                    <a:pt x="194" y="767"/>
                  </a:cubicBezTo>
                  <a:cubicBezTo>
                    <a:pt x="187" y="767"/>
                    <a:pt x="187" y="767"/>
                    <a:pt x="187" y="767"/>
                  </a:cubicBezTo>
                  <a:cubicBezTo>
                    <a:pt x="186" y="767"/>
                    <a:pt x="184" y="767"/>
                    <a:pt x="182" y="767"/>
                  </a:cubicBezTo>
                  <a:cubicBezTo>
                    <a:pt x="180" y="766"/>
                    <a:pt x="178" y="766"/>
                    <a:pt x="177" y="765"/>
                  </a:cubicBezTo>
                  <a:cubicBezTo>
                    <a:pt x="171" y="762"/>
                    <a:pt x="166" y="756"/>
                    <a:pt x="165" y="750"/>
                  </a:cubicBezTo>
                  <a:cubicBezTo>
                    <a:pt x="163" y="744"/>
                    <a:pt x="164" y="737"/>
                    <a:pt x="167" y="731"/>
                  </a:cubicBezTo>
                  <a:cubicBezTo>
                    <a:pt x="166" y="732"/>
                    <a:pt x="166" y="733"/>
                    <a:pt x="166" y="733"/>
                  </a:cubicBezTo>
                  <a:cubicBezTo>
                    <a:pt x="166" y="733"/>
                    <a:pt x="167" y="733"/>
                    <a:pt x="167" y="731"/>
                  </a:cubicBezTo>
                  <a:cubicBezTo>
                    <a:pt x="164" y="737"/>
                    <a:pt x="164" y="743"/>
                    <a:pt x="165" y="749"/>
                  </a:cubicBezTo>
                  <a:cubicBezTo>
                    <a:pt x="167" y="755"/>
                    <a:pt x="171" y="761"/>
                    <a:pt x="177" y="764"/>
                  </a:cubicBezTo>
                  <a:cubicBezTo>
                    <a:pt x="178" y="765"/>
                    <a:pt x="180" y="765"/>
                    <a:pt x="182" y="766"/>
                  </a:cubicBezTo>
                  <a:cubicBezTo>
                    <a:pt x="183" y="766"/>
                    <a:pt x="183" y="766"/>
                    <a:pt x="184" y="766"/>
                  </a:cubicBezTo>
                  <a:cubicBezTo>
                    <a:pt x="185" y="766"/>
                    <a:pt x="185" y="766"/>
                    <a:pt x="185" y="766"/>
                  </a:cubicBezTo>
                  <a:cubicBezTo>
                    <a:pt x="186" y="766"/>
                    <a:pt x="186" y="766"/>
                    <a:pt x="186" y="766"/>
                  </a:cubicBezTo>
                  <a:cubicBezTo>
                    <a:pt x="194" y="766"/>
                    <a:pt x="194" y="766"/>
                    <a:pt x="194" y="766"/>
                  </a:cubicBezTo>
                  <a:cubicBezTo>
                    <a:pt x="205" y="766"/>
                    <a:pt x="205" y="766"/>
                    <a:pt x="205" y="766"/>
                  </a:cubicBezTo>
                  <a:cubicBezTo>
                    <a:pt x="221" y="800"/>
                    <a:pt x="221" y="800"/>
                    <a:pt x="221" y="800"/>
                  </a:cubicBezTo>
                  <a:cubicBezTo>
                    <a:pt x="224" y="805"/>
                    <a:pt x="224" y="805"/>
                    <a:pt x="224" y="805"/>
                  </a:cubicBezTo>
                  <a:cubicBezTo>
                    <a:pt x="225" y="807"/>
                    <a:pt x="225" y="807"/>
                    <a:pt x="225" y="807"/>
                  </a:cubicBezTo>
                  <a:cubicBezTo>
                    <a:pt x="225" y="808"/>
                    <a:pt x="225" y="808"/>
                    <a:pt x="225" y="808"/>
                  </a:cubicBezTo>
                  <a:cubicBezTo>
                    <a:pt x="226" y="809"/>
                    <a:pt x="226" y="809"/>
                    <a:pt x="226" y="809"/>
                  </a:cubicBezTo>
                  <a:cubicBezTo>
                    <a:pt x="226" y="809"/>
                    <a:pt x="226" y="810"/>
                    <a:pt x="226" y="810"/>
                  </a:cubicBezTo>
                  <a:cubicBezTo>
                    <a:pt x="228" y="812"/>
                    <a:pt x="228" y="812"/>
                    <a:pt x="228" y="812"/>
                  </a:cubicBezTo>
                  <a:cubicBezTo>
                    <a:pt x="230" y="815"/>
                    <a:pt x="230" y="815"/>
                    <a:pt x="230" y="815"/>
                  </a:cubicBezTo>
                  <a:cubicBezTo>
                    <a:pt x="231" y="816"/>
                    <a:pt x="232" y="817"/>
                    <a:pt x="233" y="819"/>
                  </a:cubicBezTo>
                  <a:cubicBezTo>
                    <a:pt x="234" y="820"/>
                    <a:pt x="236" y="821"/>
                    <a:pt x="237" y="823"/>
                  </a:cubicBezTo>
                  <a:cubicBezTo>
                    <a:pt x="238" y="824"/>
                    <a:pt x="240" y="825"/>
                    <a:pt x="242" y="827"/>
                  </a:cubicBezTo>
                  <a:cubicBezTo>
                    <a:pt x="243" y="827"/>
                    <a:pt x="244" y="828"/>
                    <a:pt x="245" y="829"/>
                  </a:cubicBezTo>
                  <a:cubicBezTo>
                    <a:pt x="246" y="829"/>
                    <a:pt x="246" y="829"/>
                    <a:pt x="246" y="829"/>
                  </a:cubicBezTo>
                  <a:cubicBezTo>
                    <a:pt x="246" y="829"/>
                    <a:pt x="246" y="829"/>
                    <a:pt x="246" y="829"/>
                  </a:cubicBezTo>
                  <a:cubicBezTo>
                    <a:pt x="247" y="829"/>
                    <a:pt x="247" y="829"/>
                    <a:pt x="247" y="829"/>
                  </a:cubicBezTo>
                  <a:cubicBezTo>
                    <a:pt x="249" y="829"/>
                    <a:pt x="249" y="829"/>
                    <a:pt x="249" y="829"/>
                  </a:cubicBezTo>
                  <a:cubicBezTo>
                    <a:pt x="250" y="830"/>
                    <a:pt x="252" y="830"/>
                    <a:pt x="254" y="830"/>
                  </a:cubicBezTo>
                  <a:cubicBezTo>
                    <a:pt x="268" y="832"/>
                    <a:pt x="282" y="833"/>
                    <a:pt x="296" y="834"/>
                  </a:cubicBezTo>
                  <a:cubicBezTo>
                    <a:pt x="303" y="834"/>
                    <a:pt x="310" y="834"/>
                    <a:pt x="317" y="833"/>
                  </a:cubicBezTo>
                  <a:cubicBezTo>
                    <a:pt x="321" y="833"/>
                    <a:pt x="325" y="833"/>
                    <a:pt x="328" y="832"/>
                  </a:cubicBezTo>
                  <a:cubicBezTo>
                    <a:pt x="330" y="832"/>
                    <a:pt x="332" y="831"/>
                    <a:pt x="334" y="831"/>
                  </a:cubicBezTo>
                  <a:cubicBezTo>
                    <a:pt x="335" y="831"/>
                    <a:pt x="336" y="830"/>
                    <a:pt x="337" y="830"/>
                  </a:cubicBezTo>
                  <a:cubicBezTo>
                    <a:pt x="337" y="830"/>
                    <a:pt x="338" y="830"/>
                    <a:pt x="338" y="829"/>
                  </a:cubicBezTo>
                  <a:cubicBezTo>
                    <a:pt x="339" y="829"/>
                    <a:pt x="339" y="829"/>
                    <a:pt x="339" y="829"/>
                  </a:cubicBezTo>
                  <a:cubicBezTo>
                    <a:pt x="340" y="829"/>
                    <a:pt x="340" y="829"/>
                    <a:pt x="340" y="829"/>
                  </a:cubicBezTo>
                  <a:cubicBezTo>
                    <a:pt x="340" y="829"/>
                    <a:pt x="340" y="829"/>
                    <a:pt x="340" y="829"/>
                  </a:cubicBezTo>
                  <a:cubicBezTo>
                    <a:pt x="341" y="829"/>
                    <a:pt x="341" y="829"/>
                    <a:pt x="341" y="829"/>
                  </a:cubicBezTo>
                  <a:cubicBezTo>
                    <a:pt x="341" y="828"/>
                    <a:pt x="341" y="828"/>
                    <a:pt x="341" y="828"/>
                  </a:cubicBezTo>
                  <a:cubicBezTo>
                    <a:pt x="342" y="828"/>
                    <a:pt x="342" y="828"/>
                    <a:pt x="343" y="827"/>
                  </a:cubicBezTo>
                  <a:cubicBezTo>
                    <a:pt x="344" y="827"/>
                    <a:pt x="345" y="826"/>
                    <a:pt x="346" y="826"/>
                  </a:cubicBezTo>
                  <a:cubicBezTo>
                    <a:pt x="346" y="827"/>
                    <a:pt x="346" y="827"/>
                    <a:pt x="346" y="827"/>
                  </a:cubicBezTo>
                  <a:cubicBezTo>
                    <a:pt x="352" y="823"/>
                    <a:pt x="357" y="817"/>
                    <a:pt x="360" y="812"/>
                  </a:cubicBezTo>
                  <a:cubicBezTo>
                    <a:pt x="369" y="796"/>
                    <a:pt x="369" y="796"/>
                    <a:pt x="369" y="796"/>
                  </a:cubicBezTo>
                  <a:cubicBezTo>
                    <a:pt x="377" y="780"/>
                    <a:pt x="377" y="780"/>
                    <a:pt x="377" y="780"/>
                  </a:cubicBezTo>
                  <a:cubicBezTo>
                    <a:pt x="382" y="772"/>
                    <a:pt x="382" y="772"/>
                    <a:pt x="382" y="772"/>
                  </a:cubicBezTo>
                  <a:cubicBezTo>
                    <a:pt x="384" y="768"/>
                    <a:pt x="384" y="768"/>
                    <a:pt x="384" y="768"/>
                  </a:cubicBezTo>
                  <a:cubicBezTo>
                    <a:pt x="384" y="768"/>
                    <a:pt x="384" y="768"/>
                    <a:pt x="384" y="768"/>
                  </a:cubicBezTo>
                  <a:cubicBezTo>
                    <a:pt x="384" y="768"/>
                    <a:pt x="384" y="768"/>
                    <a:pt x="384" y="768"/>
                  </a:cubicBezTo>
                  <a:cubicBezTo>
                    <a:pt x="384" y="768"/>
                    <a:pt x="384" y="768"/>
                    <a:pt x="384" y="768"/>
                  </a:cubicBezTo>
                  <a:cubicBezTo>
                    <a:pt x="385" y="768"/>
                    <a:pt x="385" y="768"/>
                    <a:pt x="385" y="768"/>
                  </a:cubicBezTo>
                  <a:cubicBezTo>
                    <a:pt x="391" y="768"/>
                    <a:pt x="391" y="768"/>
                    <a:pt x="391" y="768"/>
                  </a:cubicBezTo>
                  <a:cubicBezTo>
                    <a:pt x="396" y="768"/>
                    <a:pt x="396" y="768"/>
                    <a:pt x="396" y="768"/>
                  </a:cubicBezTo>
                  <a:cubicBezTo>
                    <a:pt x="396" y="768"/>
                    <a:pt x="396" y="768"/>
                    <a:pt x="396" y="768"/>
                  </a:cubicBezTo>
                  <a:cubicBezTo>
                    <a:pt x="397" y="768"/>
                    <a:pt x="397" y="768"/>
                    <a:pt x="397" y="768"/>
                  </a:cubicBezTo>
                  <a:cubicBezTo>
                    <a:pt x="398" y="768"/>
                    <a:pt x="398" y="768"/>
                    <a:pt x="399" y="768"/>
                  </a:cubicBezTo>
                  <a:cubicBezTo>
                    <a:pt x="400" y="768"/>
                    <a:pt x="401" y="768"/>
                    <a:pt x="402" y="767"/>
                  </a:cubicBezTo>
                  <a:cubicBezTo>
                    <a:pt x="406" y="766"/>
                    <a:pt x="409" y="764"/>
                    <a:pt x="412" y="761"/>
                  </a:cubicBezTo>
                  <a:cubicBezTo>
                    <a:pt x="416" y="756"/>
                    <a:pt x="418" y="749"/>
                    <a:pt x="418" y="744"/>
                  </a:cubicBezTo>
                  <a:cubicBezTo>
                    <a:pt x="417" y="748"/>
                    <a:pt x="416" y="753"/>
                    <a:pt x="414" y="757"/>
                  </a:cubicBezTo>
                  <a:cubicBezTo>
                    <a:pt x="411" y="761"/>
                    <a:pt x="407" y="764"/>
                    <a:pt x="402" y="765"/>
                  </a:cubicBezTo>
                  <a:cubicBezTo>
                    <a:pt x="401" y="766"/>
                    <a:pt x="400" y="766"/>
                    <a:pt x="399" y="766"/>
                  </a:cubicBezTo>
                  <a:cubicBezTo>
                    <a:pt x="398" y="766"/>
                    <a:pt x="397" y="766"/>
                    <a:pt x="397" y="766"/>
                  </a:cubicBezTo>
                  <a:cubicBezTo>
                    <a:pt x="396" y="766"/>
                    <a:pt x="396" y="766"/>
                    <a:pt x="396" y="766"/>
                  </a:cubicBezTo>
                  <a:cubicBezTo>
                    <a:pt x="396" y="766"/>
                    <a:pt x="396" y="766"/>
                    <a:pt x="396" y="766"/>
                  </a:cubicBezTo>
                  <a:cubicBezTo>
                    <a:pt x="395" y="766"/>
                    <a:pt x="395" y="766"/>
                    <a:pt x="395" y="766"/>
                  </a:cubicBezTo>
                  <a:cubicBezTo>
                    <a:pt x="390" y="766"/>
                    <a:pt x="390" y="766"/>
                    <a:pt x="390" y="766"/>
                  </a:cubicBezTo>
                  <a:cubicBezTo>
                    <a:pt x="385" y="766"/>
                    <a:pt x="385" y="766"/>
                    <a:pt x="385" y="766"/>
                  </a:cubicBezTo>
                  <a:cubicBezTo>
                    <a:pt x="384" y="766"/>
                    <a:pt x="384" y="766"/>
                    <a:pt x="384" y="766"/>
                  </a:cubicBezTo>
                  <a:cubicBezTo>
                    <a:pt x="384" y="766"/>
                    <a:pt x="384" y="766"/>
                    <a:pt x="384" y="766"/>
                  </a:cubicBezTo>
                  <a:cubicBezTo>
                    <a:pt x="383" y="766"/>
                    <a:pt x="383" y="766"/>
                    <a:pt x="383" y="766"/>
                  </a:cubicBezTo>
                  <a:cubicBezTo>
                    <a:pt x="383" y="766"/>
                    <a:pt x="383" y="766"/>
                    <a:pt x="383" y="766"/>
                  </a:cubicBezTo>
                  <a:cubicBezTo>
                    <a:pt x="382" y="767"/>
                    <a:pt x="382" y="767"/>
                    <a:pt x="382" y="767"/>
                  </a:cubicBezTo>
                  <a:cubicBezTo>
                    <a:pt x="379" y="771"/>
                    <a:pt x="379" y="771"/>
                    <a:pt x="379" y="771"/>
                  </a:cubicBezTo>
                  <a:cubicBezTo>
                    <a:pt x="375" y="780"/>
                    <a:pt x="375" y="780"/>
                    <a:pt x="375" y="780"/>
                  </a:cubicBezTo>
                  <a:cubicBezTo>
                    <a:pt x="366" y="796"/>
                    <a:pt x="366" y="796"/>
                    <a:pt x="366" y="796"/>
                  </a:cubicBezTo>
                  <a:cubicBezTo>
                    <a:pt x="361" y="805"/>
                    <a:pt x="361" y="805"/>
                    <a:pt x="361" y="805"/>
                  </a:cubicBezTo>
                  <a:cubicBezTo>
                    <a:pt x="359" y="809"/>
                    <a:pt x="359" y="809"/>
                    <a:pt x="359" y="809"/>
                  </a:cubicBezTo>
                  <a:cubicBezTo>
                    <a:pt x="358" y="811"/>
                    <a:pt x="357" y="812"/>
                    <a:pt x="356" y="814"/>
                  </a:cubicBezTo>
                  <a:cubicBezTo>
                    <a:pt x="354" y="816"/>
                    <a:pt x="352" y="819"/>
                    <a:pt x="349" y="822"/>
                  </a:cubicBezTo>
                  <a:cubicBezTo>
                    <a:pt x="346" y="824"/>
                    <a:pt x="343" y="826"/>
                    <a:pt x="339" y="828"/>
                  </a:cubicBezTo>
                  <a:cubicBezTo>
                    <a:pt x="339" y="828"/>
                    <a:pt x="339" y="828"/>
                    <a:pt x="339" y="828"/>
                  </a:cubicBezTo>
                  <a:cubicBezTo>
                    <a:pt x="336" y="829"/>
                    <a:pt x="333" y="830"/>
                    <a:pt x="330" y="830"/>
                  </a:cubicBezTo>
                  <a:cubicBezTo>
                    <a:pt x="327" y="831"/>
                    <a:pt x="324" y="831"/>
                    <a:pt x="321" y="831"/>
                  </a:cubicBezTo>
                  <a:cubicBezTo>
                    <a:pt x="315" y="832"/>
                    <a:pt x="309" y="832"/>
                    <a:pt x="303" y="832"/>
                  </a:cubicBezTo>
                  <a:cubicBezTo>
                    <a:pt x="291" y="832"/>
                    <a:pt x="279" y="831"/>
                    <a:pt x="267" y="830"/>
                  </a:cubicBezTo>
                  <a:cubicBezTo>
                    <a:pt x="261" y="829"/>
                    <a:pt x="255" y="829"/>
                    <a:pt x="249" y="828"/>
                  </a:cubicBezTo>
                  <a:cubicBezTo>
                    <a:pt x="248" y="828"/>
                    <a:pt x="247" y="828"/>
                    <a:pt x="246" y="827"/>
                  </a:cubicBezTo>
                  <a:cubicBezTo>
                    <a:pt x="245" y="827"/>
                    <a:pt x="244" y="826"/>
                    <a:pt x="243" y="826"/>
                  </a:cubicBezTo>
                  <a:cubicBezTo>
                    <a:pt x="241" y="825"/>
                    <a:pt x="240" y="824"/>
                    <a:pt x="239" y="823"/>
                  </a:cubicBezTo>
                  <a:cubicBezTo>
                    <a:pt x="238" y="822"/>
                    <a:pt x="237" y="820"/>
                    <a:pt x="236" y="819"/>
                  </a:cubicBezTo>
                  <a:cubicBezTo>
                    <a:pt x="240" y="823"/>
                    <a:pt x="246" y="827"/>
                    <a:pt x="253" y="828"/>
                  </a:cubicBezTo>
                  <a:cubicBezTo>
                    <a:pt x="263" y="829"/>
                    <a:pt x="273" y="830"/>
                    <a:pt x="283" y="831"/>
                  </a:cubicBezTo>
                  <a:cubicBezTo>
                    <a:pt x="292" y="831"/>
                    <a:pt x="302" y="832"/>
                    <a:pt x="311" y="832"/>
                  </a:cubicBezTo>
                  <a:cubicBezTo>
                    <a:pt x="316" y="832"/>
                    <a:pt x="321" y="831"/>
                    <a:pt x="325" y="831"/>
                  </a:cubicBezTo>
                  <a:cubicBezTo>
                    <a:pt x="330" y="830"/>
                    <a:pt x="335" y="829"/>
                    <a:pt x="339" y="827"/>
                  </a:cubicBezTo>
                  <a:cubicBezTo>
                    <a:pt x="339" y="827"/>
                    <a:pt x="339" y="827"/>
                    <a:pt x="339" y="827"/>
                  </a:cubicBezTo>
                  <a:cubicBezTo>
                    <a:pt x="343" y="826"/>
                    <a:pt x="346" y="824"/>
                    <a:pt x="349" y="821"/>
                  </a:cubicBezTo>
                  <a:cubicBezTo>
                    <a:pt x="352" y="819"/>
                    <a:pt x="354" y="816"/>
                    <a:pt x="356" y="813"/>
                  </a:cubicBezTo>
                  <a:cubicBezTo>
                    <a:pt x="357" y="812"/>
                    <a:pt x="358" y="810"/>
                    <a:pt x="359" y="809"/>
                  </a:cubicBezTo>
                  <a:cubicBezTo>
                    <a:pt x="361" y="804"/>
                    <a:pt x="361" y="804"/>
                    <a:pt x="361" y="804"/>
                  </a:cubicBezTo>
                  <a:cubicBezTo>
                    <a:pt x="366" y="796"/>
                    <a:pt x="366" y="796"/>
                    <a:pt x="366" y="796"/>
                  </a:cubicBezTo>
                  <a:cubicBezTo>
                    <a:pt x="375" y="779"/>
                    <a:pt x="375" y="779"/>
                    <a:pt x="375" y="779"/>
                  </a:cubicBezTo>
                  <a:cubicBezTo>
                    <a:pt x="379" y="771"/>
                    <a:pt x="379" y="771"/>
                    <a:pt x="379" y="771"/>
                  </a:cubicBezTo>
                  <a:cubicBezTo>
                    <a:pt x="381" y="767"/>
                    <a:pt x="381" y="767"/>
                    <a:pt x="381" y="767"/>
                  </a:cubicBezTo>
                  <a:cubicBezTo>
                    <a:pt x="382" y="765"/>
                    <a:pt x="382" y="765"/>
                    <a:pt x="382" y="765"/>
                  </a:cubicBezTo>
                  <a:cubicBezTo>
                    <a:pt x="390" y="766"/>
                    <a:pt x="390" y="766"/>
                    <a:pt x="390" y="766"/>
                  </a:cubicBezTo>
                  <a:cubicBezTo>
                    <a:pt x="395" y="766"/>
                    <a:pt x="395" y="766"/>
                    <a:pt x="395" y="766"/>
                  </a:cubicBezTo>
                  <a:cubicBezTo>
                    <a:pt x="396" y="766"/>
                    <a:pt x="396" y="766"/>
                    <a:pt x="396" y="766"/>
                  </a:cubicBezTo>
                  <a:cubicBezTo>
                    <a:pt x="396" y="766"/>
                    <a:pt x="396" y="766"/>
                    <a:pt x="396" y="766"/>
                  </a:cubicBezTo>
                  <a:cubicBezTo>
                    <a:pt x="397" y="766"/>
                    <a:pt x="397" y="766"/>
                    <a:pt x="397" y="766"/>
                  </a:cubicBezTo>
                  <a:cubicBezTo>
                    <a:pt x="397" y="766"/>
                    <a:pt x="398" y="766"/>
                    <a:pt x="398" y="765"/>
                  </a:cubicBezTo>
                  <a:cubicBezTo>
                    <a:pt x="400" y="765"/>
                    <a:pt x="401" y="765"/>
                    <a:pt x="402" y="765"/>
                  </a:cubicBezTo>
                  <a:cubicBezTo>
                    <a:pt x="407" y="763"/>
                    <a:pt x="410" y="760"/>
                    <a:pt x="413" y="756"/>
                  </a:cubicBezTo>
                  <a:cubicBezTo>
                    <a:pt x="415" y="752"/>
                    <a:pt x="417" y="748"/>
                    <a:pt x="417" y="743"/>
                  </a:cubicBezTo>
                  <a:cubicBezTo>
                    <a:pt x="417" y="740"/>
                    <a:pt x="416" y="737"/>
                    <a:pt x="415" y="734"/>
                  </a:cubicBezTo>
                  <a:cubicBezTo>
                    <a:pt x="413" y="730"/>
                    <a:pt x="410" y="727"/>
                    <a:pt x="407" y="725"/>
                  </a:cubicBezTo>
                  <a:cubicBezTo>
                    <a:pt x="405" y="723"/>
                    <a:pt x="402" y="723"/>
                    <a:pt x="399" y="723"/>
                  </a:cubicBezTo>
                  <a:cubicBezTo>
                    <a:pt x="397" y="723"/>
                    <a:pt x="396" y="723"/>
                    <a:pt x="396" y="724"/>
                  </a:cubicBezTo>
                  <a:cubicBezTo>
                    <a:pt x="396" y="724"/>
                    <a:pt x="397" y="725"/>
                    <a:pt x="400" y="726"/>
                  </a:cubicBezTo>
                  <a:cubicBezTo>
                    <a:pt x="402" y="727"/>
                    <a:pt x="405" y="729"/>
                    <a:pt x="408" y="733"/>
                  </a:cubicBezTo>
                  <a:cubicBezTo>
                    <a:pt x="408" y="734"/>
                    <a:pt x="409" y="735"/>
                    <a:pt x="410" y="737"/>
                  </a:cubicBezTo>
                  <a:cubicBezTo>
                    <a:pt x="410" y="739"/>
                    <a:pt x="410" y="740"/>
                    <a:pt x="411" y="742"/>
                  </a:cubicBezTo>
                  <a:cubicBezTo>
                    <a:pt x="411" y="745"/>
                    <a:pt x="410" y="747"/>
                    <a:pt x="410" y="747"/>
                  </a:cubicBezTo>
                  <a:cubicBezTo>
                    <a:pt x="409" y="749"/>
                    <a:pt x="409" y="748"/>
                    <a:pt x="408" y="747"/>
                  </a:cubicBezTo>
                  <a:cubicBezTo>
                    <a:pt x="408" y="749"/>
                    <a:pt x="406" y="752"/>
                    <a:pt x="405" y="754"/>
                  </a:cubicBezTo>
                  <a:cubicBezTo>
                    <a:pt x="403" y="756"/>
                    <a:pt x="401" y="757"/>
                    <a:pt x="398" y="758"/>
                  </a:cubicBezTo>
                  <a:cubicBezTo>
                    <a:pt x="397" y="758"/>
                    <a:pt x="397" y="758"/>
                    <a:pt x="396" y="758"/>
                  </a:cubicBezTo>
                  <a:cubicBezTo>
                    <a:pt x="394" y="758"/>
                    <a:pt x="394" y="758"/>
                    <a:pt x="394" y="758"/>
                  </a:cubicBezTo>
                  <a:cubicBezTo>
                    <a:pt x="389" y="758"/>
                    <a:pt x="389" y="758"/>
                    <a:pt x="389" y="758"/>
                  </a:cubicBezTo>
                  <a:cubicBezTo>
                    <a:pt x="377" y="758"/>
                    <a:pt x="377" y="758"/>
                    <a:pt x="377" y="758"/>
                  </a:cubicBezTo>
                  <a:cubicBezTo>
                    <a:pt x="362" y="787"/>
                    <a:pt x="362" y="787"/>
                    <a:pt x="362" y="787"/>
                  </a:cubicBezTo>
                  <a:cubicBezTo>
                    <a:pt x="354" y="801"/>
                    <a:pt x="354" y="801"/>
                    <a:pt x="354" y="801"/>
                  </a:cubicBezTo>
                  <a:cubicBezTo>
                    <a:pt x="352" y="804"/>
                    <a:pt x="352" y="804"/>
                    <a:pt x="352" y="804"/>
                  </a:cubicBezTo>
                  <a:cubicBezTo>
                    <a:pt x="352" y="805"/>
                    <a:pt x="351" y="806"/>
                    <a:pt x="350" y="807"/>
                  </a:cubicBezTo>
                  <a:cubicBezTo>
                    <a:pt x="349" y="809"/>
                    <a:pt x="348" y="811"/>
                    <a:pt x="346" y="813"/>
                  </a:cubicBezTo>
                  <a:cubicBezTo>
                    <a:pt x="345" y="815"/>
                    <a:pt x="343" y="816"/>
                    <a:pt x="342" y="817"/>
                  </a:cubicBezTo>
                  <a:cubicBezTo>
                    <a:pt x="341" y="817"/>
                    <a:pt x="341" y="818"/>
                    <a:pt x="341" y="818"/>
                  </a:cubicBezTo>
                  <a:cubicBezTo>
                    <a:pt x="341" y="818"/>
                    <a:pt x="341" y="817"/>
                    <a:pt x="342" y="817"/>
                  </a:cubicBezTo>
                  <a:cubicBezTo>
                    <a:pt x="343" y="816"/>
                    <a:pt x="345" y="815"/>
                    <a:pt x="346" y="813"/>
                  </a:cubicBezTo>
                  <a:cubicBezTo>
                    <a:pt x="348" y="811"/>
                    <a:pt x="349" y="809"/>
                    <a:pt x="350" y="807"/>
                  </a:cubicBezTo>
                  <a:cubicBezTo>
                    <a:pt x="351" y="806"/>
                    <a:pt x="352" y="805"/>
                    <a:pt x="352" y="804"/>
                  </a:cubicBezTo>
                  <a:cubicBezTo>
                    <a:pt x="354" y="801"/>
                    <a:pt x="354" y="801"/>
                    <a:pt x="354" y="801"/>
                  </a:cubicBezTo>
                  <a:cubicBezTo>
                    <a:pt x="361" y="787"/>
                    <a:pt x="361" y="787"/>
                    <a:pt x="361" y="787"/>
                  </a:cubicBezTo>
                  <a:cubicBezTo>
                    <a:pt x="377" y="757"/>
                    <a:pt x="377" y="757"/>
                    <a:pt x="377" y="757"/>
                  </a:cubicBezTo>
                  <a:cubicBezTo>
                    <a:pt x="389" y="757"/>
                    <a:pt x="389" y="757"/>
                    <a:pt x="389" y="757"/>
                  </a:cubicBezTo>
                  <a:cubicBezTo>
                    <a:pt x="394" y="757"/>
                    <a:pt x="394" y="757"/>
                    <a:pt x="394" y="757"/>
                  </a:cubicBezTo>
                  <a:cubicBezTo>
                    <a:pt x="396" y="757"/>
                    <a:pt x="396" y="757"/>
                    <a:pt x="396" y="757"/>
                  </a:cubicBezTo>
                  <a:cubicBezTo>
                    <a:pt x="397" y="757"/>
                    <a:pt x="398" y="757"/>
                    <a:pt x="398" y="757"/>
                  </a:cubicBezTo>
                  <a:cubicBezTo>
                    <a:pt x="401" y="757"/>
                    <a:pt x="403" y="755"/>
                    <a:pt x="405" y="753"/>
                  </a:cubicBezTo>
                  <a:cubicBezTo>
                    <a:pt x="406" y="751"/>
                    <a:pt x="407" y="748"/>
                    <a:pt x="408" y="746"/>
                  </a:cubicBezTo>
                  <a:cubicBezTo>
                    <a:pt x="408" y="745"/>
                    <a:pt x="407" y="745"/>
                    <a:pt x="407" y="746"/>
                  </a:cubicBezTo>
                  <a:cubicBezTo>
                    <a:pt x="406" y="746"/>
                    <a:pt x="406" y="748"/>
                    <a:pt x="405" y="750"/>
                  </a:cubicBezTo>
                  <a:cubicBezTo>
                    <a:pt x="404" y="751"/>
                    <a:pt x="403" y="752"/>
                    <a:pt x="402" y="753"/>
                  </a:cubicBezTo>
                  <a:cubicBezTo>
                    <a:pt x="401" y="754"/>
                    <a:pt x="399" y="755"/>
                    <a:pt x="398" y="755"/>
                  </a:cubicBezTo>
                  <a:cubicBezTo>
                    <a:pt x="397" y="755"/>
                    <a:pt x="397" y="755"/>
                    <a:pt x="397" y="755"/>
                  </a:cubicBezTo>
                  <a:cubicBezTo>
                    <a:pt x="396" y="755"/>
                    <a:pt x="396" y="755"/>
                    <a:pt x="396" y="755"/>
                  </a:cubicBezTo>
                  <a:cubicBezTo>
                    <a:pt x="396" y="755"/>
                    <a:pt x="396" y="755"/>
                    <a:pt x="396" y="755"/>
                  </a:cubicBezTo>
                  <a:cubicBezTo>
                    <a:pt x="394" y="755"/>
                    <a:pt x="394" y="755"/>
                    <a:pt x="394" y="755"/>
                  </a:cubicBezTo>
                  <a:cubicBezTo>
                    <a:pt x="390" y="755"/>
                    <a:pt x="390" y="755"/>
                    <a:pt x="390" y="755"/>
                  </a:cubicBezTo>
                  <a:cubicBezTo>
                    <a:pt x="376" y="755"/>
                    <a:pt x="376" y="755"/>
                    <a:pt x="376" y="755"/>
                  </a:cubicBezTo>
                  <a:cubicBezTo>
                    <a:pt x="366" y="774"/>
                    <a:pt x="366" y="774"/>
                    <a:pt x="366" y="774"/>
                  </a:cubicBezTo>
                  <a:cubicBezTo>
                    <a:pt x="363" y="780"/>
                    <a:pt x="360" y="785"/>
                    <a:pt x="358" y="789"/>
                  </a:cubicBezTo>
                  <a:cubicBezTo>
                    <a:pt x="353" y="798"/>
                    <a:pt x="353" y="798"/>
                    <a:pt x="353" y="798"/>
                  </a:cubicBezTo>
                  <a:cubicBezTo>
                    <a:pt x="351" y="802"/>
                    <a:pt x="351" y="802"/>
                    <a:pt x="351" y="802"/>
                  </a:cubicBezTo>
                  <a:cubicBezTo>
                    <a:pt x="350" y="803"/>
                    <a:pt x="350" y="804"/>
                    <a:pt x="349" y="804"/>
                  </a:cubicBezTo>
                  <a:cubicBezTo>
                    <a:pt x="349" y="805"/>
                    <a:pt x="349" y="806"/>
                    <a:pt x="348" y="806"/>
                  </a:cubicBezTo>
                  <a:cubicBezTo>
                    <a:pt x="347" y="809"/>
                    <a:pt x="345" y="811"/>
                    <a:pt x="342" y="813"/>
                  </a:cubicBezTo>
                  <a:cubicBezTo>
                    <a:pt x="340" y="815"/>
                    <a:pt x="338" y="817"/>
                    <a:pt x="336" y="818"/>
                  </a:cubicBezTo>
                  <a:cubicBezTo>
                    <a:pt x="335" y="818"/>
                    <a:pt x="335" y="818"/>
                    <a:pt x="335" y="818"/>
                  </a:cubicBezTo>
                  <a:cubicBezTo>
                    <a:pt x="331" y="819"/>
                    <a:pt x="326" y="820"/>
                    <a:pt x="320" y="821"/>
                  </a:cubicBezTo>
                  <a:cubicBezTo>
                    <a:pt x="315" y="821"/>
                    <a:pt x="310" y="821"/>
                    <a:pt x="304" y="821"/>
                  </a:cubicBezTo>
                  <a:cubicBezTo>
                    <a:pt x="293" y="821"/>
                    <a:pt x="282" y="821"/>
                    <a:pt x="270" y="820"/>
                  </a:cubicBezTo>
                  <a:cubicBezTo>
                    <a:pt x="265" y="819"/>
                    <a:pt x="259" y="818"/>
                    <a:pt x="254" y="818"/>
                  </a:cubicBezTo>
                  <a:cubicBezTo>
                    <a:pt x="252" y="817"/>
                    <a:pt x="251" y="817"/>
                    <a:pt x="250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6"/>
                  </a:cubicBezTo>
                  <a:cubicBezTo>
                    <a:pt x="247" y="815"/>
                    <a:pt x="245" y="814"/>
                    <a:pt x="244" y="812"/>
                  </a:cubicBezTo>
                  <a:cubicBezTo>
                    <a:pt x="242" y="810"/>
                    <a:pt x="240" y="808"/>
                    <a:pt x="239" y="806"/>
                  </a:cubicBezTo>
                  <a:cubicBezTo>
                    <a:pt x="237" y="804"/>
                    <a:pt x="237" y="804"/>
                    <a:pt x="237" y="804"/>
                  </a:cubicBezTo>
                  <a:cubicBezTo>
                    <a:pt x="237" y="803"/>
                    <a:pt x="237" y="803"/>
                    <a:pt x="237" y="803"/>
                  </a:cubicBezTo>
                  <a:cubicBezTo>
                    <a:pt x="237" y="803"/>
                    <a:pt x="237" y="803"/>
                    <a:pt x="237" y="803"/>
                  </a:cubicBezTo>
                  <a:cubicBezTo>
                    <a:pt x="237" y="803"/>
                    <a:pt x="237" y="803"/>
                    <a:pt x="237" y="803"/>
                  </a:cubicBezTo>
                  <a:cubicBezTo>
                    <a:pt x="235" y="800"/>
                    <a:pt x="235" y="800"/>
                    <a:pt x="235" y="800"/>
                  </a:cubicBezTo>
                  <a:cubicBezTo>
                    <a:pt x="228" y="785"/>
                    <a:pt x="228" y="785"/>
                    <a:pt x="228" y="785"/>
                  </a:cubicBezTo>
                  <a:cubicBezTo>
                    <a:pt x="221" y="771"/>
                    <a:pt x="221" y="771"/>
                    <a:pt x="221" y="771"/>
                  </a:cubicBezTo>
                  <a:cubicBezTo>
                    <a:pt x="213" y="753"/>
                    <a:pt x="213" y="753"/>
                    <a:pt x="213" y="753"/>
                  </a:cubicBezTo>
                  <a:cubicBezTo>
                    <a:pt x="185" y="753"/>
                    <a:pt x="185" y="753"/>
                    <a:pt x="185" y="753"/>
                  </a:cubicBezTo>
                  <a:cubicBezTo>
                    <a:pt x="183" y="753"/>
                    <a:pt x="182" y="752"/>
                    <a:pt x="180" y="750"/>
                  </a:cubicBezTo>
                  <a:cubicBezTo>
                    <a:pt x="179" y="749"/>
                    <a:pt x="178" y="746"/>
                    <a:pt x="178" y="744"/>
                  </a:cubicBezTo>
                  <a:cubicBezTo>
                    <a:pt x="178" y="741"/>
                    <a:pt x="178" y="739"/>
                    <a:pt x="179" y="737"/>
                  </a:cubicBezTo>
                  <a:cubicBezTo>
                    <a:pt x="181" y="735"/>
                    <a:pt x="182" y="734"/>
                    <a:pt x="184" y="733"/>
                  </a:cubicBezTo>
                  <a:cubicBezTo>
                    <a:pt x="184" y="733"/>
                    <a:pt x="185" y="733"/>
                    <a:pt x="185" y="733"/>
                  </a:cubicBezTo>
                  <a:cubicBezTo>
                    <a:pt x="188" y="733"/>
                    <a:pt x="188" y="733"/>
                    <a:pt x="188" y="733"/>
                  </a:cubicBezTo>
                  <a:cubicBezTo>
                    <a:pt x="194" y="733"/>
                    <a:pt x="194" y="733"/>
                    <a:pt x="194" y="733"/>
                  </a:cubicBezTo>
                  <a:cubicBezTo>
                    <a:pt x="206" y="733"/>
                    <a:pt x="206" y="733"/>
                    <a:pt x="206" y="733"/>
                  </a:cubicBezTo>
                  <a:cubicBezTo>
                    <a:pt x="263" y="732"/>
                    <a:pt x="326" y="734"/>
                    <a:pt x="373" y="732"/>
                  </a:cubicBezTo>
                  <a:cubicBezTo>
                    <a:pt x="414" y="731"/>
                    <a:pt x="399" y="727"/>
                    <a:pt x="357" y="725"/>
                  </a:cubicBezTo>
                  <a:cubicBezTo>
                    <a:pt x="357" y="724"/>
                    <a:pt x="357" y="724"/>
                    <a:pt x="357" y="724"/>
                  </a:cubicBezTo>
                  <a:cubicBezTo>
                    <a:pt x="399" y="725"/>
                    <a:pt x="378" y="722"/>
                    <a:pt x="383" y="720"/>
                  </a:cubicBezTo>
                  <a:cubicBezTo>
                    <a:pt x="364" y="720"/>
                    <a:pt x="346" y="720"/>
                    <a:pt x="327" y="719"/>
                  </a:cubicBezTo>
                  <a:cubicBezTo>
                    <a:pt x="361" y="719"/>
                    <a:pt x="361" y="719"/>
                    <a:pt x="361" y="719"/>
                  </a:cubicBezTo>
                  <a:cubicBezTo>
                    <a:pt x="380" y="719"/>
                    <a:pt x="380" y="719"/>
                    <a:pt x="380" y="719"/>
                  </a:cubicBezTo>
                  <a:cubicBezTo>
                    <a:pt x="389" y="720"/>
                    <a:pt x="389" y="720"/>
                    <a:pt x="389" y="720"/>
                  </a:cubicBezTo>
                  <a:cubicBezTo>
                    <a:pt x="393" y="720"/>
                    <a:pt x="393" y="720"/>
                    <a:pt x="393" y="720"/>
                  </a:cubicBezTo>
                  <a:cubicBezTo>
                    <a:pt x="396" y="720"/>
                    <a:pt x="396" y="720"/>
                    <a:pt x="396" y="720"/>
                  </a:cubicBezTo>
                  <a:cubicBezTo>
                    <a:pt x="396" y="720"/>
                    <a:pt x="396" y="720"/>
                    <a:pt x="396" y="720"/>
                  </a:cubicBezTo>
                  <a:cubicBezTo>
                    <a:pt x="397" y="720"/>
                    <a:pt x="397" y="720"/>
                    <a:pt x="397" y="720"/>
                  </a:cubicBezTo>
                  <a:cubicBezTo>
                    <a:pt x="398" y="720"/>
                    <a:pt x="398" y="720"/>
                    <a:pt x="399" y="719"/>
                  </a:cubicBezTo>
                  <a:cubicBezTo>
                    <a:pt x="403" y="719"/>
                    <a:pt x="407" y="717"/>
                    <a:pt x="409" y="715"/>
                  </a:cubicBezTo>
                  <a:cubicBezTo>
                    <a:pt x="412" y="713"/>
                    <a:pt x="414" y="710"/>
                    <a:pt x="416" y="707"/>
                  </a:cubicBezTo>
                  <a:cubicBezTo>
                    <a:pt x="418" y="701"/>
                    <a:pt x="418" y="696"/>
                    <a:pt x="417" y="691"/>
                  </a:cubicBezTo>
                  <a:cubicBezTo>
                    <a:pt x="418" y="697"/>
                    <a:pt x="417" y="703"/>
                    <a:pt x="413" y="708"/>
                  </a:cubicBezTo>
                  <a:cubicBezTo>
                    <a:pt x="412" y="711"/>
                    <a:pt x="409" y="713"/>
                    <a:pt x="406" y="715"/>
                  </a:cubicBezTo>
                  <a:cubicBezTo>
                    <a:pt x="404" y="716"/>
                    <a:pt x="400" y="717"/>
                    <a:pt x="397" y="718"/>
                  </a:cubicBezTo>
                  <a:cubicBezTo>
                    <a:pt x="369" y="717"/>
                    <a:pt x="369" y="717"/>
                    <a:pt x="369" y="717"/>
                  </a:cubicBezTo>
                  <a:cubicBezTo>
                    <a:pt x="350" y="717"/>
                    <a:pt x="330" y="717"/>
                    <a:pt x="311" y="716"/>
                  </a:cubicBezTo>
                  <a:cubicBezTo>
                    <a:pt x="195" y="716"/>
                    <a:pt x="195" y="716"/>
                    <a:pt x="195" y="716"/>
                  </a:cubicBezTo>
                  <a:cubicBezTo>
                    <a:pt x="227" y="716"/>
                    <a:pt x="264" y="715"/>
                    <a:pt x="296" y="716"/>
                  </a:cubicBezTo>
                  <a:cubicBezTo>
                    <a:pt x="319" y="716"/>
                    <a:pt x="341" y="717"/>
                    <a:pt x="362" y="717"/>
                  </a:cubicBezTo>
                  <a:cubicBezTo>
                    <a:pt x="394" y="717"/>
                    <a:pt x="394" y="717"/>
                    <a:pt x="394" y="717"/>
                  </a:cubicBezTo>
                  <a:cubicBezTo>
                    <a:pt x="395" y="717"/>
                    <a:pt x="396" y="717"/>
                    <a:pt x="398" y="717"/>
                  </a:cubicBezTo>
                  <a:cubicBezTo>
                    <a:pt x="400" y="717"/>
                    <a:pt x="402" y="716"/>
                    <a:pt x="403" y="716"/>
                  </a:cubicBezTo>
                  <a:cubicBezTo>
                    <a:pt x="406" y="714"/>
                    <a:pt x="409" y="712"/>
                    <a:pt x="411" y="709"/>
                  </a:cubicBezTo>
                  <a:cubicBezTo>
                    <a:pt x="416" y="704"/>
                    <a:pt x="417" y="697"/>
                    <a:pt x="416" y="691"/>
                  </a:cubicBezTo>
                  <a:cubicBezTo>
                    <a:pt x="416" y="688"/>
                    <a:pt x="415" y="685"/>
                    <a:pt x="414" y="683"/>
                  </a:cubicBezTo>
                  <a:cubicBezTo>
                    <a:pt x="412" y="679"/>
                    <a:pt x="409" y="677"/>
                    <a:pt x="406" y="676"/>
                  </a:cubicBezTo>
                  <a:cubicBezTo>
                    <a:pt x="404" y="674"/>
                    <a:pt x="401" y="674"/>
                    <a:pt x="399" y="674"/>
                  </a:cubicBezTo>
                  <a:cubicBezTo>
                    <a:pt x="397" y="674"/>
                    <a:pt x="396" y="675"/>
                    <a:pt x="396" y="675"/>
                  </a:cubicBezTo>
                  <a:cubicBezTo>
                    <a:pt x="396" y="676"/>
                    <a:pt x="397" y="676"/>
                    <a:pt x="399" y="677"/>
                  </a:cubicBezTo>
                  <a:cubicBezTo>
                    <a:pt x="401" y="678"/>
                    <a:pt x="404" y="679"/>
                    <a:pt x="407" y="683"/>
                  </a:cubicBezTo>
                  <a:cubicBezTo>
                    <a:pt x="408" y="685"/>
                    <a:pt x="410" y="688"/>
                    <a:pt x="410" y="690"/>
                  </a:cubicBezTo>
                  <a:cubicBezTo>
                    <a:pt x="411" y="693"/>
                    <a:pt x="411" y="695"/>
                    <a:pt x="411" y="695"/>
                  </a:cubicBezTo>
                  <a:cubicBezTo>
                    <a:pt x="410" y="697"/>
                    <a:pt x="409" y="696"/>
                    <a:pt x="409" y="695"/>
                  </a:cubicBezTo>
                  <a:cubicBezTo>
                    <a:pt x="409" y="698"/>
                    <a:pt x="408" y="701"/>
                    <a:pt x="406" y="704"/>
                  </a:cubicBezTo>
                  <a:cubicBezTo>
                    <a:pt x="404" y="706"/>
                    <a:pt x="401" y="708"/>
                    <a:pt x="398" y="709"/>
                  </a:cubicBezTo>
                  <a:cubicBezTo>
                    <a:pt x="398" y="709"/>
                    <a:pt x="397" y="709"/>
                    <a:pt x="396" y="709"/>
                  </a:cubicBezTo>
                  <a:cubicBezTo>
                    <a:pt x="393" y="709"/>
                    <a:pt x="393" y="709"/>
                    <a:pt x="393" y="709"/>
                  </a:cubicBezTo>
                  <a:cubicBezTo>
                    <a:pt x="388" y="709"/>
                    <a:pt x="388" y="709"/>
                    <a:pt x="388" y="709"/>
                  </a:cubicBezTo>
                  <a:cubicBezTo>
                    <a:pt x="377" y="709"/>
                    <a:pt x="377" y="709"/>
                    <a:pt x="377" y="709"/>
                  </a:cubicBezTo>
                  <a:cubicBezTo>
                    <a:pt x="332" y="708"/>
                    <a:pt x="332" y="708"/>
                    <a:pt x="332" y="708"/>
                  </a:cubicBezTo>
                  <a:cubicBezTo>
                    <a:pt x="295" y="708"/>
                    <a:pt x="259" y="708"/>
                    <a:pt x="223" y="707"/>
                  </a:cubicBezTo>
                  <a:cubicBezTo>
                    <a:pt x="259" y="708"/>
                    <a:pt x="296" y="708"/>
                    <a:pt x="332" y="708"/>
                  </a:cubicBezTo>
                  <a:cubicBezTo>
                    <a:pt x="377" y="709"/>
                    <a:pt x="377" y="709"/>
                    <a:pt x="377" y="709"/>
                  </a:cubicBezTo>
                  <a:cubicBezTo>
                    <a:pt x="388" y="709"/>
                    <a:pt x="388" y="709"/>
                    <a:pt x="388" y="709"/>
                  </a:cubicBezTo>
                  <a:cubicBezTo>
                    <a:pt x="394" y="709"/>
                    <a:pt x="394" y="709"/>
                    <a:pt x="394" y="709"/>
                  </a:cubicBezTo>
                  <a:cubicBezTo>
                    <a:pt x="395" y="709"/>
                    <a:pt x="395" y="709"/>
                    <a:pt x="395" y="709"/>
                  </a:cubicBezTo>
                  <a:cubicBezTo>
                    <a:pt x="396" y="709"/>
                    <a:pt x="396" y="709"/>
                    <a:pt x="396" y="709"/>
                  </a:cubicBezTo>
                  <a:cubicBezTo>
                    <a:pt x="397" y="709"/>
                    <a:pt x="397" y="709"/>
                    <a:pt x="397" y="709"/>
                  </a:cubicBezTo>
                  <a:cubicBezTo>
                    <a:pt x="397" y="709"/>
                    <a:pt x="398" y="708"/>
                    <a:pt x="399" y="708"/>
                  </a:cubicBezTo>
                  <a:cubicBezTo>
                    <a:pt x="401" y="708"/>
                    <a:pt x="404" y="706"/>
                    <a:pt x="406" y="703"/>
                  </a:cubicBezTo>
                  <a:cubicBezTo>
                    <a:pt x="407" y="701"/>
                    <a:pt x="408" y="697"/>
                    <a:pt x="408" y="694"/>
                  </a:cubicBezTo>
                  <a:cubicBezTo>
                    <a:pt x="408" y="694"/>
                    <a:pt x="407" y="694"/>
                    <a:pt x="407" y="694"/>
                  </a:cubicBezTo>
                  <a:cubicBezTo>
                    <a:pt x="407" y="695"/>
                    <a:pt x="407" y="696"/>
                    <a:pt x="406" y="699"/>
                  </a:cubicBezTo>
                  <a:cubicBezTo>
                    <a:pt x="405" y="700"/>
                    <a:pt x="404" y="703"/>
                    <a:pt x="402" y="704"/>
                  </a:cubicBezTo>
                  <a:cubicBezTo>
                    <a:pt x="400" y="705"/>
                    <a:pt x="399" y="706"/>
                    <a:pt x="397" y="706"/>
                  </a:cubicBezTo>
                  <a:cubicBezTo>
                    <a:pt x="397" y="706"/>
                    <a:pt x="397" y="706"/>
                    <a:pt x="396" y="706"/>
                  </a:cubicBezTo>
                  <a:cubicBezTo>
                    <a:pt x="394" y="706"/>
                    <a:pt x="394" y="706"/>
                    <a:pt x="394" y="706"/>
                  </a:cubicBezTo>
                  <a:cubicBezTo>
                    <a:pt x="390" y="706"/>
                    <a:pt x="390" y="706"/>
                    <a:pt x="390" y="706"/>
                  </a:cubicBezTo>
                  <a:cubicBezTo>
                    <a:pt x="379" y="707"/>
                    <a:pt x="366" y="707"/>
                    <a:pt x="357" y="707"/>
                  </a:cubicBezTo>
                  <a:cubicBezTo>
                    <a:pt x="306" y="705"/>
                    <a:pt x="251" y="706"/>
                    <a:pt x="201" y="705"/>
                  </a:cubicBezTo>
                  <a:cubicBezTo>
                    <a:pt x="187" y="705"/>
                    <a:pt x="187" y="705"/>
                    <a:pt x="187" y="705"/>
                  </a:cubicBezTo>
                  <a:cubicBezTo>
                    <a:pt x="185" y="704"/>
                    <a:pt x="185" y="704"/>
                    <a:pt x="185" y="704"/>
                  </a:cubicBezTo>
                  <a:cubicBezTo>
                    <a:pt x="185" y="704"/>
                    <a:pt x="185" y="704"/>
                    <a:pt x="185" y="704"/>
                  </a:cubicBezTo>
                  <a:cubicBezTo>
                    <a:pt x="184" y="704"/>
                    <a:pt x="184" y="704"/>
                    <a:pt x="183" y="704"/>
                  </a:cubicBezTo>
                  <a:cubicBezTo>
                    <a:pt x="182" y="704"/>
                    <a:pt x="181" y="703"/>
                    <a:pt x="180" y="702"/>
                  </a:cubicBezTo>
                  <a:cubicBezTo>
                    <a:pt x="179" y="700"/>
                    <a:pt x="178" y="697"/>
                    <a:pt x="178" y="694"/>
                  </a:cubicBezTo>
                  <a:cubicBezTo>
                    <a:pt x="178" y="692"/>
                    <a:pt x="179" y="689"/>
                    <a:pt x="181" y="687"/>
                  </a:cubicBezTo>
                  <a:cubicBezTo>
                    <a:pt x="181" y="686"/>
                    <a:pt x="182" y="686"/>
                    <a:pt x="183" y="685"/>
                  </a:cubicBezTo>
                  <a:cubicBezTo>
                    <a:pt x="184" y="685"/>
                    <a:pt x="184" y="685"/>
                    <a:pt x="185" y="685"/>
                  </a:cubicBezTo>
                  <a:cubicBezTo>
                    <a:pt x="185" y="685"/>
                    <a:pt x="185" y="685"/>
                    <a:pt x="185" y="685"/>
                  </a:cubicBezTo>
                  <a:cubicBezTo>
                    <a:pt x="185" y="685"/>
                    <a:pt x="185" y="685"/>
                    <a:pt x="185" y="685"/>
                  </a:cubicBezTo>
                  <a:cubicBezTo>
                    <a:pt x="186" y="685"/>
                    <a:pt x="186" y="685"/>
                    <a:pt x="186" y="685"/>
                  </a:cubicBezTo>
                  <a:cubicBezTo>
                    <a:pt x="187" y="685"/>
                    <a:pt x="187" y="685"/>
                    <a:pt x="187" y="685"/>
                  </a:cubicBezTo>
                  <a:cubicBezTo>
                    <a:pt x="201" y="685"/>
                    <a:pt x="201" y="685"/>
                    <a:pt x="201" y="685"/>
                  </a:cubicBezTo>
                  <a:cubicBezTo>
                    <a:pt x="229" y="685"/>
                    <a:pt x="229" y="685"/>
                    <a:pt x="229" y="685"/>
                  </a:cubicBezTo>
                  <a:cubicBezTo>
                    <a:pt x="279" y="684"/>
                    <a:pt x="334" y="685"/>
                    <a:pt x="376" y="684"/>
                  </a:cubicBezTo>
                  <a:cubicBezTo>
                    <a:pt x="412" y="683"/>
                    <a:pt x="398" y="678"/>
                    <a:pt x="362" y="677"/>
                  </a:cubicBezTo>
                  <a:cubicBezTo>
                    <a:pt x="362" y="675"/>
                    <a:pt x="362" y="675"/>
                    <a:pt x="362" y="675"/>
                  </a:cubicBezTo>
                  <a:cubicBezTo>
                    <a:pt x="398" y="676"/>
                    <a:pt x="380" y="673"/>
                    <a:pt x="385" y="671"/>
                  </a:cubicBezTo>
                  <a:cubicBezTo>
                    <a:pt x="369" y="671"/>
                    <a:pt x="353" y="671"/>
                    <a:pt x="337" y="671"/>
                  </a:cubicBezTo>
                  <a:cubicBezTo>
                    <a:pt x="361" y="671"/>
                    <a:pt x="361" y="671"/>
                    <a:pt x="361" y="671"/>
                  </a:cubicBezTo>
                  <a:cubicBezTo>
                    <a:pt x="380" y="671"/>
                    <a:pt x="380" y="671"/>
                    <a:pt x="380" y="671"/>
                  </a:cubicBezTo>
                  <a:cubicBezTo>
                    <a:pt x="389" y="671"/>
                    <a:pt x="389" y="671"/>
                    <a:pt x="389" y="671"/>
                  </a:cubicBezTo>
                  <a:cubicBezTo>
                    <a:pt x="393" y="671"/>
                    <a:pt x="393" y="671"/>
                    <a:pt x="393" y="671"/>
                  </a:cubicBezTo>
                  <a:cubicBezTo>
                    <a:pt x="396" y="671"/>
                    <a:pt x="396" y="671"/>
                    <a:pt x="396" y="671"/>
                  </a:cubicBezTo>
                  <a:cubicBezTo>
                    <a:pt x="396" y="671"/>
                    <a:pt x="396" y="671"/>
                    <a:pt x="396" y="671"/>
                  </a:cubicBezTo>
                  <a:cubicBezTo>
                    <a:pt x="397" y="671"/>
                    <a:pt x="397" y="671"/>
                    <a:pt x="397" y="671"/>
                  </a:cubicBezTo>
                  <a:cubicBezTo>
                    <a:pt x="398" y="671"/>
                    <a:pt x="399" y="671"/>
                    <a:pt x="399" y="671"/>
                  </a:cubicBezTo>
                  <a:cubicBezTo>
                    <a:pt x="403" y="670"/>
                    <a:pt x="407" y="668"/>
                    <a:pt x="409" y="666"/>
                  </a:cubicBezTo>
                  <a:cubicBezTo>
                    <a:pt x="412" y="664"/>
                    <a:pt x="414" y="661"/>
                    <a:pt x="416" y="658"/>
                  </a:cubicBezTo>
                  <a:cubicBezTo>
                    <a:pt x="418" y="653"/>
                    <a:pt x="418" y="647"/>
                    <a:pt x="417" y="642"/>
                  </a:cubicBezTo>
                  <a:cubicBezTo>
                    <a:pt x="418" y="648"/>
                    <a:pt x="417" y="655"/>
                    <a:pt x="413" y="660"/>
                  </a:cubicBezTo>
                  <a:cubicBezTo>
                    <a:pt x="412" y="662"/>
                    <a:pt x="409" y="665"/>
                    <a:pt x="407" y="666"/>
                  </a:cubicBezTo>
                  <a:cubicBezTo>
                    <a:pt x="404" y="668"/>
                    <a:pt x="400" y="669"/>
                    <a:pt x="397" y="669"/>
                  </a:cubicBezTo>
                  <a:cubicBezTo>
                    <a:pt x="369" y="669"/>
                    <a:pt x="369" y="669"/>
                    <a:pt x="369" y="669"/>
                  </a:cubicBezTo>
                  <a:cubicBezTo>
                    <a:pt x="350" y="668"/>
                    <a:pt x="330" y="668"/>
                    <a:pt x="311" y="668"/>
                  </a:cubicBezTo>
                  <a:cubicBezTo>
                    <a:pt x="195" y="667"/>
                    <a:pt x="195" y="667"/>
                    <a:pt x="195" y="667"/>
                  </a:cubicBezTo>
                  <a:cubicBezTo>
                    <a:pt x="227" y="667"/>
                    <a:pt x="264" y="667"/>
                    <a:pt x="296" y="668"/>
                  </a:cubicBezTo>
                  <a:cubicBezTo>
                    <a:pt x="319" y="668"/>
                    <a:pt x="341" y="668"/>
                    <a:pt x="362" y="668"/>
                  </a:cubicBezTo>
                  <a:cubicBezTo>
                    <a:pt x="394" y="668"/>
                    <a:pt x="394" y="668"/>
                    <a:pt x="394" y="668"/>
                  </a:cubicBezTo>
                  <a:cubicBezTo>
                    <a:pt x="396" y="668"/>
                    <a:pt x="396" y="668"/>
                    <a:pt x="396" y="668"/>
                  </a:cubicBezTo>
                  <a:cubicBezTo>
                    <a:pt x="396" y="668"/>
                    <a:pt x="396" y="668"/>
                    <a:pt x="396" y="668"/>
                  </a:cubicBezTo>
                  <a:cubicBezTo>
                    <a:pt x="397" y="668"/>
                    <a:pt x="397" y="668"/>
                    <a:pt x="397" y="668"/>
                  </a:cubicBezTo>
                  <a:cubicBezTo>
                    <a:pt x="397" y="668"/>
                    <a:pt x="398" y="668"/>
                    <a:pt x="398" y="668"/>
                  </a:cubicBezTo>
                  <a:cubicBezTo>
                    <a:pt x="400" y="668"/>
                    <a:pt x="402" y="668"/>
                    <a:pt x="403" y="667"/>
                  </a:cubicBezTo>
                  <a:cubicBezTo>
                    <a:pt x="407" y="666"/>
                    <a:pt x="409" y="663"/>
                    <a:pt x="411" y="661"/>
                  </a:cubicBezTo>
                  <a:cubicBezTo>
                    <a:pt x="416" y="656"/>
                    <a:pt x="417" y="649"/>
                    <a:pt x="416" y="642"/>
                  </a:cubicBezTo>
                  <a:cubicBezTo>
                    <a:pt x="416" y="639"/>
                    <a:pt x="415" y="637"/>
                    <a:pt x="414" y="634"/>
                  </a:cubicBezTo>
                  <a:cubicBezTo>
                    <a:pt x="412" y="631"/>
                    <a:pt x="409" y="629"/>
                    <a:pt x="406" y="627"/>
                  </a:cubicBezTo>
                  <a:cubicBezTo>
                    <a:pt x="404" y="626"/>
                    <a:pt x="401" y="625"/>
                    <a:pt x="399" y="626"/>
                  </a:cubicBezTo>
                  <a:cubicBezTo>
                    <a:pt x="397" y="626"/>
                    <a:pt x="396" y="626"/>
                    <a:pt x="396" y="627"/>
                  </a:cubicBezTo>
                  <a:cubicBezTo>
                    <a:pt x="396" y="627"/>
                    <a:pt x="397" y="628"/>
                    <a:pt x="399" y="628"/>
                  </a:cubicBezTo>
                  <a:cubicBezTo>
                    <a:pt x="401" y="629"/>
                    <a:pt x="404" y="631"/>
                    <a:pt x="407" y="634"/>
                  </a:cubicBezTo>
                  <a:cubicBezTo>
                    <a:pt x="408" y="636"/>
                    <a:pt x="410" y="639"/>
                    <a:pt x="410" y="642"/>
                  </a:cubicBezTo>
                  <a:cubicBezTo>
                    <a:pt x="411" y="645"/>
                    <a:pt x="411" y="647"/>
                    <a:pt x="411" y="647"/>
                  </a:cubicBezTo>
                  <a:cubicBezTo>
                    <a:pt x="410" y="648"/>
                    <a:pt x="409" y="647"/>
                    <a:pt x="409" y="646"/>
                  </a:cubicBezTo>
                  <a:cubicBezTo>
                    <a:pt x="409" y="650"/>
                    <a:pt x="408" y="653"/>
                    <a:pt x="406" y="655"/>
                  </a:cubicBezTo>
                  <a:cubicBezTo>
                    <a:pt x="404" y="658"/>
                    <a:pt x="401" y="660"/>
                    <a:pt x="398" y="660"/>
                  </a:cubicBezTo>
                  <a:cubicBezTo>
                    <a:pt x="398" y="660"/>
                    <a:pt x="397" y="660"/>
                    <a:pt x="396" y="660"/>
                  </a:cubicBezTo>
                  <a:cubicBezTo>
                    <a:pt x="394" y="660"/>
                    <a:pt x="394" y="660"/>
                    <a:pt x="394" y="660"/>
                  </a:cubicBezTo>
                  <a:cubicBezTo>
                    <a:pt x="388" y="660"/>
                    <a:pt x="388" y="660"/>
                    <a:pt x="388" y="660"/>
                  </a:cubicBezTo>
                  <a:cubicBezTo>
                    <a:pt x="377" y="660"/>
                    <a:pt x="377" y="660"/>
                    <a:pt x="377" y="660"/>
                  </a:cubicBezTo>
                  <a:cubicBezTo>
                    <a:pt x="332" y="660"/>
                    <a:pt x="332" y="660"/>
                    <a:pt x="332" y="660"/>
                  </a:cubicBezTo>
                  <a:cubicBezTo>
                    <a:pt x="295" y="660"/>
                    <a:pt x="259" y="659"/>
                    <a:pt x="223" y="658"/>
                  </a:cubicBezTo>
                  <a:cubicBezTo>
                    <a:pt x="259" y="659"/>
                    <a:pt x="296" y="660"/>
                    <a:pt x="332" y="660"/>
                  </a:cubicBezTo>
                  <a:cubicBezTo>
                    <a:pt x="377" y="660"/>
                    <a:pt x="377" y="660"/>
                    <a:pt x="377" y="660"/>
                  </a:cubicBezTo>
                  <a:cubicBezTo>
                    <a:pt x="388" y="660"/>
                    <a:pt x="388" y="660"/>
                    <a:pt x="388" y="660"/>
                  </a:cubicBezTo>
                  <a:cubicBezTo>
                    <a:pt x="394" y="660"/>
                    <a:pt x="394" y="660"/>
                    <a:pt x="394" y="660"/>
                  </a:cubicBezTo>
                  <a:cubicBezTo>
                    <a:pt x="395" y="660"/>
                    <a:pt x="395" y="660"/>
                    <a:pt x="395" y="660"/>
                  </a:cubicBezTo>
                  <a:cubicBezTo>
                    <a:pt x="396" y="660"/>
                    <a:pt x="396" y="660"/>
                    <a:pt x="396" y="660"/>
                  </a:cubicBezTo>
                  <a:cubicBezTo>
                    <a:pt x="397" y="660"/>
                    <a:pt x="397" y="660"/>
                    <a:pt x="397" y="660"/>
                  </a:cubicBezTo>
                  <a:cubicBezTo>
                    <a:pt x="397" y="660"/>
                    <a:pt x="398" y="660"/>
                    <a:pt x="399" y="660"/>
                  </a:cubicBezTo>
                  <a:cubicBezTo>
                    <a:pt x="402" y="659"/>
                    <a:pt x="404" y="657"/>
                    <a:pt x="406" y="654"/>
                  </a:cubicBezTo>
                  <a:cubicBezTo>
                    <a:pt x="407" y="652"/>
                    <a:pt x="408" y="649"/>
                    <a:pt x="408" y="646"/>
                  </a:cubicBezTo>
                  <a:cubicBezTo>
                    <a:pt x="408" y="645"/>
                    <a:pt x="407" y="645"/>
                    <a:pt x="407" y="646"/>
                  </a:cubicBezTo>
                  <a:cubicBezTo>
                    <a:pt x="407" y="646"/>
                    <a:pt x="407" y="648"/>
                    <a:pt x="406" y="650"/>
                  </a:cubicBezTo>
                  <a:cubicBezTo>
                    <a:pt x="405" y="651"/>
                    <a:pt x="404" y="654"/>
                    <a:pt x="402" y="656"/>
                  </a:cubicBezTo>
                  <a:cubicBezTo>
                    <a:pt x="400" y="657"/>
                    <a:pt x="399" y="658"/>
                    <a:pt x="397" y="658"/>
                  </a:cubicBezTo>
                  <a:cubicBezTo>
                    <a:pt x="397" y="658"/>
                    <a:pt x="397" y="658"/>
                    <a:pt x="396" y="658"/>
                  </a:cubicBezTo>
                  <a:cubicBezTo>
                    <a:pt x="394" y="658"/>
                    <a:pt x="394" y="658"/>
                    <a:pt x="394" y="658"/>
                  </a:cubicBezTo>
                  <a:cubicBezTo>
                    <a:pt x="390" y="658"/>
                    <a:pt x="390" y="658"/>
                    <a:pt x="390" y="658"/>
                  </a:cubicBezTo>
                  <a:cubicBezTo>
                    <a:pt x="379" y="658"/>
                    <a:pt x="366" y="658"/>
                    <a:pt x="357" y="658"/>
                  </a:cubicBezTo>
                  <a:cubicBezTo>
                    <a:pt x="306" y="657"/>
                    <a:pt x="251" y="657"/>
                    <a:pt x="201" y="656"/>
                  </a:cubicBezTo>
                  <a:cubicBezTo>
                    <a:pt x="187" y="656"/>
                    <a:pt x="187" y="656"/>
                    <a:pt x="187" y="656"/>
                  </a:cubicBezTo>
                  <a:cubicBezTo>
                    <a:pt x="185" y="656"/>
                    <a:pt x="185" y="656"/>
                    <a:pt x="185" y="656"/>
                  </a:cubicBezTo>
                  <a:cubicBezTo>
                    <a:pt x="185" y="656"/>
                    <a:pt x="185" y="656"/>
                    <a:pt x="185" y="656"/>
                  </a:cubicBezTo>
                  <a:cubicBezTo>
                    <a:pt x="184" y="656"/>
                    <a:pt x="184" y="656"/>
                    <a:pt x="183" y="655"/>
                  </a:cubicBezTo>
                  <a:cubicBezTo>
                    <a:pt x="182" y="655"/>
                    <a:pt x="181" y="654"/>
                    <a:pt x="180" y="653"/>
                  </a:cubicBezTo>
                  <a:cubicBezTo>
                    <a:pt x="179" y="652"/>
                    <a:pt x="178" y="649"/>
                    <a:pt x="178" y="646"/>
                  </a:cubicBezTo>
                  <a:cubicBezTo>
                    <a:pt x="178" y="643"/>
                    <a:pt x="179" y="640"/>
                    <a:pt x="181" y="638"/>
                  </a:cubicBezTo>
                  <a:cubicBezTo>
                    <a:pt x="181" y="638"/>
                    <a:pt x="182" y="637"/>
                    <a:pt x="183" y="637"/>
                  </a:cubicBezTo>
                  <a:cubicBezTo>
                    <a:pt x="184" y="636"/>
                    <a:pt x="184" y="636"/>
                    <a:pt x="185" y="636"/>
                  </a:cubicBezTo>
                  <a:cubicBezTo>
                    <a:pt x="185" y="636"/>
                    <a:pt x="185" y="636"/>
                    <a:pt x="185" y="636"/>
                  </a:cubicBezTo>
                  <a:cubicBezTo>
                    <a:pt x="185" y="636"/>
                    <a:pt x="185" y="636"/>
                    <a:pt x="185" y="636"/>
                  </a:cubicBezTo>
                  <a:cubicBezTo>
                    <a:pt x="186" y="636"/>
                    <a:pt x="186" y="636"/>
                    <a:pt x="186" y="636"/>
                  </a:cubicBezTo>
                  <a:cubicBezTo>
                    <a:pt x="187" y="636"/>
                    <a:pt x="187" y="636"/>
                    <a:pt x="187" y="636"/>
                  </a:cubicBezTo>
                  <a:cubicBezTo>
                    <a:pt x="201" y="636"/>
                    <a:pt x="201" y="636"/>
                    <a:pt x="201" y="636"/>
                  </a:cubicBezTo>
                  <a:cubicBezTo>
                    <a:pt x="229" y="636"/>
                    <a:pt x="229" y="636"/>
                    <a:pt x="229" y="636"/>
                  </a:cubicBezTo>
                  <a:cubicBezTo>
                    <a:pt x="279" y="635"/>
                    <a:pt x="334" y="636"/>
                    <a:pt x="376" y="635"/>
                  </a:cubicBezTo>
                  <a:cubicBezTo>
                    <a:pt x="412" y="634"/>
                    <a:pt x="398" y="630"/>
                    <a:pt x="362" y="628"/>
                  </a:cubicBezTo>
                  <a:cubicBezTo>
                    <a:pt x="362" y="627"/>
                    <a:pt x="362" y="627"/>
                    <a:pt x="362" y="627"/>
                  </a:cubicBezTo>
                  <a:cubicBezTo>
                    <a:pt x="393" y="627"/>
                    <a:pt x="385" y="625"/>
                    <a:pt x="384" y="624"/>
                  </a:cubicBezTo>
                  <a:cubicBezTo>
                    <a:pt x="391" y="624"/>
                    <a:pt x="391" y="624"/>
                    <a:pt x="391" y="624"/>
                  </a:cubicBezTo>
                  <a:cubicBezTo>
                    <a:pt x="392" y="624"/>
                    <a:pt x="392" y="624"/>
                    <a:pt x="392" y="624"/>
                  </a:cubicBezTo>
                  <a:cubicBezTo>
                    <a:pt x="393" y="624"/>
                    <a:pt x="393" y="624"/>
                    <a:pt x="393" y="624"/>
                  </a:cubicBezTo>
                  <a:cubicBezTo>
                    <a:pt x="394" y="624"/>
                    <a:pt x="394" y="624"/>
                    <a:pt x="394" y="624"/>
                  </a:cubicBezTo>
                  <a:cubicBezTo>
                    <a:pt x="395" y="624"/>
                    <a:pt x="397" y="623"/>
                    <a:pt x="398" y="623"/>
                  </a:cubicBezTo>
                  <a:cubicBezTo>
                    <a:pt x="400" y="623"/>
                    <a:pt x="403" y="622"/>
                    <a:pt x="405" y="620"/>
                  </a:cubicBezTo>
                  <a:cubicBezTo>
                    <a:pt x="410" y="617"/>
                    <a:pt x="414" y="613"/>
                    <a:pt x="415" y="608"/>
                  </a:cubicBezTo>
                  <a:cubicBezTo>
                    <a:pt x="416" y="605"/>
                    <a:pt x="417" y="603"/>
                    <a:pt x="417" y="600"/>
                  </a:cubicBezTo>
                  <a:cubicBezTo>
                    <a:pt x="417" y="594"/>
                    <a:pt x="417" y="594"/>
                    <a:pt x="417" y="594"/>
                  </a:cubicBezTo>
                  <a:cubicBezTo>
                    <a:pt x="417" y="571"/>
                    <a:pt x="417" y="571"/>
                    <a:pt x="417" y="571"/>
                  </a:cubicBezTo>
                  <a:cubicBezTo>
                    <a:pt x="417" y="550"/>
                    <a:pt x="417" y="550"/>
                    <a:pt x="417" y="550"/>
                  </a:cubicBezTo>
                  <a:cubicBezTo>
                    <a:pt x="417" y="549"/>
                    <a:pt x="417" y="549"/>
                    <a:pt x="417" y="549"/>
                  </a:cubicBezTo>
                  <a:cubicBezTo>
                    <a:pt x="420" y="548"/>
                    <a:pt x="420" y="548"/>
                    <a:pt x="420" y="548"/>
                  </a:cubicBezTo>
                  <a:cubicBezTo>
                    <a:pt x="423" y="546"/>
                    <a:pt x="427" y="544"/>
                    <a:pt x="430" y="542"/>
                  </a:cubicBezTo>
                  <a:cubicBezTo>
                    <a:pt x="427" y="544"/>
                    <a:pt x="423" y="546"/>
                    <a:pt x="420" y="548"/>
                  </a:cubicBezTo>
                  <a:cubicBezTo>
                    <a:pt x="417" y="549"/>
                    <a:pt x="417" y="549"/>
                    <a:pt x="417" y="549"/>
                  </a:cubicBezTo>
                  <a:cubicBezTo>
                    <a:pt x="417" y="549"/>
                    <a:pt x="417" y="549"/>
                    <a:pt x="417" y="550"/>
                  </a:cubicBezTo>
                  <a:cubicBezTo>
                    <a:pt x="417" y="572"/>
                    <a:pt x="417" y="572"/>
                    <a:pt x="417" y="572"/>
                  </a:cubicBezTo>
                  <a:cubicBezTo>
                    <a:pt x="417" y="595"/>
                    <a:pt x="417" y="595"/>
                    <a:pt x="417" y="595"/>
                  </a:cubicBezTo>
                  <a:cubicBezTo>
                    <a:pt x="417" y="601"/>
                    <a:pt x="417" y="601"/>
                    <a:pt x="417" y="601"/>
                  </a:cubicBezTo>
                  <a:cubicBezTo>
                    <a:pt x="417" y="603"/>
                    <a:pt x="416" y="606"/>
                    <a:pt x="415" y="609"/>
                  </a:cubicBezTo>
                  <a:cubicBezTo>
                    <a:pt x="413" y="614"/>
                    <a:pt x="409" y="618"/>
                    <a:pt x="405" y="621"/>
                  </a:cubicBezTo>
                  <a:cubicBezTo>
                    <a:pt x="402" y="622"/>
                    <a:pt x="400" y="623"/>
                    <a:pt x="397" y="623"/>
                  </a:cubicBezTo>
                  <a:cubicBezTo>
                    <a:pt x="396" y="623"/>
                    <a:pt x="394" y="624"/>
                    <a:pt x="393" y="624"/>
                  </a:cubicBezTo>
                  <a:cubicBezTo>
                    <a:pt x="390" y="624"/>
                    <a:pt x="390" y="624"/>
                    <a:pt x="390" y="624"/>
                  </a:cubicBezTo>
                  <a:cubicBezTo>
                    <a:pt x="384" y="624"/>
                    <a:pt x="384" y="624"/>
                    <a:pt x="384" y="624"/>
                  </a:cubicBezTo>
                  <a:cubicBezTo>
                    <a:pt x="384" y="623"/>
                    <a:pt x="384" y="623"/>
                    <a:pt x="385" y="623"/>
                  </a:cubicBezTo>
                  <a:cubicBezTo>
                    <a:pt x="379" y="623"/>
                    <a:pt x="374" y="623"/>
                    <a:pt x="369" y="623"/>
                  </a:cubicBezTo>
                  <a:cubicBezTo>
                    <a:pt x="390" y="623"/>
                    <a:pt x="390" y="623"/>
                    <a:pt x="390" y="623"/>
                  </a:cubicBezTo>
                  <a:cubicBezTo>
                    <a:pt x="393" y="623"/>
                    <a:pt x="393" y="623"/>
                    <a:pt x="393" y="623"/>
                  </a:cubicBezTo>
                  <a:cubicBezTo>
                    <a:pt x="394" y="623"/>
                    <a:pt x="395" y="623"/>
                    <a:pt x="397" y="622"/>
                  </a:cubicBezTo>
                  <a:cubicBezTo>
                    <a:pt x="399" y="622"/>
                    <a:pt x="402" y="621"/>
                    <a:pt x="404" y="620"/>
                  </a:cubicBezTo>
                  <a:cubicBezTo>
                    <a:pt x="409" y="617"/>
                    <a:pt x="413" y="612"/>
                    <a:pt x="414" y="607"/>
                  </a:cubicBezTo>
                  <a:cubicBezTo>
                    <a:pt x="415" y="606"/>
                    <a:pt x="415" y="605"/>
                    <a:pt x="415" y="603"/>
                  </a:cubicBezTo>
                  <a:cubicBezTo>
                    <a:pt x="416" y="603"/>
                    <a:pt x="416" y="602"/>
                    <a:pt x="416" y="601"/>
                  </a:cubicBezTo>
                  <a:cubicBezTo>
                    <a:pt x="416" y="601"/>
                    <a:pt x="416" y="600"/>
                    <a:pt x="416" y="599"/>
                  </a:cubicBezTo>
                  <a:cubicBezTo>
                    <a:pt x="416" y="593"/>
                    <a:pt x="416" y="593"/>
                    <a:pt x="416" y="593"/>
                  </a:cubicBezTo>
                  <a:cubicBezTo>
                    <a:pt x="416" y="581"/>
                    <a:pt x="416" y="581"/>
                    <a:pt x="416" y="581"/>
                  </a:cubicBezTo>
                  <a:cubicBezTo>
                    <a:pt x="416" y="557"/>
                    <a:pt x="416" y="557"/>
                    <a:pt x="416" y="557"/>
                  </a:cubicBezTo>
                  <a:cubicBezTo>
                    <a:pt x="416" y="549"/>
                    <a:pt x="416" y="549"/>
                    <a:pt x="416" y="549"/>
                  </a:cubicBezTo>
                  <a:cubicBezTo>
                    <a:pt x="416" y="548"/>
                    <a:pt x="416" y="548"/>
                    <a:pt x="416" y="548"/>
                  </a:cubicBezTo>
                  <a:cubicBezTo>
                    <a:pt x="416" y="548"/>
                    <a:pt x="416" y="548"/>
                    <a:pt x="416" y="548"/>
                  </a:cubicBezTo>
                  <a:cubicBezTo>
                    <a:pt x="417" y="548"/>
                    <a:pt x="417" y="548"/>
                    <a:pt x="417" y="548"/>
                  </a:cubicBezTo>
                  <a:cubicBezTo>
                    <a:pt x="419" y="547"/>
                    <a:pt x="421" y="546"/>
                    <a:pt x="423" y="545"/>
                  </a:cubicBezTo>
                  <a:cubicBezTo>
                    <a:pt x="430" y="541"/>
                    <a:pt x="437" y="537"/>
                    <a:pt x="444" y="533"/>
                  </a:cubicBezTo>
                  <a:cubicBezTo>
                    <a:pt x="445" y="534"/>
                    <a:pt x="445" y="534"/>
                    <a:pt x="445" y="534"/>
                  </a:cubicBezTo>
                  <a:cubicBezTo>
                    <a:pt x="476" y="514"/>
                    <a:pt x="504" y="488"/>
                    <a:pt x="526" y="458"/>
                  </a:cubicBezTo>
                  <a:cubicBezTo>
                    <a:pt x="548" y="428"/>
                    <a:pt x="564" y="394"/>
                    <a:pt x="574" y="357"/>
                  </a:cubicBezTo>
                  <a:cubicBezTo>
                    <a:pt x="583" y="321"/>
                    <a:pt x="585" y="283"/>
                    <a:pt x="579" y="245"/>
                  </a:cubicBezTo>
                  <a:cubicBezTo>
                    <a:pt x="574" y="208"/>
                    <a:pt x="561" y="171"/>
                    <a:pt x="542" y="139"/>
                  </a:cubicBezTo>
                  <a:close/>
                  <a:moveTo>
                    <a:pt x="338" y="819"/>
                  </a:moveTo>
                  <a:cubicBezTo>
                    <a:pt x="339" y="819"/>
                    <a:pt x="340" y="819"/>
                    <a:pt x="340" y="818"/>
                  </a:cubicBezTo>
                  <a:cubicBezTo>
                    <a:pt x="340" y="819"/>
                    <a:pt x="339" y="819"/>
                    <a:pt x="338" y="819"/>
                  </a:cubicBezTo>
                  <a:close/>
                  <a:moveTo>
                    <a:pt x="256" y="820"/>
                  </a:moveTo>
                  <a:cubicBezTo>
                    <a:pt x="265" y="821"/>
                    <a:pt x="274" y="822"/>
                    <a:pt x="283" y="823"/>
                  </a:cubicBezTo>
                  <a:cubicBezTo>
                    <a:pt x="292" y="823"/>
                    <a:pt x="301" y="824"/>
                    <a:pt x="310" y="824"/>
                  </a:cubicBezTo>
                  <a:cubicBezTo>
                    <a:pt x="315" y="824"/>
                    <a:pt x="319" y="823"/>
                    <a:pt x="324" y="823"/>
                  </a:cubicBezTo>
                  <a:cubicBezTo>
                    <a:pt x="328" y="822"/>
                    <a:pt x="333" y="822"/>
                    <a:pt x="336" y="820"/>
                  </a:cubicBezTo>
                  <a:cubicBezTo>
                    <a:pt x="337" y="820"/>
                    <a:pt x="337" y="820"/>
                    <a:pt x="337" y="820"/>
                  </a:cubicBezTo>
                  <a:cubicBezTo>
                    <a:pt x="337" y="820"/>
                    <a:pt x="337" y="820"/>
                    <a:pt x="338" y="819"/>
                  </a:cubicBezTo>
                  <a:cubicBezTo>
                    <a:pt x="337" y="820"/>
                    <a:pt x="337" y="820"/>
                    <a:pt x="337" y="820"/>
                  </a:cubicBezTo>
                  <a:cubicBezTo>
                    <a:pt x="336" y="820"/>
                    <a:pt x="336" y="820"/>
                    <a:pt x="336" y="820"/>
                  </a:cubicBezTo>
                  <a:cubicBezTo>
                    <a:pt x="332" y="822"/>
                    <a:pt x="328" y="822"/>
                    <a:pt x="324" y="823"/>
                  </a:cubicBezTo>
                  <a:cubicBezTo>
                    <a:pt x="319" y="823"/>
                    <a:pt x="315" y="824"/>
                    <a:pt x="310" y="824"/>
                  </a:cubicBezTo>
                  <a:cubicBezTo>
                    <a:pt x="301" y="824"/>
                    <a:pt x="292" y="824"/>
                    <a:pt x="283" y="823"/>
                  </a:cubicBezTo>
                  <a:cubicBezTo>
                    <a:pt x="274" y="822"/>
                    <a:pt x="264" y="821"/>
                    <a:pt x="256" y="820"/>
                  </a:cubicBezTo>
                  <a:cubicBezTo>
                    <a:pt x="253" y="820"/>
                    <a:pt x="251" y="820"/>
                    <a:pt x="249" y="819"/>
                  </a:cubicBezTo>
                  <a:cubicBezTo>
                    <a:pt x="249" y="819"/>
                    <a:pt x="249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9" y="819"/>
                    <a:pt x="249" y="819"/>
                    <a:pt x="249" y="819"/>
                  </a:cubicBezTo>
                  <a:cubicBezTo>
                    <a:pt x="249" y="819"/>
                    <a:pt x="249" y="819"/>
                    <a:pt x="249" y="819"/>
                  </a:cubicBezTo>
                  <a:cubicBezTo>
                    <a:pt x="249" y="819"/>
                    <a:pt x="249" y="819"/>
                    <a:pt x="249" y="819"/>
                  </a:cubicBezTo>
                  <a:cubicBezTo>
                    <a:pt x="251" y="820"/>
                    <a:pt x="254" y="820"/>
                    <a:pt x="256" y="820"/>
                  </a:cubicBezTo>
                  <a:close/>
                  <a:moveTo>
                    <a:pt x="249" y="817"/>
                  </a:move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lose/>
                  <a:moveTo>
                    <a:pt x="249" y="819"/>
                  </a:moveTo>
                  <a:cubicBezTo>
                    <a:pt x="249" y="819"/>
                    <a:pt x="249" y="819"/>
                    <a:pt x="249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9" y="819"/>
                    <a:pt x="249" y="819"/>
                    <a:pt x="249" y="819"/>
                  </a:cubicBezTo>
                  <a:close/>
                  <a:moveTo>
                    <a:pt x="246" y="817"/>
                  </a:moveTo>
                  <a:cubicBezTo>
                    <a:pt x="246" y="818"/>
                    <a:pt x="247" y="818"/>
                    <a:pt x="248" y="818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8"/>
                  </a:cubicBezTo>
                  <a:cubicBezTo>
                    <a:pt x="247" y="818"/>
                    <a:pt x="246" y="817"/>
                    <a:pt x="245" y="817"/>
                  </a:cubicBezTo>
                  <a:cubicBezTo>
                    <a:pt x="243" y="814"/>
                    <a:pt x="240" y="811"/>
                    <a:pt x="237" y="807"/>
                  </a:cubicBezTo>
                  <a:cubicBezTo>
                    <a:pt x="240" y="811"/>
                    <a:pt x="243" y="814"/>
                    <a:pt x="246" y="817"/>
                  </a:cubicBezTo>
                  <a:close/>
                  <a:moveTo>
                    <a:pt x="230" y="813"/>
                  </a:moveTo>
                  <a:cubicBezTo>
                    <a:pt x="230" y="812"/>
                    <a:pt x="230" y="812"/>
                    <a:pt x="230" y="812"/>
                  </a:cubicBezTo>
                  <a:cubicBezTo>
                    <a:pt x="228" y="811"/>
                    <a:pt x="228" y="811"/>
                    <a:pt x="228" y="811"/>
                  </a:cubicBezTo>
                  <a:cubicBezTo>
                    <a:pt x="228" y="810"/>
                    <a:pt x="228" y="810"/>
                    <a:pt x="228" y="810"/>
                  </a:cubicBezTo>
                  <a:cubicBezTo>
                    <a:pt x="227" y="809"/>
                    <a:pt x="227" y="809"/>
                    <a:pt x="227" y="809"/>
                  </a:cubicBezTo>
                  <a:cubicBezTo>
                    <a:pt x="227" y="808"/>
                    <a:pt x="227" y="808"/>
                    <a:pt x="227" y="808"/>
                  </a:cubicBezTo>
                  <a:cubicBezTo>
                    <a:pt x="223" y="800"/>
                    <a:pt x="223" y="800"/>
                    <a:pt x="223" y="800"/>
                  </a:cubicBezTo>
                  <a:cubicBezTo>
                    <a:pt x="215" y="784"/>
                    <a:pt x="215" y="784"/>
                    <a:pt x="215" y="784"/>
                  </a:cubicBezTo>
                  <a:cubicBezTo>
                    <a:pt x="220" y="793"/>
                    <a:pt x="224" y="804"/>
                    <a:pt x="230" y="813"/>
                  </a:cubicBezTo>
                  <a:close/>
                  <a:moveTo>
                    <a:pt x="190" y="672"/>
                  </a:moveTo>
                  <a:cubicBezTo>
                    <a:pt x="187" y="672"/>
                    <a:pt x="187" y="672"/>
                    <a:pt x="187" y="672"/>
                  </a:cubicBezTo>
                  <a:cubicBezTo>
                    <a:pt x="185" y="672"/>
                    <a:pt x="185" y="672"/>
                    <a:pt x="185" y="672"/>
                  </a:cubicBezTo>
                  <a:cubicBezTo>
                    <a:pt x="185" y="672"/>
                    <a:pt x="184" y="672"/>
                    <a:pt x="183" y="672"/>
                  </a:cubicBezTo>
                  <a:cubicBezTo>
                    <a:pt x="180" y="672"/>
                    <a:pt x="177" y="673"/>
                    <a:pt x="175" y="675"/>
                  </a:cubicBezTo>
                  <a:cubicBezTo>
                    <a:pt x="172" y="677"/>
                    <a:pt x="170" y="679"/>
                    <a:pt x="169" y="681"/>
                  </a:cubicBezTo>
                  <a:cubicBezTo>
                    <a:pt x="166" y="686"/>
                    <a:pt x="165" y="691"/>
                    <a:pt x="165" y="696"/>
                  </a:cubicBezTo>
                  <a:cubicBezTo>
                    <a:pt x="165" y="702"/>
                    <a:pt x="167" y="707"/>
                    <a:pt x="171" y="711"/>
                  </a:cubicBezTo>
                  <a:cubicBezTo>
                    <a:pt x="173" y="713"/>
                    <a:pt x="175" y="715"/>
                    <a:pt x="178" y="716"/>
                  </a:cubicBezTo>
                  <a:cubicBezTo>
                    <a:pt x="179" y="716"/>
                    <a:pt x="181" y="717"/>
                    <a:pt x="182" y="717"/>
                  </a:cubicBezTo>
                  <a:cubicBezTo>
                    <a:pt x="183" y="717"/>
                    <a:pt x="184" y="717"/>
                    <a:pt x="184" y="717"/>
                  </a:cubicBezTo>
                  <a:cubicBezTo>
                    <a:pt x="185" y="717"/>
                    <a:pt x="185" y="717"/>
                    <a:pt x="185" y="717"/>
                  </a:cubicBezTo>
                  <a:cubicBezTo>
                    <a:pt x="186" y="717"/>
                    <a:pt x="186" y="717"/>
                    <a:pt x="186" y="717"/>
                  </a:cubicBezTo>
                  <a:cubicBezTo>
                    <a:pt x="199" y="717"/>
                    <a:pt x="199" y="717"/>
                    <a:pt x="199" y="717"/>
                  </a:cubicBezTo>
                  <a:cubicBezTo>
                    <a:pt x="224" y="718"/>
                    <a:pt x="224" y="718"/>
                    <a:pt x="224" y="718"/>
                  </a:cubicBezTo>
                  <a:cubicBezTo>
                    <a:pt x="257" y="718"/>
                    <a:pt x="290" y="718"/>
                    <a:pt x="325" y="718"/>
                  </a:cubicBezTo>
                  <a:cubicBezTo>
                    <a:pt x="325" y="719"/>
                    <a:pt x="325" y="719"/>
                    <a:pt x="325" y="719"/>
                  </a:cubicBezTo>
                  <a:cubicBezTo>
                    <a:pt x="323" y="719"/>
                    <a:pt x="322" y="719"/>
                    <a:pt x="321" y="719"/>
                  </a:cubicBezTo>
                  <a:cubicBezTo>
                    <a:pt x="300" y="719"/>
                    <a:pt x="300" y="719"/>
                    <a:pt x="300" y="719"/>
                  </a:cubicBezTo>
                  <a:cubicBezTo>
                    <a:pt x="297" y="719"/>
                    <a:pt x="297" y="719"/>
                    <a:pt x="297" y="719"/>
                  </a:cubicBezTo>
                  <a:cubicBezTo>
                    <a:pt x="272" y="719"/>
                    <a:pt x="247" y="718"/>
                    <a:pt x="223" y="718"/>
                  </a:cubicBezTo>
                  <a:cubicBezTo>
                    <a:pt x="198" y="718"/>
                    <a:pt x="198" y="718"/>
                    <a:pt x="198" y="718"/>
                  </a:cubicBezTo>
                  <a:cubicBezTo>
                    <a:pt x="186" y="718"/>
                    <a:pt x="186" y="718"/>
                    <a:pt x="186" y="718"/>
                  </a:cubicBezTo>
                  <a:cubicBezTo>
                    <a:pt x="185" y="718"/>
                    <a:pt x="185" y="718"/>
                    <a:pt x="185" y="718"/>
                  </a:cubicBezTo>
                  <a:cubicBezTo>
                    <a:pt x="184" y="718"/>
                    <a:pt x="184" y="718"/>
                    <a:pt x="184" y="718"/>
                  </a:cubicBezTo>
                  <a:cubicBezTo>
                    <a:pt x="183" y="718"/>
                    <a:pt x="182" y="718"/>
                    <a:pt x="181" y="718"/>
                  </a:cubicBezTo>
                  <a:cubicBezTo>
                    <a:pt x="180" y="718"/>
                    <a:pt x="178" y="717"/>
                    <a:pt x="177" y="716"/>
                  </a:cubicBezTo>
                  <a:cubicBezTo>
                    <a:pt x="174" y="715"/>
                    <a:pt x="172" y="713"/>
                    <a:pt x="170" y="711"/>
                  </a:cubicBezTo>
                  <a:cubicBezTo>
                    <a:pt x="166" y="707"/>
                    <a:pt x="164" y="702"/>
                    <a:pt x="164" y="696"/>
                  </a:cubicBezTo>
                  <a:cubicBezTo>
                    <a:pt x="164" y="691"/>
                    <a:pt x="165" y="685"/>
                    <a:pt x="168" y="680"/>
                  </a:cubicBezTo>
                  <a:cubicBezTo>
                    <a:pt x="170" y="678"/>
                    <a:pt x="172" y="676"/>
                    <a:pt x="174" y="674"/>
                  </a:cubicBezTo>
                  <a:cubicBezTo>
                    <a:pt x="177" y="673"/>
                    <a:pt x="180" y="671"/>
                    <a:pt x="183" y="671"/>
                  </a:cubicBezTo>
                  <a:cubicBezTo>
                    <a:pt x="183" y="671"/>
                    <a:pt x="184" y="671"/>
                    <a:pt x="185" y="671"/>
                  </a:cubicBezTo>
                  <a:cubicBezTo>
                    <a:pt x="187" y="671"/>
                    <a:pt x="187" y="671"/>
                    <a:pt x="187" y="671"/>
                  </a:cubicBezTo>
                  <a:cubicBezTo>
                    <a:pt x="190" y="671"/>
                    <a:pt x="190" y="671"/>
                    <a:pt x="190" y="671"/>
                  </a:cubicBezTo>
                  <a:cubicBezTo>
                    <a:pt x="196" y="671"/>
                    <a:pt x="196" y="671"/>
                    <a:pt x="196" y="671"/>
                  </a:cubicBezTo>
                  <a:cubicBezTo>
                    <a:pt x="196" y="671"/>
                    <a:pt x="194" y="671"/>
                    <a:pt x="197" y="671"/>
                  </a:cubicBezTo>
                  <a:lnTo>
                    <a:pt x="190" y="672"/>
                  </a:lnTo>
                  <a:close/>
                  <a:moveTo>
                    <a:pt x="136" y="380"/>
                  </a:moveTo>
                  <a:cubicBezTo>
                    <a:pt x="135" y="376"/>
                    <a:pt x="135" y="371"/>
                    <a:pt x="136" y="368"/>
                  </a:cubicBezTo>
                  <a:cubicBezTo>
                    <a:pt x="137" y="364"/>
                    <a:pt x="139" y="361"/>
                    <a:pt x="143" y="359"/>
                  </a:cubicBezTo>
                  <a:cubicBezTo>
                    <a:pt x="146" y="356"/>
                    <a:pt x="150" y="355"/>
                    <a:pt x="154" y="354"/>
                  </a:cubicBezTo>
                  <a:cubicBezTo>
                    <a:pt x="158" y="354"/>
                    <a:pt x="162" y="355"/>
                    <a:pt x="166" y="357"/>
                  </a:cubicBezTo>
                  <a:cubicBezTo>
                    <a:pt x="170" y="359"/>
                    <a:pt x="174" y="362"/>
                    <a:pt x="177" y="366"/>
                  </a:cubicBezTo>
                  <a:cubicBezTo>
                    <a:pt x="180" y="369"/>
                    <a:pt x="183" y="373"/>
                    <a:pt x="185" y="377"/>
                  </a:cubicBezTo>
                  <a:cubicBezTo>
                    <a:pt x="188" y="384"/>
                    <a:pt x="188" y="384"/>
                    <a:pt x="188" y="384"/>
                  </a:cubicBezTo>
                  <a:cubicBezTo>
                    <a:pt x="194" y="396"/>
                    <a:pt x="194" y="396"/>
                    <a:pt x="194" y="396"/>
                  </a:cubicBezTo>
                  <a:cubicBezTo>
                    <a:pt x="196" y="395"/>
                    <a:pt x="198" y="394"/>
                    <a:pt x="200" y="393"/>
                  </a:cubicBezTo>
                  <a:cubicBezTo>
                    <a:pt x="201" y="393"/>
                    <a:pt x="201" y="392"/>
                    <a:pt x="202" y="392"/>
                  </a:cubicBezTo>
                  <a:cubicBezTo>
                    <a:pt x="203" y="391"/>
                    <a:pt x="204" y="391"/>
                    <a:pt x="205" y="390"/>
                  </a:cubicBezTo>
                  <a:cubicBezTo>
                    <a:pt x="207" y="389"/>
                    <a:pt x="207" y="389"/>
                    <a:pt x="207" y="389"/>
                  </a:cubicBezTo>
                  <a:cubicBezTo>
                    <a:pt x="209" y="388"/>
                    <a:pt x="209" y="388"/>
                    <a:pt x="209" y="388"/>
                  </a:cubicBezTo>
                  <a:cubicBezTo>
                    <a:pt x="210" y="387"/>
                    <a:pt x="211" y="386"/>
                    <a:pt x="213" y="386"/>
                  </a:cubicBezTo>
                  <a:cubicBezTo>
                    <a:pt x="217" y="383"/>
                    <a:pt x="221" y="380"/>
                    <a:pt x="225" y="376"/>
                  </a:cubicBezTo>
                  <a:cubicBezTo>
                    <a:pt x="229" y="373"/>
                    <a:pt x="233" y="369"/>
                    <a:pt x="237" y="366"/>
                  </a:cubicBezTo>
                  <a:cubicBezTo>
                    <a:pt x="239" y="364"/>
                    <a:pt x="240" y="362"/>
                    <a:pt x="242" y="360"/>
                  </a:cubicBezTo>
                  <a:cubicBezTo>
                    <a:pt x="244" y="358"/>
                    <a:pt x="244" y="358"/>
                    <a:pt x="244" y="358"/>
                  </a:cubicBezTo>
                  <a:cubicBezTo>
                    <a:pt x="246" y="356"/>
                    <a:pt x="246" y="356"/>
                    <a:pt x="246" y="356"/>
                  </a:cubicBezTo>
                  <a:cubicBezTo>
                    <a:pt x="247" y="354"/>
                    <a:pt x="249" y="353"/>
                    <a:pt x="250" y="351"/>
                  </a:cubicBezTo>
                  <a:cubicBezTo>
                    <a:pt x="249" y="349"/>
                    <a:pt x="247" y="348"/>
                    <a:pt x="246" y="346"/>
                  </a:cubicBezTo>
                  <a:cubicBezTo>
                    <a:pt x="245" y="345"/>
                    <a:pt x="245" y="345"/>
                    <a:pt x="245" y="345"/>
                  </a:cubicBezTo>
                  <a:cubicBezTo>
                    <a:pt x="245" y="344"/>
                    <a:pt x="245" y="344"/>
                    <a:pt x="245" y="344"/>
                  </a:cubicBezTo>
                  <a:cubicBezTo>
                    <a:pt x="245" y="343"/>
                    <a:pt x="244" y="343"/>
                    <a:pt x="244" y="342"/>
                  </a:cubicBezTo>
                  <a:cubicBezTo>
                    <a:pt x="243" y="340"/>
                    <a:pt x="242" y="338"/>
                    <a:pt x="242" y="336"/>
                  </a:cubicBezTo>
                  <a:cubicBezTo>
                    <a:pt x="242" y="335"/>
                    <a:pt x="241" y="334"/>
                    <a:pt x="241" y="333"/>
                  </a:cubicBezTo>
                  <a:cubicBezTo>
                    <a:pt x="241" y="332"/>
                    <a:pt x="241" y="332"/>
                    <a:pt x="241" y="331"/>
                  </a:cubicBezTo>
                  <a:cubicBezTo>
                    <a:pt x="241" y="331"/>
                    <a:pt x="241" y="330"/>
                    <a:pt x="241" y="330"/>
                  </a:cubicBezTo>
                  <a:cubicBezTo>
                    <a:pt x="241" y="328"/>
                    <a:pt x="241" y="325"/>
                    <a:pt x="241" y="323"/>
                  </a:cubicBezTo>
                  <a:cubicBezTo>
                    <a:pt x="242" y="314"/>
                    <a:pt x="246" y="306"/>
                    <a:pt x="251" y="298"/>
                  </a:cubicBezTo>
                  <a:cubicBezTo>
                    <a:pt x="253" y="295"/>
                    <a:pt x="256" y="291"/>
                    <a:pt x="260" y="289"/>
                  </a:cubicBezTo>
                  <a:cubicBezTo>
                    <a:pt x="263" y="287"/>
                    <a:pt x="267" y="286"/>
                    <a:pt x="271" y="286"/>
                  </a:cubicBezTo>
                  <a:cubicBezTo>
                    <a:pt x="274" y="287"/>
                    <a:pt x="278" y="288"/>
                    <a:pt x="281" y="291"/>
                  </a:cubicBezTo>
                  <a:cubicBezTo>
                    <a:pt x="285" y="293"/>
                    <a:pt x="287" y="297"/>
                    <a:pt x="288" y="300"/>
                  </a:cubicBezTo>
                  <a:cubicBezTo>
                    <a:pt x="291" y="307"/>
                    <a:pt x="288" y="316"/>
                    <a:pt x="284" y="324"/>
                  </a:cubicBezTo>
                  <a:cubicBezTo>
                    <a:pt x="282" y="328"/>
                    <a:pt x="279" y="332"/>
                    <a:pt x="276" y="335"/>
                  </a:cubicBezTo>
                  <a:cubicBezTo>
                    <a:pt x="275" y="337"/>
                    <a:pt x="275" y="337"/>
                    <a:pt x="275" y="337"/>
                  </a:cubicBezTo>
                  <a:cubicBezTo>
                    <a:pt x="273" y="339"/>
                    <a:pt x="273" y="339"/>
                    <a:pt x="273" y="339"/>
                  </a:cubicBezTo>
                  <a:cubicBezTo>
                    <a:pt x="269" y="344"/>
                    <a:pt x="269" y="344"/>
                    <a:pt x="269" y="344"/>
                  </a:cubicBezTo>
                  <a:cubicBezTo>
                    <a:pt x="268" y="346"/>
                    <a:pt x="267" y="347"/>
                    <a:pt x="267" y="349"/>
                  </a:cubicBezTo>
                  <a:cubicBezTo>
                    <a:pt x="267" y="349"/>
                    <a:pt x="267" y="350"/>
                    <a:pt x="267" y="350"/>
                  </a:cubicBezTo>
                  <a:cubicBezTo>
                    <a:pt x="267" y="351"/>
                    <a:pt x="267" y="351"/>
                    <a:pt x="267" y="351"/>
                  </a:cubicBezTo>
                  <a:cubicBezTo>
                    <a:pt x="267" y="351"/>
                    <a:pt x="267" y="351"/>
                    <a:pt x="268" y="351"/>
                  </a:cubicBezTo>
                  <a:cubicBezTo>
                    <a:pt x="268" y="352"/>
                    <a:pt x="268" y="352"/>
                    <a:pt x="268" y="352"/>
                  </a:cubicBezTo>
                  <a:cubicBezTo>
                    <a:pt x="268" y="352"/>
                    <a:pt x="269" y="353"/>
                    <a:pt x="270" y="353"/>
                  </a:cubicBezTo>
                  <a:cubicBezTo>
                    <a:pt x="270" y="354"/>
                    <a:pt x="271" y="354"/>
                    <a:pt x="272" y="354"/>
                  </a:cubicBezTo>
                  <a:cubicBezTo>
                    <a:pt x="274" y="355"/>
                    <a:pt x="276" y="356"/>
                    <a:pt x="277" y="356"/>
                  </a:cubicBezTo>
                  <a:cubicBezTo>
                    <a:pt x="278" y="356"/>
                    <a:pt x="279" y="357"/>
                    <a:pt x="280" y="357"/>
                  </a:cubicBezTo>
                  <a:cubicBezTo>
                    <a:pt x="283" y="357"/>
                    <a:pt x="283" y="357"/>
                    <a:pt x="283" y="357"/>
                  </a:cubicBezTo>
                  <a:cubicBezTo>
                    <a:pt x="285" y="358"/>
                    <a:pt x="286" y="358"/>
                    <a:pt x="287" y="358"/>
                  </a:cubicBezTo>
                  <a:cubicBezTo>
                    <a:pt x="292" y="359"/>
                    <a:pt x="297" y="359"/>
                    <a:pt x="303" y="359"/>
                  </a:cubicBezTo>
                  <a:cubicBezTo>
                    <a:pt x="308" y="359"/>
                    <a:pt x="313" y="359"/>
                    <a:pt x="318" y="358"/>
                  </a:cubicBezTo>
                  <a:cubicBezTo>
                    <a:pt x="321" y="357"/>
                    <a:pt x="323" y="356"/>
                    <a:pt x="326" y="355"/>
                  </a:cubicBezTo>
                  <a:cubicBezTo>
                    <a:pt x="327" y="355"/>
                    <a:pt x="327" y="355"/>
                    <a:pt x="327" y="355"/>
                  </a:cubicBezTo>
                  <a:cubicBezTo>
                    <a:pt x="328" y="355"/>
                    <a:pt x="328" y="355"/>
                    <a:pt x="328" y="355"/>
                  </a:cubicBezTo>
                  <a:cubicBezTo>
                    <a:pt x="331" y="353"/>
                    <a:pt x="331" y="353"/>
                    <a:pt x="331" y="353"/>
                  </a:cubicBezTo>
                  <a:cubicBezTo>
                    <a:pt x="333" y="353"/>
                    <a:pt x="335" y="352"/>
                    <a:pt x="337" y="351"/>
                  </a:cubicBezTo>
                  <a:cubicBezTo>
                    <a:pt x="336" y="348"/>
                    <a:pt x="336" y="345"/>
                    <a:pt x="335" y="342"/>
                  </a:cubicBezTo>
                  <a:cubicBezTo>
                    <a:pt x="335" y="340"/>
                    <a:pt x="335" y="340"/>
                    <a:pt x="335" y="340"/>
                  </a:cubicBezTo>
                  <a:cubicBezTo>
                    <a:pt x="335" y="339"/>
                    <a:pt x="335" y="339"/>
                    <a:pt x="335" y="339"/>
                  </a:cubicBezTo>
                  <a:cubicBezTo>
                    <a:pt x="334" y="337"/>
                    <a:pt x="334" y="337"/>
                    <a:pt x="334" y="337"/>
                  </a:cubicBezTo>
                  <a:cubicBezTo>
                    <a:pt x="334" y="333"/>
                    <a:pt x="334" y="330"/>
                    <a:pt x="334" y="327"/>
                  </a:cubicBezTo>
                  <a:cubicBezTo>
                    <a:pt x="334" y="320"/>
                    <a:pt x="336" y="314"/>
                    <a:pt x="339" y="309"/>
                  </a:cubicBezTo>
                  <a:cubicBezTo>
                    <a:pt x="340" y="307"/>
                    <a:pt x="342" y="304"/>
                    <a:pt x="345" y="302"/>
                  </a:cubicBezTo>
                  <a:cubicBezTo>
                    <a:pt x="346" y="301"/>
                    <a:pt x="347" y="300"/>
                    <a:pt x="348" y="299"/>
                  </a:cubicBezTo>
                  <a:cubicBezTo>
                    <a:pt x="349" y="298"/>
                    <a:pt x="350" y="297"/>
                    <a:pt x="352" y="297"/>
                  </a:cubicBezTo>
                  <a:cubicBezTo>
                    <a:pt x="357" y="294"/>
                    <a:pt x="363" y="294"/>
                    <a:pt x="367" y="296"/>
                  </a:cubicBezTo>
                  <a:cubicBezTo>
                    <a:pt x="369" y="296"/>
                    <a:pt x="370" y="297"/>
                    <a:pt x="371" y="297"/>
                  </a:cubicBezTo>
                  <a:cubicBezTo>
                    <a:pt x="371" y="298"/>
                    <a:pt x="372" y="298"/>
                    <a:pt x="372" y="299"/>
                  </a:cubicBezTo>
                  <a:cubicBezTo>
                    <a:pt x="373" y="299"/>
                    <a:pt x="373" y="300"/>
                    <a:pt x="374" y="300"/>
                  </a:cubicBezTo>
                  <a:cubicBezTo>
                    <a:pt x="375" y="303"/>
                    <a:pt x="377" y="305"/>
                    <a:pt x="378" y="308"/>
                  </a:cubicBezTo>
                  <a:cubicBezTo>
                    <a:pt x="380" y="313"/>
                    <a:pt x="380" y="319"/>
                    <a:pt x="378" y="325"/>
                  </a:cubicBezTo>
                  <a:cubicBezTo>
                    <a:pt x="376" y="330"/>
                    <a:pt x="372" y="336"/>
                    <a:pt x="367" y="340"/>
                  </a:cubicBezTo>
                  <a:cubicBezTo>
                    <a:pt x="365" y="343"/>
                    <a:pt x="363" y="345"/>
                    <a:pt x="360" y="347"/>
                  </a:cubicBezTo>
                  <a:cubicBezTo>
                    <a:pt x="359" y="347"/>
                    <a:pt x="359" y="348"/>
                    <a:pt x="358" y="348"/>
                  </a:cubicBezTo>
                  <a:cubicBezTo>
                    <a:pt x="357" y="349"/>
                    <a:pt x="357" y="349"/>
                    <a:pt x="357" y="349"/>
                  </a:cubicBezTo>
                  <a:cubicBezTo>
                    <a:pt x="356" y="350"/>
                    <a:pt x="356" y="350"/>
                    <a:pt x="356" y="350"/>
                  </a:cubicBezTo>
                  <a:cubicBezTo>
                    <a:pt x="353" y="352"/>
                    <a:pt x="351" y="353"/>
                    <a:pt x="348" y="355"/>
                  </a:cubicBezTo>
                  <a:cubicBezTo>
                    <a:pt x="349" y="357"/>
                    <a:pt x="349" y="359"/>
                    <a:pt x="350" y="361"/>
                  </a:cubicBezTo>
                  <a:cubicBezTo>
                    <a:pt x="350" y="362"/>
                    <a:pt x="351" y="363"/>
                    <a:pt x="351" y="364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3" y="369"/>
                    <a:pt x="354" y="371"/>
                    <a:pt x="356" y="373"/>
                  </a:cubicBezTo>
                  <a:cubicBezTo>
                    <a:pt x="358" y="378"/>
                    <a:pt x="361" y="382"/>
                    <a:pt x="364" y="387"/>
                  </a:cubicBezTo>
                  <a:cubicBezTo>
                    <a:pt x="367" y="391"/>
                    <a:pt x="371" y="395"/>
                    <a:pt x="375" y="398"/>
                  </a:cubicBezTo>
                  <a:cubicBezTo>
                    <a:pt x="376" y="399"/>
                    <a:pt x="377" y="400"/>
                    <a:pt x="378" y="400"/>
                  </a:cubicBezTo>
                  <a:cubicBezTo>
                    <a:pt x="379" y="401"/>
                    <a:pt x="379" y="401"/>
                    <a:pt x="380" y="402"/>
                  </a:cubicBezTo>
                  <a:cubicBezTo>
                    <a:pt x="381" y="402"/>
                    <a:pt x="381" y="402"/>
                    <a:pt x="381" y="402"/>
                  </a:cubicBezTo>
                  <a:cubicBezTo>
                    <a:pt x="381" y="402"/>
                    <a:pt x="381" y="402"/>
                    <a:pt x="381" y="402"/>
                  </a:cubicBezTo>
                  <a:cubicBezTo>
                    <a:pt x="383" y="403"/>
                    <a:pt x="383" y="403"/>
                    <a:pt x="383" y="403"/>
                  </a:cubicBezTo>
                  <a:cubicBezTo>
                    <a:pt x="384" y="404"/>
                    <a:pt x="386" y="405"/>
                    <a:pt x="388" y="406"/>
                  </a:cubicBezTo>
                  <a:cubicBezTo>
                    <a:pt x="391" y="407"/>
                    <a:pt x="391" y="407"/>
                    <a:pt x="391" y="407"/>
                  </a:cubicBezTo>
                  <a:cubicBezTo>
                    <a:pt x="392" y="408"/>
                    <a:pt x="392" y="408"/>
                    <a:pt x="392" y="408"/>
                  </a:cubicBezTo>
                  <a:cubicBezTo>
                    <a:pt x="393" y="408"/>
                    <a:pt x="393" y="408"/>
                    <a:pt x="394" y="408"/>
                  </a:cubicBezTo>
                  <a:cubicBezTo>
                    <a:pt x="401" y="393"/>
                    <a:pt x="401" y="393"/>
                    <a:pt x="401" y="393"/>
                  </a:cubicBezTo>
                  <a:cubicBezTo>
                    <a:pt x="406" y="383"/>
                    <a:pt x="406" y="383"/>
                    <a:pt x="406" y="383"/>
                  </a:cubicBezTo>
                  <a:cubicBezTo>
                    <a:pt x="408" y="379"/>
                    <a:pt x="408" y="379"/>
                    <a:pt x="408" y="379"/>
                  </a:cubicBezTo>
                  <a:cubicBezTo>
                    <a:pt x="409" y="378"/>
                    <a:pt x="409" y="378"/>
                    <a:pt x="409" y="378"/>
                  </a:cubicBezTo>
                  <a:cubicBezTo>
                    <a:pt x="409" y="377"/>
                    <a:pt x="409" y="377"/>
                    <a:pt x="409" y="377"/>
                  </a:cubicBezTo>
                  <a:cubicBezTo>
                    <a:pt x="410" y="376"/>
                    <a:pt x="410" y="375"/>
                    <a:pt x="411" y="375"/>
                  </a:cubicBezTo>
                  <a:cubicBezTo>
                    <a:pt x="413" y="372"/>
                    <a:pt x="415" y="370"/>
                    <a:pt x="417" y="367"/>
                  </a:cubicBezTo>
                  <a:cubicBezTo>
                    <a:pt x="420" y="365"/>
                    <a:pt x="422" y="363"/>
                    <a:pt x="425" y="362"/>
                  </a:cubicBezTo>
                  <a:cubicBezTo>
                    <a:pt x="426" y="361"/>
                    <a:pt x="427" y="361"/>
                    <a:pt x="429" y="361"/>
                  </a:cubicBezTo>
                  <a:cubicBezTo>
                    <a:pt x="430" y="361"/>
                    <a:pt x="431" y="361"/>
                    <a:pt x="432" y="361"/>
                  </a:cubicBezTo>
                  <a:cubicBezTo>
                    <a:pt x="437" y="362"/>
                    <a:pt x="441" y="366"/>
                    <a:pt x="444" y="372"/>
                  </a:cubicBezTo>
                  <a:cubicBezTo>
                    <a:pt x="446" y="377"/>
                    <a:pt x="447" y="384"/>
                    <a:pt x="446" y="390"/>
                  </a:cubicBezTo>
                  <a:cubicBezTo>
                    <a:pt x="445" y="393"/>
                    <a:pt x="445" y="396"/>
                    <a:pt x="443" y="399"/>
                  </a:cubicBezTo>
                  <a:cubicBezTo>
                    <a:pt x="442" y="402"/>
                    <a:pt x="440" y="405"/>
                    <a:pt x="438" y="407"/>
                  </a:cubicBezTo>
                  <a:cubicBezTo>
                    <a:pt x="434" y="411"/>
                    <a:pt x="429" y="415"/>
                    <a:pt x="423" y="417"/>
                  </a:cubicBezTo>
                  <a:cubicBezTo>
                    <a:pt x="420" y="418"/>
                    <a:pt x="416" y="418"/>
                    <a:pt x="413" y="418"/>
                  </a:cubicBezTo>
                  <a:cubicBezTo>
                    <a:pt x="411" y="418"/>
                    <a:pt x="410" y="419"/>
                    <a:pt x="408" y="419"/>
                  </a:cubicBezTo>
                  <a:cubicBezTo>
                    <a:pt x="407" y="418"/>
                    <a:pt x="407" y="418"/>
                    <a:pt x="407" y="418"/>
                  </a:cubicBezTo>
                  <a:cubicBezTo>
                    <a:pt x="407" y="418"/>
                    <a:pt x="406" y="418"/>
                    <a:pt x="406" y="418"/>
                  </a:cubicBezTo>
                  <a:cubicBezTo>
                    <a:pt x="405" y="418"/>
                    <a:pt x="404" y="418"/>
                    <a:pt x="404" y="418"/>
                  </a:cubicBezTo>
                  <a:cubicBezTo>
                    <a:pt x="399" y="418"/>
                    <a:pt x="399" y="418"/>
                    <a:pt x="399" y="418"/>
                  </a:cubicBezTo>
                  <a:cubicBezTo>
                    <a:pt x="398" y="419"/>
                    <a:pt x="397" y="421"/>
                    <a:pt x="397" y="423"/>
                  </a:cubicBezTo>
                  <a:cubicBezTo>
                    <a:pt x="395" y="427"/>
                    <a:pt x="395" y="427"/>
                    <a:pt x="395" y="427"/>
                  </a:cubicBezTo>
                  <a:cubicBezTo>
                    <a:pt x="392" y="432"/>
                    <a:pt x="392" y="432"/>
                    <a:pt x="392" y="432"/>
                  </a:cubicBezTo>
                  <a:cubicBezTo>
                    <a:pt x="387" y="443"/>
                    <a:pt x="387" y="443"/>
                    <a:pt x="387" y="443"/>
                  </a:cubicBezTo>
                  <a:cubicBezTo>
                    <a:pt x="384" y="451"/>
                    <a:pt x="381" y="458"/>
                    <a:pt x="378" y="465"/>
                  </a:cubicBezTo>
                  <a:cubicBezTo>
                    <a:pt x="372" y="480"/>
                    <a:pt x="367" y="495"/>
                    <a:pt x="361" y="510"/>
                  </a:cubicBezTo>
                  <a:cubicBezTo>
                    <a:pt x="351" y="539"/>
                    <a:pt x="341" y="570"/>
                    <a:pt x="332" y="600"/>
                  </a:cubicBezTo>
                  <a:cubicBezTo>
                    <a:pt x="327" y="617"/>
                    <a:pt x="327" y="617"/>
                    <a:pt x="327" y="617"/>
                  </a:cubicBezTo>
                  <a:cubicBezTo>
                    <a:pt x="326" y="622"/>
                    <a:pt x="326" y="622"/>
                    <a:pt x="326" y="622"/>
                  </a:cubicBezTo>
                  <a:cubicBezTo>
                    <a:pt x="325" y="622"/>
                    <a:pt x="325" y="622"/>
                    <a:pt x="325" y="622"/>
                  </a:cubicBezTo>
                  <a:cubicBezTo>
                    <a:pt x="330" y="603"/>
                    <a:pt x="330" y="603"/>
                    <a:pt x="330" y="603"/>
                  </a:cubicBezTo>
                  <a:cubicBezTo>
                    <a:pt x="334" y="592"/>
                    <a:pt x="334" y="592"/>
                    <a:pt x="334" y="592"/>
                  </a:cubicBezTo>
                  <a:cubicBezTo>
                    <a:pt x="342" y="563"/>
                    <a:pt x="352" y="534"/>
                    <a:pt x="362" y="506"/>
                  </a:cubicBezTo>
                  <a:cubicBezTo>
                    <a:pt x="367" y="491"/>
                    <a:pt x="373" y="477"/>
                    <a:pt x="378" y="463"/>
                  </a:cubicBezTo>
                  <a:cubicBezTo>
                    <a:pt x="381" y="456"/>
                    <a:pt x="384" y="449"/>
                    <a:pt x="387" y="442"/>
                  </a:cubicBezTo>
                  <a:cubicBezTo>
                    <a:pt x="392" y="432"/>
                    <a:pt x="392" y="432"/>
                    <a:pt x="392" y="432"/>
                  </a:cubicBezTo>
                  <a:cubicBezTo>
                    <a:pt x="394" y="426"/>
                    <a:pt x="394" y="426"/>
                    <a:pt x="394" y="426"/>
                  </a:cubicBezTo>
                  <a:cubicBezTo>
                    <a:pt x="398" y="417"/>
                    <a:pt x="398" y="417"/>
                    <a:pt x="398" y="417"/>
                  </a:cubicBezTo>
                  <a:cubicBezTo>
                    <a:pt x="403" y="418"/>
                    <a:pt x="403" y="418"/>
                    <a:pt x="403" y="418"/>
                  </a:cubicBezTo>
                  <a:cubicBezTo>
                    <a:pt x="404" y="418"/>
                    <a:pt x="405" y="418"/>
                    <a:pt x="406" y="418"/>
                  </a:cubicBezTo>
                  <a:cubicBezTo>
                    <a:pt x="406" y="418"/>
                    <a:pt x="407" y="418"/>
                    <a:pt x="407" y="418"/>
                  </a:cubicBezTo>
                  <a:cubicBezTo>
                    <a:pt x="408" y="418"/>
                    <a:pt x="408" y="418"/>
                    <a:pt x="408" y="418"/>
                  </a:cubicBezTo>
                  <a:cubicBezTo>
                    <a:pt x="410" y="418"/>
                    <a:pt x="411" y="418"/>
                    <a:pt x="413" y="418"/>
                  </a:cubicBezTo>
                  <a:cubicBezTo>
                    <a:pt x="416" y="417"/>
                    <a:pt x="419" y="417"/>
                    <a:pt x="422" y="416"/>
                  </a:cubicBezTo>
                  <a:cubicBezTo>
                    <a:pt x="428" y="414"/>
                    <a:pt x="434" y="411"/>
                    <a:pt x="438" y="406"/>
                  </a:cubicBezTo>
                  <a:cubicBezTo>
                    <a:pt x="440" y="404"/>
                    <a:pt x="442" y="402"/>
                    <a:pt x="443" y="399"/>
                  </a:cubicBezTo>
                  <a:cubicBezTo>
                    <a:pt x="444" y="396"/>
                    <a:pt x="445" y="393"/>
                    <a:pt x="445" y="390"/>
                  </a:cubicBezTo>
                  <a:cubicBezTo>
                    <a:pt x="446" y="384"/>
                    <a:pt x="446" y="377"/>
                    <a:pt x="443" y="372"/>
                  </a:cubicBezTo>
                  <a:cubicBezTo>
                    <a:pt x="441" y="367"/>
                    <a:pt x="436" y="362"/>
                    <a:pt x="432" y="362"/>
                  </a:cubicBezTo>
                  <a:cubicBezTo>
                    <a:pt x="431" y="362"/>
                    <a:pt x="431" y="362"/>
                    <a:pt x="430" y="361"/>
                  </a:cubicBezTo>
                  <a:cubicBezTo>
                    <a:pt x="430" y="361"/>
                    <a:pt x="429" y="362"/>
                    <a:pt x="429" y="362"/>
                  </a:cubicBezTo>
                  <a:cubicBezTo>
                    <a:pt x="428" y="362"/>
                    <a:pt x="426" y="362"/>
                    <a:pt x="425" y="363"/>
                  </a:cubicBezTo>
                  <a:cubicBezTo>
                    <a:pt x="423" y="364"/>
                    <a:pt x="420" y="366"/>
                    <a:pt x="418" y="368"/>
                  </a:cubicBezTo>
                  <a:cubicBezTo>
                    <a:pt x="415" y="370"/>
                    <a:pt x="413" y="373"/>
                    <a:pt x="411" y="375"/>
                  </a:cubicBezTo>
                  <a:cubicBezTo>
                    <a:pt x="411" y="376"/>
                    <a:pt x="410" y="377"/>
                    <a:pt x="410" y="377"/>
                  </a:cubicBezTo>
                  <a:cubicBezTo>
                    <a:pt x="409" y="378"/>
                    <a:pt x="409" y="378"/>
                    <a:pt x="409" y="378"/>
                  </a:cubicBezTo>
                  <a:cubicBezTo>
                    <a:pt x="409" y="379"/>
                    <a:pt x="409" y="379"/>
                    <a:pt x="409" y="379"/>
                  </a:cubicBezTo>
                  <a:cubicBezTo>
                    <a:pt x="406" y="384"/>
                    <a:pt x="406" y="384"/>
                    <a:pt x="406" y="384"/>
                  </a:cubicBezTo>
                  <a:cubicBezTo>
                    <a:pt x="402" y="394"/>
                    <a:pt x="402" y="394"/>
                    <a:pt x="402" y="394"/>
                  </a:cubicBezTo>
                  <a:cubicBezTo>
                    <a:pt x="394" y="409"/>
                    <a:pt x="394" y="409"/>
                    <a:pt x="394" y="409"/>
                  </a:cubicBezTo>
                  <a:cubicBezTo>
                    <a:pt x="394" y="409"/>
                    <a:pt x="393" y="409"/>
                    <a:pt x="393" y="409"/>
                  </a:cubicBezTo>
                  <a:cubicBezTo>
                    <a:pt x="391" y="408"/>
                    <a:pt x="391" y="408"/>
                    <a:pt x="391" y="408"/>
                  </a:cubicBezTo>
                  <a:cubicBezTo>
                    <a:pt x="388" y="407"/>
                    <a:pt x="388" y="407"/>
                    <a:pt x="388" y="407"/>
                  </a:cubicBezTo>
                  <a:cubicBezTo>
                    <a:pt x="386" y="406"/>
                    <a:pt x="384" y="405"/>
                    <a:pt x="382" y="404"/>
                  </a:cubicBezTo>
                  <a:cubicBezTo>
                    <a:pt x="381" y="403"/>
                    <a:pt x="381" y="403"/>
                    <a:pt x="381" y="403"/>
                  </a:cubicBezTo>
                  <a:cubicBezTo>
                    <a:pt x="380" y="403"/>
                    <a:pt x="380" y="403"/>
                    <a:pt x="380" y="403"/>
                  </a:cubicBezTo>
                  <a:cubicBezTo>
                    <a:pt x="380" y="402"/>
                    <a:pt x="380" y="402"/>
                    <a:pt x="380" y="402"/>
                  </a:cubicBezTo>
                  <a:cubicBezTo>
                    <a:pt x="379" y="402"/>
                    <a:pt x="378" y="402"/>
                    <a:pt x="378" y="401"/>
                  </a:cubicBezTo>
                  <a:cubicBezTo>
                    <a:pt x="377" y="400"/>
                    <a:pt x="376" y="400"/>
                    <a:pt x="375" y="399"/>
                  </a:cubicBezTo>
                  <a:cubicBezTo>
                    <a:pt x="370" y="395"/>
                    <a:pt x="367" y="391"/>
                    <a:pt x="363" y="387"/>
                  </a:cubicBezTo>
                  <a:cubicBezTo>
                    <a:pt x="360" y="383"/>
                    <a:pt x="357" y="378"/>
                    <a:pt x="355" y="374"/>
                  </a:cubicBezTo>
                  <a:cubicBezTo>
                    <a:pt x="354" y="371"/>
                    <a:pt x="352" y="369"/>
                    <a:pt x="351" y="367"/>
                  </a:cubicBezTo>
                  <a:cubicBezTo>
                    <a:pt x="351" y="366"/>
                    <a:pt x="351" y="366"/>
                    <a:pt x="351" y="366"/>
                  </a:cubicBezTo>
                  <a:cubicBezTo>
                    <a:pt x="350" y="364"/>
                    <a:pt x="350" y="364"/>
                    <a:pt x="350" y="364"/>
                  </a:cubicBezTo>
                  <a:cubicBezTo>
                    <a:pt x="350" y="363"/>
                    <a:pt x="350" y="362"/>
                    <a:pt x="349" y="361"/>
                  </a:cubicBezTo>
                  <a:cubicBezTo>
                    <a:pt x="348" y="359"/>
                    <a:pt x="348" y="357"/>
                    <a:pt x="347" y="355"/>
                  </a:cubicBezTo>
                  <a:cubicBezTo>
                    <a:pt x="350" y="353"/>
                    <a:pt x="352" y="351"/>
                    <a:pt x="355" y="349"/>
                  </a:cubicBezTo>
                  <a:cubicBezTo>
                    <a:pt x="357" y="348"/>
                    <a:pt x="357" y="348"/>
                    <a:pt x="357" y="348"/>
                  </a:cubicBezTo>
                  <a:cubicBezTo>
                    <a:pt x="358" y="348"/>
                    <a:pt x="358" y="348"/>
                    <a:pt x="358" y="348"/>
                  </a:cubicBezTo>
                  <a:cubicBezTo>
                    <a:pt x="358" y="347"/>
                    <a:pt x="359" y="347"/>
                    <a:pt x="359" y="346"/>
                  </a:cubicBezTo>
                  <a:cubicBezTo>
                    <a:pt x="362" y="344"/>
                    <a:pt x="364" y="342"/>
                    <a:pt x="367" y="340"/>
                  </a:cubicBezTo>
                  <a:cubicBezTo>
                    <a:pt x="371" y="335"/>
                    <a:pt x="375" y="330"/>
                    <a:pt x="377" y="325"/>
                  </a:cubicBezTo>
                  <a:cubicBezTo>
                    <a:pt x="379" y="319"/>
                    <a:pt x="379" y="313"/>
                    <a:pt x="377" y="308"/>
                  </a:cubicBezTo>
                  <a:cubicBezTo>
                    <a:pt x="376" y="306"/>
                    <a:pt x="375" y="303"/>
                    <a:pt x="373" y="301"/>
                  </a:cubicBezTo>
                  <a:cubicBezTo>
                    <a:pt x="372" y="301"/>
                    <a:pt x="372" y="300"/>
                    <a:pt x="371" y="299"/>
                  </a:cubicBezTo>
                  <a:cubicBezTo>
                    <a:pt x="371" y="299"/>
                    <a:pt x="371" y="299"/>
                    <a:pt x="370" y="298"/>
                  </a:cubicBezTo>
                  <a:cubicBezTo>
                    <a:pt x="369" y="297"/>
                    <a:pt x="368" y="297"/>
                    <a:pt x="367" y="296"/>
                  </a:cubicBezTo>
                  <a:cubicBezTo>
                    <a:pt x="363" y="295"/>
                    <a:pt x="357" y="295"/>
                    <a:pt x="352" y="298"/>
                  </a:cubicBezTo>
                  <a:cubicBezTo>
                    <a:pt x="351" y="298"/>
                    <a:pt x="350" y="299"/>
                    <a:pt x="349" y="300"/>
                  </a:cubicBezTo>
                  <a:cubicBezTo>
                    <a:pt x="347" y="301"/>
                    <a:pt x="346" y="302"/>
                    <a:pt x="345" y="303"/>
                  </a:cubicBezTo>
                  <a:cubicBezTo>
                    <a:pt x="343" y="305"/>
                    <a:pt x="341" y="307"/>
                    <a:pt x="340" y="310"/>
                  </a:cubicBezTo>
                  <a:cubicBezTo>
                    <a:pt x="337" y="315"/>
                    <a:pt x="335" y="321"/>
                    <a:pt x="335" y="327"/>
                  </a:cubicBezTo>
                  <a:cubicBezTo>
                    <a:pt x="335" y="330"/>
                    <a:pt x="335" y="333"/>
                    <a:pt x="335" y="337"/>
                  </a:cubicBezTo>
                  <a:cubicBezTo>
                    <a:pt x="336" y="339"/>
                    <a:pt x="336" y="339"/>
                    <a:pt x="336" y="339"/>
                  </a:cubicBezTo>
                  <a:cubicBezTo>
                    <a:pt x="336" y="340"/>
                    <a:pt x="336" y="340"/>
                    <a:pt x="336" y="340"/>
                  </a:cubicBezTo>
                  <a:cubicBezTo>
                    <a:pt x="336" y="342"/>
                    <a:pt x="336" y="342"/>
                    <a:pt x="336" y="342"/>
                  </a:cubicBezTo>
                  <a:cubicBezTo>
                    <a:pt x="336" y="343"/>
                    <a:pt x="336" y="343"/>
                    <a:pt x="336" y="343"/>
                  </a:cubicBezTo>
                  <a:cubicBezTo>
                    <a:pt x="337" y="344"/>
                    <a:pt x="337" y="344"/>
                    <a:pt x="337" y="344"/>
                  </a:cubicBezTo>
                  <a:cubicBezTo>
                    <a:pt x="337" y="347"/>
                    <a:pt x="337" y="347"/>
                    <a:pt x="337" y="347"/>
                  </a:cubicBezTo>
                  <a:cubicBezTo>
                    <a:pt x="338" y="351"/>
                    <a:pt x="338" y="351"/>
                    <a:pt x="338" y="351"/>
                  </a:cubicBezTo>
                  <a:cubicBezTo>
                    <a:pt x="336" y="352"/>
                    <a:pt x="334" y="353"/>
                    <a:pt x="332" y="354"/>
                  </a:cubicBezTo>
                  <a:cubicBezTo>
                    <a:pt x="331" y="355"/>
                    <a:pt x="330" y="355"/>
                    <a:pt x="329" y="355"/>
                  </a:cubicBezTo>
                  <a:cubicBezTo>
                    <a:pt x="328" y="356"/>
                    <a:pt x="328" y="356"/>
                    <a:pt x="328" y="356"/>
                  </a:cubicBezTo>
                  <a:cubicBezTo>
                    <a:pt x="326" y="356"/>
                    <a:pt x="326" y="356"/>
                    <a:pt x="326" y="356"/>
                  </a:cubicBezTo>
                  <a:cubicBezTo>
                    <a:pt x="324" y="357"/>
                    <a:pt x="321" y="358"/>
                    <a:pt x="318" y="359"/>
                  </a:cubicBezTo>
                  <a:cubicBezTo>
                    <a:pt x="313" y="360"/>
                    <a:pt x="308" y="360"/>
                    <a:pt x="303" y="360"/>
                  </a:cubicBezTo>
                  <a:cubicBezTo>
                    <a:pt x="297" y="360"/>
                    <a:pt x="292" y="360"/>
                    <a:pt x="287" y="359"/>
                  </a:cubicBezTo>
                  <a:cubicBezTo>
                    <a:pt x="286" y="359"/>
                    <a:pt x="284" y="359"/>
                    <a:pt x="283" y="358"/>
                  </a:cubicBezTo>
                  <a:cubicBezTo>
                    <a:pt x="282" y="358"/>
                    <a:pt x="281" y="358"/>
                    <a:pt x="280" y="358"/>
                  </a:cubicBezTo>
                  <a:cubicBezTo>
                    <a:pt x="279" y="358"/>
                    <a:pt x="278" y="357"/>
                    <a:pt x="277" y="357"/>
                  </a:cubicBezTo>
                  <a:cubicBezTo>
                    <a:pt x="275" y="357"/>
                    <a:pt x="273" y="356"/>
                    <a:pt x="271" y="355"/>
                  </a:cubicBezTo>
                  <a:cubicBezTo>
                    <a:pt x="270" y="355"/>
                    <a:pt x="269" y="354"/>
                    <a:pt x="268" y="354"/>
                  </a:cubicBezTo>
                  <a:cubicBezTo>
                    <a:pt x="268" y="353"/>
                    <a:pt x="267" y="353"/>
                    <a:pt x="267" y="352"/>
                  </a:cubicBezTo>
                  <a:cubicBezTo>
                    <a:pt x="266" y="352"/>
                    <a:pt x="266" y="351"/>
                    <a:pt x="266" y="351"/>
                  </a:cubicBezTo>
                  <a:cubicBezTo>
                    <a:pt x="266" y="350"/>
                    <a:pt x="266" y="350"/>
                    <a:pt x="266" y="350"/>
                  </a:cubicBezTo>
                  <a:cubicBezTo>
                    <a:pt x="266" y="350"/>
                    <a:pt x="266" y="349"/>
                    <a:pt x="265" y="349"/>
                  </a:cubicBezTo>
                  <a:cubicBezTo>
                    <a:pt x="265" y="348"/>
                    <a:pt x="266" y="346"/>
                    <a:pt x="268" y="344"/>
                  </a:cubicBezTo>
                  <a:cubicBezTo>
                    <a:pt x="272" y="339"/>
                    <a:pt x="272" y="339"/>
                    <a:pt x="272" y="339"/>
                  </a:cubicBezTo>
                  <a:cubicBezTo>
                    <a:pt x="274" y="336"/>
                    <a:pt x="274" y="336"/>
                    <a:pt x="274" y="336"/>
                  </a:cubicBezTo>
                  <a:cubicBezTo>
                    <a:pt x="275" y="335"/>
                    <a:pt x="275" y="335"/>
                    <a:pt x="275" y="335"/>
                  </a:cubicBezTo>
                  <a:cubicBezTo>
                    <a:pt x="278" y="331"/>
                    <a:pt x="281" y="327"/>
                    <a:pt x="283" y="323"/>
                  </a:cubicBezTo>
                  <a:cubicBezTo>
                    <a:pt x="285" y="319"/>
                    <a:pt x="287" y="315"/>
                    <a:pt x="288" y="311"/>
                  </a:cubicBezTo>
                  <a:cubicBezTo>
                    <a:pt x="289" y="307"/>
                    <a:pt x="289" y="304"/>
                    <a:pt x="288" y="300"/>
                  </a:cubicBezTo>
                  <a:cubicBezTo>
                    <a:pt x="286" y="297"/>
                    <a:pt x="284" y="294"/>
                    <a:pt x="281" y="292"/>
                  </a:cubicBezTo>
                  <a:cubicBezTo>
                    <a:pt x="277" y="289"/>
                    <a:pt x="274" y="288"/>
                    <a:pt x="270" y="287"/>
                  </a:cubicBezTo>
                  <a:cubicBezTo>
                    <a:pt x="267" y="287"/>
                    <a:pt x="264" y="288"/>
                    <a:pt x="260" y="290"/>
                  </a:cubicBezTo>
                  <a:cubicBezTo>
                    <a:pt x="257" y="292"/>
                    <a:pt x="254" y="295"/>
                    <a:pt x="252" y="299"/>
                  </a:cubicBezTo>
                  <a:cubicBezTo>
                    <a:pt x="247" y="306"/>
                    <a:pt x="243" y="315"/>
                    <a:pt x="242" y="323"/>
                  </a:cubicBezTo>
                  <a:cubicBezTo>
                    <a:pt x="242" y="326"/>
                    <a:pt x="242" y="328"/>
                    <a:pt x="242" y="330"/>
                  </a:cubicBezTo>
                  <a:cubicBezTo>
                    <a:pt x="242" y="330"/>
                    <a:pt x="242" y="331"/>
                    <a:pt x="242" y="331"/>
                  </a:cubicBezTo>
                  <a:cubicBezTo>
                    <a:pt x="242" y="332"/>
                    <a:pt x="242" y="332"/>
                    <a:pt x="242" y="333"/>
                  </a:cubicBezTo>
                  <a:cubicBezTo>
                    <a:pt x="242" y="334"/>
                    <a:pt x="243" y="335"/>
                    <a:pt x="243" y="336"/>
                  </a:cubicBezTo>
                  <a:cubicBezTo>
                    <a:pt x="243" y="338"/>
                    <a:pt x="244" y="340"/>
                    <a:pt x="245" y="342"/>
                  </a:cubicBezTo>
                  <a:cubicBezTo>
                    <a:pt x="245" y="342"/>
                    <a:pt x="245" y="343"/>
                    <a:pt x="246" y="343"/>
                  </a:cubicBezTo>
                  <a:cubicBezTo>
                    <a:pt x="246" y="343"/>
                    <a:pt x="246" y="343"/>
                    <a:pt x="246" y="344"/>
                  </a:cubicBezTo>
                  <a:cubicBezTo>
                    <a:pt x="247" y="346"/>
                    <a:pt x="247" y="346"/>
                    <a:pt x="247" y="346"/>
                  </a:cubicBezTo>
                  <a:cubicBezTo>
                    <a:pt x="248" y="347"/>
                    <a:pt x="250" y="349"/>
                    <a:pt x="251" y="351"/>
                  </a:cubicBezTo>
                  <a:cubicBezTo>
                    <a:pt x="250" y="353"/>
                    <a:pt x="248" y="355"/>
                    <a:pt x="247" y="356"/>
                  </a:cubicBezTo>
                  <a:cubicBezTo>
                    <a:pt x="246" y="357"/>
                    <a:pt x="245" y="358"/>
                    <a:pt x="244" y="359"/>
                  </a:cubicBezTo>
                  <a:cubicBezTo>
                    <a:pt x="243" y="361"/>
                    <a:pt x="243" y="361"/>
                    <a:pt x="243" y="361"/>
                  </a:cubicBezTo>
                  <a:cubicBezTo>
                    <a:pt x="241" y="363"/>
                    <a:pt x="239" y="365"/>
                    <a:pt x="237" y="366"/>
                  </a:cubicBezTo>
                  <a:cubicBezTo>
                    <a:pt x="234" y="370"/>
                    <a:pt x="230" y="374"/>
                    <a:pt x="226" y="377"/>
                  </a:cubicBezTo>
                  <a:cubicBezTo>
                    <a:pt x="222" y="380"/>
                    <a:pt x="217" y="384"/>
                    <a:pt x="213" y="387"/>
                  </a:cubicBezTo>
                  <a:cubicBezTo>
                    <a:pt x="212" y="387"/>
                    <a:pt x="211" y="388"/>
                    <a:pt x="210" y="389"/>
                  </a:cubicBezTo>
                  <a:cubicBezTo>
                    <a:pt x="208" y="390"/>
                    <a:pt x="208" y="390"/>
                    <a:pt x="208" y="390"/>
                  </a:cubicBezTo>
                  <a:cubicBezTo>
                    <a:pt x="207" y="390"/>
                    <a:pt x="207" y="390"/>
                    <a:pt x="207" y="390"/>
                  </a:cubicBezTo>
                  <a:cubicBezTo>
                    <a:pt x="206" y="391"/>
                    <a:pt x="206" y="391"/>
                    <a:pt x="206" y="391"/>
                  </a:cubicBezTo>
                  <a:cubicBezTo>
                    <a:pt x="205" y="392"/>
                    <a:pt x="204" y="392"/>
                    <a:pt x="203" y="393"/>
                  </a:cubicBezTo>
                  <a:cubicBezTo>
                    <a:pt x="202" y="393"/>
                    <a:pt x="201" y="394"/>
                    <a:pt x="200" y="394"/>
                  </a:cubicBezTo>
                  <a:cubicBezTo>
                    <a:pt x="198" y="395"/>
                    <a:pt x="196" y="396"/>
                    <a:pt x="194" y="397"/>
                  </a:cubicBezTo>
                  <a:cubicBezTo>
                    <a:pt x="187" y="385"/>
                    <a:pt x="187" y="385"/>
                    <a:pt x="187" y="385"/>
                  </a:cubicBezTo>
                  <a:cubicBezTo>
                    <a:pt x="184" y="378"/>
                    <a:pt x="184" y="378"/>
                    <a:pt x="184" y="378"/>
                  </a:cubicBezTo>
                  <a:cubicBezTo>
                    <a:pt x="182" y="374"/>
                    <a:pt x="179" y="370"/>
                    <a:pt x="177" y="367"/>
                  </a:cubicBezTo>
                  <a:cubicBezTo>
                    <a:pt x="174" y="363"/>
                    <a:pt x="170" y="360"/>
                    <a:pt x="167" y="358"/>
                  </a:cubicBezTo>
                  <a:cubicBezTo>
                    <a:pt x="163" y="356"/>
                    <a:pt x="159" y="355"/>
                    <a:pt x="155" y="355"/>
                  </a:cubicBezTo>
                  <a:cubicBezTo>
                    <a:pt x="152" y="355"/>
                    <a:pt x="148" y="356"/>
                    <a:pt x="144" y="358"/>
                  </a:cubicBezTo>
                  <a:cubicBezTo>
                    <a:pt x="141" y="361"/>
                    <a:pt x="138" y="363"/>
                    <a:pt x="137" y="367"/>
                  </a:cubicBezTo>
                  <a:cubicBezTo>
                    <a:pt x="136" y="370"/>
                    <a:pt x="135" y="374"/>
                    <a:pt x="136" y="378"/>
                  </a:cubicBezTo>
                  <a:cubicBezTo>
                    <a:pt x="137" y="382"/>
                    <a:pt x="139" y="386"/>
                    <a:pt x="141" y="389"/>
                  </a:cubicBezTo>
                  <a:cubicBezTo>
                    <a:pt x="141" y="388"/>
                    <a:pt x="139" y="386"/>
                    <a:pt x="139" y="386"/>
                  </a:cubicBezTo>
                  <a:cubicBezTo>
                    <a:pt x="139" y="385"/>
                    <a:pt x="139" y="386"/>
                    <a:pt x="139" y="387"/>
                  </a:cubicBezTo>
                  <a:cubicBezTo>
                    <a:pt x="140" y="388"/>
                    <a:pt x="141" y="389"/>
                    <a:pt x="142" y="392"/>
                  </a:cubicBezTo>
                  <a:cubicBezTo>
                    <a:pt x="140" y="388"/>
                    <a:pt x="137" y="384"/>
                    <a:pt x="136" y="380"/>
                  </a:cubicBezTo>
                  <a:close/>
                  <a:moveTo>
                    <a:pt x="183" y="623"/>
                  </a:moveTo>
                  <a:cubicBezTo>
                    <a:pt x="180" y="624"/>
                    <a:pt x="177" y="625"/>
                    <a:pt x="175" y="626"/>
                  </a:cubicBezTo>
                  <a:cubicBezTo>
                    <a:pt x="172" y="628"/>
                    <a:pt x="170" y="630"/>
                    <a:pt x="169" y="632"/>
                  </a:cubicBezTo>
                  <a:cubicBezTo>
                    <a:pt x="166" y="637"/>
                    <a:pt x="165" y="642"/>
                    <a:pt x="165" y="648"/>
                  </a:cubicBezTo>
                  <a:cubicBezTo>
                    <a:pt x="165" y="653"/>
                    <a:pt x="167" y="658"/>
                    <a:pt x="171" y="662"/>
                  </a:cubicBezTo>
                  <a:cubicBezTo>
                    <a:pt x="173" y="664"/>
                    <a:pt x="175" y="666"/>
                    <a:pt x="178" y="667"/>
                  </a:cubicBezTo>
                  <a:cubicBezTo>
                    <a:pt x="179" y="668"/>
                    <a:pt x="181" y="668"/>
                    <a:pt x="182" y="668"/>
                  </a:cubicBezTo>
                  <a:cubicBezTo>
                    <a:pt x="183" y="669"/>
                    <a:pt x="184" y="669"/>
                    <a:pt x="184" y="669"/>
                  </a:cubicBezTo>
                  <a:cubicBezTo>
                    <a:pt x="185" y="669"/>
                    <a:pt x="185" y="669"/>
                    <a:pt x="185" y="669"/>
                  </a:cubicBezTo>
                  <a:cubicBezTo>
                    <a:pt x="186" y="669"/>
                    <a:pt x="186" y="669"/>
                    <a:pt x="186" y="669"/>
                  </a:cubicBezTo>
                  <a:cubicBezTo>
                    <a:pt x="199" y="669"/>
                    <a:pt x="199" y="669"/>
                    <a:pt x="199" y="669"/>
                  </a:cubicBezTo>
                  <a:cubicBezTo>
                    <a:pt x="224" y="669"/>
                    <a:pt x="224" y="669"/>
                    <a:pt x="224" y="669"/>
                  </a:cubicBezTo>
                  <a:cubicBezTo>
                    <a:pt x="257" y="669"/>
                    <a:pt x="290" y="670"/>
                    <a:pt x="325" y="669"/>
                  </a:cubicBezTo>
                  <a:cubicBezTo>
                    <a:pt x="325" y="670"/>
                    <a:pt x="325" y="670"/>
                    <a:pt x="325" y="670"/>
                  </a:cubicBezTo>
                  <a:cubicBezTo>
                    <a:pt x="311" y="670"/>
                    <a:pt x="311" y="670"/>
                    <a:pt x="311" y="670"/>
                  </a:cubicBezTo>
                  <a:cubicBezTo>
                    <a:pt x="298" y="670"/>
                    <a:pt x="298" y="670"/>
                    <a:pt x="298" y="670"/>
                  </a:cubicBezTo>
                  <a:cubicBezTo>
                    <a:pt x="273" y="670"/>
                    <a:pt x="248" y="670"/>
                    <a:pt x="223" y="670"/>
                  </a:cubicBezTo>
                  <a:cubicBezTo>
                    <a:pt x="198" y="670"/>
                    <a:pt x="198" y="670"/>
                    <a:pt x="198" y="670"/>
                  </a:cubicBezTo>
                  <a:cubicBezTo>
                    <a:pt x="186" y="670"/>
                    <a:pt x="186" y="670"/>
                    <a:pt x="186" y="670"/>
                  </a:cubicBezTo>
                  <a:cubicBezTo>
                    <a:pt x="185" y="670"/>
                    <a:pt x="185" y="670"/>
                    <a:pt x="185" y="670"/>
                  </a:cubicBezTo>
                  <a:cubicBezTo>
                    <a:pt x="184" y="670"/>
                    <a:pt x="184" y="670"/>
                    <a:pt x="184" y="670"/>
                  </a:cubicBezTo>
                  <a:cubicBezTo>
                    <a:pt x="183" y="670"/>
                    <a:pt x="182" y="669"/>
                    <a:pt x="181" y="669"/>
                  </a:cubicBezTo>
                  <a:cubicBezTo>
                    <a:pt x="180" y="669"/>
                    <a:pt x="178" y="669"/>
                    <a:pt x="177" y="668"/>
                  </a:cubicBezTo>
                  <a:cubicBezTo>
                    <a:pt x="174" y="667"/>
                    <a:pt x="172" y="665"/>
                    <a:pt x="170" y="663"/>
                  </a:cubicBezTo>
                  <a:cubicBezTo>
                    <a:pt x="166" y="658"/>
                    <a:pt x="164" y="653"/>
                    <a:pt x="164" y="648"/>
                  </a:cubicBezTo>
                  <a:cubicBezTo>
                    <a:pt x="164" y="642"/>
                    <a:pt x="165" y="637"/>
                    <a:pt x="168" y="632"/>
                  </a:cubicBezTo>
                  <a:cubicBezTo>
                    <a:pt x="170" y="630"/>
                    <a:pt x="172" y="627"/>
                    <a:pt x="174" y="626"/>
                  </a:cubicBezTo>
                  <a:cubicBezTo>
                    <a:pt x="176" y="624"/>
                    <a:pt x="179" y="623"/>
                    <a:pt x="182" y="623"/>
                  </a:cubicBezTo>
                  <a:cubicBezTo>
                    <a:pt x="182" y="623"/>
                    <a:pt x="183" y="623"/>
                    <a:pt x="183" y="623"/>
                  </a:cubicBezTo>
                  <a:cubicBezTo>
                    <a:pt x="183" y="623"/>
                    <a:pt x="183" y="623"/>
                    <a:pt x="183" y="623"/>
                  </a:cubicBezTo>
                  <a:close/>
                  <a:moveTo>
                    <a:pt x="248" y="379"/>
                  </a:moveTo>
                  <a:cubicBezTo>
                    <a:pt x="251" y="377"/>
                    <a:pt x="253" y="375"/>
                    <a:pt x="255" y="372"/>
                  </a:cubicBezTo>
                  <a:cubicBezTo>
                    <a:pt x="259" y="368"/>
                    <a:pt x="259" y="368"/>
                    <a:pt x="259" y="368"/>
                  </a:cubicBezTo>
                  <a:cubicBezTo>
                    <a:pt x="260" y="368"/>
                    <a:pt x="261" y="369"/>
                    <a:pt x="262" y="369"/>
                  </a:cubicBezTo>
                  <a:cubicBezTo>
                    <a:pt x="262" y="369"/>
                    <a:pt x="262" y="369"/>
                    <a:pt x="262" y="369"/>
                  </a:cubicBezTo>
                  <a:cubicBezTo>
                    <a:pt x="263" y="370"/>
                    <a:pt x="263" y="370"/>
                    <a:pt x="263" y="370"/>
                  </a:cubicBezTo>
                  <a:cubicBezTo>
                    <a:pt x="264" y="370"/>
                    <a:pt x="264" y="370"/>
                    <a:pt x="264" y="370"/>
                  </a:cubicBezTo>
                  <a:cubicBezTo>
                    <a:pt x="266" y="371"/>
                    <a:pt x="266" y="371"/>
                    <a:pt x="266" y="371"/>
                  </a:cubicBezTo>
                  <a:cubicBezTo>
                    <a:pt x="270" y="372"/>
                    <a:pt x="273" y="373"/>
                    <a:pt x="276" y="374"/>
                  </a:cubicBezTo>
                  <a:cubicBezTo>
                    <a:pt x="283" y="376"/>
                    <a:pt x="290" y="377"/>
                    <a:pt x="297" y="377"/>
                  </a:cubicBezTo>
                  <a:cubicBezTo>
                    <a:pt x="304" y="377"/>
                    <a:pt x="311" y="377"/>
                    <a:pt x="318" y="376"/>
                  </a:cubicBezTo>
                  <a:cubicBezTo>
                    <a:pt x="321" y="375"/>
                    <a:pt x="324" y="375"/>
                    <a:pt x="328" y="374"/>
                  </a:cubicBezTo>
                  <a:cubicBezTo>
                    <a:pt x="330" y="373"/>
                    <a:pt x="330" y="373"/>
                    <a:pt x="330" y="373"/>
                  </a:cubicBezTo>
                  <a:cubicBezTo>
                    <a:pt x="332" y="372"/>
                    <a:pt x="332" y="372"/>
                    <a:pt x="332" y="372"/>
                  </a:cubicBezTo>
                  <a:cubicBezTo>
                    <a:pt x="333" y="372"/>
                    <a:pt x="334" y="372"/>
                    <a:pt x="334" y="371"/>
                  </a:cubicBezTo>
                  <a:cubicBezTo>
                    <a:pt x="334" y="372"/>
                    <a:pt x="334" y="372"/>
                    <a:pt x="335" y="372"/>
                  </a:cubicBezTo>
                  <a:cubicBezTo>
                    <a:pt x="335" y="373"/>
                    <a:pt x="335" y="373"/>
                    <a:pt x="335" y="374"/>
                  </a:cubicBezTo>
                  <a:cubicBezTo>
                    <a:pt x="336" y="375"/>
                    <a:pt x="336" y="375"/>
                    <a:pt x="336" y="375"/>
                  </a:cubicBezTo>
                  <a:cubicBezTo>
                    <a:pt x="336" y="376"/>
                    <a:pt x="336" y="376"/>
                    <a:pt x="336" y="376"/>
                  </a:cubicBezTo>
                  <a:cubicBezTo>
                    <a:pt x="336" y="376"/>
                    <a:pt x="337" y="377"/>
                    <a:pt x="337" y="378"/>
                  </a:cubicBezTo>
                  <a:cubicBezTo>
                    <a:pt x="338" y="380"/>
                    <a:pt x="340" y="383"/>
                    <a:pt x="341" y="386"/>
                  </a:cubicBezTo>
                  <a:cubicBezTo>
                    <a:pt x="345" y="391"/>
                    <a:pt x="348" y="396"/>
                    <a:pt x="352" y="400"/>
                  </a:cubicBezTo>
                  <a:cubicBezTo>
                    <a:pt x="356" y="405"/>
                    <a:pt x="361" y="409"/>
                    <a:pt x="365" y="413"/>
                  </a:cubicBezTo>
                  <a:cubicBezTo>
                    <a:pt x="368" y="415"/>
                    <a:pt x="370" y="416"/>
                    <a:pt x="373" y="418"/>
                  </a:cubicBezTo>
                  <a:cubicBezTo>
                    <a:pt x="375" y="419"/>
                    <a:pt x="375" y="419"/>
                    <a:pt x="375" y="419"/>
                  </a:cubicBezTo>
                  <a:cubicBezTo>
                    <a:pt x="376" y="420"/>
                    <a:pt x="376" y="420"/>
                    <a:pt x="376" y="420"/>
                  </a:cubicBezTo>
                  <a:cubicBezTo>
                    <a:pt x="376" y="420"/>
                    <a:pt x="377" y="420"/>
                    <a:pt x="378" y="421"/>
                  </a:cubicBezTo>
                  <a:cubicBezTo>
                    <a:pt x="372" y="434"/>
                    <a:pt x="372" y="434"/>
                    <a:pt x="372" y="434"/>
                  </a:cubicBezTo>
                  <a:cubicBezTo>
                    <a:pt x="369" y="440"/>
                    <a:pt x="367" y="445"/>
                    <a:pt x="364" y="451"/>
                  </a:cubicBezTo>
                  <a:cubicBezTo>
                    <a:pt x="359" y="462"/>
                    <a:pt x="355" y="473"/>
                    <a:pt x="350" y="484"/>
                  </a:cubicBezTo>
                  <a:cubicBezTo>
                    <a:pt x="355" y="473"/>
                    <a:pt x="359" y="462"/>
                    <a:pt x="364" y="451"/>
                  </a:cubicBezTo>
                  <a:cubicBezTo>
                    <a:pt x="367" y="445"/>
                    <a:pt x="369" y="439"/>
                    <a:pt x="371" y="434"/>
                  </a:cubicBezTo>
                  <a:cubicBezTo>
                    <a:pt x="377" y="421"/>
                    <a:pt x="377" y="421"/>
                    <a:pt x="377" y="421"/>
                  </a:cubicBezTo>
                  <a:cubicBezTo>
                    <a:pt x="377" y="420"/>
                    <a:pt x="376" y="420"/>
                    <a:pt x="376" y="420"/>
                  </a:cubicBezTo>
                  <a:cubicBezTo>
                    <a:pt x="375" y="419"/>
                    <a:pt x="375" y="419"/>
                    <a:pt x="375" y="419"/>
                  </a:cubicBezTo>
                  <a:cubicBezTo>
                    <a:pt x="373" y="418"/>
                    <a:pt x="373" y="418"/>
                    <a:pt x="373" y="418"/>
                  </a:cubicBezTo>
                  <a:cubicBezTo>
                    <a:pt x="370" y="417"/>
                    <a:pt x="368" y="415"/>
                    <a:pt x="365" y="413"/>
                  </a:cubicBezTo>
                  <a:cubicBezTo>
                    <a:pt x="360" y="409"/>
                    <a:pt x="356" y="405"/>
                    <a:pt x="352" y="400"/>
                  </a:cubicBezTo>
                  <a:cubicBezTo>
                    <a:pt x="348" y="396"/>
                    <a:pt x="344" y="391"/>
                    <a:pt x="341" y="386"/>
                  </a:cubicBezTo>
                  <a:cubicBezTo>
                    <a:pt x="340" y="383"/>
                    <a:pt x="338" y="380"/>
                    <a:pt x="337" y="378"/>
                  </a:cubicBezTo>
                  <a:cubicBezTo>
                    <a:pt x="336" y="376"/>
                    <a:pt x="336" y="376"/>
                    <a:pt x="336" y="376"/>
                  </a:cubicBezTo>
                  <a:cubicBezTo>
                    <a:pt x="336" y="375"/>
                    <a:pt x="336" y="375"/>
                    <a:pt x="336" y="375"/>
                  </a:cubicBezTo>
                  <a:cubicBezTo>
                    <a:pt x="335" y="374"/>
                    <a:pt x="335" y="374"/>
                    <a:pt x="335" y="374"/>
                  </a:cubicBezTo>
                  <a:cubicBezTo>
                    <a:pt x="335" y="373"/>
                    <a:pt x="335" y="373"/>
                    <a:pt x="335" y="372"/>
                  </a:cubicBezTo>
                  <a:cubicBezTo>
                    <a:pt x="334" y="372"/>
                    <a:pt x="334" y="372"/>
                    <a:pt x="334" y="371"/>
                  </a:cubicBezTo>
                  <a:cubicBezTo>
                    <a:pt x="334" y="372"/>
                    <a:pt x="333" y="372"/>
                    <a:pt x="332" y="372"/>
                  </a:cubicBezTo>
                  <a:cubicBezTo>
                    <a:pt x="330" y="373"/>
                    <a:pt x="330" y="373"/>
                    <a:pt x="330" y="373"/>
                  </a:cubicBezTo>
                  <a:cubicBezTo>
                    <a:pt x="328" y="374"/>
                    <a:pt x="328" y="374"/>
                    <a:pt x="328" y="374"/>
                  </a:cubicBezTo>
                  <a:cubicBezTo>
                    <a:pt x="324" y="375"/>
                    <a:pt x="321" y="375"/>
                    <a:pt x="318" y="376"/>
                  </a:cubicBezTo>
                  <a:cubicBezTo>
                    <a:pt x="311" y="377"/>
                    <a:pt x="304" y="378"/>
                    <a:pt x="297" y="377"/>
                  </a:cubicBezTo>
                  <a:cubicBezTo>
                    <a:pt x="290" y="377"/>
                    <a:pt x="283" y="376"/>
                    <a:pt x="276" y="374"/>
                  </a:cubicBezTo>
                  <a:cubicBezTo>
                    <a:pt x="273" y="374"/>
                    <a:pt x="270" y="373"/>
                    <a:pt x="266" y="371"/>
                  </a:cubicBezTo>
                  <a:cubicBezTo>
                    <a:pt x="265" y="371"/>
                    <a:pt x="265" y="371"/>
                    <a:pt x="264" y="370"/>
                  </a:cubicBezTo>
                  <a:cubicBezTo>
                    <a:pt x="263" y="370"/>
                    <a:pt x="263" y="370"/>
                    <a:pt x="263" y="370"/>
                  </a:cubicBezTo>
                  <a:cubicBezTo>
                    <a:pt x="262" y="370"/>
                    <a:pt x="262" y="370"/>
                    <a:pt x="262" y="370"/>
                  </a:cubicBezTo>
                  <a:cubicBezTo>
                    <a:pt x="262" y="369"/>
                    <a:pt x="262" y="369"/>
                    <a:pt x="262" y="369"/>
                  </a:cubicBezTo>
                  <a:cubicBezTo>
                    <a:pt x="261" y="369"/>
                    <a:pt x="260" y="369"/>
                    <a:pt x="259" y="368"/>
                  </a:cubicBezTo>
                  <a:cubicBezTo>
                    <a:pt x="258" y="369"/>
                    <a:pt x="257" y="370"/>
                    <a:pt x="255" y="373"/>
                  </a:cubicBezTo>
                  <a:cubicBezTo>
                    <a:pt x="253" y="375"/>
                    <a:pt x="250" y="377"/>
                    <a:pt x="248" y="379"/>
                  </a:cubicBezTo>
                  <a:cubicBezTo>
                    <a:pt x="244" y="384"/>
                    <a:pt x="239" y="388"/>
                    <a:pt x="235" y="392"/>
                  </a:cubicBezTo>
                  <a:cubicBezTo>
                    <a:pt x="234" y="393"/>
                    <a:pt x="235" y="393"/>
                    <a:pt x="236" y="393"/>
                  </a:cubicBezTo>
                  <a:cubicBezTo>
                    <a:pt x="236" y="392"/>
                    <a:pt x="238" y="391"/>
                    <a:pt x="242" y="388"/>
                  </a:cubicBezTo>
                  <a:cubicBezTo>
                    <a:pt x="244" y="386"/>
                    <a:pt x="247" y="384"/>
                    <a:pt x="251" y="380"/>
                  </a:cubicBezTo>
                  <a:cubicBezTo>
                    <a:pt x="252" y="378"/>
                    <a:pt x="254" y="377"/>
                    <a:pt x="256" y="374"/>
                  </a:cubicBezTo>
                  <a:cubicBezTo>
                    <a:pt x="259" y="372"/>
                    <a:pt x="259" y="372"/>
                    <a:pt x="259" y="372"/>
                  </a:cubicBezTo>
                  <a:cubicBezTo>
                    <a:pt x="259" y="371"/>
                    <a:pt x="259" y="371"/>
                    <a:pt x="260" y="371"/>
                  </a:cubicBezTo>
                  <a:cubicBezTo>
                    <a:pt x="260" y="371"/>
                    <a:pt x="260" y="371"/>
                    <a:pt x="260" y="371"/>
                  </a:cubicBezTo>
                  <a:cubicBezTo>
                    <a:pt x="261" y="371"/>
                    <a:pt x="261" y="371"/>
                    <a:pt x="261" y="371"/>
                  </a:cubicBezTo>
                  <a:cubicBezTo>
                    <a:pt x="262" y="372"/>
                    <a:pt x="262" y="372"/>
                    <a:pt x="262" y="372"/>
                  </a:cubicBezTo>
                  <a:cubicBezTo>
                    <a:pt x="264" y="373"/>
                    <a:pt x="266" y="374"/>
                    <a:pt x="268" y="374"/>
                  </a:cubicBezTo>
                  <a:cubicBezTo>
                    <a:pt x="273" y="376"/>
                    <a:pt x="277" y="377"/>
                    <a:pt x="282" y="378"/>
                  </a:cubicBezTo>
                  <a:cubicBezTo>
                    <a:pt x="291" y="379"/>
                    <a:pt x="299" y="379"/>
                    <a:pt x="307" y="379"/>
                  </a:cubicBezTo>
                  <a:cubicBezTo>
                    <a:pt x="312" y="379"/>
                    <a:pt x="317" y="378"/>
                    <a:pt x="323" y="377"/>
                  </a:cubicBezTo>
                  <a:cubicBezTo>
                    <a:pt x="325" y="377"/>
                    <a:pt x="328" y="376"/>
                    <a:pt x="331" y="375"/>
                  </a:cubicBezTo>
                  <a:cubicBezTo>
                    <a:pt x="332" y="375"/>
                    <a:pt x="332" y="375"/>
                    <a:pt x="332" y="375"/>
                  </a:cubicBezTo>
                  <a:cubicBezTo>
                    <a:pt x="333" y="374"/>
                    <a:pt x="333" y="374"/>
                    <a:pt x="333" y="374"/>
                  </a:cubicBezTo>
                  <a:cubicBezTo>
                    <a:pt x="333" y="375"/>
                    <a:pt x="333" y="375"/>
                    <a:pt x="333" y="375"/>
                  </a:cubicBezTo>
                  <a:cubicBezTo>
                    <a:pt x="334" y="376"/>
                    <a:pt x="334" y="376"/>
                    <a:pt x="334" y="376"/>
                  </a:cubicBezTo>
                  <a:cubicBezTo>
                    <a:pt x="334" y="376"/>
                    <a:pt x="334" y="376"/>
                    <a:pt x="334" y="376"/>
                  </a:cubicBezTo>
                  <a:cubicBezTo>
                    <a:pt x="334" y="377"/>
                    <a:pt x="334" y="377"/>
                    <a:pt x="334" y="377"/>
                  </a:cubicBezTo>
                  <a:cubicBezTo>
                    <a:pt x="334" y="378"/>
                    <a:pt x="334" y="378"/>
                    <a:pt x="334" y="378"/>
                  </a:cubicBezTo>
                  <a:cubicBezTo>
                    <a:pt x="336" y="380"/>
                    <a:pt x="337" y="383"/>
                    <a:pt x="339" y="386"/>
                  </a:cubicBezTo>
                  <a:cubicBezTo>
                    <a:pt x="342" y="391"/>
                    <a:pt x="345" y="397"/>
                    <a:pt x="350" y="401"/>
                  </a:cubicBezTo>
                  <a:cubicBezTo>
                    <a:pt x="354" y="406"/>
                    <a:pt x="358" y="411"/>
                    <a:pt x="363" y="415"/>
                  </a:cubicBezTo>
                  <a:cubicBezTo>
                    <a:pt x="366" y="417"/>
                    <a:pt x="369" y="418"/>
                    <a:pt x="371" y="420"/>
                  </a:cubicBezTo>
                  <a:cubicBezTo>
                    <a:pt x="374" y="421"/>
                    <a:pt x="374" y="421"/>
                    <a:pt x="374" y="421"/>
                  </a:cubicBezTo>
                  <a:cubicBezTo>
                    <a:pt x="374" y="422"/>
                    <a:pt x="374" y="422"/>
                    <a:pt x="374" y="422"/>
                  </a:cubicBezTo>
                  <a:cubicBezTo>
                    <a:pt x="374" y="422"/>
                    <a:pt x="374" y="422"/>
                    <a:pt x="374" y="423"/>
                  </a:cubicBezTo>
                  <a:cubicBezTo>
                    <a:pt x="372" y="428"/>
                    <a:pt x="372" y="428"/>
                    <a:pt x="372" y="428"/>
                  </a:cubicBezTo>
                  <a:cubicBezTo>
                    <a:pt x="366" y="440"/>
                    <a:pt x="366" y="440"/>
                    <a:pt x="366" y="440"/>
                  </a:cubicBezTo>
                  <a:cubicBezTo>
                    <a:pt x="363" y="448"/>
                    <a:pt x="360" y="456"/>
                    <a:pt x="356" y="464"/>
                  </a:cubicBezTo>
                  <a:cubicBezTo>
                    <a:pt x="350" y="480"/>
                    <a:pt x="344" y="495"/>
                    <a:pt x="338" y="511"/>
                  </a:cubicBezTo>
                  <a:cubicBezTo>
                    <a:pt x="330" y="534"/>
                    <a:pt x="322" y="557"/>
                    <a:pt x="315" y="580"/>
                  </a:cubicBezTo>
                  <a:cubicBezTo>
                    <a:pt x="314" y="585"/>
                    <a:pt x="312" y="591"/>
                    <a:pt x="310" y="597"/>
                  </a:cubicBezTo>
                  <a:cubicBezTo>
                    <a:pt x="308" y="606"/>
                    <a:pt x="308" y="606"/>
                    <a:pt x="308" y="606"/>
                  </a:cubicBezTo>
                  <a:cubicBezTo>
                    <a:pt x="307" y="608"/>
                    <a:pt x="307" y="608"/>
                    <a:pt x="307" y="608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6" y="609"/>
                    <a:pt x="306" y="609"/>
                    <a:pt x="306" y="609"/>
                  </a:cubicBezTo>
                  <a:cubicBezTo>
                    <a:pt x="304" y="609"/>
                    <a:pt x="304" y="609"/>
                    <a:pt x="304" y="609"/>
                  </a:cubicBezTo>
                  <a:cubicBezTo>
                    <a:pt x="295" y="609"/>
                    <a:pt x="295" y="609"/>
                    <a:pt x="295" y="609"/>
                  </a:cubicBezTo>
                  <a:cubicBezTo>
                    <a:pt x="286" y="609"/>
                    <a:pt x="286" y="609"/>
                    <a:pt x="286" y="609"/>
                  </a:cubicBezTo>
                  <a:cubicBezTo>
                    <a:pt x="286" y="609"/>
                    <a:pt x="286" y="609"/>
                    <a:pt x="286" y="609"/>
                  </a:cubicBezTo>
                  <a:cubicBezTo>
                    <a:pt x="286" y="609"/>
                    <a:pt x="286" y="609"/>
                    <a:pt x="286" y="609"/>
                  </a:cubicBezTo>
                  <a:cubicBezTo>
                    <a:pt x="280" y="587"/>
                    <a:pt x="280" y="587"/>
                    <a:pt x="280" y="587"/>
                  </a:cubicBezTo>
                  <a:cubicBezTo>
                    <a:pt x="277" y="579"/>
                    <a:pt x="275" y="571"/>
                    <a:pt x="272" y="563"/>
                  </a:cubicBezTo>
                  <a:cubicBezTo>
                    <a:pt x="267" y="547"/>
                    <a:pt x="262" y="531"/>
                    <a:pt x="256" y="515"/>
                  </a:cubicBezTo>
                  <a:cubicBezTo>
                    <a:pt x="246" y="484"/>
                    <a:pt x="234" y="454"/>
                    <a:pt x="222" y="429"/>
                  </a:cubicBezTo>
                  <a:cubicBezTo>
                    <a:pt x="217" y="418"/>
                    <a:pt x="214" y="411"/>
                    <a:pt x="211" y="408"/>
                  </a:cubicBezTo>
                  <a:cubicBezTo>
                    <a:pt x="210" y="406"/>
                    <a:pt x="210" y="405"/>
                    <a:pt x="209" y="405"/>
                  </a:cubicBezTo>
                  <a:cubicBezTo>
                    <a:pt x="212" y="404"/>
                    <a:pt x="215" y="402"/>
                    <a:pt x="220" y="400"/>
                  </a:cubicBezTo>
                  <a:cubicBezTo>
                    <a:pt x="223" y="398"/>
                    <a:pt x="226" y="395"/>
                    <a:pt x="229" y="393"/>
                  </a:cubicBezTo>
                  <a:cubicBezTo>
                    <a:pt x="232" y="391"/>
                    <a:pt x="234" y="389"/>
                    <a:pt x="234" y="389"/>
                  </a:cubicBezTo>
                  <a:cubicBezTo>
                    <a:pt x="237" y="388"/>
                    <a:pt x="236" y="389"/>
                    <a:pt x="235" y="391"/>
                  </a:cubicBezTo>
                  <a:cubicBezTo>
                    <a:pt x="240" y="387"/>
                    <a:pt x="244" y="383"/>
                    <a:pt x="248" y="379"/>
                  </a:cubicBezTo>
                  <a:close/>
                  <a:moveTo>
                    <a:pt x="318" y="622"/>
                  </a:moveTo>
                  <a:cubicBezTo>
                    <a:pt x="319" y="621"/>
                    <a:pt x="319" y="621"/>
                    <a:pt x="319" y="621"/>
                  </a:cubicBezTo>
                  <a:cubicBezTo>
                    <a:pt x="323" y="606"/>
                    <a:pt x="323" y="606"/>
                    <a:pt x="323" y="606"/>
                  </a:cubicBezTo>
                  <a:cubicBezTo>
                    <a:pt x="325" y="599"/>
                    <a:pt x="327" y="592"/>
                    <a:pt x="329" y="585"/>
                  </a:cubicBezTo>
                  <a:cubicBezTo>
                    <a:pt x="337" y="557"/>
                    <a:pt x="346" y="530"/>
                    <a:pt x="356" y="502"/>
                  </a:cubicBezTo>
                  <a:cubicBezTo>
                    <a:pt x="361" y="489"/>
                    <a:pt x="366" y="475"/>
                    <a:pt x="372" y="462"/>
                  </a:cubicBezTo>
                  <a:cubicBezTo>
                    <a:pt x="374" y="455"/>
                    <a:pt x="377" y="448"/>
                    <a:pt x="380" y="442"/>
                  </a:cubicBezTo>
                  <a:cubicBezTo>
                    <a:pt x="385" y="432"/>
                    <a:pt x="385" y="432"/>
                    <a:pt x="385" y="432"/>
                  </a:cubicBezTo>
                  <a:cubicBezTo>
                    <a:pt x="392" y="416"/>
                    <a:pt x="392" y="416"/>
                    <a:pt x="392" y="416"/>
                  </a:cubicBezTo>
                  <a:cubicBezTo>
                    <a:pt x="386" y="413"/>
                    <a:pt x="386" y="413"/>
                    <a:pt x="386" y="413"/>
                  </a:cubicBezTo>
                  <a:cubicBezTo>
                    <a:pt x="385" y="412"/>
                    <a:pt x="384" y="412"/>
                    <a:pt x="383" y="411"/>
                  </a:cubicBezTo>
                  <a:cubicBezTo>
                    <a:pt x="381" y="410"/>
                    <a:pt x="381" y="410"/>
                    <a:pt x="381" y="410"/>
                  </a:cubicBezTo>
                  <a:cubicBezTo>
                    <a:pt x="381" y="410"/>
                    <a:pt x="381" y="410"/>
                    <a:pt x="380" y="410"/>
                  </a:cubicBezTo>
                  <a:cubicBezTo>
                    <a:pt x="380" y="410"/>
                    <a:pt x="380" y="410"/>
                    <a:pt x="380" y="410"/>
                  </a:cubicBezTo>
                  <a:cubicBezTo>
                    <a:pt x="378" y="409"/>
                    <a:pt x="376" y="407"/>
                    <a:pt x="374" y="406"/>
                  </a:cubicBezTo>
                  <a:cubicBezTo>
                    <a:pt x="371" y="404"/>
                    <a:pt x="367" y="401"/>
                    <a:pt x="364" y="398"/>
                  </a:cubicBezTo>
                  <a:cubicBezTo>
                    <a:pt x="358" y="392"/>
                    <a:pt x="353" y="385"/>
                    <a:pt x="349" y="377"/>
                  </a:cubicBezTo>
                  <a:cubicBezTo>
                    <a:pt x="353" y="385"/>
                    <a:pt x="358" y="392"/>
                    <a:pt x="364" y="398"/>
                  </a:cubicBezTo>
                  <a:cubicBezTo>
                    <a:pt x="367" y="401"/>
                    <a:pt x="371" y="404"/>
                    <a:pt x="374" y="406"/>
                  </a:cubicBezTo>
                  <a:cubicBezTo>
                    <a:pt x="376" y="407"/>
                    <a:pt x="378" y="409"/>
                    <a:pt x="380" y="410"/>
                  </a:cubicBezTo>
                  <a:cubicBezTo>
                    <a:pt x="383" y="412"/>
                    <a:pt x="388" y="414"/>
                    <a:pt x="391" y="416"/>
                  </a:cubicBezTo>
                  <a:cubicBezTo>
                    <a:pt x="384" y="433"/>
                    <a:pt x="384" y="433"/>
                    <a:pt x="384" y="433"/>
                  </a:cubicBezTo>
                  <a:cubicBezTo>
                    <a:pt x="379" y="445"/>
                    <a:pt x="379" y="445"/>
                    <a:pt x="379" y="445"/>
                  </a:cubicBezTo>
                  <a:cubicBezTo>
                    <a:pt x="375" y="452"/>
                    <a:pt x="372" y="460"/>
                    <a:pt x="369" y="468"/>
                  </a:cubicBezTo>
                  <a:cubicBezTo>
                    <a:pt x="363" y="483"/>
                    <a:pt x="357" y="499"/>
                    <a:pt x="351" y="515"/>
                  </a:cubicBezTo>
                  <a:cubicBezTo>
                    <a:pt x="340" y="546"/>
                    <a:pt x="330" y="578"/>
                    <a:pt x="321" y="612"/>
                  </a:cubicBezTo>
                  <a:cubicBezTo>
                    <a:pt x="321" y="611"/>
                    <a:pt x="321" y="609"/>
                    <a:pt x="320" y="612"/>
                  </a:cubicBezTo>
                  <a:cubicBezTo>
                    <a:pt x="329" y="579"/>
                    <a:pt x="339" y="546"/>
                    <a:pt x="350" y="515"/>
                  </a:cubicBezTo>
                  <a:cubicBezTo>
                    <a:pt x="356" y="499"/>
                    <a:pt x="362" y="483"/>
                    <a:pt x="368" y="468"/>
                  </a:cubicBezTo>
                  <a:cubicBezTo>
                    <a:pt x="371" y="460"/>
                    <a:pt x="375" y="452"/>
                    <a:pt x="378" y="444"/>
                  </a:cubicBezTo>
                  <a:cubicBezTo>
                    <a:pt x="383" y="433"/>
                    <a:pt x="383" y="433"/>
                    <a:pt x="383" y="433"/>
                  </a:cubicBezTo>
                  <a:cubicBezTo>
                    <a:pt x="391" y="416"/>
                    <a:pt x="391" y="416"/>
                    <a:pt x="391" y="416"/>
                  </a:cubicBezTo>
                  <a:cubicBezTo>
                    <a:pt x="384" y="413"/>
                    <a:pt x="384" y="413"/>
                    <a:pt x="384" y="413"/>
                  </a:cubicBezTo>
                  <a:cubicBezTo>
                    <a:pt x="383" y="413"/>
                    <a:pt x="383" y="412"/>
                    <a:pt x="382" y="412"/>
                  </a:cubicBezTo>
                  <a:cubicBezTo>
                    <a:pt x="380" y="411"/>
                    <a:pt x="380" y="411"/>
                    <a:pt x="380" y="411"/>
                  </a:cubicBezTo>
                  <a:cubicBezTo>
                    <a:pt x="379" y="410"/>
                    <a:pt x="379" y="410"/>
                    <a:pt x="379" y="410"/>
                  </a:cubicBezTo>
                  <a:cubicBezTo>
                    <a:pt x="377" y="409"/>
                    <a:pt x="375" y="408"/>
                    <a:pt x="373" y="406"/>
                  </a:cubicBezTo>
                  <a:cubicBezTo>
                    <a:pt x="369" y="404"/>
                    <a:pt x="366" y="401"/>
                    <a:pt x="363" y="397"/>
                  </a:cubicBezTo>
                  <a:cubicBezTo>
                    <a:pt x="356" y="391"/>
                    <a:pt x="350" y="383"/>
                    <a:pt x="346" y="374"/>
                  </a:cubicBezTo>
                  <a:cubicBezTo>
                    <a:pt x="347" y="374"/>
                    <a:pt x="347" y="374"/>
                    <a:pt x="347" y="374"/>
                  </a:cubicBezTo>
                  <a:cubicBezTo>
                    <a:pt x="347" y="373"/>
                    <a:pt x="346" y="372"/>
                    <a:pt x="346" y="372"/>
                  </a:cubicBezTo>
                  <a:cubicBezTo>
                    <a:pt x="346" y="371"/>
                    <a:pt x="346" y="371"/>
                    <a:pt x="346" y="371"/>
                  </a:cubicBezTo>
                  <a:cubicBezTo>
                    <a:pt x="345" y="371"/>
                    <a:pt x="345" y="371"/>
                    <a:pt x="345" y="371"/>
                  </a:cubicBezTo>
                  <a:cubicBezTo>
                    <a:pt x="345" y="370"/>
                    <a:pt x="345" y="370"/>
                    <a:pt x="345" y="370"/>
                  </a:cubicBezTo>
                  <a:cubicBezTo>
                    <a:pt x="344" y="368"/>
                    <a:pt x="344" y="368"/>
                    <a:pt x="344" y="368"/>
                  </a:cubicBezTo>
                  <a:cubicBezTo>
                    <a:pt x="343" y="364"/>
                    <a:pt x="342" y="361"/>
                    <a:pt x="340" y="358"/>
                  </a:cubicBezTo>
                  <a:cubicBezTo>
                    <a:pt x="337" y="359"/>
                    <a:pt x="334" y="360"/>
                    <a:pt x="331" y="361"/>
                  </a:cubicBezTo>
                  <a:cubicBezTo>
                    <a:pt x="330" y="362"/>
                    <a:pt x="330" y="362"/>
                    <a:pt x="329" y="362"/>
                  </a:cubicBezTo>
                  <a:cubicBezTo>
                    <a:pt x="327" y="363"/>
                    <a:pt x="327" y="363"/>
                    <a:pt x="327" y="363"/>
                  </a:cubicBezTo>
                  <a:cubicBezTo>
                    <a:pt x="325" y="363"/>
                    <a:pt x="325" y="363"/>
                    <a:pt x="325" y="363"/>
                  </a:cubicBezTo>
                  <a:cubicBezTo>
                    <a:pt x="322" y="364"/>
                    <a:pt x="319" y="365"/>
                    <a:pt x="316" y="365"/>
                  </a:cubicBezTo>
                  <a:cubicBezTo>
                    <a:pt x="310" y="366"/>
                    <a:pt x="304" y="367"/>
                    <a:pt x="297" y="367"/>
                  </a:cubicBezTo>
                  <a:cubicBezTo>
                    <a:pt x="291" y="366"/>
                    <a:pt x="285" y="365"/>
                    <a:pt x="279" y="364"/>
                  </a:cubicBezTo>
                  <a:cubicBezTo>
                    <a:pt x="276" y="363"/>
                    <a:pt x="273" y="362"/>
                    <a:pt x="270" y="361"/>
                  </a:cubicBezTo>
                  <a:cubicBezTo>
                    <a:pt x="269" y="361"/>
                    <a:pt x="269" y="361"/>
                    <a:pt x="268" y="360"/>
                  </a:cubicBezTo>
                  <a:cubicBezTo>
                    <a:pt x="267" y="360"/>
                    <a:pt x="267" y="360"/>
                    <a:pt x="267" y="360"/>
                  </a:cubicBezTo>
                  <a:cubicBezTo>
                    <a:pt x="266" y="360"/>
                    <a:pt x="266" y="360"/>
                    <a:pt x="266" y="360"/>
                  </a:cubicBezTo>
                  <a:cubicBezTo>
                    <a:pt x="265" y="359"/>
                    <a:pt x="265" y="359"/>
                    <a:pt x="265" y="359"/>
                  </a:cubicBezTo>
                  <a:cubicBezTo>
                    <a:pt x="263" y="358"/>
                    <a:pt x="263" y="358"/>
                    <a:pt x="263" y="358"/>
                  </a:cubicBezTo>
                  <a:cubicBezTo>
                    <a:pt x="261" y="357"/>
                    <a:pt x="261" y="357"/>
                    <a:pt x="261" y="357"/>
                  </a:cubicBezTo>
                  <a:cubicBezTo>
                    <a:pt x="256" y="354"/>
                    <a:pt x="256" y="354"/>
                    <a:pt x="256" y="354"/>
                  </a:cubicBezTo>
                  <a:cubicBezTo>
                    <a:pt x="251" y="361"/>
                    <a:pt x="251" y="361"/>
                    <a:pt x="251" y="361"/>
                  </a:cubicBezTo>
                  <a:cubicBezTo>
                    <a:pt x="248" y="364"/>
                    <a:pt x="248" y="364"/>
                    <a:pt x="248" y="364"/>
                  </a:cubicBezTo>
                  <a:cubicBezTo>
                    <a:pt x="246" y="366"/>
                    <a:pt x="246" y="366"/>
                    <a:pt x="246" y="366"/>
                  </a:cubicBezTo>
                  <a:cubicBezTo>
                    <a:pt x="243" y="369"/>
                    <a:pt x="243" y="369"/>
                    <a:pt x="243" y="369"/>
                  </a:cubicBezTo>
                  <a:cubicBezTo>
                    <a:pt x="241" y="371"/>
                    <a:pt x="239" y="373"/>
                    <a:pt x="237" y="375"/>
                  </a:cubicBezTo>
                  <a:cubicBezTo>
                    <a:pt x="233" y="379"/>
                    <a:pt x="230" y="383"/>
                    <a:pt x="226" y="386"/>
                  </a:cubicBezTo>
                  <a:cubicBezTo>
                    <a:pt x="231" y="383"/>
                    <a:pt x="236" y="378"/>
                    <a:pt x="241" y="374"/>
                  </a:cubicBezTo>
                  <a:cubicBezTo>
                    <a:pt x="243" y="372"/>
                    <a:pt x="245" y="370"/>
                    <a:pt x="247" y="367"/>
                  </a:cubicBezTo>
                  <a:cubicBezTo>
                    <a:pt x="249" y="366"/>
                    <a:pt x="249" y="366"/>
                    <a:pt x="249" y="366"/>
                  </a:cubicBezTo>
                  <a:cubicBezTo>
                    <a:pt x="250" y="365"/>
                    <a:pt x="250" y="365"/>
                    <a:pt x="250" y="365"/>
                  </a:cubicBezTo>
                  <a:cubicBezTo>
                    <a:pt x="251" y="363"/>
                    <a:pt x="251" y="363"/>
                    <a:pt x="251" y="363"/>
                  </a:cubicBezTo>
                  <a:cubicBezTo>
                    <a:pt x="257" y="357"/>
                    <a:pt x="257" y="357"/>
                    <a:pt x="257" y="357"/>
                  </a:cubicBezTo>
                  <a:cubicBezTo>
                    <a:pt x="261" y="359"/>
                    <a:pt x="261" y="359"/>
                    <a:pt x="261" y="359"/>
                  </a:cubicBezTo>
                  <a:cubicBezTo>
                    <a:pt x="263" y="360"/>
                    <a:pt x="263" y="360"/>
                    <a:pt x="263" y="360"/>
                  </a:cubicBezTo>
                  <a:cubicBezTo>
                    <a:pt x="264" y="361"/>
                    <a:pt x="264" y="361"/>
                    <a:pt x="264" y="361"/>
                  </a:cubicBezTo>
                  <a:cubicBezTo>
                    <a:pt x="266" y="362"/>
                    <a:pt x="266" y="362"/>
                    <a:pt x="267" y="362"/>
                  </a:cubicBezTo>
                  <a:cubicBezTo>
                    <a:pt x="269" y="363"/>
                    <a:pt x="269" y="363"/>
                    <a:pt x="269" y="363"/>
                  </a:cubicBezTo>
                  <a:cubicBezTo>
                    <a:pt x="272" y="364"/>
                    <a:pt x="275" y="365"/>
                    <a:pt x="278" y="366"/>
                  </a:cubicBezTo>
                  <a:cubicBezTo>
                    <a:pt x="284" y="367"/>
                    <a:pt x="291" y="368"/>
                    <a:pt x="297" y="369"/>
                  </a:cubicBezTo>
                  <a:cubicBezTo>
                    <a:pt x="303" y="369"/>
                    <a:pt x="310" y="369"/>
                    <a:pt x="316" y="368"/>
                  </a:cubicBezTo>
                  <a:cubicBezTo>
                    <a:pt x="319" y="367"/>
                    <a:pt x="322" y="367"/>
                    <a:pt x="325" y="366"/>
                  </a:cubicBezTo>
                  <a:cubicBezTo>
                    <a:pt x="328" y="365"/>
                    <a:pt x="328" y="365"/>
                    <a:pt x="328" y="365"/>
                  </a:cubicBezTo>
                  <a:cubicBezTo>
                    <a:pt x="329" y="365"/>
                    <a:pt x="329" y="365"/>
                    <a:pt x="329" y="365"/>
                  </a:cubicBezTo>
                  <a:cubicBezTo>
                    <a:pt x="330" y="364"/>
                    <a:pt x="331" y="364"/>
                    <a:pt x="331" y="364"/>
                  </a:cubicBezTo>
                  <a:cubicBezTo>
                    <a:pt x="334" y="363"/>
                    <a:pt x="336" y="362"/>
                    <a:pt x="339" y="361"/>
                  </a:cubicBezTo>
                  <a:cubicBezTo>
                    <a:pt x="342" y="368"/>
                    <a:pt x="342" y="368"/>
                    <a:pt x="342" y="368"/>
                  </a:cubicBezTo>
                  <a:cubicBezTo>
                    <a:pt x="342" y="369"/>
                    <a:pt x="342" y="370"/>
                    <a:pt x="343" y="371"/>
                  </a:cubicBezTo>
                  <a:cubicBezTo>
                    <a:pt x="343" y="372"/>
                    <a:pt x="343" y="372"/>
                    <a:pt x="343" y="372"/>
                  </a:cubicBezTo>
                  <a:cubicBezTo>
                    <a:pt x="343" y="372"/>
                    <a:pt x="343" y="372"/>
                    <a:pt x="343" y="372"/>
                  </a:cubicBezTo>
                  <a:cubicBezTo>
                    <a:pt x="344" y="373"/>
                    <a:pt x="344" y="373"/>
                    <a:pt x="344" y="373"/>
                  </a:cubicBezTo>
                  <a:cubicBezTo>
                    <a:pt x="345" y="376"/>
                    <a:pt x="346" y="378"/>
                    <a:pt x="348" y="381"/>
                  </a:cubicBezTo>
                  <a:cubicBezTo>
                    <a:pt x="351" y="386"/>
                    <a:pt x="354" y="390"/>
                    <a:pt x="358" y="394"/>
                  </a:cubicBezTo>
                  <a:cubicBezTo>
                    <a:pt x="361" y="399"/>
                    <a:pt x="366" y="403"/>
                    <a:pt x="370" y="406"/>
                  </a:cubicBezTo>
                  <a:cubicBezTo>
                    <a:pt x="372" y="408"/>
                    <a:pt x="375" y="409"/>
                    <a:pt x="377" y="411"/>
                  </a:cubicBezTo>
                  <a:cubicBezTo>
                    <a:pt x="378" y="411"/>
                    <a:pt x="378" y="411"/>
                    <a:pt x="378" y="411"/>
                  </a:cubicBezTo>
                  <a:cubicBezTo>
                    <a:pt x="379" y="412"/>
                    <a:pt x="379" y="412"/>
                    <a:pt x="379" y="412"/>
                  </a:cubicBezTo>
                  <a:cubicBezTo>
                    <a:pt x="380" y="413"/>
                    <a:pt x="381" y="413"/>
                    <a:pt x="382" y="414"/>
                  </a:cubicBezTo>
                  <a:cubicBezTo>
                    <a:pt x="384" y="415"/>
                    <a:pt x="386" y="416"/>
                    <a:pt x="388" y="417"/>
                  </a:cubicBezTo>
                  <a:cubicBezTo>
                    <a:pt x="381" y="433"/>
                    <a:pt x="381" y="433"/>
                    <a:pt x="381" y="433"/>
                  </a:cubicBezTo>
                  <a:cubicBezTo>
                    <a:pt x="376" y="445"/>
                    <a:pt x="376" y="445"/>
                    <a:pt x="376" y="445"/>
                  </a:cubicBezTo>
                  <a:cubicBezTo>
                    <a:pt x="372" y="454"/>
                    <a:pt x="369" y="462"/>
                    <a:pt x="365" y="471"/>
                  </a:cubicBezTo>
                  <a:cubicBezTo>
                    <a:pt x="359" y="488"/>
                    <a:pt x="352" y="504"/>
                    <a:pt x="346" y="521"/>
                  </a:cubicBezTo>
                  <a:cubicBezTo>
                    <a:pt x="352" y="505"/>
                    <a:pt x="358" y="488"/>
                    <a:pt x="365" y="471"/>
                  </a:cubicBezTo>
                  <a:cubicBezTo>
                    <a:pt x="368" y="462"/>
                    <a:pt x="372" y="454"/>
                    <a:pt x="375" y="445"/>
                  </a:cubicBezTo>
                  <a:cubicBezTo>
                    <a:pt x="377" y="441"/>
                    <a:pt x="379" y="437"/>
                    <a:pt x="381" y="433"/>
                  </a:cubicBezTo>
                  <a:cubicBezTo>
                    <a:pt x="388" y="417"/>
                    <a:pt x="388" y="417"/>
                    <a:pt x="388" y="417"/>
                  </a:cubicBezTo>
                  <a:cubicBezTo>
                    <a:pt x="385" y="416"/>
                    <a:pt x="382" y="414"/>
                    <a:pt x="380" y="413"/>
                  </a:cubicBezTo>
                  <a:cubicBezTo>
                    <a:pt x="380" y="413"/>
                    <a:pt x="379" y="413"/>
                    <a:pt x="379" y="412"/>
                  </a:cubicBezTo>
                  <a:cubicBezTo>
                    <a:pt x="378" y="412"/>
                    <a:pt x="378" y="412"/>
                    <a:pt x="378" y="412"/>
                  </a:cubicBezTo>
                  <a:cubicBezTo>
                    <a:pt x="377" y="411"/>
                    <a:pt x="377" y="411"/>
                    <a:pt x="377" y="411"/>
                  </a:cubicBezTo>
                  <a:cubicBezTo>
                    <a:pt x="376" y="411"/>
                    <a:pt x="375" y="410"/>
                    <a:pt x="375" y="410"/>
                  </a:cubicBezTo>
                  <a:cubicBezTo>
                    <a:pt x="372" y="408"/>
                    <a:pt x="369" y="406"/>
                    <a:pt x="366" y="403"/>
                  </a:cubicBezTo>
                  <a:cubicBezTo>
                    <a:pt x="360" y="398"/>
                    <a:pt x="355" y="392"/>
                    <a:pt x="351" y="386"/>
                  </a:cubicBezTo>
                  <a:cubicBezTo>
                    <a:pt x="349" y="382"/>
                    <a:pt x="347" y="379"/>
                    <a:pt x="345" y="376"/>
                  </a:cubicBezTo>
                  <a:cubicBezTo>
                    <a:pt x="345" y="375"/>
                    <a:pt x="344" y="374"/>
                    <a:pt x="344" y="373"/>
                  </a:cubicBezTo>
                  <a:cubicBezTo>
                    <a:pt x="343" y="372"/>
                    <a:pt x="343" y="372"/>
                    <a:pt x="343" y="372"/>
                  </a:cubicBezTo>
                  <a:cubicBezTo>
                    <a:pt x="342" y="370"/>
                    <a:pt x="342" y="370"/>
                    <a:pt x="342" y="370"/>
                  </a:cubicBezTo>
                  <a:cubicBezTo>
                    <a:pt x="341" y="367"/>
                    <a:pt x="340" y="364"/>
                    <a:pt x="339" y="361"/>
                  </a:cubicBezTo>
                  <a:cubicBezTo>
                    <a:pt x="336" y="362"/>
                    <a:pt x="334" y="363"/>
                    <a:pt x="331" y="364"/>
                  </a:cubicBezTo>
                  <a:cubicBezTo>
                    <a:pt x="330" y="364"/>
                    <a:pt x="330" y="365"/>
                    <a:pt x="329" y="365"/>
                  </a:cubicBezTo>
                  <a:cubicBezTo>
                    <a:pt x="328" y="365"/>
                    <a:pt x="328" y="365"/>
                    <a:pt x="328" y="365"/>
                  </a:cubicBezTo>
                  <a:cubicBezTo>
                    <a:pt x="325" y="366"/>
                    <a:pt x="325" y="366"/>
                    <a:pt x="325" y="366"/>
                  </a:cubicBezTo>
                  <a:cubicBezTo>
                    <a:pt x="322" y="367"/>
                    <a:pt x="319" y="368"/>
                    <a:pt x="316" y="368"/>
                  </a:cubicBezTo>
                  <a:cubicBezTo>
                    <a:pt x="309" y="369"/>
                    <a:pt x="303" y="369"/>
                    <a:pt x="297" y="369"/>
                  </a:cubicBezTo>
                  <a:cubicBezTo>
                    <a:pt x="290" y="369"/>
                    <a:pt x="284" y="368"/>
                    <a:pt x="278" y="366"/>
                  </a:cubicBezTo>
                  <a:cubicBezTo>
                    <a:pt x="275" y="366"/>
                    <a:pt x="272" y="365"/>
                    <a:pt x="269" y="364"/>
                  </a:cubicBezTo>
                  <a:cubicBezTo>
                    <a:pt x="268" y="363"/>
                    <a:pt x="267" y="363"/>
                    <a:pt x="267" y="363"/>
                  </a:cubicBezTo>
                  <a:cubicBezTo>
                    <a:pt x="266" y="362"/>
                    <a:pt x="266" y="362"/>
                    <a:pt x="264" y="362"/>
                  </a:cubicBezTo>
                  <a:cubicBezTo>
                    <a:pt x="262" y="361"/>
                    <a:pt x="262" y="361"/>
                    <a:pt x="262" y="361"/>
                  </a:cubicBezTo>
                  <a:cubicBezTo>
                    <a:pt x="261" y="360"/>
                    <a:pt x="261" y="360"/>
                    <a:pt x="261" y="360"/>
                  </a:cubicBezTo>
                  <a:cubicBezTo>
                    <a:pt x="257" y="358"/>
                    <a:pt x="257" y="358"/>
                    <a:pt x="257" y="358"/>
                  </a:cubicBezTo>
                  <a:cubicBezTo>
                    <a:pt x="252" y="364"/>
                    <a:pt x="252" y="364"/>
                    <a:pt x="252" y="364"/>
                  </a:cubicBezTo>
                  <a:cubicBezTo>
                    <a:pt x="250" y="366"/>
                    <a:pt x="250" y="366"/>
                    <a:pt x="250" y="366"/>
                  </a:cubicBezTo>
                  <a:cubicBezTo>
                    <a:pt x="248" y="368"/>
                    <a:pt x="248" y="368"/>
                    <a:pt x="248" y="368"/>
                  </a:cubicBezTo>
                  <a:cubicBezTo>
                    <a:pt x="246" y="370"/>
                    <a:pt x="244" y="372"/>
                    <a:pt x="241" y="375"/>
                  </a:cubicBezTo>
                  <a:cubicBezTo>
                    <a:pt x="237" y="379"/>
                    <a:pt x="232" y="383"/>
                    <a:pt x="227" y="387"/>
                  </a:cubicBezTo>
                  <a:cubicBezTo>
                    <a:pt x="225" y="389"/>
                    <a:pt x="222" y="391"/>
                    <a:pt x="220" y="392"/>
                  </a:cubicBezTo>
                  <a:cubicBezTo>
                    <a:pt x="217" y="395"/>
                    <a:pt x="215" y="397"/>
                    <a:pt x="212" y="398"/>
                  </a:cubicBezTo>
                  <a:cubicBezTo>
                    <a:pt x="208" y="402"/>
                    <a:pt x="204" y="405"/>
                    <a:pt x="204" y="406"/>
                  </a:cubicBezTo>
                  <a:cubicBezTo>
                    <a:pt x="205" y="406"/>
                    <a:pt x="206" y="406"/>
                    <a:pt x="208" y="405"/>
                  </a:cubicBezTo>
                  <a:cubicBezTo>
                    <a:pt x="208" y="405"/>
                    <a:pt x="208" y="406"/>
                    <a:pt x="208" y="406"/>
                  </a:cubicBezTo>
                  <a:cubicBezTo>
                    <a:pt x="209" y="411"/>
                    <a:pt x="214" y="426"/>
                    <a:pt x="223" y="449"/>
                  </a:cubicBezTo>
                  <a:cubicBezTo>
                    <a:pt x="222" y="449"/>
                    <a:pt x="222" y="449"/>
                    <a:pt x="222" y="449"/>
                  </a:cubicBezTo>
                  <a:cubicBezTo>
                    <a:pt x="217" y="438"/>
                    <a:pt x="214" y="431"/>
                    <a:pt x="212" y="427"/>
                  </a:cubicBezTo>
                  <a:cubicBezTo>
                    <a:pt x="210" y="423"/>
                    <a:pt x="209" y="422"/>
                    <a:pt x="209" y="422"/>
                  </a:cubicBezTo>
                  <a:cubicBezTo>
                    <a:pt x="207" y="421"/>
                    <a:pt x="208" y="426"/>
                    <a:pt x="206" y="423"/>
                  </a:cubicBezTo>
                  <a:cubicBezTo>
                    <a:pt x="216" y="445"/>
                    <a:pt x="225" y="467"/>
                    <a:pt x="232" y="490"/>
                  </a:cubicBezTo>
                  <a:cubicBezTo>
                    <a:pt x="234" y="496"/>
                    <a:pt x="238" y="507"/>
                    <a:pt x="240" y="513"/>
                  </a:cubicBezTo>
                  <a:cubicBezTo>
                    <a:pt x="251" y="541"/>
                    <a:pt x="260" y="569"/>
                    <a:pt x="268" y="598"/>
                  </a:cubicBezTo>
                  <a:cubicBezTo>
                    <a:pt x="271" y="608"/>
                    <a:pt x="271" y="608"/>
                    <a:pt x="271" y="608"/>
                  </a:cubicBezTo>
                  <a:cubicBezTo>
                    <a:pt x="273" y="614"/>
                    <a:pt x="273" y="614"/>
                    <a:pt x="273" y="614"/>
                  </a:cubicBezTo>
                  <a:cubicBezTo>
                    <a:pt x="274" y="619"/>
                    <a:pt x="274" y="619"/>
                    <a:pt x="274" y="619"/>
                  </a:cubicBezTo>
                  <a:cubicBezTo>
                    <a:pt x="275" y="622"/>
                    <a:pt x="275" y="622"/>
                    <a:pt x="275" y="622"/>
                  </a:cubicBezTo>
                  <a:cubicBezTo>
                    <a:pt x="268" y="622"/>
                    <a:pt x="268" y="622"/>
                    <a:pt x="268" y="622"/>
                  </a:cubicBezTo>
                  <a:cubicBezTo>
                    <a:pt x="268" y="621"/>
                    <a:pt x="268" y="621"/>
                    <a:pt x="268" y="621"/>
                  </a:cubicBezTo>
                  <a:cubicBezTo>
                    <a:pt x="263" y="604"/>
                    <a:pt x="263" y="604"/>
                    <a:pt x="263" y="604"/>
                  </a:cubicBezTo>
                  <a:cubicBezTo>
                    <a:pt x="261" y="595"/>
                    <a:pt x="261" y="595"/>
                    <a:pt x="261" y="595"/>
                  </a:cubicBezTo>
                  <a:cubicBezTo>
                    <a:pt x="257" y="582"/>
                    <a:pt x="253" y="570"/>
                    <a:pt x="249" y="557"/>
                  </a:cubicBezTo>
                  <a:cubicBezTo>
                    <a:pt x="241" y="532"/>
                    <a:pt x="232" y="507"/>
                    <a:pt x="223" y="483"/>
                  </a:cubicBezTo>
                  <a:cubicBezTo>
                    <a:pt x="218" y="471"/>
                    <a:pt x="213" y="459"/>
                    <a:pt x="208" y="447"/>
                  </a:cubicBezTo>
                  <a:cubicBezTo>
                    <a:pt x="206" y="441"/>
                    <a:pt x="203" y="435"/>
                    <a:pt x="201" y="429"/>
                  </a:cubicBezTo>
                  <a:cubicBezTo>
                    <a:pt x="196" y="420"/>
                    <a:pt x="196" y="420"/>
                    <a:pt x="196" y="420"/>
                  </a:cubicBezTo>
                  <a:cubicBezTo>
                    <a:pt x="190" y="406"/>
                    <a:pt x="190" y="406"/>
                    <a:pt x="190" y="406"/>
                  </a:cubicBezTo>
                  <a:cubicBezTo>
                    <a:pt x="185" y="407"/>
                    <a:pt x="185" y="407"/>
                    <a:pt x="185" y="407"/>
                  </a:cubicBezTo>
                  <a:cubicBezTo>
                    <a:pt x="182" y="407"/>
                    <a:pt x="182" y="407"/>
                    <a:pt x="182" y="407"/>
                  </a:cubicBezTo>
                  <a:cubicBezTo>
                    <a:pt x="182" y="407"/>
                    <a:pt x="181" y="408"/>
                    <a:pt x="181" y="408"/>
                  </a:cubicBezTo>
                  <a:cubicBezTo>
                    <a:pt x="180" y="408"/>
                    <a:pt x="180" y="408"/>
                    <a:pt x="180" y="408"/>
                  </a:cubicBezTo>
                  <a:cubicBezTo>
                    <a:pt x="178" y="408"/>
                    <a:pt x="177" y="408"/>
                    <a:pt x="175" y="408"/>
                  </a:cubicBezTo>
                  <a:cubicBezTo>
                    <a:pt x="172" y="408"/>
                    <a:pt x="169" y="407"/>
                    <a:pt x="166" y="407"/>
                  </a:cubicBezTo>
                  <a:cubicBezTo>
                    <a:pt x="159" y="405"/>
                    <a:pt x="154" y="402"/>
                    <a:pt x="149" y="397"/>
                  </a:cubicBezTo>
                  <a:cubicBezTo>
                    <a:pt x="144" y="393"/>
                    <a:pt x="140" y="388"/>
                    <a:pt x="138" y="382"/>
                  </a:cubicBezTo>
                  <a:cubicBezTo>
                    <a:pt x="136" y="376"/>
                    <a:pt x="136" y="370"/>
                    <a:pt x="138" y="366"/>
                  </a:cubicBezTo>
                  <a:cubicBezTo>
                    <a:pt x="139" y="364"/>
                    <a:pt x="141" y="362"/>
                    <a:pt x="143" y="360"/>
                  </a:cubicBezTo>
                  <a:cubicBezTo>
                    <a:pt x="145" y="358"/>
                    <a:pt x="148" y="357"/>
                    <a:pt x="151" y="356"/>
                  </a:cubicBezTo>
                  <a:cubicBezTo>
                    <a:pt x="156" y="355"/>
                    <a:pt x="162" y="356"/>
                    <a:pt x="167" y="359"/>
                  </a:cubicBezTo>
                  <a:cubicBezTo>
                    <a:pt x="172" y="362"/>
                    <a:pt x="177" y="367"/>
                    <a:pt x="180" y="373"/>
                  </a:cubicBezTo>
                  <a:cubicBezTo>
                    <a:pt x="181" y="374"/>
                    <a:pt x="182" y="375"/>
                    <a:pt x="183" y="377"/>
                  </a:cubicBezTo>
                  <a:cubicBezTo>
                    <a:pt x="185" y="382"/>
                    <a:pt x="185" y="382"/>
                    <a:pt x="185" y="382"/>
                  </a:cubicBezTo>
                  <a:cubicBezTo>
                    <a:pt x="193" y="398"/>
                    <a:pt x="193" y="398"/>
                    <a:pt x="193" y="398"/>
                  </a:cubicBezTo>
                  <a:cubicBezTo>
                    <a:pt x="195" y="397"/>
                    <a:pt x="197" y="396"/>
                    <a:pt x="200" y="395"/>
                  </a:cubicBezTo>
                  <a:cubicBezTo>
                    <a:pt x="201" y="394"/>
                    <a:pt x="202" y="394"/>
                    <a:pt x="203" y="393"/>
                  </a:cubicBezTo>
                  <a:cubicBezTo>
                    <a:pt x="204" y="393"/>
                    <a:pt x="205" y="392"/>
                    <a:pt x="206" y="392"/>
                  </a:cubicBezTo>
                  <a:cubicBezTo>
                    <a:pt x="207" y="391"/>
                    <a:pt x="207" y="391"/>
                    <a:pt x="207" y="391"/>
                  </a:cubicBezTo>
                  <a:cubicBezTo>
                    <a:pt x="208" y="390"/>
                    <a:pt x="208" y="390"/>
                    <a:pt x="208" y="390"/>
                  </a:cubicBezTo>
                  <a:cubicBezTo>
                    <a:pt x="210" y="389"/>
                    <a:pt x="210" y="389"/>
                    <a:pt x="210" y="389"/>
                  </a:cubicBezTo>
                  <a:cubicBezTo>
                    <a:pt x="211" y="388"/>
                    <a:pt x="212" y="388"/>
                    <a:pt x="213" y="387"/>
                  </a:cubicBezTo>
                  <a:cubicBezTo>
                    <a:pt x="218" y="384"/>
                    <a:pt x="222" y="381"/>
                    <a:pt x="226" y="378"/>
                  </a:cubicBezTo>
                  <a:cubicBezTo>
                    <a:pt x="230" y="374"/>
                    <a:pt x="234" y="371"/>
                    <a:pt x="238" y="367"/>
                  </a:cubicBezTo>
                  <a:cubicBezTo>
                    <a:pt x="240" y="365"/>
                    <a:pt x="242" y="363"/>
                    <a:pt x="243" y="361"/>
                  </a:cubicBezTo>
                  <a:cubicBezTo>
                    <a:pt x="244" y="360"/>
                    <a:pt x="244" y="360"/>
                    <a:pt x="244" y="360"/>
                  </a:cubicBezTo>
                  <a:cubicBezTo>
                    <a:pt x="245" y="359"/>
                    <a:pt x="245" y="359"/>
                    <a:pt x="245" y="359"/>
                  </a:cubicBezTo>
                  <a:cubicBezTo>
                    <a:pt x="246" y="358"/>
                    <a:pt x="246" y="358"/>
                    <a:pt x="247" y="357"/>
                  </a:cubicBezTo>
                  <a:cubicBezTo>
                    <a:pt x="249" y="355"/>
                    <a:pt x="250" y="353"/>
                    <a:pt x="252" y="351"/>
                  </a:cubicBezTo>
                  <a:cubicBezTo>
                    <a:pt x="250" y="349"/>
                    <a:pt x="249" y="347"/>
                    <a:pt x="248" y="345"/>
                  </a:cubicBezTo>
                  <a:cubicBezTo>
                    <a:pt x="247" y="344"/>
                    <a:pt x="247" y="344"/>
                    <a:pt x="247" y="344"/>
                  </a:cubicBezTo>
                  <a:cubicBezTo>
                    <a:pt x="247" y="344"/>
                    <a:pt x="246" y="343"/>
                    <a:pt x="246" y="343"/>
                  </a:cubicBezTo>
                  <a:cubicBezTo>
                    <a:pt x="246" y="343"/>
                    <a:pt x="246" y="343"/>
                    <a:pt x="246" y="343"/>
                  </a:cubicBezTo>
                  <a:cubicBezTo>
                    <a:pt x="246" y="342"/>
                    <a:pt x="246" y="342"/>
                    <a:pt x="245" y="341"/>
                  </a:cubicBezTo>
                  <a:cubicBezTo>
                    <a:pt x="245" y="340"/>
                    <a:pt x="244" y="338"/>
                    <a:pt x="243" y="336"/>
                  </a:cubicBezTo>
                  <a:cubicBezTo>
                    <a:pt x="243" y="335"/>
                    <a:pt x="243" y="334"/>
                    <a:pt x="243" y="333"/>
                  </a:cubicBezTo>
                  <a:cubicBezTo>
                    <a:pt x="243" y="332"/>
                    <a:pt x="243" y="332"/>
                    <a:pt x="242" y="331"/>
                  </a:cubicBezTo>
                  <a:cubicBezTo>
                    <a:pt x="242" y="331"/>
                    <a:pt x="242" y="330"/>
                    <a:pt x="242" y="330"/>
                  </a:cubicBezTo>
                  <a:cubicBezTo>
                    <a:pt x="242" y="328"/>
                    <a:pt x="242" y="326"/>
                    <a:pt x="243" y="324"/>
                  </a:cubicBezTo>
                  <a:cubicBezTo>
                    <a:pt x="244" y="315"/>
                    <a:pt x="247" y="306"/>
                    <a:pt x="252" y="299"/>
                  </a:cubicBezTo>
                  <a:cubicBezTo>
                    <a:pt x="254" y="296"/>
                    <a:pt x="257" y="293"/>
                    <a:pt x="260" y="291"/>
                  </a:cubicBezTo>
                  <a:cubicBezTo>
                    <a:pt x="263" y="289"/>
                    <a:pt x="267" y="288"/>
                    <a:pt x="270" y="288"/>
                  </a:cubicBezTo>
                  <a:cubicBezTo>
                    <a:pt x="274" y="288"/>
                    <a:pt x="277" y="290"/>
                    <a:pt x="280" y="292"/>
                  </a:cubicBezTo>
                  <a:cubicBezTo>
                    <a:pt x="283" y="294"/>
                    <a:pt x="286" y="297"/>
                    <a:pt x="287" y="300"/>
                  </a:cubicBezTo>
                  <a:cubicBezTo>
                    <a:pt x="288" y="304"/>
                    <a:pt x="288" y="307"/>
                    <a:pt x="287" y="311"/>
                  </a:cubicBezTo>
                  <a:cubicBezTo>
                    <a:pt x="287" y="315"/>
                    <a:pt x="285" y="319"/>
                    <a:pt x="283" y="323"/>
                  </a:cubicBezTo>
                  <a:cubicBezTo>
                    <a:pt x="280" y="327"/>
                    <a:pt x="278" y="330"/>
                    <a:pt x="275" y="334"/>
                  </a:cubicBezTo>
                  <a:cubicBezTo>
                    <a:pt x="274" y="336"/>
                    <a:pt x="274" y="336"/>
                    <a:pt x="274" y="336"/>
                  </a:cubicBezTo>
                  <a:cubicBezTo>
                    <a:pt x="272" y="338"/>
                    <a:pt x="272" y="338"/>
                    <a:pt x="272" y="338"/>
                  </a:cubicBezTo>
                  <a:cubicBezTo>
                    <a:pt x="267" y="344"/>
                    <a:pt x="267" y="344"/>
                    <a:pt x="267" y="344"/>
                  </a:cubicBezTo>
                  <a:cubicBezTo>
                    <a:pt x="266" y="346"/>
                    <a:pt x="265" y="347"/>
                    <a:pt x="265" y="349"/>
                  </a:cubicBezTo>
                  <a:cubicBezTo>
                    <a:pt x="265" y="349"/>
                    <a:pt x="265" y="350"/>
                    <a:pt x="265" y="350"/>
                  </a:cubicBezTo>
                  <a:cubicBezTo>
                    <a:pt x="265" y="351"/>
                    <a:pt x="266" y="351"/>
                    <a:pt x="266" y="351"/>
                  </a:cubicBezTo>
                  <a:cubicBezTo>
                    <a:pt x="266" y="351"/>
                    <a:pt x="266" y="351"/>
                    <a:pt x="266" y="351"/>
                  </a:cubicBezTo>
                  <a:cubicBezTo>
                    <a:pt x="266" y="352"/>
                    <a:pt x="266" y="352"/>
                    <a:pt x="266" y="352"/>
                  </a:cubicBezTo>
                  <a:cubicBezTo>
                    <a:pt x="267" y="354"/>
                    <a:pt x="268" y="354"/>
                    <a:pt x="270" y="355"/>
                  </a:cubicBezTo>
                  <a:cubicBezTo>
                    <a:pt x="272" y="356"/>
                    <a:pt x="274" y="357"/>
                    <a:pt x="276" y="357"/>
                  </a:cubicBezTo>
                  <a:cubicBezTo>
                    <a:pt x="277" y="358"/>
                    <a:pt x="278" y="358"/>
                    <a:pt x="280" y="358"/>
                  </a:cubicBezTo>
                  <a:cubicBezTo>
                    <a:pt x="281" y="358"/>
                    <a:pt x="282" y="359"/>
                    <a:pt x="283" y="359"/>
                  </a:cubicBezTo>
                  <a:cubicBezTo>
                    <a:pt x="285" y="359"/>
                    <a:pt x="285" y="359"/>
                    <a:pt x="285" y="359"/>
                  </a:cubicBezTo>
                  <a:cubicBezTo>
                    <a:pt x="287" y="360"/>
                    <a:pt x="287" y="360"/>
                    <a:pt x="287" y="360"/>
                  </a:cubicBezTo>
                  <a:cubicBezTo>
                    <a:pt x="292" y="360"/>
                    <a:pt x="297" y="361"/>
                    <a:pt x="302" y="361"/>
                  </a:cubicBezTo>
                  <a:cubicBezTo>
                    <a:pt x="308" y="361"/>
                    <a:pt x="313" y="360"/>
                    <a:pt x="318" y="359"/>
                  </a:cubicBezTo>
                  <a:cubicBezTo>
                    <a:pt x="321" y="359"/>
                    <a:pt x="324" y="358"/>
                    <a:pt x="327" y="357"/>
                  </a:cubicBezTo>
                  <a:cubicBezTo>
                    <a:pt x="327" y="357"/>
                    <a:pt x="328" y="356"/>
                    <a:pt x="329" y="356"/>
                  </a:cubicBezTo>
                  <a:cubicBezTo>
                    <a:pt x="330" y="355"/>
                    <a:pt x="331" y="355"/>
                    <a:pt x="332" y="355"/>
                  </a:cubicBezTo>
                  <a:cubicBezTo>
                    <a:pt x="338" y="352"/>
                    <a:pt x="338" y="352"/>
                    <a:pt x="338" y="352"/>
                  </a:cubicBezTo>
                  <a:cubicBezTo>
                    <a:pt x="338" y="347"/>
                    <a:pt x="338" y="347"/>
                    <a:pt x="338" y="347"/>
                  </a:cubicBezTo>
                  <a:cubicBezTo>
                    <a:pt x="337" y="344"/>
                    <a:pt x="337" y="344"/>
                    <a:pt x="337" y="344"/>
                  </a:cubicBezTo>
                  <a:cubicBezTo>
                    <a:pt x="337" y="343"/>
                    <a:pt x="337" y="343"/>
                    <a:pt x="337" y="343"/>
                  </a:cubicBezTo>
                  <a:cubicBezTo>
                    <a:pt x="337" y="342"/>
                    <a:pt x="337" y="342"/>
                    <a:pt x="337" y="342"/>
                  </a:cubicBezTo>
                  <a:cubicBezTo>
                    <a:pt x="336" y="340"/>
                    <a:pt x="336" y="340"/>
                    <a:pt x="336" y="340"/>
                  </a:cubicBezTo>
                  <a:cubicBezTo>
                    <a:pt x="336" y="339"/>
                    <a:pt x="336" y="339"/>
                    <a:pt x="336" y="339"/>
                  </a:cubicBezTo>
                  <a:cubicBezTo>
                    <a:pt x="336" y="336"/>
                    <a:pt x="336" y="336"/>
                    <a:pt x="336" y="336"/>
                  </a:cubicBezTo>
                  <a:cubicBezTo>
                    <a:pt x="336" y="333"/>
                    <a:pt x="335" y="330"/>
                    <a:pt x="335" y="327"/>
                  </a:cubicBezTo>
                  <a:cubicBezTo>
                    <a:pt x="336" y="321"/>
                    <a:pt x="337" y="315"/>
                    <a:pt x="340" y="310"/>
                  </a:cubicBezTo>
                  <a:cubicBezTo>
                    <a:pt x="342" y="307"/>
                    <a:pt x="343" y="305"/>
                    <a:pt x="345" y="303"/>
                  </a:cubicBezTo>
                  <a:cubicBezTo>
                    <a:pt x="347" y="302"/>
                    <a:pt x="348" y="301"/>
                    <a:pt x="349" y="300"/>
                  </a:cubicBezTo>
                  <a:cubicBezTo>
                    <a:pt x="350" y="299"/>
                    <a:pt x="351" y="299"/>
                    <a:pt x="352" y="298"/>
                  </a:cubicBezTo>
                  <a:cubicBezTo>
                    <a:pt x="357" y="296"/>
                    <a:pt x="363" y="295"/>
                    <a:pt x="367" y="297"/>
                  </a:cubicBezTo>
                  <a:cubicBezTo>
                    <a:pt x="368" y="297"/>
                    <a:pt x="369" y="298"/>
                    <a:pt x="370" y="299"/>
                  </a:cubicBezTo>
                  <a:cubicBezTo>
                    <a:pt x="370" y="299"/>
                    <a:pt x="371" y="299"/>
                    <a:pt x="371" y="300"/>
                  </a:cubicBezTo>
                  <a:cubicBezTo>
                    <a:pt x="372" y="300"/>
                    <a:pt x="372" y="301"/>
                    <a:pt x="373" y="301"/>
                  </a:cubicBezTo>
                  <a:cubicBezTo>
                    <a:pt x="374" y="304"/>
                    <a:pt x="376" y="306"/>
                    <a:pt x="377" y="308"/>
                  </a:cubicBezTo>
                  <a:cubicBezTo>
                    <a:pt x="378" y="311"/>
                    <a:pt x="378" y="313"/>
                    <a:pt x="378" y="316"/>
                  </a:cubicBezTo>
                  <a:cubicBezTo>
                    <a:pt x="378" y="319"/>
                    <a:pt x="377" y="322"/>
                    <a:pt x="376" y="324"/>
                  </a:cubicBezTo>
                  <a:cubicBezTo>
                    <a:pt x="374" y="330"/>
                    <a:pt x="371" y="335"/>
                    <a:pt x="366" y="339"/>
                  </a:cubicBezTo>
                  <a:cubicBezTo>
                    <a:pt x="364" y="342"/>
                    <a:pt x="362" y="344"/>
                    <a:pt x="359" y="346"/>
                  </a:cubicBezTo>
                  <a:cubicBezTo>
                    <a:pt x="359" y="346"/>
                    <a:pt x="358" y="347"/>
                    <a:pt x="357" y="347"/>
                  </a:cubicBezTo>
                  <a:cubicBezTo>
                    <a:pt x="356" y="348"/>
                    <a:pt x="356" y="348"/>
                    <a:pt x="356" y="348"/>
                  </a:cubicBezTo>
                  <a:cubicBezTo>
                    <a:pt x="355" y="349"/>
                    <a:pt x="355" y="349"/>
                    <a:pt x="355" y="349"/>
                  </a:cubicBezTo>
                  <a:cubicBezTo>
                    <a:pt x="352" y="351"/>
                    <a:pt x="349" y="353"/>
                    <a:pt x="346" y="355"/>
                  </a:cubicBezTo>
                  <a:cubicBezTo>
                    <a:pt x="347" y="357"/>
                    <a:pt x="348" y="359"/>
                    <a:pt x="349" y="361"/>
                  </a:cubicBezTo>
                  <a:cubicBezTo>
                    <a:pt x="349" y="362"/>
                    <a:pt x="350" y="363"/>
                    <a:pt x="350" y="364"/>
                  </a:cubicBezTo>
                  <a:cubicBezTo>
                    <a:pt x="351" y="366"/>
                    <a:pt x="351" y="366"/>
                    <a:pt x="351" y="366"/>
                  </a:cubicBezTo>
                  <a:cubicBezTo>
                    <a:pt x="351" y="367"/>
                    <a:pt x="351" y="367"/>
                    <a:pt x="351" y="367"/>
                  </a:cubicBezTo>
                  <a:cubicBezTo>
                    <a:pt x="352" y="369"/>
                    <a:pt x="353" y="372"/>
                    <a:pt x="354" y="374"/>
                  </a:cubicBezTo>
                  <a:cubicBezTo>
                    <a:pt x="357" y="378"/>
                    <a:pt x="360" y="383"/>
                    <a:pt x="363" y="387"/>
                  </a:cubicBezTo>
                  <a:cubicBezTo>
                    <a:pt x="366" y="392"/>
                    <a:pt x="370" y="396"/>
                    <a:pt x="374" y="399"/>
                  </a:cubicBezTo>
                  <a:cubicBezTo>
                    <a:pt x="375" y="400"/>
                    <a:pt x="377" y="401"/>
                    <a:pt x="378" y="401"/>
                  </a:cubicBezTo>
                  <a:cubicBezTo>
                    <a:pt x="378" y="402"/>
                    <a:pt x="379" y="402"/>
                    <a:pt x="379" y="403"/>
                  </a:cubicBezTo>
                  <a:cubicBezTo>
                    <a:pt x="380" y="403"/>
                    <a:pt x="380" y="403"/>
                    <a:pt x="380" y="403"/>
                  </a:cubicBezTo>
                  <a:cubicBezTo>
                    <a:pt x="381" y="403"/>
                    <a:pt x="381" y="403"/>
                    <a:pt x="381" y="403"/>
                  </a:cubicBezTo>
                  <a:cubicBezTo>
                    <a:pt x="382" y="404"/>
                    <a:pt x="382" y="404"/>
                    <a:pt x="382" y="404"/>
                  </a:cubicBezTo>
                  <a:cubicBezTo>
                    <a:pt x="384" y="405"/>
                    <a:pt x="386" y="406"/>
                    <a:pt x="388" y="407"/>
                  </a:cubicBezTo>
                  <a:cubicBezTo>
                    <a:pt x="390" y="408"/>
                    <a:pt x="392" y="409"/>
                    <a:pt x="394" y="410"/>
                  </a:cubicBezTo>
                  <a:cubicBezTo>
                    <a:pt x="402" y="394"/>
                    <a:pt x="402" y="394"/>
                    <a:pt x="402" y="394"/>
                  </a:cubicBezTo>
                  <a:cubicBezTo>
                    <a:pt x="407" y="384"/>
                    <a:pt x="407" y="384"/>
                    <a:pt x="407" y="384"/>
                  </a:cubicBezTo>
                  <a:cubicBezTo>
                    <a:pt x="409" y="379"/>
                    <a:pt x="409" y="379"/>
                    <a:pt x="409" y="379"/>
                  </a:cubicBezTo>
                  <a:cubicBezTo>
                    <a:pt x="410" y="378"/>
                    <a:pt x="410" y="378"/>
                    <a:pt x="410" y="378"/>
                  </a:cubicBezTo>
                  <a:cubicBezTo>
                    <a:pt x="410" y="377"/>
                    <a:pt x="410" y="377"/>
                    <a:pt x="410" y="377"/>
                  </a:cubicBezTo>
                  <a:cubicBezTo>
                    <a:pt x="411" y="377"/>
                    <a:pt x="411" y="376"/>
                    <a:pt x="412" y="375"/>
                  </a:cubicBezTo>
                  <a:cubicBezTo>
                    <a:pt x="414" y="373"/>
                    <a:pt x="416" y="370"/>
                    <a:pt x="418" y="368"/>
                  </a:cubicBezTo>
                  <a:cubicBezTo>
                    <a:pt x="420" y="366"/>
                    <a:pt x="423" y="364"/>
                    <a:pt x="425" y="363"/>
                  </a:cubicBezTo>
                  <a:cubicBezTo>
                    <a:pt x="426" y="362"/>
                    <a:pt x="428" y="362"/>
                    <a:pt x="429" y="362"/>
                  </a:cubicBezTo>
                  <a:cubicBezTo>
                    <a:pt x="429" y="362"/>
                    <a:pt x="430" y="362"/>
                    <a:pt x="430" y="362"/>
                  </a:cubicBezTo>
                  <a:cubicBezTo>
                    <a:pt x="431" y="362"/>
                    <a:pt x="431" y="362"/>
                    <a:pt x="432" y="362"/>
                  </a:cubicBezTo>
                  <a:cubicBezTo>
                    <a:pt x="436" y="363"/>
                    <a:pt x="441" y="367"/>
                    <a:pt x="443" y="372"/>
                  </a:cubicBezTo>
                  <a:cubicBezTo>
                    <a:pt x="445" y="377"/>
                    <a:pt x="446" y="384"/>
                    <a:pt x="445" y="390"/>
                  </a:cubicBezTo>
                  <a:cubicBezTo>
                    <a:pt x="445" y="393"/>
                    <a:pt x="444" y="396"/>
                    <a:pt x="442" y="399"/>
                  </a:cubicBezTo>
                  <a:cubicBezTo>
                    <a:pt x="441" y="402"/>
                    <a:pt x="440" y="404"/>
                    <a:pt x="438" y="406"/>
                  </a:cubicBezTo>
                  <a:cubicBezTo>
                    <a:pt x="434" y="411"/>
                    <a:pt x="428" y="414"/>
                    <a:pt x="422" y="416"/>
                  </a:cubicBezTo>
                  <a:cubicBezTo>
                    <a:pt x="419" y="417"/>
                    <a:pt x="416" y="417"/>
                    <a:pt x="413" y="417"/>
                  </a:cubicBezTo>
                  <a:cubicBezTo>
                    <a:pt x="411" y="418"/>
                    <a:pt x="410" y="418"/>
                    <a:pt x="408" y="418"/>
                  </a:cubicBezTo>
                  <a:cubicBezTo>
                    <a:pt x="407" y="418"/>
                    <a:pt x="407" y="418"/>
                    <a:pt x="407" y="418"/>
                  </a:cubicBezTo>
                  <a:cubicBezTo>
                    <a:pt x="407" y="418"/>
                    <a:pt x="406" y="418"/>
                    <a:pt x="406" y="418"/>
                  </a:cubicBezTo>
                  <a:cubicBezTo>
                    <a:pt x="405" y="417"/>
                    <a:pt x="404" y="417"/>
                    <a:pt x="403" y="417"/>
                  </a:cubicBezTo>
                  <a:cubicBezTo>
                    <a:pt x="398" y="417"/>
                    <a:pt x="398" y="417"/>
                    <a:pt x="398" y="417"/>
                  </a:cubicBezTo>
                  <a:cubicBezTo>
                    <a:pt x="394" y="426"/>
                    <a:pt x="394" y="426"/>
                    <a:pt x="394" y="426"/>
                  </a:cubicBezTo>
                  <a:cubicBezTo>
                    <a:pt x="392" y="432"/>
                    <a:pt x="392" y="432"/>
                    <a:pt x="392" y="432"/>
                  </a:cubicBezTo>
                  <a:cubicBezTo>
                    <a:pt x="387" y="442"/>
                    <a:pt x="387" y="442"/>
                    <a:pt x="387" y="442"/>
                  </a:cubicBezTo>
                  <a:cubicBezTo>
                    <a:pt x="384" y="449"/>
                    <a:pt x="381" y="456"/>
                    <a:pt x="378" y="463"/>
                  </a:cubicBezTo>
                  <a:cubicBezTo>
                    <a:pt x="372" y="477"/>
                    <a:pt x="367" y="492"/>
                    <a:pt x="362" y="506"/>
                  </a:cubicBezTo>
                  <a:cubicBezTo>
                    <a:pt x="351" y="535"/>
                    <a:pt x="342" y="564"/>
                    <a:pt x="333" y="593"/>
                  </a:cubicBezTo>
                  <a:cubicBezTo>
                    <a:pt x="330" y="604"/>
                    <a:pt x="330" y="604"/>
                    <a:pt x="330" y="604"/>
                  </a:cubicBezTo>
                  <a:cubicBezTo>
                    <a:pt x="327" y="613"/>
                    <a:pt x="327" y="613"/>
                    <a:pt x="327" y="613"/>
                  </a:cubicBezTo>
                  <a:cubicBezTo>
                    <a:pt x="326" y="619"/>
                    <a:pt x="326" y="619"/>
                    <a:pt x="326" y="619"/>
                  </a:cubicBezTo>
                  <a:cubicBezTo>
                    <a:pt x="325" y="621"/>
                    <a:pt x="325" y="621"/>
                    <a:pt x="325" y="621"/>
                  </a:cubicBezTo>
                  <a:cubicBezTo>
                    <a:pt x="325" y="622"/>
                    <a:pt x="325" y="622"/>
                    <a:pt x="325" y="622"/>
                  </a:cubicBezTo>
                  <a:lnTo>
                    <a:pt x="318" y="6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38157658"/>
      </p:ext>
    </p:extLst>
  </p:cSld>
  <p:clrMapOvr>
    <a:masterClrMapping/>
  </p:clrMapOvr>
  <p:transition spd="slow">
    <p:randomBar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839BB-D97E-486D-A06F-432F7DA84155}" type="datetime1">
              <a:rPr lang="zh-CN" altLang="en-US" smtClean="0"/>
              <a:t>2020/5/13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F81B1-D4C0-4CFE-8E4B-8D75BF4F38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0826804"/>
      </p:ext>
    </p:extLst>
  </p:cSld>
  <p:clrMapOvr>
    <a:masterClrMapping/>
  </p:clrMapOvr>
  <p:transition spd="slow">
    <p:randomBar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fld id="{28841C5B-D376-475F-B572-D4785DD9C753}" type="datetime1">
              <a:rPr lang="zh-CN" altLang="en-US" smtClean="0"/>
              <a:pPr/>
              <a:t>2020/5/13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fld id="{E93F81B1-D4C0-4CFE-8E4B-8D75BF4F38F2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2798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2" r:id="rId8"/>
    <p:sldLayoutId id="2147483668" r:id="rId9"/>
    <p:sldLayoutId id="2147483669" r:id="rId10"/>
    <p:sldLayoutId id="2147483670" r:id="rId11"/>
    <p:sldLayoutId id="2147483671" r:id="rId12"/>
  </p:sldLayoutIdLst>
  <p:transition spd="slow">
    <p:randomBar dir="vert"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chemeClr val="tx1"/>
          </a:solidFill>
          <a:latin typeface="Times New Roman" panose="02020603050405020304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8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8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8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8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8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png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png"/><Relationship Id="rId5" Type="http://schemas.openxmlformats.org/officeDocument/2006/relationships/oleObject" Target="../embeddings/oleObject4.bin"/><Relationship Id="rId4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8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8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8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8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8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8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8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8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8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8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8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8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8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8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组合 74"/>
          <p:cNvGrpSpPr/>
          <p:nvPr/>
        </p:nvGrpSpPr>
        <p:grpSpPr>
          <a:xfrm>
            <a:off x="4543259" y="1040734"/>
            <a:ext cx="4248300" cy="4844141"/>
            <a:chOff x="4427538" y="954088"/>
            <a:chExt cx="3333750" cy="3729038"/>
          </a:xfrm>
        </p:grpSpPr>
        <p:sp>
          <p:nvSpPr>
            <p:cNvPr id="7" name="Freeform 5"/>
            <p:cNvSpPr/>
            <p:nvPr/>
          </p:nvSpPr>
          <p:spPr bwMode="auto">
            <a:xfrm>
              <a:off x="5026026" y="1547813"/>
              <a:ext cx="2144713" cy="2363788"/>
            </a:xfrm>
            <a:custGeom>
              <a:avLst/>
              <a:gdLst>
                <a:gd name="T0" fmla="*/ 518 w 570"/>
                <a:gd name="T1" fmla="*/ 231 h 629"/>
                <a:gd name="T2" fmla="*/ 454 w 570"/>
                <a:gd name="T3" fmla="*/ 271 h 629"/>
                <a:gd name="T4" fmla="*/ 496 w 570"/>
                <a:gd name="T5" fmla="*/ 135 h 629"/>
                <a:gd name="T6" fmla="*/ 393 w 570"/>
                <a:gd name="T7" fmla="*/ 205 h 629"/>
                <a:gd name="T8" fmla="*/ 326 w 570"/>
                <a:gd name="T9" fmla="*/ 264 h 629"/>
                <a:gd name="T10" fmla="*/ 474 w 570"/>
                <a:gd name="T11" fmla="*/ 89 h 629"/>
                <a:gd name="T12" fmla="*/ 385 w 570"/>
                <a:gd name="T13" fmla="*/ 100 h 629"/>
                <a:gd name="T14" fmla="*/ 322 w 570"/>
                <a:gd name="T15" fmla="*/ 156 h 629"/>
                <a:gd name="T16" fmla="*/ 401 w 570"/>
                <a:gd name="T17" fmla="*/ 66 h 629"/>
                <a:gd name="T18" fmla="*/ 279 w 570"/>
                <a:gd name="T19" fmla="*/ 80 h 629"/>
                <a:gd name="T20" fmla="*/ 223 w 570"/>
                <a:gd name="T21" fmla="*/ 103 h 629"/>
                <a:gd name="T22" fmla="*/ 280 w 570"/>
                <a:gd name="T23" fmla="*/ 61 h 629"/>
                <a:gd name="T24" fmla="*/ 212 w 570"/>
                <a:gd name="T25" fmla="*/ 33 h 629"/>
                <a:gd name="T26" fmla="*/ 78 w 570"/>
                <a:gd name="T27" fmla="*/ 109 h 629"/>
                <a:gd name="T28" fmla="*/ 29 w 570"/>
                <a:gd name="T29" fmla="*/ 198 h 629"/>
                <a:gd name="T30" fmla="*/ 35 w 570"/>
                <a:gd name="T31" fmla="*/ 232 h 629"/>
                <a:gd name="T32" fmla="*/ 42 w 570"/>
                <a:gd name="T33" fmla="*/ 311 h 629"/>
                <a:gd name="T34" fmla="*/ 20 w 570"/>
                <a:gd name="T35" fmla="*/ 366 h 629"/>
                <a:gd name="T36" fmla="*/ 73 w 570"/>
                <a:gd name="T37" fmla="*/ 388 h 629"/>
                <a:gd name="T38" fmla="*/ 178 w 570"/>
                <a:gd name="T39" fmla="*/ 311 h 629"/>
                <a:gd name="T40" fmla="*/ 102 w 570"/>
                <a:gd name="T41" fmla="*/ 390 h 629"/>
                <a:gd name="T42" fmla="*/ 92 w 570"/>
                <a:gd name="T43" fmla="*/ 469 h 629"/>
                <a:gd name="T44" fmla="*/ 196 w 570"/>
                <a:gd name="T45" fmla="*/ 407 h 629"/>
                <a:gd name="T46" fmla="*/ 265 w 570"/>
                <a:gd name="T47" fmla="*/ 373 h 629"/>
                <a:gd name="T48" fmla="*/ 196 w 570"/>
                <a:gd name="T49" fmla="*/ 450 h 629"/>
                <a:gd name="T50" fmla="*/ 179 w 570"/>
                <a:gd name="T51" fmla="*/ 542 h 629"/>
                <a:gd name="T52" fmla="*/ 261 w 570"/>
                <a:gd name="T53" fmla="*/ 489 h 629"/>
                <a:gd name="T54" fmla="*/ 270 w 570"/>
                <a:gd name="T55" fmla="*/ 506 h 629"/>
                <a:gd name="T56" fmla="*/ 208 w 570"/>
                <a:gd name="T57" fmla="*/ 588 h 629"/>
                <a:gd name="T58" fmla="*/ 303 w 570"/>
                <a:gd name="T59" fmla="*/ 597 h 629"/>
                <a:gd name="T60" fmla="*/ 332 w 570"/>
                <a:gd name="T61" fmla="*/ 603 h 629"/>
                <a:gd name="T62" fmla="*/ 406 w 570"/>
                <a:gd name="T63" fmla="*/ 554 h 629"/>
                <a:gd name="T64" fmla="*/ 430 w 570"/>
                <a:gd name="T65" fmla="*/ 535 h 629"/>
                <a:gd name="T66" fmla="*/ 504 w 570"/>
                <a:gd name="T67" fmla="*/ 444 h 629"/>
                <a:gd name="T68" fmla="*/ 549 w 570"/>
                <a:gd name="T69" fmla="*/ 342 h 629"/>
                <a:gd name="T70" fmla="*/ 563 w 570"/>
                <a:gd name="T71" fmla="*/ 266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70" h="629">
                  <a:moveTo>
                    <a:pt x="558" y="231"/>
                  </a:moveTo>
                  <a:cubicBezTo>
                    <a:pt x="547" y="219"/>
                    <a:pt x="530" y="221"/>
                    <a:pt x="518" y="231"/>
                  </a:cubicBezTo>
                  <a:cubicBezTo>
                    <a:pt x="477" y="265"/>
                    <a:pt x="437" y="300"/>
                    <a:pt x="395" y="332"/>
                  </a:cubicBezTo>
                  <a:cubicBezTo>
                    <a:pt x="415" y="313"/>
                    <a:pt x="434" y="292"/>
                    <a:pt x="454" y="271"/>
                  </a:cubicBezTo>
                  <a:cubicBezTo>
                    <a:pt x="482" y="243"/>
                    <a:pt x="510" y="213"/>
                    <a:pt x="528" y="177"/>
                  </a:cubicBezTo>
                  <a:cubicBezTo>
                    <a:pt x="539" y="156"/>
                    <a:pt x="521" y="127"/>
                    <a:pt x="496" y="135"/>
                  </a:cubicBezTo>
                  <a:cubicBezTo>
                    <a:pt x="475" y="142"/>
                    <a:pt x="458" y="154"/>
                    <a:pt x="441" y="168"/>
                  </a:cubicBezTo>
                  <a:cubicBezTo>
                    <a:pt x="425" y="180"/>
                    <a:pt x="408" y="191"/>
                    <a:pt x="393" y="205"/>
                  </a:cubicBezTo>
                  <a:cubicBezTo>
                    <a:pt x="377" y="218"/>
                    <a:pt x="364" y="234"/>
                    <a:pt x="349" y="247"/>
                  </a:cubicBezTo>
                  <a:cubicBezTo>
                    <a:pt x="342" y="253"/>
                    <a:pt x="334" y="259"/>
                    <a:pt x="326" y="264"/>
                  </a:cubicBezTo>
                  <a:cubicBezTo>
                    <a:pt x="353" y="239"/>
                    <a:pt x="378" y="210"/>
                    <a:pt x="407" y="186"/>
                  </a:cubicBezTo>
                  <a:cubicBezTo>
                    <a:pt x="437" y="160"/>
                    <a:pt x="471" y="131"/>
                    <a:pt x="474" y="89"/>
                  </a:cubicBezTo>
                  <a:cubicBezTo>
                    <a:pt x="475" y="66"/>
                    <a:pt x="448" y="54"/>
                    <a:pt x="430" y="64"/>
                  </a:cubicBezTo>
                  <a:cubicBezTo>
                    <a:pt x="413" y="73"/>
                    <a:pt x="399" y="87"/>
                    <a:pt x="385" y="100"/>
                  </a:cubicBezTo>
                  <a:cubicBezTo>
                    <a:pt x="369" y="115"/>
                    <a:pt x="353" y="130"/>
                    <a:pt x="336" y="144"/>
                  </a:cubicBezTo>
                  <a:cubicBezTo>
                    <a:pt x="331" y="148"/>
                    <a:pt x="326" y="152"/>
                    <a:pt x="322" y="156"/>
                  </a:cubicBezTo>
                  <a:cubicBezTo>
                    <a:pt x="323" y="155"/>
                    <a:pt x="323" y="154"/>
                    <a:pt x="324" y="153"/>
                  </a:cubicBezTo>
                  <a:cubicBezTo>
                    <a:pt x="351" y="125"/>
                    <a:pt x="374" y="93"/>
                    <a:pt x="401" y="66"/>
                  </a:cubicBezTo>
                  <a:cubicBezTo>
                    <a:pt x="423" y="43"/>
                    <a:pt x="393" y="1"/>
                    <a:pt x="366" y="21"/>
                  </a:cubicBezTo>
                  <a:cubicBezTo>
                    <a:pt x="337" y="41"/>
                    <a:pt x="309" y="62"/>
                    <a:pt x="279" y="80"/>
                  </a:cubicBezTo>
                  <a:cubicBezTo>
                    <a:pt x="256" y="95"/>
                    <a:pt x="232" y="107"/>
                    <a:pt x="208" y="119"/>
                  </a:cubicBezTo>
                  <a:cubicBezTo>
                    <a:pt x="213" y="113"/>
                    <a:pt x="218" y="108"/>
                    <a:pt x="223" y="103"/>
                  </a:cubicBezTo>
                  <a:cubicBezTo>
                    <a:pt x="229" y="96"/>
                    <a:pt x="236" y="88"/>
                    <a:pt x="244" y="81"/>
                  </a:cubicBezTo>
                  <a:cubicBezTo>
                    <a:pt x="256" y="75"/>
                    <a:pt x="268" y="69"/>
                    <a:pt x="280" y="61"/>
                  </a:cubicBezTo>
                  <a:cubicBezTo>
                    <a:pt x="306" y="42"/>
                    <a:pt x="291" y="0"/>
                    <a:pt x="257" y="8"/>
                  </a:cubicBezTo>
                  <a:cubicBezTo>
                    <a:pt x="240" y="12"/>
                    <a:pt x="225" y="22"/>
                    <a:pt x="212" y="33"/>
                  </a:cubicBezTo>
                  <a:cubicBezTo>
                    <a:pt x="187" y="45"/>
                    <a:pt x="161" y="54"/>
                    <a:pt x="138" y="68"/>
                  </a:cubicBezTo>
                  <a:cubicBezTo>
                    <a:pt x="116" y="79"/>
                    <a:pt x="97" y="94"/>
                    <a:pt x="78" y="109"/>
                  </a:cubicBezTo>
                  <a:cubicBezTo>
                    <a:pt x="59" y="123"/>
                    <a:pt x="47" y="142"/>
                    <a:pt x="29" y="157"/>
                  </a:cubicBezTo>
                  <a:cubicBezTo>
                    <a:pt x="17" y="167"/>
                    <a:pt x="19" y="187"/>
                    <a:pt x="29" y="198"/>
                  </a:cubicBezTo>
                  <a:cubicBezTo>
                    <a:pt x="36" y="205"/>
                    <a:pt x="45" y="207"/>
                    <a:pt x="54" y="205"/>
                  </a:cubicBezTo>
                  <a:cubicBezTo>
                    <a:pt x="48" y="215"/>
                    <a:pt x="42" y="224"/>
                    <a:pt x="35" y="232"/>
                  </a:cubicBezTo>
                  <a:cubicBezTo>
                    <a:pt x="23" y="245"/>
                    <a:pt x="11" y="258"/>
                    <a:pt x="7" y="275"/>
                  </a:cubicBezTo>
                  <a:cubicBezTo>
                    <a:pt x="0" y="298"/>
                    <a:pt x="21" y="314"/>
                    <a:pt x="42" y="311"/>
                  </a:cubicBezTo>
                  <a:cubicBezTo>
                    <a:pt x="46" y="310"/>
                    <a:pt x="49" y="309"/>
                    <a:pt x="52" y="308"/>
                  </a:cubicBezTo>
                  <a:cubicBezTo>
                    <a:pt x="39" y="326"/>
                    <a:pt x="28" y="345"/>
                    <a:pt x="20" y="366"/>
                  </a:cubicBezTo>
                  <a:cubicBezTo>
                    <a:pt x="15" y="378"/>
                    <a:pt x="23" y="392"/>
                    <a:pt x="33" y="398"/>
                  </a:cubicBezTo>
                  <a:cubicBezTo>
                    <a:pt x="47" y="407"/>
                    <a:pt x="64" y="401"/>
                    <a:pt x="73" y="388"/>
                  </a:cubicBezTo>
                  <a:cubicBezTo>
                    <a:pt x="93" y="358"/>
                    <a:pt x="122" y="337"/>
                    <a:pt x="155" y="321"/>
                  </a:cubicBezTo>
                  <a:cubicBezTo>
                    <a:pt x="162" y="317"/>
                    <a:pt x="170" y="314"/>
                    <a:pt x="178" y="311"/>
                  </a:cubicBezTo>
                  <a:cubicBezTo>
                    <a:pt x="167" y="323"/>
                    <a:pt x="157" y="337"/>
                    <a:pt x="146" y="349"/>
                  </a:cubicBezTo>
                  <a:cubicBezTo>
                    <a:pt x="134" y="364"/>
                    <a:pt x="118" y="379"/>
                    <a:pt x="102" y="390"/>
                  </a:cubicBezTo>
                  <a:cubicBezTo>
                    <a:pt x="87" y="400"/>
                    <a:pt x="68" y="410"/>
                    <a:pt x="59" y="427"/>
                  </a:cubicBezTo>
                  <a:cubicBezTo>
                    <a:pt x="48" y="450"/>
                    <a:pt x="67" y="476"/>
                    <a:pt x="92" y="469"/>
                  </a:cubicBezTo>
                  <a:cubicBezTo>
                    <a:pt x="112" y="465"/>
                    <a:pt x="127" y="451"/>
                    <a:pt x="142" y="438"/>
                  </a:cubicBezTo>
                  <a:cubicBezTo>
                    <a:pt x="158" y="426"/>
                    <a:pt x="178" y="417"/>
                    <a:pt x="196" y="407"/>
                  </a:cubicBezTo>
                  <a:cubicBezTo>
                    <a:pt x="216" y="397"/>
                    <a:pt x="237" y="388"/>
                    <a:pt x="258" y="377"/>
                  </a:cubicBezTo>
                  <a:cubicBezTo>
                    <a:pt x="260" y="376"/>
                    <a:pt x="263" y="375"/>
                    <a:pt x="265" y="373"/>
                  </a:cubicBezTo>
                  <a:cubicBezTo>
                    <a:pt x="255" y="384"/>
                    <a:pt x="245" y="394"/>
                    <a:pt x="236" y="405"/>
                  </a:cubicBezTo>
                  <a:cubicBezTo>
                    <a:pt x="223" y="421"/>
                    <a:pt x="210" y="436"/>
                    <a:pt x="196" y="450"/>
                  </a:cubicBezTo>
                  <a:cubicBezTo>
                    <a:pt x="180" y="465"/>
                    <a:pt x="164" y="477"/>
                    <a:pt x="150" y="493"/>
                  </a:cubicBezTo>
                  <a:cubicBezTo>
                    <a:pt x="131" y="516"/>
                    <a:pt x="150" y="546"/>
                    <a:pt x="179" y="542"/>
                  </a:cubicBezTo>
                  <a:cubicBezTo>
                    <a:pt x="193" y="539"/>
                    <a:pt x="204" y="525"/>
                    <a:pt x="211" y="519"/>
                  </a:cubicBezTo>
                  <a:cubicBezTo>
                    <a:pt x="227" y="508"/>
                    <a:pt x="244" y="498"/>
                    <a:pt x="261" y="489"/>
                  </a:cubicBezTo>
                  <a:cubicBezTo>
                    <a:pt x="279" y="479"/>
                    <a:pt x="298" y="468"/>
                    <a:pt x="316" y="457"/>
                  </a:cubicBezTo>
                  <a:cubicBezTo>
                    <a:pt x="300" y="473"/>
                    <a:pt x="286" y="490"/>
                    <a:pt x="270" y="506"/>
                  </a:cubicBezTo>
                  <a:cubicBezTo>
                    <a:pt x="258" y="517"/>
                    <a:pt x="247" y="531"/>
                    <a:pt x="236" y="543"/>
                  </a:cubicBezTo>
                  <a:cubicBezTo>
                    <a:pt x="225" y="557"/>
                    <a:pt x="214" y="571"/>
                    <a:pt x="208" y="588"/>
                  </a:cubicBezTo>
                  <a:cubicBezTo>
                    <a:pt x="204" y="602"/>
                    <a:pt x="214" y="620"/>
                    <a:pt x="229" y="623"/>
                  </a:cubicBezTo>
                  <a:cubicBezTo>
                    <a:pt x="256" y="629"/>
                    <a:pt x="281" y="611"/>
                    <a:pt x="303" y="597"/>
                  </a:cubicBezTo>
                  <a:cubicBezTo>
                    <a:pt x="310" y="592"/>
                    <a:pt x="317" y="588"/>
                    <a:pt x="324" y="583"/>
                  </a:cubicBezTo>
                  <a:cubicBezTo>
                    <a:pt x="324" y="590"/>
                    <a:pt x="326" y="597"/>
                    <a:pt x="332" y="603"/>
                  </a:cubicBezTo>
                  <a:cubicBezTo>
                    <a:pt x="343" y="614"/>
                    <a:pt x="363" y="615"/>
                    <a:pt x="373" y="603"/>
                  </a:cubicBezTo>
                  <a:cubicBezTo>
                    <a:pt x="386" y="588"/>
                    <a:pt x="401" y="574"/>
                    <a:pt x="406" y="554"/>
                  </a:cubicBezTo>
                  <a:cubicBezTo>
                    <a:pt x="407" y="550"/>
                    <a:pt x="407" y="547"/>
                    <a:pt x="407" y="543"/>
                  </a:cubicBezTo>
                  <a:cubicBezTo>
                    <a:pt x="415" y="544"/>
                    <a:pt x="423" y="541"/>
                    <a:pt x="430" y="535"/>
                  </a:cubicBezTo>
                  <a:cubicBezTo>
                    <a:pt x="444" y="523"/>
                    <a:pt x="457" y="511"/>
                    <a:pt x="469" y="497"/>
                  </a:cubicBezTo>
                  <a:cubicBezTo>
                    <a:pt x="483" y="481"/>
                    <a:pt x="494" y="462"/>
                    <a:pt x="504" y="444"/>
                  </a:cubicBezTo>
                  <a:cubicBezTo>
                    <a:pt x="514" y="427"/>
                    <a:pt x="523" y="413"/>
                    <a:pt x="536" y="400"/>
                  </a:cubicBezTo>
                  <a:cubicBezTo>
                    <a:pt x="553" y="383"/>
                    <a:pt x="558" y="364"/>
                    <a:pt x="549" y="342"/>
                  </a:cubicBezTo>
                  <a:cubicBezTo>
                    <a:pt x="544" y="332"/>
                    <a:pt x="527" y="325"/>
                    <a:pt x="516" y="329"/>
                  </a:cubicBezTo>
                  <a:cubicBezTo>
                    <a:pt x="533" y="309"/>
                    <a:pt x="549" y="288"/>
                    <a:pt x="563" y="266"/>
                  </a:cubicBezTo>
                  <a:cubicBezTo>
                    <a:pt x="570" y="255"/>
                    <a:pt x="567" y="240"/>
                    <a:pt x="558" y="23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5462588" y="2581276"/>
              <a:ext cx="1274763" cy="1308100"/>
            </a:xfrm>
            <a:custGeom>
              <a:avLst/>
              <a:gdLst>
                <a:gd name="T0" fmla="*/ 275 w 339"/>
                <a:gd name="T1" fmla="*/ 103 h 348"/>
                <a:gd name="T2" fmla="*/ 261 w 339"/>
                <a:gd name="T3" fmla="*/ 119 h 348"/>
                <a:gd name="T4" fmla="*/ 256 w 339"/>
                <a:gd name="T5" fmla="*/ 55 h 348"/>
                <a:gd name="T6" fmla="*/ 214 w 339"/>
                <a:gd name="T7" fmla="*/ 32 h 348"/>
                <a:gd name="T8" fmla="*/ 151 w 339"/>
                <a:gd name="T9" fmla="*/ 73 h 348"/>
                <a:gd name="T10" fmla="*/ 161 w 339"/>
                <a:gd name="T11" fmla="*/ 56 h 348"/>
                <a:gd name="T12" fmla="*/ 111 w 339"/>
                <a:gd name="T13" fmla="*/ 46 h 348"/>
                <a:gd name="T14" fmla="*/ 86 w 339"/>
                <a:gd name="T15" fmla="*/ 100 h 348"/>
                <a:gd name="T16" fmla="*/ 74 w 339"/>
                <a:gd name="T17" fmla="*/ 103 h 348"/>
                <a:gd name="T18" fmla="*/ 49 w 339"/>
                <a:gd name="T19" fmla="*/ 132 h 348"/>
                <a:gd name="T20" fmla="*/ 67 w 339"/>
                <a:gd name="T21" fmla="*/ 154 h 348"/>
                <a:gd name="T22" fmla="*/ 102 w 339"/>
                <a:gd name="T23" fmla="*/ 239 h 348"/>
                <a:gd name="T24" fmla="*/ 131 w 339"/>
                <a:gd name="T25" fmla="*/ 333 h 348"/>
                <a:gd name="T26" fmla="*/ 117 w 339"/>
                <a:gd name="T27" fmla="*/ 205 h 348"/>
                <a:gd name="T28" fmla="*/ 83 w 339"/>
                <a:gd name="T29" fmla="*/ 129 h 348"/>
                <a:gd name="T30" fmla="*/ 132 w 339"/>
                <a:gd name="T31" fmla="*/ 89 h 348"/>
                <a:gd name="T32" fmla="*/ 217 w 339"/>
                <a:gd name="T33" fmla="*/ 87 h 348"/>
                <a:gd name="T34" fmla="*/ 257 w 339"/>
                <a:gd name="T35" fmla="*/ 143 h 348"/>
                <a:gd name="T36" fmla="*/ 208 w 339"/>
                <a:gd name="T37" fmla="*/ 272 h 348"/>
                <a:gd name="T38" fmla="*/ 186 w 339"/>
                <a:gd name="T39" fmla="*/ 333 h 348"/>
                <a:gd name="T40" fmla="*/ 228 w 339"/>
                <a:gd name="T41" fmla="*/ 283 h 348"/>
                <a:gd name="T42" fmla="*/ 280 w 339"/>
                <a:gd name="T43" fmla="*/ 147 h 348"/>
                <a:gd name="T44" fmla="*/ 323 w 339"/>
                <a:gd name="T45" fmla="*/ 92 h 348"/>
                <a:gd name="T46" fmla="*/ 40 w 339"/>
                <a:gd name="T47" fmla="*/ 99 h 348"/>
                <a:gd name="T48" fmla="*/ 43 w 339"/>
                <a:gd name="T49" fmla="*/ 103 h 348"/>
                <a:gd name="T50" fmla="*/ 142 w 339"/>
                <a:gd name="T51" fmla="*/ 37 h 348"/>
                <a:gd name="T52" fmla="*/ 141 w 339"/>
                <a:gd name="T53" fmla="*/ 44 h 348"/>
                <a:gd name="T54" fmla="*/ 142 w 339"/>
                <a:gd name="T55" fmla="*/ 37 h 348"/>
                <a:gd name="T56" fmla="*/ 235 w 339"/>
                <a:gd name="T57" fmla="*/ 43 h 348"/>
                <a:gd name="T58" fmla="*/ 234 w 339"/>
                <a:gd name="T59" fmla="*/ 46 h 348"/>
                <a:gd name="T60" fmla="*/ 300 w 339"/>
                <a:gd name="T61" fmla="*/ 115 h 348"/>
                <a:gd name="T62" fmla="*/ 296 w 339"/>
                <a:gd name="T63" fmla="*/ 112 h 348"/>
                <a:gd name="T64" fmla="*/ 304 w 339"/>
                <a:gd name="T65" fmla="*/ 108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39" h="348">
                  <a:moveTo>
                    <a:pt x="323" y="92"/>
                  </a:moveTo>
                  <a:cubicBezTo>
                    <a:pt x="308" y="65"/>
                    <a:pt x="286" y="83"/>
                    <a:pt x="275" y="103"/>
                  </a:cubicBezTo>
                  <a:cubicBezTo>
                    <a:pt x="272" y="109"/>
                    <a:pt x="269" y="115"/>
                    <a:pt x="266" y="121"/>
                  </a:cubicBezTo>
                  <a:cubicBezTo>
                    <a:pt x="264" y="121"/>
                    <a:pt x="263" y="120"/>
                    <a:pt x="261" y="119"/>
                  </a:cubicBezTo>
                  <a:cubicBezTo>
                    <a:pt x="249" y="111"/>
                    <a:pt x="242" y="94"/>
                    <a:pt x="238" y="76"/>
                  </a:cubicBezTo>
                  <a:cubicBezTo>
                    <a:pt x="246" y="71"/>
                    <a:pt x="253" y="65"/>
                    <a:pt x="256" y="55"/>
                  </a:cubicBezTo>
                  <a:cubicBezTo>
                    <a:pt x="259" y="45"/>
                    <a:pt x="260" y="25"/>
                    <a:pt x="248" y="20"/>
                  </a:cubicBezTo>
                  <a:cubicBezTo>
                    <a:pt x="236" y="15"/>
                    <a:pt x="220" y="19"/>
                    <a:pt x="214" y="32"/>
                  </a:cubicBezTo>
                  <a:cubicBezTo>
                    <a:pt x="210" y="41"/>
                    <a:pt x="210" y="52"/>
                    <a:pt x="211" y="64"/>
                  </a:cubicBezTo>
                  <a:cubicBezTo>
                    <a:pt x="193" y="73"/>
                    <a:pt x="171" y="78"/>
                    <a:pt x="151" y="73"/>
                  </a:cubicBezTo>
                  <a:cubicBezTo>
                    <a:pt x="151" y="73"/>
                    <a:pt x="150" y="73"/>
                    <a:pt x="149" y="72"/>
                  </a:cubicBezTo>
                  <a:cubicBezTo>
                    <a:pt x="154" y="67"/>
                    <a:pt x="158" y="62"/>
                    <a:pt x="161" y="56"/>
                  </a:cubicBezTo>
                  <a:cubicBezTo>
                    <a:pt x="167" y="46"/>
                    <a:pt x="169" y="27"/>
                    <a:pt x="160" y="18"/>
                  </a:cubicBezTo>
                  <a:cubicBezTo>
                    <a:pt x="141" y="0"/>
                    <a:pt x="114" y="25"/>
                    <a:pt x="111" y="46"/>
                  </a:cubicBezTo>
                  <a:cubicBezTo>
                    <a:pt x="110" y="55"/>
                    <a:pt x="113" y="64"/>
                    <a:pt x="117" y="72"/>
                  </a:cubicBezTo>
                  <a:cubicBezTo>
                    <a:pt x="107" y="82"/>
                    <a:pt x="97" y="92"/>
                    <a:pt x="86" y="100"/>
                  </a:cubicBezTo>
                  <a:cubicBezTo>
                    <a:pt x="82" y="103"/>
                    <a:pt x="79" y="105"/>
                    <a:pt x="75" y="106"/>
                  </a:cubicBezTo>
                  <a:cubicBezTo>
                    <a:pt x="75" y="105"/>
                    <a:pt x="75" y="104"/>
                    <a:pt x="74" y="103"/>
                  </a:cubicBezTo>
                  <a:cubicBezTo>
                    <a:pt x="64" y="84"/>
                    <a:pt x="32" y="62"/>
                    <a:pt x="14" y="86"/>
                  </a:cubicBezTo>
                  <a:cubicBezTo>
                    <a:pt x="0" y="105"/>
                    <a:pt x="36" y="127"/>
                    <a:pt x="49" y="132"/>
                  </a:cubicBezTo>
                  <a:cubicBezTo>
                    <a:pt x="53" y="133"/>
                    <a:pt x="57" y="134"/>
                    <a:pt x="61" y="134"/>
                  </a:cubicBezTo>
                  <a:cubicBezTo>
                    <a:pt x="63" y="141"/>
                    <a:pt x="65" y="148"/>
                    <a:pt x="67" y="154"/>
                  </a:cubicBezTo>
                  <a:cubicBezTo>
                    <a:pt x="71" y="168"/>
                    <a:pt x="79" y="180"/>
                    <a:pt x="86" y="193"/>
                  </a:cubicBezTo>
                  <a:cubicBezTo>
                    <a:pt x="94" y="207"/>
                    <a:pt x="98" y="223"/>
                    <a:pt x="102" y="239"/>
                  </a:cubicBezTo>
                  <a:cubicBezTo>
                    <a:pt x="106" y="253"/>
                    <a:pt x="112" y="267"/>
                    <a:pt x="117" y="281"/>
                  </a:cubicBezTo>
                  <a:cubicBezTo>
                    <a:pt x="123" y="298"/>
                    <a:pt x="126" y="316"/>
                    <a:pt x="131" y="333"/>
                  </a:cubicBezTo>
                  <a:cubicBezTo>
                    <a:pt x="135" y="347"/>
                    <a:pt x="157" y="341"/>
                    <a:pt x="153" y="326"/>
                  </a:cubicBezTo>
                  <a:cubicBezTo>
                    <a:pt x="141" y="286"/>
                    <a:pt x="129" y="246"/>
                    <a:pt x="117" y="205"/>
                  </a:cubicBezTo>
                  <a:cubicBezTo>
                    <a:pt x="110" y="186"/>
                    <a:pt x="98" y="171"/>
                    <a:pt x="91" y="153"/>
                  </a:cubicBezTo>
                  <a:cubicBezTo>
                    <a:pt x="88" y="145"/>
                    <a:pt x="86" y="137"/>
                    <a:pt x="83" y="129"/>
                  </a:cubicBezTo>
                  <a:cubicBezTo>
                    <a:pt x="101" y="120"/>
                    <a:pt x="118" y="103"/>
                    <a:pt x="130" y="91"/>
                  </a:cubicBezTo>
                  <a:cubicBezTo>
                    <a:pt x="131" y="90"/>
                    <a:pt x="132" y="90"/>
                    <a:pt x="132" y="89"/>
                  </a:cubicBezTo>
                  <a:cubicBezTo>
                    <a:pt x="145" y="97"/>
                    <a:pt x="160" y="98"/>
                    <a:pt x="175" y="97"/>
                  </a:cubicBezTo>
                  <a:cubicBezTo>
                    <a:pt x="190" y="97"/>
                    <a:pt x="204" y="92"/>
                    <a:pt x="217" y="87"/>
                  </a:cubicBezTo>
                  <a:cubicBezTo>
                    <a:pt x="220" y="95"/>
                    <a:pt x="223" y="102"/>
                    <a:pt x="225" y="108"/>
                  </a:cubicBezTo>
                  <a:cubicBezTo>
                    <a:pt x="232" y="123"/>
                    <a:pt x="243" y="136"/>
                    <a:pt x="257" y="143"/>
                  </a:cubicBezTo>
                  <a:cubicBezTo>
                    <a:pt x="248" y="165"/>
                    <a:pt x="241" y="187"/>
                    <a:pt x="232" y="209"/>
                  </a:cubicBezTo>
                  <a:cubicBezTo>
                    <a:pt x="225" y="230"/>
                    <a:pt x="216" y="251"/>
                    <a:pt x="208" y="272"/>
                  </a:cubicBezTo>
                  <a:cubicBezTo>
                    <a:pt x="200" y="289"/>
                    <a:pt x="191" y="305"/>
                    <a:pt x="187" y="323"/>
                  </a:cubicBezTo>
                  <a:cubicBezTo>
                    <a:pt x="186" y="326"/>
                    <a:pt x="186" y="330"/>
                    <a:pt x="186" y="333"/>
                  </a:cubicBezTo>
                  <a:cubicBezTo>
                    <a:pt x="185" y="348"/>
                    <a:pt x="208" y="348"/>
                    <a:pt x="209" y="333"/>
                  </a:cubicBezTo>
                  <a:cubicBezTo>
                    <a:pt x="210" y="316"/>
                    <a:pt x="220" y="299"/>
                    <a:pt x="228" y="283"/>
                  </a:cubicBezTo>
                  <a:cubicBezTo>
                    <a:pt x="237" y="263"/>
                    <a:pt x="245" y="242"/>
                    <a:pt x="253" y="221"/>
                  </a:cubicBezTo>
                  <a:cubicBezTo>
                    <a:pt x="262" y="196"/>
                    <a:pt x="270" y="171"/>
                    <a:pt x="280" y="147"/>
                  </a:cubicBezTo>
                  <a:cubicBezTo>
                    <a:pt x="282" y="147"/>
                    <a:pt x="283" y="146"/>
                    <a:pt x="285" y="146"/>
                  </a:cubicBezTo>
                  <a:cubicBezTo>
                    <a:pt x="309" y="141"/>
                    <a:pt x="339" y="120"/>
                    <a:pt x="323" y="92"/>
                  </a:cubicBezTo>
                  <a:close/>
                  <a:moveTo>
                    <a:pt x="39" y="99"/>
                  </a:moveTo>
                  <a:cubicBezTo>
                    <a:pt x="39" y="99"/>
                    <a:pt x="39" y="99"/>
                    <a:pt x="40" y="99"/>
                  </a:cubicBezTo>
                  <a:cubicBezTo>
                    <a:pt x="43" y="100"/>
                    <a:pt x="46" y="103"/>
                    <a:pt x="48" y="106"/>
                  </a:cubicBezTo>
                  <a:cubicBezTo>
                    <a:pt x="46" y="105"/>
                    <a:pt x="45" y="104"/>
                    <a:pt x="43" y="103"/>
                  </a:cubicBezTo>
                  <a:cubicBezTo>
                    <a:pt x="42" y="102"/>
                    <a:pt x="40" y="101"/>
                    <a:pt x="39" y="99"/>
                  </a:cubicBezTo>
                  <a:close/>
                  <a:moveTo>
                    <a:pt x="142" y="37"/>
                  </a:moveTo>
                  <a:cubicBezTo>
                    <a:pt x="142" y="36"/>
                    <a:pt x="143" y="36"/>
                    <a:pt x="143" y="36"/>
                  </a:cubicBezTo>
                  <a:cubicBezTo>
                    <a:pt x="143" y="39"/>
                    <a:pt x="142" y="42"/>
                    <a:pt x="141" y="44"/>
                  </a:cubicBezTo>
                  <a:cubicBezTo>
                    <a:pt x="139" y="48"/>
                    <a:pt x="137" y="51"/>
                    <a:pt x="135" y="54"/>
                  </a:cubicBezTo>
                  <a:cubicBezTo>
                    <a:pt x="134" y="48"/>
                    <a:pt x="136" y="41"/>
                    <a:pt x="142" y="37"/>
                  </a:cubicBezTo>
                  <a:close/>
                  <a:moveTo>
                    <a:pt x="234" y="43"/>
                  </a:moveTo>
                  <a:cubicBezTo>
                    <a:pt x="235" y="43"/>
                    <a:pt x="235" y="43"/>
                    <a:pt x="235" y="43"/>
                  </a:cubicBezTo>
                  <a:cubicBezTo>
                    <a:pt x="235" y="45"/>
                    <a:pt x="234" y="46"/>
                    <a:pt x="234" y="48"/>
                  </a:cubicBezTo>
                  <a:cubicBezTo>
                    <a:pt x="234" y="47"/>
                    <a:pt x="234" y="47"/>
                    <a:pt x="234" y="46"/>
                  </a:cubicBezTo>
                  <a:cubicBezTo>
                    <a:pt x="234" y="45"/>
                    <a:pt x="234" y="44"/>
                    <a:pt x="234" y="43"/>
                  </a:cubicBezTo>
                  <a:close/>
                  <a:moveTo>
                    <a:pt x="300" y="115"/>
                  </a:moveTo>
                  <a:cubicBezTo>
                    <a:pt x="298" y="117"/>
                    <a:pt x="295" y="119"/>
                    <a:pt x="292" y="120"/>
                  </a:cubicBezTo>
                  <a:cubicBezTo>
                    <a:pt x="294" y="118"/>
                    <a:pt x="295" y="115"/>
                    <a:pt x="296" y="112"/>
                  </a:cubicBezTo>
                  <a:cubicBezTo>
                    <a:pt x="298" y="109"/>
                    <a:pt x="300" y="105"/>
                    <a:pt x="303" y="103"/>
                  </a:cubicBezTo>
                  <a:cubicBezTo>
                    <a:pt x="304" y="104"/>
                    <a:pt x="304" y="106"/>
                    <a:pt x="304" y="108"/>
                  </a:cubicBezTo>
                  <a:cubicBezTo>
                    <a:pt x="305" y="111"/>
                    <a:pt x="302" y="114"/>
                    <a:pt x="300" y="1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9" name="Freeform 7"/>
            <p:cNvSpPr/>
            <p:nvPr/>
          </p:nvSpPr>
          <p:spPr bwMode="auto">
            <a:xfrm>
              <a:off x="4999038" y="1325563"/>
              <a:ext cx="285750" cy="315913"/>
            </a:xfrm>
            <a:custGeom>
              <a:avLst/>
              <a:gdLst>
                <a:gd name="T0" fmla="*/ 72 w 76"/>
                <a:gd name="T1" fmla="*/ 66 h 84"/>
                <a:gd name="T2" fmla="*/ 54 w 76"/>
                <a:gd name="T3" fmla="*/ 15 h 84"/>
                <a:gd name="T4" fmla="*/ 32 w 76"/>
                <a:gd name="T5" fmla="*/ 21 h 84"/>
                <a:gd name="T6" fmla="*/ 34 w 76"/>
                <a:gd name="T7" fmla="*/ 27 h 84"/>
                <a:gd name="T8" fmla="*/ 27 w 76"/>
                <a:gd name="T9" fmla="*/ 14 h 84"/>
                <a:gd name="T10" fmla="*/ 5 w 76"/>
                <a:gd name="T11" fmla="*/ 20 h 84"/>
                <a:gd name="T12" fmla="*/ 63 w 76"/>
                <a:gd name="T13" fmla="*/ 83 h 84"/>
                <a:gd name="T14" fmla="*/ 72 w 76"/>
                <a:gd name="T15" fmla="*/ 66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4">
                  <a:moveTo>
                    <a:pt x="72" y="66"/>
                  </a:moveTo>
                  <a:cubicBezTo>
                    <a:pt x="65" y="50"/>
                    <a:pt x="59" y="33"/>
                    <a:pt x="54" y="15"/>
                  </a:cubicBezTo>
                  <a:cubicBezTo>
                    <a:pt x="51" y="1"/>
                    <a:pt x="28" y="7"/>
                    <a:pt x="32" y="21"/>
                  </a:cubicBezTo>
                  <a:cubicBezTo>
                    <a:pt x="33" y="23"/>
                    <a:pt x="33" y="25"/>
                    <a:pt x="34" y="27"/>
                  </a:cubicBezTo>
                  <a:cubicBezTo>
                    <a:pt x="31" y="23"/>
                    <a:pt x="29" y="18"/>
                    <a:pt x="27" y="14"/>
                  </a:cubicBezTo>
                  <a:cubicBezTo>
                    <a:pt x="22" y="0"/>
                    <a:pt x="0" y="6"/>
                    <a:pt x="5" y="20"/>
                  </a:cubicBezTo>
                  <a:cubicBezTo>
                    <a:pt x="15" y="44"/>
                    <a:pt x="33" y="82"/>
                    <a:pt x="63" y="83"/>
                  </a:cubicBezTo>
                  <a:cubicBezTo>
                    <a:pt x="72" y="84"/>
                    <a:pt x="76" y="73"/>
                    <a:pt x="72" y="6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0" name="Freeform 8"/>
            <p:cNvSpPr/>
            <p:nvPr/>
          </p:nvSpPr>
          <p:spPr bwMode="auto">
            <a:xfrm>
              <a:off x="5988051" y="987426"/>
              <a:ext cx="188913" cy="354013"/>
            </a:xfrm>
            <a:custGeom>
              <a:avLst/>
              <a:gdLst>
                <a:gd name="T0" fmla="*/ 49 w 50"/>
                <a:gd name="T1" fmla="*/ 26 h 94"/>
                <a:gd name="T2" fmla="*/ 47 w 50"/>
                <a:gd name="T3" fmla="*/ 19 h 94"/>
                <a:gd name="T4" fmla="*/ 46 w 50"/>
                <a:gd name="T5" fmla="*/ 10 h 94"/>
                <a:gd name="T6" fmla="*/ 32 w 50"/>
                <a:gd name="T7" fmla="*/ 2 h 94"/>
                <a:gd name="T8" fmla="*/ 15 w 50"/>
                <a:gd name="T9" fmla="*/ 5 h 94"/>
                <a:gd name="T10" fmla="*/ 15 w 50"/>
                <a:gd name="T11" fmla="*/ 28 h 94"/>
                <a:gd name="T12" fmla="*/ 22 w 50"/>
                <a:gd name="T13" fmla="*/ 28 h 94"/>
                <a:gd name="T14" fmla="*/ 15 w 50"/>
                <a:gd name="T15" fmla="*/ 46 h 94"/>
                <a:gd name="T16" fmla="*/ 13 w 50"/>
                <a:gd name="T17" fmla="*/ 82 h 94"/>
                <a:gd name="T18" fmla="*/ 33 w 50"/>
                <a:gd name="T19" fmla="*/ 87 h 94"/>
                <a:gd name="T20" fmla="*/ 49 w 50"/>
                <a:gd name="T21" fmla="*/ 26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" h="94">
                  <a:moveTo>
                    <a:pt x="49" y="26"/>
                  </a:moveTo>
                  <a:cubicBezTo>
                    <a:pt x="49" y="23"/>
                    <a:pt x="48" y="21"/>
                    <a:pt x="47" y="19"/>
                  </a:cubicBezTo>
                  <a:cubicBezTo>
                    <a:pt x="47" y="16"/>
                    <a:pt x="47" y="13"/>
                    <a:pt x="46" y="10"/>
                  </a:cubicBezTo>
                  <a:cubicBezTo>
                    <a:pt x="45" y="4"/>
                    <a:pt x="38" y="0"/>
                    <a:pt x="32" y="2"/>
                  </a:cubicBezTo>
                  <a:cubicBezTo>
                    <a:pt x="26" y="3"/>
                    <a:pt x="21" y="5"/>
                    <a:pt x="15" y="5"/>
                  </a:cubicBezTo>
                  <a:cubicBezTo>
                    <a:pt x="0" y="6"/>
                    <a:pt x="0" y="29"/>
                    <a:pt x="15" y="28"/>
                  </a:cubicBezTo>
                  <a:cubicBezTo>
                    <a:pt x="17" y="28"/>
                    <a:pt x="20" y="28"/>
                    <a:pt x="22" y="28"/>
                  </a:cubicBezTo>
                  <a:cubicBezTo>
                    <a:pt x="19" y="34"/>
                    <a:pt x="16" y="41"/>
                    <a:pt x="15" y="46"/>
                  </a:cubicBezTo>
                  <a:cubicBezTo>
                    <a:pt x="12" y="58"/>
                    <a:pt x="10" y="70"/>
                    <a:pt x="13" y="82"/>
                  </a:cubicBezTo>
                  <a:cubicBezTo>
                    <a:pt x="15" y="90"/>
                    <a:pt x="27" y="94"/>
                    <a:pt x="33" y="87"/>
                  </a:cubicBezTo>
                  <a:cubicBezTo>
                    <a:pt x="45" y="71"/>
                    <a:pt x="50" y="46"/>
                    <a:pt x="49" y="2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1" name="Freeform 9"/>
            <p:cNvSpPr/>
            <p:nvPr/>
          </p:nvSpPr>
          <p:spPr bwMode="auto">
            <a:xfrm>
              <a:off x="6869113" y="1319213"/>
              <a:ext cx="320675" cy="352425"/>
            </a:xfrm>
            <a:custGeom>
              <a:avLst/>
              <a:gdLst>
                <a:gd name="T0" fmla="*/ 61 w 85"/>
                <a:gd name="T1" fmla="*/ 15 h 94"/>
                <a:gd name="T2" fmla="*/ 60 w 85"/>
                <a:gd name="T3" fmla="*/ 10 h 94"/>
                <a:gd name="T4" fmla="*/ 46 w 85"/>
                <a:gd name="T5" fmla="*/ 2 h 94"/>
                <a:gd name="T6" fmla="*/ 20 w 85"/>
                <a:gd name="T7" fmla="*/ 27 h 94"/>
                <a:gd name="T8" fmla="*/ 8 w 85"/>
                <a:gd name="T9" fmla="*/ 59 h 94"/>
                <a:gd name="T10" fmla="*/ 15 w 85"/>
                <a:gd name="T11" fmla="*/ 78 h 94"/>
                <a:gd name="T12" fmla="*/ 15 w 85"/>
                <a:gd name="T13" fmla="*/ 79 h 94"/>
                <a:gd name="T14" fmla="*/ 29 w 85"/>
                <a:gd name="T15" fmla="*/ 93 h 94"/>
                <a:gd name="T16" fmla="*/ 60 w 85"/>
                <a:gd name="T17" fmla="*/ 66 h 94"/>
                <a:gd name="T18" fmla="*/ 80 w 85"/>
                <a:gd name="T19" fmla="*/ 26 h 94"/>
                <a:gd name="T20" fmla="*/ 61 w 85"/>
                <a:gd name="T21" fmla="*/ 15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5" h="94">
                  <a:moveTo>
                    <a:pt x="61" y="15"/>
                  </a:moveTo>
                  <a:cubicBezTo>
                    <a:pt x="61" y="14"/>
                    <a:pt x="61" y="12"/>
                    <a:pt x="60" y="10"/>
                  </a:cubicBezTo>
                  <a:cubicBezTo>
                    <a:pt x="58" y="5"/>
                    <a:pt x="52" y="0"/>
                    <a:pt x="46" y="2"/>
                  </a:cubicBezTo>
                  <a:cubicBezTo>
                    <a:pt x="33" y="7"/>
                    <a:pt x="26" y="15"/>
                    <a:pt x="20" y="27"/>
                  </a:cubicBezTo>
                  <a:cubicBezTo>
                    <a:pt x="16" y="38"/>
                    <a:pt x="17" y="51"/>
                    <a:pt x="8" y="59"/>
                  </a:cubicBezTo>
                  <a:cubicBezTo>
                    <a:pt x="0" y="66"/>
                    <a:pt x="6" y="77"/>
                    <a:pt x="15" y="78"/>
                  </a:cubicBezTo>
                  <a:cubicBezTo>
                    <a:pt x="15" y="78"/>
                    <a:pt x="15" y="78"/>
                    <a:pt x="15" y="79"/>
                  </a:cubicBezTo>
                  <a:cubicBezTo>
                    <a:pt x="13" y="88"/>
                    <a:pt x="20" y="94"/>
                    <a:pt x="29" y="93"/>
                  </a:cubicBezTo>
                  <a:cubicBezTo>
                    <a:pt x="43" y="91"/>
                    <a:pt x="52" y="77"/>
                    <a:pt x="60" y="66"/>
                  </a:cubicBezTo>
                  <a:cubicBezTo>
                    <a:pt x="68" y="54"/>
                    <a:pt x="75" y="40"/>
                    <a:pt x="80" y="26"/>
                  </a:cubicBezTo>
                  <a:cubicBezTo>
                    <a:pt x="85" y="14"/>
                    <a:pt x="69" y="8"/>
                    <a:pt x="61" y="15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2" name="Freeform 10"/>
            <p:cNvSpPr/>
            <p:nvPr/>
          </p:nvSpPr>
          <p:spPr bwMode="auto">
            <a:xfrm>
              <a:off x="7351713" y="2228851"/>
              <a:ext cx="349250" cy="179388"/>
            </a:xfrm>
            <a:custGeom>
              <a:avLst/>
              <a:gdLst>
                <a:gd name="T0" fmla="*/ 90 w 93"/>
                <a:gd name="T1" fmla="*/ 33 h 48"/>
                <a:gd name="T2" fmla="*/ 84 w 93"/>
                <a:gd name="T3" fmla="*/ 11 h 48"/>
                <a:gd name="T4" fmla="*/ 70 w 93"/>
                <a:gd name="T5" fmla="*/ 2 h 48"/>
                <a:gd name="T6" fmla="*/ 31 w 93"/>
                <a:gd name="T7" fmla="*/ 19 h 48"/>
                <a:gd name="T8" fmla="*/ 30 w 93"/>
                <a:gd name="T9" fmla="*/ 19 h 48"/>
                <a:gd name="T10" fmla="*/ 29 w 93"/>
                <a:gd name="T11" fmla="*/ 18 h 48"/>
                <a:gd name="T12" fmla="*/ 8 w 93"/>
                <a:gd name="T13" fmla="*/ 23 h 48"/>
                <a:gd name="T14" fmla="*/ 14 w 93"/>
                <a:gd name="T15" fmla="*/ 44 h 48"/>
                <a:gd name="T16" fmla="*/ 28 w 93"/>
                <a:gd name="T17" fmla="*/ 43 h 48"/>
                <a:gd name="T18" fmla="*/ 76 w 93"/>
                <a:gd name="T19" fmla="*/ 47 h 48"/>
                <a:gd name="T20" fmla="*/ 90 w 93"/>
                <a:gd name="T21" fmla="*/ 33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3" h="48">
                  <a:moveTo>
                    <a:pt x="90" y="33"/>
                  </a:moveTo>
                  <a:cubicBezTo>
                    <a:pt x="87" y="25"/>
                    <a:pt x="86" y="18"/>
                    <a:pt x="84" y="11"/>
                  </a:cubicBezTo>
                  <a:cubicBezTo>
                    <a:pt x="83" y="5"/>
                    <a:pt x="76" y="0"/>
                    <a:pt x="70" y="2"/>
                  </a:cubicBezTo>
                  <a:cubicBezTo>
                    <a:pt x="57" y="8"/>
                    <a:pt x="44" y="15"/>
                    <a:pt x="31" y="19"/>
                  </a:cubicBezTo>
                  <a:cubicBezTo>
                    <a:pt x="31" y="19"/>
                    <a:pt x="31" y="19"/>
                    <a:pt x="30" y="19"/>
                  </a:cubicBezTo>
                  <a:cubicBezTo>
                    <a:pt x="30" y="18"/>
                    <a:pt x="29" y="18"/>
                    <a:pt x="29" y="18"/>
                  </a:cubicBezTo>
                  <a:cubicBezTo>
                    <a:pt x="24" y="9"/>
                    <a:pt x="8" y="13"/>
                    <a:pt x="8" y="23"/>
                  </a:cubicBezTo>
                  <a:cubicBezTo>
                    <a:pt x="0" y="29"/>
                    <a:pt x="2" y="44"/>
                    <a:pt x="14" y="44"/>
                  </a:cubicBezTo>
                  <a:cubicBezTo>
                    <a:pt x="19" y="44"/>
                    <a:pt x="24" y="44"/>
                    <a:pt x="28" y="43"/>
                  </a:cubicBezTo>
                  <a:cubicBezTo>
                    <a:pt x="44" y="47"/>
                    <a:pt x="65" y="45"/>
                    <a:pt x="76" y="47"/>
                  </a:cubicBezTo>
                  <a:cubicBezTo>
                    <a:pt x="83" y="48"/>
                    <a:pt x="93" y="42"/>
                    <a:pt x="90" y="33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3" name="Freeform 11"/>
            <p:cNvSpPr/>
            <p:nvPr/>
          </p:nvSpPr>
          <p:spPr bwMode="auto">
            <a:xfrm>
              <a:off x="7234238" y="3190876"/>
              <a:ext cx="368300" cy="247650"/>
            </a:xfrm>
            <a:custGeom>
              <a:avLst/>
              <a:gdLst>
                <a:gd name="T0" fmla="*/ 97 w 98"/>
                <a:gd name="T1" fmla="*/ 50 h 66"/>
                <a:gd name="T2" fmla="*/ 80 w 98"/>
                <a:gd name="T3" fmla="*/ 27 h 66"/>
                <a:gd name="T4" fmla="*/ 68 w 98"/>
                <a:gd name="T5" fmla="*/ 28 h 66"/>
                <a:gd name="T6" fmla="*/ 45 w 98"/>
                <a:gd name="T7" fmla="*/ 3 h 66"/>
                <a:gd name="T8" fmla="*/ 32 w 98"/>
                <a:gd name="T9" fmla="*/ 4 h 66"/>
                <a:gd name="T10" fmla="*/ 15 w 98"/>
                <a:gd name="T11" fmla="*/ 6 h 66"/>
                <a:gd name="T12" fmla="*/ 15 w 98"/>
                <a:gd name="T13" fmla="*/ 29 h 66"/>
                <a:gd name="T14" fmla="*/ 28 w 98"/>
                <a:gd name="T15" fmla="*/ 28 h 66"/>
                <a:gd name="T16" fmla="*/ 30 w 98"/>
                <a:gd name="T17" fmla="*/ 28 h 66"/>
                <a:gd name="T18" fmla="*/ 29 w 98"/>
                <a:gd name="T19" fmla="*/ 36 h 66"/>
                <a:gd name="T20" fmla="*/ 42 w 98"/>
                <a:gd name="T21" fmla="*/ 57 h 66"/>
                <a:gd name="T22" fmla="*/ 64 w 98"/>
                <a:gd name="T23" fmla="*/ 55 h 66"/>
                <a:gd name="T24" fmla="*/ 65 w 98"/>
                <a:gd name="T25" fmla="*/ 55 h 66"/>
                <a:gd name="T26" fmla="*/ 83 w 98"/>
                <a:gd name="T27" fmla="*/ 64 h 66"/>
                <a:gd name="T28" fmla="*/ 97 w 98"/>
                <a:gd name="T29" fmla="*/ 5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8" h="66">
                  <a:moveTo>
                    <a:pt x="97" y="50"/>
                  </a:moveTo>
                  <a:cubicBezTo>
                    <a:pt x="95" y="39"/>
                    <a:pt x="91" y="29"/>
                    <a:pt x="80" y="27"/>
                  </a:cubicBezTo>
                  <a:cubicBezTo>
                    <a:pt x="76" y="26"/>
                    <a:pt x="72" y="26"/>
                    <a:pt x="68" y="28"/>
                  </a:cubicBezTo>
                  <a:cubicBezTo>
                    <a:pt x="61" y="19"/>
                    <a:pt x="54" y="9"/>
                    <a:pt x="45" y="3"/>
                  </a:cubicBezTo>
                  <a:cubicBezTo>
                    <a:pt x="40" y="0"/>
                    <a:pt x="35" y="1"/>
                    <a:pt x="32" y="4"/>
                  </a:cubicBezTo>
                  <a:cubicBezTo>
                    <a:pt x="26" y="4"/>
                    <a:pt x="20" y="5"/>
                    <a:pt x="15" y="6"/>
                  </a:cubicBezTo>
                  <a:cubicBezTo>
                    <a:pt x="0" y="6"/>
                    <a:pt x="0" y="29"/>
                    <a:pt x="15" y="29"/>
                  </a:cubicBezTo>
                  <a:cubicBezTo>
                    <a:pt x="19" y="28"/>
                    <a:pt x="24" y="28"/>
                    <a:pt x="28" y="28"/>
                  </a:cubicBezTo>
                  <a:cubicBezTo>
                    <a:pt x="29" y="28"/>
                    <a:pt x="30" y="28"/>
                    <a:pt x="30" y="28"/>
                  </a:cubicBezTo>
                  <a:cubicBezTo>
                    <a:pt x="30" y="31"/>
                    <a:pt x="29" y="33"/>
                    <a:pt x="29" y="36"/>
                  </a:cubicBezTo>
                  <a:cubicBezTo>
                    <a:pt x="28" y="45"/>
                    <a:pt x="34" y="54"/>
                    <a:pt x="42" y="57"/>
                  </a:cubicBezTo>
                  <a:cubicBezTo>
                    <a:pt x="50" y="60"/>
                    <a:pt x="57" y="58"/>
                    <a:pt x="64" y="55"/>
                  </a:cubicBezTo>
                  <a:cubicBezTo>
                    <a:pt x="64" y="55"/>
                    <a:pt x="64" y="55"/>
                    <a:pt x="65" y="55"/>
                  </a:cubicBezTo>
                  <a:cubicBezTo>
                    <a:pt x="70" y="59"/>
                    <a:pt x="75" y="62"/>
                    <a:pt x="83" y="64"/>
                  </a:cubicBezTo>
                  <a:cubicBezTo>
                    <a:pt x="92" y="66"/>
                    <a:pt x="98" y="58"/>
                    <a:pt x="97" y="5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4" name="Freeform 12"/>
            <p:cNvSpPr>
              <a:spLocks noEditPoints="1"/>
            </p:cNvSpPr>
            <p:nvPr/>
          </p:nvSpPr>
          <p:spPr bwMode="auto">
            <a:xfrm>
              <a:off x="4600576" y="3221038"/>
              <a:ext cx="349250" cy="209550"/>
            </a:xfrm>
            <a:custGeom>
              <a:avLst/>
              <a:gdLst>
                <a:gd name="T0" fmla="*/ 87 w 93"/>
                <a:gd name="T1" fmla="*/ 6 h 56"/>
                <a:gd name="T2" fmla="*/ 67 w 93"/>
                <a:gd name="T3" fmla="*/ 2 h 56"/>
                <a:gd name="T4" fmla="*/ 51 w 93"/>
                <a:gd name="T5" fmla="*/ 8 h 56"/>
                <a:gd name="T6" fmla="*/ 46 w 93"/>
                <a:gd name="T7" fmla="*/ 5 h 56"/>
                <a:gd name="T8" fmla="*/ 34 w 93"/>
                <a:gd name="T9" fmla="*/ 5 h 56"/>
                <a:gd name="T10" fmla="*/ 24 w 93"/>
                <a:gd name="T11" fmla="*/ 4 h 56"/>
                <a:gd name="T12" fmla="*/ 2 w 93"/>
                <a:gd name="T13" fmla="*/ 41 h 56"/>
                <a:gd name="T14" fmla="*/ 25 w 93"/>
                <a:gd name="T15" fmla="*/ 41 h 56"/>
                <a:gd name="T16" fmla="*/ 25 w 93"/>
                <a:gd name="T17" fmla="*/ 39 h 56"/>
                <a:gd name="T18" fmla="*/ 42 w 93"/>
                <a:gd name="T19" fmla="*/ 47 h 56"/>
                <a:gd name="T20" fmla="*/ 50 w 93"/>
                <a:gd name="T21" fmla="*/ 33 h 56"/>
                <a:gd name="T22" fmla="*/ 52 w 93"/>
                <a:gd name="T23" fmla="*/ 33 h 56"/>
                <a:gd name="T24" fmla="*/ 85 w 93"/>
                <a:gd name="T25" fmla="*/ 27 h 56"/>
                <a:gd name="T26" fmla="*/ 87 w 93"/>
                <a:gd name="T27" fmla="*/ 6 h 56"/>
                <a:gd name="T28" fmla="*/ 25 w 93"/>
                <a:gd name="T29" fmla="*/ 36 h 56"/>
                <a:gd name="T30" fmla="*/ 25 w 93"/>
                <a:gd name="T31" fmla="*/ 30 h 56"/>
                <a:gd name="T32" fmla="*/ 25 w 93"/>
                <a:gd name="T33" fmla="*/ 28 h 56"/>
                <a:gd name="T34" fmla="*/ 25 w 93"/>
                <a:gd name="T35" fmla="*/ 27 h 56"/>
                <a:gd name="T36" fmla="*/ 27 w 93"/>
                <a:gd name="T37" fmla="*/ 27 h 56"/>
                <a:gd name="T38" fmla="*/ 30 w 93"/>
                <a:gd name="T39" fmla="*/ 27 h 56"/>
                <a:gd name="T40" fmla="*/ 30 w 93"/>
                <a:gd name="T41" fmla="*/ 27 h 56"/>
                <a:gd name="T42" fmla="*/ 25 w 93"/>
                <a:gd name="T43" fmla="*/ 3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3" h="56">
                  <a:moveTo>
                    <a:pt x="87" y="6"/>
                  </a:moveTo>
                  <a:cubicBezTo>
                    <a:pt x="81" y="0"/>
                    <a:pt x="74" y="1"/>
                    <a:pt x="67" y="2"/>
                  </a:cubicBezTo>
                  <a:cubicBezTo>
                    <a:pt x="62" y="3"/>
                    <a:pt x="56" y="5"/>
                    <a:pt x="51" y="8"/>
                  </a:cubicBezTo>
                  <a:cubicBezTo>
                    <a:pt x="49" y="7"/>
                    <a:pt x="47" y="6"/>
                    <a:pt x="46" y="5"/>
                  </a:cubicBezTo>
                  <a:cubicBezTo>
                    <a:pt x="41" y="2"/>
                    <a:pt x="37" y="3"/>
                    <a:pt x="34" y="5"/>
                  </a:cubicBezTo>
                  <a:cubicBezTo>
                    <a:pt x="31" y="4"/>
                    <a:pt x="28" y="4"/>
                    <a:pt x="24" y="4"/>
                  </a:cubicBezTo>
                  <a:cubicBezTo>
                    <a:pt x="4" y="6"/>
                    <a:pt x="0" y="24"/>
                    <a:pt x="2" y="41"/>
                  </a:cubicBezTo>
                  <a:cubicBezTo>
                    <a:pt x="4" y="55"/>
                    <a:pt x="27" y="56"/>
                    <a:pt x="25" y="41"/>
                  </a:cubicBezTo>
                  <a:cubicBezTo>
                    <a:pt x="25" y="40"/>
                    <a:pt x="25" y="40"/>
                    <a:pt x="25" y="39"/>
                  </a:cubicBezTo>
                  <a:cubicBezTo>
                    <a:pt x="27" y="47"/>
                    <a:pt x="34" y="52"/>
                    <a:pt x="42" y="47"/>
                  </a:cubicBezTo>
                  <a:cubicBezTo>
                    <a:pt x="47" y="43"/>
                    <a:pt x="49" y="39"/>
                    <a:pt x="50" y="33"/>
                  </a:cubicBezTo>
                  <a:cubicBezTo>
                    <a:pt x="50" y="33"/>
                    <a:pt x="51" y="33"/>
                    <a:pt x="52" y="33"/>
                  </a:cubicBezTo>
                  <a:cubicBezTo>
                    <a:pt x="63" y="36"/>
                    <a:pt x="76" y="36"/>
                    <a:pt x="85" y="27"/>
                  </a:cubicBezTo>
                  <a:cubicBezTo>
                    <a:pt x="90" y="21"/>
                    <a:pt x="93" y="12"/>
                    <a:pt x="87" y="6"/>
                  </a:cubicBezTo>
                  <a:close/>
                  <a:moveTo>
                    <a:pt x="25" y="36"/>
                  </a:moveTo>
                  <a:cubicBezTo>
                    <a:pt x="25" y="34"/>
                    <a:pt x="25" y="32"/>
                    <a:pt x="25" y="30"/>
                  </a:cubicBezTo>
                  <a:cubicBezTo>
                    <a:pt x="25" y="29"/>
                    <a:pt x="25" y="28"/>
                    <a:pt x="25" y="28"/>
                  </a:cubicBezTo>
                  <a:cubicBezTo>
                    <a:pt x="25" y="27"/>
                    <a:pt x="25" y="27"/>
                    <a:pt x="25" y="27"/>
                  </a:cubicBezTo>
                  <a:cubicBezTo>
                    <a:pt x="26" y="27"/>
                    <a:pt x="26" y="27"/>
                    <a:pt x="27" y="27"/>
                  </a:cubicBezTo>
                  <a:cubicBezTo>
                    <a:pt x="27" y="29"/>
                    <a:pt x="27" y="29"/>
                    <a:pt x="30" y="27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26" y="30"/>
                    <a:pt x="25" y="33"/>
                    <a:pt x="25" y="3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5" name="Freeform 13"/>
            <p:cNvSpPr/>
            <p:nvPr/>
          </p:nvSpPr>
          <p:spPr bwMode="auto">
            <a:xfrm>
              <a:off x="4441826" y="2228851"/>
              <a:ext cx="381000" cy="195263"/>
            </a:xfrm>
            <a:custGeom>
              <a:avLst/>
              <a:gdLst>
                <a:gd name="T0" fmla="*/ 77 w 101"/>
                <a:gd name="T1" fmla="*/ 14 h 52"/>
                <a:gd name="T2" fmla="*/ 31 w 101"/>
                <a:gd name="T3" fmla="*/ 0 h 52"/>
                <a:gd name="T4" fmla="*/ 20 w 101"/>
                <a:gd name="T5" fmla="*/ 14 h 52"/>
                <a:gd name="T6" fmla="*/ 15 w 101"/>
                <a:gd name="T7" fmla="*/ 14 h 52"/>
                <a:gd name="T8" fmla="*/ 15 w 101"/>
                <a:gd name="T9" fmla="*/ 37 h 52"/>
                <a:gd name="T10" fmla="*/ 67 w 101"/>
                <a:gd name="T11" fmla="*/ 48 h 52"/>
                <a:gd name="T12" fmla="*/ 98 w 101"/>
                <a:gd name="T13" fmla="*/ 38 h 52"/>
                <a:gd name="T14" fmla="*/ 77 w 101"/>
                <a:gd name="T15" fmla="*/ 1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1" h="52">
                  <a:moveTo>
                    <a:pt x="77" y="14"/>
                  </a:moveTo>
                  <a:cubicBezTo>
                    <a:pt x="62" y="7"/>
                    <a:pt x="48" y="0"/>
                    <a:pt x="31" y="0"/>
                  </a:cubicBezTo>
                  <a:cubicBezTo>
                    <a:pt x="23" y="0"/>
                    <a:pt x="19" y="7"/>
                    <a:pt x="20" y="14"/>
                  </a:cubicBezTo>
                  <a:cubicBezTo>
                    <a:pt x="18" y="14"/>
                    <a:pt x="17" y="14"/>
                    <a:pt x="15" y="14"/>
                  </a:cubicBezTo>
                  <a:cubicBezTo>
                    <a:pt x="0" y="13"/>
                    <a:pt x="0" y="36"/>
                    <a:pt x="15" y="37"/>
                  </a:cubicBezTo>
                  <a:cubicBezTo>
                    <a:pt x="34" y="37"/>
                    <a:pt x="50" y="40"/>
                    <a:pt x="67" y="48"/>
                  </a:cubicBezTo>
                  <a:cubicBezTo>
                    <a:pt x="77" y="52"/>
                    <a:pt x="94" y="51"/>
                    <a:pt x="98" y="38"/>
                  </a:cubicBezTo>
                  <a:cubicBezTo>
                    <a:pt x="101" y="26"/>
                    <a:pt x="86" y="18"/>
                    <a:pt x="77" y="14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6" name="Freeform 14"/>
            <p:cNvSpPr/>
            <p:nvPr/>
          </p:nvSpPr>
          <p:spPr bwMode="auto">
            <a:xfrm>
              <a:off x="5619751" y="3903663"/>
              <a:ext cx="971550" cy="142875"/>
            </a:xfrm>
            <a:custGeom>
              <a:avLst/>
              <a:gdLst>
                <a:gd name="T0" fmla="*/ 243 w 258"/>
                <a:gd name="T1" fmla="*/ 1 h 38"/>
                <a:gd name="T2" fmla="*/ 129 w 258"/>
                <a:gd name="T3" fmla="*/ 1 h 38"/>
                <a:gd name="T4" fmla="*/ 15 w 258"/>
                <a:gd name="T5" fmla="*/ 9 h 38"/>
                <a:gd name="T6" fmla="*/ 15 w 258"/>
                <a:gd name="T7" fmla="*/ 32 h 38"/>
                <a:gd name="T8" fmla="*/ 93 w 258"/>
                <a:gd name="T9" fmla="*/ 26 h 38"/>
                <a:gd name="T10" fmla="*/ 107 w 258"/>
                <a:gd name="T11" fmla="*/ 35 h 38"/>
                <a:gd name="T12" fmla="*/ 169 w 258"/>
                <a:gd name="T13" fmla="*/ 32 h 38"/>
                <a:gd name="T14" fmla="*/ 204 w 258"/>
                <a:gd name="T15" fmla="*/ 32 h 38"/>
                <a:gd name="T16" fmla="*/ 243 w 258"/>
                <a:gd name="T17" fmla="*/ 24 h 38"/>
                <a:gd name="T18" fmla="*/ 243 w 258"/>
                <a:gd name="T19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8" h="38">
                  <a:moveTo>
                    <a:pt x="243" y="1"/>
                  </a:moveTo>
                  <a:cubicBezTo>
                    <a:pt x="205" y="1"/>
                    <a:pt x="167" y="0"/>
                    <a:pt x="129" y="1"/>
                  </a:cubicBezTo>
                  <a:cubicBezTo>
                    <a:pt x="90" y="2"/>
                    <a:pt x="53" y="6"/>
                    <a:pt x="15" y="9"/>
                  </a:cubicBezTo>
                  <a:cubicBezTo>
                    <a:pt x="0" y="10"/>
                    <a:pt x="0" y="34"/>
                    <a:pt x="15" y="32"/>
                  </a:cubicBezTo>
                  <a:cubicBezTo>
                    <a:pt x="41" y="30"/>
                    <a:pt x="67" y="28"/>
                    <a:pt x="93" y="26"/>
                  </a:cubicBezTo>
                  <a:cubicBezTo>
                    <a:pt x="94" y="32"/>
                    <a:pt x="99" y="38"/>
                    <a:pt x="107" y="35"/>
                  </a:cubicBezTo>
                  <a:cubicBezTo>
                    <a:pt x="126" y="27"/>
                    <a:pt x="149" y="32"/>
                    <a:pt x="169" y="32"/>
                  </a:cubicBezTo>
                  <a:cubicBezTo>
                    <a:pt x="181" y="32"/>
                    <a:pt x="192" y="33"/>
                    <a:pt x="204" y="32"/>
                  </a:cubicBezTo>
                  <a:cubicBezTo>
                    <a:pt x="217" y="30"/>
                    <a:pt x="230" y="25"/>
                    <a:pt x="243" y="24"/>
                  </a:cubicBezTo>
                  <a:cubicBezTo>
                    <a:pt x="258" y="22"/>
                    <a:pt x="258" y="1"/>
                    <a:pt x="243" y="1"/>
                  </a:cubicBezTo>
                  <a:close/>
                </a:path>
              </a:pathLst>
            </a:custGeom>
            <a:solidFill>
              <a:srgbClr val="3C34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7" name="Freeform 15"/>
            <p:cNvSpPr/>
            <p:nvPr/>
          </p:nvSpPr>
          <p:spPr bwMode="auto">
            <a:xfrm>
              <a:off x="5605463" y="4081463"/>
              <a:ext cx="974725" cy="153988"/>
            </a:xfrm>
            <a:custGeom>
              <a:avLst/>
              <a:gdLst>
                <a:gd name="T0" fmla="*/ 248 w 259"/>
                <a:gd name="T1" fmla="*/ 5 h 41"/>
                <a:gd name="T2" fmla="*/ 186 w 259"/>
                <a:gd name="T3" fmla="*/ 2 h 41"/>
                <a:gd name="T4" fmla="*/ 117 w 259"/>
                <a:gd name="T5" fmla="*/ 3 h 41"/>
                <a:gd name="T6" fmla="*/ 60 w 259"/>
                <a:gd name="T7" fmla="*/ 1 h 41"/>
                <a:gd name="T8" fmla="*/ 12 w 259"/>
                <a:gd name="T9" fmla="*/ 11 h 41"/>
                <a:gd name="T10" fmla="*/ 24 w 259"/>
                <a:gd name="T11" fmla="*/ 31 h 41"/>
                <a:gd name="T12" fmla="*/ 64 w 259"/>
                <a:gd name="T13" fmla="*/ 25 h 41"/>
                <a:gd name="T14" fmla="*/ 100 w 259"/>
                <a:gd name="T15" fmla="*/ 26 h 41"/>
                <a:gd name="T16" fmla="*/ 110 w 259"/>
                <a:gd name="T17" fmla="*/ 40 h 41"/>
                <a:gd name="T18" fmla="*/ 191 w 259"/>
                <a:gd name="T19" fmla="*/ 40 h 41"/>
                <a:gd name="T20" fmla="*/ 250 w 259"/>
                <a:gd name="T21" fmla="*/ 26 h 41"/>
                <a:gd name="T22" fmla="*/ 248 w 259"/>
                <a:gd name="T23" fmla="*/ 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9" h="41">
                  <a:moveTo>
                    <a:pt x="248" y="5"/>
                  </a:moveTo>
                  <a:cubicBezTo>
                    <a:pt x="227" y="1"/>
                    <a:pt x="206" y="2"/>
                    <a:pt x="186" y="2"/>
                  </a:cubicBezTo>
                  <a:cubicBezTo>
                    <a:pt x="163" y="3"/>
                    <a:pt x="140" y="3"/>
                    <a:pt x="117" y="3"/>
                  </a:cubicBezTo>
                  <a:cubicBezTo>
                    <a:pt x="98" y="3"/>
                    <a:pt x="79" y="2"/>
                    <a:pt x="60" y="1"/>
                  </a:cubicBezTo>
                  <a:cubicBezTo>
                    <a:pt x="44" y="0"/>
                    <a:pt x="26" y="1"/>
                    <a:pt x="12" y="11"/>
                  </a:cubicBezTo>
                  <a:cubicBezTo>
                    <a:pt x="0" y="19"/>
                    <a:pt x="12" y="39"/>
                    <a:pt x="24" y="31"/>
                  </a:cubicBezTo>
                  <a:cubicBezTo>
                    <a:pt x="35" y="22"/>
                    <a:pt x="50" y="24"/>
                    <a:pt x="64" y="25"/>
                  </a:cubicBezTo>
                  <a:cubicBezTo>
                    <a:pt x="76" y="25"/>
                    <a:pt x="88" y="26"/>
                    <a:pt x="100" y="26"/>
                  </a:cubicBezTo>
                  <a:cubicBezTo>
                    <a:pt x="98" y="32"/>
                    <a:pt x="102" y="40"/>
                    <a:pt x="110" y="40"/>
                  </a:cubicBezTo>
                  <a:cubicBezTo>
                    <a:pt x="137" y="40"/>
                    <a:pt x="164" y="41"/>
                    <a:pt x="191" y="40"/>
                  </a:cubicBezTo>
                  <a:cubicBezTo>
                    <a:pt x="210" y="40"/>
                    <a:pt x="235" y="38"/>
                    <a:pt x="250" y="26"/>
                  </a:cubicBezTo>
                  <a:cubicBezTo>
                    <a:pt x="257" y="21"/>
                    <a:pt x="259" y="7"/>
                    <a:pt x="248" y="5"/>
                  </a:cubicBezTo>
                  <a:close/>
                </a:path>
              </a:pathLst>
            </a:custGeom>
            <a:solidFill>
              <a:srgbClr val="3C34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8" name="Freeform 16"/>
            <p:cNvSpPr>
              <a:spLocks noEditPoints="1"/>
            </p:cNvSpPr>
            <p:nvPr/>
          </p:nvSpPr>
          <p:spPr bwMode="auto">
            <a:xfrm>
              <a:off x="5619751" y="4230688"/>
              <a:ext cx="925513" cy="403225"/>
            </a:xfrm>
            <a:custGeom>
              <a:avLst/>
              <a:gdLst>
                <a:gd name="T0" fmla="*/ 239 w 246"/>
                <a:gd name="T1" fmla="*/ 18 h 107"/>
                <a:gd name="T2" fmla="*/ 159 w 246"/>
                <a:gd name="T3" fmla="*/ 9 h 107"/>
                <a:gd name="T4" fmla="*/ 15 w 246"/>
                <a:gd name="T5" fmla="*/ 23 h 107"/>
                <a:gd name="T6" fmla="*/ 21 w 246"/>
                <a:gd name="T7" fmla="*/ 45 h 107"/>
                <a:gd name="T8" fmla="*/ 45 w 246"/>
                <a:gd name="T9" fmla="*/ 40 h 107"/>
                <a:gd name="T10" fmla="*/ 46 w 246"/>
                <a:gd name="T11" fmla="*/ 54 h 107"/>
                <a:gd name="T12" fmla="*/ 64 w 246"/>
                <a:gd name="T13" fmla="*/ 63 h 107"/>
                <a:gd name="T14" fmla="*/ 61 w 246"/>
                <a:gd name="T15" fmla="*/ 73 h 107"/>
                <a:gd name="T16" fmla="*/ 63 w 246"/>
                <a:gd name="T17" fmla="*/ 78 h 107"/>
                <a:gd name="T18" fmla="*/ 63 w 246"/>
                <a:gd name="T19" fmla="*/ 95 h 107"/>
                <a:gd name="T20" fmla="*/ 80 w 246"/>
                <a:gd name="T21" fmla="*/ 102 h 107"/>
                <a:gd name="T22" fmla="*/ 84 w 246"/>
                <a:gd name="T23" fmla="*/ 100 h 107"/>
                <a:gd name="T24" fmla="*/ 112 w 246"/>
                <a:gd name="T25" fmla="*/ 106 h 107"/>
                <a:gd name="T26" fmla="*/ 150 w 246"/>
                <a:gd name="T27" fmla="*/ 106 h 107"/>
                <a:gd name="T28" fmla="*/ 189 w 246"/>
                <a:gd name="T29" fmla="*/ 78 h 107"/>
                <a:gd name="T30" fmla="*/ 193 w 246"/>
                <a:gd name="T31" fmla="*/ 70 h 107"/>
                <a:gd name="T32" fmla="*/ 200 w 246"/>
                <a:gd name="T33" fmla="*/ 56 h 107"/>
                <a:gd name="T34" fmla="*/ 197 w 246"/>
                <a:gd name="T35" fmla="*/ 45 h 107"/>
                <a:gd name="T36" fmla="*/ 234 w 246"/>
                <a:gd name="T37" fmla="*/ 37 h 107"/>
                <a:gd name="T38" fmla="*/ 239 w 246"/>
                <a:gd name="T39" fmla="*/ 18 h 107"/>
                <a:gd name="T40" fmla="*/ 97 w 246"/>
                <a:gd name="T41" fmla="*/ 62 h 107"/>
                <a:gd name="T42" fmla="*/ 104 w 246"/>
                <a:gd name="T43" fmla="*/ 62 h 107"/>
                <a:gd name="T44" fmla="*/ 166 w 246"/>
                <a:gd name="T45" fmla="*/ 62 h 107"/>
                <a:gd name="T46" fmla="*/ 97 w 246"/>
                <a:gd name="T47" fmla="*/ 62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6" h="107">
                  <a:moveTo>
                    <a:pt x="239" y="18"/>
                  </a:moveTo>
                  <a:cubicBezTo>
                    <a:pt x="221" y="0"/>
                    <a:pt x="182" y="9"/>
                    <a:pt x="159" y="9"/>
                  </a:cubicBezTo>
                  <a:cubicBezTo>
                    <a:pt x="110" y="9"/>
                    <a:pt x="62" y="10"/>
                    <a:pt x="15" y="23"/>
                  </a:cubicBezTo>
                  <a:cubicBezTo>
                    <a:pt x="0" y="27"/>
                    <a:pt x="6" y="49"/>
                    <a:pt x="21" y="45"/>
                  </a:cubicBezTo>
                  <a:cubicBezTo>
                    <a:pt x="29" y="43"/>
                    <a:pt x="37" y="41"/>
                    <a:pt x="45" y="40"/>
                  </a:cubicBezTo>
                  <a:cubicBezTo>
                    <a:pt x="42" y="44"/>
                    <a:pt x="43" y="51"/>
                    <a:pt x="46" y="54"/>
                  </a:cubicBezTo>
                  <a:cubicBezTo>
                    <a:pt x="51" y="59"/>
                    <a:pt x="57" y="62"/>
                    <a:pt x="64" y="63"/>
                  </a:cubicBezTo>
                  <a:cubicBezTo>
                    <a:pt x="62" y="65"/>
                    <a:pt x="60" y="69"/>
                    <a:pt x="61" y="73"/>
                  </a:cubicBezTo>
                  <a:cubicBezTo>
                    <a:pt x="62" y="75"/>
                    <a:pt x="62" y="76"/>
                    <a:pt x="63" y="78"/>
                  </a:cubicBezTo>
                  <a:cubicBezTo>
                    <a:pt x="61" y="83"/>
                    <a:pt x="61" y="88"/>
                    <a:pt x="63" y="95"/>
                  </a:cubicBezTo>
                  <a:cubicBezTo>
                    <a:pt x="66" y="102"/>
                    <a:pt x="73" y="105"/>
                    <a:pt x="80" y="102"/>
                  </a:cubicBezTo>
                  <a:cubicBezTo>
                    <a:pt x="82" y="101"/>
                    <a:pt x="83" y="101"/>
                    <a:pt x="84" y="100"/>
                  </a:cubicBezTo>
                  <a:cubicBezTo>
                    <a:pt x="92" y="104"/>
                    <a:pt x="102" y="105"/>
                    <a:pt x="112" y="106"/>
                  </a:cubicBezTo>
                  <a:cubicBezTo>
                    <a:pt x="124" y="107"/>
                    <a:pt x="138" y="107"/>
                    <a:pt x="150" y="106"/>
                  </a:cubicBezTo>
                  <a:cubicBezTo>
                    <a:pt x="169" y="104"/>
                    <a:pt x="178" y="91"/>
                    <a:pt x="189" y="78"/>
                  </a:cubicBezTo>
                  <a:cubicBezTo>
                    <a:pt x="192" y="76"/>
                    <a:pt x="193" y="73"/>
                    <a:pt x="193" y="70"/>
                  </a:cubicBezTo>
                  <a:cubicBezTo>
                    <a:pt x="196" y="66"/>
                    <a:pt x="199" y="62"/>
                    <a:pt x="200" y="56"/>
                  </a:cubicBezTo>
                  <a:cubicBezTo>
                    <a:pt x="201" y="52"/>
                    <a:pt x="200" y="47"/>
                    <a:pt x="197" y="45"/>
                  </a:cubicBezTo>
                  <a:cubicBezTo>
                    <a:pt x="210" y="43"/>
                    <a:pt x="223" y="41"/>
                    <a:pt x="234" y="37"/>
                  </a:cubicBezTo>
                  <a:cubicBezTo>
                    <a:pt x="242" y="34"/>
                    <a:pt x="246" y="24"/>
                    <a:pt x="239" y="18"/>
                  </a:cubicBezTo>
                  <a:close/>
                  <a:moveTo>
                    <a:pt x="97" y="62"/>
                  </a:moveTo>
                  <a:cubicBezTo>
                    <a:pt x="100" y="62"/>
                    <a:pt x="102" y="62"/>
                    <a:pt x="104" y="62"/>
                  </a:cubicBezTo>
                  <a:cubicBezTo>
                    <a:pt x="124" y="62"/>
                    <a:pt x="145" y="60"/>
                    <a:pt x="166" y="62"/>
                  </a:cubicBezTo>
                  <a:cubicBezTo>
                    <a:pt x="143" y="65"/>
                    <a:pt x="120" y="63"/>
                    <a:pt x="97" y="62"/>
                  </a:cubicBezTo>
                  <a:close/>
                </a:path>
              </a:pathLst>
            </a:custGeom>
            <a:solidFill>
              <a:srgbClr val="3C34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9" name="Freeform 17"/>
            <p:cNvSpPr/>
            <p:nvPr/>
          </p:nvSpPr>
          <p:spPr bwMode="auto">
            <a:xfrm>
              <a:off x="7475538" y="3452813"/>
              <a:ext cx="11113" cy="7938"/>
            </a:xfrm>
            <a:custGeom>
              <a:avLst/>
              <a:gdLst>
                <a:gd name="T0" fmla="*/ 3 w 3"/>
                <a:gd name="T1" fmla="*/ 2 h 2"/>
                <a:gd name="T2" fmla="*/ 0 w 3"/>
                <a:gd name="T3" fmla="*/ 0 h 2"/>
                <a:gd name="T4" fmla="*/ 1 w 3"/>
                <a:gd name="T5" fmla="*/ 1 h 2"/>
                <a:gd name="T6" fmla="*/ 3 w 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">
                  <a:moveTo>
                    <a:pt x="3" y="2"/>
                  </a:moveTo>
                  <a:cubicBezTo>
                    <a:pt x="2" y="1"/>
                    <a:pt x="1" y="1"/>
                    <a:pt x="0" y="0"/>
                  </a:cubicBezTo>
                  <a:cubicBezTo>
                    <a:pt x="0" y="0"/>
                    <a:pt x="1" y="1"/>
                    <a:pt x="1" y="1"/>
                  </a:cubicBezTo>
                  <a:cubicBezTo>
                    <a:pt x="2" y="1"/>
                    <a:pt x="3" y="1"/>
                    <a:pt x="3" y="2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20" name="Freeform 18"/>
            <p:cNvSpPr/>
            <p:nvPr/>
          </p:nvSpPr>
          <p:spPr bwMode="auto">
            <a:xfrm>
              <a:off x="7489826" y="3460751"/>
              <a:ext cx="11113" cy="3175"/>
            </a:xfrm>
            <a:custGeom>
              <a:avLst/>
              <a:gdLst>
                <a:gd name="T0" fmla="*/ 0 w 3"/>
                <a:gd name="T1" fmla="*/ 0 h 1"/>
                <a:gd name="T2" fmla="*/ 3 w 3"/>
                <a:gd name="T3" fmla="*/ 1 h 1"/>
                <a:gd name="T4" fmla="*/ 0 w 3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0" y="0"/>
                  </a:moveTo>
                  <a:cubicBezTo>
                    <a:pt x="1" y="0"/>
                    <a:pt x="2" y="0"/>
                    <a:pt x="3" y="1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21" name="Freeform 19"/>
            <p:cNvSpPr/>
            <p:nvPr/>
          </p:nvSpPr>
          <p:spPr bwMode="auto">
            <a:xfrm>
              <a:off x="7486651" y="3460751"/>
              <a:ext cx="3175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22" name="Freeform 20"/>
            <p:cNvSpPr/>
            <p:nvPr/>
          </p:nvSpPr>
          <p:spPr bwMode="auto">
            <a:xfrm>
              <a:off x="7475538" y="34528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23" name="Freeform 21"/>
            <p:cNvSpPr/>
            <p:nvPr/>
          </p:nvSpPr>
          <p:spPr bwMode="auto">
            <a:xfrm>
              <a:off x="7212013" y="3141663"/>
              <a:ext cx="420688" cy="322263"/>
            </a:xfrm>
            <a:custGeom>
              <a:avLst/>
              <a:gdLst>
                <a:gd name="T0" fmla="*/ 107 w 112"/>
                <a:gd name="T1" fmla="*/ 42 h 86"/>
                <a:gd name="T2" fmla="*/ 110 w 112"/>
                <a:gd name="T3" fmla="*/ 58 h 86"/>
                <a:gd name="T4" fmla="*/ 106 w 112"/>
                <a:gd name="T5" fmla="*/ 70 h 86"/>
                <a:gd name="T6" fmla="*/ 105 w 112"/>
                <a:gd name="T7" fmla="*/ 72 h 86"/>
                <a:gd name="T8" fmla="*/ 72 w 112"/>
                <a:gd name="T9" fmla="*/ 81 h 86"/>
                <a:gd name="T10" fmla="*/ 65 w 112"/>
                <a:gd name="T11" fmla="*/ 78 h 86"/>
                <a:gd name="T12" fmla="*/ 73 w 112"/>
                <a:gd name="T13" fmla="*/ 82 h 86"/>
                <a:gd name="T14" fmla="*/ 103 w 112"/>
                <a:gd name="T15" fmla="*/ 73 h 86"/>
                <a:gd name="T16" fmla="*/ 109 w 112"/>
                <a:gd name="T17" fmla="*/ 60 h 86"/>
                <a:gd name="T18" fmla="*/ 106 w 112"/>
                <a:gd name="T19" fmla="*/ 42 h 86"/>
                <a:gd name="T20" fmla="*/ 94 w 112"/>
                <a:gd name="T21" fmla="*/ 35 h 86"/>
                <a:gd name="T22" fmla="*/ 100 w 112"/>
                <a:gd name="T23" fmla="*/ 44 h 86"/>
                <a:gd name="T24" fmla="*/ 101 w 112"/>
                <a:gd name="T25" fmla="*/ 52 h 86"/>
                <a:gd name="T26" fmla="*/ 99 w 112"/>
                <a:gd name="T27" fmla="*/ 66 h 86"/>
                <a:gd name="T28" fmla="*/ 92 w 112"/>
                <a:gd name="T29" fmla="*/ 73 h 86"/>
                <a:gd name="T30" fmla="*/ 75 w 112"/>
                <a:gd name="T31" fmla="*/ 74 h 86"/>
                <a:gd name="T32" fmla="*/ 60 w 112"/>
                <a:gd name="T33" fmla="*/ 66 h 86"/>
                <a:gd name="T34" fmla="*/ 72 w 112"/>
                <a:gd name="T35" fmla="*/ 73 h 86"/>
                <a:gd name="T36" fmla="*/ 75 w 112"/>
                <a:gd name="T37" fmla="*/ 74 h 86"/>
                <a:gd name="T38" fmla="*/ 92 w 112"/>
                <a:gd name="T39" fmla="*/ 73 h 86"/>
                <a:gd name="T40" fmla="*/ 98 w 112"/>
                <a:gd name="T41" fmla="*/ 67 h 86"/>
                <a:gd name="T42" fmla="*/ 101 w 112"/>
                <a:gd name="T43" fmla="*/ 54 h 86"/>
                <a:gd name="T44" fmla="*/ 98 w 112"/>
                <a:gd name="T45" fmla="*/ 50 h 86"/>
                <a:gd name="T46" fmla="*/ 97 w 112"/>
                <a:gd name="T47" fmla="*/ 63 h 86"/>
                <a:gd name="T48" fmla="*/ 96 w 112"/>
                <a:gd name="T49" fmla="*/ 66 h 86"/>
                <a:gd name="T50" fmla="*/ 78 w 112"/>
                <a:gd name="T51" fmla="*/ 72 h 86"/>
                <a:gd name="T52" fmla="*/ 73 w 112"/>
                <a:gd name="T53" fmla="*/ 70 h 86"/>
                <a:gd name="T54" fmla="*/ 28 w 112"/>
                <a:gd name="T55" fmla="*/ 46 h 86"/>
                <a:gd name="T56" fmla="*/ 20 w 112"/>
                <a:gd name="T57" fmla="*/ 42 h 86"/>
                <a:gd name="T58" fmla="*/ 14 w 112"/>
                <a:gd name="T59" fmla="*/ 33 h 86"/>
                <a:gd name="T60" fmla="*/ 21 w 112"/>
                <a:gd name="T61" fmla="*/ 17 h 86"/>
                <a:gd name="T62" fmla="*/ 36 w 112"/>
                <a:gd name="T63" fmla="*/ 17 h 86"/>
                <a:gd name="T64" fmla="*/ 50 w 112"/>
                <a:gd name="T65" fmla="*/ 23 h 86"/>
                <a:gd name="T66" fmla="*/ 79 w 112"/>
                <a:gd name="T67" fmla="*/ 28 h 86"/>
                <a:gd name="T68" fmla="*/ 59 w 112"/>
                <a:gd name="T69" fmla="*/ 12 h 86"/>
                <a:gd name="T70" fmla="*/ 43 w 112"/>
                <a:gd name="T71" fmla="*/ 4 h 86"/>
                <a:gd name="T72" fmla="*/ 6 w 112"/>
                <a:gd name="T73" fmla="*/ 12 h 86"/>
                <a:gd name="T74" fmla="*/ 5 w 112"/>
                <a:gd name="T75" fmla="*/ 47 h 86"/>
                <a:gd name="T76" fmla="*/ 23 w 112"/>
                <a:gd name="T77" fmla="*/ 60 h 86"/>
                <a:gd name="T78" fmla="*/ 66 w 112"/>
                <a:gd name="T79" fmla="*/ 81 h 86"/>
                <a:gd name="T80" fmla="*/ 70 w 112"/>
                <a:gd name="T81" fmla="*/ 83 h 86"/>
                <a:gd name="T82" fmla="*/ 31 w 112"/>
                <a:gd name="T83" fmla="*/ 63 h 86"/>
                <a:gd name="T84" fmla="*/ 14 w 112"/>
                <a:gd name="T85" fmla="*/ 55 h 86"/>
                <a:gd name="T86" fmla="*/ 8 w 112"/>
                <a:gd name="T87" fmla="*/ 50 h 86"/>
                <a:gd name="T88" fmla="*/ 2 w 112"/>
                <a:gd name="T89" fmla="*/ 21 h 86"/>
                <a:gd name="T90" fmla="*/ 12 w 112"/>
                <a:gd name="T91" fmla="*/ 52 h 86"/>
                <a:gd name="T92" fmla="*/ 21 w 112"/>
                <a:gd name="T93" fmla="*/ 57 h 86"/>
                <a:gd name="T94" fmla="*/ 65 w 112"/>
                <a:gd name="T95" fmla="*/ 80 h 86"/>
                <a:gd name="T96" fmla="*/ 72 w 112"/>
                <a:gd name="T97" fmla="*/ 83 h 86"/>
                <a:gd name="T98" fmla="*/ 91 w 112"/>
                <a:gd name="T99" fmla="*/ 85 h 86"/>
                <a:gd name="T100" fmla="*/ 107 w 112"/>
                <a:gd name="T101" fmla="*/ 72 h 86"/>
                <a:gd name="T102" fmla="*/ 112 w 112"/>
                <a:gd name="T103" fmla="*/ 58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2" h="86">
                  <a:moveTo>
                    <a:pt x="111" y="53"/>
                  </a:moveTo>
                  <a:cubicBezTo>
                    <a:pt x="111" y="51"/>
                    <a:pt x="111" y="50"/>
                    <a:pt x="110" y="49"/>
                  </a:cubicBezTo>
                  <a:cubicBezTo>
                    <a:pt x="110" y="46"/>
                    <a:pt x="108" y="44"/>
                    <a:pt x="107" y="42"/>
                  </a:cubicBezTo>
                  <a:cubicBezTo>
                    <a:pt x="108" y="44"/>
                    <a:pt x="109" y="47"/>
                    <a:pt x="109" y="50"/>
                  </a:cubicBezTo>
                  <a:cubicBezTo>
                    <a:pt x="110" y="51"/>
                    <a:pt x="110" y="53"/>
                    <a:pt x="110" y="54"/>
                  </a:cubicBezTo>
                  <a:cubicBezTo>
                    <a:pt x="110" y="55"/>
                    <a:pt x="110" y="57"/>
                    <a:pt x="110" y="58"/>
                  </a:cubicBezTo>
                  <a:cubicBezTo>
                    <a:pt x="109" y="61"/>
                    <a:pt x="109" y="64"/>
                    <a:pt x="108" y="67"/>
                  </a:cubicBezTo>
                  <a:cubicBezTo>
                    <a:pt x="107" y="67"/>
                    <a:pt x="107" y="68"/>
                    <a:pt x="107" y="69"/>
                  </a:cubicBezTo>
                  <a:cubicBezTo>
                    <a:pt x="106" y="70"/>
                    <a:pt x="106" y="70"/>
                    <a:pt x="106" y="70"/>
                  </a:cubicBezTo>
                  <a:cubicBezTo>
                    <a:pt x="106" y="70"/>
                    <a:pt x="106" y="70"/>
                    <a:pt x="106" y="70"/>
                  </a:cubicBezTo>
                  <a:cubicBezTo>
                    <a:pt x="105" y="71"/>
                    <a:pt x="105" y="71"/>
                    <a:pt x="105" y="71"/>
                  </a:cubicBezTo>
                  <a:cubicBezTo>
                    <a:pt x="105" y="72"/>
                    <a:pt x="105" y="72"/>
                    <a:pt x="105" y="72"/>
                  </a:cubicBezTo>
                  <a:cubicBezTo>
                    <a:pt x="104" y="73"/>
                    <a:pt x="104" y="73"/>
                    <a:pt x="103" y="74"/>
                  </a:cubicBezTo>
                  <a:cubicBezTo>
                    <a:pt x="99" y="79"/>
                    <a:pt x="94" y="82"/>
                    <a:pt x="88" y="83"/>
                  </a:cubicBezTo>
                  <a:cubicBezTo>
                    <a:pt x="83" y="84"/>
                    <a:pt x="77" y="84"/>
                    <a:pt x="72" y="81"/>
                  </a:cubicBezTo>
                  <a:cubicBezTo>
                    <a:pt x="20" y="55"/>
                    <a:pt x="20" y="55"/>
                    <a:pt x="20" y="55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50" y="70"/>
                    <a:pt x="58" y="74"/>
                    <a:pt x="65" y="78"/>
                  </a:cubicBezTo>
                  <a:cubicBezTo>
                    <a:pt x="68" y="80"/>
                    <a:pt x="68" y="80"/>
                    <a:pt x="68" y="80"/>
                  </a:cubicBezTo>
                  <a:cubicBezTo>
                    <a:pt x="69" y="80"/>
                    <a:pt x="70" y="80"/>
                    <a:pt x="71" y="81"/>
                  </a:cubicBezTo>
                  <a:cubicBezTo>
                    <a:pt x="71" y="81"/>
                    <a:pt x="72" y="81"/>
                    <a:pt x="73" y="82"/>
                  </a:cubicBezTo>
                  <a:cubicBezTo>
                    <a:pt x="76" y="83"/>
                    <a:pt x="79" y="83"/>
                    <a:pt x="82" y="83"/>
                  </a:cubicBezTo>
                  <a:cubicBezTo>
                    <a:pt x="89" y="83"/>
                    <a:pt x="95" y="81"/>
                    <a:pt x="100" y="77"/>
                  </a:cubicBezTo>
                  <a:cubicBezTo>
                    <a:pt x="101" y="76"/>
                    <a:pt x="102" y="74"/>
                    <a:pt x="103" y="73"/>
                  </a:cubicBezTo>
                  <a:cubicBezTo>
                    <a:pt x="104" y="72"/>
                    <a:pt x="104" y="72"/>
                    <a:pt x="105" y="71"/>
                  </a:cubicBezTo>
                  <a:cubicBezTo>
                    <a:pt x="106" y="69"/>
                    <a:pt x="106" y="69"/>
                    <a:pt x="106" y="69"/>
                  </a:cubicBezTo>
                  <a:cubicBezTo>
                    <a:pt x="107" y="66"/>
                    <a:pt x="108" y="63"/>
                    <a:pt x="109" y="60"/>
                  </a:cubicBezTo>
                  <a:cubicBezTo>
                    <a:pt x="109" y="59"/>
                    <a:pt x="109" y="57"/>
                    <a:pt x="109" y="55"/>
                  </a:cubicBezTo>
                  <a:cubicBezTo>
                    <a:pt x="109" y="54"/>
                    <a:pt x="109" y="53"/>
                    <a:pt x="109" y="51"/>
                  </a:cubicBezTo>
                  <a:cubicBezTo>
                    <a:pt x="108" y="48"/>
                    <a:pt x="107" y="45"/>
                    <a:pt x="106" y="42"/>
                  </a:cubicBezTo>
                  <a:cubicBezTo>
                    <a:pt x="105" y="41"/>
                    <a:pt x="104" y="40"/>
                    <a:pt x="104" y="38"/>
                  </a:cubicBezTo>
                  <a:cubicBezTo>
                    <a:pt x="102" y="37"/>
                    <a:pt x="101" y="36"/>
                    <a:pt x="99" y="36"/>
                  </a:cubicBezTo>
                  <a:cubicBezTo>
                    <a:pt x="97" y="34"/>
                    <a:pt x="94" y="35"/>
                    <a:pt x="94" y="35"/>
                  </a:cubicBezTo>
                  <a:cubicBezTo>
                    <a:pt x="94" y="36"/>
                    <a:pt x="94" y="36"/>
                    <a:pt x="95" y="37"/>
                  </a:cubicBezTo>
                  <a:cubicBezTo>
                    <a:pt x="95" y="38"/>
                    <a:pt x="96" y="39"/>
                    <a:pt x="98" y="41"/>
                  </a:cubicBezTo>
                  <a:cubicBezTo>
                    <a:pt x="98" y="42"/>
                    <a:pt x="99" y="43"/>
                    <a:pt x="100" y="44"/>
                  </a:cubicBezTo>
                  <a:cubicBezTo>
                    <a:pt x="101" y="46"/>
                    <a:pt x="101" y="47"/>
                    <a:pt x="101" y="47"/>
                  </a:cubicBezTo>
                  <a:cubicBezTo>
                    <a:pt x="101" y="48"/>
                    <a:pt x="100" y="47"/>
                    <a:pt x="99" y="47"/>
                  </a:cubicBezTo>
                  <a:cubicBezTo>
                    <a:pt x="100" y="49"/>
                    <a:pt x="101" y="50"/>
                    <a:pt x="101" y="52"/>
                  </a:cubicBezTo>
                  <a:cubicBezTo>
                    <a:pt x="101" y="53"/>
                    <a:pt x="101" y="54"/>
                    <a:pt x="101" y="54"/>
                  </a:cubicBezTo>
                  <a:cubicBezTo>
                    <a:pt x="101" y="55"/>
                    <a:pt x="101" y="56"/>
                    <a:pt x="101" y="57"/>
                  </a:cubicBezTo>
                  <a:cubicBezTo>
                    <a:pt x="101" y="60"/>
                    <a:pt x="100" y="63"/>
                    <a:pt x="99" y="66"/>
                  </a:cubicBezTo>
                  <a:cubicBezTo>
                    <a:pt x="98" y="67"/>
                    <a:pt x="98" y="67"/>
                    <a:pt x="97" y="68"/>
                  </a:cubicBezTo>
                  <a:cubicBezTo>
                    <a:pt x="97" y="69"/>
                    <a:pt x="96" y="69"/>
                    <a:pt x="96" y="70"/>
                  </a:cubicBezTo>
                  <a:cubicBezTo>
                    <a:pt x="95" y="71"/>
                    <a:pt x="94" y="72"/>
                    <a:pt x="92" y="73"/>
                  </a:cubicBezTo>
                  <a:cubicBezTo>
                    <a:pt x="90" y="74"/>
                    <a:pt x="86" y="75"/>
                    <a:pt x="83" y="75"/>
                  </a:cubicBezTo>
                  <a:cubicBezTo>
                    <a:pt x="81" y="75"/>
                    <a:pt x="79" y="75"/>
                    <a:pt x="78" y="75"/>
                  </a:cubicBezTo>
                  <a:cubicBezTo>
                    <a:pt x="77" y="75"/>
                    <a:pt x="76" y="74"/>
                    <a:pt x="75" y="74"/>
                  </a:cubicBezTo>
                  <a:cubicBezTo>
                    <a:pt x="74" y="74"/>
                    <a:pt x="74" y="73"/>
                    <a:pt x="74" y="73"/>
                  </a:cubicBezTo>
                  <a:cubicBezTo>
                    <a:pt x="72" y="73"/>
                    <a:pt x="72" y="73"/>
                    <a:pt x="72" y="73"/>
                  </a:cubicBezTo>
                  <a:cubicBezTo>
                    <a:pt x="60" y="66"/>
                    <a:pt x="60" y="66"/>
                    <a:pt x="60" y="66"/>
                  </a:cubicBezTo>
                  <a:cubicBezTo>
                    <a:pt x="52" y="62"/>
                    <a:pt x="44" y="58"/>
                    <a:pt x="36" y="53"/>
                  </a:cubicBezTo>
                  <a:cubicBezTo>
                    <a:pt x="44" y="58"/>
                    <a:pt x="52" y="62"/>
                    <a:pt x="60" y="66"/>
                  </a:cubicBezTo>
                  <a:cubicBezTo>
                    <a:pt x="72" y="73"/>
                    <a:pt x="72" y="73"/>
                    <a:pt x="72" y="73"/>
                  </a:cubicBezTo>
                  <a:cubicBezTo>
                    <a:pt x="73" y="73"/>
                    <a:pt x="73" y="73"/>
                    <a:pt x="73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5" y="74"/>
                    <a:pt x="75" y="74"/>
                  </a:cubicBezTo>
                  <a:cubicBezTo>
                    <a:pt x="76" y="74"/>
                    <a:pt x="77" y="74"/>
                    <a:pt x="78" y="75"/>
                  </a:cubicBezTo>
                  <a:cubicBezTo>
                    <a:pt x="79" y="75"/>
                    <a:pt x="81" y="75"/>
                    <a:pt x="83" y="75"/>
                  </a:cubicBezTo>
                  <a:cubicBezTo>
                    <a:pt x="86" y="75"/>
                    <a:pt x="90" y="74"/>
                    <a:pt x="92" y="73"/>
                  </a:cubicBezTo>
                  <a:cubicBezTo>
                    <a:pt x="94" y="72"/>
                    <a:pt x="95" y="71"/>
                    <a:pt x="96" y="70"/>
                  </a:cubicBezTo>
                  <a:cubicBezTo>
                    <a:pt x="96" y="69"/>
                    <a:pt x="97" y="68"/>
                    <a:pt x="97" y="68"/>
                  </a:cubicBezTo>
                  <a:cubicBezTo>
                    <a:pt x="97" y="68"/>
                    <a:pt x="98" y="67"/>
                    <a:pt x="98" y="67"/>
                  </a:cubicBezTo>
                  <a:cubicBezTo>
                    <a:pt x="98" y="66"/>
                    <a:pt x="98" y="66"/>
                    <a:pt x="98" y="66"/>
                  </a:cubicBezTo>
                  <a:cubicBezTo>
                    <a:pt x="100" y="63"/>
                    <a:pt x="101" y="60"/>
                    <a:pt x="101" y="57"/>
                  </a:cubicBezTo>
                  <a:cubicBezTo>
                    <a:pt x="101" y="56"/>
                    <a:pt x="101" y="55"/>
                    <a:pt x="101" y="54"/>
                  </a:cubicBezTo>
                  <a:cubicBezTo>
                    <a:pt x="101" y="53"/>
                    <a:pt x="100" y="52"/>
                    <a:pt x="100" y="52"/>
                  </a:cubicBezTo>
                  <a:cubicBezTo>
                    <a:pt x="100" y="50"/>
                    <a:pt x="99" y="49"/>
                    <a:pt x="99" y="47"/>
                  </a:cubicBezTo>
                  <a:cubicBezTo>
                    <a:pt x="98" y="47"/>
                    <a:pt x="98" y="48"/>
                    <a:pt x="98" y="50"/>
                  </a:cubicBezTo>
                  <a:cubicBezTo>
                    <a:pt x="98" y="51"/>
                    <a:pt x="98" y="52"/>
                    <a:pt x="98" y="54"/>
                  </a:cubicBezTo>
                  <a:cubicBezTo>
                    <a:pt x="98" y="56"/>
                    <a:pt x="99" y="58"/>
                    <a:pt x="98" y="60"/>
                  </a:cubicBezTo>
                  <a:cubicBezTo>
                    <a:pt x="98" y="61"/>
                    <a:pt x="98" y="62"/>
                    <a:pt x="97" y="63"/>
                  </a:cubicBezTo>
                  <a:cubicBezTo>
                    <a:pt x="97" y="64"/>
                    <a:pt x="97" y="64"/>
                    <a:pt x="97" y="64"/>
                  </a:cubicBezTo>
                  <a:cubicBezTo>
                    <a:pt x="97" y="64"/>
                    <a:pt x="97" y="65"/>
                    <a:pt x="97" y="65"/>
                  </a:cubicBezTo>
                  <a:cubicBezTo>
                    <a:pt x="96" y="66"/>
                    <a:pt x="96" y="66"/>
                    <a:pt x="96" y="66"/>
                  </a:cubicBezTo>
                  <a:cubicBezTo>
                    <a:pt x="96" y="66"/>
                    <a:pt x="96" y="66"/>
                    <a:pt x="96" y="66"/>
                  </a:cubicBezTo>
                  <a:cubicBezTo>
                    <a:pt x="95" y="68"/>
                    <a:pt x="93" y="70"/>
                    <a:pt x="92" y="70"/>
                  </a:cubicBezTo>
                  <a:cubicBezTo>
                    <a:pt x="88" y="73"/>
                    <a:pt x="83" y="74"/>
                    <a:pt x="78" y="72"/>
                  </a:cubicBezTo>
                  <a:cubicBezTo>
                    <a:pt x="77" y="72"/>
                    <a:pt x="76" y="72"/>
                    <a:pt x="75" y="71"/>
                  </a:cubicBezTo>
                  <a:cubicBezTo>
                    <a:pt x="74" y="71"/>
                    <a:pt x="74" y="71"/>
                    <a:pt x="74" y="71"/>
                  </a:cubicBezTo>
                  <a:cubicBezTo>
                    <a:pt x="74" y="70"/>
                    <a:pt x="73" y="70"/>
                    <a:pt x="73" y="70"/>
                  </a:cubicBezTo>
                  <a:cubicBezTo>
                    <a:pt x="71" y="69"/>
                    <a:pt x="71" y="69"/>
                    <a:pt x="71" y="69"/>
                  </a:cubicBezTo>
                  <a:cubicBezTo>
                    <a:pt x="62" y="64"/>
                    <a:pt x="62" y="64"/>
                    <a:pt x="62" y="64"/>
                  </a:cubicBezTo>
                  <a:cubicBezTo>
                    <a:pt x="50" y="58"/>
                    <a:pt x="39" y="52"/>
                    <a:pt x="28" y="46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19" y="41"/>
                    <a:pt x="18" y="41"/>
                    <a:pt x="18" y="41"/>
                  </a:cubicBezTo>
                  <a:cubicBezTo>
                    <a:pt x="16" y="39"/>
                    <a:pt x="15" y="36"/>
                    <a:pt x="14" y="33"/>
                  </a:cubicBezTo>
                  <a:cubicBezTo>
                    <a:pt x="14" y="30"/>
                    <a:pt x="14" y="26"/>
                    <a:pt x="15" y="23"/>
                  </a:cubicBezTo>
                  <a:cubicBezTo>
                    <a:pt x="16" y="22"/>
                    <a:pt x="17" y="21"/>
                    <a:pt x="18" y="20"/>
                  </a:cubicBezTo>
                  <a:cubicBezTo>
                    <a:pt x="18" y="18"/>
                    <a:pt x="20" y="18"/>
                    <a:pt x="21" y="17"/>
                  </a:cubicBezTo>
                  <a:cubicBezTo>
                    <a:pt x="24" y="15"/>
                    <a:pt x="29" y="14"/>
                    <a:pt x="34" y="16"/>
                  </a:cubicBezTo>
                  <a:cubicBezTo>
                    <a:pt x="34" y="16"/>
                    <a:pt x="35" y="16"/>
                    <a:pt x="35" y="16"/>
                  </a:cubicBezTo>
                  <a:cubicBezTo>
                    <a:pt x="36" y="16"/>
                    <a:pt x="36" y="16"/>
                    <a:pt x="36" y="17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41" y="19"/>
                    <a:pt x="41" y="19"/>
                    <a:pt x="41" y="19"/>
                  </a:cubicBezTo>
                  <a:cubicBezTo>
                    <a:pt x="50" y="23"/>
                    <a:pt x="50" y="23"/>
                    <a:pt x="50" y="23"/>
                  </a:cubicBezTo>
                  <a:cubicBezTo>
                    <a:pt x="61" y="29"/>
                    <a:pt x="72" y="34"/>
                    <a:pt x="81" y="38"/>
                  </a:cubicBezTo>
                  <a:cubicBezTo>
                    <a:pt x="98" y="45"/>
                    <a:pt x="94" y="38"/>
                    <a:pt x="78" y="29"/>
                  </a:cubicBezTo>
                  <a:cubicBezTo>
                    <a:pt x="79" y="28"/>
                    <a:pt x="79" y="28"/>
                    <a:pt x="79" y="28"/>
                  </a:cubicBezTo>
                  <a:cubicBezTo>
                    <a:pt x="95" y="37"/>
                    <a:pt x="88" y="30"/>
                    <a:pt x="91" y="29"/>
                  </a:cubicBezTo>
                  <a:cubicBezTo>
                    <a:pt x="82" y="25"/>
                    <a:pt x="75" y="21"/>
                    <a:pt x="67" y="16"/>
                  </a:cubicBezTo>
                  <a:cubicBezTo>
                    <a:pt x="59" y="12"/>
                    <a:pt x="59" y="12"/>
                    <a:pt x="59" y="12"/>
                  </a:cubicBezTo>
                  <a:cubicBezTo>
                    <a:pt x="50" y="7"/>
                    <a:pt x="50" y="7"/>
                    <a:pt x="50" y="7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3" y="4"/>
                    <a:pt x="43" y="4"/>
                    <a:pt x="43" y="4"/>
                  </a:cubicBezTo>
                  <a:cubicBezTo>
                    <a:pt x="42" y="4"/>
                    <a:pt x="41" y="3"/>
                    <a:pt x="40" y="3"/>
                  </a:cubicBezTo>
                  <a:cubicBezTo>
                    <a:pt x="32" y="0"/>
                    <a:pt x="24" y="0"/>
                    <a:pt x="16" y="3"/>
                  </a:cubicBezTo>
                  <a:cubicBezTo>
                    <a:pt x="12" y="5"/>
                    <a:pt x="8" y="8"/>
                    <a:pt x="6" y="12"/>
                  </a:cubicBezTo>
                  <a:cubicBezTo>
                    <a:pt x="3" y="15"/>
                    <a:pt x="1" y="19"/>
                    <a:pt x="1" y="23"/>
                  </a:cubicBezTo>
                  <a:cubicBezTo>
                    <a:pt x="0" y="27"/>
                    <a:pt x="0" y="31"/>
                    <a:pt x="0" y="35"/>
                  </a:cubicBezTo>
                  <a:cubicBezTo>
                    <a:pt x="1" y="39"/>
                    <a:pt x="2" y="43"/>
                    <a:pt x="5" y="47"/>
                  </a:cubicBezTo>
                  <a:cubicBezTo>
                    <a:pt x="6" y="49"/>
                    <a:pt x="7" y="50"/>
                    <a:pt x="9" y="52"/>
                  </a:cubicBezTo>
                  <a:cubicBezTo>
                    <a:pt x="11" y="53"/>
                    <a:pt x="13" y="55"/>
                    <a:pt x="15" y="55"/>
                  </a:cubicBezTo>
                  <a:cubicBezTo>
                    <a:pt x="23" y="60"/>
                    <a:pt x="23" y="60"/>
                    <a:pt x="23" y="60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66" y="81"/>
                    <a:pt x="66" y="81"/>
                    <a:pt x="66" y="81"/>
                  </a:cubicBezTo>
                  <a:cubicBezTo>
                    <a:pt x="67" y="82"/>
                    <a:pt x="67" y="82"/>
                    <a:pt x="67" y="82"/>
                  </a:cubicBezTo>
                  <a:cubicBezTo>
                    <a:pt x="68" y="82"/>
                    <a:pt x="68" y="82"/>
                    <a:pt x="68" y="83"/>
                  </a:cubicBezTo>
                  <a:cubicBezTo>
                    <a:pt x="69" y="83"/>
                    <a:pt x="69" y="83"/>
                    <a:pt x="70" y="83"/>
                  </a:cubicBezTo>
                  <a:cubicBezTo>
                    <a:pt x="64" y="80"/>
                    <a:pt x="64" y="80"/>
                    <a:pt x="64" y="80"/>
                  </a:cubicBezTo>
                  <a:cubicBezTo>
                    <a:pt x="53" y="74"/>
                    <a:pt x="53" y="74"/>
                    <a:pt x="53" y="74"/>
                  </a:cubicBezTo>
                  <a:cubicBezTo>
                    <a:pt x="31" y="63"/>
                    <a:pt x="31" y="63"/>
                    <a:pt x="31" y="63"/>
                  </a:cubicBezTo>
                  <a:cubicBezTo>
                    <a:pt x="20" y="58"/>
                    <a:pt x="20" y="58"/>
                    <a:pt x="20" y="58"/>
                  </a:cubicBezTo>
                  <a:cubicBezTo>
                    <a:pt x="15" y="55"/>
                    <a:pt x="15" y="55"/>
                    <a:pt x="15" y="55"/>
                  </a:cubicBezTo>
                  <a:cubicBezTo>
                    <a:pt x="14" y="55"/>
                    <a:pt x="14" y="55"/>
                    <a:pt x="14" y="55"/>
                  </a:cubicBezTo>
                  <a:cubicBezTo>
                    <a:pt x="13" y="54"/>
                    <a:pt x="13" y="54"/>
                    <a:pt x="13" y="54"/>
                  </a:cubicBezTo>
                  <a:cubicBezTo>
                    <a:pt x="13" y="54"/>
                    <a:pt x="12" y="53"/>
                    <a:pt x="12" y="53"/>
                  </a:cubicBezTo>
                  <a:cubicBezTo>
                    <a:pt x="10" y="52"/>
                    <a:pt x="9" y="51"/>
                    <a:pt x="8" y="50"/>
                  </a:cubicBezTo>
                  <a:cubicBezTo>
                    <a:pt x="4" y="47"/>
                    <a:pt x="2" y="42"/>
                    <a:pt x="1" y="36"/>
                  </a:cubicBezTo>
                  <a:cubicBezTo>
                    <a:pt x="0" y="31"/>
                    <a:pt x="0" y="26"/>
                    <a:pt x="2" y="21"/>
                  </a:cubicBezTo>
                  <a:cubicBezTo>
                    <a:pt x="2" y="21"/>
                    <a:pt x="2" y="22"/>
                    <a:pt x="2" y="21"/>
                  </a:cubicBezTo>
                  <a:cubicBezTo>
                    <a:pt x="1" y="26"/>
                    <a:pt x="1" y="31"/>
                    <a:pt x="2" y="36"/>
                  </a:cubicBezTo>
                  <a:cubicBezTo>
                    <a:pt x="3" y="41"/>
                    <a:pt x="5" y="46"/>
                    <a:pt x="9" y="50"/>
                  </a:cubicBezTo>
                  <a:cubicBezTo>
                    <a:pt x="10" y="51"/>
                    <a:pt x="11" y="52"/>
                    <a:pt x="12" y="52"/>
                  </a:cubicBezTo>
                  <a:cubicBezTo>
                    <a:pt x="13" y="53"/>
                    <a:pt x="13" y="53"/>
                    <a:pt x="14" y="53"/>
                  </a:cubicBezTo>
                  <a:cubicBezTo>
                    <a:pt x="15" y="54"/>
                    <a:pt x="15" y="54"/>
                    <a:pt x="16" y="54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32" y="63"/>
                    <a:pt x="32" y="63"/>
                    <a:pt x="32" y="63"/>
                  </a:cubicBezTo>
                  <a:cubicBezTo>
                    <a:pt x="39" y="67"/>
                    <a:pt x="47" y="71"/>
                    <a:pt x="54" y="74"/>
                  </a:cubicBezTo>
                  <a:cubicBezTo>
                    <a:pt x="58" y="76"/>
                    <a:pt x="61" y="78"/>
                    <a:pt x="65" y="80"/>
                  </a:cubicBezTo>
                  <a:cubicBezTo>
                    <a:pt x="68" y="81"/>
                    <a:pt x="68" y="81"/>
                    <a:pt x="68" y="81"/>
                  </a:cubicBezTo>
                  <a:cubicBezTo>
                    <a:pt x="68" y="81"/>
                    <a:pt x="69" y="82"/>
                    <a:pt x="70" y="82"/>
                  </a:cubicBezTo>
                  <a:cubicBezTo>
                    <a:pt x="70" y="82"/>
                    <a:pt x="71" y="83"/>
                    <a:pt x="72" y="83"/>
                  </a:cubicBezTo>
                  <a:cubicBezTo>
                    <a:pt x="74" y="84"/>
                    <a:pt x="77" y="84"/>
                    <a:pt x="79" y="84"/>
                  </a:cubicBezTo>
                  <a:cubicBezTo>
                    <a:pt x="79" y="86"/>
                    <a:pt x="79" y="86"/>
                    <a:pt x="79" y="86"/>
                  </a:cubicBezTo>
                  <a:cubicBezTo>
                    <a:pt x="83" y="86"/>
                    <a:pt x="87" y="86"/>
                    <a:pt x="91" y="85"/>
                  </a:cubicBezTo>
                  <a:cubicBezTo>
                    <a:pt x="95" y="84"/>
                    <a:pt x="98" y="82"/>
                    <a:pt x="101" y="79"/>
                  </a:cubicBezTo>
                  <a:cubicBezTo>
                    <a:pt x="103" y="78"/>
                    <a:pt x="104" y="76"/>
                    <a:pt x="106" y="74"/>
                  </a:cubicBezTo>
                  <a:cubicBezTo>
                    <a:pt x="106" y="74"/>
                    <a:pt x="107" y="73"/>
                    <a:pt x="107" y="72"/>
                  </a:cubicBezTo>
                  <a:cubicBezTo>
                    <a:pt x="108" y="71"/>
                    <a:pt x="108" y="71"/>
                    <a:pt x="108" y="71"/>
                  </a:cubicBezTo>
                  <a:cubicBezTo>
                    <a:pt x="108" y="70"/>
                    <a:pt x="108" y="70"/>
                    <a:pt x="109" y="69"/>
                  </a:cubicBezTo>
                  <a:cubicBezTo>
                    <a:pt x="111" y="66"/>
                    <a:pt x="111" y="62"/>
                    <a:pt x="112" y="58"/>
                  </a:cubicBezTo>
                  <a:cubicBezTo>
                    <a:pt x="112" y="57"/>
                    <a:pt x="112" y="56"/>
                    <a:pt x="112" y="55"/>
                  </a:cubicBezTo>
                  <a:cubicBezTo>
                    <a:pt x="112" y="54"/>
                    <a:pt x="111" y="54"/>
                    <a:pt x="111" y="5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24" name="Freeform 22"/>
            <p:cNvSpPr/>
            <p:nvPr/>
          </p:nvSpPr>
          <p:spPr bwMode="auto">
            <a:xfrm>
              <a:off x="4559301" y="3144838"/>
              <a:ext cx="417513" cy="315913"/>
            </a:xfrm>
            <a:custGeom>
              <a:avLst/>
              <a:gdLst>
                <a:gd name="T0" fmla="*/ 97 w 111"/>
                <a:gd name="T1" fmla="*/ 52 h 84"/>
                <a:gd name="T2" fmla="*/ 92 w 111"/>
                <a:gd name="T3" fmla="*/ 54 h 84"/>
                <a:gd name="T4" fmla="*/ 47 w 111"/>
                <a:gd name="T5" fmla="*/ 76 h 84"/>
                <a:gd name="T6" fmla="*/ 40 w 111"/>
                <a:gd name="T7" fmla="*/ 79 h 84"/>
                <a:gd name="T8" fmla="*/ 22 w 111"/>
                <a:gd name="T9" fmla="*/ 80 h 84"/>
                <a:gd name="T10" fmla="*/ 41 w 111"/>
                <a:gd name="T11" fmla="*/ 78 h 84"/>
                <a:gd name="T12" fmla="*/ 59 w 111"/>
                <a:gd name="T13" fmla="*/ 69 h 84"/>
                <a:gd name="T14" fmla="*/ 103 w 111"/>
                <a:gd name="T15" fmla="*/ 45 h 84"/>
                <a:gd name="T16" fmla="*/ 107 w 111"/>
                <a:gd name="T17" fmla="*/ 19 h 84"/>
                <a:gd name="T18" fmla="*/ 102 w 111"/>
                <a:gd name="T19" fmla="*/ 23 h 84"/>
                <a:gd name="T20" fmla="*/ 101 w 111"/>
                <a:gd name="T21" fmla="*/ 30 h 84"/>
                <a:gd name="T22" fmla="*/ 72 w 111"/>
                <a:gd name="T23" fmla="*/ 54 h 84"/>
                <a:gd name="T24" fmla="*/ 38 w 111"/>
                <a:gd name="T25" fmla="*/ 71 h 84"/>
                <a:gd name="T26" fmla="*/ 25 w 111"/>
                <a:gd name="T27" fmla="*/ 72 h 84"/>
                <a:gd name="T28" fmla="*/ 37 w 111"/>
                <a:gd name="T29" fmla="*/ 71 h 84"/>
                <a:gd name="T30" fmla="*/ 47 w 111"/>
                <a:gd name="T31" fmla="*/ 66 h 84"/>
                <a:gd name="T32" fmla="*/ 98 w 111"/>
                <a:gd name="T33" fmla="*/ 38 h 84"/>
                <a:gd name="T34" fmla="*/ 94 w 111"/>
                <a:gd name="T35" fmla="*/ 40 h 84"/>
                <a:gd name="T36" fmla="*/ 89 w 111"/>
                <a:gd name="T37" fmla="*/ 44 h 84"/>
                <a:gd name="T38" fmla="*/ 47 w 111"/>
                <a:gd name="T39" fmla="*/ 64 h 84"/>
                <a:gd name="T40" fmla="*/ 36 w 111"/>
                <a:gd name="T41" fmla="*/ 69 h 84"/>
                <a:gd name="T42" fmla="*/ 31 w 111"/>
                <a:gd name="T43" fmla="*/ 70 h 84"/>
                <a:gd name="T44" fmla="*/ 16 w 111"/>
                <a:gd name="T45" fmla="*/ 63 h 84"/>
                <a:gd name="T46" fmla="*/ 15 w 111"/>
                <a:gd name="T47" fmla="*/ 62 h 84"/>
                <a:gd name="T48" fmla="*/ 14 w 111"/>
                <a:gd name="T49" fmla="*/ 54 h 84"/>
                <a:gd name="T50" fmla="*/ 19 w 111"/>
                <a:gd name="T51" fmla="*/ 43 h 84"/>
                <a:gd name="T52" fmla="*/ 25 w 111"/>
                <a:gd name="T53" fmla="*/ 40 h 84"/>
                <a:gd name="T54" fmla="*/ 73 w 111"/>
                <a:gd name="T55" fmla="*/ 16 h 84"/>
                <a:gd name="T56" fmla="*/ 76 w 111"/>
                <a:gd name="T57" fmla="*/ 14 h 84"/>
                <a:gd name="T58" fmla="*/ 96 w 111"/>
                <a:gd name="T59" fmla="*/ 19 h 84"/>
                <a:gd name="T60" fmla="*/ 98 w 111"/>
                <a:gd name="T61" fmla="*/ 19 h 84"/>
                <a:gd name="T62" fmla="*/ 88 w 111"/>
                <a:gd name="T63" fmla="*/ 5 h 84"/>
                <a:gd name="T64" fmla="*/ 102 w 111"/>
                <a:gd name="T65" fmla="*/ 8 h 84"/>
                <a:gd name="T66" fmla="*/ 67 w 111"/>
                <a:gd name="T67" fmla="*/ 3 h 84"/>
                <a:gd name="T68" fmla="*/ 26 w 111"/>
                <a:gd name="T69" fmla="*/ 24 h 84"/>
                <a:gd name="T70" fmla="*/ 14 w 111"/>
                <a:gd name="T71" fmla="*/ 30 h 84"/>
                <a:gd name="T72" fmla="*/ 1 w 111"/>
                <a:gd name="T73" fmla="*/ 46 h 84"/>
                <a:gd name="T74" fmla="*/ 0 w 111"/>
                <a:gd name="T75" fmla="*/ 58 h 84"/>
                <a:gd name="T76" fmla="*/ 3 w 111"/>
                <a:gd name="T77" fmla="*/ 68 h 84"/>
                <a:gd name="T78" fmla="*/ 3 w 111"/>
                <a:gd name="T79" fmla="*/ 70 h 84"/>
                <a:gd name="T80" fmla="*/ 4 w 111"/>
                <a:gd name="T81" fmla="*/ 71 h 84"/>
                <a:gd name="T82" fmla="*/ 12 w 111"/>
                <a:gd name="T83" fmla="*/ 79 h 84"/>
                <a:gd name="T84" fmla="*/ 42 w 111"/>
                <a:gd name="T85" fmla="*/ 81 h 84"/>
                <a:gd name="T86" fmla="*/ 44 w 111"/>
                <a:gd name="T87" fmla="*/ 80 h 84"/>
                <a:gd name="T88" fmla="*/ 72 w 111"/>
                <a:gd name="T89" fmla="*/ 66 h 84"/>
                <a:gd name="T90" fmla="*/ 43 w 111"/>
                <a:gd name="T91" fmla="*/ 80 h 84"/>
                <a:gd name="T92" fmla="*/ 38 w 111"/>
                <a:gd name="T93" fmla="*/ 82 h 84"/>
                <a:gd name="T94" fmla="*/ 4 w 111"/>
                <a:gd name="T95" fmla="*/ 69 h 84"/>
                <a:gd name="T96" fmla="*/ 3 w 111"/>
                <a:gd name="T97" fmla="*/ 69 h 84"/>
                <a:gd name="T98" fmla="*/ 1 w 111"/>
                <a:gd name="T99" fmla="*/ 62 h 84"/>
                <a:gd name="T100" fmla="*/ 9 w 111"/>
                <a:gd name="T101" fmla="*/ 33 h 84"/>
                <a:gd name="T102" fmla="*/ 1 w 111"/>
                <a:gd name="T103" fmla="*/ 55 h 84"/>
                <a:gd name="T104" fmla="*/ 4 w 111"/>
                <a:gd name="T105" fmla="*/ 68 h 84"/>
                <a:gd name="T106" fmla="*/ 5 w 111"/>
                <a:gd name="T107" fmla="*/ 69 h 84"/>
                <a:gd name="T108" fmla="*/ 10 w 111"/>
                <a:gd name="T109" fmla="*/ 76 h 84"/>
                <a:gd name="T110" fmla="*/ 42 w 111"/>
                <a:gd name="T111" fmla="*/ 80 h 84"/>
                <a:gd name="T112" fmla="*/ 73 w 111"/>
                <a:gd name="T113" fmla="*/ 64 h 84"/>
                <a:gd name="T114" fmla="*/ 94 w 111"/>
                <a:gd name="T115" fmla="*/ 56 h 84"/>
                <a:gd name="T116" fmla="*/ 110 w 111"/>
                <a:gd name="T117" fmla="*/ 35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11" h="84">
                  <a:moveTo>
                    <a:pt x="105" y="44"/>
                  </a:moveTo>
                  <a:cubicBezTo>
                    <a:pt x="104" y="47"/>
                    <a:pt x="101" y="49"/>
                    <a:pt x="99" y="50"/>
                  </a:cubicBezTo>
                  <a:cubicBezTo>
                    <a:pt x="98" y="51"/>
                    <a:pt x="98" y="51"/>
                    <a:pt x="97" y="52"/>
                  </a:cubicBezTo>
                  <a:cubicBezTo>
                    <a:pt x="97" y="52"/>
                    <a:pt x="96" y="52"/>
                    <a:pt x="96" y="52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92" y="54"/>
                    <a:pt x="92" y="54"/>
                    <a:pt x="92" y="54"/>
                  </a:cubicBezTo>
                  <a:cubicBezTo>
                    <a:pt x="83" y="58"/>
                    <a:pt x="75" y="62"/>
                    <a:pt x="66" y="66"/>
                  </a:cubicBezTo>
                  <a:cubicBezTo>
                    <a:pt x="53" y="73"/>
                    <a:pt x="53" y="73"/>
                    <a:pt x="53" y="73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4" y="77"/>
                    <a:pt x="44" y="77"/>
                    <a:pt x="44" y="77"/>
                  </a:cubicBezTo>
                  <a:cubicBezTo>
                    <a:pt x="42" y="78"/>
                    <a:pt x="42" y="78"/>
                    <a:pt x="42" y="78"/>
                  </a:cubicBezTo>
                  <a:cubicBezTo>
                    <a:pt x="41" y="78"/>
                    <a:pt x="41" y="79"/>
                    <a:pt x="40" y="79"/>
                  </a:cubicBezTo>
                  <a:cubicBezTo>
                    <a:pt x="35" y="81"/>
                    <a:pt x="29" y="82"/>
                    <a:pt x="24" y="81"/>
                  </a:cubicBezTo>
                  <a:cubicBezTo>
                    <a:pt x="19" y="80"/>
                    <a:pt x="15" y="78"/>
                    <a:pt x="12" y="76"/>
                  </a:cubicBezTo>
                  <a:cubicBezTo>
                    <a:pt x="15" y="78"/>
                    <a:pt x="18" y="79"/>
                    <a:pt x="22" y="80"/>
                  </a:cubicBezTo>
                  <a:cubicBezTo>
                    <a:pt x="26" y="81"/>
                    <a:pt x="31" y="81"/>
                    <a:pt x="36" y="80"/>
                  </a:cubicBezTo>
                  <a:cubicBezTo>
                    <a:pt x="37" y="80"/>
                    <a:pt x="38" y="79"/>
                    <a:pt x="40" y="79"/>
                  </a:cubicBezTo>
                  <a:cubicBezTo>
                    <a:pt x="40" y="79"/>
                    <a:pt x="41" y="78"/>
                    <a:pt x="41" y="78"/>
                  </a:cubicBezTo>
                  <a:cubicBezTo>
                    <a:pt x="42" y="78"/>
                    <a:pt x="42" y="77"/>
                    <a:pt x="43" y="77"/>
                  </a:cubicBezTo>
                  <a:cubicBezTo>
                    <a:pt x="48" y="74"/>
                    <a:pt x="48" y="74"/>
                    <a:pt x="48" y="74"/>
                  </a:cubicBezTo>
                  <a:cubicBezTo>
                    <a:pt x="52" y="73"/>
                    <a:pt x="56" y="71"/>
                    <a:pt x="59" y="69"/>
                  </a:cubicBezTo>
                  <a:cubicBezTo>
                    <a:pt x="70" y="64"/>
                    <a:pt x="79" y="60"/>
                    <a:pt x="89" y="55"/>
                  </a:cubicBezTo>
                  <a:cubicBezTo>
                    <a:pt x="96" y="52"/>
                    <a:pt x="96" y="52"/>
                    <a:pt x="96" y="52"/>
                  </a:cubicBezTo>
                  <a:cubicBezTo>
                    <a:pt x="99" y="50"/>
                    <a:pt x="101" y="48"/>
                    <a:pt x="103" y="45"/>
                  </a:cubicBezTo>
                  <a:cubicBezTo>
                    <a:pt x="107" y="40"/>
                    <a:pt x="109" y="34"/>
                    <a:pt x="109" y="28"/>
                  </a:cubicBezTo>
                  <a:cubicBezTo>
                    <a:pt x="109" y="26"/>
                    <a:pt x="109" y="25"/>
                    <a:pt x="109" y="24"/>
                  </a:cubicBezTo>
                  <a:cubicBezTo>
                    <a:pt x="108" y="22"/>
                    <a:pt x="107" y="21"/>
                    <a:pt x="107" y="19"/>
                  </a:cubicBezTo>
                  <a:cubicBezTo>
                    <a:pt x="105" y="17"/>
                    <a:pt x="103" y="16"/>
                    <a:pt x="103" y="16"/>
                  </a:cubicBezTo>
                  <a:cubicBezTo>
                    <a:pt x="102" y="16"/>
                    <a:pt x="102" y="17"/>
                    <a:pt x="102" y="18"/>
                  </a:cubicBezTo>
                  <a:cubicBezTo>
                    <a:pt x="102" y="19"/>
                    <a:pt x="102" y="21"/>
                    <a:pt x="102" y="23"/>
                  </a:cubicBezTo>
                  <a:cubicBezTo>
                    <a:pt x="103" y="24"/>
                    <a:pt x="103" y="26"/>
                    <a:pt x="103" y="27"/>
                  </a:cubicBezTo>
                  <a:cubicBezTo>
                    <a:pt x="103" y="29"/>
                    <a:pt x="103" y="30"/>
                    <a:pt x="103" y="30"/>
                  </a:cubicBezTo>
                  <a:cubicBezTo>
                    <a:pt x="102" y="31"/>
                    <a:pt x="102" y="30"/>
                    <a:pt x="101" y="30"/>
                  </a:cubicBezTo>
                  <a:cubicBezTo>
                    <a:pt x="101" y="33"/>
                    <a:pt x="100" y="36"/>
                    <a:pt x="98" y="39"/>
                  </a:cubicBezTo>
                  <a:cubicBezTo>
                    <a:pt x="97" y="41"/>
                    <a:pt x="95" y="44"/>
                    <a:pt x="92" y="45"/>
                  </a:cubicBezTo>
                  <a:cubicBezTo>
                    <a:pt x="72" y="54"/>
                    <a:pt x="72" y="54"/>
                    <a:pt x="72" y="54"/>
                  </a:cubicBezTo>
                  <a:cubicBezTo>
                    <a:pt x="64" y="58"/>
                    <a:pt x="55" y="62"/>
                    <a:pt x="47" y="66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38" y="71"/>
                    <a:pt x="38" y="71"/>
                    <a:pt x="38" y="71"/>
                  </a:cubicBezTo>
                  <a:cubicBezTo>
                    <a:pt x="37" y="71"/>
                    <a:pt x="37" y="71"/>
                    <a:pt x="37" y="71"/>
                  </a:cubicBezTo>
                  <a:cubicBezTo>
                    <a:pt x="36" y="71"/>
                    <a:pt x="36" y="72"/>
                    <a:pt x="35" y="72"/>
                  </a:cubicBezTo>
                  <a:cubicBezTo>
                    <a:pt x="32" y="73"/>
                    <a:pt x="28" y="73"/>
                    <a:pt x="25" y="72"/>
                  </a:cubicBezTo>
                  <a:cubicBezTo>
                    <a:pt x="28" y="73"/>
                    <a:pt x="32" y="73"/>
                    <a:pt x="35" y="72"/>
                  </a:cubicBezTo>
                  <a:cubicBezTo>
                    <a:pt x="36" y="71"/>
                    <a:pt x="36" y="71"/>
                    <a:pt x="37" y="71"/>
                  </a:cubicBezTo>
                  <a:cubicBezTo>
                    <a:pt x="37" y="71"/>
                    <a:pt x="37" y="71"/>
                    <a:pt x="37" y="71"/>
                  </a:cubicBezTo>
                  <a:cubicBezTo>
                    <a:pt x="38" y="71"/>
                    <a:pt x="38" y="71"/>
                    <a:pt x="38" y="70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7" y="66"/>
                    <a:pt x="47" y="66"/>
                    <a:pt x="47" y="66"/>
                  </a:cubicBezTo>
                  <a:cubicBezTo>
                    <a:pt x="72" y="54"/>
                    <a:pt x="72" y="54"/>
                    <a:pt x="72" y="54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5" y="43"/>
                    <a:pt x="97" y="41"/>
                    <a:pt x="98" y="38"/>
                  </a:cubicBezTo>
                  <a:cubicBezTo>
                    <a:pt x="100" y="36"/>
                    <a:pt x="100" y="32"/>
                    <a:pt x="100" y="29"/>
                  </a:cubicBezTo>
                  <a:cubicBezTo>
                    <a:pt x="100" y="29"/>
                    <a:pt x="99" y="29"/>
                    <a:pt x="98" y="31"/>
                  </a:cubicBezTo>
                  <a:cubicBezTo>
                    <a:pt x="98" y="33"/>
                    <a:pt x="97" y="37"/>
                    <a:pt x="94" y="40"/>
                  </a:cubicBezTo>
                  <a:cubicBezTo>
                    <a:pt x="94" y="41"/>
                    <a:pt x="93" y="41"/>
                    <a:pt x="92" y="42"/>
                  </a:cubicBezTo>
                  <a:cubicBezTo>
                    <a:pt x="92" y="42"/>
                    <a:pt x="91" y="43"/>
                    <a:pt x="91" y="43"/>
                  </a:cubicBezTo>
                  <a:cubicBezTo>
                    <a:pt x="89" y="44"/>
                    <a:pt x="89" y="44"/>
                    <a:pt x="89" y="44"/>
                  </a:cubicBezTo>
                  <a:cubicBezTo>
                    <a:pt x="86" y="45"/>
                    <a:pt x="84" y="46"/>
                    <a:pt x="82" y="47"/>
                  </a:cubicBezTo>
                  <a:cubicBezTo>
                    <a:pt x="76" y="50"/>
                    <a:pt x="70" y="52"/>
                    <a:pt x="64" y="55"/>
                  </a:cubicBezTo>
                  <a:cubicBezTo>
                    <a:pt x="47" y="64"/>
                    <a:pt x="47" y="64"/>
                    <a:pt x="47" y="64"/>
                  </a:cubicBezTo>
                  <a:cubicBezTo>
                    <a:pt x="38" y="68"/>
                    <a:pt x="38" y="68"/>
                    <a:pt x="38" y="68"/>
                  </a:cubicBezTo>
                  <a:cubicBezTo>
                    <a:pt x="37" y="69"/>
                    <a:pt x="37" y="69"/>
                    <a:pt x="37" y="69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5" y="69"/>
                    <a:pt x="35" y="69"/>
                    <a:pt x="34" y="70"/>
                  </a:cubicBezTo>
                  <a:cubicBezTo>
                    <a:pt x="33" y="70"/>
                    <a:pt x="32" y="70"/>
                    <a:pt x="31" y="70"/>
                  </a:cubicBezTo>
                  <a:cubicBezTo>
                    <a:pt x="26" y="71"/>
                    <a:pt x="21" y="69"/>
                    <a:pt x="19" y="67"/>
                  </a:cubicBezTo>
                  <a:cubicBezTo>
                    <a:pt x="18" y="66"/>
                    <a:pt x="17" y="65"/>
                    <a:pt x="16" y="64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2"/>
                    <a:pt x="16" y="62"/>
                    <a:pt x="15" y="62"/>
                  </a:cubicBezTo>
                  <a:cubicBezTo>
                    <a:pt x="15" y="62"/>
                    <a:pt x="15" y="61"/>
                    <a:pt x="15" y="61"/>
                  </a:cubicBezTo>
                  <a:cubicBezTo>
                    <a:pt x="15" y="60"/>
                    <a:pt x="15" y="60"/>
                    <a:pt x="14" y="59"/>
                  </a:cubicBezTo>
                  <a:cubicBezTo>
                    <a:pt x="14" y="58"/>
                    <a:pt x="14" y="56"/>
                    <a:pt x="14" y="54"/>
                  </a:cubicBezTo>
                  <a:cubicBezTo>
                    <a:pt x="14" y="53"/>
                    <a:pt x="14" y="53"/>
                    <a:pt x="14" y="52"/>
                  </a:cubicBezTo>
                  <a:cubicBezTo>
                    <a:pt x="14" y="51"/>
                    <a:pt x="14" y="50"/>
                    <a:pt x="15" y="50"/>
                  </a:cubicBezTo>
                  <a:cubicBezTo>
                    <a:pt x="16" y="47"/>
                    <a:pt x="17" y="44"/>
                    <a:pt x="19" y="43"/>
                  </a:cubicBezTo>
                  <a:cubicBezTo>
                    <a:pt x="20" y="43"/>
                    <a:pt x="20" y="43"/>
                    <a:pt x="20" y="42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42" y="31"/>
                    <a:pt x="54" y="25"/>
                    <a:pt x="65" y="20"/>
                  </a:cubicBezTo>
                  <a:cubicBezTo>
                    <a:pt x="73" y="16"/>
                    <a:pt x="73" y="16"/>
                    <a:pt x="73" y="16"/>
                  </a:cubicBezTo>
                  <a:cubicBezTo>
                    <a:pt x="74" y="15"/>
                    <a:pt x="74" y="15"/>
                    <a:pt x="74" y="15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5" y="15"/>
                    <a:pt x="76" y="15"/>
                    <a:pt x="76" y="14"/>
                  </a:cubicBezTo>
                  <a:cubicBezTo>
                    <a:pt x="77" y="14"/>
                    <a:pt x="78" y="14"/>
                    <a:pt x="79" y="14"/>
                  </a:cubicBezTo>
                  <a:cubicBezTo>
                    <a:pt x="84" y="13"/>
                    <a:pt x="88" y="14"/>
                    <a:pt x="91" y="15"/>
                  </a:cubicBezTo>
                  <a:cubicBezTo>
                    <a:pt x="93" y="17"/>
                    <a:pt x="95" y="18"/>
                    <a:pt x="96" y="19"/>
                  </a:cubicBezTo>
                  <a:cubicBezTo>
                    <a:pt x="96" y="19"/>
                    <a:pt x="96" y="19"/>
                    <a:pt x="97" y="19"/>
                  </a:cubicBezTo>
                  <a:cubicBezTo>
                    <a:pt x="97" y="19"/>
                    <a:pt x="97" y="19"/>
                    <a:pt x="97" y="19"/>
                  </a:cubicBezTo>
                  <a:cubicBezTo>
                    <a:pt x="98" y="19"/>
                    <a:pt x="98" y="19"/>
                    <a:pt x="98" y="19"/>
                  </a:cubicBezTo>
                  <a:cubicBezTo>
                    <a:pt x="98" y="18"/>
                    <a:pt x="98" y="16"/>
                    <a:pt x="97" y="13"/>
                  </a:cubicBezTo>
                  <a:cubicBezTo>
                    <a:pt x="95" y="11"/>
                    <a:pt x="92" y="8"/>
                    <a:pt x="88" y="7"/>
                  </a:cubicBezTo>
                  <a:cubicBezTo>
                    <a:pt x="88" y="5"/>
                    <a:pt x="88" y="5"/>
                    <a:pt x="88" y="5"/>
                  </a:cubicBezTo>
                  <a:cubicBezTo>
                    <a:pt x="93" y="7"/>
                    <a:pt x="96" y="9"/>
                    <a:pt x="97" y="10"/>
                  </a:cubicBezTo>
                  <a:cubicBezTo>
                    <a:pt x="99" y="11"/>
                    <a:pt x="100" y="11"/>
                    <a:pt x="100" y="11"/>
                  </a:cubicBezTo>
                  <a:cubicBezTo>
                    <a:pt x="101" y="10"/>
                    <a:pt x="100" y="8"/>
                    <a:pt x="102" y="8"/>
                  </a:cubicBezTo>
                  <a:cubicBezTo>
                    <a:pt x="98" y="4"/>
                    <a:pt x="92" y="2"/>
                    <a:pt x="87" y="1"/>
                  </a:cubicBezTo>
                  <a:cubicBezTo>
                    <a:pt x="81" y="0"/>
                    <a:pt x="75" y="0"/>
                    <a:pt x="70" y="2"/>
                  </a:cubicBezTo>
                  <a:cubicBezTo>
                    <a:pt x="69" y="2"/>
                    <a:pt x="68" y="2"/>
                    <a:pt x="67" y="3"/>
                  </a:cubicBezTo>
                  <a:cubicBezTo>
                    <a:pt x="65" y="4"/>
                    <a:pt x="65" y="4"/>
                    <a:pt x="65" y="4"/>
                  </a:cubicBezTo>
                  <a:cubicBezTo>
                    <a:pt x="61" y="6"/>
                    <a:pt x="61" y="6"/>
                    <a:pt x="61" y="6"/>
                  </a:cubicBezTo>
                  <a:cubicBezTo>
                    <a:pt x="26" y="24"/>
                    <a:pt x="26" y="24"/>
                    <a:pt x="26" y="24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30"/>
                    <a:pt x="13" y="30"/>
                    <a:pt x="12" y="30"/>
                  </a:cubicBezTo>
                  <a:cubicBezTo>
                    <a:pt x="10" y="32"/>
                    <a:pt x="9" y="33"/>
                    <a:pt x="7" y="35"/>
                  </a:cubicBezTo>
                  <a:cubicBezTo>
                    <a:pt x="4" y="38"/>
                    <a:pt x="2" y="42"/>
                    <a:pt x="1" y="46"/>
                  </a:cubicBezTo>
                  <a:cubicBezTo>
                    <a:pt x="0" y="48"/>
                    <a:pt x="0" y="50"/>
                    <a:pt x="0" y="52"/>
                  </a:cubicBezTo>
                  <a:cubicBezTo>
                    <a:pt x="0" y="53"/>
                    <a:pt x="0" y="54"/>
                    <a:pt x="0" y="55"/>
                  </a:cubicBezTo>
                  <a:cubicBezTo>
                    <a:pt x="0" y="56"/>
                    <a:pt x="0" y="57"/>
                    <a:pt x="0" y="58"/>
                  </a:cubicBezTo>
                  <a:cubicBezTo>
                    <a:pt x="0" y="60"/>
                    <a:pt x="0" y="62"/>
                    <a:pt x="1" y="64"/>
                  </a:cubicBezTo>
                  <a:cubicBezTo>
                    <a:pt x="1" y="65"/>
                    <a:pt x="2" y="66"/>
                    <a:pt x="2" y="67"/>
                  </a:cubicBezTo>
                  <a:cubicBezTo>
                    <a:pt x="2" y="67"/>
                    <a:pt x="2" y="68"/>
                    <a:pt x="3" y="68"/>
                  </a:cubicBezTo>
                  <a:cubicBezTo>
                    <a:pt x="3" y="69"/>
                    <a:pt x="3" y="69"/>
                    <a:pt x="3" y="69"/>
                  </a:cubicBezTo>
                  <a:cubicBezTo>
                    <a:pt x="3" y="70"/>
                    <a:pt x="3" y="70"/>
                    <a:pt x="3" y="70"/>
                  </a:cubicBezTo>
                  <a:cubicBezTo>
                    <a:pt x="3" y="70"/>
                    <a:pt x="3" y="70"/>
                    <a:pt x="3" y="70"/>
                  </a:cubicBezTo>
                  <a:cubicBezTo>
                    <a:pt x="3" y="70"/>
                    <a:pt x="3" y="70"/>
                    <a:pt x="3" y="70"/>
                  </a:cubicBezTo>
                  <a:cubicBezTo>
                    <a:pt x="4" y="70"/>
                    <a:pt x="4" y="70"/>
                    <a:pt x="4" y="70"/>
                  </a:cubicBezTo>
                  <a:cubicBezTo>
                    <a:pt x="4" y="71"/>
                    <a:pt x="4" y="71"/>
                    <a:pt x="4" y="71"/>
                  </a:cubicBezTo>
                  <a:cubicBezTo>
                    <a:pt x="4" y="71"/>
                    <a:pt x="5" y="72"/>
                    <a:pt x="5" y="72"/>
                  </a:cubicBezTo>
                  <a:cubicBezTo>
                    <a:pt x="5" y="73"/>
                    <a:pt x="6" y="74"/>
                    <a:pt x="7" y="75"/>
                  </a:cubicBezTo>
                  <a:cubicBezTo>
                    <a:pt x="8" y="77"/>
                    <a:pt x="10" y="78"/>
                    <a:pt x="12" y="79"/>
                  </a:cubicBezTo>
                  <a:cubicBezTo>
                    <a:pt x="15" y="82"/>
                    <a:pt x="19" y="83"/>
                    <a:pt x="23" y="84"/>
                  </a:cubicBezTo>
                  <a:cubicBezTo>
                    <a:pt x="27" y="84"/>
                    <a:pt x="32" y="84"/>
                    <a:pt x="36" y="83"/>
                  </a:cubicBezTo>
                  <a:cubicBezTo>
                    <a:pt x="38" y="83"/>
                    <a:pt x="40" y="82"/>
                    <a:pt x="42" y="81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3" y="80"/>
                    <a:pt x="43" y="80"/>
                    <a:pt x="43" y="80"/>
                  </a:cubicBezTo>
                  <a:cubicBezTo>
                    <a:pt x="43" y="80"/>
                    <a:pt x="44" y="80"/>
                    <a:pt x="44" y="80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72" y="66"/>
                    <a:pt x="72" y="66"/>
                    <a:pt x="72" y="66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43" y="80"/>
                    <a:pt x="43" y="80"/>
                    <a:pt x="43" y="80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1" y="81"/>
                    <a:pt x="41" y="81"/>
                    <a:pt x="41" y="81"/>
                  </a:cubicBezTo>
                  <a:cubicBezTo>
                    <a:pt x="40" y="82"/>
                    <a:pt x="39" y="82"/>
                    <a:pt x="38" y="82"/>
                  </a:cubicBezTo>
                  <a:cubicBezTo>
                    <a:pt x="33" y="84"/>
                    <a:pt x="27" y="84"/>
                    <a:pt x="22" y="83"/>
                  </a:cubicBezTo>
                  <a:cubicBezTo>
                    <a:pt x="17" y="82"/>
                    <a:pt x="12" y="80"/>
                    <a:pt x="9" y="76"/>
                  </a:cubicBezTo>
                  <a:cubicBezTo>
                    <a:pt x="7" y="74"/>
                    <a:pt x="5" y="72"/>
                    <a:pt x="4" y="69"/>
                  </a:cubicBezTo>
                  <a:cubicBezTo>
                    <a:pt x="4" y="69"/>
                    <a:pt x="4" y="69"/>
                    <a:pt x="4" y="69"/>
                  </a:cubicBezTo>
                  <a:cubicBezTo>
                    <a:pt x="4" y="70"/>
                    <a:pt x="4" y="69"/>
                    <a:pt x="4" y="69"/>
                  </a:cubicBezTo>
                  <a:cubicBezTo>
                    <a:pt x="3" y="69"/>
                    <a:pt x="3" y="69"/>
                    <a:pt x="3" y="69"/>
                  </a:cubicBezTo>
                  <a:cubicBezTo>
                    <a:pt x="3" y="69"/>
                    <a:pt x="3" y="68"/>
                    <a:pt x="3" y="68"/>
                  </a:cubicBezTo>
                  <a:cubicBezTo>
                    <a:pt x="3" y="67"/>
                    <a:pt x="2" y="67"/>
                    <a:pt x="2" y="66"/>
                  </a:cubicBezTo>
                  <a:cubicBezTo>
                    <a:pt x="2" y="65"/>
                    <a:pt x="1" y="64"/>
                    <a:pt x="1" y="62"/>
                  </a:cubicBezTo>
                  <a:cubicBezTo>
                    <a:pt x="0" y="60"/>
                    <a:pt x="0" y="57"/>
                    <a:pt x="0" y="55"/>
                  </a:cubicBezTo>
                  <a:cubicBezTo>
                    <a:pt x="0" y="52"/>
                    <a:pt x="0" y="50"/>
                    <a:pt x="1" y="47"/>
                  </a:cubicBezTo>
                  <a:cubicBezTo>
                    <a:pt x="2" y="42"/>
                    <a:pt x="5" y="37"/>
                    <a:pt x="9" y="33"/>
                  </a:cubicBezTo>
                  <a:cubicBezTo>
                    <a:pt x="9" y="34"/>
                    <a:pt x="9" y="34"/>
                    <a:pt x="10" y="34"/>
                  </a:cubicBezTo>
                  <a:cubicBezTo>
                    <a:pt x="6" y="37"/>
                    <a:pt x="3" y="42"/>
                    <a:pt x="2" y="47"/>
                  </a:cubicBezTo>
                  <a:cubicBezTo>
                    <a:pt x="1" y="50"/>
                    <a:pt x="1" y="52"/>
                    <a:pt x="1" y="55"/>
                  </a:cubicBezTo>
                  <a:cubicBezTo>
                    <a:pt x="1" y="57"/>
                    <a:pt x="1" y="60"/>
                    <a:pt x="2" y="62"/>
                  </a:cubicBezTo>
                  <a:cubicBezTo>
                    <a:pt x="2" y="64"/>
                    <a:pt x="3" y="65"/>
                    <a:pt x="3" y="66"/>
                  </a:cubicBezTo>
                  <a:cubicBezTo>
                    <a:pt x="3" y="67"/>
                    <a:pt x="4" y="67"/>
                    <a:pt x="4" y="68"/>
                  </a:cubicBezTo>
                  <a:cubicBezTo>
                    <a:pt x="4" y="68"/>
                    <a:pt x="4" y="68"/>
                    <a:pt x="4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6" y="72"/>
                    <a:pt x="8" y="74"/>
                    <a:pt x="10" y="76"/>
                  </a:cubicBezTo>
                  <a:cubicBezTo>
                    <a:pt x="13" y="79"/>
                    <a:pt x="18" y="81"/>
                    <a:pt x="23" y="82"/>
                  </a:cubicBezTo>
                  <a:cubicBezTo>
                    <a:pt x="28" y="83"/>
                    <a:pt x="33" y="83"/>
                    <a:pt x="38" y="81"/>
                  </a:cubicBezTo>
                  <a:cubicBezTo>
                    <a:pt x="40" y="81"/>
                    <a:pt x="41" y="81"/>
                    <a:pt x="42" y="80"/>
                  </a:cubicBezTo>
                  <a:cubicBezTo>
                    <a:pt x="43" y="79"/>
                    <a:pt x="44" y="79"/>
                    <a:pt x="45" y="79"/>
                  </a:cubicBezTo>
                  <a:cubicBezTo>
                    <a:pt x="50" y="76"/>
                    <a:pt x="50" y="76"/>
                    <a:pt x="50" y="76"/>
                  </a:cubicBezTo>
                  <a:cubicBezTo>
                    <a:pt x="58" y="72"/>
                    <a:pt x="65" y="68"/>
                    <a:pt x="73" y="64"/>
                  </a:cubicBezTo>
                  <a:cubicBezTo>
                    <a:pt x="73" y="66"/>
                    <a:pt x="73" y="66"/>
                    <a:pt x="73" y="66"/>
                  </a:cubicBezTo>
                  <a:cubicBezTo>
                    <a:pt x="90" y="58"/>
                    <a:pt x="90" y="58"/>
                    <a:pt x="90" y="58"/>
                  </a:cubicBezTo>
                  <a:cubicBezTo>
                    <a:pt x="94" y="56"/>
                    <a:pt x="94" y="56"/>
                    <a:pt x="94" y="56"/>
                  </a:cubicBezTo>
                  <a:cubicBezTo>
                    <a:pt x="95" y="55"/>
                    <a:pt x="96" y="55"/>
                    <a:pt x="98" y="53"/>
                  </a:cubicBezTo>
                  <a:cubicBezTo>
                    <a:pt x="102" y="51"/>
                    <a:pt x="105" y="48"/>
                    <a:pt x="107" y="44"/>
                  </a:cubicBezTo>
                  <a:cubicBezTo>
                    <a:pt x="109" y="41"/>
                    <a:pt x="110" y="38"/>
                    <a:pt x="110" y="35"/>
                  </a:cubicBezTo>
                  <a:cubicBezTo>
                    <a:pt x="111" y="33"/>
                    <a:pt x="110" y="30"/>
                    <a:pt x="110" y="28"/>
                  </a:cubicBezTo>
                  <a:cubicBezTo>
                    <a:pt x="110" y="33"/>
                    <a:pt x="109" y="39"/>
                    <a:pt x="105" y="4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25" name="Freeform 23"/>
            <p:cNvSpPr/>
            <p:nvPr/>
          </p:nvSpPr>
          <p:spPr bwMode="auto">
            <a:xfrm>
              <a:off x="7693026" y="2405063"/>
              <a:ext cx="4763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26" name="Freeform 24"/>
            <p:cNvSpPr/>
            <p:nvPr/>
          </p:nvSpPr>
          <p:spPr bwMode="auto">
            <a:xfrm>
              <a:off x="7697788" y="2397126"/>
              <a:ext cx="11113" cy="7938"/>
            </a:xfrm>
            <a:custGeom>
              <a:avLst/>
              <a:gdLst>
                <a:gd name="T0" fmla="*/ 0 w 3"/>
                <a:gd name="T1" fmla="*/ 2 h 2"/>
                <a:gd name="T2" fmla="*/ 3 w 3"/>
                <a:gd name="T3" fmla="*/ 0 h 2"/>
                <a:gd name="T4" fmla="*/ 0 w 3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0" y="2"/>
                  </a:moveTo>
                  <a:cubicBezTo>
                    <a:pt x="1" y="2"/>
                    <a:pt x="2" y="1"/>
                    <a:pt x="3" y="0"/>
                  </a:cubicBezTo>
                  <a:cubicBezTo>
                    <a:pt x="2" y="1"/>
                    <a:pt x="1" y="2"/>
                    <a:pt x="0" y="2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27" name="Freeform 25"/>
            <p:cNvSpPr/>
            <p:nvPr/>
          </p:nvSpPr>
          <p:spPr bwMode="auto">
            <a:xfrm>
              <a:off x="7316788" y="2201863"/>
              <a:ext cx="444500" cy="258763"/>
            </a:xfrm>
            <a:custGeom>
              <a:avLst/>
              <a:gdLst>
                <a:gd name="T0" fmla="*/ 95 w 118"/>
                <a:gd name="T1" fmla="*/ 0 h 69"/>
                <a:gd name="T2" fmla="*/ 111 w 118"/>
                <a:gd name="T3" fmla="*/ 43 h 69"/>
                <a:gd name="T4" fmla="*/ 95 w 118"/>
                <a:gd name="T5" fmla="*/ 53 h 69"/>
                <a:gd name="T6" fmla="*/ 83 w 118"/>
                <a:gd name="T7" fmla="*/ 56 h 69"/>
                <a:gd name="T8" fmla="*/ 90 w 118"/>
                <a:gd name="T9" fmla="*/ 54 h 69"/>
                <a:gd name="T10" fmla="*/ 96 w 118"/>
                <a:gd name="T11" fmla="*/ 53 h 69"/>
                <a:gd name="T12" fmla="*/ 113 w 118"/>
                <a:gd name="T13" fmla="*/ 39 h 69"/>
                <a:gd name="T14" fmla="*/ 95 w 118"/>
                <a:gd name="T15" fmla="*/ 1 h 69"/>
                <a:gd name="T16" fmla="*/ 82 w 118"/>
                <a:gd name="T17" fmla="*/ 4 h 69"/>
                <a:gd name="T18" fmla="*/ 93 w 118"/>
                <a:gd name="T19" fmla="*/ 7 h 69"/>
                <a:gd name="T20" fmla="*/ 106 w 118"/>
                <a:gd name="T21" fmla="*/ 23 h 69"/>
                <a:gd name="T22" fmla="*/ 98 w 118"/>
                <a:gd name="T23" fmla="*/ 44 h 69"/>
                <a:gd name="T24" fmla="*/ 79 w 118"/>
                <a:gd name="T25" fmla="*/ 48 h 69"/>
                <a:gd name="T26" fmla="*/ 92 w 118"/>
                <a:gd name="T27" fmla="*/ 45 h 69"/>
                <a:gd name="T28" fmla="*/ 102 w 118"/>
                <a:gd name="T29" fmla="*/ 41 h 69"/>
                <a:gd name="T30" fmla="*/ 94 w 118"/>
                <a:gd name="T31" fmla="*/ 10 h 69"/>
                <a:gd name="T32" fmla="*/ 102 w 118"/>
                <a:gd name="T33" fmla="*/ 19 h 69"/>
                <a:gd name="T34" fmla="*/ 97 w 118"/>
                <a:gd name="T35" fmla="*/ 42 h 69"/>
                <a:gd name="T36" fmla="*/ 79 w 118"/>
                <a:gd name="T37" fmla="*/ 46 h 69"/>
                <a:gd name="T38" fmla="*/ 30 w 118"/>
                <a:gd name="T39" fmla="*/ 55 h 69"/>
                <a:gd name="T40" fmla="*/ 28 w 118"/>
                <a:gd name="T41" fmla="*/ 55 h 69"/>
                <a:gd name="T42" fmla="*/ 25 w 118"/>
                <a:gd name="T43" fmla="*/ 54 h 69"/>
                <a:gd name="T44" fmla="*/ 16 w 118"/>
                <a:gd name="T45" fmla="*/ 36 h 69"/>
                <a:gd name="T46" fmla="*/ 25 w 118"/>
                <a:gd name="T47" fmla="*/ 25 h 69"/>
                <a:gd name="T48" fmla="*/ 31 w 118"/>
                <a:gd name="T49" fmla="*/ 24 h 69"/>
                <a:gd name="T50" fmla="*/ 66 w 118"/>
                <a:gd name="T51" fmla="*/ 9 h 69"/>
                <a:gd name="T52" fmla="*/ 49 w 118"/>
                <a:gd name="T53" fmla="*/ 6 h 69"/>
                <a:gd name="T54" fmla="*/ 25 w 118"/>
                <a:gd name="T55" fmla="*/ 11 h 69"/>
                <a:gd name="T56" fmla="*/ 9 w 118"/>
                <a:gd name="T57" fmla="*/ 19 h 69"/>
                <a:gd name="T58" fmla="*/ 2 w 118"/>
                <a:gd name="T59" fmla="*/ 31 h 69"/>
                <a:gd name="T60" fmla="*/ 25 w 118"/>
                <a:gd name="T61" fmla="*/ 69 h 69"/>
                <a:gd name="T62" fmla="*/ 27 w 118"/>
                <a:gd name="T63" fmla="*/ 69 h 69"/>
                <a:gd name="T64" fmla="*/ 37 w 118"/>
                <a:gd name="T65" fmla="*/ 69 h 69"/>
                <a:gd name="T66" fmla="*/ 84 w 118"/>
                <a:gd name="T67" fmla="*/ 58 h 69"/>
                <a:gd name="T68" fmla="*/ 99 w 118"/>
                <a:gd name="T69" fmla="*/ 55 h 69"/>
                <a:gd name="T70" fmla="*/ 94 w 118"/>
                <a:gd name="T71" fmla="*/ 56 h 69"/>
                <a:gd name="T72" fmla="*/ 55 w 118"/>
                <a:gd name="T73" fmla="*/ 64 h 69"/>
                <a:gd name="T74" fmla="*/ 29 w 118"/>
                <a:gd name="T75" fmla="*/ 69 h 69"/>
                <a:gd name="T76" fmla="*/ 27 w 118"/>
                <a:gd name="T77" fmla="*/ 69 h 69"/>
                <a:gd name="T78" fmla="*/ 14 w 118"/>
                <a:gd name="T79" fmla="*/ 65 h 69"/>
                <a:gd name="T80" fmla="*/ 15 w 118"/>
                <a:gd name="T81" fmla="*/ 64 h 69"/>
                <a:gd name="T82" fmla="*/ 27 w 118"/>
                <a:gd name="T83" fmla="*/ 67 h 69"/>
                <a:gd name="T84" fmla="*/ 29 w 118"/>
                <a:gd name="T85" fmla="*/ 68 h 69"/>
                <a:gd name="T86" fmla="*/ 55 w 118"/>
                <a:gd name="T87" fmla="*/ 63 h 69"/>
                <a:gd name="T88" fmla="*/ 95 w 118"/>
                <a:gd name="T89" fmla="*/ 55 h 69"/>
                <a:gd name="T90" fmla="*/ 105 w 118"/>
                <a:gd name="T91" fmla="*/ 50 h 69"/>
                <a:gd name="T92" fmla="*/ 118 w 118"/>
                <a:gd name="T93" fmla="*/ 31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18" h="69">
                  <a:moveTo>
                    <a:pt x="110" y="9"/>
                  </a:moveTo>
                  <a:cubicBezTo>
                    <a:pt x="108" y="6"/>
                    <a:pt x="106" y="4"/>
                    <a:pt x="103" y="3"/>
                  </a:cubicBezTo>
                  <a:cubicBezTo>
                    <a:pt x="101" y="1"/>
                    <a:pt x="98" y="0"/>
                    <a:pt x="95" y="0"/>
                  </a:cubicBezTo>
                  <a:cubicBezTo>
                    <a:pt x="101" y="2"/>
                    <a:pt x="106" y="6"/>
                    <a:pt x="109" y="10"/>
                  </a:cubicBezTo>
                  <a:cubicBezTo>
                    <a:pt x="113" y="15"/>
                    <a:pt x="115" y="20"/>
                    <a:pt x="115" y="26"/>
                  </a:cubicBezTo>
                  <a:cubicBezTo>
                    <a:pt x="116" y="32"/>
                    <a:pt x="115" y="38"/>
                    <a:pt x="111" y="43"/>
                  </a:cubicBezTo>
                  <a:cubicBezTo>
                    <a:pt x="110" y="45"/>
                    <a:pt x="108" y="47"/>
                    <a:pt x="105" y="49"/>
                  </a:cubicBezTo>
                  <a:cubicBezTo>
                    <a:pt x="103" y="51"/>
                    <a:pt x="100" y="52"/>
                    <a:pt x="97" y="53"/>
                  </a:cubicBezTo>
                  <a:cubicBezTo>
                    <a:pt x="97" y="53"/>
                    <a:pt x="96" y="53"/>
                    <a:pt x="95" y="53"/>
                  </a:cubicBezTo>
                  <a:cubicBezTo>
                    <a:pt x="93" y="54"/>
                    <a:pt x="93" y="54"/>
                    <a:pt x="93" y="54"/>
                  </a:cubicBezTo>
                  <a:cubicBezTo>
                    <a:pt x="90" y="54"/>
                    <a:pt x="90" y="54"/>
                    <a:pt x="90" y="54"/>
                  </a:cubicBezTo>
                  <a:cubicBezTo>
                    <a:pt x="83" y="56"/>
                    <a:pt x="83" y="56"/>
                    <a:pt x="83" y="56"/>
                  </a:cubicBezTo>
                  <a:cubicBezTo>
                    <a:pt x="69" y="59"/>
                    <a:pt x="69" y="59"/>
                    <a:pt x="69" y="59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56" y="61"/>
                    <a:pt x="74" y="57"/>
                    <a:pt x="90" y="54"/>
                  </a:cubicBezTo>
                  <a:cubicBezTo>
                    <a:pt x="94" y="53"/>
                    <a:pt x="94" y="53"/>
                    <a:pt x="94" y="53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95" y="53"/>
                    <a:pt x="96" y="53"/>
                    <a:pt x="96" y="53"/>
                  </a:cubicBezTo>
                  <a:cubicBezTo>
                    <a:pt x="97" y="53"/>
                    <a:pt x="98" y="52"/>
                    <a:pt x="98" y="52"/>
                  </a:cubicBezTo>
                  <a:cubicBezTo>
                    <a:pt x="102" y="51"/>
                    <a:pt x="105" y="50"/>
                    <a:pt x="107" y="47"/>
                  </a:cubicBezTo>
                  <a:cubicBezTo>
                    <a:pt x="110" y="45"/>
                    <a:pt x="112" y="42"/>
                    <a:pt x="113" y="39"/>
                  </a:cubicBezTo>
                  <a:cubicBezTo>
                    <a:pt x="114" y="36"/>
                    <a:pt x="115" y="33"/>
                    <a:pt x="115" y="30"/>
                  </a:cubicBezTo>
                  <a:cubicBezTo>
                    <a:pt x="115" y="24"/>
                    <a:pt x="113" y="17"/>
                    <a:pt x="110" y="12"/>
                  </a:cubicBezTo>
                  <a:cubicBezTo>
                    <a:pt x="106" y="7"/>
                    <a:pt x="101" y="3"/>
                    <a:pt x="95" y="1"/>
                  </a:cubicBezTo>
                  <a:cubicBezTo>
                    <a:pt x="94" y="1"/>
                    <a:pt x="92" y="0"/>
                    <a:pt x="91" y="0"/>
                  </a:cubicBezTo>
                  <a:cubicBezTo>
                    <a:pt x="89" y="0"/>
                    <a:pt x="88" y="0"/>
                    <a:pt x="86" y="1"/>
                  </a:cubicBezTo>
                  <a:cubicBezTo>
                    <a:pt x="84" y="2"/>
                    <a:pt x="82" y="3"/>
                    <a:pt x="82" y="4"/>
                  </a:cubicBezTo>
                  <a:cubicBezTo>
                    <a:pt x="82" y="5"/>
                    <a:pt x="83" y="5"/>
                    <a:pt x="84" y="5"/>
                  </a:cubicBezTo>
                  <a:cubicBezTo>
                    <a:pt x="85" y="5"/>
                    <a:pt x="87" y="6"/>
                    <a:pt x="89" y="6"/>
                  </a:cubicBezTo>
                  <a:cubicBezTo>
                    <a:pt x="90" y="6"/>
                    <a:pt x="91" y="6"/>
                    <a:pt x="93" y="7"/>
                  </a:cubicBezTo>
                  <a:cubicBezTo>
                    <a:pt x="94" y="7"/>
                    <a:pt x="95" y="7"/>
                    <a:pt x="95" y="7"/>
                  </a:cubicBezTo>
                  <a:cubicBezTo>
                    <a:pt x="96" y="8"/>
                    <a:pt x="95" y="9"/>
                    <a:pt x="94" y="9"/>
                  </a:cubicBezTo>
                  <a:cubicBezTo>
                    <a:pt x="100" y="12"/>
                    <a:pt x="105" y="17"/>
                    <a:pt x="106" y="23"/>
                  </a:cubicBezTo>
                  <a:cubicBezTo>
                    <a:pt x="107" y="27"/>
                    <a:pt x="107" y="30"/>
                    <a:pt x="107" y="33"/>
                  </a:cubicBezTo>
                  <a:cubicBezTo>
                    <a:pt x="106" y="36"/>
                    <a:pt x="105" y="39"/>
                    <a:pt x="102" y="41"/>
                  </a:cubicBezTo>
                  <a:cubicBezTo>
                    <a:pt x="101" y="42"/>
                    <a:pt x="100" y="43"/>
                    <a:pt x="98" y="44"/>
                  </a:cubicBezTo>
                  <a:cubicBezTo>
                    <a:pt x="97" y="44"/>
                    <a:pt x="96" y="45"/>
                    <a:pt x="95" y="45"/>
                  </a:cubicBezTo>
                  <a:cubicBezTo>
                    <a:pt x="94" y="45"/>
                    <a:pt x="93" y="45"/>
                    <a:pt x="92" y="46"/>
                  </a:cubicBezTo>
                  <a:cubicBezTo>
                    <a:pt x="79" y="48"/>
                    <a:pt x="79" y="48"/>
                    <a:pt x="79" y="48"/>
                  </a:cubicBezTo>
                  <a:cubicBezTo>
                    <a:pt x="70" y="50"/>
                    <a:pt x="61" y="52"/>
                    <a:pt x="52" y="53"/>
                  </a:cubicBezTo>
                  <a:cubicBezTo>
                    <a:pt x="61" y="52"/>
                    <a:pt x="70" y="50"/>
                    <a:pt x="79" y="48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3" y="45"/>
                    <a:pt x="94" y="45"/>
                    <a:pt x="95" y="45"/>
                  </a:cubicBezTo>
                  <a:cubicBezTo>
                    <a:pt x="96" y="45"/>
                    <a:pt x="97" y="44"/>
                    <a:pt x="98" y="44"/>
                  </a:cubicBezTo>
                  <a:cubicBezTo>
                    <a:pt x="100" y="43"/>
                    <a:pt x="101" y="42"/>
                    <a:pt x="102" y="41"/>
                  </a:cubicBezTo>
                  <a:cubicBezTo>
                    <a:pt x="105" y="39"/>
                    <a:pt x="106" y="36"/>
                    <a:pt x="106" y="33"/>
                  </a:cubicBezTo>
                  <a:cubicBezTo>
                    <a:pt x="107" y="30"/>
                    <a:pt x="107" y="27"/>
                    <a:pt x="106" y="23"/>
                  </a:cubicBezTo>
                  <a:cubicBezTo>
                    <a:pt x="104" y="17"/>
                    <a:pt x="100" y="12"/>
                    <a:pt x="94" y="10"/>
                  </a:cubicBezTo>
                  <a:cubicBezTo>
                    <a:pt x="93" y="10"/>
                    <a:pt x="93" y="11"/>
                    <a:pt x="95" y="12"/>
                  </a:cubicBezTo>
                  <a:cubicBezTo>
                    <a:pt x="96" y="13"/>
                    <a:pt x="97" y="14"/>
                    <a:pt x="98" y="15"/>
                  </a:cubicBezTo>
                  <a:cubicBezTo>
                    <a:pt x="99" y="16"/>
                    <a:pt x="101" y="17"/>
                    <a:pt x="102" y="19"/>
                  </a:cubicBezTo>
                  <a:cubicBezTo>
                    <a:pt x="103" y="21"/>
                    <a:pt x="104" y="24"/>
                    <a:pt x="105" y="26"/>
                  </a:cubicBezTo>
                  <a:cubicBezTo>
                    <a:pt x="105" y="28"/>
                    <a:pt x="105" y="30"/>
                    <a:pt x="105" y="32"/>
                  </a:cubicBezTo>
                  <a:cubicBezTo>
                    <a:pt x="104" y="36"/>
                    <a:pt x="101" y="40"/>
                    <a:pt x="97" y="42"/>
                  </a:cubicBezTo>
                  <a:cubicBezTo>
                    <a:pt x="96" y="42"/>
                    <a:pt x="94" y="43"/>
                    <a:pt x="93" y="43"/>
                  </a:cubicBezTo>
                  <a:cubicBezTo>
                    <a:pt x="89" y="44"/>
                    <a:pt x="89" y="44"/>
                    <a:pt x="89" y="44"/>
                  </a:cubicBezTo>
                  <a:cubicBezTo>
                    <a:pt x="79" y="46"/>
                    <a:pt x="79" y="46"/>
                    <a:pt x="79" y="46"/>
                  </a:cubicBezTo>
                  <a:cubicBezTo>
                    <a:pt x="66" y="48"/>
                    <a:pt x="53" y="51"/>
                    <a:pt x="41" y="53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3" y="55"/>
                    <a:pt x="31" y="55"/>
                    <a:pt x="30" y="55"/>
                  </a:cubicBezTo>
                  <a:cubicBezTo>
                    <a:pt x="29" y="55"/>
                    <a:pt x="29" y="55"/>
                    <a:pt x="29" y="55"/>
                  </a:cubicBezTo>
                  <a:cubicBezTo>
                    <a:pt x="28" y="55"/>
                    <a:pt x="28" y="55"/>
                    <a:pt x="28" y="55"/>
                  </a:cubicBezTo>
                  <a:cubicBezTo>
                    <a:pt x="28" y="55"/>
                    <a:pt x="28" y="55"/>
                    <a:pt x="28" y="55"/>
                  </a:cubicBezTo>
                  <a:cubicBezTo>
                    <a:pt x="27" y="55"/>
                    <a:pt x="27" y="55"/>
                    <a:pt x="27" y="55"/>
                  </a:cubicBezTo>
                  <a:cubicBezTo>
                    <a:pt x="27" y="55"/>
                    <a:pt x="27" y="55"/>
                    <a:pt x="27" y="55"/>
                  </a:cubicBezTo>
                  <a:cubicBezTo>
                    <a:pt x="26" y="54"/>
                    <a:pt x="25" y="54"/>
                    <a:pt x="25" y="54"/>
                  </a:cubicBezTo>
                  <a:cubicBezTo>
                    <a:pt x="23" y="54"/>
                    <a:pt x="22" y="53"/>
                    <a:pt x="21" y="52"/>
                  </a:cubicBezTo>
                  <a:cubicBezTo>
                    <a:pt x="19" y="51"/>
                    <a:pt x="17" y="48"/>
                    <a:pt x="16" y="45"/>
                  </a:cubicBezTo>
                  <a:cubicBezTo>
                    <a:pt x="15" y="42"/>
                    <a:pt x="15" y="39"/>
                    <a:pt x="16" y="36"/>
                  </a:cubicBezTo>
                  <a:cubicBezTo>
                    <a:pt x="16" y="33"/>
                    <a:pt x="17" y="32"/>
                    <a:pt x="18" y="30"/>
                  </a:cubicBezTo>
                  <a:cubicBezTo>
                    <a:pt x="20" y="28"/>
                    <a:pt x="21" y="27"/>
                    <a:pt x="23" y="26"/>
                  </a:cubicBezTo>
                  <a:cubicBezTo>
                    <a:pt x="24" y="26"/>
                    <a:pt x="24" y="26"/>
                    <a:pt x="25" y="25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31" y="24"/>
                    <a:pt x="31" y="24"/>
                    <a:pt x="31" y="24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52" y="20"/>
                    <a:pt x="64" y="17"/>
                    <a:pt x="74" y="15"/>
                  </a:cubicBezTo>
                  <a:cubicBezTo>
                    <a:pt x="91" y="10"/>
                    <a:pt x="84" y="7"/>
                    <a:pt x="66" y="9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83" y="5"/>
                    <a:pt x="74" y="3"/>
                    <a:pt x="76" y="1"/>
                  </a:cubicBezTo>
                  <a:cubicBezTo>
                    <a:pt x="67" y="3"/>
                    <a:pt x="58" y="5"/>
                    <a:pt x="49" y="6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30" y="10"/>
                    <a:pt x="30" y="10"/>
                    <a:pt x="30" y="10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6" y="14"/>
                    <a:pt x="12" y="16"/>
                    <a:pt x="9" y="19"/>
                  </a:cubicBezTo>
                  <a:cubicBezTo>
                    <a:pt x="8" y="20"/>
                    <a:pt x="7" y="21"/>
                    <a:pt x="7" y="22"/>
                  </a:cubicBezTo>
                  <a:cubicBezTo>
                    <a:pt x="6" y="23"/>
                    <a:pt x="6" y="23"/>
                    <a:pt x="5" y="25"/>
                  </a:cubicBezTo>
                  <a:cubicBezTo>
                    <a:pt x="4" y="26"/>
                    <a:pt x="3" y="29"/>
                    <a:pt x="2" y="31"/>
                  </a:cubicBezTo>
                  <a:cubicBezTo>
                    <a:pt x="0" y="38"/>
                    <a:pt x="1" y="47"/>
                    <a:pt x="4" y="54"/>
                  </a:cubicBezTo>
                  <a:cubicBezTo>
                    <a:pt x="6" y="58"/>
                    <a:pt x="9" y="62"/>
                    <a:pt x="13" y="64"/>
                  </a:cubicBezTo>
                  <a:cubicBezTo>
                    <a:pt x="16" y="67"/>
                    <a:pt x="21" y="68"/>
                    <a:pt x="25" y="69"/>
                  </a:cubicBezTo>
                  <a:cubicBezTo>
                    <a:pt x="25" y="69"/>
                    <a:pt x="26" y="69"/>
                    <a:pt x="26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9"/>
                    <a:pt x="29" y="69"/>
                    <a:pt x="30" y="69"/>
                  </a:cubicBezTo>
                  <a:cubicBezTo>
                    <a:pt x="32" y="69"/>
                    <a:pt x="35" y="69"/>
                    <a:pt x="37" y="69"/>
                  </a:cubicBezTo>
                  <a:cubicBezTo>
                    <a:pt x="46" y="67"/>
                    <a:pt x="46" y="67"/>
                    <a:pt x="46" y="67"/>
                  </a:cubicBezTo>
                  <a:cubicBezTo>
                    <a:pt x="65" y="62"/>
                    <a:pt x="65" y="62"/>
                    <a:pt x="65" y="62"/>
                  </a:cubicBezTo>
                  <a:cubicBezTo>
                    <a:pt x="84" y="58"/>
                    <a:pt x="84" y="58"/>
                    <a:pt x="84" y="58"/>
                  </a:cubicBezTo>
                  <a:cubicBezTo>
                    <a:pt x="93" y="56"/>
                    <a:pt x="93" y="56"/>
                    <a:pt x="93" y="56"/>
                  </a:cubicBezTo>
                  <a:cubicBezTo>
                    <a:pt x="96" y="56"/>
                    <a:pt x="96" y="56"/>
                    <a:pt x="96" y="56"/>
                  </a:cubicBezTo>
                  <a:cubicBezTo>
                    <a:pt x="97" y="56"/>
                    <a:pt x="98" y="55"/>
                    <a:pt x="99" y="55"/>
                  </a:cubicBezTo>
                  <a:cubicBezTo>
                    <a:pt x="99" y="55"/>
                    <a:pt x="100" y="55"/>
                    <a:pt x="100" y="54"/>
                  </a:cubicBezTo>
                  <a:cubicBezTo>
                    <a:pt x="99" y="55"/>
                    <a:pt x="98" y="55"/>
                    <a:pt x="97" y="55"/>
                  </a:cubicBezTo>
                  <a:cubicBezTo>
                    <a:pt x="95" y="56"/>
                    <a:pt x="95" y="56"/>
                    <a:pt x="94" y="56"/>
                  </a:cubicBezTo>
                  <a:cubicBezTo>
                    <a:pt x="91" y="57"/>
                    <a:pt x="91" y="57"/>
                    <a:pt x="91" y="57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55" y="64"/>
                    <a:pt x="55" y="64"/>
                    <a:pt x="55" y="64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37" y="68"/>
                    <a:pt x="37" y="68"/>
                    <a:pt x="37" y="68"/>
                  </a:cubicBezTo>
                  <a:cubicBezTo>
                    <a:pt x="34" y="69"/>
                    <a:pt x="32" y="69"/>
                    <a:pt x="29" y="69"/>
                  </a:cubicBezTo>
                  <a:cubicBezTo>
                    <a:pt x="28" y="69"/>
                    <a:pt x="28" y="69"/>
                    <a:pt x="27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6" y="69"/>
                    <a:pt x="26" y="68"/>
                    <a:pt x="26" y="68"/>
                  </a:cubicBezTo>
                  <a:cubicBezTo>
                    <a:pt x="24" y="68"/>
                    <a:pt x="23" y="68"/>
                    <a:pt x="22" y="68"/>
                  </a:cubicBezTo>
                  <a:cubicBezTo>
                    <a:pt x="19" y="67"/>
                    <a:pt x="17" y="66"/>
                    <a:pt x="14" y="65"/>
                  </a:cubicBezTo>
                  <a:cubicBezTo>
                    <a:pt x="9" y="62"/>
                    <a:pt x="6" y="57"/>
                    <a:pt x="4" y="52"/>
                  </a:cubicBezTo>
                  <a:cubicBezTo>
                    <a:pt x="4" y="52"/>
                    <a:pt x="5" y="53"/>
                    <a:pt x="4" y="52"/>
                  </a:cubicBezTo>
                  <a:cubicBezTo>
                    <a:pt x="6" y="57"/>
                    <a:pt x="10" y="61"/>
                    <a:pt x="15" y="64"/>
                  </a:cubicBezTo>
                  <a:cubicBezTo>
                    <a:pt x="17" y="65"/>
                    <a:pt x="19" y="66"/>
                    <a:pt x="22" y="67"/>
                  </a:cubicBezTo>
                  <a:cubicBezTo>
                    <a:pt x="23" y="67"/>
                    <a:pt x="25" y="67"/>
                    <a:pt x="26" y="67"/>
                  </a:cubicBezTo>
                  <a:cubicBezTo>
                    <a:pt x="26" y="67"/>
                    <a:pt x="27" y="67"/>
                    <a:pt x="27" y="67"/>
                  </a:cubicBezTo>
                  <a:cubicBezTo>
                    <a:pt x="27" y="68"/>
                    <a:pt x="27" y="67"/>
                    <a:pt x="27" y="68"/>
                  </a:cubicBezTo>
                  <a:cubicBezTo>
                    <a:pt x="27" y="68"/>
                    <a:pt x="27" y="68"/>
                    <a:pt x="27" y="68"/>
                  </a:cubicBezTo>
                  <a:cubicBezTo>
                    <a:pt x="28" y="68"/>
                    <a:pt x="29" y="68"/>
                    <a:pt x="29" y="68"/>
                  </a:cubicBezTo>
                  <a:cubicBezTo>
                    <a:pt x="32" y="68"/>
                    <a:pt x="34" y="68"/>
                    <a:pt x="37" y="67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55" y="63"/>
                    <a:pt x="55" y="63"/>
                    <a:pt x="55" y="63"/>
                  </a:cubicBezTo>
                  <a:cubicBezTo>
                    <a:pt x="63" y="62"/>
                    <a:pt x="71" y="60"/>
                    <a:pt x="79" y="58"/>
                  </a:cubicBezTo>
                  <a:cubicBezTo>
                    <a:pt x="83" y="58"/>
                    <a:pt x="87" y="57"/>
                    <a:pt x="91" y="56"/>
                  </a:cubicBezTo>
                  <a:cubicBezTo>
                    <a:pt x="95" y="55"/>
                    <a:pt x="95" y="55"/>
                    <a:pt x="95" y="55"/>
                  </a:cubicBezTo>
                  <a:cubicBezTo>
                    <a:pt x="96" y="55"/>
                    <a:pt x="96" y="55"/>
                    <a:pt x="96" y="55"/>
                  </a:cubicBezTo>
                  <a:cubicBezTo>
                    <a:pt x="97" y="54"/>
                    <a:pt x="97" y="54"/>
                    <a:pt x="98" y="54"/>
                  </a:cubicBezTo>
                  <a:cubicBezTo>
                    <a:pt x="101" y="53"/>
                    <a:pt x="103" y="52"/>
                    <a:pt x="105" y="50"/>
                  </a:cubicBezTo>
                  <a:cubicBezTo>
                    <a:pt x="106" y="51"/>
                    <a:pt x="106" y="51"/>
                    <a:pt x="106" y="51"/>
                  </a:cubicBezTo>
                  <a:cubicBezTo>
                    <a:pt x="109" y="49"/>
                    <a:pt x="112" y="46"/>
                    <a:pt x="114" y="42"/>
                  </a:cubicBezTo>
                  <a:cubicBezTo>
                    <a:pt x="116" y="39"/>
                    <a:pt x="117" y="35"/>
                    <a:pt x="118" y="31"/>
                  </a:cubicBezTo>
                  <a:cubicBezTo>
                    <a:pt x="118" y="23"/>
                    <a:pt x="115" y="15"/>
                    <a:pt x="110" y="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28" name="Freeform 26"/>
            <p:cNvSpPr/>
            <p:nvPr/>
          </p:nvSpPr>
          <p:spPr bwMode="auto">
            <a:xfrm>
              <a:off x="4427538" y="2193926"/>
              <a:ext cx="431800" cy="266700"/>
            </a:xfrm>
            <a:custGeom>
              <a:avLst/>
              <a:gdLst>
                <a:gd name="T0" fmla="*/ 26 w 115"/>
                <a:gd name="T1" fmla="*/ 58 h 71"/>
                <a:gd name="T2" fmla="*/ 20 w 115"/>
                <a:gd name="T3" fmla="*/ 56 h 71"/>
                <a:gd name="T4" fmla="*/ 1 w 115"/>
                <a:gd name="T5" fmla="*/ 25 h 71"/>
                <a:gd name="T6" fmla="*/ 13 w 115"/>
                <a:gd name="T7" fmla="*/ 5 h 71"/>
                <a:gd name="T8" fmla="*/ 13 w 115"/>
                <a:gd name="T9" fmla="*/ 6 h 71"/>
                <a:gd name="T10" fmla="*/ 2 w 115"/>
                <a:gd name="T11" fmla="*/ 26 h 71"/>
                <a:gd name="T12" fmla="*/ 21 w 115"/>
                <a:gd name="T13" fmla="*/ 56 h 71"/>
                <a:gd name="T14" fmla="*/ 24 w 115"/>
                <a:gd name="T15" fmla="*/ 57 h 71"/>
                <a:gd name="T16" fmla="*/ 58 w 115"/>
                <a:gd name="T17" fmla="*/ 64 h 71"/>
                <a:gd name="T18" fmla="*/ 80 w 115"/>
                <a:gd name="T19" fmla="*/ 70 h 71"/>
                <a:gd name="T20" fmla="*/ 97 w 115"/>
                <a:gd name="T21" fmla="*/ 70 h 71"/>
                <a:gd name="T22" fmla="*/ 96 w 115"/>
                <a:gd name="T23" fmla="*/ 68 h 71"/>
                <a:gd name="T24" fmla="*/ 81 w 115"/>
                <a:gd name="T25" fmla="*/ 68 h 71"/>
                <a:gd name="T26" fmla="*/ 23 w 115"/>
                <a:gd name="T27" fmla="*/ 55 h 71"/>
                <a:gd name="T28" fmla="*/ 19 w 115"/>
                <a:gd name="T29" fmla="*/ 54 h 71"/>
                <a:gd name="T30" fmla="*/ 4 w 115"/>
                <a:gd name="T31" fmla="*/ 31 h 71"/>
                <a:gd name="T32" fmla="*/ 21 w 115"/>
                <a:gd name="T33" fmla="*/ 54 h 71"/>
                <a:gd name="T34" fmla="*/ 32 w 115"/>
                <a:gd name="T35" fmla="*/ 57 h 71"/>
                <a:gd name="T36" fmla="*/ 80 w 115"/>
                <a:gd name="T37" fmla="*/ 68 h 71"/>
                <a:gd name="T38" fmla="*/ 109 w 115"/>
                <a:gd name="T39" fmla="*/ 57 h 71"/>
                <a:gd name="T40" fmla="*/ 111 w 115"/>
                <a:gd name="T41" fmla="*/ 44 h 71"/>
                <a:gd name="T42" fmla="*/ 105 w 115"/>
                <a:gd name="T43" fmla="*/ 53 h 71"/>
                <a:gd name="T44" fmla="*/ 94 w 115"/>
                <a:gd name="T45" fmla="*/ 60 h 71"/>
                <a:gd name="T46" fmla="*/ 80 w 115"/>
                <a:gd name="T47" fmla="*/ 59 h 71"/>
                <a:gd name="T48" fmla="*/ 37 w 115"/>
                <a:gd name="T49" fmla="*/ 50 h 71"/>
                <a:gd name="T50" fmla="*/ 25 w 115"/>
                <a:gd name="T51" fmla="*/ 47 h 71"/>
                <a:gd name="T52" fmla="*/ 24 w 115"/>
                <a:gd name="T53" fmla="*/ 46 h 71"/>
                <a:gd name="T54" fmla="*/ 74 w 115"/>
                <a:gd name="T55" fmla="*/ 58 h 71"/>
                <a:gd name="T56" fmla="*/ 85 w 115"/>
                <a:gd name="T57" fmla="*/ 60 h 71"/>
                <a:gd name="T58" fmla="*/ 99 w 115"/>
                <a:gd name="T59" fmla="*/ 54 h 71"/>
                <a:gd name="T60" fmla="*/ 76 w 115"/>
                <a:gd name="T61" fmla="*/ 56 h 71"/>
                <a:gd name="T62" fmla="*/ 26 w 115"/>
                <a:gd name="T63" fmla="*/ 45 h 71"/>
                <a:gd name="T64" fmla="*/ 24 w 115"/>
                <a:gd name="T65" fmla="*/ 44 h 71"/>
                <a:gd name="T66" fmla="*/ 15 w 115"/>
                <a:gd name="T67" fmla="*/ 27 h 71"/>
                <a:gd name="T68" fmla="*/ 21 w 115"/>
                <a:gd name="T69" fmla="*/ 16 h 71"/>
                <a:gd name="T70" fmla="*/ 33 w 115"/>
                <a:gd name="T71" fmla="*/ 14 h 71"/>
                <a:gd name="T72" fmla="*/ 42 w 115"/>
                <a:gd name="T73" fmla="*/ 16 h 71"/>
                <a:gd name="T74" fmla="*/ 93 w 115"/>
                <a:gd name="T75" fmla="*/ 27 h 71"/>
                <a:gd name="T76" fmla="*/ 104 w 115"/>
                <a:gd name="T77" fmla="*/ 42 h 71"/>
                <a:gd name="T78" fmla="*/ 106 w 115"/>
                <a:gd name="T79" fmla="*/ 44 h 71"/>
                <a:gd name="T80" fmla="*/ 107 w 115"/>
                <a:gd name="T81" fmla="*/ 27 h 71"/>
                <a:gd name="T82" fmla="*/ 112 w 115"/>
                <a:gd name="T83" fmla="*/ 39 h 71"/>
                <a:gd name="T84" fmla="*/ 109 w 115"/>
                <a:gd name="T85" fmla="*/ 22 h 71"/>
                <a:gd name="T86" fmla="*/ 96 w 115"/>
                <a:gd name="T87" fmla="*/ 14 h 71"/>
                <a:gd name="T88" fmla="*/ 47 w 115"/>
                <a:gd name="T89" fmla="*/ 3 h 71"/>
                <a:gd name="T90" fmla="*/ 34 w 115"/>
                <a:gd name="T91" fmla="*/ 0 h 71"/>
                <a:gd name="T92" fmla="*/ 14 w 115"/>
                <a:gd name="T93" fmla="*/ 4 h 71"/>
                <a:gd name="T94" fmla="*/ 1 w 115"/>
                <a:gd name="T95" fmla="*/ 25 h 71"/>
                <a:gd name="T96" fmla="*/ 17 w 115"/>
                <a:gd name="T97" fmla="*/ 56 h 71"/>
                <a:gd name="T98" fmla="*/ 23 w 115"/>
                <a:gd name="T99" fmla="*/ 58 h 71"/>
                <a:gd name="T100" fmla="*/ 56 w 115"/>
                <a:gd name="T101" fmla="*/ 65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15" h="71">
                  <a:moveTo>
                    <a:pt x="56" y="65"/>
                  </a:moveTo>
                  <a:cubicBezTo>
                    <a:pt x="32" y="59"/>
                    <a:pt x="32" y="59"/>
                    <a:pt x="32" y="59"/>
                  </a:cubicBezTo>
                  <a:cubicBezTo>
                    <a:pt x="26" y="58"/>
                    <a:pt x="26" y="58"/>
                    <a:pt x="26" y="58"/>
                  </a:cubicBezTo>
                  <a:cubicBezTo>
                    <a:pt x="23" y="57"/>
                    <a:pt x="23" y="57"/>
                    <a:pt x="23" y="57"/>
                  </a:cubicBezTo>
                  <a:cubicBezTo>
                    <a:pt x="22" y="57"/>
                    <a:pt x="22" y="57"/>
                    <a:pt x="22" y="57"/>
                  </a:cubicBezTo>
                  <a:cubicBezTo>
                    <a:pt x="21" y="57"/>
                    <a:pt x="20" y="57"/>
                    <a:pt x="20" y="56"/>
                  </a:cubicBezTo>
                  <a:cubicBezTo>
                    <a:pt x="14" y="55"/>
                    <a:pt x="10" y="51"/>
                    <a:pt x="7" y="47"/>
                  </a:cubicBezTo>
                  <a:cubicBezTo>
                    <a:pt x="4" y="43"/>
                    <a:pt x="2" y="38"/>
                    <a:pt x="1" y="33"/>
                  </a:cubicBezTo>
                  <a:cubicBezTo>
                    <a:pt x="1" y="30"/>
                    <a:pt x="1" y="28"/>
                    <a:pt x="1" y="25"/>
                  </a:cubicBezTo>
                  <a:cubicBezTo>
                    <a:pt x="1" y="24"/>
                    <a:pt x="1" y="23"/>
                    <a:pt x="2" y="22"/>
                  </a:cubicBezTo>
                  <a:cubicBezTo>
                    <a:pt x="2" y="20"/>
                    <a:pt x="2" y="19"/>
                    <a:pt x="3" y="18"/>
                  </a:cubicBezTo>
                  <a:cubicBezTo>
                    <a:pt x="5" y="13"/>
                    <a:pt x="9" y="8"/>
                    <a:pt x="13" y="5"/>
                  </a:cubicBezTo>
                  <a:cubicBezTo>
                    <a:pt x="17" y="2"/>
                    <a:pt x="22" y="1"/>
                    <a:pt x="28" y="0"/>
                  </a:cubicBezTo>
                  <a:cubicBezTo>
                    <a:pt x="27" y="0"/>
                    <a:pt x="26" y="1"/>
                    <a:pt x="28" y="1"/>
                  </a:cubicBezTo>
                  <a:cubicBezTo>
                    <a:pt x="23" y="1"/>
                    <a:pt x="18" y="3"/>
                    <a:pt x="13" y="6"/>
                  </a:cubicBezTo>
                  <a:cubicBezTo>
                    <a:pt x="9" y="9"/>
                    <a:pt x="6" y="13"/>
                    <a:pt x="4" y="18"/>
                  </a:cubicBezTo>
                  <a:cubicBezTo>
                    <a:pt x="3" y="19"/>
                    <a:pt x="3" y="21"/>
                    <a:pt x="3" y="22"/>
                  </a:cubicBezTo>
                  <a:cubicBezTo>
                    <a:pt x="2" y="23"/>
                    <a:pt x="2" y="24"/>
                    <a:pt x="2" y="26"/>
                  </a:cubicBezTo>
                  <a:cubicBezTo>
                    <a:pt x="2" y="28"/>
                    <a:pt x="2" y="31"/>
                    <a:pt x="2" y="33"/>
                  </a:cubicBezTo>
                  <a:cubicBezTo>
                    <a:pt x="3" y="38"/>
                    <a:pt x="5" y="43"/>
                    <a:pt x="8" y="47"/>
                  </a:cubicBezTo>
                  <a:cubicBezTo>
                    <a:pt x="11" y="51"/>
                    <a:pt x="15" y="55"/>
                    <a:pt x="21" y="56"/>
                  </a:cubicBezTo>
                  <a:cubicBezTo>
                    <a:pt x="22" y="56"/>
                    <a:pt x="22" y="56"/>
                    <a:pt x="22" y="56"/>
                  </a:cubicBezTo>
                  <a:cubicBezTo>
                    <a:pt x="23" y="57"/>
                    <a:pt x="23" y="57"/>
                    <a:pt x="23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33" y="59"/>
                    <a:pt x="33" y="59"/>
                    <a:pt x="33" y="59"/>
                  </a:cubicBezTo>
                  <a:cubicBezTo>
                    <a:pt x="41" y="61"/>
                    <a:pt x="49" y="62"/>
                    <a:pt x="58" y="64"/>
                  </a:cubicBezTo>
                  <a:cubicBezTo>
                    <a:pt x="58" y="65"/>
                    <a:pt x="58" y="65"/>
                    <a:pt x="58" y="65"/>
                  </a:cubicBezTo>
                  <a:cubicBezTo>
                    <a:pt x="75" y="69"/>
                    <a:pt x="75" y="69"/>
                    <a:pt x="75" y="69"/>
                  </a:cubicBezTo>
                  <a:cubicBezTo>
                    <a:pt x="80" y="70"/>
                    <a:pt x="80" y="70"/>
                    <a:pt x="80" y="70"/>
                  </a:cubicBezTo>
                  <a:cubicBezTo>
                    <a:pt x="80" y="70"/>
                    <a:pt x="81" y="71"/>
                    <a:pt x="82" y="71"/>
                  </a:cubicBezTo>
                  <a:cubicBezTo>
                    <a:pt x="83" y="71"/>
                    <a:pt x="84" y="71"/>
                    <a:pt x="85" y="71"/>
                  </a:cubicBezTo>
                  <a:cubicBezTo>
                    <a:pt x="89" y="71"/>
                    <a:pt x="93" y="71"/>
                    <a:pt x="97" y="70"/>
                  </a:cubicBezTo>
                  <a:cubicBezTo>
                    <a:pt x="101" y="68"/>
                    <a:pt x="103" y="66"/>
                    <a:pt x="105" y="64"/>
                  </a:cubicBezTo>
                  <a:cubicBezTo>
                    <a:pt x="107" y="62"/>
                    <a:pt x="109" y="60"/>
                    <a:pt x="110" y="58"/>
                  </a:cubicBezTo>
                  <a:cubicBezTo>
                    <a:pt x="106" y="63"/>
                    <a:pt x="102" y="66"/>
                    <a:pt x="96" y="68"/>
                  </a:cubicBezTo>
                  <a:cubicBezTo>
                    <a:pt x="93" y="69"/>
                    <a:pt x="90" y="69"/>
                    <a:pt x="87" y="69"/>
                  </a:cubicBezTo>
                  <a:cubicBezTo>
                    <a:pt x="86" y="69"/>
                    <a:pt x="84" y="69"/>
                    <a:pt x="83" y="69"/>
                  </a:cubicBezTo>
                  <a:cubicBezTo>
                    <a:pt x="82" y="69"/>
                    <a:pt x="82" y="68"/>
                    <a:pt x="81" y="68"/>
                  </a:cubicBezTo>
                  <a:cubicBezTo>
                    <a:pt x="79" y="68"/>
                    <a:pt x="79" y="68"/>
                    <a:pt x="79" y="68"/>
                  </a:cubicBezTo>
                  <a:cubicBezTo>
                    <a:pt x="70" y="66"/>
                    <a:pt x="61" y="63"/>
                    <a:pt x="51" y="61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2" y="55"/>
                    <a:pt x="22" y="55"/>
                    <a:pt x="22" y="55"/>
                  </a:cubicBezTo>
                  <a:cubicBezTo>
                    <a:pt x="21" y="54"/>
                    <a:pt x="20" y="54"/>
                    <a:pt x="19" y="54"/>
                  </a:cubicBezTo>
                  <a:cubicBezTo>
                    <a:pt x="18" y="53"/>
                    <a:pt x="17" y="53"/>
                    <a:pt x="16" y="52"/>
                  </a:cubicBezTo>
                  <a:cubicBezTo>
                    <a:pt x="13" y="50"/>
                    <a:pt x="11" y="48"/>
                    <a:pt x="9" y="46"/>
                  </a:cubicBezTo>
                  <a:cubicBezTo>
                    <a:pt x="6" y="42"/>
                    <a:pt x="4" y="36"/>
                    <a:pt x="4" y="31"/>
                  </a:cubicBezTo>
                  <a:cubicBezTo>
                    <a:pt x="4" y="35"/>
                    <a:pt x="5" y="40"/>
                    <a:pt x="8" y="44"/>
                  </a:cubicBezTo>
                  <a:cubicBezTo>
                    <a:pt x="11" y="48"/>
                    <a:pt x="15" y="52"/>
                    <a:pt x="20" y="54"/>
                  </a:cubicBezTo>
                  <a:cubicBezTo>
                    <a:pt x="20" y="54"/>
                    <a:pt x="21" y="54"/>
                    <a:pt x="21" y="54"/>
                  </a:cubicBezTo>
                  <a:cubicBezTo>
                    <a:pt x="22" y="54"/>
                    <a:pt x="23" y="54"/>
                    <a:pt x="23" y="55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32" y="57"/>
                    <a:pt x="32" y="57"/>
                    <a:pt x="32" y="57"/>
                  </a:cubicBezTo>
                  <a:cubicBezTo>
                    <a:pt x="37" y="58"/>
                    <a:pt x="41" y="58"/>
                    <a:pt x="44" y="59"/>
                  </a:cubicBezTo>
                  <a:cubicBezTo>
                    <a:pt x="55" y="62"/>
                    <a:pt x="66" y="64"/>
                    <a:pt x="76" y="67"/>
                  </a:cubicBezTo>
                  <a:cubicBezTo>
                    <a:pt x="80" y="68"/>
                    <a:pt x="80" y="68"/>
                    <a:pt x="80" y="68"/>
                  </a:cubicBezTo>
                  <a:cubicBezTo>
                    <a:pt x="81" y="68"/>
                    <a:pt x="83" y="68"/>
                    <a:pt x="84" y="68"/>
                  </a:cubicBezTo>
                  <a:cubicBezTo>
                    <a:pt x="87" y="69"/>
                    <a:pt x="91" y="69"/>
                    <a:pt x="94" y="68"/>
                  </a:cubicBezTo>
                  <a:cubicBezTo>
                    <a:pt x="100" y="66"/>
                    <a:pt x="105" y="62"/>
                    <a:pt x="109" y="57"/>
                  </a:cubicBezTo>
                  <a:cubicBezTo>
                    <a:pt x="110" y="56"/>
                    <a:pt x="111" y="55"/>
                    <a:pt x="111" y="54"/>
                  </a:cubicBezTo>
                  <a:cubicBezTo>
                    <a:pt x="112" y="52"/>
                    <a:pt x="112" y="51"/>
                    <a:pt x="112" y="49"/>
                  </a:cubicBezTo>
                  <a:cubicBezTo>
                    <a:pt x="112" y="47"/>
                    <a:pt x="112" y="45"/>
                    <a:pt x="111" y="44"/>
                  </a:cubicBezTo>
                  <a:cubicBezTo>
                    <a:pt x="110" y="44"/>
                    <a:pt x="110" y="45"/>
                    <a:pt x="109" y="46"/>
                  </a:cubicBezTo>
                  <a:cubicBezTo>
                    <a:pt x="109" y="46"/>
                    <a:pt x="108" y="48"/>
                    <a:pt x="107" y="50"/>
                  </a:cubicBezTo>
                  <a:cubicBezTo>
                    <a:pt x="106" y="51"/>
                    <a:pt x="105" y="52"/>
                    <a:pt x="105" y="53"/>
                  </a:cubicBezTo>
                  <a:cubicBezTo>
                    <a:pt x="104" y="55"/>
                    <a:pt x="103" y="55"/>
                    <a:pt x="103" y="55"/>
                  </a:cubicBezTo>
                  <a:cubicBezTo>
                    <a:pt x="102" y="56"/>
                    <a:pt x="102" y="55"/>
                    <a:pt x="102" y="54"/>
                  </a:cubicBezTo>
                  <a:cubicBezTo>
                    <a:pt x="100" y="57"/>
                    <a:pt x="97" y="58"/>
                    <a:pt x="94" y="60"/>
                  </a:cubicBezTo>
                  <a:cubicBezTo>
                    <a:pt x="91" y="61"/>
                    <a:pt x="88" y="61"/>
                    <a:pt x="85" y="60"/>
                  </a:cubicBezTo>
                  <a:cubicBezTo>
                    <a:pt x="84" y="60"/>
                    <a:pt x="83" y="60"/>
                    <a:pt x="82" y="60"/>
                  </a:cubicBezTo>
                  <a:cubicBezTo>
                    <a:pt x="80" y="59"/>
                    <a:pt x="80" y="59"/>
                    <a:pt x="80" y="59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63" y="56"/>
                    <a:pt x="63" y="56"/>
                    <a:pt x="63" y="56"/>
                  </a:cubicBezTo>
                  <a:cubicBezTo>
                    <a:pt x="54" y="54"/>
                    <a:pt x="46" y="52"/>
                    <a:pt x="37" y="50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27" y="47"/>
                    <a:pt x="27" y="47"/>
                    <a:pt x="27" y="47"/>
                  </a:cubicBezTo>
                  <a:cubicBezTo>
                    <a:pt x="25" y="47"/>
                    <a:pt x="25" y="47"/>
                    <a:pt x="25" y="47"/>
                  </a:cubicBezTo>
                  <a:cubicBezTo>
                    <a:pt x="25" y="47"/>
                    <a:pt x="24" y="47"/>
                    <a:pt x="24" y="46"/>
                  </a:cubicBezTo>
                  <a:cubicBezTo>
                    <a:pt x="20" y="45"/>
                    <a:pt x="18" y="43"/>
                    <a:pt x="16" y="40"/>
                  </a:cubicBezTo>
                  <a:cubicBezTo>
                    <a:pt x="18" y="43"/>
                    <a:pt x="21" y="45"/>
                    <a:pt x="24" y="46"/>
                  </a:cubicBezTo>
                  <a:cubicBezTo>
                    <a:pt x="37" y="49"/>
                    <a:pt x="37" y="49"/>
                    <a:pt x="37" y="49"/>
                  </a:cubicBezTo>
                  <a:cubicBezTo>
                    <a:pt x="63" y="56"/>
                    <a:pt x="63" y="56"/>
                    <a:pt x="63" y="56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80" y="59"/>
                    <a:pt x="80" y="59"/>
                    <a:pt x="80" y="59"/>
                  </a:cubicBezTo>
                  <a:cubicBezTo>
                    <a:pt x="82" y="60"/>
                    <a:pt x="82" y="60"/>
                    <a:pt x="82" y="60"/>
                  </a:cubicBezTo>
                  <a:cubicBezTo>
                    <a:pt x="83" y="60"/>
                    <a:pt x="84" y="60"/>
                    <a:pt x="85" y="60"/>
                  </a:cubicBezTo>
                  <a:cubicBezTo>
                    <a:pt x="88" y="61"/>
                    <a:pt x="91" y="60"/>
                    <a:pt x="94" y="59"/>
                  </a:cubicBezTo>
                  <a:cubicBezTo>
                    <a:pt x="97" y="58"/>
                    <a:pt x="99" y="56"/>
                    <a:pt x="101" y="53"/>
                  </a:cubicBezTo>
                  <a:cubicBezTo>
                    <a:pt x="101" y="53"/>
                    <a:pt x="101" y="52"/>
                    <a:pt x="99" y="54"/>
                  </a:cubicBezTo>
                  <a:cubicBezTo>
                    <a:pt x="97" y="55"/>
                    <a:pt x="94" y="57"/>
                    <a:pt x="90" y="58"/>
                  </a:cubicBezTo>
                  <a:cubicBezTo>
                    <a:pt x="88" y="58"/>
                    <a:pt x="85" y="58"/>
                    <a:pt x="83" y="58"/>
                  </a:cubicBezTo>
                  <a:cubicBezTo>
                    <a:pt x="81" y="57"/>
                    <a:pt x="78" y="57"/>
                    <a:pt x="76" y="56"/>
                  </a:cubicBezTo>
                  <a:cubicBezTo>
                    <a:pt x="64" y="53"/>
                    <a:pt x="51" y="50"/>
                    <a:pt x="38" y="47"/>
                  </a:cubicBezTo>
                  <a:cubicBezTo>
                    <a:pt x="29" y="45"/>
                    <a:pt x="29" y="45"/>
                    <a:pt x="29" y="45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4" y="44"/>
                    <a:pt x="24" y="44"/>
                    <a:pt x="24" y="44"/>
                  </a:cubicBezTo>
                  <a:cubicBezTo>
                    <a:pt x="23" y="44"/>
                    <a:pt x="22" y="43"/>
                    <a:pt x="21" y="43"/>
                  </a:cubicBezTo>
                  <a:cubicBezTo>
                    <a:pt x="18" y="41"/>
                    <a:pt x="16" y="37"/>
                    <a:pt x="15" y="32"/>
                  </a:cubicBezTo>
                  <a:cubicBezTo>
                    <a:pt x="15" y="30"/>
                    <a:pt x="15" y="29"/>
                    <a:pt x="15" y="27"/>
                  </a:cubicBezTo>
                  <a:cubicBezTo>
                    <a:pt x="15" y="26"/>
                    <a:pt x="15" y="25"/>
                    <a:pt x="15" y="25"/>
                  </a:cubicBezTo>
                  <a:cubicBezTo>
                    <a:pt x="15" y="24"/>
                    <a:pt x="16" y="23"/>
                    <a:pt x="16" y="23"/>
                  </a:cubicBezTo>
                  <a:cubicBezTo>
                    <a:pt x="17" y="20"/>
                    <a:pt x="19" y="18"/>
                    <a:pt x="21" y="16"/>
                  </a:cubicBezTo>
                  <a:cubicBezTo>
                    <a:pt x="24" y="15"/>
                    <a:pt x="27" y="14"/>
                    <a:pt x="30" y="14"/>
                  </a:cubicBezTo>
                  <a:cubicBezTo>
                    <a:pt x="31" y="14"/>
                    <a:pt x="32" y="14"/>
                    <a:pt x="33" y="14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55" y="19"/>
                    <a:pt x="67" y="22"/>
                    <a:pt x="79" y="24"/>
                  </a:cubicBezTo>
                  <a:cubicBezTo>
                    <a:pt x="89" y="26"/>
                    <a:pt x="89" y="26"/>
                    <a:pt x="89" y="26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4" y="28"/>
                    <a:pt x="95" y="28"/>
                    <a:pt x="96" y="28"/>
                  </a:cubicBezTo>
                  <a:cubicBezTo>
                    <a:pt x="99" y="30"/>
                    <a:pt x="101" y="32"/>
                    <a:pt x="102" y="36"/>
                  </a:cubicBezTo>
                  <a:cubicBezTo>
                    <a:pt x="103" y="39"/>
                    <a:pt x="104" y="41"/>
                    <a:pt x="104" y="42"/>
                  </a:cubicBezTo>
                  <a:cubicBezTo>
                    <a:pt x="104" y="43"/>
                    <a:pt x="104" y="43"/>
                    <a:pt x="104" y="43"/>
                  </a:cubicBezTo>
                  <a:cubicBezTo>
                    <a:pt x="105" y="43"/>
                    <a:pt x="105" y="44"/>
                    <a:pt x="105" y="44"/>
                  </a:cubicBezTo>
                  <a:cubicBezTo>
                    <a:pt x="105" y="44"/>
                    <a:pt x="105" y="44"/>
                    <a:pt x="106" y="44"/>
                  </a:cubicBezTo>
                  <a:cubicBezTo>
                    <a:pt x="107" y="43"/>
                    <a:pt x="108" y="41"/>
                    <a:pt x="108" y="38"/>
                  </a:cubicBezTo>
                  <a:cubicBezTo>
                    <a:pt x="109" y="36"/>
                    <a:pt x="109" y="32"/>
                    <a:pt x="106" y="28"/>
                  </a:cubicBezTo>
                  <a:cubicBezTo>
                    <a:pt x="107" y="27"/>
                    <a:pt x="107" y="27"/>
                    <a:pt x="107" y="27"/>
                  </a:cubicBezTo>
                  <a:cubicBezTo>
                    <a:pt x="109" y="29"/>
                    <a:pt x="110" y="31"/>
                    <a:pt x="110" y="32"/>
                  </a:cubicBezTo>
                  <a:cubicBezTo>
                    <a:pt x="111" y="34"/>
                    <a:pt x="111" y="35"/>
                    <a:pt x="111" y="36"/>
                  </a:cubicBezTo>
                  <a:cubicBezTo>
                    <a:pt x="112" y="38"/>
                    <a:pt x="112" y="39"/>
                    <a:pt x="112" y="39"/>
                  </a:cubicBezTo>
                  <a:cubicBezTo>
                    <a:pt x="113" y="39"/>
                    <a:pt x="114" y="37"/>
                    <a:pt x="115" y="38"/>
                  </a:cubicBezTo>
                  <a:cubicBezTo>
                    <a:pt x="115" y="35"/>
                    <a:pt x="115" y="33"/>
                    <a:pt x="114" y="30"/>
                  </a:cubicBezTo>
                  <a:cubicBezTo>
                    <a:pt x="113" y="27"/>
                    <a:pt x="111" y="24"/>
                    <a:pt x="109" y="22"/>
                  </a:cubicBezTo>
                  <a:cubicBezTo>
                    <a:pt x="107" y="20"/>
                    <a:pt x="105" y="18"/>
                    <a:pt x="102" y="16"/>
                  </a:cubicBezTo>
                  <a:cubicBezTo>
                    <a:pt x="101" y="16"/>
                    <a:pt x="99" y="15"/>
                    <a:pt x="98" y="14"/>
                  </a:cubicBezTo>
                  <a:cubicBezTo>
                    <a:pt x="97" y="14"/>
                    <a:pt x="97" y="14"/>
                    <a:pt x="96" y="14"/>
                  </a:cubicBezTo>
                  <a:cubicBezTo>
                    <a:pt x="94" y="13"/>
                    <a:pt x="94" y="13"/>
                    <a:pt x="94" y="13"/>
                  </a:cubicBezTo>
                  <a:cubicBezTo>
                    <a:pt x="85" y="11"/>
                    <a:pt x="85" y="11"/>
                    <a:pt x="85" y="11"/>
                  </a:cubicBezTo>
                  <a:cubicBezTo>
                    <a:pt x="47" y="3"/>
                    <a:pt x="47" y="3"/>
                    <a:pt x="47" y="3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0"/>
                    <a:pt x="35" y="0"/>
                    <a:pt x="34" y="0"/>
                  </a:cubicBezTo>
                  <a:cubicBezTo>
                    <a:pt x="33" y="0"/>
                    <a:pt x="32" y="0"/>
                    <a:pt x="31" y="0"/>
                  </a:cubicBezTo>
                  <a:cubicBezTo>
                    <a:pt x="29" y="0"/>
                    <a:pt x="27" y="0"/>
                    <a:pt x="25" y="0"/>
                  </a:cubicBezTo>
                  <a:cubicBezTo>
                    <a:pt x="21" y="1"/>
                    <a:pt x="17" y="2"/>
                    <a:pt x="14" y="4"/>
                  </a:cubicBezTo>
                  <a:cubicBezTo>
                    <a:pt x="10" y="6"/>
                    <a:pt x="7" y="9"/>
                    <a:pt x="5" y="13"/>
                  </a:cubicBezTo>
                  <a:cubicBezTo>
                    <a:pt x="4" y="15"/>
                    <a:pt x="3" y="17"/>
                    <a:pt x="2" y="19"/>
                  </a:cubicBezTo>
                  <a:cubicBezTo>
                    <a:pt x="1" y="21"/>
                    <a:pt x="1" y="23"/>
                    <a:pt x="1" y="25"/>
                  </a:cubicBezTo>
                  <a:cubicBezTo>
                    <a:pt x="0" y="29"/>
                    <a:pt x="1" y="33"/>
                    <a:pt x="2" y="37"/>
                  </a:cubicBezTo>
                  <a:cubicBezTo>
                    <a:pt x="3" y="41"/>
                    <a:pt x="4" y="45"/>
                    <a:pt x="7" y="48"/>
                  </a:cubicBezTo>
                  <a:cubicBezTo>
                    <a:pt x="10" y="51"/>
                    <a:pt x="13" y="54"/>
                    <a:pt x="17" y="56"/>
                  </a:cubicBezTo>
                  <a:cubicBezTo>
                    <a:pt x="18" y="56"/>
                    <a:pt x="19" y="57"/>
                    <a:pt x="20" y="57"/>
                  </a:cubicBezTo>
                  <a:cubicBezTo>
                    <a:pt x="21" y="57"/>
                    <a:pt x="21" y="57"/>
                    <a:pt x="22" y="57"/>
                  </a:cubicBezTo>
                  <a:cubicBezTo>
                    <a:pt x="23" y="58"/>
                    <a:pt x="23" y="58"/>
                    <a:pt x="23" y="58"/>
                  </a:cubicBezTo>
                  <a:cubicBezTo>
                    <a:pt x="28" y="59"/>
                    <a:pt x="28" y="59"/>
                    <a:pt x="28" y="59"/>
                  </a:cubicBezTo>
                  <a:cubicBezTo>
                    <a:pt x="37" y="61"/>
                    <a:pt x="37" y="61"/>
                    <a:pt x="37" y="61"/>
                  </a:cubicBezTo>
                  <a:lnTo>
                    <a:pt x="56" y="6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29" name="Freeform 27"/>
            <p:cNvSpPr/>
            <p:nvPr/>
          </p:nvSpPr>
          <p:spPr bwMode="auto">
            <a:xfrm>
              <a:off x="6843713" y="1300163"/>
              <a:ext cx="363538" cy="390525"/>
            </a:xfrm>
            <a:custGeom>
              <a:avLst/>
              <a:gdLst>
                <a:gd name="T0" fmla="*/ 86 w 97"/>
                <a:gd name="T1" fmla="*/ 48 h 104"/>
                <a:gd name="T2" fmla="*/ 56 w 97"/>
                <a:gd name="T3" fmla="*/ 83 h 104"/>
                <a:gd name="T4" fmla="*/ 48 w 97"/>
                <a:gd name="T5" fmla="*/ 93 h 104"/>
                <a:gd name="T6" fmla="*/ 31 w 97"/>
                <a:gd name="T7" fmla="*/ 101 h 104"/>
                <a:gd name="T8" fmla="*/ 43 w 97"/>
                <a:gd name="T9" fmla="*/ 97 h 104"/>
                <a:gd name="T10" fmla="*/ 49 w 97"/>
                <a:gd name="T11" fmla="*/ 92 h 104"/>
                <a:gd name="T12" fmla="*/ 82 w 97"/>
                <a:gd name="T13" fmla="*/ 52 h 104"/>
                <a:gd name="T14" fmla="*/ 86 w 97"/>
                <a:gd name="T15" fmla="*/ 47 h 104"/>
                <a:gd name="T16" fmla="*/ 93 w 97"/>
                <a:gd name="T17" fmla="*/ 20 h 104"/>
                <a:gd name="T18" fmla="*/ 83 w 97"/>
                <a:gd name="T19" fmla="*/ 11 h 104"/>
                <a:gd name="T20" fmla="*/ 87 w 97"/>
                <a:gd name="T21" fmla="*/ 21 h 104"/>
                <a:gd name="T22" fmla="*/ 80 w 97"/>
                <a:gd name="T23" fmla="*/ 42 h 104"/>
                <a:gd name="T24" fmla="*/ 44 w 97"/>
                <a:gd name="T25" fmla="*/ 85 h 104"/>
                <a:gd name="T26" fmla="*/ 40 w 97"/>
                <a:gd name="T27" fmla="*/ 89 h 104"/>
                <a:gd name="T28" fmla="*/ 41 w 97"/>
                <a:gd name="T29" fmla="*/ 88 h 104"/>
                <a:gd name="T30" fmla="*/ 44 w 97"/>
                <a:gd name="T31" fmla="*/ 85 h 104"/>
                <a:gd name="T32" fmla="*/ 80 w 97"/>
                <a:gd name="T33" fmla="*/ 42 h 104"/>
                <a:gd name="T34" fmla="*/ 83 w 97"/>
                <a:gd name="T35" fmla="*/ 30 h 104"/>
                <a:gd name="T36" fmla="*/ 78 w 97"/>
                <a:gd name="T37" fmla="*/ 41 h 104"/>
                <a:gd name="T38" fmla="*/ 47 w 97"/>
                <a:gd name="T39" fmla="*/ 77 h 104"/>
                <a:gd name="T40" fmla="*/ 38 w 97"/>
                <a:gd name="T41" fmla="*/ 87 h 104"/>
                <a:gd name="T42" fmla="*/ 20 w 97"/>
                <a:gd name="T43" fmla="*/ 87 h 104"/>
                <a:gd name="T44" fmla="*/ 19 w 97"/>
                <a:gd name="T45" fmla="*/ 86 h 104"/>
                <a:gd name="T46" fmla="*/ 18 w 97"/>
                <a:gd name="T47" fmla="*/ 85 h 104"/>
                <a:gd name="T48" fmla="*/ 15 w 97"/>
                <a:gd name="T49" fmla="*/ 74 h 104"/>
                <a:gd name="T50" fmla="*/ 20 w 97"/>
                <a:gd name="T51" fmla="*/ 62 h 104"/>
                <a:gd name="T52" fmla="*/ 50 w 97"/>
                <a:gd name="T53" fmla="*/ 24 h 104"/>
                <a:gd name="T54" fmla="*/ 56 w 97"/>
                <a:gd name="T55" fmla="*/ 17 h 104"/>
                <a:gd name="T56" fmla="*/ 60 w 97"/>
                <a:gd name="T57" fmla="*/ 14 h 104"/>
                <a:gd name="T58" fmla="*/ 79 w 97"/>
                <a:gd name="T59" fmla="*/ 16 h 104"/>
                <a:gd name="T60" fmla="*/ 66 w 97"/>
                <a:gd name="T61" fmla="*/ 6 h 104"/>
                <a:gd name="T62" fmla="*/ 79 w 97"/>
                <a:gd name="T63" fmla="*/ 7 h 104"/>
                <a:gd name="T64" fmla="*/ 55 w 97"/>
                <a:gd name="T65" fmla="*/ 1 h 104"/>
                <a:gd name="T66" fmla="*/ 43 w 97"/>
                <a:gd name="T67" fmla="*/ 10 h 104"/>
                <a:gd name="T68" fmla="*/ 10 w 97"/>
                <a:gd name="T69" fmla="*/ 52 h 104"/>
                <a:gd name="T70" fmla="*/ 7 w 97"/>
                <a:gd name="T71" fmla="*/ 56 h 104"/>
                <a:gd name="T72" fmla="*/ 2 w 97"/>
                <a:gd name="T73" fmla="*/ 85 h 104"/>
                <a:gd name="T74" fmla="*/ 11 w 97"/>
                <a:gd name="T75" fmla="*/ 98 h 104"/>
                <a:gd name="T76" fmla="*/ 31 w 97"/>
                <a:gd name="T77" fmla="*/ 103 h 104"/>
                <a:gd name="T78" fmla="*/ 50 w 97"/>
                <a:gd name="T79" fmla="*/ 95 h 104"/>
                <a:gd name="T80" fmla="*/ 58 w 97"/>
                <a:gd name="T81" fmla="*/ 84 h 104"/>
                <a:gd name="T82" fmla="*/ 51 w 97"/>
                <a:gd name="T83" fmla="*/ 93 h 104"/>
                <a:gd name="T84" fmla="*/ 49 w 97"/>
                <a:gd name="T85" fmla="*/ 96 h 104"/>
                <a:gd name="T86" fmla="*/ 16 w 97"/>
                <a:gd name="T87" fmla="*/ 100 h 104"/>
                <a:gd name="T88" fmla="*/ 10 w 97"/>
                <a:gd name="T89" fmla="*/ 97 h 104"/>
                <a:gd name="T90" fmla="*/ 4 w 97"/>
                <a:gd name="T91" fmla="*/ 89 h 104"/>
                <a:gd name="T92" fmla="*/ 6 w 97"/>
                <a:gd name="T93" fmla="*/ 59 h 104"/>
                <a:gd name="T94" fmla="*/ 7 w 97"/>
                <a:gd name="T95" fmla="*/ 92 h 104"/>
                <a:gd name="T96" fmla="*/ 10 w 97"/>
                <a:gd name="T97" fmla="*/ 95 h 104"/>
                <a:gd name="T98" fmla="*/ 13 w 97"/>
                <a:gd name="T99" fmla="*/ 97 h 104"/>
                <a:gd name="T100" fmla="*/ 46 w 97"/>
                <a:gd name="T101" fmla="*/ 97 h 104"/>
                <a:gd name="T102" fmla="*/ 55 w 97"/>
                <a:gd name="T103" fmla="*/ 87 h 104"/>
                <a:gd name="T104" fmla="*/ 83 w 97"/>
                <a:gd name="T105" fmla="*/ 55 h 104"/>
                <a:gd name="T106" fmla="*/ 88 w 97"/>
                <a:gd name="T107" fmla="*/ 48 h 104"/>
                <a:gd name="T108" fmla="*/ 94 w 97"/>
                <a:gd name="T109" fmla="*/ 2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7" h="104">
                  <a:moveTo>
                    <a:pt x="92" y="37"/>
                  </a:moveTo>
                  <a:cubicBezTo>
                    <a:pt x="91" y="40"/>
                    <a:pt x="90" y="42"/>
                    <a:pt x="89" y="44"/>
                  </a:cubicBezTo>
                  <a:cubicBezTo>
                    <a:pt x="88" y="45"/>
                    <a:pt x="87" y="47"/>
                    <a:pt x="86" y="48"/>
                  </a:cubicBezTo>
                  <a:cubicBezTo>
                    <a:pt x="84" y="50"/>
                    <a:pt x="84" y="50"/>
                    <a:pt x="84" y="50"/>
                  </a:cubicBezTo>
                  <a:cubicBezTo>
                    <a:pt x="78" y="57"/>
                    <a:pt x="72" y="65"/>
                    <a:pt x="65" y="72"/>
                  </a:cubicBezTo>
                  <a:cubicBezTo>
                    <a:pt x="56" y="83"/>
                    <a:pt x="56" y="83"/>
                    <a:pt x="56" y="83"/>
                  </a:cubicBezTo>
                  <a:cubicBezTo>
                    <a:pt x="52" y="89"/>
                    <a:pt x="52" y="89"/>
                    <a:pt x="52" y="89"/>
                  </a:cubicBezTo>
                  <a:cubicBezTo>
                    <a:pt x="49" y="91"/>
                    <a:pt x="49" y="91"/>
                    <a:pt x="49" y="91"/>
                  </a:cubicBezTo>
                  <a:cubicBezTo>
                    <a:pt x="48" y="93"/>
                    <a:pt x="48" y="93"/>
                    <a:pt x="48" y="93"/>
                  </a:cubicBezTo>
                  <a:cubicBezTo>
                    <a:pt x="48" y="93"/>
                    <a:pt x="47" y="94"/>
                    <a:pt x="47" y="94"/>
                  </a:cubicBezTo>
                  <a:cubicBezTo>
                    <a:pt x="45" y="96"/>
                    <a:pt x="42" y="98"/>
                    <a:pt x="39" y="99"/>
                  </a:cubicBezTo>
                  <a:cubicBezTo>
                    <a:pt x="37" y="100"/>
                    <a:pt x="34" y="101"/>
                    <a:pt x="31" y="101"/>
                  </a:cubicBezTo>
                  <a:cubicBezTo>
                    <a:pt x="26" y="101"/>
                    <a:pt x="20" y="99"/>
                    <a:pt x="16" y="97"/>
                  </a:cubicBezTo>
                  <a:cubicBezTo>
                    <a:pt x="20" y="99"/>
                    <a:pt x="24" y="100"/>
                    <a:pt x="29" y="100"/>
                  </a:cubicBezTo>
                  <a:cubicBezTo>
                    <a:pt x="34" y="101"/>
                    <a:pt x="39" y="100"/>
                    <a:pt x="43" y="97"/>
                  </a:cubicBezTo>
                  <a:cubicBezTo>
                    <a:pt x="44" y="96"/>
                    <a:pt x="45" y="95"/>
                    <a:pt x="46" y="94"/>
                  </a:cubicBezTo>
                  <a:cubicBezTo>
                    <a:pt x="47" y="94"/>
                    <a:pt x="47" y="93"/>
                    <a:pt x="48" y="93"/>
                  </a:cubicBezTo>
                  <a:cubicBezTo>
                    <a:pt x="49" y="92"/>
                    <a:pt x="49" y="92"/>
                    <a:pt x="49" y="92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5" y="84"/>
                    <a:pt x="58" y="80"/>
                    <a:pt x="61" y="77"/>
                  </a:cubicBezTo>
                  <a:cubicBezTo>
                    <a:pt x="68" y="69"/>
                    <a:pt x="75" y="61"/>
                    <a:pt x="82" y="52"/>
                  </a:cubicBezTo>
                  <a:cubicBezTo>
                    <a:pt x="84" y="49"/>
                    <a:pt x="84" y="49"/>
                    <a:pt x="84" y="49"/>
                  </a:cubicBezTo>
                  <a:cubicBezTo>
                    <a:pt x="85" y="48"/>
                    <a:pt x="85" y="48"/>
                    <a:pt x="85" y="48"/>
                  </a:cubicBezTo>
                  <a:cubicBezTo>
                    <a:pt x="86" y="47"/>
                    <a:pt x="86" y="47"/>
                    <a:pt x="86" y="47"/>
                  </a:cubicBezTo>
                  <a:cubicBezTo>
                    <a:pt x="87" y="46"/>
                    <a:pt x="87" y="46"/>
                    <a:pt x="87" y="46"/>
                  </a:cubicBezTo>
                  <a:cubicBezTo>
                    <a:pt x="88" y="44"/>
                    <a:pt x="90" y="41"/>
                    <a:pt x="91" y="38"/>
                  </a:cubicBezTo>
                  <a:cubicBezTo>
                    <a:pt x="93" y="33"/>
                    <a:pt x="94" y="27"/>
                    <a:pt x="93" y="20"/>
                  </a:cubicBezTo>
                  <a:cubicBezTo>
                    <a:pt x="93" y="19"/>
                    <a:pt x="92" y="18"/>
                    <a:pt x="92" y="16"/>
                  </a:cubicBezTo>
                  <a:cubicBezTo>
                    <a:pt x="91" y="15"/>
                    <a:pt x="89" y="13"/>
                    <a:pt x="88" y="12"/>
                  </a:cubicBezTo>
                  <a:cubicBezTo>
                    <a:pt x="86" y="11"/>
                    <a:pt x="84" y="10"/>
                    <a:pt x="83" y="11"/>
                  </a:cubicBezTo>
                  <a:cubicBezTo>
                    <a:pt x="83" y="11"/>
                    <a:pt x="83" y="12"/>
                    <a:pt x="83" y="13"/>
                  </a:cubicBezTo>
                  <a:cubicBezTo>
                    <a:pt x="84" y="14"/>
                    <a:pt x="84" y="15"/>
                    <a:pt x="85" y="18"/>
                  </a:cubicBezTo>
                  <a:cubicBezTo>
                    <a:pt x="86" y="18"/>
                    <a:pt x="87" y="20"/>
                    <a:pt x="87" y="21"/>
                  </a:cubicBezTo>
                  <a:cubicBezTo>
                    <a:pt x="87" y="23"/>
                    <a:pt x="87" y="24"/>
                    <a:pt x="87" y="24"/>
                  </a:cubicBezTo>
                  <a:cubicBezTo>
                    <a:pt x="87" y="25"/>
                    <a:pt x="86" y="24"/>
                    <a:pt x="86" y="24"/>
                  </a:cubicBezTo>
                  <a:cubicBezTo>
                    <a:pt x="86" y="30"/>
                    <a:pt x="84" y="37"/>
                    <a:pt x="80" y="42"/>
                  </a:cubicBezTo>
                  <a:cubicBezTo>
                    <a:pt x="66" y="59"/>
                    <a:pt x="66" y="59"/>
                    <a:pt x="66" y="59"/>
                  </a:cubicBezTo>
                  <a:cubicBezTo>
                    <a:pt x="60" y="66"/>
                    <a:pt x="54" y="73"/>
                    <a:pt x="48" y="80"/>
                  </a:cubicBezTo>
                  <a:cubicBezTo>
                    <a:pt x="44" y="85"/>
                    <a:pt x="44" y="85"/>
                    <a:pt x="44" y="85"/>
                  </a:cubicBezTo>
                  <a:cubicBezTo>
                    <a:pt x="42" y="87"/>
                    <a:pt x="42" y="87"/>
                    <a:pt x="42" y="87"/>
                  </a:cubicBezTo>
                  <a:cubicBezTo>
                    <a:pt x="41" y="88"/>
                    <a:pt x="41" y="88"/>
                    <a:pt x="41" y="88"/>
                  </a:cubicBezTo>
                  <a:cubicBezTo>
                    <a:pt x="41" y="89"/>
                    <a:pt x="40" y="89"/>
                    <a:pt x="40" y="89"/>
                  </a:cubicBezTo>
                  <a:cubicBezTo>
                    <a:pt x="37" y="91"/>
                    <a:pt x="34" y="92"/>
                    <a:pt x="30" y="92"/>
                  </a:cubicBezTo>
                  <a:cubicBezTo>
                    <a:pt x="34" y="92"/>
                    <a:pt x="37" y="91"/>
                    <a:pt x="40" y="89"/>
                  </a:cubicBezTo>
                  <a:cubicBezTo>
                    <a:pt x="40" y="89"/>
                    <a:pt x="41" y="88"/>
                    <a:pt x="41" y="88"/>
                  </a:cubicBezTo>
                  <a:cubicBezTo>
                    <a:pt x="41" y="88"/>
                    <a:pt x="41" y="88"/>
                    <a:pt x="41" y="88"/>
                  </a:cubicBezTo>
                  <a:cubicBezTo>
                    <a:pt x="42" y="87"/>
                    <a:pt x="42" y="87"/>
                    <a:pt x="42" y="87"/>
                  </a:cubicBezTo>
                  <a:cubicBezTo>
                    <a:pt x="44" y="85"/>
                    <a:pt x="44" y="85"/>
                    <a:pt x="44" y="85"/>
                  </a:cubicBezTo>
                  <a:cubicBezTo>
                    <a:pt x="48" y="79"/>
                    <a:pt x="48" y="79"/>
                    <a:pt x="48" y="79"/>
                  </a:cubicBezTo>
                  <a:cubicBezTo>
                    <a:pt x="66" y="59"/>
                    <a:pt x="66" y="59"/>
                    <a:pt x="66" y="59"/>
                  </a:cubicBezTo>
                  <a:cubicBezTo>
                    <a:pt x="80" y="42"/>
                    <a:pt x="80" y="42"/>
                    <a:pt x="80" y="42"/>
                  </a:cubicBezTo>
                  <a:cubicBezTo>
                    <a:pt x="84" y="37"/>
                    <a:pt x="86" y="30"/>
                    <a:pt x="85" y="23"/>
                  </a:cubicBezTo>
                  <a:cubicBezTo>
                    <a:pt x="84" y="23"/>
                    <a:pt x="84" y="24"/>
                    <a:pt x="83" y="26"/>
                  </a:cubicBezTo>
                  <a:cubicBezTo>
                    <a:pt x="83" y="27"/>
                    <a:pt x="83" y="28"/>
                    <a:pt x="83" y="30"/>
                  </a:cubicBezTo>
                  <a:cubicBezTo>
                    <a:pt x="82" y="32"/>
                    <a:pt x="82" y="34"/>
                    <a:pt x="81" y="36"/>
                  </a:cubicBezTo>
                  <a:cubicBezTo>
                    <a:pt x="80" y="37"/>
                    <a:pt x="80" y="38"/>
                    <a:pt x="79" y="39"/>
                  </a:cubicBezTo>
                  <a:cubicBezTo>
                    <a:pt x="79" y="40"/>
                    <a:pt x="79" y="40"/>
                    <a:pt x="78" y="41"/>
                  </a:cubicBezTo>
                  <a:cubicBezTo>
                    <a:pt x="77" y="42"/>
                    <a:pt x="77" y="42"/>
                    <a:pt x="77" y="42"/>
                  </a:cubicBezTo>
                  <a:cubicBezTo>
                    <a:pt x="75" y="44"/>
                    <a:pt x="73" y="46"/>
                    <a:pt x="72" y="48"/>
                  </a:cubicBezTo>
                  <a:cubicBezTo>
                    <a:pt x="64" y="57"/>
                    <a:pt x="55" y="67"/>
                    <a:pt x="47" y="77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0" y="86"/>
                    <a:pt x="40" y="86"/>
                    <a:pt x="39" y="87"/>
                  </a:cubicBezTo>
                  <a:cubicBezTo>
                    <a:pt x="39" y="87"/>
                    <a:pt x="39" y="87"/>
                    <a:pt x="38" y="87"/>
                  </a:cubicBezTo>
                  <a:cubicBezTo>
                    <a:pt x="38" y="88"/>
                    <a:pt x="37" y="88"/>
                    <a:pt x="36" y="89"/>
                  </a:cubicBezTo>
                  <a:cubicBezTo>
                    <a:pt x="32" y="90"/>
                    <a:pt x="27" y="90"/>
                    <a:pt x="22" y="88"/>
                  </a:cubicBezTo>
                  <a:cubicBezTo>
                    <a:pt x="22" y="88"/>
                    <a:pt x="21" y="87"/>
                    <a:pt x="20" y="87"/>
                  </a:cubicBezTo>
                  <a:cubicBezTo>
                    <a:pt x="20" y="87"/>
                    <a:pt x="20" y="86"/>
                    <a:pt x="19" y="86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9" y="85"/>
                    <a:pt x="19" y="85"/>
                    <a:pt x="19" y="85"/>
                  </a:cubicBezTo>
                  <a:cubicBezTo>
                    <a:pt x="18" y="85"/>
                    <a:pt x="18" y="85"/>
                    <a:pt x="18" y="85"/>
                  </a:cubicBezTo>
                  <a:cubicBezTo>
                    <a:pt x="18" y="85"/>
                    <a:pt x="18" y="84"/>
                    <a:pt x="18" y="84"/>
                  </a:cubicBezTo>
                  <a:cubicBezTo>
                    <a:pt x="17" y="84"/>
                    <a:pt x="17" y="83"/>
                    <a:pt x="16" y="82"/>
                  </a:cubicBezTo>
                  <a:cubicBezTo>
                    <a:pt x="15" y="80"/>
                    <a:pt x="14" y="77"/>
                    <a:pt x="15" y="74"/>
                  </a:cubicBezTo>
                  <a:cubicBezTo>
                    <a:pt x="15" y="70"/>
                    <a:pt x="16" y="67"/>
                    <a:pt x="18" y="65"/>
                  </a:cubicBezTo>
                  <a:cubicBezTo>
                    <a:pt x="18" y="64"/>
                    <a:pt x="19" y="64"/>
                    <a:pt x="19" y="64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2" y="59"/>
                    <a:pt x="22" y="59"/>
                    <a:pt x="22" y="59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34" y="44"/>
                    <a:pt x="42" y="34"/>
                    <a:pt x="50" y="24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56" y="16"/>
                    <a:pt x="56" y="16"/>
                    <a:pt x="57" y="16"/>
                  </a:cubicBezTo>
                  <a:cubicBezTo>
                    <a:pt x="57" y="16"/>
                    <a:pt x="57" y="15"/>
                    <a:pt x="57" y="15"/>
                  </a:cubicBezTo>
                  <a:cubicBezTo>
                    <a:pt x="58" y="15"/>
                    <a:pt x="59" y="14"/>
                    <a:pt x="60" y="14"/>
                  </a:cubicBezTo>
                  <a:cubicBezTo>
                    <a:pt x="63" y="13"/>
                    <a:pt x="67" y="13"/>
                    <a:pt x="71" y="14"/>
                  </a:cubicBezTo>
                  <a:cubicBezTo>
                    <a:pt x="74" y="15"/>
                    <a:pt x="76" y="16"/>
                    <a:pt x="78" y="16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80" y="16"/>
                    <a:pt x="80" y="16"/>
                    <a:pt x="80" y="15"/>
                  </a:cubicBezTo>
                  <a:cubicBezTo>
                    <a:pt x="80" y="14"/>
                    <a:pt x="79" y="12"/>
                    <a:pt x="77" y="10"/>
                  </a:cubicBezTo>
                  <a:cubicBezTo>
                    <a:pt x="74" y="8"/>
                    <a:pt x="71" y="6"/>
                    <a:pt x="66" y="6"/>
                  </a:cubicBezTo>
                  <a:cubicBezTo>
                    <a:pt x="67" y="4"/>
                    <a:pt x="67" y="4"/>
                    <a:pt x="67" y="4"/>
                  </a:cubicBezTo>
                  <a:cubicBezTo>
                    <a:pt x="71" y="5"/>
                    <a:pt x="74" y="6"/>
                    <a:pt x="76" y="7"/>
                  </a:cubicBezTo>
                  <a:cubicBezTo>
                    <a:pt x="78" y="7"/>
                    <a:pt x="78" y="7"/>
                    <a:pt x="79" y="7"/>
                  </a:cubicBezTo>
                  <a:cubicBezTo>
                    <a:pt x="79" y="6"/>
                    <a:pt x="78" y="4"/>
                    <a:pt x="80" y="4"/>
                  </a:cubicBezTo>
                  <a:cubicBezTo>
                    <a:pt x="75" y="2"/>
                    <a:pt x="70" y="0"/>
                    <a:pt x="64" y="0"/>
                  </a:cubicBezTo>
                  <a:cubicBezTo>
                    <a:pt x="61" y="0"/>
                    <a:pt x="58" y="0"/>
                    <a:pt x="55" y="1"/>
                  </a:cubicBezTo>
                  <a:cubicBezTo>
                    <a:pt x="52" y="2"/>
                    <a:pt x="49" y="4"/>
                    <a:pt x="47" y="6"/>
                  </a:cubicBezTo>
                  <a:cubicBezTo>
                    <a:pt x="46" y="6"/>
                    <a:pt x="46" y="7"/>
                    <a:pt x="45" y="8"/>
                  </a:cubicBezTo>
                  <a:cubicBezTo>
                    <a:pt x="43" y="10"/>
                    <a:pt x="43" y="10"/>
                    <a:pt x="43" y="10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16" y="44"/>
                    <a:pt x="16" y="44"/>
                    <a:pt x="16" y="44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7" y="56"/>
                    <a:pt x="7" y="56"/>
                    <a:pt x="7" y="56"/>
                  </a:cubicBezTo>
                  <a:cubicBezTo>
                    <a:pt x="6" y="57"/>
                    <a:pt x="5" y="59"/>
                    <a:pt x="4" y="61"/>
                  </a:cubicBezTo>
                  <a:cubicBezTo>
                    <a:pt x="2" y="64"/>
                    <a:pt x="1" y="68"/>
                    <a:pt x="0" y="73"/>
                  </a:cubicBezTo>
                  <a:cubicBezTo>
                    <a:pt x="0" y="77"/>
                    <a:pt x="0" y="81"/>
                    <a:pt x="2" y="85"/>
                  </a:cubicBezTo>
                  <a:cubicBezTo>
                    <a:pt x="3" y="89"/>
                    <a:pt x="6" y="92"/>
                    <a:pt x="8" y="95"/>
                  </a:cubicBezTo>
                  <a:cubicBezTo>
                    <a:pt x="9" y="96"/>
                    <a:pt x="9" y="96"/>
                    <a:pt x="10" y="97"/>
                  </a:cubicBezTo>
                  <a:cubicBezTo>
                    <a:pt x="11" y="97"/>
                    <a:pt x="11" y="98"/>
                    <a:pt x="11" y="98"/>
                  </a:cubicBezTo>
                  <a:cubicBezTo>
                    <a:pt x="12" y="98"/>
                    <a:pt x="13" y="99"/>
                    <a:pt x="14" y="99"/>
                  </a:cubicBezTo>
                  <a:cubicBezTo>
                    <a:pt x="16" y="100"/>
                    <a:pt x="18" y="101"/>
                    <a:pt x="20" y="102"/>
                  </a:cubicBezTo>
                  <a:cubicBezTo>
                    <a:pt x="23" y="103"/>
                    <a:pt x="27" y="104"/>
                    <a:pt x="31" y="103"/>
                  </a:cubicBezTo>
                  <a:cubicBezTo>
                    <a:pt x="35" y="103"/>
                    <a:pt x="40" y="102"/>
                    <a:pt x="44" y="100"/>
                  </a:cubicBezTo>
                  <a:cubicBezTo>
                    <a:pt x="46" y="99"/>
                    <a:pt x="47" y="98"/>
                    <a:pt x="49" y="96"/>
                  </a:cubicBezTo>
                  <a:cubicBezTo>
                    <a:pt x="49" y="95"/>
                    <a:pt x="50" y="95"/>
                    <a:pt x="50" y="95"/>
                  </a:cubicBezTo>
                  <a:cubicBezTo>
                    <a:pt x="51" y="94"/>
                    <a:pt x="51" y="94"/>
                    <a:pt x="51" y="94"/>
                  </a:cubicBezTo>
                  <a:cubicBezTo>
                    <a:pt x="52" y="92"/>
                    <a:pt x="52" y="92"/>
                    <a:pt x="52" y="92"/>
                  </a:cubicBezTo>
                  <a:cubicBezTo>
                    <a:pt x="58" y="84"/>
                    <a:pt x="58" y="84"/>
                    <a:pt x="58" y="84"/>
                  </a:cubicBezTo>
                  <a:cubicBezTo>
                    <a:pt x="71" y="69"/>
                    <a:pt x="71" y="69"/>
                    <a:pt x="71" y="69"/>
                  </a:cubicBezTo>
                  <a:cubicBezTo>
                    <a:pt x="55" y="88"/>
                    <a:pt x="55" y="88"/>
                    <a:pt x="55" y="88"/>
                  </a:cubicBezTo>
                  <a:cubicBezTo>
                    <a:pt x="51" y="93"/>
                    <a:pt x="51" y="93"/>
                    <a:pt x="51" y="93"/>
                  </a:cubicBezTo>
                  <a:cubicBezTo>
                    <a:pt x="50" y="94"/>
                    <a:pt x="50" y="94"/>
                    <a:pt x="50" y="94"/>
                  </a:cubicBezTo>
                  <a:cubicBezTo>
                    <a:pt x="49" y="95"/>
                    <a:pt x="49" y="95"/>
                    <a:pt x="49" y="95"/>
                  </a:cubicBezTo>
                  <a:cubicBezTo>
                    <a:pt x="49" y="95"/>
                    <a:pt x="49" y="95"/>
                    <a:pt x="49" y="96"/>
                  </a:cubicBezTo>
                  <a:cubicBezTo>
                    <a:pt x="48" y="97"/>
                    <a:pt x="47" y="98"/>
                    <a:pt x="45" y="99"/>
                  </a:cubicBezTo>
                  <a:cubicBezTo>
                    <a:pt x="41" y="102"/>
                    <a:pt x="35" y="103"/>
                    <a:pt x="30" y="103"/>
                  </a:cubicBezTo>
                  <a:cubicBezTo>
                    <a:pt x="25" y="103"/>
                    <a:pt x="20" y="102"/>
                    <a:pt x="16" y="100"/>
                  </a:cubicBezTo>
                  <a:cubicBezTo>
                    <a:pt x="15" y="99"/>
                    <a:pt x="14" y="99"/>
                    <a:pt x="12" y="98"/>
                  </a:cubicBezTo>
                  <a:cubicBezTo>
                    <a:pt x="12" y="98"/>
                    <a:pt x="11" y="97"/>
                    <a:pt x="11" y="97"/>
                  </a:cubicBezTo>
                  <a:cubicBezTo>
                    <a:pt x="10" y="97"/>
                    <a:pt x="10" y="97"/>
                    <a:pt x="10" y="97"/>
                  </a:cubicBezTo>
                  <a:cubicBezTo>
                    <a:pt x="10" y="96"/>
                    <a:pt x="10" y="96"/>
                    <a:pt x="10" y="96"/>
                  </a:cubicBezTo>
                  <a:cubicBezTo>
                    <a:pt x="10" y="96"/>
                    <a:pt x="9" y="96"/>
                    <a:pt x="9" y="95"/>
                  </a:cubicBezTo>
                  <a:cubicBezTo>
                    <a:pt x="7" y="93"/>
                    <a:pt x="6" y="91"/>
                    <a:pt x="4" y="89"/>
                  </a:cubicBezTo>
                  <a:cubicBezTo>
                    <a:pt x="2" y="84"/>
                    <a:pt x="1" y="79"/>
                    <a:pt x="1" y="74"/>
                  </a:cubicBezTo>
                  <a:cubicBezTo>
                    <a:pt x="1" y="69"/>
                    <a:pt x="3" y="64"/>
                    <a:pt x="5" y="59"/>
                  </a:cubicBezTo>
                  <a:cubicBezTo>
                    <a:pt x="5" y="59"/>
                    <a:pt x="5" y="60"/>
                    <a:pt x="6" y="59"/>
                  </a:cubicBezTo>
                  <a:cubicBezTo>
                    <a:pt x="3" y="64"/>
                    <a:pt x="2" y="69"/>
                    <a:pt x="2" y="74"/>
                  </a:cubicBezTo>
                  <a:cubicBezTo>
                    <a:pt x="2" y="79"/>
                    <a:pt x="3" y="84"/>
                    <a:pt x="5" y="89"/>
                  </a:cubicBezTo>
                  <a:cubicBezTo>
                    <a:pt x="6" y="90"/>
                    <a:pt x="7" y="91"/>
                    <a:pt x="7" y="92"/>
                  </a:cubicBezTo>
                  <a:cubicBezTo>
                    <a:pt x="8" y="92"/>
                    <a:pt x="8" y="93"/>
                    <a:pt x="9" y="93"/>
                  </a:cubicBezTo>
                  <a:cubicBezTo>
                    <a:pt x="9" y="94"/>
                    <a:pt x="9" y="94"/>
                    <a:pt x="9" y="94"/>
                  </a:cubicBezTo>
                  <a:cubicBezTo>
                    <a:pt x="9" y="94"/>
                    <a:pt x="10" y="94"/>
                    <a:pt x="10" y="95"/>
                  </a:cubicBezTo>
                  <a:cubicBezTo>
                    <a:pt x="10" y="95"/>
                    <a:pt x="11" y="95"/>
                    <a:pt x="11" y="96"/>
                  </a:cubicBezTo>
                  <a:cubicBezTo>
                    <a:pt x="12" y="96"/>
                    <a:pt x="12" y="96"/>
                    <a:pt x="12" y="96"/>
                  </a:cubicBezTo>
                  <a:cubicBezTo>
                    <a:pt x="12" y="97"/>
                    <a:pt x="13" y="97"/>
                    <a:pt x="13" y="97"/>
                  </a:cubicBezTo>
                  <a:cubicBezTo>
                    <a:pt x="14" y="98"/>
                    <a:pt x="16" y="99"/>
                    <a:pt x="17" y="99"/>
                  </a:cubicBezTo>
                  <a:cubicBezTo>
                    <a:pt x="21" y="101"/>
                    <a:pt x="26" y="102"/>
                    <a:pt x="31" y="102"/>
                  </a:cubicBezTo>
                  <a:cubicBezTo>
                    <a:pt x="36" y="102"/>
                    <a:pt x="41" y="101"/>
                    <a:pt x="46" y="97"/>
                  </a:cubicBezTo>
                  <a:cubicBezTo>
                    <a:pt x="47" y="96"/>
                    <a:pt x="48" y="96"/>
                    <a:pt x="49" y="94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5" y="87"/>
                    <a:pt x="55" y="87"/>
                    <a:pt x="55" y="87"/>
                  </a:cubicBezTo>
                  <a:cubicBezTo>
                    <a:pt x="60" y="81"/>
                    <a:pt x="66" y="74"/>
                    <a:pt x="71" y="68"/>
                  </a:cubicBezTo>
                  <a:cubicBezTo>
                    <a:pt x="72" y="68"/>
                    <a:pt x="72" y="68"/>
                    <a:pt x="72" y="68"/>
                  </a:cubicBezTo>
                  <a:cubicBezTo>
                    <a:pt x="83" y="55"/>
                    <a:pt x="83" y="55"/>
                    <a:pt x="83" y="55"/>
                  </a:cubicBezTo>
                  <a:cubicBezTo>
                    <a:pt x="86" y="51"/>
                    <a:pt x="86" y="51"/>
                    <a:pt x="86" y="51"/>
                  </a:cubicBezTo>
                  <a:cubicBezTo>
                    <a:pt x="88" y="49"/>
                    <a:pt x="88" y="49"/>
                    <a:pt x="88" y="49"/>
                  </a:cubicBezTo>
                  <a:cubicBezTo>
                    <a:pt x="88" y="48"/>
                    <a:pt x="88" y="48"/>
                    <a:pt x="88" y="48"/>
                  </a:cubicBezTo>
                  <a:cubicBezTo>
                    <a:pt x="89" y="48"/>
                    <a:pt x="89" y="48"/>
                    <a:pt x="89" y="47"/>
                  </a:cubicBezTo>
                  <a:cubicBezTo>
                    <a:pt x="92" y="44"/>
                    <a:pt x="93" y="41"/>
                    <a:pt x="95" y="37"/>
                  </a:cubicBezTo>
                  <a:cubicBezTo>
                    <a:pt x="97" y="31"/>
                    <a:pt x="96" y="25"/>
                    <a:pt x="94" y="20"/>
                  </a:cubicBezTo>
                  <a:cubicBezTo>
                    <a:pt x="95" y="26"/>
                    <a:pt x="94" y="32"/>
                    <a:pt x="92" y="3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30" name="Freeform 28"/>
            <p:cNvSpPr/>
            <p:nvPr/>
          </p:nvSpPr>
          <p:spPr bwMode="auto">
            <a:xfrm>
              <a:off x="5175251" y="1671638"/>
              <a:ext cx="4763" cy="3175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31" name="Freeform 29"/>
            <p:cNvSpPr/>
            <p:nvPr/>
          </p:nvSpPr>
          <p:spPr bwMode="auto">
            <a:xfrm>
              <a:off x="5160963" y="1660526"/>
              <a:ext cx="3175" cy="3175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0 h 1"/>
                <a:gd name="T4" fmla="*/ 0 w 1"/>
                <a:gd name="T5" fmla="*/ 0 h 1"/>
                <a:gd name="T6" fmla="*/ 1 w 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32" name="Freeform 30"/>
            <p:cNvSpPr/>
            <p:nvPr/>
          </p:nvSpPr>
          <p:spPr bwMode="auto">
            <a:xfrm>
              <a:off x="5180013" y="1674813"/>
              <a:ext cx="11113" cy="4763"/>
            </a:xfrm>
            <a:custGeom>
              <a:avLst/>
              <a:gdLst>
                <a:gd name="T0" fmla="*/ 0 w 3"/>
                <a:gd name="T1" fmla="*/ 0 h 1"/>
                <a:gd name="T2" fmla="*/ 3 w 3"/>
                <a:gd name="T3" fmla="*/ 1 h 1"/>
                <a:gd name="T4" fmla="*/ 0 w 3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0" y="0"/>
                  </a:moveTo>
                  <a:cubicBezTo>
                    <a:pt x="1" y="1"/>
                    <a:pt x="2" y="1"/>
                    <a:pt x="3" y="1"/>
                  </a:cubicBezTo>
                  <a:cubicBezTo>
                    <a:pt x="2" y="1"/>
                    <a:pt x="1" y="1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33" name="Freeform 31"/>
            <p:cNvSpPr/>
            <p:nvPr/>
          </p:nvSpPr>
          <p:spPr bwMode="auto">
            <a:xfrm>
              <a:off x="5164138" y="1663701"/>
              <a:ext cx="7938" cy="4763"/>
            </a:xfrm>
            <a:custGeom>
              <a:avLst/>
              <a:gdLst>
                <a:gd name="T0" fmla="*/ 2 w 2"/>
                <a:gd name="T1" fmla="*/ 1 h 1"/>
                <a:gd name="T2" fmla="*/ 0 w 2"/>
                <a:gd name="T3" fmla="*/ 0 h 1"/>
                <a:gd name="T4" fmla="*/ 1 w 2"/>
                <a:gd name="T5" fmla="*/ 1 h 1"/>
                <a:gd name="T6" fmla="*/ 2 w 2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1" y="1"/>
                    <a:pt x="0" y="0"/>
                    <a:pt x="0" y="0"/>
                  </a:cubicBezTo>
                  <a:cubicBezTo>
                    <a:pt x="0" y="0"/>
                    <a:pt x="0" y="0"/>
                    <a:pt x="1" y="1"/>
                  </a:cubicBezTo>
                  <a:cubicBezTo>
                    <a:pt x="1" y="1"/>
                    <a:pt x="1" y="1"/>
                    <a:pt x="2" y="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34" name="Freeform 32"/>
            <p:cNvSpPr/>
            <p:nvPr/>
          </p:nvSpPr>
          <p:spPr bwMode="auto">
            <a:xfrm>
              <a:off x="5172076" y="1668463"/>
              <a:ext cx="3175" cy="3175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35" name="Freeform 33"/>
            <p:cNvSpPr/>
            <p:nvPr/>
          </p:nvSpPr>
          <p:spPr bwMode="auto">
            <a:xfrm>
              <a:off x="4987926" y="1292226"/>
              <a:ext cx="360363" cy="398463"/>
            </a:xfrm>
            <a:custGeom>
              <a:avLst/>
              <a:gdLst>
                <a:gd name="T0" fmla="*/ 38 w 96"/>
                <a:gd name="T1" fmla="*/ 88 h 106"/>
                <a:gd name="T2" fmla="*/ 46 w 96"/>
                <a:gd name="T3" fmla="*/ 98 h 106"/>
                <a:gd name="T4" fmla="*/ 42 w 96"/>
                <a:gd name="T5" fmla="*/ 93 h 106"/>
                <a:gd name="T6" fmla="*/ 12 w 96"/>
                <a:gd name="T7" fmla="*/ 55 h 106"/>
                <a:gd name="T8" fmla="*/ 0 w 96"/>
                <a:gd name="T9" fmla="*/ 29 h 106"/>
                <a:gd name="T10" fmla="*/ 6 w 96"/>
                <a:gd name="T11" fmla="*/ 14 h 106"/>
                <a:gd name="T12" fmla="*/ 5 w 96"/>
                <a:gd name="T13" fmla="*/ 43 h 106"/>
                <a:gd name="T14" fmla="*/ 20 w 96"/>
                <a:gd name="T15" fmla="*/ 64 h 106"/>
                <a:gd name="T16" fmla="*/ 45 w 96"/>
                <a:gd name="T17" fmla="*/ 96 h 106"/>
                <a:gd name="T18" fmla="*/ 48 w 96"/>
                <a:gd name="T19" fmla="*/ 99 h 106"/>
                <a:gd name="T20" fmla="*/ 67 w 96"/>
                <a:gd name="T21" fmla="*/ 106 h 106"/>
                <a:gd name="T22" fmla="*/ 86 w 96"/>
                <a:gd name="T23" fmla="*/ 98 h 106"/>
                <a:gd name="T24" fmla="*/ 95 w 96"/>
                <a:gd name="T25" fmla="*/ 86 h 106"/>
                <a:gd name="T26" fmla="*/ 92 w 96"/>
                <a:gd name="T27" fmla="*/ 86 h 106"/>
                <a:gd name="T28" fmla="*/ 81 w 96"/>
                <a:gd name="T29" fmla="*/ 99 h 106"/>
                <a:gd name="T30" fmla="*/ 49 w 96"/>
                <a:gd name="T31" fmla="*/ 97 h 106"/>
                <a:gd name="T32" fmla="*/ 40 w 96"/>
                <a:gd name="T33" fmla="*/ 86 h 106"/>
                <a:gd name="T34" fmla="*/ 44 w 96"/>
                <a:gd name="T35" fmla="*/ 91 h 106"/>
                <a:gd name="T36" fmla="*/ 50 w 96"/>
                <a:gd name="T37" fmla="*/ 98 h 106"/>
                <a:gd name="T38" fmla="*/ 78 w 96"/>
                <a:gd name="T39" fmla="*/ 101 h 106"/>
                <a:gd name="T40" fmla="*/ 92 w 96"/>
                <a:gd name="T41" fmla="*/ 69 h 106"/>
                <a:gd name="T42" fmla="*/ 83 w 96"/>
                <a:gd name="T43" fmla="*/ 59 h 106"/>
                <a:gd name="T44" fmla="*/ 86 w 96"/>
                <a:gd name="T45" fmla="*/ 70 h 106"/>
                <a:gd name="T46" fmla="*/ 85 w 96"/>
                <a:gd name="T47" fmla="*/ 82 h 106"/>
                <a:gd name="T48" fmla="*/ 57 w 96"/>
                <a:gd name="T49" fmla="*/ 93 h 106"/>
                <a:gd name="T50" fmla="*/ 53 w 96"/>
                <a:gd name="T51" fmla="*/ 90 h 106"/>
                <a:gd name="T52" fmla="*/ 28 w 96"/>
                <a:gd name="T53" fmla="*/ 57 h 106"/>
                <a:gd name="T54" fmla="*/ 54 w 96"/>
                <a:gd name="T55" fmla="*/ 91 h 106"/>
                <a:gd name="T56" fmla="*/ 62 w 96"/>
                <a:gd name="T57" fmla="*/ 95 h 106"/>
                <a:gd name="T58" fmla="*/ 84 w 96"/>
                <a:gd name="T59" fmla="*/ 72 h 106"/>
                <a:gd name="T60" fmla="*/ 79 w 96"/>
                <a:gd name="T61" fmla="*/ 87 h 106"/>
                <a:gd name="T62" fmla="*/ 72 w 96"/>
                <a:gd name="T63" fmla="*/ 92 h 106"/>
                <a:gd name="T64" fmla="*/ 56 w 96"/>
                <a:gd name="T65" fmla="*/ 89 h 106"/>
                <a:gd name="T66" fmla="*/ 23 w 96"/>
                <a:gd name="T67" fmla="*/ 47 h 106"/>
                <a:gd name="T68" fmla="*/ 18 w 96"/>
                <a:gd name="T69" fmla="*/ 40 h 106"/>
                <a:gd name="T70" fmla="*/ 17 w 96"/>
                <a:gd name="T71" fmla="*/ 21 h 106"/>
                <a:gd name="T72" fmla="*/ 21 w 96"/>
                <a:gd name="T73" fmla="*/ 18 h 106"/>
                <a:gd name="T74" fmla="*/ 37 w 96"/>
                <a:gd name="T75" fmla="*/ 17 h 106"/>
                <a:gd name="T76" fmla="*/ 39 w 96"/>
                <a:gd name="T77" fmla="*/ 19 h 106"/>
                <a:gd name="T78" fmla="*/ 70 w 96"/>
                <a:gd name="T79" fmla="*/ 57 h 106"/>
                <a:gd name="T80" fmla="*/ 83 w 96"/>
                <a:gd name="T81" fmla="*/ 53 h 106"/>
                <a:gd name="T82" fmla="*/ 55 w 96"/>
                <a:gd name="T83" fmla="*/ 16 h 106"/>
                <a:gd name="T84" fmla="*/ 48 w 96"/>
                <a:gd name="T85" fmla="*/ 7 h 106"/>
                <a:gd name="T86" fmla="*/ 12 w 96"/>
                <a:gd name="T87" fmla="*/ 6 h 106"/>
                <a:gd name="T88" fmla="*/ 7 w 96"/>
                <a:gd name="T89" fmla="*/ 10 h 106"/>
                <a:gd name="T90" fmla="*/ 2 w 96"/>
                <a:gd name="T91" fmla="*/ 4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6" h="106">
                  <a:moveTo>
                    <a:pt x="14" y="58"/>
                  </a:moveTo>
                  <a:cubicBezTo>
                    <a:pt x="26" y="73"/>
                    <a:pt x="26" y="73"/>
                    <a:pt x="26" y="73"/>
                  </a:cubicBezTo>
                  <a:cubicBezTo>
                    <a:pt x="38" y="88"/>
                    <a:pt x="38" y="88"/>
                    <a:pt x="38" y="88"/>
                  </a:cubicBezTo>
                  <a:cubicBezTo>
                    <a:pt x="44" y="95"/>
                    <a:pt x="44" y="95"/>
                    <a:pt x="44" y="95"/>
                  </a:cubicBezTo>
                  <a:cubicBezTo>
                    <a:pt x="45" y="97"/>
                    <a:pt x="45" y="97"/>
                    <a:pt x="45" y="97"/>
                  </a:cubicBezTo>
                  <a:cubicBezTo>
                    <a:pt x="46" y="97"/>
                    <a:pt x="46" y="98"/>
                    <a:pt x="46" y="98"/>
                  </a:cubicBezTo>
                  <a:cubicBezTo>
                    <a:pt x="46" y="98"/>
                    <a:pt x="45" y="97"/>
                    <a:pt x="45" y="97"/>
                  </a:cubicBezTo>
                  <a:cubicBezTo>
                    <a:pt x="44" y="95"/>
                    <a:pt x="44" y="95"/>
                    <a:pt x="44" y="95"/>
                  </a:cubicBezTo>
                  <a:cubicBezTo>
                    <a:pt x="42" y="93"/>
                    <a:pt x="42" y="93"/>
                    <a:pt x="42" y="93"/>
                  </a:cubicBezTo>
                  <a:cubicBezTo>
                    <a:pt x="35" y="83"/>
                    <a:pt x="35" y="83"/>
                    <a:pt x="35" y="83"/>
                  </a:cubicBezTo>
                  <a:cubicBezTo>
                    <a:pt x="19" y="64"/>
                    <a:pt x="19" y="64"/>
                    <a:pt x="19" y="64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6" y="48"/>
                    <a:pt x="5" y="46"/>
                    <a:pt x="4" y="44"/>
                  </a:cubicBezTo>
                  <a:cubicBezTo>
                    <a:pt x="2" y="39"/>
                    <a:pt x="0" y="34"/>
                    <a:pt x="0" y="29"/>
                  </a:cubicBezTo>
                  <a:cubicBezTo>
                    <a:pt x="0" y="27"/>
                    <a:pt x="0" y="24"/>
                    <a:pt x="1" y="21"/>
                  </a:cubicBezTo>
                  <a:cubicBezTo>
                    <a:pt x="2" y="18"/>
                    <a:pt x="3" y="16"/>
                    <a:pt x="5" y="13"/>
                  </a:cubicBezTo>
                  <a:cubicBezTo>
                    <a:pt x="5" y="14"/>
                    <a:pt x="4" y="15"/>
                    <a:pt x="6" y="14"/>
                  </a:cubicBezTo>
                  <a:cubicBezTo>
                    <a:pt x="4" y="16"/>
                    <a:pt x="3" y="18"/>
                    <a:pt x="2" y="21"/>
                  </a:cubicBezTo>
                  <a:cubicBezTo>
                    <a:pt x="1" y="24"/>
                    <a:pt x="1" y="27"/>
                    <a:pt x="1" y="29"/>
                  </a:cubicBezTo>
                  <a:cubicBezTo>
                    <a:pt x="1" y="34"/>
                    <a:pt x="3" y="39"/>
                    <a:pt x="5" y="43"/>
                  </a:cubicBezTo>
                  <a:cubicBezTo>
                    <a:pt x="6" y="46"/>
                    <a:pt x="7" y="48"/>
                    <a:pt x="9" y="50"/>
                  </a:cubicBezTo>
                  <a:cubicBezTo>
                    <a:pt x="13" y="54"/>
                    <a:pt x="13" y="54"/>
                    <a:pt x="13" y="54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25" y="71"/>
                    <a:pt x="30" y="77"/>
                    <a:pt x="36" y="84"/>
                  </a:cubicBezTo>
                  <a:cubicBezTo>
                    <a:pt x="38" y="87"/>
                    <a:pt x="41" y="90"/>
                    <a:pt x="43" y="93"/>
                  </a:cubicBezTo>
                  <a:cubicBezTo>
                    <a:pt x="45" y="96"/>
                    <a:pt x="45" y="96"/>
                    <a:pt x="45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6" y="97"/>
                    <a:pt x="47" y="97"/>
                    <a:pt x="47" y="97"/>
                  </a:cubicBezTo>
                  <a:cubicBezTo>
                    <a:pt x="47" y="98"/>
                    <a:pt x="48" y="98"/>
                    <a:pt x="48" y="99"/>
                  </a:cubicBezTo>
                  <a:cubicBezTo>
                    <a:pt x="51" y="101"/>
                    <a:pt x="53" y="102"/>
                    <a:pt x="56" y="103"/>
                  </a:cubicBezTo>
                  <a:cubicBezTo>
                    <a:pt x="55" y="104"/>
                    <a:pt x="55" y="104"/>
                    <a:pt x="55" y="104"/>
                  </a:cubicBezTo>
                  <a:cubicBezTo>
                    <a:pt x="59" y="106"/>
                    <a:pt x="63" y="106"/>
                    <a:pt x="67" y="106"/>
                  </a:cubicBezTo>
                  <a:cubicBezTo>
                    <a:pt x="71" y="106"/>
                    <a:pt x="75" y="105"/>
                    <a:pt x="78" y="103"/>
                  </a:cubicBezTo>
                  <a:cubicBezTo>
                    <a:pt x="80" y="102"/>
                    <a:pt x="82" y="101"/>
                    <a:pt x="84" y="100"/>
                  </a:cubicBezTo>
                  <a:cubicBezTo>
                    <a:pt x="84" y="100"/>
                    <a:pt x="85" y="99"/>
                    <a:pt x="86" y="98"/>
                  </a:cubicBezTo>
                  <a:cubicBezTo>
                    <a:pt x="86" y="98"/>
                    <a:pt x="87" y="98"/>
                    <a:pt x="87" y="97"/>
                  </a:cubicBezTo>
                  <a:cubicBezTo>
                    <a:pt x="88" y="97"/>
                    <a:pt x="88" y="97"/>
                    <a:pt x="88" y="96"/>
                  </a:cubicBezTo>
                  <a:cubicBezTo>
                    <a:pt x="91" y="93"/>
                    <a:pt x="93" y="90"/>
                    <a:pt x="95" y="86"/>
                  </a:cubicBezTo>
                  <a:cubicBezTo>
                    <a:pt x="96" y="82"/>
                    <a:pt x="96" y="79"/>
                    <a:pt x="95" y="76"/>
                  </a:cubicBezTo>
                  <a:cubicBezTo>
                    <a:pt x="95" y="73"/>
                    <a:pt x="94" y="71"/>
                    <a:pt x="93" y="69"/>
                  </a:cubicBezTo>
                  <a:cubicBezTo>
                    <a:pt x="95" y="74"/>
                    <a:pt x="95" y="80"/>
                    <a:pt x="92" y="86"/>
                  </a:cubicBezTo>
                  <a:cubicBezTo>
                    <a:pt x="91" y="89"/>
                    <a:pt x="90" y="91"/>
                    <a:pt x="88" y="93"/>
                  </a:cubicBezTo>
                  <a:cubicBezTo>
                    <a:pt x="87" y="94"/>
                    <a:pt x="86" y="95"/>
                    <a:pt x="85" y="96"/>
                  </a:cubicBezTo>
                  <a:cubicBezTo>
                    <a:pt x="84" y="97"/>
                    <a:pt x="83" y="98"/>
                    <a:pt x="81" y="99"/>
                  </a:cubicBezTo>
                  <a:cubicBezTo>
                    <a:pt x="76" y="102"/>
                    <a:pt x="71" y="103"/>
                    <a:pt x="65" y="103"/>
                  </a:cubicBezTo>
                  <a:cubicBezTo>
                    <a:pt x="62" y="103"/>
                    <a:pt x="60" y="103"/>
                    <a:pt x="57" y="102"/>
                  </a:cubicBezTo>
                  <a:cubicBezTo>
                    <a:pt x="54" y="101"/>
                    <a:pt x="51" y="100"/>
                    <a:pt x="49" y="97"/>
                  </a:cubicBezTo>
                  <a:cubicBezTo>
                    <a:pt x="48" y="96"/>
                    <a:pt x="47" y="95"/>
                    <a:pt x="46" y="94"/>
                  </a:cubicBezTo>
                  <a:cubicBezTo>
                    <a:pt x="44" y="91"/>
                    <a:pt x="44" y="91"/>
                    <a:pt x="44" y="91"/>
                  </a:cubicBezTo>
                  <a:cubicBezTo>
                    <a:pt x="40" y="86"/>
                    <a:pt x="40" y="86"/>
                    <a:pt x="40" y="86"/>
                  </a:cubicBezTo>
                  <a:cubicBezTo>
                    <a:pt x="31" y="74"/>
                    <a:pt x="31" y="74"/>
                    <a:pt x="31" y="74"/>
                  </a:cubicBezTo>
                  <a:cubicBezTo>
                    <a:pt x="13" y="52"/>
                    <a:pt x="13" y="52"/>
                    <a:pt x="13" y="52"/>
                  </a:cubicBezTo>
                  <a:cubicBezTo>
                    <a:pt x="23" y="64"/>
                    <a:pt x="35" y="78"/>
                    <a:pt x="44" y="91"/>
                  </a:cubicBezTo>
                  <a:cubicBezTo>
                    <a:pt x="47" y="94"/>
                    <a:pt x="47" y="94"/>
                    <a:pt x="47" y="94"/>
                  </a:cubicBezTo>
                  <a:cubicBezTo>
                    <a:pt x="47" y="95"/>
                    <a:pt x="48" y="96"/>
                    <a:pt x="48" y="96"/>
                  </a:cubicBezTo>
                  <a:cubicBezTo>
                    <a:pt x="49" y="97"/>
                    <a:pt x="49" y="98"/>
                    <a:pt x="50" y="98"/>
                  </a:cubicBezTo>
                  <a:cubicBezTo>
                    <a:pt x="53" y="100"/>
                    <a:pt x="56" y="102"/>
                    <a:pt x="59" y="103"/>
                  </a:cubicBezTo>
                  <a:cubicBezTo>
                    <a:pt x="63" y="103"/>
                    <a:pt x="66" y="103"/>
                    <a:pt x="69" y="103"/>
                  </a:cubicBezTo>
                  <a:cubicBezTo>
                    <a:pt x="72" y="103"/>
                    <a:pt x="75" y="102"/>
                    <a:pt x="78" y="101"/>
                  </a:cubicBezTo>
                  <a:cubicBezTo>
                    <a:pt x="81" y="99"/>
                    <a:pt x="83" y="97"/>
                    <a:pt x="86" y="95"/>
                  </a:cubicBezTo>
                  <a:cubicBezTo>
                    <a:pt x="88" y="93"/>
                    <a:pt x="90" y="90"/>
                    <a:pt x="91" y="87"/>
                  </a:cubicBezTo>
                  <a:cubicBezTo>
                    <a:pt x="94" y="81"/>
                    <a:pt x="94" y="75"/>
                    <a:pt x="92" y="69"/>
                  </a:cubicBezTo>
                  <a:cubicBezTo>
                    <a:pt x="92" y="68"/>
                    <a:pt x="91" y="66"/>
                    <a:pt x="91" y="65"/>
                  </a:cubicBezTo>
                  <a:cubicBezTo>
                    <a:pt x="90" y="64"/>
                    <a:pt x="89" y="62"/>
                    <a:pt x="88" y="61"/>
                  </a:cubicBezTo>
                  <a:cubicBezTo>
                    <a:pt x="86" y="60"/>
                    <a:pt x="84" y="59"/>
                    <a:pt x="83" y="59"/>
                  </a:cubicBezTo>
                  <a:cubicBezTo>
                    <a:pt x="83" y="60"/>
                    <a:pt x="83" y="60"/>
                    <a:pt x="83" y="61"/>
                  </a:cubicBezTo>
                  <a:cubicBezTo>
                    <a:pt x="83" y="62"/>
                    <a:pt x="84" y="64"/>
                    <a:pt x="84" y="66"/>
                  </a:cubicBezTo>
                  <a:cubicBezTo>
                    <a:pt x="85" y="67"/>
                    <a:pt x="86" y="69"/>
                    <a:pt x="86" y="70"/>
                  </a:cubicBezTo>
                  <a:cubicBezTo>
                    <a:pt x="87" y="71"/>
                    <a:pt x="87" y="72"/>
                    <a:pt x="87" y="72"/>
                  </a:cubicBezTo>
                  <a:cubicBezTo>
                    <a:pt x="86" y="73"/>
                    <a:pt x="86" y="73"/>
                    <a:pt x="85" y="73"/>
                  </a:cubicBezTo>
                  <a:cubicBezTo>
                    <a:pt x="86" y="76"/>
                    <a:pt x="86" y="79"/>
                    <a:pt x="85" y="82"/>
                  </a:cubicBezTo>
                  <a:cubicBezTo>
                    <a:pt x="84" y="85"/>
                    <a:pt x="82" y="88"/>
                    <a:pt x="80" y="90"/>
                  </a:cubicBezTo>
                  <a:cubicBezTo>
                    <a:pt x="75" y="94"/>
                    <a:pt x="68" y="96"/>
                    <a:pt x="62" y="95"/>
                  </a:cubicBezTo>
                  <a:cubicBezTo>
                    <a:pt x="60" y="95"/>
                    <a:pt x="58" y="94"/>
                    <a:pt x="57" y="93"/>
                  </a:cubicBezTo>
                  <a:cubicBezTo>
                    <a:pt x="56" y="93"/>
                    <a:pt x="55" y="92"/>
                    <a:pt x="55" y="92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54" y="90"/>
                    <a:pt x="53" y="90"/>
                    <a:pt x="53" y="90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39" y="71"/>
                    <a:pt x="33" y="64"/>
                    <a:pt x="28" y="57"/>
                  </a:cubicBezTo>
                  <a:cubicBezTo>
                    <a:pt x="34" y="64"/>
                    <a:pt x="39" y="72"/>
                    <a:pt x="45" y="79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90"/>
                    <a:pt x="54" y="90"/>
                    <a:pt x="54" y="91"/>
                  </a:cubicBezTo>
                  <a:cubicBezTo>
                    <a:pt x="54" y="91"/>
                    <a:pt x="54" y="91"/>
                    <a:pt x="55" y="92"/>
                  </a:cubicBezTo>
                  <a:cubicBezTo>
                    <a:pt x="55" y="92"/>
                    <a:pt x="56" y="93"/>
                    <a:pt x="57" y="93"/>
                  </a:cubicBezTo>
                  <a:cubicBezTo>
                    <a:pt x="58" y="94"/>
                    <a:pt x="60" y="95"/>
                    <a:pt x="62" y="95"/>
                  </a:cubicBezTo>
                  <a:cubicBezTo>
                    <a:pt x="68" y="96"/>
                    <a:pt x="75" y="94"/>
                    <a:pt x="79" y="90"/>
                  </a:cubicBezTo>
                  <a:cubicBezTo>
                    <a:pt x="82" y="87"/>
                    <a:pt x="83" y="85"/>
                    <a:pt x="84" y="82"/>
                  </a:cubicBezTo>
                  <a:cubicBezTo>
                    <a:pt x="85" y="79"/>
                    <a:pt x="85" y="76"/>
                    <a:pt x="84" y="72"/>
                  </a:cubicBezTo>
                  <a:cubicBezTo>
                    <a:pt x="83" y="72"/>
                    <a:pt x="83" y="72"/>
                    <a:pt x="83" y="75"/>
                  </a:cubicBezTo>
                  <a:cubicBezTo>
                    <a:pt x="83" y="77"/>
                    <a:pt x="83" y="81"/>
                    <a:pt x="81" y="84"/>
                  </a:cubicBezTo>
                  <a:cubicBezTo>
                    <a:pt x="80" y="85"/>
                    <a:pt x="80" y="86"/>
                    <a:pt x="79" y="87"/>
                  </a:cubicBezTo>
                  <a:cubicBezTo>
                    <a:pt x="79" y="88"/>
                    <a:pt x="78" y="88"/>
                    <a:pt x="78" y="88"/>
                  </a:cubicBezTo>
                  <a:cubicBezTo>
                    <a:pt x="78" y="89"/>
                    <a:pt x="77" y="89"/>
                    <a:pt x="77" y="89"/>
                  </a:cubicBezTo>
                  <a:cubicBezTo>
                    <a:pt x="75" y="91"/>
                    <a:pt x="73" y="92"/>
                    <a:pt x="72" y="92"/>
                  </a:cubicBezTo>
                  <a:cubicBezTo>
                    <a:pt x="69" y="93"/>
                    <a:pt x="67" y="93"/>
                    <a:pt x="64" y="93"/>
                  </a:cubicBezTo>
                  <a:cubicBezTo>
                    <a:pt x="62" y="93"/>
                    <a:pt x="60" y="92"/>
                    <a:pt x="58" y="91"/>
                  </a:cubicBezTo>
                  <a:cubicBezTo>
                    <a:pt x="57" y="90"/>
                    <a:pt x="56" y="90"/>
                    <a:pt x="56" y="89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47" y="78"/>
                    <a:pt x="47" y="78"/>
                    <a:pt x="47" y="78"/>
                  </a:cubicBezTo>
                  <a:cubicBezTo>
                    <a:pt x="39" y="67"/>
                    <a:pt x="31" y="57"/>
                    <a:pt x="23" y="47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19" y="41"/>
                    <a:pt x="18" y="41"/>
                    <a:pt x="18" y="41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39"/>
                    <a:pt x="17" y="38"/>
                    <a:pt x="16" y="37"/>
                  </a:cubicBezTo>
                  <a:cubicBezTo>
                    <a:pt x="15" y="34"/>
                    <a:pt x="14" y="31"/>
                    <a:pt x="14" y="28"/>
                  </a:cubicBezTo>
                  <a:cubicBezTo>
                    <a:pt x="14" y="25"/>
                    <a:pt x="15" y="23"/>
                    <a:pt x="17" y="21"/>
                  </a:cubicBezTo>
                  <a:cubicBezTo>
                    <a:pt x="17" y="21"/>
                    <a:pt x="17" y="20"/>
                    <a:pt x="18" y="20"/>
                  </a:cubicBezTo>
                  <a:cubicBezTo>
                    <a:pt x="18" y="20"/>
                    <a:pt x="18" y="20"/>
                    <a:pt x="19" y="19"/>
                  </a:cubicBezTo>
                  <a:cubicBezTo>
                    <a:pt x="19" y="19"/>
                    <a:pt x="20" y="18"/>
                    <a:pt x="21" y="18"/>
                  </a:cubicBezTo>
                  <a:cubicBezTo>
                    <a:pt x="22" y="17"/>
                    <a:pt x="24" y="16"/>
                    <a:pt x="26" y="16"/>
                  </a:cubicBezTo>
                  <a:cubicBezTo>
                    <a:pt x="28" y="15"/>
                    <a:pt x="30" y="15"/>
                    <a:pt x="32" y="15"/>
                  </a:cubicBezTo>
                  <a:cubicBezTo>
                    <a:pt x="34" y="15"/>
                    <a:pt x="36" y="16"/>
                    <a:pt x="37" y="17"/>
                  </a:cubicBezTo>
                  <a:cubicBezTo>
                    <a:pt x="38" y="17"/>
                    <a:pt x="38" y="17"/>
                    <a:pt x="38" y="18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42" y="22"/>
                    <a:pt x="42" y="22"/>
                    <a:pt x="42" y="22"/>
                  </a:cubicBezTo>
                  <a:cubicBezTo>
                    <a:pt x="48" y="30"/>
                    <a:pt x="48" y="30"/>
                    <a:pt x="48" y="30"/>
                  </a:cubicBezTo>
                  <a:cubicBezTo>
                    <a:pt x="56" y="40"/>
                    <a:pt x="63" y="49"/>
                    <a:pt x="70" y="57"/>
                  </a:cubicBezTo>
                  <a:cubicBezTo>
                    <a:pt x="82" y="70"/>
                    <a:pt x="82" y="62"/>
                    <a:pt x="72" y="47"/>
                  </a:cubicBezTo>
                  <a:cubicBezTo>
                    <a:pt x="72" y="46"/>
                    <a:pt x="72" y="46"/>
                    <a:pt x="72" y="46"/>
                  </a:cubicBezTo>
                  <a:cubicBezTo>
                    <a:pt x="83" y="61"/>
                    <a:pt x="80" y="52"/>
                    <a:pt x="83" y="53"/>
                  </a:cubicBezTo>
                  <a:cubicBezTo>
                    <a:pt x="77" y="45"/>
                    <a:pt x="72" y="38"/>
                    <a:pt x="67" y="30"/>
                  </a:cubicBezTo>
                  <a:cubicBezTo>
                    <a:pt x="61" y="23"/>
                    <a:pt x="61" y="23"/>
                    <a:pt x="61" y="23"/>
                  </a:cubicBezTo>
                  <a:cubicBezTo>
                    <a:pt x="55" y="16"/>
                    <a:pt x="55" y="16"/>
                    <a:pt x="55" y="16"/>
                  </a:cubicBezTo>
                  <a:cubicBezTo>
                    <a:pt x="52" y="12"/>
                    <a:pt x="52" y="12"/>
                    <a:pt x="52" y="12"/>
                  </a:cubicBezTo>
                  <a:cubicBezTo>
                    <a:pt x="50" y="10"/>
                    <a:pt x="50" y="10"/>
                    <a:pt x="50" y="10"/>
                  </a:cubicBezTo>
                  <a:cubicBezTo>
                    <a:pt x="50" y="9"/>
                    <a:pt x="49" y="8"/>
                    <a:pt x="48" y="7"/>
                  </a:cubicBezTo>
                  <a:cubicBezTo>
                    <a:pt x="45" y="4"/>
                    <a:pt x="40" y="2"/>
                    <a:pt x="36" y="1"/>
                  </a:cubicBezTo>
                  <a:cubicBezTo>
                    <a:pt x="31" y="0"/>
                    <a:pt x="27" y="1"/>
                    <a:pt x="23" y="2"/>
                  </a:cubicBezTo>
                  <a:cubicBezTo>
                    <a:pt x="19" y="3"/>
                    <a:pt x="16" y="4"/>
                    <a:pt x="12" y="6"/>
                  </a:cubicBezTo>
                  <a:cubicBezTo>
                    <a:pt x="11" y="7"/>
                    <a:pt x="11" y="7"/>
                    <a:pt x="10" y="8"/>
                  </a:cubicBezTo>
                  <a:cubicBezTo>
                    <a:pt x="9" y="8"/>
                    <a:pt x="9" y="9"/>
                    <a:pt x="9" y="9"/>
                  </a:cubicBezTo>
                  <a:cubicBezTo>
                    <a:pt x="8" y="9"/>
                    <a:pt x="8" y="10"/>
                    <a:pt x="7" y="10"/>
                  </a:cubicBezTo>
                  <a:cubicBezTo>
                    <a:pt x="6" y="12"/>
                    <a:pt x="4" y="13"/>
                    <a:pt x="3" y="15"/>
                  </a:cubicBezTo>
                  <a:cubicBezTo>
                    <a:pt x="1" y="19"/>
                    <a:pt x="0" y="24"/>
                    <a:pt x="0" y="28"/>
                  </a:cubicBezTo>
                  <a:cubicBezTo>
                    <a:pt x="0" y="32"/>
                    <a:pt x="0" y="36"/>
                    <a:pt x="2" y="40"/>
                  </a:cubicBezTo>
                  <a:cubicBezTo>
                    <a:pt x="3" y="43"/>
                    <a:pt x="5" y="47"/>
                    <a:pt x="7" y="50"/>
                  </a:cubicBezTo>
                  <a:lnTo>
                    <a:pt x="14" y="5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36" name="Freeform 34"/>
            <p:cNvSpPr/>
            <p:nvPr/>
          </p:nvSpPr>
          <p:spPr bwMode="auto">
            <a:xfrm>
              <a:off x="5984876" y="954088"/>
              <a:ext cx="222250" cy="431800"/>
            </a:xfrm>
            <a:custGeom>
              <a:avLst/>
              <a:gdLst>
                <a:gd name="T0" fmla="*/ 0 w 59"/>
                <a:gd name="T1" fmla="*/ 87 h 115"/>
                <a:gd name="T2" fmla="*/ 17 w 59"/>
                <a:gd name="T3" fmla="*/ 113 h 115"/>
                <a:gd name="T4" fmla="*/ 47 w 59"/>
                <a:gd name="T5" fmla="*/ 110 h 115"/>
                <a:gd name="T6" fmla="*/ 48 w 59"/>
                <a:gd name="T7" fmla="*/ 108 h 115"/>
                <a:gd name="T8" fmla="*/ 51 w 59"/>
                <a:gd name="T9" fmla="*/ 106 h 115"/>
                <a:gd name="T10" fmla="*/ 58 w 59"/>
                <a:gd name="T11" fmla="*/ 87 h 115"/>
                <a:gd name="T12" fmla="*/ 58 w 59"/>
                <a:gd name="T13" fmla="*/ 73 h 115"/>
                <a:gd name="T14" fmla="*/ 58 w 59"/>
                <a:gd name="T15" fmla="*/ 85 h 115"/>
                <a:gd name="T16" fmla="*/ 57 w 59"/>
                <a:gd name="T17" fmla="*/ 92 h 115"/>
                <a:gd name="T18" fmla="*/ 48 w 59"/>
                <a:gd name="T19" fmla="*/ 108 h 115"/>
                <a:gd name="T20" fmla="*/ 47 w 59"/>
                <a:gd name="T21" fmla="*/ 108 h 115"/>
                <a:gd name="T22" fmla="*/ 29 w 59"/>
                <a:gd name="T23" fmla="*/ 115 h 115"/>
                <a:gd name="T24" fmla="*/ 1 w 59"/>
                <a:gd name="T25" fmla="*/ 92 h 115"/>
                <a:gd name="T26" fmla="*/ 37 w 59"/>
                <a:gd name="T27" fmla="*/ 113 h 115"/>
                <a:gd name="T28" fmla="*/ 48 w 59"/>
                <a:gd name="T29" fmla="*/ 106 h 115"/>
                <a:gd name="T30" fmla="*/ 57 w 59"/>
                <a:gd name="T31" fmla="*/ 87 h 115"/>
                <a:gd name="T32" fmla="*/ 57 w 59"/>
                <a:gd name="T33" fmla="*/ 53 h 115"/>
                <a:gd name="T34" fmla="*/ 59 w 59"/>
                <a:gd name="T35" fmla="*/ 30 h 115"/>
                <a:gd name="T36" fmla="*/ 43 w 59"/>
                <a:gd name="T37" fmla="*/ 2 h 115"/>
                <a:gd name="T38" fmla="*/ 57 w 59"/>
                <a:gd name="T39" fmla="*/ 25 h 115"/>
                <a:gd name="T40" fmla="*/ 57 w 59"/>
                <a:gd name="T41" fmla="*/ 31 h 115"/>
                <a:gd name="T42" fmla="*/ 56 w 59"/>
                <a:gd name="T43" fmla="*/ 81 h 115"/>
                <a:gd name="T44" fmla="*/ 56 w 59"/>
                <a:gd name="T45" fmla="*/ 88 h 115"/>
                <a:gd name="T46" fmla="*/ 47 w 59"/>
                <a:gd name="T47" fmla="*/ 105 h 115"/>
                <a:gd name="T48" fmla="*/ 46 w 59"/>
                <a:gd name="T49" fmla="*/ 107 h 115"/>
                <a:gd name="T50" fmla="*/ 41 w 59"/>
                <a:gd name="T51" fmla="*/ 110 h 115"/>
                <a:gd name="T52" fmla="*/ 46 w 59"/>
                <a:gd name="T53" fmla="*/ 106 h 115"/>
                <a:gd name="T54" fmla="*/ 55 w 59"/>
                <a:gd name="T55" fmla="*/ 93 h 115"/>
                <a:gd name="T56" fmla="*/ 55 w 59"/>
                <a:gd name="T57" fmla="*/ 79 h 115"/>
                <a:gd name="T58" fmla="*/ 56 w 59"/>
                <a:gd name="T59" fmla="*/ 26 h 115"/>
                <a:gd name="T60" fmla="*/ 39 w 59"/>
                <a:gd name="T61" fmla="*/ 1 h 115"/>
                <a:gd name="T62" fmla="*/ 31 w 59"/>
                <a:gd name="T63" fmla="*/ 4 h 115"/>
                <a:gd name="T64" fmla="*/ 41 w 59"/>
                <a:gd name="T65" fmla="*/ 9 h 115"/>
                <a:gd name="T66" fmla="*/ 48 w 59"/>
                <a:gd name="T67" fmla="*/ 49 h 115"/>
                <a:gd name="T68" fmla="*/ 47 w 59"/>
                <a:gd name="T69" fmla="*/ 86 h 115"/>
                <a:gd name="T70" fmla="*/ 47 w 59"/>
                <a:gd name="T71" fmla="*/ 89 h 115"/>
                <a:gd name="T72" fmla="*/ 47 w 59"/>
                <a:gd name="T73" fmla="*/ 76 h 115"/>
                <a:gd name="T74" fmla="*/ 39 w 59"/>
                <a:gd name="T75" fmla="*/ 11 h 115"/>
                <a:gd name="T76" fmla="*/ 46 w 59"/>
                <a:gd name="T77" fmla="*/ 25 h 115"/>
                <a:gd name="T78" fmla="*/ 46 w 59"/>
                <a:gd name="T79" fmla="*/ 37 h 115"/>
                <a:gd name="T80" fmla="*/ 45 w 59"/>
                <a:gd name="T81" fmla="*/ 86 h 115"/>
                <a:gd name="T82" fmla="*/ 44 w 59"/>
                <a:gd name="T83" fmla="*/ 92 h 115"/>
                <a:gd name="T84" fmla="*/ 39 w 59"/>
                <a:gd name="T85" fmla="*/ 98 h 115"/>
                <a:gd name="T86" fmla="*/ 34 w 59"/>
                <a:gd name="T87" fmla="*/ 101 h 115"/>
                <a:gd name="T88" fmla="*/ 18 w 59"/>
                <a:gd name="T89" fmla="*/ 96 h 115"/>
                <a:gd name="T90" fmla="*/ 14 w 59"/>
                <a:gd name="T91" fmla="*/ 85 h 115"/>
                <a:gd name="T92" fmla="*/ 14 w 59"/>
                <a:gd name="T93" fmla="*/ 36 h 115"/>
                <a:gd name="T94" fmla="*/ 14 w 59"/>
                <a:gd name="T95" fmla="*/ 26 h 115"/>
                <a:gd name="T96" fmla="*/ 22 w 59"/>
                <a:gd name="T97" fmla="*/ 13 h 115"/>
                <a:gd name="T98" fmla="*/ 30 w 59"/>
                <a:gd name="T99" fmla="*/ 9 h 115"/>
                <a:gd name="T100" fmla="*/ 13 w 59"/>
                <a:gd name="T101" fmla="*/ 10 h 115"/>
                <a:gd name="T102" fmla="*/ 23 w 59"/>
                <a:gd name="T103" fmla="*/ 2 h 115"/>
                <a:gd name="T104" fmla="*/ 0 w 59"/>
                <a:gd name="T105" fmla="*/ 24 h 115"/>
                <a:gd name="T106" fmla="*/ 0 w 59"/>
                <a:gd name="T107" fmla="*/ 34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9" h="115">
                  <a:moveTo>
                    <a:pt x="0" y="83"/>
                  </a:moveTo>
                  <a:cubicBezTo>
                    <a:pt x="0" y="85"/>
                    <a:pt x="0" y="85"/>
                    <a:pt x="0" y="85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87"/>
                    <a:pt x="0" y="88"/>
                    <a:pt x="0" y="88"/>
                  </a:cubicBezTo>
                  <a:cubicBezTo>
                    <a:pt x="0" y="90"/>
                    <a:pt x="0" y="92"/>
                    <a:pt x="1" y="94"/>
                  </a:cubicBezTo>
                  <a:cubicBezTo>
                    <a:pt x="3" y="103"/>
                    <a:pt x="9" y="109"/>
                    <a:pt x="17" y="113"/>
                  </a:cubicBezTo>
                  <a:cubicBezTo>
                    <a:pt x="21" y="115"/>
                    <a:pt x="25" y="115"/>
                    <a:pt x="29" y="115"/>
                  </a:cubicBezTo>
                  <a:cubicBezTo>
                    <a:pt x="33" y="115"/>
                    <a:pt x="37" y="115"/>
                    <a:pt x="41" y="113"/>
                  </a:cubicBezTo>
                  <a:cubicBezTo>
                    <a:pt x="43" y="112"/>
                    <a:pt x="45" y="111"/>
                    <a:pt x="47" y="110"/>
                  </a:cubicBezTo>
                  <a:cubicBezTo>
                    <a:pt x="47" y="109"/>
                    <a:pt x="48" y="109"/>
                    <a:pt x="48" y="109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9" y="108"/>
                    <a:pt x="49" y="108"/>
                    <a:pt x="49" y="108"/>
                  </a:cubicBezTo>
                  <a:cubicBezTo>
                    <a:pt x="50" y="107"/>
                    <a:pt x="50" y="106"/>
                    <a:pt x="51" y="106"/>
                  </a:cubicBezTo>
                  <a:cubicBezTo>
                    <a:pt x="54" y="103"/>
                    <a:pt x="56" y="99"/>
                    <a:pt x="57" y="94"/>
                  </a:cubicBezTo>
                  <a:cubicBezTo>
                    <a:pt x="58" y="92"/>
                    <a:pt x="58" y="90"/>
                    <a:pt x="58" y="88"/>
                  </a:cubicBezTo>
                  <a:cubicBezTo>
                    <a:pt x="58" y="88"/>
                    <a:pt x="58" y="87"/>
                    <a:pt x="58" y="87"/>
                  </a:cubicBezTo>
                  <a:cubicBezTo>
                    <a:pt x="58" y="86"/>
                    <a:pt x="58" y="86"/>
                    <a:pt x="58" y="86"/>
                  </a:cubicBezTo>
                  <a:cubicBezTo>
                    <a:pt x="58" y="83"/>
                    <a:pt x="58" y="83"/>
                    <a:pt x="58" y="83"/>
                  </a:cubicBezTo>
                  <a:cubicBezTo>
                    <a:pt x="58" y="73"/>
                    <a:pt x="58" y="73"/>
                    <a:pt x="58" y="73"/>
                  </a:cubicBezTo>
                  <a:cubicBezTo>
                    <a:pt x="59" y="54"/>
                    <a:pt x="59" y="54"/>
                    <a:pt x="59" y="54"/>
                  </a:cubicBezTo>
                  <a:cubicBezTo>
                    <a:pt x="58" y="79"/>
                    <a:pt x="58" y="79"/>
                    <a:pt x="58" y="79"/>
                  </a:cubicBezTo>
                  <a:cubicBezTo>
                    <a:pt x="58" y="85"/>
                    <a:pt x="58" y="85"/>
                    <a:pt x="58" y="85"/>
                  </a:cubicBezTo>
                  <a:cubicBezTo>
                    <a:pt x="58" y="86"/>
                    <a:pt x="58" y="86"/>
                    <a:pt x="58" y="86"/>
                  </a:cubicBezTo>
                  <a:cubicBezTo>
                    <a:pt x="58" y="87"/>
                    <a:pt x="58" y="88"/>
                    <a:pt x="58" y="88"/>
                  </a:cubicBezTo>
                  <a:cubicBezTo>
                    <a:pt x="58" y="90"/>
                    <a:pt x="58" y="91"/>
                    <a:pt x="57" y="92"/>
                  </a:cubicBezTo>
                  <a:cubicBezTo>
                    <a:pt x="57" y="97"/>
                    <a:pt x="54" y="102"/>
                    <a:pt x="50" y="106"/>
                  </a:cubicBezTo>
                  <a:cubicBezTo>
                    <a:pt x="50" y="107"/>
                    <a:pt x="49" y="107"/>
                    <a:pt x="49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7" y="108"/>
                    <a:pt x="47" y="108"/>
                    <a:pt x="47" y="108"/>
                  </a:cubicBezTo>
                  <a:cubicBezTo>
                    <a:pt x="46" y="109"/>
                    <a:pt x="45" y="110"/>
                    <a:pt x="44" y="111"/>
                  </a:cubicBezTo>
                  <a:cubicBezTo>
                    <a:pt x="42" y="112"/>
                    <a:pt x="39" y="113"/>
                    <a:pt x="37" y="114"/>
                  </a:cubicBezTo>
                  <a:cubicBezTo>
                    <a:pt x="34" y="115"/>
                    <a:pt x="32" y="115"/>
                    <a:pt x="29" y="115"/>
                  </a:cubicBezTo>
                  <a:cubicBezTo>
                    <a:pt x="27" y="115"/>
                    <a:pt x="24" y="115"/>
                    <a:pt x="21" y="114"/>
                  </a:cubicBezTo>
                  <a:cubicBezTo>
                    <a:pt x="11" y="111"/>
                    <a:pt x="3" y="103"/>
                    <a:pt x="1" y="92"/>
                  </a:cubicBezTo>
                  <a:cubicBezTo>
                    <a:pt x="1" y="92"/>
                    <a:pt x="1" y="93"/>
                    <a:pt x="1" y="92"/>
                  </a:cubicBezTo>
                  <a:cubicBezTo>
                    <a:pt x="4" y="102"/>
                    <a:pt x="12" y="110"/>
                    <a:pt x="22" y="113"/>
                  </a:cubicBezTo>
                  <a:cubicBezTo>
                    <a:pt x="24" y="114"/>
                    <a:pt x="27" y="114"/>
                    <a:pt x="30" y="114"/>
                  </a:cubicBezTo>
                  <a:cubicBezTo>
                    <a:pt x="32" y="114"/>
                    <a:pt x="35" y="114"/>
                    <a:pt x="37" y="113"/>
                  </a:cubicBezTo>
                  <a:cubicBezTo>
                    <a:pt x="40" y="112"/>
                    <a:pt x="42" y="111"/>
                    <a:pt x="44" y="110"/>
                  </a:cubicBezTo>
                  <a:cubicBezTo>
                    <a:pt x="45" y="109"/>
                    <a:pt x="46" y="108"/>
                    <a:pt x="47" y="107"/>
                  </a:cubicBezTo>
                  <a:cubicBezTo>
                    <a:pt x="47" y="107"/>
                    <a:pt x="48" y="107"/>
                    <a:pt x="48" y="106"/>
                  </a:cubicBezTo>
                  <a:cubicBezTo>
                    <a:pt x="49" y="106"/>
                    <a:pt x="49" y="106"/>
                    <a:pt x="50" y="105"/>
                  </a:cubicBezTo>
                  <a:cubicBezTo>
                    <a:pt x="54" y="101"/>
                    <a:pt x="56" y="96"/>
                    <a:pt x="57" y="91"/>
                  </a:cubicBezTo>
                  <a:cubicBezTo>
                    <a:pt x="57" y="90"/>
                    <a:pt x="57" y="89"/>
                    <a:pt x="57" y="87"/>
                  </a:cubicBezTo>
                  <a:cubicBezTo>
                    <a:pt x="57" y="84"/>
                    <a:pt x="57" y="84"/>
                    <a:pt x="57" y="84"/>
                  </a:cubicBezTo>
                  <a:cubicBezTo>
                    <a:pt x="57" y="78"/>
                    <a:pt x="57" y="78"/>
                    <a:pt x="57" y="78"/>
                  </a:cubicBezTo>
                  <a:cubicBezTo>
                    <a:pt x="58" y="70"/>
                    <a:pt x="58" y="61"/>
                    <a:pt x="57" y="53"/>
                  </a:cubicBezTo>
                  <a:cubicBezTo>
                    <a:pt x="59" y="53"/>
                    <a:pt x="59" y="53"/>
                    <a:pt x="59" y="53"/>
                  </a:cubicBezTo>
                  <a:cubicBezTo>
                    <a:pt x="59" y="35"/>
                    <a:pt x="59" y="35"/>
                    <a:pt x="59" y="35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9" y="28"/>
                    <a:pt x="59" y="27"/>
                    <a:pt x="59" y="25"/>
                  </a:cubicBezTo>
                  <a:cubicBezTo>
                    <a:pt x="59" y="21"/>
                    <a:pt x="58" y="17"/>
                    <a:pt x="56" y="13"/>
                  </a:cubicBezTo>
                  <a:cubicBezTo>
                    <a:pt x="53" y="7"/>
                    <a:pt x="48" y="4"/>
                    <a:pt x="43" y="2"/>
                  </a:cubicBezTo>
                  <a:cubicBezTo>
                    <a:pt x="48" y="5"/>
                    <a:pt x="52" y="10"/>
                    <a:pt x="54" y="15"/>
                  </a:cubicBezTo>
                  <a:cubicBezTo>
                    <a:pt x="55" y="17"/>
                    <a:pt x="56" y="20"/>
                    <a:pt x="57" y="23"/>
                  </a:cubicBezTo>
                  <a:cubicBezTo>
                    <a:pt x="57" y="24"/>
                    <a:pt x="57" y="25"/>
                    <a:pt x="57" y="25"/>
                  </a:cubicBezTo>
                  <a:cubicBezTo>
                    <a:pt x="57" y="26"/>
                    <a:pt x="57" y="26"/>
                    <a:pt x="57" y="26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7" y="31"/>
                    <a:pt x="57" y="31"/>
                    <a:pt x="57" y="31"/>
                  </a:cubicBezTo>
                  <a:cubicBezTo>
                    <a:pt x="56" y="40"/>
                    <a:pt x="56" y="50"/>
                    <a:pt x="56" y="59"/>
                  </a:cubicBezTo>
                  <a:cubicBezTo>
                    <a:pt x="56" y="74"/>
                    <a:pt x="56" y="74"/>
                    <a:pt x="56" y="74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56" y="85"/>
                    <a:pt x="56" y="85"/>
                    <a:pt x="56" y="85"/>
                  </a:cubicBezTo>
                  <a:cubicBezTo>
                    <a:pt x="56" y="86"/>
                    <a:pt x="56" y="86"/>
                    <a:pt x="56" y="86"/>
                  </a:cubicBezTo>
                  <a:cubicBezTo>
                    <a:pt x="56" y="87"/>
                    <a:pt x="56" y="88"/>
                    <a:pt x="56" y="88"/>
                  </a:cubicBezTo>
                  <a:cubicBezTo>
                    <a:pt x="55" y="91"/>
                    <a:pt x="55" y="94"/>
                    <a:pt x="54" y="97"/>
                  </a:cubicBezTo>
                  <a:cubicBezTo>
                    <a:pt x="53" y="99"/>
                    <a:pt x="51" y="102"/>
                    <a:pt x="49" y="104"/>
                  </a:cubicBezTo>
                  <a:cubicBezTo>
                    <a:pt x="48" y="104"/>
                    <a:pt x="48" y="105"/>
                    <a:pt x="47" y="105"/>
                  </a:cubicBezTo>
                  <a:cubicBezTo>
                    <a:pt x="47" y="106"/>
                    <a:pt x="47" y="106"/>
                    <a:pt x="47" y="106"/>
                  </a:cubicBezTo>
                  <a:cubicBezTo>
                    <a:pt x="46" y="106"/>
                    <a:pt x="46" y="106"/>
                    <a:pt x="46" y="106"/>
                  </a:cubicBezTo>
                  <a:cubicBezTo>
                    <a:pt x="46" y="107"/>
                    <a:pt x="46" y="107"/>
                    <a:pt x="46" y="107"/>
                  </a:cubicBezTo>
                  <a:cubicBezTo>
                    <a:pt x="45" y="107"/>
                    <a:pt x="44" y="108"/>
                    <a:pt x="43" y="109"/>
                  </a:cubicBezTo>
                  <a:cubicBezTo>
                    <a:pt x="40" y="110"/>
                    <a:pt x="37" y="111"/>
                    <a:pt x="35" y="112"/>
                  </a:cubicBezTo>
                  <a:cubicBezTo>
                    <a:pt x="37" y="111"/>
                    <a:pt x="39" y="111"/>
                    <a:pt x="41" y="110"/>
                  </a:cubicBezTo>
                  <a:cubicBezTo>
                    <a:pt x="42" y="109"/>
                    <a:pt x="44" y="108"/>
                    <a:pt x="45" y="108"/>
                  </a:cubicBezTo>
                  <a:cubicBezTo>
                    <a:pt x="45" y="107"/>
                    <a:pt x="46" y="107"/>
                    <a:pt x="46" y="106"/>
                  </a:cubicBezTo>
                  <a:cubicBezTo>
                    <a:pt x="46" y="106"/>
                    <a:pt x="46" y="106"/>
                    <a:pt x="46" y="106"/>
                  </a:cubicBezTo>
                  <a:cubicBezTo>
                    <a:pt x="46" y="106"/>
                    <a:pt x="46" y="106"/>
                    <a:pt x="46" y="106"/>
                  </a:cubicBezTo>
                  <a:cubicBezTo>
                    <a:pt x="47" y="105"/>
                    <a:pt x="47" y="105"/>
                    <a:pt x="47" y="105"/>
                  </a:cubicBezTo>
                  <a:cubicBezTo>
                    <a:pt x="51" y="102"/>
                    <a:pt x="54" y="97"/>
                    <a:pt x="55" y="93"/>
                  </a:cubicBezTo>
                  <a:cubicBezTo>
                    <a:pt x="55" y="91"/>
                    <a:pt x="55" y="90"/>
                    <a:pt x="55" y="89"/>
                  </a:cubicBezTo>
                  <a:cubicBezTo>
                    <a:pt x="55" y="88"/>
                    <a:pt x="55" y="86"/>
                    <a:pt x="55" y="85"/>
                  </a:cubicBezTo>
                  <a:cubicBezTo>
                    <a:pt x="55" y="79"/>
                    <a:pt x="55" y="79"/>
                    <a:pt x="55" y="79"/>
                  </a:cubicBezTo>
                  <a:cubicBezTo>
                    <a:pt x="55" y="75"/>
                    <a:pt x="55" y="71"/>
                    <a:pt x="56" y="67"/>
                  </a:cubicBezTo>
                  <a:cubicBezTo>
                    <a:pt x="56" y="55"/>
                    <a:pt x="56" y="45"/>
                    <a:pt x="56" y="34"/>
                  </a:cubicBezTo>
                  <a:cubicBezTo>
                    <a:pt x="56" y="26"/>
                    <a:pt x="56" y="26"/>
                    <a:pt x="56" y="26"/>
                  </a:cubicBezTo>
                  <a:cubicBezTo>
                    <a:pt x="56" y="23"/>
                    <a:pt x="56" y="20"/>
                    <a:pt x="54" y="17"/>
                  </a:cubicBezTo>
                  <a:cubicBezTo>
                    <a:pt x="52" y="11"/>
                    <a:pt x="48" y="6"/>
                    <a:pt x="43" y="3"/>
                  </a:cubicBezTo>
                  <a:cubicBezTo>
                    <a:pt x="41" y="2"/>
                    <a:pt x="40" y="1"/>
                    <a:pt x="39" y="1"/>
                  </a:cubicBezTo>
                  <a:cubicBezTo>
                    <a:pt x="37" y="0"/>
                    <a:pt x="35" y="0"/>
                    <a:pt x="34" y="0"/>
                  </a:cubicBezTo>
                  <a:cubicBezTo>
                    <a:pt x="31" y="1"/>
                    <a:pt x="29" y="2"/>
                    <a:pt x="29" y="3"/>
                  </a:cubicBezTo>
                  <a:cubicBezTo>
                    <a:pt x="29" y="3"/>
                    <a:pt x="30" y="4"/>
                    <a:pt x="31" y="4"/>
                  </a:cubicBezTo>
                  <a:cubicBezTo>
                    <a:pt x="32" y="5"/>
                    <a:pt x="33" y="5"/>
                    <a:pt x="35" y="6"/>
                  </a:cubicBezTo>
                  <a:cubicBezTo>
                    <a:pt x="36" y="6"/>
                    <a:pt x="38" y="7"/>
                    <a:pt x="39" y="8"/>
                  </a:cubicBezTo>
                  <a:cubicBezTo>
                    <a:pt x="40" y="8"/>
                    <a:pt x="41" y="9"/>
                    <a:pt x="41" y="9"/>
                  </a:cubicBezTo>
                  <a:cubicBezTo>
                    <a:pt x="41" y="10"/>
                    <a:pt x="41" y="10"/>
                    <a:pt x="40" y="10"/>
                  </a:cubicBezTo>
                  <a:cubicBezTo>
                    <a:pt x="45" y="14"/>
                    <a:pt x="49" y="21"/>
                    <a:pt x="48" y="27"/>
                  </a:cubicBezTo>
                  <a:cubicBezTo>
                    <a:pt x="48" y="49"/>
                    <a:pt x="48" y="49"/>
                    <a:pt x="48" y="49"/>
                  </a:cubicBezTo>
                  <a:cubicBezTo>
                    <a:pt x="48" y="58"/>
                    <a:pt x="48" y="67"/>
                    <a:pt x="48" y="76"/>
                  </a:cubicBezTo>
                  <a:cubicBezTo>
                    <a:pt x="47" y="83"/>
                    <a:pt x="47" y="83"/>
                    <a:pt x="47" y="83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7" y="87"/>
                    <a:pt x="47" y="88"/>
                    <a:pt x="47" y="89"/>
                  </a:cubicBezTo>
                  <a:cubicBezTo>
                    <a:pt x="46" y="93"/>
                    <a:pt x="45" y="96"/>
                    <a:pt x="42" y="98"/>
                  </a:cubicBezTo>
                  <a:cubicBezTo>
                    <a:pt x="45" y="96"/>
                    <a:pt x="46" y="93"/>
                    <a:pt x="47" y="89"/>
                  </a:cubicBezTo>
                  <a:cubicBezTo>
                    <a:pt x="47" y="88"/>
                    <a:pt x="47" y="87"/>
                    <a:pt x="47" y="86"/>
                  </a:cubicBezTo>
                  <a:cubicBezTo>
                    <a:pt x="47" y="83"/>
                    <a:pt x="47" y="83"/>
                    <a:pt x="47" y="83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8" y="49"/>
                    <a:pt x="48" y="49"/>
                    <a:pt x="48" y="49"/>
                  </a:cubicBezTo>
                  <a:cubicBezTo>
                    <a:pt x="48" y="27"/>
                    <a:pt x="48" y="27"/>
                    <a:pt x="48" y="27"/>
                  </a:cubicBezTo>
                  <a:cubicBezTo>
                    <a:pt x="48" y="20"/>
                    <a:pt x="45" y="14"/>
                    <a:pt x="39" y="11"/>
                  </a:cubicBezTo>
                  <a:cubicBezTo>
                    <a:pt x="38" y="11"/>
                    <a:pt x="38" y="12"/>
                    <a:pt x="40" y="14"/>
                  </a:cubicBezTo>
                  <a:cubicBezTo>
                    <a:pt x="41" y="15"/>
                    <a:pt x="44" y="18"/>
                    <a:pt x="45" y="22"/>
                  </a:cubicBezTo>
                  <a:cubicBezTo>
                    <a:pt x="46" y="23"/>
                    <a:pt x="46" y="24"/>
                    <a:pt x="46" y="25"/>
                  </a:cubicBezTo>
                  <a:cubicBezTo>
                    <a:pt x="46" y="26"/>
                    <a:pt x="46" y="26"/>
                    <a:pt x="46" y="27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6" y="32"/>
                    <a:pt x="46" y="35"/>
                    <a:pt x="46" y="37"/>
                  </a:cubicBezTo>
                  <a:cubicBezTo>
                    <a:pt x="45" y="49"/>
                    <a:pt x="45" y="62"/>
                    <a:pt x="45" y="7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6"/>
                    <a:pt x="45" y="86"/>
                    <a:pt x="45" y="86"/>
                  </a:cubicBezTo>
                  <a:cubicBezTo>
                    <a:pt x="45" y="87"/>
                    <a:pt x="45" y="87"/>
                    <a:pt x="45" y="87"/>
                  </a:cubicBezTo>
                  <a:cubicBezTo>
                    <a:pt x="45" y="88"/>
                    <a:pt x="45" y="89"/>
                    <a:pt x="45" y="89"/>
                  </a:cubicBezTo>
                  <a:cubicBezTo>
                    <a:pt x="44" y="90"/>
                    <a:pt x="44" y="91"/>
                    <a:pt x="44" y="92"/>
                  </a:cubicBezTo>
                  <a:cubicBezTo>
                    <a:pt x="43" y="94"/>
                    <a:pt x="42" y="96"/>
                    <a:pt x="40" y="97"/>
                  </a:cubicBezTo>
                  <a:cubicBezTo>
                    <a:pt x="40" y="97"/>
                    <a:pt x="40" y="97"/>
                    <a:pt x="40" y="97"/>
                  </a:cubicBezTo>
                  <a:cubicBezTo>
                    <a:pt x="40" y="98"/>
                    <a:pt x="39" y="98"/>
                    <a:pt x="39" y="98"/>
                  </a:cubicBezTo>
                  <a:cubicBezTo>
                    <a:pt x="39" y="98"/>
                    <a:pt x="39" y="98"/>
                    <a:pt x="38" y="99"/>
                  </a:cubicBezTo>
                  <a:cubicBezTo>
                    <a:pt x="38" y="99"/>
                    <a:pt x="38" y="99"/>
                    <a:pt x="37" y="99"/>
                  </a:cubicBezTo>
                  <a:cubicBezTo>
                    <a:pt x="36" y="100"/>
                    <a:pt x="35" y="100"/>
                    <a:pt x="34" y="101"/>
                  </a:cubicBezTo>
                  <a:cubicBezTo>
                    <a:pt x="33" y="101"/>
                    <a:pt x="31" y="101"/>
                    <a:pt x="30" y="101"/>
                  </a:cubicBezTo>
                  <a:cubicBezTo>
                    <a:pt x="28" y="101"/>
                    <a:pt x="27" y="101"/>
                    <a:pt x="25" y="101"/>
                  </a:cubicBezTo>
                  <a:cubicBezTo>
                    <a:pt x="22" y="100"/>
                    <a:pt x="20" y="98"/>
                    <a:pt x="18" y="96"/>
                  </a:cubicBezTo>
                  <a:cubicBezTo>
                    <a:pt x="16" y="93"/>
                    <a:pt x="14" y="90"/>
                    <a:pt x="14" y="87"/>
                  </a:cubicBezTo>
                  <a:cubicBezTo>
                    <a:pt x="14" y="87"/>
                    <a:pt x="14" y="87"/>
                    <a:pt x="14" y="86"/>
                  </a:cubicBezTo>
                  <a:cubicBezTo>
                    <a:pt x="14" y="85"/>
                    <a:pt x="14" y="85"/>
                    <a:pt x="14" y="85"/>
                  </a:cubicBezTo>
                  <a:cubicBezTo>
                    <a:pt x="14" y="81"/>
                    <a:pt x="14" y="81"/>
                    <a:pt x="14" y="81"/>
                  </a:cubicBezTo>
                  <a:cubicBezTo>
                    <a:pt x="14" y="75"/>
                    <a:pt x="14" y="75"/>
                    <a:pt x="14" y="75"/>
                  </a:cubicBezTo>
                  <a:cubicBezTo>
                    <a:pt x="14" y="62"/>
                    <a:pt x="14" y="49"/>
                    <a:pt x="14" y="36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4" y="25"/>
                    <a:pt x="14" y="25"/>
                    <a:pt x="14" y="24"/>
                  </a:cubicBezTo>
                  <a:cubicBezTo>
                    <a:pt x="14" y="23"/>
                    <a:pt x="14" y="22"/>
                    <a:pt x="15" y="21"/>
                  </a:cubicBezTo>
                  <a:cubicBezTo>
                    <a:pt x="16" y="18"/>
                    <a:pt x="19" y="15"/>
                    <a:pt x="22" y="13"/>
                  </a:cubicBezTo>
                  <a:cubicBezTo>
                    <a:pt x="25" y="11"/>
                    <a:pt x="27" y="10"/>
                    <a:pt x="28" y="10"/>
                  </a:cubicBezTo>
                  <a:cubicBezTo>
                    <a:pt x="29" y="10"/>
                    <a:pt x="29" y="9"/>
                    <a:pt x="29" y="9"/>
                  </a:cubicBezTo>
                  <a:cubicBezTo>
                    <a:pt x="29" y="9"/>
                    <a:pt x="30" y="9"/>
                    <a:pt x="30" y="9"/>
                  </a:cubicBezTo>
                  <a:cubicBezTo>
                    <a:pt x="30" y="8"/>
                    <a:pt x="30" y="8"/>
                    <a:pt x="29" y="8"/>
                  </a:cubicBezTo>
                  <a:cubicBezTo>
                    <a:pt x="28" y="7"/>
                    <a:pt x="27" y="6"/>
                    <a:pt x="24" y="6"/>
                  </a:cubicBezTo>
                  <a:cubicBezTo>
                    <a:pt x="21" y="6"/>
                    <a:pt x="17" y="7"/>
                    <a:pt x="13" y="10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6" y="6"/>
                    <a:pt x="19" y="5"/>
                    <a:pt x="21" y="4"/>
                  </a:cubicBezTo>
                  <a:cubicBezTo>
                    <a:pt x="22" y="3"/>
                    <a:pt x="23" y="3"/>
                    <a:pt x="23" y="2"/>
                  </a:cubicBezTo>
                  <a:cubicBezTo>
                    <a:pt x="23" y="1"/>
                    <a:pt x="21" y="1"/>
                    <a:pt x="22" y="0"/>
                  </a:cubicBezTo>
                  <a:cubicBezTo>
                    <a:pt x="17" y="1"/>
                    <a:pt x="12" y="4"/>
                    <a:pt x="8" y="8"/>
                  </a:cubicBezTo>
                  <a:cubicBezTo>
                    <a:pt x="4" y="12"/>
                    <a:pt x="1" y="18"/>
                    <a:pt x="0" y="24"/>
                  </a:cubicBezTo>
                  <a:cubicBezTo>
                    <a:pt x="0" y="25"/>
                    <a:pt x="0" y="26"/>
                    <a:pt x="0" y="27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73"/>
                    <a:pt x="0" y="73"/>
                    <a:pt x="0" y="73"/>
                  </a:cubicBezTo>
                  <a:lnTo>
                    <a:pt x="0" y="8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37" name="Freeform 35"/>
            <p:cNvSpPr/>
            <p:nvPr/>
          </p:nvSpPr>
          <p:spPr bwMode="auto">
            <a:xfrm>
              <a:off x="6292851" y="2822576"/>
              <a:ext cx="49213" cy="33338"/>
            </a:xfrm>
            <a:custGeom>
              <a:avLst/>
              <a:gdLst>
                <a:gd name="T0" fmla="*/ 13 w 13"/>
                <a:gd name="T1" fmla="*/ 0 h 9"/>
                <a:gd name="T2" fmla="*/ 9 w 13"/>
                <a:gd name="T3" fmla="*/ 3 h 9"/>
                <a:gd name="T4" fmla="*/ 0 w 13"/>
                <a:gd name="T5" fmla="*/ 9 h 9"/>
                <a:gd name="T6" fmla="*/ 0 w 13"/>
                <a:gd name="T7" fmla="*/ 9 h 9"/>
                <a:gd name="T8" fmla="*/ 9 w 13"/>
                <a:gd name="T9" fmla="*/ 3 h 9"/>
                <a:gd name="T10" fmla="*/ 13 w 13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9">
                  <a:moveTo>
                    <a:pt x="13" y="0"/>
                  </a:moveTo>
                  <a:cubicBezTo>
                    <a:pt x="12" y="1"/>
                    <a:pt x="10" y="2"/>
                    <a:pt x="9" y="3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10" y="2"/>
                    <a:pt x="12" y="1"/>
                    <a:pt x="1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38" name="Freeform 36"/>
            <p:cNvSpPr/>
            <p:nvPr/>
          </p:nvSpPr>
          <p:spPr bwMode="auto">
            <a:xfrm>
              <a:off x="6289676" y="2833688"/>
              <a:ext cx="3175" cy="22225"/>
            </a:xfrm>
            <a:custGeom>
              <a:avLst/>
              <a:gdLst>
                <a:gd name="T0" fmla="*/ 2 w 2"/>
                <a:gd name="T1" fmla="*/ 14 h 14"/>
                <a:gd name="T2" fmla="*/ 2 w 2"/>
                <a:gd name="T3" fmla="*/ 14 h 14"/>
                <a:gd name="T4" fmla="*/ 0 w 2"/>
                <a:gd name="T5" fmla="*/ 0 h 14"/>
                <a:gd name="T6" fmla="*/ 2 w 2"/>
                <a:gd name="T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4">
                  <a:moveTo>
                    <a:pt x="2" y="14"/>
                  </a:moveTo>
                  <a:lnTo>
                    <a:pt x="2" y="14"/>
                  </a:lnTo>
                  <a:lnTo>
                    <a:pt x="0" y="0"/>
                  </a:lnTo>
                  <a:lnTo>
                    <a:pt x="2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39" name="Freeform 37"/>
            <p:cNvSpPr>
              <a:spLocks noEditPoints="1"/>
            </p:cNvSpPr>
            <p:nvPr/>
          </p:nvSpPr>
          <p:spPr bwMode="auto">
            <a:xfrm>
              <a:off x="6286501" y="2674938"/>
              <a:ext cx="120650" cy="177800"/>
            </a:xfrm>
            <a:custGeom>
              <a:avLst/>
              <a:gdLst>
                <a:gd name="T0" fmla="*/ 1 w 32"/>
                <a:gd name="T1" fmla="*/ 18 h 47"/>
                <a:gd name="T2" fmla="*/ 3 w 32"/>
                <a:gd name="T3" fmla="*/ 14 h 47"/>
                <a:gd name="T4" fmla="*/ 3 w 32"/>
                <a:gd name="T5" fmla="*/ 13 h 47"/>
                <a:gd name="T6" fmla="*/ 5 w 32"/>
                <a:gd name="T7" fmla="*/ 12 h 47"/>
                <a:gd name="T8" fmla="*/ 2 w 32"/>
                <a:gd name="T9" fmla="*/ 19 h 47"/>
                <a:gd name="T10" fmla="*/ 1 w 32"/>
                <a:gd name="T11" fmla="*/ 38 h 47"/>
                <a:gd name="T12" fmla="*/ 11 w 32"/>
                <a:gd name="T13" fmla="*/ 41 h 47"/>
                <a:gd name="T14" fmla="*/ 15 w 32"/>
                <a:gd name="T15" fmla="*/ 39 h 47"/>
                <a:gd name="T16" fmla="*/ 25 w 32"/>
                <a:gd name="T17" fmla="*/ 27 h 47"/>
                <a:gd name="T18" fmla="*/ 4 w 32"/>
                <a:gd name="T19" fmla="*/ 44 h 47"/>
                <a:gd name="T20" fmla="*/ 10 w 32"/>
                <a:gd name="T21" fmla="*/ 40 h 47"/>
                <a:gd name="T22" fmla="*/ 18 w 32"/>
                <a:gd name="T23" fmla="*/ 34 h 47"/>
                <a:gd name="T24" fmla="*/ 25 w 32"/>
                <a:gd name="T25" fmla="*/ 26 h 47"/>
                <a:gd name="T26" fmla="*/ 20 w 32"/>
                <a:gd name="T27" fmla="*/ 22 h 47"/>
                <a:gd name="T28" fmla="*/ 17 w 32"/>
                <a:gd name="T29" fmla="*/ 23 h 47"/>
                <a:gd name="T30" fmla="*/ 14 w 32"/>
                <a:gd name="T31" fmla="*/ 26 h 47"/>
                <a:gd name="T32" fmla="*/ 15 w 32"/>
                <a:gd name="T33" fmla="*/ 22 h 47"/>
                <a:gd name="T34" fmla="*/ 16 w 32"/>
                <a:gd name="T35" fmla="*/ 20 h 47"/>
                <a:gd name="T36" fmla="*/ 16 w 32"/>
                <a:gd name="T37" fmla="*/ 19 h 47"/>
                <a:gd name="T38" fmla="*/ 17 w 32"/>
                <a:gd name="T39" fmla="*/ 19 h 47"/>
                <a:gd name="T40" fmla="*/ 21 w 32"/>
                <a:gd name="T41" fmla="*/ 20 h 47"/>
                <a:gd name="T42" fmla="*/ 24 w 32"/>
                <a:gd name="T43" fmla="*/ 17 h 47"/>
                <a:gd name="T44" fmla="*/ 27 w 32"/>
                <a:gd name="T45" fmla="*/ 22 h 47"/>
                <a:gd name="T46" fmla="*/ 28 w 32"/>
                <a:gd name="T47" fmla="*/ 8 h 47"/>
                <a:gd name="T48" fmla="*/ 27 w 32"/>
                <a:gd name="T49" fmla="*/ 5 h 47"/>
                <a:gd name="T50" fmla="*/ 26 w 32"/>
                <a:gd name="T51" fmla="*/ 5 h 47"/>
                <a:gd name="T52" fmla="*/ 20 w 32"/>
                <a:gd name="T53" fmla="*/ 1 h 47"/>
                <a:gd name="T54" fmla="*/ 20 w 32"/>
                <a:gd name="T55" fmla="*/ 1 h 47"/>
                <a:gd name="T56" fmla="*/ 15 w 32"/>
                <a:gd name="T57" fmla="*/ 2 h 47"/>
                <a:gd name="T58" fmla="*/ 5 w 32"/>
                <a:gd name="T59" fmla="*/ 10 h 47"/>
                <a:gd name="T60" fmla="*/ 3 w 32"/>
                <a:gd name="T61" fmla="*/ 14 h 47"/>
                <a:gd name="T62" fmla="*/ 2 w 32"/>
                <a:gd name="T63" fmla="*/ 16 h 47"/>
                <a:gd name="T64" fmla="*/ 0 w 32"/>
                <a:gd name="T65" fmla="*/ 38 h 47"/>
                <a:gd name="T66" fmla="*/ 1 w 32"/>
                <a:gd name="T67" fmla="*/ 38 h 47"/>
                <a:gd name="T68" fmla="*/ 11 w 32"/>
                <a:gd name="T69" fmla="*/ 29 h 47"/>
                <a:gd name="T70" fmla="*/ 11 w 32"/>
                <a:gd name="T71" fmla="*/ 29 h 47"/>
                <a:gd name="T72" fmla="*/ 11 w 32"/>
                <a:gd name="T73" fmla="*/ 29 h 47"/>
                <a:gd name="T74" fmla="*/ 3 w 32"/>
                <a:gd name="T75" fmla="*/ 24 h 47"/>
                <a:gd name="T76" fmla="*/ 4 w 32"/>
                <a:gd name="T77" fmla="*/ 42 h 47"/>
                <a:gd name="T78" fmla="*/ 6 w 32"/>
                <a:gd name="T79" fmla="*/ 32 h 47"/>
                <a:gd name="T80" fmla="*/ 5 w 32"/>
                <a:gd name="T81" fmla="*/ 33 h 47"/>
                <a:gd name="T82" fmla="*/ 6 w 32"/>
                <a:gd name="T83" fmla="*/ 32 h 47"/>
                <a:gd name="T84" fmla="*/ 11 w 32"/>
                <a:gd name="T85" fmla="*/ 34 h 47"/>
                <a:gd name="T86" fmla="*/ 11 w 32"/>
                <a:gd name="T87" fmla="*/ 36 h 47"/>
                <a:gd name="T88" fmla="*/ 21 w 32"/>
                <a:gd name="T89" fmla="*/ 15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2" h="47">
                  <a:moveTo>
                    <a:pt x="0" y="25"/>
                  </a:moveTo>
                  <a:cubicBezTo>
                    <a:pt x="0" y="23"/>
                    <a:pt x="1" y="21"/>
                    <a:pt x="1" y="18"/>
                  </a:cubicBezTo>
                  <a:cubicBezTo>
                    <a:pt x="2" y="17"/>
                    <a:pt x="2" y="16"/>
                    <a:pt x="3" y="15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4" y="12"/>
                    <a:pt x="4" y="12"/>
                    <a:pt x="5" y="11"/>
                  </a:cubicBezTo>
                  <a:cubicBezTo>
                    <a:pt x="5" y="11"/>
                    <a:pt x="5" y="12"/>
                    <a:pt x="5" y="12"/>
                  </a:cubicBezTo>
                  <a:cubicBezTo>
                    <a:pt x="4" y="13"/>
                    <a:pt x="4" y="14"/>
                    <a:pt x="3" y="15"/>
                  </a:cubicBezTo>
                  <a:cubicBezTo>
                    <a:pt x="3" y="16"/>
                    <a:pt x="3" y="18"/>
                    <a:pt x="2" y="19"/>
                  </a:cubicBezTo>
                  <a:cubicBezTo>
                    <a:pt x="2" y="21"/>
                    <a:pt x="1" y="23"/>
                    <a:pt x="1" y="25"/>
                  </a:cubicBezTo>
                  <a:cubicBezTo>
                    <a:pt x="1" y="29"/>
                    <a:pt x="1" y="34"/>
                    <a:pt x="1" y="38"/>
                  </a:cubicBezTo>
                  <a:cubicBezTo>
                    <a:pt x="3" y="47"/>
                    <a:pt x="3" y="47"/>
                    <a:pt x="3" y="47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2" y="40"/>
                    <a:pt x="13" y="39"/>
                    <a:pt x="15" y="38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8" y="37"/>
                    <a:pt x="21" y="34"/>
                    <a:pt x="24" y="32"/>
                  </a:cubicBezTo>
                  <a:cubicBezTo>
                    <a:pt x="25" y="30"/>
                    <a:pt x="25" y="29"/>
                    <a:pt x="25" y="27"/>
                  </a:cubicBezTo>
                  <a:cubicBezTo>
                    <a:pt x="20" y="32"/>
                    <a:pt x="15" y="36"/>
                    <a:pt x="10" y="40"/>
                  </a:cubicBezTo>
                  <a:cubicBezTo>
                    <a:pt x="4" y="44"/>
                    <a:pt x="4" y="44"/>
                    <a:pt x="4" y="44"/>
                  </a:cubicBezTo>
                  <a:cubicBezTo>
                    <a:pt x="4" y="43"/>
                    <a:pt x="4" y="43"/>
                    <a:pt x="4" y="43"/>
                  </a:cubicBezTo>
                  <a:cubicBezTo>
                    <a:pt x="10" y="40"/>
                    <a:pt x="10" y="40"/>
                    <a:pt x="10" y="40"/>
                  </a:cubicBezTo>
                  <a:cubicBezTo>
                    <a:pt x="10" y="39"/>
                    <a:pt x="10" y="39"/>
                    <a:pt x="10" y="39"/>
                  </a:cubicBezTo>
                  <a:cubicBezTo>
                    <a:pt x="13" y="38"/>
                    <a:pt x="16" y="36"/>
                    <a:pt x="18" y="34"/>
                  </a:cubicBezTo>
                  <a:cubicBezTo>
                    <a:pt x="20" y="31"/>
                    <a:pt x="22" y="29"/>
                    <a:pt x="24" y="27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5" y="25"/>
                    <a:pt x="25" y="25"/>
                    <a:pt x="25" y="24"/>
                  </a:cubicBezTo>
                  <a:cubicBezTo>
                    <a:pt x="24" y="22"/>
                    <a:pt x="22" y="21"/>
                    <a:pt x="20" y="22"/>
                  </a:cubicBezTo>
                  <a:cubicBezTo>
                    <a:pt x="19" y="23"/>
                    <a:pt x="19" y="24"/>
                    <a:pt x="19" y="24"/>
                  </a:cubicBezTo>
                  <a:cubicBezTo>
                    <a:pt x="18" y="24"/>
                    <a:pt x="18" y="23"/>
                    <a:pt x="17" y="23"/>
                  </a:cubicBezTo>
                  <a:cubicBezTo>
                    <a:pt x="16" y="24"/>
                    <a:pt x="15" y="26"/>
                    <a:pt x="14" y="27"/>
                  </a:cubicBezTo>
                  <a:cubicBezTo>
                    <a:pt x="14" y="27"/>
                    <a:pt x="14" y="26"/>
                    <a:pt x="14" y="26"/>
                  </a:cubicBezTo>
                  <a:cubicBezTo>
                    <a:pt x="15" y="25"/>
                    <a:pt x="16" y="24"/>
                    <a:pt x="17" y="22"/>
                  </a:cubicBezTo>
                  <a:cubicBezTo>
                    <a:pt x="16" y="22"/>
                    <a:pt x="16" y="22"/>
                    <a:pt x="15" y="22"/>
                  </a:cubicBezTo>
                  <a:cubicBezTo>
                    <a:pt x="15" y="22"/>
                    <a:pt x="15" y="21"/>
                    <a:pt x="15" y="21"/>
                  </a:cubicBezTo>
                  <a:cubicBezTo>
                    <a:pt x="15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7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9" y="20"/>
                    <a:pt x="20" y="20"/>
                    <a:pt x="21" y="20"/>
                  </a:cubicBezTo>
                  <a:cubicBezTo>
                    <a:pt x="21" y="19"/>
                    <a:pt x="22" y="18"/>
                    <a:pt x="23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3" y="20"/>
                    <a:pt x="24" y="20"/>
                    <a:pt x="25" y="21"/>
                  </a:cubicBezTo>
                  <a:cubicBezTo>
                    <a:pt x="25" y="21"/>
                    <a:pt x="27" y="21"/>
                    <a:pt x="27" y="22"/>
                  </a:cubicBezTo>
                  <a:cubicBezTo>
                    <a:pt x="28" y="18"/>
                    <a:pt x="28" y="15"/>
                    <a:pt x="29" y="11"/>
                  </a:cubicBezTo>
                  <a:cubicBezTo>
                    <a:pt x="29" y="11"/>
                    <a:pt x="28" y="9"/>
                    <a:pt x="28" y="8"/>
                  </a:cubicBezTo>
                  <a:cubicBezTo>
                    <a:pt x="28" y="8"/>
                    <a:pt x="28" y="7"/>
                    <a:pt x="27" y="6"/>
                  </a:cubicBezTo>
                  <a:cubicBezTo>
                    <a:pt x="27" y="6"/>
                    <a:pt x="27" y="6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32" y="8"/>
                    <a:pt x="19" y="0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18" y="1"/>
                    <a:pt x="17" y="2"/>
                    <a:pt x="15" y="2"/>
                  </a:cubicBezTo>
                  <a:cubicBezTo>
                    <a:pt x="13" y="3"/>
                    <a:pt x="11" y="4"/>
                    <a:pt x="10" y="5"/>
                  </a:cubicBezTo>
                  <a:cubicBezTo>
                    <a:pt x="8" y="7"/>
                    <a:pt x="7" y="8"/>
                    <a:pt x="5" y="10"/>
                  </a:cubicBezTo>
                  <a:cubicBezTo>
                    <a:pt x="4" y="11"/>
                    <a:pt x="4" y="12"/>
                    <a:pt x="3" y="13"/>
                  </a:cubicBezTo>
                  <a:cubicBezTo>
                    <a:pt x="3" y="13"/>
                    <a:pt x="3" y="13"/>
                    <a:pt x="3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5"/>
                    <a:pt x="2" y="15"/>
                    <a:pt x="2" y="16"/>
                  </a:cubicBezTo>
                  <a:cubicBezTo>
                    <a:pt x="0" y="20"/>
                    <a:pt x="0" y="23"/>
                    <a:pt x="0" y="27"/>
                  </a:cubicBezTo>
                  <a:cubicBezTo>
                    <a:pt x="0" y="31"/>
                    <a:pt x="0" y="34"/>
                    <a:pt x="0" y="38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0" y="34"/>
                    <a:pt x="0" y="29"/>
                    <a:pt x="0" y="25"/>
                  </a:cubicBezTo>
                  <a:close/>
                  <a:moveTo>
                    <a:pt x="11" y="29"/>
                  </a:move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lose/>
                  <a:moveTo>
                    <a:pt x="3" y="37"/>
                  </a:moveTo>
                  <a:cubicBezTo>
                    <a:pt x="2" y="33"/>
                    <a:pt x="2" y="28"/>
                    <a:pt x="3" y="24"/>
                  </a:cubicBezTo>
                  <a:cubicBezTo>
                    <a:pt x="2" y="28"/>
                    <a:pt x="3" y="33"/>
                    <a:pt x="3" y="37"/>
                  </a:cubicBezTo>
                  <a:cubicBezTo>
                    <a:pt x="4" y="42"/>
                    <a:pt x="4" y="42"/>
                    <a:pt x="4" y="42"/>
                  </a:cubicBezTo>
                  <a:lnTo>
                    <a:pt x="3" y="37"/>
                  </a:lnTo>
                  <a:close/>
                  <a:moveTo>
                    <a:pt x="6" y="32"/>
                  </a:moveTo>
                  <a:cubicBezTo>
                    <a:pt x="6" y="32"/>
                    <a:pt x="6" y="32"/>
                    <a:pt x="6" y="32"/>
                  </a:cubicBezTo>
                  <a:cubicBezTo>
                    <a:pt x="6" y="33"/>
                    <a:pt x="5" y="33"/>
                    <a:pt x="5" y="33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5" y="33"/>
                    <a:pt x="6" y="33"/>
                    <a:pt x="6" y="32"/>
                  </a:cubicBezTo>
                  <a:close/>
                  <a:moveTo>
                    <a:pt x="11" y="36"/>
                  </a:moveTo>
                  <a:cubicBezTo>
                    <a:pt x="11" y="35"/>
                    <a:pt x="11" y="35"/>
                    <a:pt x="11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1" y="35"/>
                    <a:pt x="11" y="35"/>
                    <a:pt x="11" y="36"/>
                  </a:cubicBezTo>
                  <a:close/>
                  <a:moveTo>
                    <a:pt x="21" y="15"/>
                  </a:moveTo>
                  <a:cubicBezTo>
                    <a:pt x="21" y="15"/>
                    <a:pt x="21" y="15"/>
                    <a:pt x="21" y="15"/>
                  </a:cubicBezTo>
                  <a:cubicBezTo>
                    <a:pt x="21" y="15"/>
                    <a:pt x="21" y="15"/>
                    <a:pt x="21" y="1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40" name="Freeform 38"/>
            <p:cNvSpPr/>
            <p:nvPr/>
          </p:nvSpPr>
          <p:spPr bwMode="auto">
            <a:xfrm>
              <a:off x="5940426" y="2652713"/>
              <a:ext cx="112713" cy="173038"/>
            </a:xfrm>
            <a:custGeom>
              <a:avLst/>
              <a:gdLst>
                <a:gd name="T0" fmla="*/ 15 w 30"/>
                <a:gd name="T1" fmla="*/ 42 h 46"/>
                <a:gd name="T2" fmla="*/ 16 w 30"/>
                <a:gd name="T3" fmla="*/ 41 h 46"/>
                <a:gd name="T4" fmla="*/ 17 w 30"/>
                <a:gd name="T5" fmla="*/ 36 h 46"/>
                <a:gd name="T6" fmla="*/ 14 w 30"/>
                <a:gd name="T7" fmla="*/ 36 h 46"/>
                <a:gd name="T8" fmla="*/ 10 w 30"/>
                <a:gd name="T9" fmla="*/ 40 h 46"/>
                <a:gd name="T10" fmla="*/ 7 w 30"/>
                <a:gd name="T11" fmla="*/ 43 h 46"/>
                <a:gd name="T12" fmla="*/ 6 w 30"/>
                <a:gd name="T13" fmla="*/ 41 h 46"/>
                <a:gd name="T14" fmla="*/ 5 w 30"/>
                <a:gd name="T15" fmla="*/ 36 h 46"/>
                <a:gd name="T16" fmla="*/ 4 w 30"/>
                <a:gd name="T17" fmla="*/ 37 h 46"/>
                <a:gd name="T18" fmla="*/ 3 w 30"/>
                <a:gd name="T19" fmla="*/ 31 h 46"/>
                <a:gd name="T20" fmla="*/ 4 w 30"/>
                <a:gd name="T21" fmla="*/ 36 h 46"/>
                <a:gd name="T22" fmla="*/ 4 w 30"/>
                <a:gd name="T23" fmla="*/ 36 h 46"/>
                <a:gd name="T24" fmla="*/ 5 w 30"/>
                <a:gd name="T25" fmla="*/ 36 h 46"/>
                <a:gd name="T26" fmla="*/ 5 w 30"/>
                <a:gd name="T27" fmla="*/ 37 h 46"/>
                <a:gd name="T28" fmla="*/ 7 w 30"/>
                <a:gd name="T29" fmla="*/ 43 h 46"/>
                <a:gd name="T30" fmla="*/ 12 w 30"/>
                <a:gd name="T31" fmla="*/ 38 h 46"/>
                <a:gd name="T32" fmla="*/ 14 w 30"/>
                <a:gd name="T33" fmla="*/ 36 h 46"/>
                <a:gd name="T34" fmla="*/ 15 w 30"/>
                <a:gd name="T35" fmla="*/ 38 h 46"/>
                <a:gd name="T36" fmla="*/ 15 w 30"/>
                <a:gd name="T37" fmla="*/ 38 h 46"/>
                <a:gd name="T38" fmla="*/ 25 w 30"/>
                <a:gd name="T39" fmla="*/ 26 h 46"/>
                <a:gd name="T40" fmla="*/ 24 w 30"/>
                <a:gd name="T41" fmla="*/ 20 h 46"/>
                <a:gd name="T42" fmla="*/ 19 w 30"/>
                <a:gd name="T43" fmla="*/ 20 h 46"/>
                <a:gd name="T44" fmla="*/ 12 w 30"/>
                <a:gd name="T45" fmla="*/ 27 h 46"/>
                <a:gd name="T46" fmla="*/ 12 w 30"/>
                <a:gd name="T47" fmla="*/ 27 h 46"/>
                <a:gd name="T48" fmla="*/ 12 w 30"/>
                <a:gd name="T49" fmla="*/ 27 h 46"/>
                <a:gd name="T50" fmla="*/ 13 w 30"/>
                <a:gd name="T51" fmla="*/ 26 h 46"/>
                <a:gd name="T52" fmla="*/ 17 w 30"/>
                <a:gd name="T53" fmla="*/ 18 h 46"/>
                <a:gd name="T54" fmla="*/ 15 w 30"/>
                <a:gd name="T55" fmla="*/ 20 h 46"/>
                <a:gd name="T56" fmla="*/ 14 w 30"/>
                <a:gd name="T57" fmla="*/ 19 h 46"/>
                <a:gd name="T58" fmla="*/ 15 w 30"/>
                <a:gd name="T59" fmla="*/ 16 h 46"/>
                <a:gd name="T60" fmla="*/ 16 w 30"/>
                <a:gd name="T61" fmla="*/ 15 h 46"/>
                <a:gd name="T62" fmla="*/ 18 w 30"/>
                <a:gd name="T63" fmla="*/ 16 h 46"/>
                <a:gd name="T64" fmla="*/ 20 w 30"/>
                <a:gd name="T65" fmla="*/ 17 h 46"/>
                <a:gd name="T66" fmla="*/ 25 w 30"/>
                <a:gd name="T67" fmla="*/ 13 h 46"/>
                <a:gd name="T68" fmla="*/ 29 w 30"/>
                <a:gd name="T69" fmla="*/ 18 h 46"/>
                <a:gd name="T70" fmla="*/ 28 w 30"/>
                <a:gd name="T71" fmla="*/ 2 h 46"/>
                <a:gd name="T72" fmla="*/ 18 w 30"/>
                <a:gd name="T73" fmla="*/ 0 h 46"/>
                <a:gd name="T74" fmla="*/ 0 w 30"/>
                <a:gd name="T75" fmla="*/ 28 h 46"/>
                <a:gd name="T76" fmla="*/ 2 w 30"/>
                <a:gd name="T77" fmla="*/ 40 h 46"/>
                <a:gd name="T78" fmla="*/ 2 w 30"/>
                <a:gd name="T79" fmla="*/ 40 h 46"/>
                <a:gd name="T80" fmla="*/ 3 w 30"/>
                <a:gd name="T81" fmla="*/ 39 h 46"/>
                <a:gd name="T82" fmla="*/ 6 w 30"/>
                <a:gd name="T83" fmla="*/ 44 h 46"/>
                <a:gd name="T84" fmla="*/ 11 w 30"/>
                <a:gd name="T85" fmla="*/ 41 h 46"/>
                <a:gd name="T86" fmla="*/ 6 w 30"/>
                <a:gd name="T87" fmla="*/ 45 h 46"/>
                <a:gd name="T88" fmla="*/ 4 w 30"/>
                <a:gd name="T89" fmla="*/ 40 h 46"/>
                <a:gd name="T90" fmla="*/ 4 w 30"/>
                <a:gd name="T91" fmla="*/ 38 h 46"/>
                <a:gd name="T92" fmla="*/ 2 w 30"/>
                <a:gd name="T93" fmla="*/ 40 h 46"/>
                <a:gd name="T94" fmla="*/ 2 w 30"/>
                <a:gd name="T95" fmla="*/ 38 h 46"/>
                <a:gd name="T96" fmla="*/ 3 w 30"/>
                <a:gd name="T97" fmla="*/ 17 h 46"/>
                <a:gd name="T98" fmla="*/ 4 w 30"/>
                <a:gd name="T99" fmla="*/ 38 h 46"/>
                <a:gd name="T100" fmla="*/ 4 w 30"/>
                <a:gd name="T101" fmla="*/ 38 h 46"/>
                <a:gd name="T102" fmla="*/ 6 w 30"/>
                <a:gd name="T103" fmla="*/ 44 h 46"/>
                <a:gd name="T104" fmla="*/ 7 w 30"/>
                <a:gd name="T105" fmla="*/ 44 h 46"/>
                <a:gd name="T106" fmla="*/ 11 w 30"/>
                <a:gd name="T107" fmla="*/ 41 h 46"/>
                <a:gd name="T108" fmla="*/ 14 w 30"/>
                <a:gd name="T109" fmla="*/ 38 h 46"/>
                <a:gd name="T110" fmla="*/ 15 w 30"/>
                <a:gd name="T111" fmla="*/ 4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0" h="46">
                  <a:moveTo>
                    <a:pt x="15" y="42"/>
                  </a:moveTo>
                  <a:cubicBezTo>
                    <a:pt x="15" y="42"/>
                    <a:pt x="15" y="42"/>
                    <a:pt x="15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6" y="41"/>
                    <a:pt x="16" y="41"/>
                    <a:pt x="16" y="41"/>
                  </a:cubicBezTo>
                  <a:cubicBezTo>
                    <a:pt x="18" y="39"/>
                    <a:pt x="20" y="36"/>
                    <a:pt x="22" y="34"/>
                  </a:cubicBezTo>
                  <a:cubicBezTo>
                    <a:pt x="24" y="32"/>
                    <a:pt x="25" y="29"/>
                    <a:pt x="25" y="27"/>
                  </a:cubicBezTo>
                  <a:cubicBezTo>
                    <a:pt x="22" y="30"/>
                    <a:pt x="20" y="33"/>
                    <a:pt x="17" y="36"/>
                  </a:cubicBezTo>
                  <a:cubicBezTo>
                    <a:pt x="16" y="37"/>
                    <a:pt x="16" y="38"/>
                    <a:pt x="15" y="38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6"/>
                    <a:pt x="15" y="36"/>
                    <a:pt x="14" y="36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2" y="38"/>
                    <a:pt x="11" y="39"/>
                    <a:pt x="10" y="40"/>
                  </a:cubicBezTo>
                  <a:cubicBezTo>
                    <a:pt x="9" y="41"/>
                    <a:pt x="8" y="42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6" y="40"/>
                    <a:pt x="6" y="40"/>
                    <a:pt x="5" y="39"/>
                  </a:cubicBezTo>
                  <a:cubicBezTo>
                    <a:pt x="5" y="38"/>
                    <a:pt x="5" y="37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4" y="36"/>
                    <a:pt x="4" y="36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6"/>
                    <a:pt x="3" y="36"/>
                    <a:pt x="3" y="36"/>
                  </a:cubicBezTo>
                  <a:cubicBezTo>
                    <a:pt x="3" y="34"/>
                    <a:pt x="3" y="32"/>
                    <a:pt x="3" y="31"/>
                  </a:cubicBezTo>
                  <a:cubicBezTo>
                    <a:pt x="3" y="32"/>
                    <a:pt x="3" y="33"/>
                    <a:pt x="3" y="35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6"/>
                    <a:pt x="4" y="37"/>
                    <a:pt x="4" y="37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6" y="39"/>
                    <a:pt x="6" y="40"/>
                    <a:pt x="7" y="41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3"/>
                    <a:pt x="7" y="42"/>
                    <a:pt x="8" y="42"/>
                  </a:cubicBezTo>
                  <a:cubicBezTo>
                    <a:pt x="8" y="42"/>
                    <a:pt x="8" y="42"/>
                    <a:pt x="9" y="41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9" y="33"/>
                    <a:pt x="22" y="30"/>
                    <a:pt x="25" y="26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26" y="24"/>
                    <a:pt x="26" y="23"/>
                    <a:pt x="26" y="22"/>
                  </a:cubicBezTo>
                  <a:cubicBezTo>
                    <a:pt x="26" y="21"/>
                    <a:pt x="25" y="20"/>
                    <a:pt x="24" y="20"/>
                  </a:cubicBezTo>
                  <a:cubicBezTo>
                    <a:pt x="23" y="19"/>
                    <a:pt x="22" y="19"/>
                    <a:pt x="21" y="20"/>
                  </a:cubicBezTo>
                  <a:cubicBezTo>
                    <a:pt x="21" y="20"/>
                    <a:pt x="20" y="22"/>
                    <a:pt x="20" y="22"/>
                  </a:cubicBezTo>
                  <a:cubicBezTo>
                    <a:pt x="20" y="21"/>
                    <a:pt x="19" y="20"/>
                    <a:pt x="19" y="20"/>
                  </a:cubicBezTo>
                  <a:cubicBezTo>
                    <a:pt x="17" y="22"/>
                    <a:pt x="16" y="24"/>
                    <a:pt x="14" y="25"/>
                  </a:cubicBezTo>
                  <a:cubicBezTo>
                    <a:pt x="14" y="25"/>
                    <a:pt x="13" y="26"/>
                    <a:pt x="13" y="26"/>
                  </a:cubicBezTo>
                  <a:cubicBezTo>
                    <a:pt x="13" y="27"/>
                    <a:pt x="13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5"/>
                    <a:pt x="12" y="23"/>
                    <a:pt x="12" y="21"/>
                  </a:cubicBezTo>
                  <a:cubicBezTo>
                    <a:pt x="12" y="23"/>
                    <a:pt x="12" y="24"/>
                    <a:pt x="12" y="26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6"/>
                    <a:pt x="14" y="25"/>
                    <a:pt x="14" y="25"/>
                  </a:cubicBezTo>
                  <a:cubicBezTo>
                    <a:pt x="16" y="23"/>
                    <a:pt x="17" y="21"/>
                    <a:pt x="19" y="19"/>
                  </a:cubicBezTo>
                  <a:cubicBezTo>
                    <a:pt x="18" y="19"/>
                    <a:pt x="18" y="18"/>
                    <a:pt x="17" y="18"/>
                  </a:cubicBezTo>
                  <a:cubicBezTo>
                    <a:pt x="17" y="18"/>
                    <a:pt x="17" y="18"/>
                    <a:pt x="16" y="19"/>
                  </a:cubicBezTo>
                  <a:cubicBezTo>
                    <a:pt x="16" y="19"/>
                    <a:pt x="16" y="20"/>
                    <a:pt x="15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5" y="20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8"/>
                    <a:pt x="14" y="17"/>
                    <a:pt x="15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5" y="15"/>
                    <a:pt x="15" y="15"/>
                  </a:cubicBezTo>
                  <a:cubicBezTo>
                    <a:pt x="15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7" y="16"/>
                  </a:cubicBezTo>
                  <a:cubicBezTo>
                    <a:pt x="17" y="16"/>
                    <a:pt x="17" y="16"/>
                    <a:pt x="18" y="16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9" y="17"/>
                    <a:pt x="19" y="17"/>
                  </a:cubicBezTo>
                  <a:cubicBezTo>
                    <a:pt x="19" y="17"/>
                    <a:pt x="19" y="17"/>
                    <a:pt x="20" y="17"/>
                  </a:cubicBezTo>
                  <a:cubicBezTo>
                    <a:pt x="20" y="18"/>
                    <a:pt x="21" y="17"/>
                    <a:pt x="22" y="17"/>
                  </a:cubicBezTo>
                  <a:cubicBezTo>
                    <a:pt x="23" y="16"/>
                    <a:pt x="24" y="15"/>
                    <a:pt x="24" y="14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15"/>
                    <a:pt x="25" y="16"/>
                    <a:pt x="25" y="17"/>
                  </a:cubicBezTo>
                  <a:cubicBezTo>
                    <a:pt x="25" y="17"/>
                    <a:pt x="26" y="18"/>
                    <a:pt x="26" y="18"/>
                  </a:cubicBezTo>
                  <a:cubicBezTo>
                    <a:pt x="27" y="18"/>
                    <a:pt x="28" y="18"/>
                    <a:pt x="29" y="18"/>
                  </a:cubicBezTo>
                  <a:cubicBezTo>
                    <a:pt x="29" y="16"/>
                    <a:pt x="30" y="14"/>
                    <a:pt x="30" y="11"/>
                  </a:cubicBezTo>
                  <a:cubicBezTo>
                    <a:pt x="30" y="9"/>
                    <a:pt x="30" y="6"/>
                    <a:pt x="29" y="4"/>
                  </a:cubicBezTo>
                  <a:cubicBezTo>
                    <a:pt x="29" y="4"/>
                    <a:pt x="29" y="3"/>
                    <a:pt x="28" y="2"/>
                  </a:cubicBezTo>
                  <a:cubicBezTo>
                    <a:pt x="28" y="2"/>
                    <a:pt x="27" y="1"/>
                    <a:pt x="27" y="1"/>
                  </a:cubicBezTo>
                  <a:cubicBezTo>
                    <a:pt x="26" y="0"/>
                    <a:pt x="24" y="0"/>
                    <a:pt x="23" y="0"/>
                  </a:cubicBezTo>
                  <a:cubicBezTo>
                    <a:pt x="21" y="0"/>
                    <a:pt x="20" y="0"/>
                    <a:pt x="18" y="0"/>
                  </a:cubicBezTo>
                  <a:cubicBezTo>
                    <a:pt x="15" y="1"/>
                    <a:pt x="11" y="3"/>
                    <a:pt x="8" y="7"/>
                  </a:cubicBezTo>
                  <a:cubicBezTo>
                    <a:pt x="4" y="10"/>
                    <a:pt x="2" y="15"/>
                    <a:pt x="1" y="18"/>
                  </a:cubicBezTo>
                  <a:cubicBezTo>
                    <a:pt x="0" y="22"/>
                    <a:pt x="0" y="25"/>
                    <a:pt x="0" y="28"/>
                  </a:cubicBezTo>
                  <a:cubicBezTo>
                    <a:pt x="0" y="31"/>
                    <a:pt x="0" y="33"/>
                    <a:pt x="0" y="36"/>
                  </a:cubicBezTo>
                  <a:cubicBezTo>
                    <a:pt x="1" y="37"/>
                    <a:pt x="1" y="38"/>
                    <a:pt x="1" y="39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4" y="41"/>
                    <a:pt x="5" y="42"/>
                    <a:pt x="5" y="43"/>
                  </a:cubicBezTo>
                  <a:cubicBezTo>
                    <a:pt x="5" y="43"/>
                    <a:pt x="5" y="44"/>
                    <a:pt x="6" y="44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6" y="45"/>
                    <a:pt x="6" y="46"/>
                    <a:pt x="7" y="45"/>
                  </a:cubicBezTo>
                  <a:cubicBezTo>
                    <a:pt x="8" y="44"/>
                    <a:pt x="9" y="42"/>
                    <a:pt x="11" y="41"/>
                  </a:cubicBezTo>
                  <a:cubicBezTo>
                    <a:pt x="10" y="42"/>
                    <a:pt x="9" y="43"/>
                    <a:pt x="8" y="44"/>
                  </a:cubicBezTo>
                  <a:cubicBezTo>
                    <a:pt x="7" y="45"/>
                    <a:pt x="7" y="45"/>
                    <a:pt x="7" y="45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5" y="43"/>
                    <a:pt x="5" y="41"/>
                    <a:pt x="4" y="40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2" y="39"/>
                    <a:pt x="2" y="39"/>
                    <a:pt x="2" y="39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39"/>
                    <a:pt x="2" y="39"/>
                    <a:pt x="2" y="39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1" y="35"/>
                    <a:pt x="0" y="33"/>
                    <a:pt x="0" y="29"/>
                  </a:cubicBezTo>
                  <a:cubicBezTo>
                    <a:pt x="0" y="26"/>
                    <a:pt x="0" y="22"/>
                    <a:pt x="2" y="17"/>
                  </a:cubicBezTo>
                  <a:cubicBezTo>
                    <a:pt x="2" y="17"/>
                    <a:pt x="2" y="18"/>
                    <a:pt x="3" y="17"/>
                  </a:cubicBezTo>
                  <a:cubicBezTo>
                    <a:pt x="2" y="22"/>
                    <a:pt x="1" y="25"/>
                    <a:pt x="1" y="28"/>
                  </a:cubicBezTo>
                  <a:cubicBezTo>
                    <a:pt x="1" y="32"/>
                    <a:pt x="2" y="35"/>
                    <a:pt x="2" y="37"/>
                  </a:cubicBezTo>
                  <a:cubicBezTo>
                    <a:pt x="2" y="38"/>
                    <a:pt x="2" y="40"/>
                    <a:pt x="4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5" y="41"/>
                    <a:pt x="5" y="42"/>
                    <a:pt x="6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7" y="45"/>
                    <a:pt x="7" y="44"/>
                    <a:pt x="7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9" y="43"/>
                    <a:pt x="9" y="43"/>
                    <a:pt x="9" y="43"/>
                  </a:cubicBezTo>
                  <a:cubicBezTo>
                    <a:pt x="10" y="42"/>
                    <a:pt x="11" y="41"/>
                    <a:pt x="12" y="40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4" y="39"/>
                    <a:pt x="14" y="39"/>
                    <a:pt x="14" y="39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9"/>
                    <a:pt x="14" y="39"/>
                    <a:pt x="14" y="39"/>
                  </a:cubicBezTo>
                  <a:cubicBezTo>
                    <a:pt x="15" y="40"/>
                    <a:pt x="15" y="40"/>
                    <a:pt x="15" y="40"/>
                  </a:cubicBezTo>
                  <a:cubicBezTo>
                    <a:pt x="15" y="42"/>
                    <a:pt x="15" y="42"/>
                    <a:pt x="15" y="4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41" name="Freeform 39"/>
            <p:cNvSpPr>
              <a:spLocks noEditPoints="1"/>
            </p:cNvSpPr>
            <p:nvPr/>
          </p:nvSpPr>
          <p:spPr bwMode="auto">
            <a:xfrm>
              <a:off x="5534026" y="2908301"/>
              <a:ext cx="160338" cy="146050"/>
            </a:xfrm>
            <a:custGeom>
              <a:avLst/>
              <a:gdLst>
                <a:gd name="T0" fmla="*/ 42 w 43"/>
                <a:gd name="T1" fmla="*/ 30 h 39"/>
                <a:gd name="T2" fmla="*/ 38 w 43"/>
                <a:gd name="T3" fmla="*/ 23 h 39"/>
                <a:gd name="T4" fmla="*/ 43 w 43"/>
                <a:gd name="T5" fmla="*/ 33 h 39"/>
                <a:gd name="T6" fmla="*/ 42 w 43"/>
                <a:gd name="T7" fmla="*/ 36 h 39"/>
                <a:gd name="T8" fmla="*/ 40 w 43"/>
                <a:gd name="T9" fmla="*/ 37 h 39"/>
                <a:gd name="T10" fmla="*/ 23 w 43"/>
                <a:gd name="T11" fmla="*/ 35 h 39"/>
                <a:gd name="T12" fmla="*/ 39 w 43"/>
                <a:gd name="T13" fmla="*/ 36 h 39"/>
                <a:gd name="T14" fmla="*/ 40 w 43"/>
                <a:gd name="T15" fmla="*/ 36 h 39"/>
                <a:gd name="T16" fmla="*/ 41 w 43"/>
                <a:gd name="T17" fmla="*/ 35 h 39"/>
                <a:gd name="T18" fmla="*/ 42 w 43"/>
                <a:gd name="T19" fmla="*/ 34 h 39"/>
                <a:gd name="T20" fmla="*/ 41 w 43"/>
                <a:gd name="T21" fmla="*/ 32 h 39"/>
                <a:gd name="T22" fmla="*/ 39 w 43"/>
                <a:gd name="T23" fmla="*/ 27 h 39"/>
                <a:gd name="T24" fmla="*/ 34 w 43"/>
                <a:gd name="T25" fmla="*/ 14 h 39"/>
                <a:gd name="T26" fmla="*/ 27 w 43"/>
                <a:gd name="T27" fmla="*/ 7 h 39"/>
                <a:gd name="T28" fmla="*/ 36 w 43"/>
                <a:gd name="T29" fmla="*/ 23 h 39"/>
                <a:gd name="T30" fmla="*/ 38 w 43"/>
                <a:gd name="T31" fmla="*/ 29 h 39"/>
                <a:gd name="T32" fmla="*/ 39 w 43"/>
                <a:gd name="T33" fmla="*/ 32 h 39"/>
                <a:gd name="T34" fmla="*/ 39 w 43"/>
                <a:gd name="T35" fmla="*/ 33 h 39"/>
                <a:gd name="T36" fmla="*/ 38 w 43"/>
                <a:gd name="T37" fmla="*/ 35 h 39"/>
                <a:gd name="T38" fmla="*/ 39 w 43"/>
                <a:gd name="T39" fmla="*/ 33 h 39"/>
                <a:gd name="T40" fmla="*/ 39 w 43"/>
                <a:gd name="T41" fmla="*/ 32 h 39"/>
                <a:gd name="T42" fmla="*/ 38 w 43"/>
                <a:gd name="T43" fmla="*/ 28 h 39"/>
                <a:gd name="T44" fmla="*/ 31 w 43"/>
                <a:gd name="T45" fmla="*/ 14 h 39"/>
                <a:gd name="T46" fmla="*/ 17 w 43"/>
                <a:gd name="T47" fmla="*/ 2 h 39"/>
                <a:gd name="T48" fmla="*/ 18 w 43"/>
                <a:gd name="T49" fmla="*/ 8 h 39"/>
                <a:gd name="T50" fmla="*/ 23 w 43"/>
                <a:gd name="T51" fmla="*/ 19 h 39"/>
                <a:gd name="T52" fmla="*/ 22 w 43"/>
                <a:gd name="T53" fmla="*/ 21 h 39"/>
                <a:gd name="T54" fmla="*/ 22 w 43"/>
                <a:gd name="T55" fmla="*/ 21 h 39"/>
                <a:gd name="T56" fmla="*/ 22 w 43"/>
                <a:gd name="T57" fmla="*/ 20 h 39"/>
                <a:gd name="T58" fmla="*/ 17 w 43"/>
                <a:gd name="T59" fmla="*/ 10 h 39"/>
                <a:gd name="T60" fmla="*/ 17 w 43"/>
                <a:gd name="T61" fmla="*/ 14 h 39"/>
                <a:gd name="T62" fmla="*/ 16 w 43"/>
                <a:gd name="T63" fmla="*/ 16 h 39"/>
                <a:gd name="T64" fmla="*/ 14 w 43"/>
                <a:gd name="T65" fmla="*/ 14 h 39"/>
                <a:gd name="T66" fmla="*/ 13 w 43"/>
                <a:gd name="T67" fmla="*/ 13 h 39"/>
                <a:gd name="T68" fmla="*/ 13 w 43"/>
                <a:gd name="T69" fmla="*/ 13 h 39"/>
                <a:gd name="T70" fmla="*/ 13 w 43"/>
                <a:gd name="T71" fmla="*/ 13 h 39"/>
                <a:gd name="T72" fmla="*/ 13 w 43"/>
                <a:gd name="T73" fmla="*/ 13 h 39"/>
                <a:gd name="T74" fmla="*/ 15 w 43"/>
                <a:gd name="T75" fmla="*/ 9 h 39"/>
                <a:gd name="T76" fmla="*/ 9 w 43"/>
                <a:gd name="T77" fmla="*/ 6 h 39"/>
                <a:gd name="T78" fmla="*/ 12 w 43"/>
                <a:gd name="T79" fmla="*/ 0 h 39"/>
                <a:gd name="T80" fmla="*/ 1 w 43"/>
                <a:gd name="T81" fmla="*/ 9 h 39"/>
                <a:gd name="T82" fmla="*/ 7 w 43"/>
                <a:gd name="T83" fmla="*/ 27 h 39"/>
                <a:gd name="T84" fmla="*/ 35 w 43"/>
                <a:gd name="T85" fmla="*/ 39 h 39"/>
                <a:gd name="T86" fmla="*/ 40 w 43"/>
                <a:gd name="T87" fmla="*/ 37 h 39"/>
                <a:gd name="T88" fmla="*/ 43 w 43"/>
                <a:gd name="T89" fmla="*/ 36 h 39"/>
                <a:gd name="T90" fmla="*/ 43 w 43"/>
                <a:gd name="T91" fmla="*/ 34 h 39"/>
                <a:gd name="T92" fmla="*/ 12 w 43"/>
                <a:gd name="T93" fmla="*/ 1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3" h="39">
                  <a:moveTo>
                    <a:pt x="43" y="33"/>
                  </a:moveTo>
                  <a:cubicBezTo>
                    <a:pt x="42" y="31"/>
                    <a:pt x="42" y="31"/>
                    <a:pt x="42" y="31"/>
                  </a:cubicBezTo>
                  <a:cubicBezTo>
                    <a:pt x="42" y="31"/>
                    <a:pt x="42" y="31"/>
                    <a:pt x="42" y="30"/>
                  </a:cubicBezTo>
                  <a:cubicBezTo>
                    <a:pt x="41" y="29"/>
                    <a:pt x="41" y="29"/>
                    <a:pt x="41" y="29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38" y="23"/>
                    <a:pt x="38" y="23"/>
                    <a:pt x="38" y="23"/>
                  </a:cubicBezTo>
                  <a:cubicBezTo>
                    <a:pt x="39" y="24"/>
                    <a:pt x="40" y="26"/>
                    <a:pt x="41" y="28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43" y="33"/>
                    <a:pt x="43" y="34"/>
                    <a:pt x="43" y="34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41" y="36"/>
                    <a:pt x="41" y="36"/>
                    <a:pt x="41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39" y="39"/>
                    <a:pt x="35" y="38"/>
                    <a:pt x="32" y="38"/>
                  </a:cubicBezTo>
                  <a:cubicBezTo>
                    <a:pt x="30" y="38"/>
                    <a:pt x="26" y="37"/>
                    <a:pt x="23" y="36"/>
                  </a:cubicBezTo>
                  <a:cubicBezTo>
                    <a:pt x="23" y="36"/>
                    <a:pt x="23" y="36"/>
                    <a:pt x="23" y="35"/>
                  </a:cubicBezTo>
                  <a:cubicBezTo>
                    <a:pt x="26" y="36"/>
                    <a:pt x="29" y="37"/>
                    <a:pt x="32" y="37"/>
                  </a:cubicBezTo>
                  <a:cubicBezTo>
                    <a:pt x="33" y="37"/>
                    <a:pt x="35" y="37"/>
                    <a:pt x="36" y="37"/>
                  </a:cubicBezTo>
                  <a:cubicBezTo>
                    <a:pt x="37" y="37"/>
                    <a:pt x="39" y="37"/>
                    <a:pt x="39" y="36"/>
                  </a:cubicBezTo>
                  <a:cubicBezTo>
                    <a:pt x="39" y="36"/>
                    <a:pt x="39" y="36"/>
                    <a:pt x="39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2" y="33"/>
                    <a:pt x="42" y="33"/>
                    <a:pt x="42" y="33"/>
                  </a:cubicBezTo>
                  <a:cubicBezTo>
                    <a:pt x="42" y="33"/>
                    <a:pt x="42" y="33"/>
                    <a:pt x="42" y="33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41" y="31"/>
                    <a:pt x="41" y="31"/>
                    <a:pt x="41" y="31"/>
                  </a:cubicBezTo>
                  <a:cubicBezTo>
                    <a:pt x="41" y="31"/>
                    <a:pt x="41" y="30"/>
                    <a:pt x="41" y="30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5"/>
                    <a:pt x="37" y="23"/>
                    <a:pt x="36" y="21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37" y="19"/>
                    <a:pt x="36" y="17"/>
                    <a:pt x="34" y="14"/>
                  </a:cubicBezTo>
                  <a:cubicBezTo>
                    <a:pt x="33" y="11"/>
                    <a:pt x="31" y="8"/>
                    <a:pt x="29" y="6"/>
                  </a:cubicBezTo>
                  <a:cubicBezTo>
                    <a:pt x="27" y="3"/>
                    <a:pt x="24" y="2"/>
                    <a:pt x="22" y="2"/>
                  </a:cubicBezTo>
                  <a:cubicBezTo>
                    <a:pt x="24" y="3"/>
                    <a:pt x="26" y="5"/>
                    <a:pt x="27" y="7"/>
                  </a:cubicBezTo>
                  <a:cubicBezTo>
                    <a:pt x="28" y="9"/>
                    <a:pt x="30" y="11"/>
                    <a:pt x="31" y="12"/>
                  </a:cubicBezTo>
                  <a:cubicBezTo>
                    <a:pt x="32" y="14"/>
                    <a:pt x="33" y="16"/>
                    <a:pt x="33" y="18"/>
                  </a:cubicBezTo>
                  <a:cubicBezTo>
                    <a:pt x="36" y="23"/>
                    <a:pt x="36" y="23"/>
                    <a:pt x="36" y="23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8" y="28"/>
                    <a:pt x="38" y="28"/>
                    <a:pt x="38" y="28"/>
                  </a:cubicBezTo>
                  <a:cubicBezTo>
                    <a:pt x="38" y="28"/>
                    <a:pt x="38" y="29"/>
                    <a:pt x="38" y="29"/>
                  </a:cubicBezTo>
                  <a:cubicBezTo>
                    <a:pt x="39" y="31"/>
                    <a:pt x="39" y="31"/>
                    <a:pt x="39" y="31"/>
                  </a:cubicBezTo>
                  <a:cubicBezTo>
                    <a:pt x="39" y="31"/>
                    <a:pt x="39" y="32"/>
                    <a:pt x="39" y="32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39" y="35"/>
                    <a:pt x="39" y="35"/>
                    <a:pt x="38" y="35"/>
                  </a:cubicBezTo>
                  <a:cubicBezTo>
                    <a:pt x="37" y="36"/>
                    <a:pt x="35" y="36"/>
                    <a:pt x="34" y="36"/>
                  </a:cubicBezTo>
                  <a:cubicBezTo>
                    <a:pt x="35" y="36"/>
                    <a:pt x="36" y="36"/>
                    <a:pt x="37" y="35"/>
                  </a:cubicBezTo>
                  <a:cubicBezTo>
                    <a:pt x="38" y="35"/>
                    <a:pt x="38" y="34"/>
                    <a:pt x="39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31"/>
                    <a:pt x="39" y="31"/>
                    <a:pt x="39" y="31"/>
                  </a:cubicBezTo>
                  <a:cubicBezTo>
                    <a:pt x="39" y="31"/>
                    <a:pt x="38" y="31"/>
                    <a:pt x="38" y="30"/>
                  </a:cubicBezTo>
                  <a:cubicBezTo>
                    <a:pt x="38" y="30"/>
                    <a:pt x="38" y="29"/>
                    <a:pt x="38" y="28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6" y="24"/>
                    <a:pt x="35" y="22"/>
                    <a:pt x="34" y="20"/>
                  </a:cubicBezTo>
                  <a:cubicBezTo>
                    <a:pt x="33" y="18"/>
                    <a:pt x="32" y="16"/>
                    <a:pt x="31" y="14"/>
                  </a:cubicBezTo>
                  <a:cubicBezTo>
                    <a:pt x="28" y="10"/>
                    <a:pt x="26" y="6"/>
                    <a:pt x="21" y="3"/>
                  </a:cubicBezTo>
                  <a:cubicBezTo>
                    <a:pt x="21" y="2"/>
                    <a:pt x="20" y="2"/>
                    <a:pt x="20" y="2"/>
                  </a:cubicBezTo>
                  <a:cubicBezTo>
                    <a:pt x="19" y="2"/>
                    <a:pt x="18" y="2"/>
                    <a:pt x="17" y="2"/>
                  </a:cubicBezTo>
                  <a:cubicBezTo>
                    <a:pt x="16" y="2"/>
                    <a:pt x="15" y="3"/>
                    <a:pt x="15" y="4"/>
                  </a:cubicBezTo>
                  <a:cubicBezTo>
                    <a:pt x="15" y="5"/>
                    <a:pt x="15" y="6"/>
                    <a:pt x="16" y="7"/>
                  </a:cubicBezTo>
                  <a:cubicBezTo>
                    <a:pt x="17" y="7"/>
                    <a:pt x="18" y="8"/>
                    <a:pt x="18" y="8"/>
                  </a:cubicBezTo>
                  <a:cubicBezTo>
                    <a:pt x="18" y="9"/>
                    <a:pt x="17" y="9"/>
                    <a:pt x="17" y="9"/>
                  </a:cubicBezTo>
                  <a:cubicBezTo>
                    <a:pt x="19" y="11"/>
                    <a:pt x="21" y="14"/>
                    <a:pt x="21" y="16"/>
                  </a:cubicBezTo>
                  <a:cubicBezTo>
                    <a:pt x="22" y="17"/>
                    <a:pt x="23" y="18"/>
                    <a:pt x="23" y="19"/>
                  </a:cubicBezTo>
                  <a:cubicBezTo>
                    <a:pt x="23" y="20"/>
                    <a:pt x="23" y="20"/>
                    <a:pt x="23" y="21"/>
                  </a:cubicBezTo>
                  <a:cubicBezTo>
                    <a:pt x="23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1" y="21"/>
                    <a:pt x="21" y="21"/>
                    <a:pt x="21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1"/>
                    <a:pt x="22" y="20"/>
                    <a:pt x="22" y="20"/>
                  </a:cubicBezTo>
                  <a:cubicBezTo>
                    <a:pt x="22" y="20"/>
                    <a:pt x="22" y="20"/>
                    <a:pt x="22" y="19"/>
                  </a:cubicBezTo>
                  <a:cubicBezTo>
                    <a:pt x="22" y="18"/>
                    <a:pt x="22" y="17"/>
                    <a:pt x="21" y="16"/>
                  </a:cubicBezTo>
                  <a:cubicBezTo>
                    <a:pt x="20" y="14"/>
                    <a:pt x="19" y="11"/>
                    <a:pt x="17" y="10"/>
                  </a:cubicBezTo>
                  <a:cubicBezTo>
                    <a:pt x="16" y="10"/>
                    <a:pt x="16" y="11"/>
                    <a:pt x="16" y="12"/>
                  </a:cubicBezTo>
                  <a:cubicBezTo>
                    <a:pt x="16" y="12"/>
                    <a:pt x="16" y="12"/>
                    <a:pt x="16" y="13"/>
                  </a:cubicBezTo>
                  <a:cubicBezTo>
                    <a:pt x="17" y="13"/>
                    <a:pt x="17" y="13"/>
                    <a:pt x="17" y="14"/>
                  </a:cubicBezTo>
                  <a:cubicBezTo>
                    <a:pt x="17" y="15"/>
                    <a:pt x="17" y="15"/>
                    <a:pt x="17" y="16"/>
                  </a:cubicBezTo>
                  <a:cubicBezTo>
                    <a:pt x="17" y="16"/>
                    <a:pt x="17" y="16"/>
                    <a:pt x="16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16"/>
                    <a:pt x="16" y="16"/>
                    <a:pt x="16" y="15"/>
                  </a:cubicBezTo>
                  <a:cubicBezTo>
                    <a:pt x="16" y="15"/>
                    <a:pt x="15" y="15"/>
                    <a:pt x="15" y="15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5"/>
                    <a:pt x="13" y="14"/>
                    <a:pt x="13" y="14"/>
                  </a:cubicBezTo>
                  <a:cubicBezTo>
                    <a:pt x="13" y="14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4" y="12"/>
                    <a:pt x="14" y="12"/>
                    <a:pt x="15" y="11"/>
                  </a:cubicBezTo>
                  <a:cubicBezTo>
                    <a:pt x="15" y="11"/>
                    <a:pt x="15" y="10"/>
                    <a:pt x="15" y="10"/>
                  </a:cubicBezTo>
                  <a:cubicBezTo>
                    <a:pt x="15" y="10"/>
                    <a:pt x="15" y="9"/>
                    <a:pt x="15" y="9"/>
                  </a:cubicBezTo>
                  <a:cubicBezTo>
                    <a:pt x="15" y="8"/>
                    <a:pt x="14" y="8"/>
                    <a:pt x="13" y="7"/>
                  </a:cubicBezTo>
                  <a:cubicBezTo>
                    <a:pt x="12" y="7"/>
                    <a:pt x="11" y="6"/>
                    <a:pt x="9" y="7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0" y="5"/>
                    <a:pt x="11" y="5"/>
                    <a:pt x="12" y="4"/>
                  </a:cubicBezTo>
                  <a:cubicBezTo>
                    <a:pt x="12" y="4"/>
                    <a:pt x="13" y="4"/>
                    <a:pt x="13" y="3"/>
                  </a:cubicBezTo>
                  <a:cubicBezTo>
                    <a:pt x="13" y="2"/>
                    <a:pt x="12" y="1"/>
                    <a:pt x="12" y="0"/>
                  </a:cubicBezTo>
                  <a:cubicBezTo>
                    <a:pt x="11" y="0"/>
                    <a:pt x="10" y="1"/>
                    <a:pt x="9" y="1"/>
                  </a:cubicBezTo>
                  <a:cubicBezTo>
                    <a:pt x="8" y="1"/>
                    <a:pt x="7" y="2"/>
                    <a:pt x="5" y="3"/>
                  </a:cubicBezTo>
                  <a:cubicBezTo>
                    <a:pt x="3" y="4"/>
                    <a:pt x="2" y="6"/>
                    <a:pt x="1" y="9"/>
                  </a:cubicBezTo>
                  <a:cubicBezTo>
                    <a:pt x="1" y="10"/>
                    <a:pt x="0" y="11"/>
                    <a:pt x="0" y="12"/>
                  </a:cubicBezTo>
                  <a:cubicBezTo>
                    <a:pt x="0" y="13"/>
                    <a:pt x="1" y="14"/>
                    <a:pt x="1" y="15"/>
                  </a:cubicBezTo>
                  <a:cubicBezTo>
                    <a:pt x="2" y="20"/>
                    <a:pt x="4" y="24"/>
                    <a:pt x="7" y="27"/>
                  </a:cubicBezTo>
                  <a:cubicBezTo>
                    <a:pt x="10" y="30"/>
                    <a:pt x="13" y="32"/>
                    <a:pt x="16" y="33"/>
                  </a:cubicBezTo>
                  <a:cubicBezTo>
                    <a:pt x="21" y="37"/>
                    <a:pt x="27" y="38"/>
                    <a:pt x="32" y="39"/>
                  </a:cubicBezTo>
                  <a:cubicBezTo>
                    <a:pt x="33" y="39"/>
                    <a:pt x="34" y="39"/>
                    <a:pt x="35" y="39"/>
                  </a:cubicBezTo>
                  <a:cubicBezTo>
                    <a:pt x="36" y="39"/>
                    <a:pt x="37" y="39"/>
                    <a:pt x="38" y="39"/>
                  </a:cubicBezTo>
                  <a:cubicBezTo>
                    <a:pt x="39" y="39"/>
                    <a:pt x="40" y="38"/>
                    <a:pt x="40" y="37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41" y="37"/>
                    <a:pt x="41" y="37"/>
                    <a:pt x="41" y="37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43" y="36"/>
                    <a:pt x="43" y="36"/>
                    <a:pt x="43" y="36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43" y="34"/>
                    <a:pt x="43" y="34"/>
                    <a:pt x="43" y="34"/>
                  </a:cubicBezTo>
                  <a:lnTo>
                    <a:pt x="43" y="33"/>
                  </a:lnTo>
                  <a:close/>
                  <a:moveTo>
                    <a:pt x="12" y="11"/>
                  </a:move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1" y="11"/>
                    <a:pt x="11" y="11"/>
                    <a:pt x="12" y="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42" name="Freeform 40"/>
            <p:cNvSpPr/>
            <p:nvPr/>
          </p:nvSpPr>
          <p:spPr bwMode="auto">
            <a:xfrm>
              <a:off x="6613526" y="2957513"/>
              <a:ext cx="0" cy="3175"/>
            </a:xfrm>
            <a:custGeom>
              <a:avLst/>
              <a:gdLst>
                <a:gd name="T0" fmla="*/ 1 h 1"/>
                <a:gd name="T1" fmla="*/ 1 h 1"/>
                <a:gd name="T2" fmla="*/ 0 h 1"/>
                <a:gd name="T3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43" name="Freeform 41"/>
            <p:cNvSpPr/>
            <p:nvPr/>
          </p:nvSpPr>
          <p:spPr bwMode="auto">
            <a:xfrm>
              <a:off x="6613526" y="296068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44" name="Freeform 42"/>
            <p:cNvSpPr/>
            <p:nvPr/>
          </p:nvSpPr>
          <p:spPr bwMode="auto">
            <a:xfrm>
              <a:off x="6616701" y="296068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45" name="Freeform 43"/>
            <p:cNvSpPr>
              <a:spLocks noEditPoints="1"/>
            </p:cNvSpPr>
            <p:nvPr/>
          </p:nvSpPr>
          <p:spPr bwMode="auto">
            <a:xfrm>
              <a:off x="6503988" y="2938463"/>
              <a:ext cx="150813" cy="153988"/>
            </a:xfrm>
            <a:custGeom>
              <a:avLst/>
              <a:gdLst>
                <a:gd name="T0" fmla="*/ 32 w 40"/>
                <a:gd name="T1" fmla="*/ 31 h 41"/>
                <a:gd name="T2" fmla="*/ 32 w 40"/>
                <a:gd name="T3" fmla="*/ 31 h 41"/>
                <a:gd name="T4" fmla="*/ 12 w 40"/>
                <a:gd name="T5" fmla="*/ 39 h 41"/>
                <a:gd name="T6" fmla="*/ 6 w 40"/>
                <a:gd name="T7" fmla="*/ 30 h 41"/>
                <a:gd name="T8" fmla="*/ 9 w 40"/>
                <a:gd name="T9" fmla="*/ 26 h 41"/>
                <a:gd name="T10" fmla="*/ 3 w 40"/>
                <a:gd name="T11" fmla="*/ 39 h 41"/>
                <a:gd name="T12" fmla="*/ 26 w 40"/>
                <a:gd name="T13" fmla="*/ 35 h 41"/>
                <a:gd name="T14" fmla="*/ 36 w 40"/>
                <a:gd name="T15" fmla="*/ 23 h 41"/>
                <a:gd name="T16" fmla="*/ 39 w 40"/>
                <a:gd name="T17" fmla="*/ 10 h 41"/>
                <a:gd name="T18" fmla="*/ 38 w 40"/>
                <a:gd name="T19" fmla="*/ 10 h 41"/>
                <a:gd name="T20" fmla="*/ 37 w 40"/>
                <a:gd name="T21" fmla="*/ 15 h 41"/>
                <a:gd name="T22" fmla="*/ 27 w 40"/>
                <a:gd name="T23" fmla="*/ 32 h 41"/>
                <a:gd name="T24" fmla="*/ 19 w 40"/>
                <a:gd name="T25" fmla="*/ 35 h 41"/>
                <a:gd name="T26" fmla="*/ 37 w 40"/>
                <a:gd name="T27" fmla="*/ 16 h 41"/>
                <a:gd name="T28" fmla="*/ 36 w 40"/>
                <a:gd name="T29" fmla="*/ 5 h 41"/>
                <a:gd name="T30" fmla="*/ 34 w 40"/>
                <a:gd name="T31" fmla="*/ 3 h 41"/>
                <a:gd name="T32" fmla="*/ 30 w 40"/>
                <a:gd name="T33" fmla="*/ 3 h 41"/>
                <a:gd name="T34" fmla="*/ 30 w 40"/>
                <a:gd name="T35" fmla="*/ 6 h 41"/>
                <a:gd name="T36" fmla="*/ 30 w 40"/>
                <a:gd name="T37" fmla="*/ 8 h 41"/>
                <a:gd name="T38" fmla="*/ 30 w 40"/>
                <a:gd name="T39" fmla="*/ 6 h 41"/>
                <a:gd name="T40" fmla="*/ 25 w 40"/>
                <a:gd name="T41" fmla="*/ 7 h 41"/>
                <a:gd name="T42" fmla="*/ 26 w 40"/>
                <a:gd name="T43" fmla="*/ 3 h 41"/>
                <a:gd name="T44" fmla="*/ 20 w 40"/>
                <a:gd name="T45" fmla="*/ 4 h 41"/>
                <a:gd name="T46" fmla="*/ 15 w 40"/>
                <a:gd name="T47" fmla="*/ 10 h 41"/>
                <a:gd name="T48" fmla="*/ 15 w 40"/>
                <a:gd name="T49" fmla="*/ 11 h 41"/>
                <a:gd name="T50" fmla="*/ 14 w 40"/>
                <a:gd name="T51" fmla="*/ 13 h 41"/>
                <a:gd name="T52" fmla="*/ 10 w 40"/>
                <a:gd name="T53" fmla="*/ 20 h 41"/>
                <a:gd name="T54" fmla="*/ 0 w 40"/>
                <a:gd name="T55" fmla="*/ 41 h 41"/>
                <a:gd name="T56" fmla="*/ 26 w 40"/>
                <a:gd name="T57" fmla="*/ 36 h 41"/>
                <a:gd name="T58" fmla="*/ 18 w 40"/>
                <a:gd name="T59" fmla="*/ 36 h 41"/>
                <a:gd name="T60" fmla="*/ 25 w 40"/>
                <a:gd name="T61" fmla="*/ 24 h 41"/>
                <a:gd name="T62" fmla="*/ 24 w 40"/>
                <a:gd name="T63" fmla="*/ 24 h 41"/>
                <a:gd name="T64" fmla="*/ 28 w 40"/>
                <a:gd name="T65" fmla="*/ 19 h 41"/>
                <a:gd name="T66" fmla="*/ 29 w 40"/>
                <a:gd name="T67" fmla="*/ 15 h 41"/>
                <a:gd name="T68" fmla="*/ 25 w 40"/>
                <a:gd name="T69" fmla="*/ 2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" h="41">
                  <a:moveTo>
                    <a:pt x="26" y="36"/>
                  </a:moveTo>
                  <a:cubicBezTo>
                    <a:pt x="28" y="35"/>
                    <a:pt x="30" y="33"/>
                    <a:pt x="32" y="31"/>
                  </a:cubicBezTo>
                  <a:cubicBezTo>
                    <a:pt x="34" y="29"/>
                    <a:pt x="36" y="27"/>
                    <a:pt x="37" y="24"/>
                  </a:cubicBezTo>
                  <a:cubicBezTo>
                    <a:pt x="36" y="27"/>
                    <a:pt x="34" y="29"/>
                    <a:pt x="32" y="31"/>
                  </a:cubicBezTo>
                  <a:cubicBezTo>
                    <a:pt x="30" y="33"/>
                    <a:pt x="28" y="34"/>
                    <a:pt x="26" y="35"/>
                  </a:cubicBezTo>
                  <a:cubicBezTo>
                    <a:pt x="21" y="38"/>
                    <a:pt x="17" y="39"/>
                    <a:pt x="12" y="39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5"/>
                    <a:pt x="9" y="26"/>
                    <a:pt x="9" y="26"/>
                  </a:cubicBezTo>
                  <a:cubicBezTo>
                    <a:pt x="8" y="27"/>
                    <a:pt x="8" y="29"/>
                    <a:pt x="7" y="31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7" y="37"/>
                    <a:pt x="21" y="37"/>
                    <a:pt x="26" y="35"/>
                  </a:cubicBezTo>
                  <a:cubicBezTo>
                    <a:pt x="28" y="34"/>
                    <a:pt x="30" y="32"/>
                    <a:pt x="32" y="30"/>
                  </a:cubicBezTo>
                  <a:cubicBezTo>
                    <a:pt x="34" y="28"/>
                    <a:pt x="36" y="26"/>
                    <a:pt x="36" y="23"/>
                  </a:cubicBezTo>
                  <a:cubicBezTo>
                    <a:pt x="38" y="24"/>
                    <a:pt x="38" y="24"/>
                    <a:pt x="38" y="24"/>
                  </a:cubicBezTo>
                  <a:cubicBezTo>
                    <a:pt x="40" y="19"/>
                    <a:pt x="40" y="14"/>
                    <a:pt x="39" y="10"/>
                  </a:cubicBezTo>
                  <a:cubicBezTo>
                    <a:pt x="39" y="8"/>
                    <a:pt x="38" y="6"/>
                    <a:pt x="37" y="5"/>
                  </a:cubicBezTo>
                  <a:cubicBezTo>
                    <a:pt x="37" y="7"/>
                    <a:pt x="37" y="9"/>
                    <a:pt x="38" y="10"/>
                  </a:cubicBezTo>
                  <a:cubicBezTo>
                    <a:pt x="38" y="11"/>
                    <a:pt x="37" y="12"/>
                    <a:pt x="37" y="13"/>
                  </a:cubicBezTo>
                  <a:cubicBezTo>
                    <a:pt x="37" y="13"/>
                    <a:pt x="37" y="14"/>
                    <a:pt x="37" y="15"/>
                  </a:cubicBezTo>
                  <a:cubicBezTo>
                    <a:pt x="37" y="18"/>
                    <a:pt x="36" y="22"/>
                    <a:pt x="34" y="25"/>
                  </a:cubicBezTo>
                  <a:cubicBezTo>
                    <a:pt x="32" y="28"/>
                    <a:pt x="30" y="31"/>
                    <a:pt x="27" y="32"/>
                  </a:cubicBezTo>
                  <a:cubicBezTo>
                    <a:pt x="24" y="34"/>
                    <a:pt x="22" y="35"/>
                    <a:pt x="19" y="35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24" y="34"/>
                    <a:pt x="29" y="31"/>
                    <a:pt x="32" y="27"/>
                  </a:cubicBezTo>
                  <a:cubicBezTo>
                    <a:pt x="35" y="24"/>
                    <a:pt x="36" y="20"/>
                    <a:pt x="37" y="16"/>
                  </a:cubicBezTo>
                  <a:cubicBezTo>
                    <a:pt x="37" y="14"/>
                    <a:pt x="37" y="12"/>
                    <a:pt x="37" y="11"/>
                  </a:cubicBezTo>
                  <a:cubicBezTo>
                    <a:pt x="37" y="9"/>
                    <a:pt x="37" y="7"/>
                    <a:pt x="36" y="5"/>
                  </a:cubicBezTo>
                  <a:cubicBezTo>
                    <a:pt x="36" y="5"/>
                    <a:pt x="36" y="4"/>
                    <a:pt x="36" y="4"/>
                  </a:cubicBezTo>
                  <a:cubicBezTo>
                    <a:pt x="35" y="3"/>
                    <a:pt x="35" y="3"/>
                    <a:pt x="34" y="3"/>
                  </a:cubicBezTo>
                  <a:cubicBezTo>
                    <a:pt x="33" y="2"/>
                    <a:pt x="32" y="2"/>
                    <a:pt x="32" y="2"/>
                  </a:cubicBezTo>
                  <a:cubicBezTo>
                    <a:pt x="31" y="2"/>
                    <a:pt x="30" y="2"/>
                    <a:pt x="30" y="3"/>
                  </a:cubicBezTo>
                  <a:cubicBezTo>
                    <a:pt x="30" y="3"/>
                    <a:pt x="30" y="4"/>
                    <a:pt x="30" y="4"/>
                  </a:cubicBezTo>
                  <a:cubicBezTo>
                    <a:pt x="30" y="5"/>
                    <a:pt x="30" y="5"/>
                    <a:pt x="30" y="6"/>
                  </a:cubicBezTo>
                  <a:cubicBezTo>
                    <a:pt x="30" y="7"/>
                    <a:pt x="31" y="8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0" y="7"/>
                    <a:pt x="30" y="7"/>
                    <a:pt x="30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8" y="6"/>
                    <a:pt x="26" y="6"/>
                    <a:pt x="25" y="7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6" y="4"/>
                    <a:pt x="27" y="3"/>
                    <a:pt x="26" y="3"/>
                  </a:cubicBezTo>
                  <a:cubicBezTo>
                    <a:pt x="26" y="2"/>
                    <a:pt x="24" y="1"/>
                    <a:pt x="24" y="0"/>
                  </a:cubicBezTo>
                  <a:cubicBezTo>
                    <a:pt x="23" y="2"/>
                    <a:pt x="22" y="3"/>
                    <a:pt x="20" y="4"/>
                  </a:cubicBezTo>
                  <a:cubicBezTo>
                    <a:pt x="19" y="5"/>
                    <a:pt x="18" y="6"/>
                    <a:pt x="17" y="7"/>
                  </a:cubicBezTo>
                  <a:cubicBezTo>
                    <a:pt x="17" y="8"/>
                    <a:pt x="16" y="9"/>
                    <a:pt x="15" y="10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5" y="10"/>
                    <a:pt x="15" y="10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7" y="39"/>
                    <a:pt x="22" y="38"/>
                    <a:pt x="26" y="36"/>
                  </a:cubicBezTo>
                  <a:close/>
                  <a:moveTo>
                    <a:pt x="18" y="36"/>
                  </a:moveTo>
                  <a:cubicBezTo>
                    <a:pt x="18" y="36"/>
                    <a:pt x="18" y="36"/>
                    <a:pt x="18" y="36"/>
                  </a:cubicBezTo>
                  <a:cubicBezTo>
                    <a:pt x="18" y="36"/>
                    <a:pt x="18" y="36"/>
                    <a:pt x="18" y="36"/>
                  </a:cubicBezTo>
                  <a:close/>
                  <a:moveTo>
                    <a:pt x="25" y="24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6" y="22"/>
                    <a:pt x="27" y="21"/>
                    <a:pt x="28" y="19"/>
                  </a:cubicBezTo>
                  <a:cubicBezTo>
                    <a:pt x="28" y="18"/>
                    <a:pt x="29" y="17"/>
                    <a:pt x="29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6"/>
                    <a:pt x="29" y="18"/>
                    <a:pt x="28" y="19"/>
                  </a:cubicBezTo>
                  <a:cubicBezTo>
                    <a:pt x="27" y="21"/>
                    <a:pt x="26" y="23"/>
                    <a:pt x="25" y="2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46" name="Freeform 44"/>
            <p:cNvSpPr/>
            <p:nvPr/>
          </p:nvSpPr>
          <p:spPr bwMode="auto">
            <a:xfrm>
              <a:off x="6613526" y="29575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47" name="Freeform 45"/>
            <p:cNvSpPr/>
            <p:nvPr/>
          </p:nvSpPr>
          <p:spPr bwMode="auto">
            <a:xfrm>
              <a:off x="6613526" y="2960688"/>
              <a:ext cx="3175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48" name="Freeform 46"/>
            <p:cNvSpPr>
              <a:spLocks noEditPoints="1"/>
            </p:cNvSpPr>
            <p:nvPr/>
          </p:nvSpPr>
          <p:spPr bwMode="auto">
            <a:xfrm>
              <a:off x="4999038" y="1544638"/>
              <a:ext cx="2201863" cy="3138488"/>
            </a:xfrm>
            <a:custGeom>
              <a:avLst/>
              <a:gdLst>
                <a:gd name="T0" fmla="*/ 329 w 585"/>
                <a:gd name="T1" fmla="*/ 617 h 835"/>
                <a:gd name="T2" fmla="*/ 393 w 585"/>
                <a:gd name="T3" fmla="*/ 406 h 835"/>
                <a:gd name="T4" fmla="*/ 334 w 585"/>
                <a:gd name="T5" fmla="*/ 317 h 835"/>
                <a:gd name="T6" fmla="*/ 383 w 585"/>
                <a:gd name="T7" fmla="*/ 401 h 835"/>
                <a:gd name="T8" fmla="*/ 359 w 585"/>
                <a:gd name="T9" fmla="*/ 523 h 835"/>
                <a:gd name="T10" fmla="*/ 535 w 585"/>
                <a:gd name="T11" fmla="*/ 440 h 835"/>
                <a:gd name="T12" fmla="*/ 406 w 585"/>
                <a:gd name="T13" fmla="*/ 544 h 835"/>
                <a:gd name="T14" fmla="*/ 404 w 585"/>
                <a:gd name="T15" fmla="*/ 430 h 835"/>
                <a:gd name="T16" fmla="*/ 385 w 585"/>
                <a:gd name="T17" fmla="*/ 393 h 835"/>
                <a:gd name="T18" fmla="*/ 408 w 585"/>
                <a:gd name="T19" fmla="*/ 429 h 835"/>
                <a:gd name="T20" fmla="*/ 406 w 585"/>
                <a:gd name="T21" fmla="*/ 570 h 835"/>
                <a:gd name="T22" fmla="*/ 413 w 585"/>
                <a:gd name="T23" fmla="*/ 536 h 835"/>
                <a:gd name="T24" fmla="*/ 407 w 585"/>
                <a:gd name="T25" fmla="*/ 431 h 835"/>
                <a:gd name="T26" fmla="*/ 363 w 585"/>
                <a:gd name="T27" fmla="*/ 361 h 835"/>
                <a:gd name="T28" fmla="*/ 289 w 585"/>
                <a:gd name="T29" fmla="*/ 345 h 835"/>
                <a:gd name="T30" fmla="*/ 217 w 585"/>
                <a:gd name="T31" fmla="*/ 366 h 835"/>
                <a:gd name="T32" fmla="*/ 206 w 585"/>
                <a:gd name="T33" fmla="*/ 480 h 835"/>
                <a:gd name="T34" fmla="*/ 40 w 585"/>
                <a:gd name="T35" fmla="*/ 170 h 835"/>
                <a:gd name="T36" fmla="*/ 157 w 585"/>
                <a:gd name="T37" fmla="*/ 545 h 835"/>
                <a:gd name="T38" fmla="*/ 185 w 585"/>
                <a:gd name="T39" fmla="*/ 719 h 835"/>
                <a:gd name="T40" fmla="*/ 249 w 585"/>
                <a:gd name="T41" fmla="*/ 831 h 835"/>
                <a:gd name="T42" fmla="*/ 245 w 585"/>
                <a:gd name="T43" fmla="*/ 829 h 835"/>
                <a:gd name="T44" fmla="*/ 224 w 585"/>
                <a:gd name="T45" fmla="*/ 805 h 835"/>
                <a:gd name="T46" fmla="*/ 360 w 585"/>
                <a:gd name="T47" fmla="*/ 812 h 835"/>
                <a:gd name="T48" fmla="*/ 382 w 585"/>
                <a:gd name="T49" fmla="*/ 767 h 835"/>
                <a:gd name="T50" fmla="*/ 375 w 585"/>
                <a:gd name="T51" fmla="*/ 779 h 835"/>
                <a:gd name="T52" fmla="*/ 354 w 585"/>
                <a:gd name="T53" fmla="*/ 801 h 835"/>
                <a:gd name="T54" fmla="*/ 358 w 585"/>
                <a:gd name="T55" fmla="*/ 789 h 835"/>
                <a:gd name="T56" fmla="*/ 180 w 585"/>
                <a:gd name="T57" fmla="*/ 750 h 835"/>
                <a:gd name="T58" fmla="*/ 296 w 585"/>
                <a:gd name="T59" fmla="*/ 716 h 835"/>
                <a:gd name="T60" fmla="*/ 397 w 585"/>
                <a:gd name="T61" fmla="*/ 709 h 835"/>
                <a:gd name="T62" fmla="*/ 362 w 585"/>
                <a:gd name="T63" fmla="*/ 675 h 835"/>
                <a:gd name="T64" fmla="*/ 414 w 585"/>
                <a:gd name="T65" fmla="*/ 634 h 835"/>
                <a:gd name="T66" fmla="*/ 397 w 585"/>
                <a:gd name="T67" fmla="*/ 658 h 835"/>
                <a:gd name="T68" fmla="*/ 405 w 585"/>
                <a:gd name="T69" fmla="*/ 620 h 835"/>
                <a:gd name="T70" fmla="*/ 416 w 585"/>
                <a:gd name="T71" fmla="*/ 599 h 835"/>
                <a:gd name="T72" fmla="*/ 256 w 585"/>
                <a:gd name="T73" fmla="*/ 820 h 835"/>
                <a:gd name="T74" fmla="*/ 228 w 585"/>
                <a:gd name="T75" fmla="*/ 811 h 835"/>
                <a:gd name="T76" fmla="*/ 185 w 585"/>
                <a:gd name="T77" fmla="*/ 718 h 835"/>
                <a:gd name="T78" fmla="*/ 225 w 585"/>
                <a:gd name="T79" fmla="*/ 376 h 835"/>
                <a:gd name="T80" fmla="*/ 270 w 585"/>
                <a:gd name="T81" fmla="*/ 353 h 835"/>
                <a:gd name="T82" fmla="*/ 358 w 585"/>
                <a:gd name="T83" fmla="*/ 348 h 835"/>
                <a:gd name="T84" fmla="*/ 446 w 585"/>
                <a:gd name="T85" fmla="*/ 390 h 835"/>
                <a:gd name="T86" fmla="*/ 407 w 585"/>
                <a:gd name="T87" fmla="*/ 418 h 835"/>
                <a:gd name="T88" fmla="*/ 355 w 585"/>
                <a:gd name="T89" fmla="*/ 374 h 835"/>
                <a:gd name="T90" fmla="*/ 332 w 585"/>
                <a:gd name="T91" fmla="*/ 354 h 835"/>
                <a:gd name="T92" fmla="*/ 242 w 585"/>
                <a:gd name="T93" fmla="*/ 333 h 835"/>
                <a:gd name="T94" fmla="*/ 139 w 585"/>
                <a:gd name="T95" fmla="*/ 387 h 835"/>
                <a:gd name="T96" fmla="*/ 182 w 585"/>
                <a:gd name="T97" fmla="*/ 623 h 835"/>
                <a:gd name="T98" fmla="*/ 372 w 585"/>
                <a:gd name="T99" fmla="*/ 434 h 835"/>
                <a:gd name="T100" fmla="*/ 255 w 585"/>
                <a:gd name="T101" fmla="*/ 373 h 835"/>
                <a:gd name="T102" fmla="*/ 374 w 585"/>
                <a:gd name="T103" fmla="*/ 423 h 835"/>
                <a:gd name="T104" fmla="*/ 235 w 585"/>
                <a:gd name="T105" fmla="*/ 391 h 835"/>
                <a:gd name="T106" fmla="*/ 368 w 585"/>
                <a:gd name="T107" fmla="*/ 468 h 835"/>
                <a:gd name="T108" fmla="*/ 263 w 585"/>
                <a:gd name="T109" fmla="*/ 358 h 835"/>
                <a:gd name="T110" fmla="*/ 343 w 585"/>
                <a:gd name="T111" fmla="*/ 372 h 835"/>
                <a:gd name="T112" fmla="*/ 339 w 585"/>
                <a:gd name="T113" fmla="*/ 361 h 835"/>
                <a:gd name="T114" fmla="*/ 240 w 585"/>
                <a:gd name="T115" fmla="*/ 513 h 835"/>
                <a:gd name="T116" fmla="*/ 185 w 585"/>
                <a:gd name="T117" fmla="*/ 382 h 835"/>
                <a:gd name="T118" fmla="*/ 287 w 585"/>
                <a:gd name="T119" fmla="*/ 300 h 835"/>
                <a:gd name="T120" fmla="*/ 336 w 585"/>
                <a:gd name="T121" fmla="*/ 336 h 835"/>
                <a:gd name="T122" fmla="*/ 382 w 585"/>
                <a:gd name="T123" fmla="*/ 404 h 835"/>
                <a:gd name="T124" fmla="*/ 333 w 585"/>
                <a:gd name="T125" fmla="*/ 593 h 8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85" h="835">
                  <a:moveTo>
                    <a:pt x="542" y="139"/>
                  </a:moveTo>
                  <a:cubicBezTo>
                    <a:pt x="526" y="111"/>
                    <a:pt x="507" y="89"/>
                    <a:pt x="486" y="71"/>
                  </a:cubicBezTo>
                  <a:cubicBezTo>
                    <a:pt x="466" y="53"/>
                    <a:pt x="445" y="39"/>
                    <a:pt x="425" y="29"/>
                  </a:cubicBezTo>
                  <a:cubicBezTo>
                    <a:pt x="460" y="48"/>
                    <a:pt x="492" y="74"/>
                    <a:pt x="517" y="106"/>
                  </a:cubicBezTo>
                  <a:cubicBezTo>
                    <a:pt x="542" y="138"/>
                    <a:pt x="561" y="175"/>
                    <a:pt x="571" y="215"/>
                  </a:cubicBezTo>
                  <a:cubicBezTo>
                    <a:pt x="581" y="255"/>
                    <a:pt x="583" y="297"/>
                    <a:pt x="575" y="338"/>
                  </a:cubicBezTo>
                  <a:cubicBezTo>
                    <a:pt x="568" y="378"/>
                    <a:pt x="552" y="418"/>
                    <a:pt x="528" y="452"/>
                  </a:cubicBezTo>
                  <a:cubicBezTo>
                    <a:pt x="504" y="486"/>
                    <a:pt x="472" y="515"/>
                    <a:pt x="436" y="536"/>
                  </a:cubicBezTo>
                  <a:cubicBezTo>
                    <a:pt x="432" y="539"/>
                    <a:pt x="427" y="541"/>
                    <a:pt x="422" y="544"/>
                  </a:cubicBezTo>
                  <a:cubicBezTo>
                    <a:pt x="419" y="545"/>
                    <a:pt x="419" y="545"/>
                    <a:pt x="419" y="545"/>
                  </a:cubicBezTo>
                  <a:cubicBezTo>
                    <a:pt x="416" y="547"/>
                    <a:pt x="416" y="547"/>
                    <a:pt x="416" y="547"/>
                  </a:cubicBezTo>
                  <a:cubicBezTo>
                    <a:pt x="414" y="548"/>
                    <a:pt x="414" y="548"/>
                    <a:pt x="414" y="548"/>
                  </a:cubicBezTo>
                  <a:cubicBezTo>
                    <a:pt x="414" y="549"/>
                    <a:pt x="414" y="549"/>
                    <a:pt x="414" y="549"/>
                  </a:cubicBezTo>
                  <a:cubicBezTo>
                    <a:pt x="414" y="580"/>
                    <a:pt x="414" y="580"/>
                    <a:pt x="414" y="580"/>
                  </a:cubicBezTo>
                  <a:cubicBezTo>
                    <a:pt x="414" y="595"/>
                    <a:pt x="414" y="595"/>
                    <a:pt x="414" y="595"/>
                  </a:cubicBezTo>
                  <a:cubicBezTo>
                    <a:pt x="414" y="599"/>
                    <a:pt x="414" y="599"/>
                    <a:pt x="414" y="599"/>
                  </a:cubicBezTo>
                  <a:cubicBezTo>
                    <a:pt x="414" y="600"/>
                    <a:pt x="414" y="600"/>
                    <a:pt x="414" y="600"/>
                  </a:cubicBezTo>
                  <a:cubicBezTo>
                    <a:pt x="414" y="600"/>
                    <a:pt x="414" y="601"/>
                    <a:pt x="414" y="601"/>
                  </a:cubicBezTo>
                  <a:cubicBezTo>
                    <a:pt x="414" y="602"/>
                    <a:pt x="414" y="603"/>
                    <a:pt x="414" y="604"/>
                  </a:cubicBezTo>
                  <a:cubicBezTo>
                    <a:pt x="413" y="607"/>
                    <a:pt x="412" y="610"/>
                    <a:pt x="410" y="613"/>
                  </a:cubicBezTo>
                  <a:cubicBezTo>
                    <a:pt x="406" y="618"/>
                    <a:pt x="400" y="621"/>
                    <a:pt x="393" y="621"/>
                  </a:cubicBezTo>
                  <a:cubicBezTo>
                    <a:pt x="377" y="621"/>
                    <a:pt x="377" y="621"/>
                    <a:pt x="377" y="621"/>
                  </a:cubicBezTo>
                  <a:cubicBezTo>
                    <a:pt x="346" y="621"/>
                    <a:pt x="346" y="621"/>
                    <a:pt x="346" y="621"/>
                  </a:cubicBezTo>
                  <a:cubicBezTo>
                    <a:pt x="336" y="621"/>
                    <a:pt x="336" y="621"/>
                    <a:pt x="336" y="621"/>
                  </a:cubicBezTo>
                  <a:cubicBezTo>
                    <a:pt x="330" y="621"/>
                    <a:pt x="330" y="621"/>
                    <a:pt x="330" y="621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8" y="620"/>
                    <a:pt x="328" y="620"/>
                    <a:pt x="328" y="620"/>
                  </a:cubicBezTo>
                  <a:cubicBezTo>
                    <a:pt x="329" y="617"/>
                    <a:pt x="329" y="617"/>
                    <a:pt x="329" y="617"/>
                  </a:cubicBezTo>
                  <a:cubicBezTo>
                    <a:pt x="332" y="606"/>
                    <a:pt x="332" y="606"/>
                    <a:pt x="332" y="606"/>
                  </a:cubicBezTo>
                  <a:cubicBezTo>
                    <a:pt x="334" y="598"/>
                    <a:pt x="334" y="598"/>
                    <a:pt x="334" y="598"/>
                  </a:cubicBezTo>
                  <a:cubicBezTo>
                    <a:pt x="340" y="578"/>
                    <a:pt x="346" y="558"/>
                    <a:pt x="353" y="539"/>
                  </a:cubicBezTo>
                  <a:cubicBezTo>
                    <a:pt x="360" y="519"/>
                    <a:pt x="367" y="499"/>
                    <a:pt x="374" y="480"/>
                  </a:cubicBezTo>
                  <a:cubicBezTo>
                    <a:pt x="378" y="470"/>
                    <a:pt x="382" y="460"/>
                    <a:pt x="386" y="451"/>
                  </a:cubicBezTo>
                  <a:cubicBezTo>
                    <a:pt x="388" y="446"/>
                    <a:pt x="390" y="441"/>
                    <a:pt x="392" y="437"/>
                  </a:cubicBezTo>
                  <a:cubicBezTo>
                    <a:pt x="395" y="429"/>
                    <a:pt x="395" y="429"/>
                    <a:pt x="395" y="429"/>
                  </a:cubicBezTo>
                  <a:cubicBezTo>
                    <a:pt x="397" y="425"/>
                    <a:pt x="397" y="425"/>
                    <a:pt x="397" y="425"/>
                  </a:cubicBezTo>
                  <a:cubicBezTo>
                    <a:pt x="398" y="423"/>
                    <a:pt x="399" y="421"/>
                    <a:pt x="400" y="420"/>
                  </a:cubicBezTo>
                  <a:cubicBezTo>
                    <a:pt x="404" y="420"/>
                    <a:pt x="404" y="420"/>
                    <a:pt x="404" y="420"/>
                  </a:cubicBezTo>
                  <a:cubicBezTo>
                    <a:pt x="405" y="420"/>
                    <a:pt x="405" y="420"/>
                    <a:pt x="406" y="420"/>
                  </a:cubicBezTo>
                  <a:cubicBezTo>
                    <a:pt x="407" y="420"/>
                    <a:pt x="407" y="420"/>
                    <a:pt x="407" y="420"/>
                  </a:cubicBezTo>
                  <a:cubicBezTo>
                    <a:pt x="408" y="420"/>
                    <a:pt x="408" y="420"/>
                    <a:pt x="408" y="420"/>
                  </a:cubicBezTo>
                  <a:cubicBezTo>
                    <a:pt x="410" y="420"/>
                    <a:pt x="411" y="420"/>
                    <a:pt x="413" y="420"/>
                  </a:cubicBezTo>
                  <a:cubicBezTo>
                    <a:pt x="417" y="420"/>
                    <a:pt x="420" y="419"/>
                    <a:pt x="423" y="418"/>
                  </a:cubicBezTo>
                  <a:cubicBezTo>
                    <a:pt x="430" y="416"/>
                    <a:pt x="435" y="413"/>
                    <a:pt x="440" y="408"/>
                  </a:cubicBezTo>
                  <a:cubicBezTo>
                    <a:pt x="442" y="406"/>
                    <a:pt x="444" y="403"/>
                    <a:pt x="445" y="400"/>
                  </a:cubicBezTo>
                  <a:cubicBezTo>
                    <a:pt x="446" y="397"/>
                    <a:pt x="447" y="394"/>
                    <a:pt x="448" y="390"/>
                  </a:cubicBezTo>
                  <a:cubicBezTo>
                    <a:pt x="449" y="384"/>
                    <a:pt x="448" y="377"/>
                    <a:pt x="445" y="371"/>
                  </a:cubicBezTo>
                  <a:cubicBezTo>
                    <a:pt x="443" y="365"/>
                    <a:pt x="438" y="360"/>
                    <a:pt x="432" y="359"/>
                  </a:cubicBezTo>
                  <a:cubicBezTo>
                    <a:pt x="431" y="359"/>
                    <a:pt x="430" y="359"/>
                    <a:pt x="428" y="359"/>
                  </a:cubicBezTo>
                  <a:cubicBezTo>
                    <a:pt x="427" y="359"/>
                    <a:pt x="425" y="360"/>
                    <a:pt x="424" y="361"/>
                  </a:cubicBezTo>
                  <a:cubicBezTo>
                    <a:pt x="421" y="362"/>
                    <a:pt x="419" y="364"/>
                    <a:pt x="416" y="366"/>
                  </a:cubicBezTo>
                  <a:cubicBezTo>
                    <a:pt x="414" y="368"/>
                    <a:pt x="411" y="371"/>
                    <a:pt x="409" y="374"/>
                  </a:cubicBezTo>
                  <a:cubicBezTo>
                    <a:pt x="409" y="375"/>
                    <a:pt x="408" y="375"/>
                    <a:pt x="408" y="376"/>
                  </a:cubicBezTo>
                  <a:cubicBezTo>
                    <a:pt x="407" y="377"/>
                    <a:pt x="407" y="377"/>
                    <a:pt x="407" y="377"/>
                  </a:cubicBezTo>
                  <a:cubicBezTo>
                    <a:pt x="407" y="378"/>
                    <a:pt x="407" y="378"/>
                    <a:pt x="407" y="378"/>
                  </a:cubicBezTo>
                  <a:cubicBezTo>
                    <a:pt x="404" y="383"/>
                    <a:pt x="404" y="383"/>
                    <a:pt x="404" y="383"/>
                  </a:cubicBezTo>
                  <a:cubicBezTo>
                    <a:pt x="399" y="393"/>
                    <a:pt x="399" y="393"/>
                    <a:pt x="399" y="393"/>
                  </a:cubicBezTo>
                  <a:cubicBezTo>
                    <a:pt x="393" y="406"/>
                    <a:pt x="393" y="406"/>
                    <a:pt x="393" y="406"/>
                  </a:cubicBezTo>
                  <a:cubicBezTo>
                    <a:pt x="393" y="406"/>
                    <a:pt x="392" y="406"/>
                    <a:pt x="392" y="406"/>
                  </a:cubicBezTo>
                  <a:cubicBezTo>
                    <a:pt x="391" y="405"/>
                    <a:pt x="391" y="405"/>
                    <a:pt x="391" y="405"/>
                  </a:cubicBezTo>
                  <a:cubicBezTo>
                    <a:pt x="388" y="404"/>
                    <a:pt x="388" y="404"/>
                    <a:pt x="388" y="404"/>
                  </a:cubicBezTo>
                  <a:cubicBezTo>
                    <a:pt x="386" y="403"/>
                    <a:pt x="385" y="403"/>
                    <a:pt x="383" y="402"/>
                  </a:cubicBezTo>
                  <a:cubicBezTo>
                    <a:pt x="382" y="401"/>
                    <a:pt x="382" y="401"/>
                    <a:pt x="382" y="401"/>
                  </a:cubicBezTo>
                  <a:cubicBezTo>
                    <a:pt x="381" y="400"/>
                    <a:pt x="381" y="400"/>
                    <a:pt x="381" y="400"/>
                  </a:cubicBezTo>
                  <a:cubicBezTo>
                    <a:pt x="380" y="400"/>
                    <a:pt x="380" y="400"/>
                    <a:pt x="379" y="399"/>
                  </a:cubicBezTo>
                  <a:cubicBezTo>
                    <a:pt x="378" y="398"/>
                    <a:pt x="377" y="398"/>
                    <a:pt x="376" y="397"/>
                  </a:cubicBezTo>
                  <a:cubicBezTo>
                    <a:pt x="372" y="394"/>
                    <a:pt x="368" y="390"/>
                    <a:pt x="365" y="386"/>
                  </a:cubicBezTo>
                  <a:cubicBezTo>
                    <a:pt x="362" y="381"/>
                    <a:pt x="359" y="377"/>
                    <a:pt x="357" y="373"/>
                  </a:cubicBezTo>
                  <a:cubicBezTo>
                    <a:pt x="356" y="370"/>
                    <a:pt x="355" y="368"/>
                    <a:pt x="354" y="366"/>
                  </a:cubicBezTo>
                  <a:cubicBezTo>
                    <a:pt x="353" y="363"/>
                    <a:pt x="353" y="363"/>
                    <a:pt x="353" y="363"/>
                  </a:cubicBezTo>
                  <a:cubicBezTo>
                    <a:pt x="352" y="361"/>
                    <a:pt x="352" y="361"/>
                    <a:pt x="352" y="361"/>
                  </a:cubicBezTo>
                  <a:cubicBezTo>
                    <a:pt x="351" y="359"/>
                    <a:pt x="350" y="357"/>
                    <a:pt x="350" y="356"/>
                  </a:cubicBezTo>
                  <a:cubicBezTo>
                    <a:pt x="352" y="354"/>
                    <a:pt x="354" y="353"/>
                    <a:pt x="356" y="352"/>
                  </a:cubicBezTo>
                  <a:cubicBezTo>
                    <a:pt x="358" y="351"/>
                    <a:pt x="358" y="351"/>
                    <a:pt x="358" y="351"/>
                  </a:cubicBezTo>
                  <a:cubicBezTo>
                    <a:pt x="359" y="350"/>
                    <a:pt x="359" y="350"/>
                    <a:pt x="359" y="350"/>
                  </a:cubicBezTo>
                  <a:cubicBezTo>
                    <a:pt x="359" y="349"/>
                    <a:pt x="360" y="349"/>
                    <a:pt x="360" y="349"/>
                  </a:cubicBezTo>
                  <a:cubicBezTo>
                    <a:pt x="363" y="347"/>
                    <a:pt x="365" y="345"/>
                    <a:pt x="367" y="342"/>
                  </a:cubicBezTo>
                  <a:cubicBezTo>
                    <a:pt x="372" y="338"/>
                    <a:pt x="376" y="333"/>
                    <a:pt x="378" y="328"/>
                  </a:cubicBezTo>
                  <a:cubicBezTo>
                    <a:pt x="380" y="322"/>
                    <a:pt x="382" y="317"/>
                    <a:pt x="380" y="311"/>
                  </a:cubicBezTo>
                  <a:cubicBezTo>
                    <a:pt x="380" y="308"/>
                    <a:pt x="379" y="306"/>
                    <a:pt x="377" y="303"/>
                  </a:cubicBezTo>
                  <a:cubicBezTo>
                    <a:pt x="377" y="302"/>
                    <a:pt x="376" y="301"/>
                    <a:pt x="375" y="300"/>
                  </a:cubicBezTo>
                  <a:cubicBezTo>
                    <a:pt x="374" y="299"/>
                    <a:pt x="373" y="297"/>
                    <a:pt x="372" y="297"/>
                  </a:cubicBezTo>
                  <a:cubicBezTo>
                    <a:pt x="368" y="293"/>
                    <a:pt x="362" y="292"/>
                    <a:pt x="357" y="293"/>
                  </a:cubicBezTo>
                  <a:cubicBezTo>
                    <a:pt x="354" y="294"/>
                    <a:pt x="352" y="295"/>
                    <a:pt x="349" y="296"/>
                  </a:cubicBezTo>
                  <a:cubicBezTo>
                    <a:pt x="347" y="298"/>
                    <a:pt x="345" y="300"/>
                    <a:pt x="343" y="302"/>
                  </a:cubicBezTo>
                  <a:cubicBezTo>
                    <a:pt x="338" y="306"/>
                    <a:pt x="336" y="311"/>
                    <a:pt x="334" y="317"/>
                  </a:cubicBezTo>
                  <a:cubicBezTo>
                    <a:pt x="332" y="323"/>
                    <a:pt x="332" y="329"/>
                    <a:pt x="333" y="335"/>
                  </a:cubicBezTo>
                  <a:cubicBezTo>
                    <a:pt x="332" y="329"/>
                    <a:pt x="332" y="323"/>
                    <a:pt x="334" y="317"/>
                  </a:cubicBezTo>
                  <a:cubicBezTo>
                    <a:pt x="335" y="312"/>
                    <a:pt x="338" y="307"/>
                    <a:pt x="342" y="302"/>
                  </a:cubicBezTo>
                  <a:cubicBezTo>
                    <a:pt x="343" y="301"/>
                    <a:pt x="344" y="300"/>
                    <a:pt x="345" y="299"/>
                  </a:cubicBezTo>
                  <a:cubicBezTo>
                    <a:pt x="346" y="299"/>
                    <a:pt x="346" y="298"/>
                    <a:pt x="347" y="298"/>
                  </a:cubicBezTo>
                  <a:cubicBezTo>
                    <a:pt x="348" y="297"/>
                    <a:pt x="348" y="297"/>
                    <a:pt x="349" y="297"/>
                  </a:cubicBezTo>
                  <a:cubicBezTo>
                    <a:pt x="351" y="295"/>
                    <a:pt x="354" y="294"/>
                    <a:pt x="356" y="293"/>
                  </a:cubicBezTo>
                  <a:cubicBezTo>
                    <a:pt x="362" y="292"/>
                    <a:pt x="368" y="293"/>
                    <a:pt x="372" y="296"/>
                  </a:cubicBezTo>
                  <a:cubicBezTo>
                    <a:pt x="372" y="297"/>
                    <a:pt x="373" y="297"/>
                    <a:pt x="373" y="297"/>
                  </a:cubicBezTo>
                  <a:cubicBezTo>
                    <a:pt x="374" y="298"/>
                    <a:pt x="374" y="299"/>
                    <a:pt x="375" y="299"/>
                  </a:cubicBezTo>
                  <a:cubicBezTo>
                    <a:pt x="375" y="300"/>
                    <a:pt x="376" y="301"/>
                    <a:pt x="377" y="303"/>
                  </a:cubicBezTo>
                  <a:cubicBezTo>
                    <a:pt x="379" y="305"/>
                    <a:pt x="380" y="308"/>
                    <a:pt x="380" y="310"/>
                  </a:cubicBezTo>
                  <a:cubicBezTo>
                    <a:pt x="382" y="316"/>
                    <a:pt x="381" y="322"/>
                    <a:pt x="378" y="327"/>
                  </a:cubicBezTo>
                  <a:cubicBezTo>
                    <a:pt x="376" y="333"/>
                    <a:pt x="372" y="338"/>
                    <a:pt x="368" y="342"/>
                  </a:cubicBezTo>
                  <a:cubicBezTo>
                    <a:pt x="366" y="345"/>
                    <a:pt x="363" y="347"/>
                    <a:pt x="361" y="349"/>
                  </a:cubicBezTo>
                  <a:cubicBezTo>
                    <a:pt x="360" y="349"/>
                    <a:pt x="359" y="350"/>
                    <a:pt x="359" y="350"/>
                  </a:cubicBezTo>
                  <a:cubicBezTo>
                    <a:pt x="358" y="351"/>
                    <a:pt x="358" y="351"/>
                    <a:pt x="358" y="351"/>
                  </a:cubicBezTo>
                  <a:cubicBezTo>
                    <a:pt x="356" y="352"/>
                    <a:pt x="356" y="352"/>
                    <a:pt x="356" y="352"/>
                  </a:cubicBezTo>
                  <a:cubicBezTo>
                    <a:pt x="354" y="353"/>
                    <a:pt x="352" y="354"/>
                    <a:pt x="350" y="356"/>
                  </a:cubicBezTo>
                  <a:cubicBezTo>
                    <a:pt x="350" y="356"/>
                    <a:pt x="350" y="356"/>
                    <a:pt x="350" y="356"/>
                  </a:cubicBezTo>
                  <a:cubicBezTo>
                    <a:pt x="351" y="357"/>
                    <a:pt x="351" y="357"/>
                    <a:pt x="351" y="357"/>
                  </a:cubicBezTo>
                  <a:cubicBezTo>
                    <a:pt x="351" y="358"/>
                    <a:pt x="351" y="358"/>
                    <a:pt x="351" y="358"/>
                  </a:cubicBezTo>
                  <a:cubicBezTo>
                    <a:pt x="352" y="361"/>
                    <a:pt x="352" y="361"/>
                    <a:pt x="352" y="361"/>
                  </a:cubicBezTo>
                  <a:cubicBezTo>
                    <a:pt x="353" y="363"/>
                    <a:pt x="353" y="363"/>
                    <a:pt x="353" y="363"/>
                  </a:cubicBezTo>
                  <a:cubicBezTo>
                    <a:pt x="354" y="366"/>
                    <a:pt x="354" y="366"/>
                    <a:pt x="354" y="366"/>
                  </a:cubicBezTo>
                  <a:cubicBezTo>
                    <a:pt x="355" y="368"/>
                    <a:pt x="356" y="370"/>
                    <a:pt x="357" y="372"/>
                  </a:cubicBezTo>
                  <a:cubicBezTo>
                    <a:pt x="359" y="377"/>
                    <a:pt x="362" y="381"/>
                    <a:pt x="365" y="385"/>
                  </a:cubicBezTo>
                  <a:cubicBezTo>
                    <a:pt x="368" y="389"/>
                    <a:pt x="372" y="393"/>
                    <a:pt x="376" y="397"/>
                  </a:cubicBezTo>
                  <a:cubicBezTo>
                    <a:pt x="377" y="397"/>
                    <a:pt x="378" y="398"/>
                    <a:pt x="379" y="399"/>
                  </a:cubicBezTo>
                  <a:cubicBezTo>
                    <a:pt x="380" y="399"/>
                    <a:pt x="380" y="400"/>
                    <a:pt x="381" y="400"/>
                  </a:cubicBezTo>
                  <a:cubicBezTo>
                    <a:pt x="382" y="401"/>
                    <a:pt x="382" y="401"/>
                    <a:pt x="382" y="401"/>
                  </a:cubicBezTo>
                  <a:cubicBezTo>
                    <a:pt x="383" y="401"/>
                    <a:pt x="383" y="401"/>
                    <a:pt x="383" y="401"/>
                  </a:cubicBezTo>
                  <a:cubicBezTo>
                    <a:pt x="385" y="402"/>
                    <a:pt x="386" y="403"/>
                    <a:pt x="388" y="404"/>
                  </a:cubicBezTo>
                  <a:cubicBezTo>
                    <a:pt x="390" y="405"/>
                    <a:pt x="390" y="405"/>
                    <a:pt x="390" y="405"/>
                  </a:cubicBezTo>
                  <a:cubicBezTo>
                    <a:pt x="392" y="405"/>
                    <a:pt x="392" y="405"/>
                    <a:pt x="392" y="405"/>
                  </a:cubicBezTo>
                  <a:cubicBezTo>
                    <a:pt x="392" y="405"/>
                    <a:pt x="393" y="406"/>
                    <a:pt x="393" y="406"/>
                  </a:cubicBezTo>
                  <a:cubicBezTo>
                    <a:pt x="399" y="392"/>
                    <a:pt x="399" y="392"/>
                    <a:pt x="399" y="392"/>
                  </a:cubicBezTo>
                  <a:cubicBezTo>
                    <a:pt x="404" y="383"/>
                    <a:pt x="404" y="383"/>
                    <a:pt x="404" y="383"/>
                  </a:cubicBezTo>
                  <a:cubicBezTo>
                    <a:pt x="406" y="378"/>
                    <a:pt x="406" y="378"/>
                    <a:pt x="406" y="378"/>
                  </a:cubicBezTo>
                  <a:cubicBezTo>
                    <a:pt x="407" y="377"/>
                    <a:pt x="407" y="377"/>
                    <a:pt x="407" y="377"/>
                  </a:cubicBezTo>
                  <a:cubicBezTo>
                    <a:pt x="408" y="376"/>
                    <a:pt x="408" y="376"/>
                    <a:pt x="408" y="376"/>
                  </a:cubicBezTo>
                  <a:cubicBezTo>
                    <a:pt x="408" y="375"/>
                    <a:pt x="409" y="374"/>
                    <a:pt x="409" y="374"/>
                  </a:cubicBezTo>
                  <a:cubicBezTo>
                    <a:pt x="411" y="371"/>
                    <a:pt x="414" y="368"/>
                    <a:pt x="416" y="366"/>
                  </a:cubicBezTo>
                  <a:cubicBezTo>
                    <a:pt x="421" y="361"/>
                    <a:pt x="427" y="358"/>
                    <a:pt x="432" y="359"/>
                  </a:cubicBezTo>
                  <a:cubicBezTo>
                    <a:pt x="435" y="360"/>
                    <a:pt x="438" y="361"/>
                    <a:pt x="440" y="363"/>
                  </a:cubicBezTo>
                  <a:cubicBezTo>
                    <a:pt x="443" y="365"/>
                    <a:pt x="444" y="368"/>
                    <a:pt x="446" y="371"/>
                  </a:cubicBezTo>
                  <a:cubicBezTo>
                    <a:pt x="448" y="377"/>
                    <a:pt x="449" y="384"/>
                    <a:pt x="448" y="390"/>
                  </a:cubicBezTo>
                  <a:cubicBezTo>
                    <a:pt x="447" y="394"/>
                    <a:pt x="447" y="397"/>
                    <a:pt x="445" y="400"/>
                  </a:cubicBezTo>
                  <a:cubicBezTo>
                    <a:pt x="444" y="403"/>
                    <a:pt x="442" y="406"/>
                    <a:pt x="440" y="408"/>
                  </a:cubicBezTo>
                  <a:cubicBezTo>
                    <a:pt x="436" y="413"/>
                    <a:pt x="430" y="417"/>
                    <a:pt x="423" y="419"/>
                  </a:cubicBezTo>
                  <a:cubicBezTo>
                    <a:pt x="420" y="420"/>
                    <a:pt x="416" y="420"/>
                    <a:pt x="413" y="420"/>
                  </a:cubicBezTo>
                  <a:cubicBezTo>
                    <a:pt x="411" y="421"/>
                    <a:pt x="410" y="421"/>
                    <a:pt x="408" y="421"/>
                  </a:cubicBezTo>
                  <a:cubicBezTo>
                    <a:pt x="407" y="421"/>
                    <a:pt x="407" y="421"/>
                    <a:pt x="407" y="421"/>
                  </a:cubicBezTo>
                  <a:cubicBezTo>
                    <a:pt x="407" y="421"/>
                    <a:pt x="407" y="421"/>
                    <a:pt x="406" y="421"/>
                  </a:cubicBezTo>
                  <a:cubicBezTo>
                    <a:pt x="405" y="421"/>
                    <a:pt x="405" y="421"/>
                    <a:pt x="404" y="420"/>
                  </a:cubicBezTo>
                  <a:cubicBezTo>
                    <a:pt x="400" y="420"/>
                    <a:pt x="400" y="420"/>
                    <a:pt x="400" y="420"/>
                  </a:cubicBezTo>
                  <a:cubicBezTo>
                    <a:pt x="399" y="422"/>
                    <a:pt x="399" y="423"/>
                    <a:pt x="398" y="425"/>
                  </a:cubicBezTo>
                  <a:cubicBezTo>
                    <a:pt x="396" y="429"/>
                    <a:pt x="396" y="429"/>
                    <a:pt x="396" y="429"/>
                  </a:cubicBezTo>
                  <a:cubicBezTo>
                    <a:pt x="393" y="435"/>
                    <a:pt x="393" y="435"/>
                    <a:pt x="393" y="435"/>
                  </a:cubicBezTo>
                  <a:cubicBezTo>
                    <a:pt x="388" y="447"/>
                    <a:pt x="388" y="447"/>
                    <a:pt x="388" y="447"/>
                  </a:cubicBezTo>
                  <a:cubicBezTo>
                    <a:pt x="384" y="456"/>
                    <a:pt x="381" y="464"/>
                    <a:pt x="378" y="472"/>
                  </a:cubicBezTo>
                  <a:cubicBezTo>
                    <a:pt x="371" y="489"/>
                    <a:pt x="365" y="506"/>
                    <a:pt x="359" y="523"/>
                  </a:cubicBezTo>
                  <a:cubicBezTo>
                    <a:pt x="353" y="539"/>
                    <a:pt x="347" y="556"/>
                    <a:pt x="342" y="573"/>
                  </a:cubicBezTo>
                  <a:cubicBezTo>
                    <a:pt x="340" y="581"/>
                    <a:pt x="337" y="590"/>
                    <a:pt x="335" y="598"/>
                  </a:cubicBezTo>
                  <a:cubicBezTo>
                    <a:pt x="330" y="612"/>
                    <a:pt x="330" y="612"/>
                    <a:pt x="330" y="612"/>
                  </a:cubicBezTo>
                  <a:cubicBezTo>
                    <a:pt x="329" y="617"/>
                    <a:pt x="329" y="617"/>
                    <a:pt x="329" y="617"/>
                  </a:cubicBezTo>
                  <a:cubicBezTo>
                    <a:pt x="328" y="620"/>
                    <a:pt x="328" y="620"/>
                    <a:pt x="328" y="620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9" y="621"/>
                    <a:pt x="329" y="621"/>
                    <a:pt x="329" y="621"/>
                  </a:cubicBezTo>
                  <a:cubicBezTo>
                    <a:pt x="329" y="621"/>
                    <a:pt x="329" y="621"/>
                    <a:pt x="329" y="621"/>
                  </a:cubicBezTo>
                  <a:cubicBezTo>
                    <a:pt x="339" y="621"/>
                    <a:pt x="339" y="621"/>
                    <a:pt x="339" y="621"/>
                  </a:cubicBezTo>
                  <a:cubicBezTo>
                    <a:pt x="392" y="621"/>
                    <a:pt x="392" y="621"/>
                    <a:pt x="392" y="621"/>
                  </a:cubicBezTo>
                  <a:cubicBezTo>
                    <a:pt x="393" y="621"/>
                    <a:pt x="393" y="621"/>
                    <a:pt x="393" y="621"/>
                  </a:cubicBezTo>
                  <a:cubicBezTo>
                    <a:pt x="393" y="621"/>
                    <a:pt x="393" y="621"/>
                    <a:pt x="393" y="621"/>
                  </a:cubicBezTo>
                  <a:cubicBezTo>
                    <a:pt x="394" y="621"/>
                    <a:pt x="395" y="621"/>
                    <a:pt x="395" y="621"/>
                  </a:cubicBezTo>
                  <a:cubicBezTo>
                    <a:pt x="397" y="621"/>
                    <a:pt x="398" y="620"/>
                    <a:pt x="399" y="620"/>
                  </a:cubicBezTo>
                  <a:cubicBezTo>
                    <a:pt x="402" y="619"/>
                    <a:pt x="404" y="618"/>
                    <a:pt x="406" y="616"/>
                  </a:cubicBezTo>
                  <a:cubicBezTo>
                    <a:pt x="410" y="613"/>
                    <a:pt x="413" y="608"/>
                    <a:pt x="414" y="603"/>
                  </a:cubicBezTo>
                  <a:cubicBezTo>
                    <a:pt x="414" y="602"/>
                    <a:pt x="414" y="601"/>
                    <a:pt x="414" y="601"/>
                  </a:cubicBezTo>
                  <a:cubicBezTo>
                    <a:pt x="414" y="600"/>
                    <a:pt x="414" y="600"/>
                    <a:pt x="414" y="600"/>
                  </a:cubicBezTo>
                  <a:cubicBezTo>
                    <a:pt x="414" y="599"/>
                    <a:pt x="414" y="599"/>
                    <a:pt x="414" y="599"/>
                  </a:cubicBezTo>
                  <a:cubicBezTo>
                    <a:pt x="414" y="596"/>
                    <a:pt x="414" y="596"/>
                    <a:pt x="414" y="596"/>
                  </a:cubicBezTo>
                  <a:cubicBezTo>
                    <a:pt x="414" y="590"/>
                    <a:pt x="414" y="590"/>
                    <a:pt x="414" y="590"/>
                  </a:cubicBezTo>
                  <a:cubicBezTo>
                    <a:pt x="414" y="577"/>
                    <a:pt x="414" y="577"/>
                    <a:pt x="414" y="577"/>
                  </a:cubicBezTo>
                  <a:cubicBezTo>
                    <a:pt x="414" y="552"/>
                    <a:pt x="414" y="552"/>
                    <a:pt x="414" y="552"/>
                  </a:cubicBezTo>
                  <a:cubicBezTo>
                    <a:pt x="414" y="548"/>
                    <a:pt x="414" y="548"/>
                    <a:pt x="414" y="548"/>
                  </a:cubicBezTo>
                  <a:cubicBezTo>
                    <a:pt x="414" y="547"/>
                    <a:pt x="415" y="547"/>
                    <a:pt x="415" y="547"/>
                  </a:cubicBezTo>
                  <a:cubicBezTo>
                    <a:pt x="416" y="546"/>
                    <a:pt x="416" y="546"/>
                    <a:pt x="416" y="546"/>
                  </a:cubicBezTo>
                  <a:cubicBezTo>
                    <a:pt x="420" y="545"/>
                    <a:pt x="424" y="543"/>
                    <a:pt x="428" y="541"/>
                  </a:cubicBezTo>
                  <a:cubicBezTo>
                    <a:pt x="442" y="533"/>
                    <a:pt x="456" y="523"/>
                    <a:pt x="470" y="513"/>
                  </a:cubicBezTo>
                  <a:cubicBezTo>
                    <a:pt x="496" y="493"/>
                    <a:pt x="518" y="468"/>
                    <a:pt x="535" y="440"/>
                  </a:cubicBezTo>
                  <a:cubicBezTo>
                    <a:pt x="553" y="412"/>
                    <a:pt x="565" y="382"/>
                    <a:pt x="572" y="350"/>
                  </a:cubicBezTo>
                  <a:cubicBezTo>
                    <a:pt x="580" y="319"/>
                    <a:pt x="581" y="286"/>
                    <a:pt x="578" y="255"/>
                  </a:cubicBezTo>
                  <a:cubicBezTo>
                    <a:pt x="574" y="223"/>
                    <a:pt x="566" y="192"/>
                    <a:pt x="552" y="164"/>
                  </a:cubicBezTo>
                  <a:cubicBezTo>
                    <a:pt x="539" y="135"/>
                    <a:pt x="521" y="109"/>
                    <a:pt x="499" y="86"/>
                  </a:cubicBezTo>
                  <a:cubicBezTo>
                    <a:pt x="477" y="63"/>
                    <a:pt x="451" y="44"/>
                    <a:pt x="424" y="30"/>
                  </a:cubicBezTo>
                  <a:cubicBezTo>
                    <a:pt x="412" y="23"/>
                    <a:pt x="399" y="18"/>
                    <a:pt x="386" y="13"/>
                  </a:cubicBezTo>
                  <a:cubicBezTo>
                    <a:pt x="369" y="8"/>
                    <a:pt x="353" y="4"/>
                    <a:pt x="339" y="2"/>
                  </a:cubicBezTo>
                  <a:cubicBezTo>
                    <a:pt x="325" y="0"/>
                    <a:pt x="313" y="0"/>
                    <a:pt x="305" y="0"/>
                  </a:cubicBezTo>
                  <a:cubicBezTo>
                    <a:pt x="296" y="0"/>
                    <a:pt x="291" y="0"/>
                    <a:pt x="291" y="1"/>
                  </a:cubicBezTo>
                  <a:cubicBezTo>
                    <a:pt x="291" y="1"/>
                    <a:pt x="296" y="2"/>
                    <a:pt x="308" y="3"/>
                  </a:cubicBezTo>
                  <a:cubicBezTo>
                    <a:pt x="314" y="3"/>
                    <a:pt x="322" y="4"/>
                    <a:pt x="331" y="6"/>
                  </a:cubicBezTo>
                  <a:cubicBezTo>
                    <a:pt x="341" y="7"/>
                    <a:pt x="352" y="10"/>
                    <a:pt x="365" y="13"/>
                  </a:cubicBezTo>
                  <a:cubicBezTo>
                    <a:pt x="372" y="15"/>
                    <a:pt x="380" y="18"/>
                    <a:pt x="388" y="21"/>
                  </a:cubicBezTo>
                  <a:cubicBezTo>
                    <a:pt x="397" y="24"/>
                    <a:pt x="405" y="28"/>
                    <a:pt x="413" y="31"/>
                  </a:cubicBezTo>
                  <a:cubicBezTo>
                    <a:pt x="429" y="39"/>
                    <a:pt x="440" y="46"/>
                    <a:pt x="440" y="46"/>
                  </a:cubicBezTo>
                  <a:cubicBezTo>
                    <a:pt x="445" y="49"/>
                    <a:pt x="445" y="50"/>
                    <a:pt x="444" y="50"/>
                  </a:cubicBezTo>
                  <a:cubicBezTo>
                    <a:pt x="443" y="50"/>
                    <a:pt x="440" y="48"/>
                    <a:pt x="437" y="47"/>
                  </a:cubicBezTo>
                  <a:cubicBezTo>
                    <a:pt x="475" y="70"/>
                    <a:pt x="507" y="102"/>
                    <a:pt x="530" y="139"/>
                  </a:cubicBezTo>
                  <a:cubicBezTo>
                    <a:pt x="553" y="176"/>
                    <a:pt x="567" y="219"/>
                    <a:pt x="571" y="263"/>
                  </a:cubicBezTo>
                  <a:cubicBezTo>
                    <a:pt x="572" y="285"/>
                    <a:pt x="572" y="307"/>
                    <a:pt x="568" y="329"/>
                  </a:cubicBezTo>
                  <a:cubicBezTo>
                    <a:pt x="565" y="350"/>
                    <a:pt x="559" y="371"/>
                    <a:pt x="551" y="392"/>
                  </a:cubicBezTo>
                  <a:cubicBezTo>
                    <a:pt x="535" y="432"/>
                    <a:pt x="509" y="469"/>
                    <a:pt x="475" y="498"/>
                  </a:cubicBezTo>
                  <a:cubicBezTo>
                    <a:pt x="462" y="510"/>
                    <a:pt x="448" y="520"/>
                    <a:pt x="432" y="529"/>
                  </a:cubicBezTo>
                  <a:cubicBezTo>
                    <a:pt x="428" y="531"/>
                    <a:pt x="425" y="533"/>
                    <a:pt x="421" y="535"/>
                  </a:cubicBezTo>
                  <a:cubicBezTo>
                    <a:pt x="419" y="536"/>
                    <a:pt x="417" y="537"/>
                    <a:pt x="415" y="538"/>
                  </a:cubicBezTo>
                  <a:cubicBezTo>
                    <a:pt x="413" y="539"/>
                    <a:pt x="410" y="541"/>
                    <a:pt x="407" y="542"/>
                  </a:cubicBezTo>
                  <a:cubicBezTo>
                    <a:pt x="406" y="542"/>
                    <a:pt x="406" y="542"/>
                    <a:pt x="406" y="542"/>
                  </a:cubicBezTo>
                  <a:cubicBezTo>
                    <a:pt x="406" y="542"/>
                    <a:pt x="406" y="542"/>
                    <a:pt x="406" y="542"/>
                  </a:cubicBezTo>
                  <a:cubicBezTo>
                    <a:pt x="406" y="543"/>
                    <a:pt x="406" y="543"/>
                    <a:pt x="406" y="543"/>
                  </a:cubicBezTo>
                  <a:cubicBezTo>
                    <a:pt x="406" y="544"/>
                    <a:pt x="406" y="544"/>
                    <a:pt x="406" y="544"/>
                  </a:cubicBezTo>
                  <a:cubicBezTo>
                    <a:pt x="406" y="547"/>
                    <a:pt x="406" y="547"/>
                    <a:pt x="406" y="547"/>
                  </a:cubicBezTo>
                  <a:cubicBezTo>
                    <a:pt x="406" y="551"/>
                    <a:pt x="406" y="551"/>
                    <a:pt x="406" y="551"/>
                  </a:cubicBezTo>
                  <a:cubicBezTo>
                    <a:pt x="406" y="558"/>
                    <a:pt x="406" y="558"/>
                    <a:pt x="406" y="558"/>
                  </a:cubicBezTo>
                  <a:cubicBezTo>
                    <a:pt x="406" y="571"/>
                    <a:pt x="406" y="571"/>
                    <a:pt x="406" y="571"/>
                  </a:cubicBezTo>
                  <a:cubicBezTo>
                    <a:pt x="406" y="598"/>
                    <a:pt x="406" y="598"/>
                    <a:pt x="406" y="598"/>
                  </a:cubicBezTo>
                  <a:cubicBezTo>
                    <a:pt x="406" y="600"/>
                    <a:pt x="406" y="600"/>
                    <a:pt x="406" y="600"/>
                  </a:cubicBezTo>
                  <a:cubicBezTo>
                    <a:pt x="406" y="600"/>
                    <a:pt x="406" y="600"/>
                    <a:pt x="406" y="600"/>
                  </a:cubicBezTo>
                  <a:cubicBezTo>
                    <a:pt x="406" y="601"/>
                    <a:pt x="406" y="601"/>
                    <a:pt x="406" y="601"/>
                  </a:cubicBezTo>
                  <a:cubicBezTo>
                    <a:pt x="406" y="602"/>
                    <a:pt x="406" y="603"/>
                    <a:pt x="406" y="604"/>
                  </a:cubicBezTo>
                  <a:cubicBezTo>
                    <a:pt x="405" y="605"/>
                    <a:pt x="404" y="607"/>
                    <a:pt x="403" y="608"/>
                  </a:cubicBezTo>
                  <a:cubicBezTo>
                    <a:pt x="401" y="611"/>
                    <a:pt x="398" y="613"/>
                    <a:pt x="394" y="613"/>
                  </a:cubicBezTo>
                  <a:cubicBezTo>
                    <a:pt x="394" y="613"/>
                    <a:pt x="393" y="613"/>
                    <a:pt x="393" y="613"/>
                  </a:cubicBezTo>
                  <a:cubicBezTo>
                    <a:pt x="391" y="613"/>
                    <a:pt x="391" y="613"/>
                    <a:pt x="391" y="613"/>
                  </a:cubicBezTo>
                  <a:cubicBezTo>
                    <a:pt x="388" y="613"/>
                    <a:pt x="388" y="613"/>
                    <a:pt x="388" y="613"/>
                  </a:cubicBezTo>
                  <a:cubicBezTo>
                    <a:pt x="381" y="613"/>
                    <a:pt x="381" y="613"/>
                    <a:pt x="381" y="613"/>
                  </a:cubicBezTo>
                  <a:cubicBezTo>
                    <a:pt x="368" y="613"/>
                    <a:pt x="368" y="613"/>
                    <a:pt x="368" y="613"/>
                  </a:cubicBezTo>
                  <a:cubicBezTo>
                    <a:pt x="342" y="613"/>
                    <a:pt x="342" y="613"/>
                    <a:pt x="342" y="613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38" y="613"/>
                    <a:pt x="339" y="613"/>
                    <a:pt x="339" y="613"/>
                  </a:cubicBezTo>
                  <a:cubicBezTo>
                    <a:pt x="339" y="612"/>
                    <a:pt x="339" y="612"/>
                    <a:pt x="339" y="612"/>
                  </a:cubicBezTo>
                  <a:cubicBezTo>
                    <a:pt x="339" y="610"/>
                    <a:pt x="339" y="610"/>
                    <a:pt x="339" y="610"/>
                  </a:cubicBezTo>
                  <a:cubicBezTo>
                    <a:pt x="342" y="599"/>
                    <a:pt x="342" y="599"/>
                    <a:pt x="342" y="599"/>
                  </a:cubicBezTo>
                  <a:cubicBezTo>
                    <a:pt x="345" y="591"/>
                    <a:pt x="348" y="582"/>
                    <a:pt x="350" y="574"/>
                  </a:cubicBezTo>
                  <a:cubicBezTo>
                    <a:pt x="355" y="557"/>
                    <a:pt x="361" y="540"/>
                    <a:pt x="367" y="524"/>
                  </a:cubicBezTo>
                  <a:cubicBezTo>
                    <a:pt x="373" y="507"/>
                    <a:pt x="379" y="490"/>
                    <a:pt x="385" y="474"/>
                  </a:cubicBezTo>
                  <a:cubicBezTo>
                    <a:pt x="389" y="466"/>
                    <a:pt x="392" y="458"/>
                    <a:pt x="396" y="450"/>
                  </a:cubicBezTo>
                  <a:cubicBezTo>
                    <a:pt x="401" y="438"/>
                    <a:pt x="401" y="438"/>
                    <a:pt x="401" y="438"/>
                  </a:cubicBezTo>
                  <a:cubicBezTo>
                    <a:pt x="403" y="432"/>
                    <a:pt x="403" y="432"/>
                    <a:pt x="403" y="432"/>
                  </a:cubicBezTo>
                  <a:cubicBezTo>
                    <a:pt x="404" y="430"/>
                    <a:pt x="404" y="430"/>
                    <a:pt x="404" y="430"/>
                  </a:cubicBezTo>
                  <a:cubicBezTo>
                    <a:pt x="405" y="429"/>
                    <a:pt x="405" y="429"/>
                    <a:pt x="405" y="428"/>
                  </a:cubicBezTo>
                  <a:cubicBezTo>
                    <a:pt x="405" y="428"/>
                    <a:pt x="406" y="428"/>
                    <a:pt x="406" y="429"/>
                  </a:cubicBezTo>
                  <a:cubicBezTo>
                    <a:pt x="407" y="429"/>
                    <a:pt x="407" y="429"/>
                    <a:pt x="407" y="429"/>
                  </a:cubicBezTo>
                  <a:cubicBezTo>
                    <a:pt x="408" y="429"/>
                    <a:pt x="408" y="429"/>
                    <a:pt x="408" y="429"/>
                  </a:cubicBezTo>
                  <a:cubicBezTo>
                    <a:pt x="410" y="429"/>
                    <a:pt x="412" y="429"/>
                    <a:pt x="414" y="428"/>
                  </a:cubicBezTo>
                  <a:cubicBezTo>
                    <a:pt x="418" y="428"/>
                    <a:pt x="422" y="427"/>
                    <a:pt x="426" y="426"/>
                  </a:cubicBezTo>
                  <a:cubicBezTo>
                    <a:pt x="433" y="424"/>
                    <a:pt x="441" y="420"/>
                    <a:pt x="446" y="413"/>
                  </a:cubicBezTo>
                  <a:cubicBezTo>
                    <a:pt x="449" y="410"/>
                    <a:pt x="451" y="407"/>
                    <a:pt x="453" y="403"/>
                  </a:cubicBezTo>
                  <a:cubicBezTo>
                    <a:pt x="454" y="399"/>
                    <a:pt x="455" y="395"/>
                    <a:pt x="456" y="391"/>
                  </a:cubicBezTo>
                  <a:cubicBezTo>
                    <a:pt x="457" y="383"/>
                    <a:pt x="457" y="375"/>
                    <a:pt x="453" y="367"/>
                  </a:cubicBezTo>
                  <a:cubicBezTo>
                    <a:pt x="451" y="363"/>
                    <a:pt x="449" y="360"/>
                    <a:pt x="446" y="357"/>
                  </a:cubicBezTo>
                  <a:cubicBezTo>
                    <a:pt x="442" y="354"/>
                    <a:pt x="438" y="352"/>
                    <a:pt x="434" y="351"/>
                  </a:cubicBezTo>
                  <a:cubicBezTo>
                    <a:pt x="433" y="351"/>
                    <a:pt x="431" y="351"/>
                    <a:pt x="430" y="351"/>
                  </a:cubicBezTo>
                  <a:cubicBezTo>
                    <a:pt x="429" y="351"/>
                    <a:pt x="428" y="351"/>
                    <a:pt x="427" y="351"/>
                  </a:cubicBezTo>
                  <a:cubicBezTo>
                    <a:pt x="424" y="351"/>
                    <a:pt x="422" y="352"/>
                    <a:pt x="420" y="353"/>
                  </a:cubicBezTo>
                  <a:cubicBezTo>
                    <a:pt x="416" y="355"/>
                    <a:pt x="413" y="357"/>
                    <a:pt x="410" y="360"/>
                  </a:cubicBezTo>
                  <a:cubicBezTo>
                    <a:pt x="407" y="363"/>
                    <a:pt x="405" y="366"/>
                    <a:pt x="402" y="369"/>
                  </a:cubicBezTo>
                  <a:cubicBezTo>
                    <a:pt x="402" y="369"/>
                    <a:pt x="401" y="370"/>
                    <a:pt x="401" y="371"/>
                  </a:cubicBezTo>
                  <a:cubicBezTo>
                    <a:pt x="400" y="372"/>
                    <a:pt x="400" y="372"/>
                    <a:pt x="400" y="372"/>
                  </a:cubicBezTo>
                  <a:cubicBezTo>
                    <a:pt x="400" y="373"/>
                    <a:pt x="400" y="373"/>
                    <a:pt x="400" y="373"/>
                  </a:cubicBezTo>
                  <a:cubicBezTo>
                    <a:pt x="399" y="374"/>
                    <a:pt x="399" y="374"/>
                    <a:pt x="399" y="374"/>
                  </a:cubicBezTo>
                  <a:cubicBezTo>
                    <a:pt x="396" y="379"/>
                    <a:pt x="396" y="379"/>
                    <a:pt x="396" y="379"/>
                  </a:cubicBezTo>
                  <a:cubicBezTo>
                    <a:pt x="392" y="389"/>
                    <a:pt x="392" y="389"/>
                    <a:pt x="392" y="389"/>
                  </a:cubicBezTo>
                  <a:cubicBezTo>
                    <a:pt x="389" y="394"/>
                    <a:pt x="389" y="394"/>
                    <a:pt x="389" y="394"/>
                  </a:cubicBezTo>
                  <a:cubicBezTo>
                    <a:pt x="389" y="395"/>
                    <a:pt x="389" y="395"/>
                    <a:pt x="389" y="394"/>
                  </a:cubicBezTo>
                  <a:cubicBezTo>
                    <a:pt x="388" y="394"/>
                    <a:pt x="388" y="394"/>
                    <a:pt x="388" y="394"/>
                  </a:cubicBezTo>
                  <a:cubicBezTo>
                    <a:pt x="388" y="394"/>
                    <a:pt x="388" y="394"/>
                    <a:pt x="388" y="394"/>
                  </a:cubicBezTo>
                  <a:cubicBezTo>
                    <a:pt x="387" y="394"/>
                    <a:pt x="387" y="394"/>
                    <a:pt x="387" y="394"/>
                  </a:cubicBezTo>
                  <a:cubicBezTo>
                    <a:pt x="386" y="393"/>
                    <a:pt x="386" y="393"/>
                    <a:pt x="386" y="393"/>
                  </a:cubicBezTo>
                  <a:cubicBezTo>
                    <a:pt x="385" y="393"/>
                    <a:pt x="385" y="393"/>
                    <a:pt x="385" y="393"/>
                  </a:cubicBezTo>
                  <a:cubicBezTo>
                    <a:pt x="385" y="392"/>
                    <a:pt x="384" y="392"/>
                    <a:pt x="383" y="391"/>
                  </a:cubicBezTo>
                  <a:cubicBezTo>
                    <a:pt x="380" y="389"/>
                    <a:pt x="377" y="386"/>
                    <a:pt x="375" y="383"/>
                  </a:cubicBezTo>
                  <a:cubicBezTo>
                    <a:pt x="369" y="377"/>
                    <a:pt x="365" y="370"/>
                    <a:pt x="362" y="363"/>
                  </a:cubicBezTo>
                  <a:cubicBezTo>
                    <a:pt x="365" y="370"/>
                    <a:pt x="369" y="377"/>
                    <a:pt x="375" y="383"/>
                  </a:cubicBezTo>
                  <a:cubicBezTo>
                    <a:pt x="377" y="386"/>
                    <a:pt x="380" y="389"/>
                    <a:pt x="383" y="391"/>
                  </a:cubicBezTo>
                  <a:cubicBezTo>
                    <a:pt x="384" y="392"/>
                    <a:pt x="385" y="392"/>
                    <a:pt x="385" y="393"/>
                  </a:cubicBezTo>
                  <a:cubicBezTo>
                    <a:pt x="386" y="393"/>
                    <a:pt x="386" y="393"/>
                    <a:pt x="386" y="393"/>
                  </a:cubicBezTo>
                  <a:cubicBezTo>
                    <a:pt x="387" y="393"/>
                    <a:pt x="387" y="393"/>
                    <a:pt x="387" y="393"/>
                  </a:cubicBezTo>
                  <a:cubicBezTo>
                    <a:pt x="387" y="394"/>
                    <a:pt x="387" y="394"/>
                    <a:pt x="388" y="394"/>
                  </a:cubicBezTo>
                  <a:cubicBezTo>
                    <a:pt x="388" y="394"/>
                    <a:pt x="388" y="394"/>
                    <a:pt x="388" y="394"/>
                  </a:cubicBezTo>
                  <a:cubicBezTo>
                    <a:pt x="389" y="394"/>
                    <a:pt x="389" y="394"/>
                    <a:pt x="389" y="394"/>
                  </a:cubicBezTo>
                  <a:cubicBezTo>
                    <a:pt x="389" y="394"/>
                    <a:pt x="389" y="395"/>
                    <a:pt x="389" y="394"/>
                  </a:cubicBezTo>
                  <a:cubicBezTo>
                    <a:pt x="392" y="389"/>
                    <a:pt x="392" y="389"/>
                    <a:pt x="392" y="389"/>
                  </a:cubicBezTo>
                  <a:cubicBezTo>
                    <a:pt x="396" y="379"/>
                    <a:pt x="396" y="379"/>
                    <a:pt x="396" y="379"/>
                  </a:cubicBezTo>
                  <a:cubicBezTo>
                    <a:pt x="399" y="374"/>
                    <a:pt x="399" y="374"/>
                    <a:pt x="399" y="374"/>
                  </a:cubicBezTo>
                  <a:cubicBezTo>
                    <a:pt x="399" y="373"/>
                    <a:pt x="399" y="373"/>
                    <a:pt x="400" y="372"/>
                  </a:cubicBezTo>
                  <a:cubicBezTo>
                    <a:pt x="401" y="371"/>
                    <a:pt x="401" y="371"/>
                    <a:pt x="401" y="371"/>
                  </a:cubicBezTo>
                  <a:cubicBezTo>
                    <a:pt x="401" y="370"/>
                    <a:pt x="402" y="369"/>
                    <a:pt x="402" y="369"/>
                  </a:cubicBezTo>
                  <a:cubicBezTo>
                    <a:pt x="405" y="365"/>
                    <a:pt x="407" y="362"/>
                    <a:pt x="410" y="360"/>
                  </a:cubicBezTo>
                  <a:cubicBezTo>
                    <a:pt x="413" y="357"/>
                    <a:pt x="417" y="354"/>
                    <a:pt x="421" y="353"/>
                  </a:cubicBezTo>
                  <a:cubicBezTo>
                    <a:pt x="423" y="352"/>
                    <a:pt x="425" y="351"/>
                    <a:pt x="427" y="351"/>
                  </a:cubicBezTo>
                  <a:cubicBezTo>
                    <a:pt x="429" y="350"/>
                    <a:pt x="432" y="350"/>
                    <a:pt x="434" y="351"/>
                  </a:cubicBezTo>
                  <a:cubicBezTo>
                    <a:pt x="439" y="352"/>
                    <a:pt x="443" y="354"/>
                    <a:pt x="446" y="357"/>
                  </a:cubicBezTo>
                  <a:cubicBezTo>
                    <a:pt x="449" y="360"/>
                    <a:pt x="452" y="364"/>
                    <a:pt x="453" y="368"/>
                  </a:cubicBezTo>
                  <a:cubicBezTo>
                    <a:pt x="457" y="375"/>
                    <a:pt x="457" y="384"/>
                    <a:pt x="456" y="392"/>
                  </a:cubicBezTo>
                  <a:cubicBezTo>
                    <a:pt x="455" y="396"/>
                    <a:pt x="454" y="400"/>
                    <a:pt x="453" y="403"/>
                  </a:cubicBezTo>
                  <a:cubicBezTo>
                    <a:pt x="451" y="407"/>
                    <a:pt x="449" y="411"/>
                    <a:pt x="446" y="414"/>
                  </a:cubicBezTo>
                  <a:cubicBezTo>
                    <a:pt x="441" y="420"/>
                    <a:pt x="433" y="424"/>
                    <a:pt x="425" y="426"/>
                  </a:cubicBezTo>
                  <a:cubicBezTo>
                    <a:pt x="422" y="428"/>
                    <a:pt x="418" y="428"/>
                    <a:pt x="414" y="429"/>
                  </a:cubicBezTo>
                  <a:cubicBezTo>
                    <a:pt x="412" y="429"/>
                    <a:pt x="410" y="429"/>
                    <a:pt x="408" y="429"/>
                  </a:cubicBezTo>
                  <a:cubicBezTo>
                    <a:pt x="407" y="429"/>
                    <a:pt x="407" y="429"/>
                    <a:pt x="407" y="429"/>
                  </a:cubicBezTo>
                  <a:cubicBezTo>
                    <a:pt x="407" y="429"/>
                    <a:pt x="407" y="429"/>
                    <a:pt x="407" y="429"/>
                  </a:cubicBezTo>
                  <a:cubicBezTo>
                    <a:pt x="406" y="429"/>
                    <a:pt x="406" y="429"/>
                    <a:pt x="406" y="429"/>
                  </a:cubicBezTo>
                  <a:cubicBezTo>
                    <a:pt x="406" y="429"/>
                    <a:pt x="405" y="429"/>
                    <a:pt x="405" y="429"/>
                  </a:cubicBezTo>
                  <a:cubicBezTo>
                    <a:pt x="405" y="429"/>
                    <a:pt x="405" y="429"/>
                    <a:pt x="404" y="430"/>
                  </a:cubicBezTo>
                  <a:cubicBezTo>
                    <a:pt x="404" y="432"/>
                    <a:pt x="404" y="432"/>
                    <a:pt x="404" y="432"/>
                  </a:cubicBezTo>
                  <a:cubicBezTo>
                    <a:pt x="401" y="438"/>
                    <a:pt x="401" y="438"/>
                    <a:pt x="401" y="438"/>
                  </a:cubicBezTo>
                  <a:cubicBezTo>
                    <a:pt x="396" y="450"/>
                    <a:pt x="396" y="450"/>
                    <a:pt x="396" y="450"/>
                  </a:cubicBezTo>
                  <a:cubicBezTo>
                    <a:pt x="392" y="458"/>
                    <a:pt x="389" y="466"/>
                    <a:pt x="385" y="475"/>
                  </a:cubicBezTo>
                  <a:cubicBezTo>
                    <a:pt x="379" y="491"/>
                    <a:pt x="373" y="508"/>
                    <a:pt x="367" y="525"/>
                  </a:cubicBezTo>
                  <a:cubicBezTo>
                    <a:pt x="361" y="541"/>
                    <a:pt x="355" y="558"/>
                    <a:pt x="350" y="575"/>
                  </a:cubicBezTo>
                  <a:cubicBezTo>
                    <a:pt x="347" y="584"/>
                    <a:pt x="345" y="592"/>
                    <a:pt x="342" y="601"/>
                  </a:cubicBezTo>
                  <a:cubicBezTo>
                    <a:pt x="339" y="611"/>
                    <a:pt x="339" y="611"/>
                    <a:pt x="339" y="611"/>
                  </a:cubicBezTo>
                  <a:cubicBezTo>
                    <a:pt x="339" y="612"/>
                    <a:pt x="339" y="612"/>
                    <a:pt x="339" y="612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40" y="613"/>
                    <a:pt x="340" y="613"/>
                    <a:pt x="340" y="613"/>
                  </a:cubicBezTo>
                  <a:cubicBezTo>
                    <a:pt x="343" y="613"/>
                    <a:pt x="343" y="613"/>
                    <a:pt x="343" y="613"/>
                  </a:cubicBezTo>
                  <a:cubicBezTo>
                    <a:pt x="369" y="613"/>
                    <a:pt x="369" y="613"/>
                    <a:pt x="369" y="613"/>
                  </a:cubicBezTo>
                  <a:cubicBezTo>
                    <a:pt x="382" y="613"/>
                    <a:pt x="382" y="613"/>
                    <a:pt x="382" y="613"/>
                  </a:cubicBezTo>
                  <a:cubicBezTo>
                    <a:pt x="389" y="613"/>
                    <a:pt x="389" y="613"/>
                    <a:pt x="389" y="613"/>
                  </a:cubicBezTo>
                  <a:cubicBezTo>
                    <a:pt x="392" y="613"/>
                    <a:pt x="392" y="613"/>
                    <a:pt x="392" y="613"/>
                  </a:cubicBezTo>
                  <a:cubicBezTo>
                    <a:pt x="393" y="613"/>
                    <a:pt x="393" y="613"/>
                    <a:pt x="394" y="613"/>
                  </a:cubicBezTo>
                  <a:cubicBezTo>
                    <a:pt x="394" y="613"/>
                    <a:pt x="395" y="613"/>
                    <a:pt x="395" y="613"/>
                  </a:cubicBezTo>
                  <a:cubicBezTo>
                    <a:pt x="398" y="612"/>
                    <a:pt x="402" y="610"/>
                    <a:pt x="404" y="607"/>
                  </a:cubicBezTo>
                  <a:cubicBezTo>
                    <a:pt x="405" y="606"/>
                    <a:pt x="405" y="604"/>
                    <a:pt x="406" y="603"/>
                  </a:cubicBezTo>
                  <a:cubicBezTo>
                    <a:pt x="406" y="602"/>
                    <a:pt x="406" y="601"/>
                    <a:pt x="406" y="600"/>
                  </a:cubicBezTo>
                  <a:cubicBezTo>
                    <a:pt x="406" y="597"/>
                    <a:pt x="406" y="597"/>
                    <a:pt x="406" y="597"/>
                  </a:cubicBezTo>
                  <a:cubicBezTo>
                    <a:pt x="406" y="570"/>
                    <a:pt x="406" y="570"/>
                    <a:pt x="406" y="570"/>
                  </a:cubicBezTo>
                  <a:cubicBezTo>
                    <a:pt x="406" y="557"/>
                    <a:pt x="406" y="557"/>
                    <a:pt x="406" y="557"/>
                  </a:cubicBezTo>
                  <a:cubicBezTo>
                    <a:pt x="406" y="550"/>
                    <a:pt x="406" y="550"/>
                    <a:pt x="406" y="550"/>
                  </a:cubicBezTo>
                  <a:cubicBezTo>
                    <a:pt x="406" y="545"/>
                    <a:pt x="406" y="545"/>
                    <a:pt x="406" y="545"/>
                  </a:cubicBezTo>
                  <a:cubicBezTo>
                    <a:pt x="406" y="543"/>
                    <a:pt x="406" y="543"/>
                    <a:pt x="406" y="543"/>
                  </a:cubicBezTo>
                  <a:cubicBezTo>
                    <a:pt x="406" y="543"/>
                    <a:pt x="406" y="543"/>
                    <a:pt x="406" y="543"/>
                  </a:cubicBezTo>
                  <a:cubicBezTo>
                    <a:pt x="406" y="542"/>
                    <a:pt x="406" y="542"/>
                    <a:pt x="406" y="542"/>
                  </a:cubicBezTo>
                  <a:cubicBezTo>
                    <a:pt x="407" y="542"/>
                    <a:pt x="407" y="542"/>
                    <a:pt x="407" y="542"/>
                  </a:cubicBezTo>
                  <a:cubicBezTo>
                    <a:pt x="408" y="542"/>
                    <a:pt x="408" y="542"/>
                    <a:pt x="408" y="542"/>
                  </a:cubicBezTo>
                  <a:cubicBezTo>
                    <a:pt x="412" y="540"/>
                    <a:pt x="412" y="540"/>
                    <a:pt x="412" y="540"/>
                  </a:cubicBezTo>
                  <a:cubicBezTo>
                    <a:pt x="415" y="538"/>
                    <a:pt x="415" y="538"/>
                    <a:pt x="415" y="538"/>
                  </a:cubicBezTo>
                  <a:cubicBezTo>
                    <a:pt x="417" y="537"/>
                    <a:pt x="419" y="536"/>
                    <a:pt x="421" y="535"/>
                  </a:cubicBezTo>
                  <a:cubicBezTo>
                    <a:pt x="425" y="533"/>
                    <a:pt x="429" y="531"/>
                    <a:pt x="433" y="529"/>
                  </a:cubicBezTo>
                  <a:cubicBezTo>
                    <a:pt x="448" y="520"/>
                    <a:pt x="462" y="509"/>
                    <a:pt x="475" y="498"/>
                  </a:cubicBezTo>
                  <a:cubicBezTo>
                    <a:pt x="509" y="469"/>
                    <a:pt x="535" y="432"/>
                    <a:pt x="551" y="391"/>
                  </a:cubicBezTo>
                  <a:cubicBezTo>
                    <a:pt x="568" y="350"/>
                    <a:pt x="574" y="305"/>
                    <a:pt x="570" y="261"/>
                  </a:cubicBezTo>
                  <a:cubicBezTo>
                    <a:pt x="566" y="217"/>
                    <a:pt x="552" y="174"/>
                    <a:pt x="528" y="136"/>
                  </a:cubicBezTo>
                  <a:cubicBezTo>
                    <a:pt x="504" y="99"/>
                    <a:pt x="471" y="67"/>
                    <a:pt x="432" y="44"/>
                  </a:cubicBezTo>
                  <a:cubicBezTo>
                    <a:pt x="430" y="43"/>
                    <a:pt x="429" y="43"/>
                    <a:pt x="432" y="45"/>
                  </a:cubicBezTo>
                  <a:cubicBezTo>
                    <a:pt x="442" y="52"/>
                    <a:pt x="442" y="52"/>
                    <a:pt x="442" y="52"/>
                  </a:cubicBezTo>
                  <a:cubicBezTo>
                    <a:pt x="446" y="55"/>
                    <a:pt x="452" y="59"/>
                    <a:pt x="460" y="65"/>
                  </a:cubicBezTo>
                  <a:cubicBezTo>
                    <a:pt x="470" y="73"/>
                    <a:pt x="487" y="88"/>
                    <a:pt x="505" y="108"/>
                  </a:cubicBezTo>
                  <a:cubicBezTo>
                    <a:pt x="513" y="119"/>
                    <a:pt x="522" y="131"/>
                    <a:pt x="530" y="144"/>
                  </a:cubicBezTo>
                  <a:cubicBezTo>
                    <a:pt x="538" y="157"/>
                    <a:pt x="545" y="172"/>
                    <a:pt x="551" y="188"/>
                  </a:cubicBezTo>
                  <a:cubicBezTo>
                    <a:pt x="557" y="203"/>
                    <a:pt x="562" y="220"/>
                    <a:pt x="565" y="237"/>
                  </a:cubicBezTo>
                  <a:cubicBezTo>
                    <a:pt x="568" y="254"/>
                    <a:pt x="569" y="271"/>
                    <a:pt x="569" y="288"/>
                  </a:cubicBezTo>
                  <a:cubicBezTo>
                    <a:pt x="569" y="305"/>
                    <a:pt x="568" y="321"/>
                    <a:pt x="565" y="337"/>
                  </a:cubicBezTo>
                  <a:cubicBezTo>
                    <a:pt x="562" y="352"/>
                    <a:pt x="558" y="366"/>
                    <a:pt x="554" y="379"/>
                  </a:cubicBezTo>
                  <a:cubicBezTo>
                    <a:pt x="539" y="422"/>
                    <a:pt x="513" y="461"/>
                    <a:pt x="478" y="492"/>
                  </a:cubicBezTo>
                  <a:cubicBezTo>
                    <a:pt x="461" y="508"/>
                    <a:pt x="442" y="521"/>
                    <a:pt x="421" y="532"/>
                  </a:cubicBezTo>
                  <a:cubicBezTo>
                    <a:pt x="419" y="534"/>
                    <a:pt x="416" y="535"/>
                    <a:pt x="413" y="536"/>
                  </a:cubicBezTo>
                  <a:cubicBezTo>
                    <a:pt x="408" y="539"/>
                    <a:pt x="408" y="539"/>
                    <a:pt x="408" y="539"/>
                  </a:cubicBezTo>
                  <a:cubicBezTo>
                    <a:pt x="404" y="541"/>
                    <a:pt x="404" y="541"/>
                    <a:pt x="404" y="541"/>
                  </a:cubicBezTo>
                  <a:cubicBezTo>
                    <a:pt x="404" y="541"/>
                    <a:pt x="404" y="541"/>
                    <a:pt x="404" y="541"/>
                  </a:cubicBezTo>
                  <a:cubicBezTo>
                    <a:pt x="404" y="541"/>
                    <a:pt x="404" y="541"/>
                    <a:pt x="404" y="541"/>
                  </a:cubicBezTo>
                  <a:cubicBezTo>
                    <a:pt x="404" y="542"/>
                    <a:pt x="404" y="542"/>
                    <a:pt x="404" y="542"/>
                  </a:cubicBezTo>
                  <a:cubicBezTo>
                    <a:pt x="404" y="543"/>
                    <a:pt x="404" y="543"/>
                    <a:pt x="404" y="543"/>
                  </a:cubicBezTo>
                  <a:cubicBezTo>
                    <a:pt x="404" y="545"/>
                    <a:pt x="404" y="545"/>
                    <a:pt x="404" y="545"/>
                  </a:cubicBezTo>
                  <a:cubicBezTo>
                    <a:pt x="404" y="565"/>
                    <a:pt x="404" y="565"/>
                    <a:pt x="404" y="565"/>
                  </a:cubicBezTo>
                  <a:cubicBezTo>
                    <a:pt x="404" y="600"/>
                    <a:pt x="404" y="600"/>
                    <a:pt x="404" y="600"/>
                  </a:cubicBezTo>
                  <a:cubicBezTo>
                    <a:pt x="403" y="602"/>
                    <a:pt x="403" y="604"/>
                    <a:pt x="402" y="606"/>
                  </a:cubicBezTo>
                  <a:cubicBezTo>
                    <a:pt x="401" y="607"/>
                    <a:pt x="399" y="609"/>
                    <a:pt x="397" y="609"/>
                  </a:cubicBezTo>
                  <a:cubicBezTo>
                    <a:pt x="397" y="610"/>
                    <a:pt x="396" y="610"/>
                    <a:pt x="395" y="610"/>
                  </a:cubicBezTo>
                  <a:cubicBezTo>
                    <a:pt x="394" y="610"/>
                    <a:pt x="393" y="610"/>
                    <a:pt x="391" y="610"/>
                  </a:cubicBezTo>
                  <a:cubicBezTo>
                    <a:pt x="382" y="610"/>
                    <a:pt x="382" y="610"/>
                    <a:pt x="382" y="610"/>
                  </a:cubicBezTo>
                  <a:cubicBezTo>
                    <a:pt x="346" y="610"/>
                    <a:pt x="346" y="610"/>
                    <a:pt x="346" y="610"/>
                  </a:cubicBezTo>
                  <a:cubicBezTo>
                    <a:pt x="343" y="610"/>
                    <a:pt x="343" y="610"/>
                    <a:pt x="343" y="610"/>
                  </a:cubicBezTo>
                  <a:cubicBezTo>
                    <a:pt x="342" y="610"/>
                    <a:pt x="342" y="610"/>
                    <a:pt x="342" y="610"/>
                  </a:cubicBezTo>
                  <a:cubicBezTo>
                    <a:pt x="342" y="610"/>
                    <a:pt x="342" y="610"/>
                    <a:pt x="342" y="610"/>
                  </a:cubicBezTo>
                  <a:cubicBezTo>
                    <a:pt x="342" y="610"/>
                    <a:pt x="342" y="610"/>
                    <a:pt x="342" y="610"/>
                  </a:cubicBezTo>
                  <a:cubicBezTo>
                    <a:pt x="342" y="609"/>
                    <a:pt x="342" y="609"/>
                    <a:pt x="342" y="609"/>
                  </a:cubicBezTo>
                  <a:cubicBezTo>
                    <a:pt x="346" y="596"/>
                    <a:pt x="346" y="596"/>
                    <a:pt x="346" y="596"/>
                  </a:cubicBezTo>
                  <a:cubicBezTo>
                    <a:pt x="350" y="584"/>
                    <a:pt x="353" y="573"/>
                    <a:pt x="357" y="561"/>
                  </a:cubicBezTo>
                  <a:cubicBezTo>
                    <a:pt x="364" y="539"/>
                    <a:pt x="372" y="516"/>
                    <a:pt x="381" y="493"/>
                  </a:cubicBezTo>
                  <a:cubicBezTo>
                    <a:pt x="385" y="482"/>
                    <a:pt x="389" y="471"/>
                    <a:pt x="394" y="460"/>
                  </a:cubicBezTo>
                  <a:cubicBezTo>
                    <a:pt x="396" y="454"/>
                    <a:pt x="399" y="449"/>
                    <a:pt x="401" y="443"/>
                  </a:cubicBezTo>
                  <a:cubicBezTo>
                    <a:pt x="405" y="435"/>
                    <a:pt x="405" y="435"/>
                    <a:pt x="405" y="435"/>
                  </a:cubicBezTo>
                  <a:cubicBezTo>
                    <a:pt x="406" y="432"/>
                    <a:pt x="406" y="432"/>
                    <a:pt x="406" y="432"/>
                  </a:cubicBezTo>
                  <a:cubicBezTo>
                    <a:pt x="406" y="431"/>
                    <a:pt x="406" y="431"/>
                    <a:pt x="406" y="431"/>
                  </a:cubicBezTo>
                  <a:cubicBezTo>
                    <a:pt x="407" y="431"/>
                    <a:pt x="407" y="431"/>
                    <a:pt x="407" y="431"/>
                  </a:cubicBezTo>
                  <a:cubicBezTo>
                    <a:pt x="407" y="431"/>
                    <a:pt x="407" y="431"/>
                    <a:pt x="407" y="431"/>
                  </a:cubicBezTo>
                  <a:cubicBezTo>
                    <a:pt x="407" y="431"/>
                    <a:pt x="407" y="431"/>
                    <a:pt x="407" y="431"/>
                  </a:cubicBezTo>
                  <a:cubicBezTo>
                    <a:pt x="408" y="431"/>
                    <a:pt x="408" y="431"/>
                    <a:pt x="408" y="431"/>
                  </a:cubicBezTo>
                  <a:cubicBezTo>
                    <a:pt x="410" y="431"/>
                    <a:pt x="412" y="431"/>
                    <a:pt x="414" y="431"/>
                  </a:cubicBezTo>
                  <a:cubicBezTo>
                    <a:pt x="418" y="430"/>
                    <a:pt x="422" y="430"/>
                    <a:pt x="426" y="429"/>
                  </a:cubicBezTo>
                  <a:cubicBezTo>
                    <a:pt x="434" y="426"/>
                    <a:pt x="442" y="422"/>
                    <a:pt x="448" y="415"/>
                  </a:cubicBezTo>
                  <a:cubicBezTo>
                    <a:pt x="451" y="412"/>
                    <a:pt x="453" y="408"/>
                    <a:pt x="455" y="404"/>
                  </a:cubicBezTo>
                  <a:cubicBezTo>
                    <a:pt x="457" y="400"/>
                    <a:pt x="458" y="396"/>
                    <a:pt x="458" y="392"/>
                  </a:cubicBezTo>
                  <a:cubicBezTo>
                    <a:pt x="460" y="383"/>
                    <a:pt x="459" y="374"/>
                    <a:pt x="455" y="366"/>
                  </a:cubicBezTo>
                  <a:cubicBezTo>
                    <a:pt x="453" y="362"/>
                    <a:pt x="450" y="358"/>
                    <a:pt x="447" y="355"/>
                  </a:cubicBezTo>
                  <a:cubicBezTo>
                    <a:pt x="444" y="352"/>
                    <a:pt x="439" y="350"/>
                    <a:pt x="434" y="349"/>
                  </a:cubicBezTo>
                  <a:cubicBezTo>
                    <a:pt x="433" y="348"/>
                    <a:pt x="432" y="348"/>
                    <a:pt x="430" y="348"/>
                  </a:cubicBezTo>
                  <a:cubicBezTo>
                    <a:pt x="429" y="348"/>
                    <a:pt x="428" y="348"/>
                    <a:pt x="426" y="349"/>
                  </a:cubicBezTo>
                  <a:cubicBezTo>
                    <a:pt x="424" y="349"/>
                    <a:pt x="421" y="350"/>
                    <a:pt x="419" y="351"/>
                  </a:cubicBezTo>
                  <a:cubicBezTo>
                    <a:pt x="415" y="353"/>
                    <a:pt x="412" y="355"/>
                    <a:pt x="409" y="358"/>
                  </a:cubicBezTo>
                  <a:cubicBezTo>
                    <a:pt x="406" y="361"/>
                    <a:pt x="403" y="364"/>
                    <a:pt x="401" y="367"/>
                  </a:cubicBezTo>
                  <a:cubicBezTo>
                    <a:pt x="400" y="368"/>
                    <a:pt x="399" y="369"/>
                    <a:pt x="399" y="370"/>
                  </a:cubicBezTo>
                  <a:cubicBezTo>
                    <a:pt x="398" y="370"/>
                    <a:pt x="398" y="370"/>
                    <a:pt x="398" y="370"/>
                  </a:cubicBezTo>
                  <a:cubicBezTo>
                    <a:pt x="398" y="371"/>
                    <a:pt x="398" y="371"/>
                    <a:pt x="398" y="371"/>
                  </a:cubicBezTo>
                  <a:cubicBezTo>
                    <a:pt x="398" y="371"/>
                    <a:pt x="398" y="371"/>
                    <a:pt x="398" y="371"/>
                  </a:cubicBezTo>
                  <a:cubicBezTo>
                    <a:pt x="397" y="373"/>
                    <a:pt x="397" y="373"/>
                    <a:pt x="397" y="373"/>
                  </a:cubicBezTo>
                  <a:cubicBezTo>
                    <a:pt x="395" y="378"/>
                    <a:pt x="395" y="378"/>
                    <a:pt x="395" y="378"/>
                  </a:cubicBezTo>
                  <a:cubicBezTo>
                    <a:pt x="388" y="392"/>
                    <a:pt x="388" y="392"/>
                    <a:pt x="388" y="392"/>
                  </a:cubicBezTo>
                  <a:cubicBezTo>
                    <a:pt x="388" y="392"/>
                    <a:pt x="387" y="391"/>
                    <a:pt x="387" y="391"/>
                  </a:cubicBezTo>
                  <a:cubicBezTo>
                    <a:pt x="387" y="391"/>
                    <a:pt x="387" y="391"/>
                    <a:pt x="387" y="391"/>
                  </a:cubicBezTo>
                  <a:cubicBezTo>
                    <a:pt x="385" y="390"/>
                    <a:pt x="385" y="390"/>
                    <a:pt x="385" y="390"/>
                  </a:cubicBezTo>
                  <a:cubicBezTo>
                    <a:pt x="384" y="390"/>
                    <a:pt x="384" y="389"/>
                    <a:pt x="383" y="388"/>
                  </a:cubicBezTo>
                  <a:cubicBezTo>
                    <a:pt x="379" y="386"/>
                    <a:pt x="376" y="382"/>
                    <a:pt x="374" y="379"/>
                  </a:cubicBezTo>
                  <a:cubicBezTo>
                    <a:pt x="371" y="375"/>
                    <a:pt x="369" y="372"/>
                    <a:pt x="367" y="367"/>
                  </a:cubicBezTo>
                  <a:cubicBezTo>
                    <a:pt x="366" y="365"/>
                    <a:pt x="365" y="363"/>
                    <a:pt x="364" y="361"/>
                  </a:cubicBezTo>
                  <a:cubicBezTo>
                    <a:pt x="363" y="361"/>
                    <a:pt x="363" y="361"/>
                    <a:pt x="363" y="361"/>
                  </a:cubicBezTo>
                  <a:cubicBezTo>
                    <a:pt x="363" y="360"/>
                    <a:pt x="363" y="360"/>
                    <a:pt x="363" y="360"/>
                  </a:cubicBezTo>
                  <a:cubicBezTo>
                    <a:pt x="363" y="360"/>
                    <a:pt x="363" y="360"/>
                    <a:pt x="363" y="360"/>
                  </a:cubicBezTo>
                  <a:cubicBezTo>
                    <a:pt x="364" y="360"/>
                    <a:pt x="364" y="360"/>
                    <a:pt x="364" y="360"/>
                  </a:cubicBezTo>
                  <a:cubicBezTo>
                    <a:pt x="364" y="360"/>
                    <a:pt x="364" y="360"/>
                    <a:pt x="364" y="360"/>
                  </a:cubicBezTo>
                  <a:cubicBezTo>
                    <a:pt x="365" y="359"/>
                    <a:pt x="365" y="359"/>
                    <a:pt x="365" y="359"/>
                  </a:cubicBezTo>
                  <a:cubicBezTo>
                    <a:pt x="368" y="357"/>
                    <a:pt x="370" y="355"/>
                    <a:pt x="372" y="353"/>
                  </a:cubicBezTo>
                  <a:cubicBezTo>
                    <a:pt x="376" y="349"/>
                    <a:pt x="380" y="345"/>
                    <a:pt x="383" y="340"/>
                  </a:cubicBezTo>
                  <a:cubicBezTo>
                    <a:pt x="387" y="336"/>
                    <a:pt x="390" y="330"/>
                    <a:pt x="391" y="324"/>
                  </a:cubicBezTo>
                  <a:cubicBezTo>
                    <a:pt x="392" y="318"/>
                    <a:pt x="392" y="311"/>
                    <a:pt x="390" y="305"/>
                  </a:cubicBezTo>
                  <a:cubicBezTo>
                    <a:pt x="389" y="302"/>
                    <a:pt x="388" y="299"/>
                    <a:pt x="386" y="296"/>
                  </a:cubicBezTo>
                  <a:cubicBezTo>
                    <a:pt x="385" y="295"/>
                    <a:pt x="384" y="294"/>
                    <a:pt x="383" y="292"/>
                  </a:cubicBezTo>
                  <a:cubicBezTo>
                    <a:pt x="383" y="292"/>
                    <a:pt x="382" y="291"/>
                    <a:pt x="382" y="291"/>
                  </a:cubicBezTo>
                  <a:cubicBezTo>
                    <a:pt x="381" y="290"/>
                    <a:pt x="381" y="290"/>
                    <a:pt x="381" y="290"/>
                  </a:cubicBezTo>
                  <a:cubicBezTo>
                    <a:pt x="380" y="289"/>
                    <a:pt x="380" y="289"/>
                    <a:pt x="380" y="289"/>
                  </a:cubicBezTo>
                  <a:cubicBezTo>
                    <a:pt x="377" y="287"/>
                    <a:pt x="374" y="285"/>
                    <a:pt x="371" y="283"/>
                  </a:cubicBezTo>
                  <a:cubicBezTo>
                    <a:pt x="368" y="282"/>
                    <a:pt x="364" y="282"/>
                    <a:pt x="361" y="282"/>
                  </a:cubicBezTo>
                  <a:cubicBezTo>
                    <a:pt x="354" y="282"/>
                    <a:pt x="348" y="284"/>
                    <a:pt x="343" y="287"/>
                  </a:cubicBezTo>
                  <a:cubicBezTo>
                    <a:pt x="340" y="289"/>
                    <a:pt x="338" y="291"/>
                    <a:pt x="336" y="293"/>
                  </a:cubicBezTo>
                  <a:cubicBezTo>
                    <a:pt x="333" y="295"/>
                    <a:pt x="331" y="298"/>
                    <a:pt x="330" y="300"/>
                  </a:cubicBezTo>
                  <a:cubicBezTo>
                    <a:pt x="327" y="304"/>
                    <a:pt x="325" y="308"/>
                    <a:pt x="324" y="312"/>
                  </a:cubicBezTo>
                  <a:cubicBezTo>
                    <a:pt x="322" y="316"/>
                    <a:pt x="322" y="321"/>
                    <a:pt x="321" y="325"/>
                  </a:cubicBezTo>
                  <a:cubicBezTo>
                    <a:pt x="321" y="329"/>
                    <a:pt x="321" y="333"/>
                    <a:pt x="322" y="337"/>
                  </a:cubicBezTo>
                  <a:cubicBezTo>
                    <a:pt x="322" y="340"/>
                    <a:pt x="322" y="340"/>
                    <a:pt x="322" y="340"/>
                  </a:cubicBezTo>
                  <a:cubicBezTo>
                    <a:pt x="322" y="343"/>
                    <a:pt x="322" y="343"/>
                    <a:pt x="322" y="343"/>
                  </a:cubicBezTo>
                  <a:cubicBezTo>
                    <a:pt x="323" y="343"/>
                    <a:pt x="323" y="343"/>
                    <a:pt x="323" y="343"/>
                  </a:cubicBezTo>
                  <a:cubicBezTo>
                    <a:pt x="322" y="343"/>
                    <a:pt x="322" y="343"/>
                    <a:pt x="322" y="343"/>
                  </a:cubicBezTo>
                  <a:cubicBezTo>
                    <a:pt x="322" y="344"/>
                    <a:pt x="322" y="344"/>
                    <a:pt x="322" y="344"/>
                  </a:cubicBezTo>
                  <a:cubicBezTo>
                    <a:pt x="320" y="344"/>
                    <a:pt x="318" y="345"/>
                    <a:pt x="315" y="345"/>
                  </a:cubicBezTo>
                  <a:cubicBezTo>
                    <a:pt x="311" y="346"/>
                    <a:pt x="307" y="347"/>
                    <a:pt x="302" y="347"/>
                  </a:cubicBezTo>
                  <a:cubicBezTo>
                    <a:pt x="298" y="346"/>
                    <a:pt x="293" y="346"/>
                    <a:pt x="289" y="345"/>
                  </a:cubicBezTo>
                  <a:cubicBezTo>
                    <a:pt x="287" y="345"/>
                    <a:pt x="287" y="345"/>
                    <a:pt x="287" y="345"/>
                  </a:cubicBezTo>
                  <a:cubicBezTo>
                    <a:pt x="286" y="345"/>
                    <a:pt x="286" y="345"/>
                    <a:pt x="286" y="345"/>
                  </a:cubicBezTo>
                  <a:cubicBezTo>
                    <a:pt x="285" y="345"/>
                    <a:pt x="285" y="345"/>
                    <a:pt x="285" y="345"/>
                  </a:cubicBezTo>
                  <a:cubicBezTo>
                    <a:pt x="285" y="345"/>
                    <a:pt x="285" y="345"/>
                    <a:pt x="285" y="345"/>
                  </a:cubicBezTo>
                  <a:cubicBezTo>
                    <a:pt x="285" y="345"/>
                    <a:pt x="285" y="345"/>
                    <a:pt x="285" y="345"/>
                  </a:cubicBezTo>
                  <a:cubicBezTo>
                    <a:pt x="285" y="344"/>
                    <a:pt x="285" y="344"/>
                    <a:pt x="285" y="344"/>
                  </a:cubicBezTo>
                  <a:cubicBezTo>
                    <a:pt x="286" y="343"/>
                    <a:pt x="286" y="343"/>
                    <a:pt x="286" y="343"/>
                  </a:cubicBezTo>
                  <a:cubicBezTo>
                    <a:pt x="290" y="339"/>
                    <a:pt x="293" y="334"/>
                    <a:pt x="295" y="330"/>
                  </a:cubicBezTo>
                  <a:cubicBezTo>
                    <a:pt x="298" y="325"/>
                    <a:pt x="300" y="320"/>
                    <a:pt x="302" y="314"/>
                  </a:cubicBezTo>
                  <a:cubicBezTo>
                    <a:pt x="302" y="311"/>
                    <a:pt x="303" y="308"/>
                    <a:pt x="302" y="305"/>
                  </a:cubicBezTo>
                  <a:cubicBezTo>
                    <a:pt x="302" y="301"/>
                    <a:pt x="302" y="298"/>
                    <a:pt x="300" y="295"/>
                  </a:cubicBezTo>
                  <a:cubicBezTo>
                    <a:pt x="298" y="289"/>
                    <a:pt x="293" y="284"/>
                    <a:pt x="289" y="280"/>
                  </a:cubicBezTo>
                  <a:cubicBezTo>
                    <a:pt x="284" y="277"/>
                    <a:pt x="278" y="274"/>
                    <a:pt x="271" y="274"/>
                  </a:cubicBezTo>
                  <a:cubicBezTo>
                    <a:pt x="268" y="273"/>
                    <a:pt x="264" y="274"/>
                    <a:pt x="261" y="275"/>
                  </a:cubicBezTo>
                  <a:cubicBezTo>
                    <a:pt x="258" y="276"/>
                    <a:pt x="255" y="277"/>
                    <a:pt x="252" y="279"/>
                  </a:cubicBezTo>
                  <a:cubicBezTo>
                    <a:pt x="247" y="282"/>
                    <a:pt x="243" y="287"/>
                    <a:pt x="240" y="291"/>
                  </a:cubicBezTo>
                  <a:cubicBezTo>
                    <a:pt x="237" y="296"/>
                    <a:pt x="234" y="301"/>
                    <a:pt x="232" y="306"/>
                  </a:cubicBezTo>
                  <a:cubicBezTo>
                    <a:pt x="230" y="311"/>
                    <a:pt x="229" y="316"/>
                    <a:pt x="228" y="322"/>
                  </a:cubicBezTo>
                  <a:cubicBezTo>
                    <a:pt x="228" y="325"/>
                    <a:pt x="228" y="328"/>
                    <a:pt x="228" y="331"/>
                  </a:cubicBezTo>
                  <a:cubicBezTo>
                    <a:pt x="228" y="331"/>
                    <a:pt x="228" y="332"/>
                    <a:pt x="228" y="333"/>
                  </a:cubicBezTo>
                  <a:cubicBezTo>
                    <a:pt x="228" y="334"/>
                    <a:pt x="228" y="334"/>
                    <a:pt x="228" y="335"/>
                  </a:cubicBezTo>
                  <a:cubicBezTo>
                    <a:pt x="229" y="337"/>
                    <a:pt x="229" y="338"/>
                    <a:pt x="229" y="339"/>
                  </a:cubicBezTo>
                  <a:cubicBezTo>
                    <a:pt x="230" y="342"/>
                    <a:pt x="231" y="345"/>
                    <a:pt x="232" y="348"/>
                  </a:cubicBezTo>
                  <a:cubicBezTo>
                    <a:pt x="233" y="348"/>
                    <a:pt x="233" y="349"/>
                    <a:pt x="233" y="350"/>
                  </a:cubicBezTo>
                  <a:cubicBezTo>
                    <a:pt x="234" y="350"/>
                    <a:pt x="234" y="350"/>
                    <a:pt x="234" y="350"/>
                  </a:cubicBezTo>
                  <a:cubicBezTo>
                    <a:pt x="234" y="350"/>
                    <a:pt x="234" y="350"/>
                    <a:pt x="234" y="350"/>
                  </a:cubicBezTo>
                  <a:cubicBezTo>
                    <a:pt x="234" y="350"/>
                    <a:pt x="234" y="350"/>
                    <a:pt x="234" y="350"/>
                  </a:cubicBezTo>
                  <a:cubicBezTo>
                    <a:pt x="233" y="351"/>
                    <a:pt x="233" y="351"/>
                    <a:pt x="233" y="351"/>
                  </a:cubicBezTo>
                  <a:cubicBezTo>
                    <a:pt x="231" y="353"/>
                    <a:pt x="229" y="355"/>
                    <a:pt x="228" y="357"/>
                  </a:cubicBezTo>
                  <a:cubicBezTo>
                    <a:pt x="224" y="360"/>
                    <a:pt x="221" y="363"/>
                    <a:pt x="217" y="366"/>
                  </a:cubicBezTo>
                  <a:cubicBezTo>
                    <a:pt x="213" y="369"/>
                    <a:pt x="209" y="372"/>
                    <a:pt x="205" y="375"/>
                  </a:cubicBezTo>
                  <a:cubicBezTo>
                    <a:pt x="204" y="376"/>
                    <a:pt x="203" y="376"/>
                    <a:pt x="202" y="377"/>
                  </a:cubicBezTo>
                  <a:cubicBezTo>
                    <a:pt x="200" y="378"/>
                    <a:pt x="200" y="378"/>
                    <a:pt x="200" y="378"/>
                  </a:cubicBezTo>
                  <a:cubicBezTo>
                    <a:pt x="200" y="378"/>
                    <a:pt x="200" y="378"/>
                    <a:pt x="200" y="378"/>
                  </a:cubicBezTo>
                  <a:cubicBezTo>
                    <a:pt x="200" y="378"/>
                    <a:pt x="200" y="378"/>
                    <a:pt x="200" y="378"/>
                  </a:cubicBezTo>
                  <a:cubicBezTo>
                    <a:pt x="198" y="375"/>
                    <a:pt x="198" y="375"/>
                    <a:pt x="198" y="375"/>
                  </a:cubicBezTo>
                  <a:cubicBezTo>
                    <a:pt x="196" y="370"/>
                    <a:pt x="196" y="370"/>
                    <a:pt x="196" y="370"/>
                  </a:cubicBezTo>
                  <a:cubicBezTo>
                    <a:pt x="195" y="368"/>
                    <a:pt x="194" y="366"/>
                    <a:pt x="192" y="365"/>
                  </a:cubicBezTo>
                  <a:cubicBezTo>
                    <a:pt x="188" y="358"/>
                    <a:pt x="182" y="351"/>
                    <a:pt x="174" y="346"/>
                  </a:cubicBezTo>
                  <a:cubicBezTo>
                    <a:pt x="170" y="344"/>
                    <a:pt x="166" y="342"/>
                    <a:pt x="161" y="342"/>
                  </a:cubicBezTo>
                  <a:cubicBezTo>
                    <a:pt x="157" y="341"/>
                    <a:pt x="152" y="341"/>
                    <a:pt x="147" y="342"/>
                  </a:cubicBezTo>
                  <a:cubicBezTo>
                    <a:pt x="145" y="343"/>
                    <a:pt x="142" y="344"/>
                    <a:pt x="140" y="345"/>
                  </a:cubicBezTo>
                  <a:cubicBezTo>
                    <a:pt x="138" y="346"/>
                    <a:pt x="136" y="347"/>
                    <a:pt x="134" y="348"/>
                  </a:cubicBezTo>
                  <a:cubicBezTo>
                    <a:pt x="131" y="351"/>
                    <a:pt x="127" y="355"/>
                    <a:pt x="125" y="359"/>
                  </a:cubicBezTo>
                  <a:cubicBezTo>
                    <a:pt x="123" y="364"/>
                    <a:pt x="122" y="369"/>
                    <a:pt x="122" y="374"/>
                  </a:cubicBezTo>
                  <a:cubicBezTo>
                    <a:pt x="122" y="379"/>
                    <a:pt x="123" y="383"/>
                    <a:pt x="125" y="387"/>
                  </a:cubicBezTo>
                  <a:cubicBezTo>
                    <a:pt x="126" y="391"/>
                    <a:pt x="128" y="395"/>
                    <a:pt x="131" y="399"/>
                  </a:cubicBezTo>
                  <a:cubicBezTo>
                    <a:pt x="133" y="402"/>
                    <a:pt x="136" y="405"/>
                    <a:pt x="139" y="408"/>
                  </a:cubicBezTo>
                  <a:cubicBezTo>
                    <a:pt x="146" y="414"/>
                    <a:pt x="154" y="418"/>
                    <a:pt x="162" y="421"/>
                  </a:cubicBezTo>
                  <a:cubicBezTo>
                    <a:pt x="166" y="422"/>
                    <a:pt x="171" y="422"/>
                    <a:pt x="175" y="422"/>
                  </a:cubicBezTo>
                  <a:cubicBezTo>
                    <a:pt x="177" y="422"/>
                    <a:pt x="179" y="422"/>
                    <a:pt x="181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3" y="425"/>
                    <a:pt x="183" y="425"/>
                    <a:pt x="183" y="425"/>
                  </a:cubicBezTo>
                  <a:cubicBezTo>
                    <a:pt x="186" y="432"/>
                    <a:pt x="186" y="432"/>
                    <a:pt x="186" y="432"/>
                  </a:cubicBezTo>
                  <a:cubicBezTo>
                    <a:pt x="189" y="438"/>
                    <a:pt x="191" y="443"/>
                    <a:pt x="193" y="448"/>
                  </a:cubicBezTo>
                  <a:cubicBezTo>
                    <a:pt x="198" y="458"/>
                    <a:pt x="202" y="469"/>
                    <a:pt x="206" y="480"/>
                  </a:cubicBezTo>
                  <a:cubicBezTo>
                    <a:pt x="215" y="501"/>
                    <a:pt x="222" y="522"/>
                    <a:pt x="230" y="544"/>
                  </a:cubicBezTo>
                  <a:cubicBezTo>
                    <a:pt x="236" y="562"/>
                    <a:pt x="241" y="580"/>
                    <a:pt x="247" y="598"/>
                  </a:cubicBezTo>
                  <a:cubicBezTo>
                    <a:pt x="250" y="609"/>
                    <a:pt x="250" y="609"/>
                    <a:pt x="250" y="609"/>
                  </a:cubicBezTo>
                  <a:cubicBezTo>
                    <a:pt x="250" y="610"/>
                    <a:pt x="250" y="610"/>
                    <a:pt x="250" y="610"/>
                  </a:cubicBezTo>
                  <a:cubicBezTo>
                    <a:pt x="250" y="610"/>
                    <a:pt x="250" y="610"/>
                    <a:pt x="250" y="610"/>
                  </a:cubicBezTo>
                  <a:cubicBezTo>
                    <a:pt x="224" y="610"/>
                    <a:pt x="224" y="610"/>
                    <a:pt x="224" y="610"/>
                  </a:cubicBezTo>
                  <a:cubicBezTo>
                    <a:pt x="196" y="610"/>
                    <a:pt x="196" y="610"/>
                    <a:pt x="196" y="610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187" y="610"/>
                    <a:pt x="186" y="609"/>
                    <a:pt x="184" y="609"/>
                  </a:cubicBezTo>
                  <a:cubicBezTo>
                    <a:pt x="182" y="608"/>
                    <a:pt x="180" y="605"/>
                    <a:pt x="179" y="603"/>
                  </a:cubicBezTo>
                  <a:cubicBezTo>
                    <a:pt x="179" y="602"/>
                    <a:pt x="179" y="601"/>
                    <a:pt x="179" y="600"/>
                  </a:cubicBezTo>
                  <a:cubicBezTo>
                    <a:pt x="179" y="600"/>
                    <a:pt x="179" y="600"/>
                    <a:pt x="179" y="600"/>
                  </a:cubicBezTo>
                  <a:cubicBezTo>
                    <a:pt x="179" y="599"/>
                    <a:pt x="179" y="599"/>
                    <a:pt x="179" y="599"/>
                  </a:cubicBezTo>
                  <a:cubicBezTo>
                    <a:pt x="179" y="597"/>
                    <a:pt x="179" y="597"/>
                    <a:pt x="179" y="597"/>
                  </a:cubicBezTo>
                  <a:cubicBezTo>
                    <a:pt x="179" y="590"/>
                    <a:pt x="179" y="590"/>
                    <a:pt x="179" y="590"/>
                  </a:cubicBezTo>
                  <a:cubicBezTo>
                    <a:pt x="179" y="576"/>
                    <a:pt x="179" y="576"/>
                    <a:pt x="179" y="576"/>
                  </a:cubicBezTo>
                  <a:cubicBezTo>
                    <a:pt x="179" y="544"/>
                    <a:pt x="179" y="544"/>
                    <a:pt x="179" y="544"/>
                  </a:cubicBezTo>
                  <a:cubicBezTo>
                    <a:pt x="179" y="540"/>
                    <a:pt x="179" y="540"/>
                    <a:pt x="179" y="540"/>
                  </a:cubicBezTo>
                  <a:cubicBezTo>
                    <a:pt x="179" y="540"/>
                    <a:pt x="179" y="540"/>
                    <a:pt x="179" y="540"/>
                  </a:cubicBezTo>
                  <a:cubicBezTo>
                    <a:pt x="178" y="540"/>
                    <a:pt x="178" y="540"/>
                    <a:pt x="178" y="540"/>
                  </a:cubicBezTo>
                  <a:cubicBezTo>
                    <a:pt x="177" y="540"/>
                    <a:pt x="177" y="540"/>
                    <a:pt x="177" y="540"/>
                  </a:cubicBezTo>
                  <a:cubicBezTo>
                    <a:pt x="176" y="539"/>
                    <a:pt x="176" y="539"/>
                    <a:pt x="176" y="539"/>
                  </a:cubicBezTo>
                  <a:cubicBezTo>
                    <a:pt x="170" y="536"/>
                    <a:pt x="170" y="536"/>
                    <a:pt x="170" y="536"/>
                  </a:cubicBezTo>
                  <a:cubicBezTo>
                    <a:pt x="168" y="535"/>
                    <a:pt x="166" y="534"/>
                    <a:pt x="164" y="533"/>
                  </a:cubicBezTo>
                  <a:cubicBezTo>
                    <a:pt x="160" y="531"/>
                    <a:pt x="155" y="528"/>
                    <a:pt x="151" y="526"/>
                  </a:cubicBezTo>
                  <a:cubicBezTo>
                    <a:pt x="143" y="521"/>
                    <a:pt x="135" y="516"/>
                    <a:pt x="128" y="511"/>
                  </a:cubicBezTo>
                  <a:cubicBezTo>
                    <a:pt x="113" y="500"/>
                    <a:pt x="99" y="487"/>
                    <a:pt x="86" y="473"/>
                  </a:cubicBezTo>
                  <a:cubicBezTo>
                    <a:pt x="61" y="446"/>
                    <a:pt x="41" y="413"/>
                    <a:pt x="29" y="378"/>
                  </a:cubicBezTo>
                  <a:cubicBezTo>
                    <a:pt x="17" y="344"/>
                    <a:pt x="12" y="307"/>
                    <a:pt x="14" y="271"/>
                  </a:cubicBezTo>
                  <a:cubicBezTo>
                    <a:pt x="16" y="235"/>
                    <a:pt x="25" y="201"/>
                    <a:pt x="40" y="170"/>
                  </a:cubicBezTo>
                  <a:cubicBezTo>
                    <a:pt x="54" y="139"/>
                    <a:pt x="74" y="111"/>
                    <a:pt x="97" y="89"/>
                  </a:cubicBezTo>
                  <a:cubicBezTo>
                    <a:pt x="120" y="66"/>
                    <a:pt x="147" y="48"/>
                    <a:pt x="174" y="35"/>
                  </a:cubicBezTo>
                  <a:cubicBezTo>
                    <a:pt x="198" y="24"/>
                    <a:pt x="220" y="18"/>
                    <a:pt x="237" y="14"/>
                  </a:cubicBezTo>
                  <a:cubicBezTo>
                    <a:pt x="255" y="10"/>
                    <a:pt x="268" y="9"/>
                    <a:pt x="278" y="8"/>
                  </a:cubicBezTo>
                  <a:cubicBezTo>
                    <a:pt x="283" y="8"/>
                    <a:pt x="287" y="8"/>
                    <a:pt x="290" y="8"/>
                  </a:cubicBezTo>
                  <a:cubicBezTo>
                    <a:pt x="293" y="7"/>
                    <a:pt x="295" y="7"/>
                    <a:pt x="296" y="7"/>
                  </a:cubicBezTo>
                  <a:cubicBezTo>
                    <a:pt x="298" y="7"/>
                    <a:pt x="296" y="6"/>
                    <a:pt x="291" y="6"/>
                  </a:cubicBezTo>
                  <a:cubicBezTo>
                    <a:pt x="286" y="6"/>
                    <a:pt x="277" y="5"/>
                    <a:pt x="266" y="6"/>
                  </a:cubicBezTo>
                  <a:cubicBezTo>
                    <a:pt x="254" y="7"/>
                    <a:pt x="239" y="8"/>
                    <a:pt x="222" y="12"/>
                  </a:cubicBezTo>
                  <a:cubicBezTo>
                    <a:pt x="205" y="16"/>
                    <a:pt x="186" y="22"/>
                    <a:pt x="165" y="32"/>
                  </a:cubicBezTo>
                  <a:cubicBezTo>
                    <a:pt x="145" y="42"/>
                    <a:pt x="123" y="56"/>
                    <a:pt x="102" y="74"/>
                  </a:cubicBezTo>
                  <a:cubicBezTo>
                    <a:pt x="101" y="73"/>
                    <a:pt x="101" y="73"/>
                    <a:pt x="101" y="73"/>
                  </a:cubicBezTo>
                  <a:cubicBezTo>
                    <a:pt x="122" y="55"/>
                    <a:pt x="141" y="43"/>
                    <a:pt x="157" y="34"/>
                  </a:cubicBezTo>
                  <a:cubicBezTo>
                    <a:pt x="173" y="26"/>
                    <a:pt x="186" y="20"/>
                    <a:pt x="196" y="17"/>
                  </a:cubicBezTo>
                  <a:cubicBezTo>
                    <a:pt x="206" y="13"/>
                    <a:pt x="213" y="11"/>
                    <a:pt x="218" y="10"/>
                  </a:cubicBezTo>
                  <a:cubicBezTo>
                    <a:pt x="222" y="8"/>
                    <a:pt x="225" y="8"/>
                    <a:pt x="225" y="7"/>
                  </a:cubicBezTo>
                  <a:cubicBezTo>
                    <a:pt x="227" y="6"/>
                    <a:pt x="223" y="7"/>
                    <a:pt x="220" y="7"/>
                  </a:cubicBezTo>
                  <a:cubicBezTo>
                    <a:pt x="217" y="8"/>
                    <a:pt x="215" y="7"/>
                    <a:pt x="221" y="5"/>
                  </a:cubicBezTo>
                  <a:cubicBezTo>
                    <a:pt x="194" y="12"/>
                    <a:pt x="168" y="23"/>
                    <a:pt x="144" y="37"/>
                  </a:cubicBezTo>
                  <a:cubicBezTo>
                    <a:pt x="120" y="51"/>
                    <a:pt x="98" y="69"/>
                    <a:pt x="78" y="89"/>
                  </a:cubicBezTo>
                  <a:cubicBezTo>
                    <a:pt x="59" y="110"/>
                    <a:pt x="43" y="133"/>
                    <a:pt x="30" y="158"/>
                  </a:cubicBezTo>
                  <a:cubicBezTo>
                    <a:pt x="18" y="183"/>
                    <a:pt x="9" y="210"/>
                    <a:pt x="4" y="237"/>
                  </a:cubicBezTo>
                  <a:cubicBezTo>
                    <a:pt x="3" y="244"/>
                    <a:pt x="1" y="253"/>
                    <a:pt x="1" y="263"/>
                  </a:cubicBezTo>
                  <a:cubicBezTo>
                    <a:pt x="0" y="272"/>
                    <a:pt x="0" y="283"/>
                    <a:pt x="0" y="293"/>
                  </a:cubicBezTo>
                  <a:cubicBezTo>
                    <a:pt x="0" y="304"/>
                    <a:pt x="1" y="314"/>
                    <a:pt x="2" y="324"/>
                  </a:cubicBezTo>
                  <a:cubicBezTo>
                    <a:pt x="3" y="334"/>
                    <a:pt x="5" y="342"/>
                    <a:pt x="6" y="349"/>
                  </a:cubicBezTo>
                  <a:cubicBezTo>
                    <a:pt x="12" y="376"/>
                    <a:pt x="22" y="402"/>
                    <a:pt x="35" y="426"/>
                  </a:cubicBezTo>
                  <a:cubicBezTo>
                    <a:pt x="48" y="450"/>
                    <a:pt x="64" y="472"/>
                    <a:pt x="83" y="491"/>
                  </a:cubicBezTo>
                  <a:cubicBezTo>
                    <a:pt x="102" y="510"/>
                    <a:pt x="124" y="527"/>
                    <a:pt x="148" y="540"/>
                  </a:cubicBezTo>
                  <a:cubicBezTo>
                    <a:pt x="151" y="542"/>
                    <a:pt x="154" y="544"/>
                    <a:pt x="157" y="545"/>
                  </a:cubicBezTo>
                  <a:cubicBezTo>
                    <a:pt x="161" y="547"/>
                    <a:pt x="161" y="547"/>
                    <a:pt x="161" y="547"/>
                  </a:cubicBezTo>
                  <a:cubicBezTo>
                    <a:pt x="164" y="549"/>
                    <a:pt x="164" y="549"/>
                    <a:pt x="164" y="549"/>
                  </a:cubicBezTo>
                  <a:cubicBezTo>
                    <a:pt x="165" y="549"/>
                    <a:pt x="165" y="549"/>
                    <a:pt x="165" y="549"/>
                  </a:cubicBezTo>
                  <a:cubicBezTo>
                    <a:pt x="165" y="549"/>
                    <a:pt x="165" y="549"/>
                    <a:pt x="165" y="549"/>
                  </a:cubicBezTo>
                  <a:cubicBezTo>
                    <a:pt x="165" y="551"/>
                    <a:pt x="165" y="551"/>
                    <a:pt x="165" y="551"/>
                  </a:cubicBezTo>
                  <a:cubicBezTo>
                    <a:pt x="165" y="561"/>
                    <a:pt x="165" y="561"/>
                    <a:pt x="165" y="561"/>
                  </a:cubicBezTo>
                  <a:cubicBezTo>
                    <a:pt x="165" y="601"/>
                    <a:pt x="165" y="601"/>
                    <a:pt x="165" y="601"/>
                  </a:cubicBezTo>
                  <a:cubicBezTo>
                    <a:pt x="165" y="605"/>
                    <a:pt x="167" y="610"/>
                    <a:pt x="169" y="614"/>
                  </a:cubicBezTo>
                  <a:cubicBezTo>
                    <a:pt x="172" y="618"/>
                    <a:pt x="176" y="621"/>
                    <a:pt x="180" y="622"/>
                  </a:cubicBezTo>
                  <a:cubicBezTo>
                    <a:pt x="180" y="622"/>
                    <a:pt x="180" y="622"/>
                    <a:pt x="181" y="622"/>
                  </a:cubicBezTo>
                  <a:cubicBezTo>
                    <a:pt x="176" y="623"/>
                    <a:pt x="172" y="626"/>
                    <a:pt x="169" y="629"/>
                  </a:cubicBezTo>
                  <a:cubicBezTo>
                    <a:pt x="166" y="633"/>
                    <a:pt x="164" y="637"/>
                    <a:pt x="164" y="641"/>
                  </a:cubicBezTo>
                  <a:cubicBezTo>
                    <a:pt x="163" y="646"/>
                    <a:pt x="163" y="650"/>
                    <a:pt x="165" y="654"/>
                  </a:cubicBezTo>
                  <a:cubicBezTo>
                    <a:pt x="166" y="658"/>
                    <a:pt x="169" y="662"/>
                    <a:pt x="172" y="665"/>
                  </a:cubicBezTo>
                  <a:cubicBezTo>
                    <a:pt x="174" y="667"/>
                    <a:pt x="176" y="668"/>
                    <a:pt x="178" y="669"/>
                  </a:cubicBezTo>
                  <a:cubicBezTo>
                    <a:pt x="181" y="670"/>
                    <a:pt x="183" y="670"/>
                    <a:pt x="185" y="670"/>
                  </a:cubicBezTo>
                  <a:cubicBezTo>
                    <a:pt x="205" y="670"/>
                    <a:pt x="205" y="670"/>
                    <a:pt x="205" y="670"/>
                  </a:cubicBezTo>
                  <a:cubicBezTo>
                    <a:pt x="244" y="670"/>
                    <a:pt x="244" y="670"/>
                    <a:pt x="244" y="670"/>
                  </a:cubicBezTo>
                  <a:cubicBezTo>
                    <a:pt x="268" y="670"/>
                    <a:pt x="268" y="670"/>
                    <a:pt x="268" y="670"/>
                  </a:cubicBezTo>
                  <a:cubicBezTo>
                    <a:pt x="232" y="670"/>
                    <a:pt x="232" y="670"/>
                    <a:pt x="232" y="670"/>
                  </a:cubicBezTo>
                  <a:cubicBezTo>
                    <a:pt x="192" y="670"/>
                    <a:pt x="192" y="670"/>
                    <a:pt x="192" y="670"/>
                  </a:cubicBezTo>
                  <a:cubicBezTo>
                    <a:pt x="188" y="670"/>
                    <a:pt x="188" y="670"/>
                    <a:pt x="188" y="670"/>
                  </a:cubicBezTo>
                  <a:cubicBezTo>
                    <a:pt x="185" y="670"/>
                    <a:pt x="185" y="670"/>
                    <a:pt x="185" y="670"/>
                  </a:cubicBezTo>
                  <a:cubicBezTo>
                    <a:pt x="184" y="670"/>
                    <a:pt x="183" y="671"/>
                    <a:pt x="181" y="671"/>
                  </a:cubicBezTo>
                  <a:cubicBezTo>
                    <a:pt x="177" y="672"/>
                    <a:pt x="172" y="674"/>
                    <a:pt x="169" y="678"/>
                  </a:cubicBezTo>
                  <a:cubicBezTo>
                    <a:pt x="166" y="681"/>
                    <a:pt x="164" y="686"/>
                    <a:pt x="164" y="690"/>
                  </a:cubicBezTo>
                  <a:cubicBezTo>
                    <a:pt x="163" y="694"/>
                    <a:pt x="163" y="699"/>
                    <a:pt x="165" y="703"/>
                  </a:cubicBezTo>
                  <a:cubicBezTo>
                    <a:pt x="166" y="707"/>
                    <a:pt x="169" y="711"/>
                    <a:pt x="172" y="714"/>
                  </a:cubicBezTo>
                  <a:cubicBezTo>
                    <a:pt x="174" y="715"/>
                    <a:pt x="176" y="717"/>
                    <a:pt x="178" y="717"/>
                  </a:cubicBezTo>
                  <a:cubicBezTo>
                    <a:pt x="181" y="718"/>
                    <a:pt x="183" y="719"/>
                    <a:pt x="185" y="719"/>
                  </a:cubicBezTo>
                  <a:cubicBezTo>
                    <a:pt x="205" y="719"/>
                    <a:pt x="205" y="719"/>
                    <a:pt x="205" y="719"/>
                  </a:cubicBezTo>
                  <a:cubicBezTo>
                    <a:pt x="244" y="719"/>
                    <a:pt x="244" y="719"/>
                    <a:pt x="244" y="719"/>
                  </a:cubicBezTo>
                  <a:cubicBezTo>
                    <a:pt x="265" y="719"/>
                    <a:pt x="265" y="719"/>
                    <a:pt x="265" y="719"/>
                  </a:cubicBezTo>
                  <a:cubicBezTo>
                    <a:pt x="205" y="719"/>
                    <a:pt x="205" y="719"/>
                    <a:pt x="205" y="719"/>
                  </a:cubicBezTo>
                  <a:cubicBezTo>
                    <a:pt x="193" y="719"/>
                    <a:pt x="193" y="719"/>
                    <a:pt x="193" y="719"/>
                  </a:cubicBezTo>
                  <a:cubicBezTo>
                    <a:pt x="187" y="719"/>
                    <a:pt x="187" y="719"/>
                    <a:pt x="187" y="719"/>
                  </a:cubicBezTo>
                  <a:cubicBezTo>
                    <a:pt x="186" y="719"/>
                    <a:pt x="186" y="719"/>
                    <a:pt x="186" y="719"/>
                  </a:cubicBezTo>
                  <a:cubicBezTo>
                    <a:pt x="185" y="719"/>
                    <a:pt x="185" y="719"/>
                    <a:pt x="185" y="719"/>
                  </a:cubicBezTo>
                  <a:cubicBezTo>
                    <a:pt x="184" y="719"/>
                    <a:pt x="184" y="719"/>
                    <a:pt x="184" y="719"/>
                  </a:cubicBezTo>
                  <a:cubicBezTo>
                    <a:pt x="182" y="719"/>
                    <a:pt x="181" y="719"/>
                    <a:pt x="179" y="720"/>
                  </a:cubicBezTo>
                  <a:cubicBezTo>
                    <a:pt x="174" y="722"/>
                    <a:pt x="169" y="726"/>
                    <a:pt x="167" y="730"/>
                  </a:cubicBezTo>
                  <a:cubicBezTo>
                    <a:pt x="164" y="735"/>
                    <a:pt x="163" y="740"/>
                    <a:pt x="163" y="746"/>
                  </a:cubicBezTo>
                  <a:cubicBezTo>
                    <a:pt x="164" y="751"/>
                    <a:pt x="166" y="756"/>
                    <a:pt x="169" y="760"/>
                  </a:cubicBezTo>
                  <a:cubicBezTo>
                    <a:pt x="171" y="762"/>
                    <a:pt x="173" y="764"/>
                    <a:pt x="176" y="765"/>
                  </a:cubicBezTo>
                  <a:cubicBezTo>
                    <a:pt x="179" y="766"/>
                    <a:pt x="181" y="767"/>
                    <a:pt x="184" y="767"/>
                  </a:cubicBezTo>
                  <a:cubicBezTo>
                    <a:pt x="204" y="767"/>
                    <a:pt x="204" y="767"/>
                    <a:pt x="204" y="767"/>
                  </a:cubicBezTo>
                  <a:cubicBezTo>
                    <a:pt x="220" y="801"/>
                    <a:pt x="220" y="801"/>
                    <a:pt x="220" y="801"/>
                  </a:cubicBezTo>
                  <a:cubicBezTo>
                    <a:pt x="222" y="805"/>
                    <a:pt x="222" y="805"/>
                    <a:pt x="222" y="805"/>
                  </a:cubicBezTo>
                  <a:cubicBezTo>
                    <a:pt x="224" y="808"/>
                    <a:pt x="224" y="808"/>
                    <a:pt x="224" y="808"/>
                  </a:cubicBezTo>
                  <a:cubicBezTo>
                    <a:pt x="224" y="809"/>
                    <a:pt x="224" y="809"/>
                    <a:pt x="224" y="809"/>
                  </a:cubicBezTo>
                  <a:cubicBezTo>
                    <a:pt x="225" y="810"/>
                    <a:pt x="225" y="810"/>
                    <a:pt x="225" y="810"/>
                  </a:cubicBezTo>
                  <a:cubicBezTo>
                    <a:pt x="225" y="810"/>
                    <a:pt x="225" y="811"/>
                    <a:pt x="225" y="811"/>
                  </a:cubicBezTo>
                  <a:cubicBezTo>
                    <a:pt x="227" y="813"/>
                    <a:pt x="227" y="813"/>
                    <a:pt x="227" y="813"/>
                  </a:cubicBezTo>
                  <a:cubicBezTo>
                    <a:pt x="229" y="815"/>
                    <a:pt x="229" y="815"/>
                    <a:pt x="229" y="815"/>
                  </a:cubicBezTo>
                  <a:cubicBezTo>
                    <a:pt x="230" y="817"/>
                    <a:pt x="231" y="818"/>
                    <a:pt x="232" y="820"/>
                  </a:cubicBezTo>
                  <a:cubicBezTo>
                    <a:pt x="234" y="821"/>
                    <a:pt x="235" y="822"/>
                    <a:pt x="236" y="824"/>
                  </a:cubicBezTo>
                  <a:cubicBezTo>
                    <a:pt x="238" y="825"/>
                    <a:pt x="239" y="826"/>
                    <a:pt x="241" y="828"/>
                  </a:cubicBezTo>
                  <a:cubicBezTo>
                    <a:pt x="242" y="828"/>
                    <a:pt x="243" y="829"/>
                    <a:pt x="245" y="830"/>
                  </a:cubicBezTo>
                  <a:cubicBezTo>
                    <a:pt x="246" y="830"/>
                    <a:pt x="247" y="830"/>
                    <a:pt x="247" y="830"/>
                  </a:cubicBezTo>
                  <a:cubicBezTo>
                    <a:pt x="249" y="831"/>
                    <a:pt x="249" y="831"/>
                    <a:pt x="249" y="831"/>
                  </a:cubicBezTo>
                  <a:cubicBezTo>
                    <a:pt x="250" y="831"/>
                    <a:pt x="252" y="831"/>
                    <a:pt x="254" y="831"/>
                  </a:cubicBezTo>
                  <a:cubicBezTo>
                    <a:pt x="268" y="833"/>
                    <a:pt x="282" y="834"/>
                    <a:pt x="296" y="834"/>
                  </a:cubicBezTo>
                  <a:cubicBezTo>
                    <a:pt x="303" y="835"/>
                    <a:pt x="310" y="835"/>
                    <a:pt x="318" y="834"/>
                  </a:cubicBezTo>
                  <a:cubicBezTo>
                    <a:pt x="321" y="834"/>
                    <a:pt x="325" y="834"/>
                    <a:pt x="329" y="833"/>
                  </a:cubicBezTo>
                  <a:cubicBezTo>
                    <a:pt x="331" y="833"/>
                    <a:pt x="332" y="832"/>
                    <a:pt x="334" y="832"/>
                  </a:cubicBezTo>
                  <a:cubicBezTo>
                    <a:pt x="335" y="832"/>
                    <a:pt x="336" y="831"/>
                    <a:pt x="337" y="831"/>
                  </a:cubicBezTo>
                  <a:cubicBezTo>
                    <a:pt x="338" y="831"/>
                    <a:pt x="338" y="831"/>
                    <a:pt x="339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1" y="830"/>
                    <a:pt x="341" y="830"/>
                    <a:pt x="341" y="830"/>
                  </a:cubicBezTo>
                  <a:cubicBezTo>
                    <a:pt x="341" y="829"/>
                    <a:pt x="341" y="829"/>
                    <a:pt x="341" y="829"/>
                  </a:cubicBezTo>
                  <a:cubicBezTo>
                    <a:pt x="342" y="829"/>
                    <a:pt x="342" y="829"/>
                    <a:pt x="343" y="829"/>
                  </a:cubicBezTo>
                  <a:cubicBezTo>
                    <a:pt x="342" y="829"/>
                    <a:pt x="342" y="829"/>
                    <a:pt x="341" y="829"/>
                  </a:cubicBezTo>
                  <a:cubicBezTo>
                    <a:pt x="341" y="830"/>
                    <a:pt x="341" y="830"/>
                    <a:pt x="341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39" y="830"/>
                    <a:pt x="339" y="830"/>
                    <a:pt x="339" y="830"/>
                  </a:cubicBezTo>
                  <a:cubicBezTo>
                    <a:pt x="338" y="831"/>
                    <a:pt x="338" y="831"/>
                    <a:pt x="337" y="831"/>
                  </a:cubicBezTo>
                  <a:cubicBezTo>
                    <a:pt x="336" y="831"/>
                    <a:pt x="335" y="832"/>
                    <a:pt x="334" y="832"/>
                  </a:cubicBezTo>
                  <a:cubicBezTo>
                    <a:pt x="332" y="832"/>
                    <a:pt x="330" y="833"/>
                    <a:pt x="329" y="833"/>
                  </a:cubicBezTo>
                  <a:cubicBezTo>
                    <a:pt x="325" y="834"/>
                    <a:pt x="321" y="834"/>
                    <a:pt x="317" y="834"/>
                  </a:cubicBezTo>
                  <a:cubicBezTo>
                    <a:pt x="310" y="834"/>
                    <a:pt x="303" y="834"/>
                    <a:pt x="296" y="834"/>
                  </a:cubicBezTo>
                  <a:cubicBezTo>
                    <a:pt x="282" y="834"/>
                    <a:pt x="268" y="833"/>
                    <a:pt x="254" y="831"/>
                  </a:cubicBezTo>
                  <a:cubicBezTo>
                    <a:pt x="252" y="831"/>
                    <a:pt x="250" y="830"/>
                    <a:pt x="248" y="830"/>
                  </a:cubicBezTo>
                  <a:cubicBezTo>
                    <a:pt x="247" y="830"/>
                    <a:pt x="247" y="830"/>
                    <a:pt x="247" y="830"/>
                  </a:cubicBezTo>
                  <a:cubicBezTo>
                    <a:pt x="246" y="830"/>
                    <a:pt x="246" y="830"/>
                    <a:pt x="246" y="830"/>
                  </a:cubicBezTo>
                  <a:cubicBezTo>
                    <a:pt x="246" y="830"/>
                    <a:pt x="246" y="830"/>
                    <a:pt x="246" y="830"/>
                  </a:cubicBezTo>
                  <a:cubicBezTo>
                    <a:pt x="245" y="829"/>
                    <a:pt x="245" y="829"/>
                    <a:pt x="245" y="829"/>
                  </a:cubicBezTo>
                  <a:cubicBezTo>
                    <a:pt x="243" y="829"/>
                    <a:pt x="242" y="828"/>
                    <a:pt x="241" y="827"/>
                  </a:cubicBezTo>
                  <a:cubicBezTo>
                    <a:pt x="239" y="826"/>
                    <a:pt x="238" y="825"/>
                    <a:pt x="236" y="823"/>
                  </a:cubicBezTo>
                  <a:cubicBezTo>
                    <a:pt x="235" y="822"/>
                    <a:pt x="234" y="821"/>
                    <a:pt x="232" y="819"/>
                  </a:cubicBezTo>
                  <a:cubicBezTo>
                    <a:pt x="231" y="818"/>
                    <a:pt x="230" y="817"/>
                    <a:pt x="229" y="815"/>
                  </a:cubicBezTo>
                  <a:cubicBezTo>
                    <a:pt x="227" y="813"/>
                    <a:pt x="227" y="813"/>
                    <a:pt x="227" y="813"/>
                  </a:cubicBezTo>
                  <a:cubicBezTo>
                    <a:pt x="225" y="811"/>
                    <a:pt x="225" y="811"/>
                    <a:pt x="225" y="811"/>
                  </a:cubicBezTo>
                  <a:cubicBezTo>
                    <a:pt x="225" y="810"/>
                    <a:pt x="225" y="810"/>
                    <a:pt x="225" y="809"/>
                  </a:cubicBezTo>
                  <a:cubicBezTo>
                    <a:pt x="224" y="809"/>
                    <a:pt x="224" y="809"/>
                    <a:pt x="224" y="809"/>
                  </a:cubicBezTo>
                  <a:cubicBezTo>
                    <a:pt x="224" y="808"/>
                    <a:pt x="224" y="808"/>
                    <a:pt x="224" y="808"/>
                  </a:cubicBezTo>
                  <a:cubicBezTo>
                    <a:pt x="223" y="805"/>
                    <a:pt x="223" y="805"/>
                    <a:pt x="223" y="805"/>
                  </a:cubicBezTo>
                  <a:cubicBezTo>
                    <a:pt x="220" y="801"/>
                    <a:pt x="220" y="801"/>
                    <a:pt x="220" y="801"/>
                  </a:cubicBezTo>
                  <a:cubicBezTo>
                    <a:pt x="204" y="767"/>
                    <a:pt x="204" y="767"/>
                    <a:pt x="204" y="767"/>
                  </a:cubicBezTo>
                  <a:cubicBezTo>
                    <a:pt x="194" y="767"/>
                    <a:pt x="194" y="767"/>
                    <a:pt x="194" y="767"/>
                  </a:cubicBezTo>
                  <a:cubicBezTo>
                    <a:pt x="187" y="767"/>
                    <a:pt x="187" y="767"/>
                    <a:pt x="187" y="767"/>
                  </a:cubicBezTo>
                  <a:cubicBezTo>
                    <a:pt x="186" y="767"/>
                    <a:pt x="184" y="767"/>
                    <a:pt x="182" y="767"/>
                  </a:cubicBezTo>
                  <a:cubicBezTo>
                    <a:pt x="180" y="766"/>
                    <a:pt x="178" y="766"/>
                    <a:pt x="177" y="765"/>
                  </a:cubicBezTo>
                  <a:cubicBezTo>
                    <a:pt x="171" y="762"/>
                    <a:pt x="166" y="756"/>
                    <a:pt x="165" y="750"/>
                  </a:cubicBezTo>
                  <a:cubicBezTo>
                    <a:pt x="163" y="744"/>
                    <a:pt x="164" y="737"/>
                    <a:pt x="167" y="731"/>
                  </a:cubicBezTo>
                  <a:cubicBezTo>
                    <a:pt x="166" y="732"/>
                    <a:pt x="166" y="733"/>
                    <a:pt x="166" y="733"/>
                  </a:cubicBezTo>
                  <a:cubicBezTo>
                    <a:pt x="166" y="733"/>
                    <a:pt x="167" y="733"/>
                    <a:pt x="167" y="731"/>
                  </a:cubicBezTo>
                  <a:cubicBezTo>
                    <a:pt x="164" y="737"/>
                    <a:pt x="164" y="743"/>
                    <a:pt x="165" y="749"/>
                  </a:cubicBezTo>
                  <a:cubicBezTo>
                    <a:pt x="167" y="755"/>
                    <a:pt x="171" y="761"/>
                    <a:pt x="177" y="764"/>
                  </a:cubicBezTo>
                  <a:cubicBezTo>
                    <a:pt x="178" y="765"/>
                    <a:pt x="180" y="765"/>
                    <a:pt x="182" y="766"/>
                  </a:cubicBezTo>
                  <a:cubicBezTo>
                    <a:pt x="183" y="766"/>
                    <a:pt x="183" y="766"/>
                    <a:pt x="184" y="766"/>
                  </a:cubicBezTo>
                  <a:cubicBezTo>
                    <a:pt x="185" y="766"/>
                    <a:pt x="185" y="766"/>
                    <a:pt x="185" y="766"/>
                  </a:cubicBezTo>
                  <a:cubicBezTo>
                    <a:pt x="186" y="766"/>
                    <a:pt x="186" y="766"/>
                    <a:pt x="186" y="766"/>
                  </a:cubicBezTo>
                  <a:cubicBezTo>
                    <a:pt x="194" y="766"/>
                    <a:pt x="194" y="766"/>
                    <a:pt x="194" y="766"/>
                  </a:cubicBezTo>
                  <a:cubicBezTo>
                    <a:pt x="205" y="766"/>
                    <a:pt x="205" y="766"/>
                    <a:pt x="205" y="766"/>
                  </a:cubicBezTo>
                  <a:cubicBezTo>
                    <a:pt x="221" y="800"/>
                    <a:pt x="221" y="800"/>
                    <a:pt x="221" y="800"/>
                  </a:cubicBezTo>
                  <a:cubicBezTo>
                    <a:pt x="224" y="805"/>
                    <a:pt x="224" y="805"/>
                    <a:pt x="224" y="805"/>
                  </a:cubicBezTo>
                  <a:cubicBezTo>
                    <a:pt x="225" y="807"/>
                    <a:pt x="225" y="807"/>
                    <a:pt x="225" y="807"/>
                  </a:cubicBezTo>
                  <a:cubicBezTo>
                    <a:pt x="225" y="808"/>
                    <a:pt x="225" y="808"/>
                    <a:pt x="225" y="808"/>
                  </a:cubicBezTo>
                  <a:cubicBezTo>
                    <a:pt x="226" y="809"/>
                    <a:pt x="226" y="809"/>
                    <a:pt x="226" y="809"/>
                  </a:cubicBezTo>
                  <a:cubicBezTo>
                    <a:pt x="226" y="809"/>
                    <a:pt x="226" y="810"/>
                    <a:pt x="226" y="810"/>
                  </a:cubicBezTo>
                  <a:cubicBezTo>
                    <a:pt x="228" y="812"/>
                    <a:pt x="228" y="812"/>
                    <a:pt x="228" y="812"/>
                  </a:cubicBezTo>
                  <a:cubicBezTo>
                    <a:pt x="230" y="815"/>
                    <a:pt x="230" y="815"/>
                    <a:pt x="230" y="815"/>
                  </a:cubicBezTo>
                  <a:cubicBezTo>
                    <a:pt x="231" y="816"/>
                    <a:pt x="232" y="817"/>
                    <a:pt x="233" y="819"/>
                  </a:cubicBezTo>
                  <a:cubicBezTo>
                    <a:pt x="234" y="820"/>
                    <a:pt x="236" y="821"/>
                    <a:pt x="237" y="823"/>
                  </a:cubicBezTo>
                  <a:cubicBezTo>
                    <a:pt x="238" y="824"/>
                    <a:pt x="240" y="825"/>
                    <a:pt x="242" y="827"/>
                  </a:cubicBezTo>
                  <a:cubicBezTo>
                    <a:pt x="243" y="827"/>
                    <a:pt x="244" y="828"/>
                    <a:pt x="245" y="829"/>
                  </a:cubicBezTo>
                  <a:cubicBezTo>
                    <a:pt x="246" y="829"/>
                    <a:pt x="246" y="829"/>
                    <a:pt x="246" y="829"/>
                  </a:cubicBezTo>
                  <a:cubicBezTo>
                    <a:pt x="246" y="829"/>
                    <a:pt x="246" y="829"/>
                    <a:pt x="246" y="829"/>
                  </a:cubicBezTo>
                  <a:cubicBezTo>
                    <a:pt x="247" y="829"/>
                    <a:pt x="247" y="829"/>
                    <a:pt x="247" y="829"/>
                  </a:cubicBezTo>
                  <a:cubicBezTo>
                    <a:pt x="249" y="829"/>
                    <a:pt x="249" y="829"/>
                    <a:pt x="249" y="829"/>
                  </a:cubicBezTo>
                  <a:cubicBezTo>
                    <a:pt x="250" y="830"/>
                    <a:pt x="252" y="830"/>
                    <a:pt x="254" y="830"/>
                  </a:cubicBezTo>
                  <a:cubicBezTo>
                    <a:pt x="268" y="832"/>
                    <a:pt x="282" y="833"/>
                    <a:pt x="296" y="834"/>
                  </a:cubicBezTo>
                  <a:cubicBezTo>
                    <a:pt x="303" y="834"/>
                    <a:pt x="310" y="834"/>
                    <a:pt x="317" y="833"/>
                  </a:cubicBezTo>
                  <a:cubicBezTo>
                    <a:pt x="321" y="833"/>
                    <a:pt x="325" y="833"/>
                    <a:pt x="328" y="832"/>
                  </a:cubicBezTo>
                  <a:cubicBezTo>
                    <a:pt x="330" y="832"/>
                    <a:pt x="332" y="831"/>
                    <a:pt x="334" y="831"/>
                  </a:cubicBezTo>
                  <a:cubicBezTo>
                    <a:pt x="335" y="831"/>
                    <a:pt x="336" y="830"/>
                    <a:pt x="337" y="830"/>
                  </a:cubicBezTo>
                  <a:cubicBezTo>
                    <a:pt x="337" y="830"/>
                    <a:pt x="338" y="830"/>
                    <a:pt x="338" y="829"/>
                  </a:cubicBezTo>
                  <a:cubicBezTo>
                    <a:pt x="339" y="829"/>
                    <a:pt x="339" y="829"/>
                    <a:pt x="339" y="829"/>
                  </a:cubicBezTo>
                  <a:cubicBezTo>
                    <a:pt x="340" y="829"/>
                    <a:pt x="340" y="829"/>
                    <a:pt x="340" y="829"/>
                  </a:cubicBezTo>
                  <a:cubicBezTo>
                    <a:pt x="340" y="829"/>
                    <a:pt x="340" y="829"/>
                    <a:pt x="340" y="829"/>
                  </a:cubicBezTo>
                  <a:cubicBezTo>
                    <a:pt x="341" y="829"/>
                    <a:pt x="341" y="829"/>
                    <a:pt x="341" y="829"/>
                  </a:cubicBezTo>
                  <a:cubicBezTo>
                    <a:pt x="341" y="828"/>
                    <a:pt x="341" y="828"/>
                    <a:pt x="341" y="828"/>
                  </a:cubicBezTo>
                  <a:cubicBezTo>
                    <a:pt x="342" y="828"/>
                    <a:pt x="342" y="828"/>
                    <a:pt x="343" y="827"/>
                  </a:cubicBezTo>
                  <a:cubicBezTo>
                    <a:pt x="344" y="827"/>
                    <a:pt x="345" y="826"/>
                    <a:pt x="346" y="826"/>
                  </a:cubicBezTo>
                  <a:cubicBezTo>
                    <a:pt x="346" y="827"/>
                    <a:pt x="346" y="827"/>
                    <a:pt x="346" y="827"/>
                  </a:cubicBezTo>
                  <a:cubicBezTo>
                    <a:pt x="352" y="823"/>
                    <a:pt x="357" y="817"/>
                    <a:pt x="360" y="812"/>
                  </a:cubicBezTo>
                  <a:cubicBezTo>
                    <a:pt x="369" y="796"/>
                    <a:pt x="369" y="796"/>
                    <a:pt x="369" y="796"/>
                  </a:cubicBezTo>
                  <a:cubicBezTo>
                    <a:pt x="377" y="780"/>
                    <a:pt x="377" y="780"/>
                    <a:pt x="377" y="780"/>
                  </a:cubicBezTo>
                  <a:cubicBezTo>
                    <a:pt x="382" y="772"/>
                    <a:pt x="382" y="772"/>
                    <a:pt x="382" y="772"/>
                  </a:cubicBezTo>
                  <a:cubicBezTo>
                    <a:pt x="384" y="768"/>
                    <a:pt x="384" y="768"/>
                    <a:pt x="384" y="768"/>
                  </a:cubicBezTo>
                  <a:cubicBezTo>
                    <a:pt x="384" y="768"/>
                    <a:pt x="384" y="768"/>
                    <a:pt x="384" y="768"/>
                  </a:cubicBezTo>
                  <a:cubicBezTo>
                    <a:pt x="384" y="768"/>
                    <a:pt x="384" y="768"/>
                    <a:pt x="384" y="768"/>
                  </a:cubicBezTo>
                  <a:cubicBezTo>
                    <a:pt x="384" y="768"/>
                    <a:pt x="384" y="768"/>
                    <a:pt x="384" y="768"/>
                  </a:cubicBezTo>
                  <a:cubicBezTo>
                    <a:pt x="385" y="768"/>
                    <a:pt x="385" y="768"/>
                    <a:pt x="385" y="768"/>
                  </a:cubicBezTo>
                  <a:cubicBezTo>
                    <a:pt x="391" y="768"/>
                    <a:pt x="391" y="768"/>
                    <a:pt x="391" y="768"/>
                  </a:cubicBezTo>
                  <a:cubicBezTo>
                    <a:pt x="396" y="768"/>
                    <a:pt x="396" y="768"/>
                    <a:pt x="396" y="768"/>
                  </a:cubicBezTo>
                  <a:cubicBezTo>
                    <a:pt x="396" y="768"/>
                    <a:pt x="396" y="768"/>
                    <a:pt x="396" y="768"/>
                  </a:cubicBezTo>
                  <a:cubicBezTo>
                    <a:pt x="397" y="768"/>
                    <a:pt x="397" y="768"/>
                    <a:pt x="397" y="768"/>
                  </a:cubicBezTo>
                  <a:cubicBezTo>
                    <a:pt x="398" y="768"/>
                    <a:pt x="398" y="768"/>
                    <a:pt x="399" y="768"/>
                  </a:cubicBezTo>
                  <a:cubicBezTo>
                    <a:pt x="400" y="768"/>
                    <a:pt x="401" y="768"/>
                    <a:pt x="402" y="767"/>
                  </a:cubicBezTo>
                  <a:cubicBezTo>
                    <a:pt x="406" y="766"/>
                    <a:pt x="409" y="764"/>
                    <a:pt x="412" y="761"/>
                  </a:cubicBezTo>
                  <a:cubicBezTo>
                    <a:pt x="416" y="756"/>
                    <a:pt x="418" y="749"/>
                    <a:pt x="418" y="744"/>
                  </a:cubicBezTo>
                  <a:cubicBezTo>
                    <a:pt x="417" y="748"/>
                    <a:pt x="416" y="753"/>
                    <a:pt x="414" y="757"/>
                  </a:cubicBezTo>
                  <a:cubicBezTo>
                    <a:pt x="411" y="761"/>
                    <a:pt x="407" y="764"/>
                    <a:pt x="402" y="765"/>
                  </a:cubicBezTo>
                  <a:cubicBezTo>
                    <a:pt x="401" y="766"/>
                    <a:pt x="400" y="766"/>
                    <a:pt x="399" y="766"/>
                  </a:cubicBezTo>
                  <a:cubicBezTo>
                    <a:pt x="398" y="766"/>
                    <a:pt x="397" y="766"/>
                    <a:pt x="397" y="766"/>
                  </a:cubicBezTo>
                  <a:cubicBezTo>
                    <a:pt x="396" y="766"/>
                    <a:pt x="396" y="766"/>
                    <a:pt x="396" y="766"/>
                  </a:cubicBezTo>
                  <a:cubicBezTo>
                    <a:pt x="396" y="766"/>
                    <a:pt x="396" y="766"/>
                    <a:pt x="396" y="766"/>
                  </a:cubicBezTo>
                  <a:cubicBezTo>
                    <a:pt x="395" y="766"/>
                    <a:pt x="395" y="766"/>
                    <a:pt x="395" y="766"/>
                  </a:cubicBezTo>
                  <a:cubicBezTo>
                    <a:pt x="390" y="766"/>
                    <a:pt x="390" y="766"/>
                    <a:pt x="390" y="766"/>
                  </a:cubicBezTo>
                  <a:cubicBezTo>
                    <a:pt x="385" y="766"/>
                    <a:pt x="385" y="766"/>
                    <a:pt x="385" y="766"/>
                  </a:cubicBezTo>
                  <a:cubicBezTo>
                    <a:pt x="384" y="766"/>
                    <a:pt x="384" y="766"/>
                    <a:pt x="384" y="766"/>
                  </a:cubicBezTo>
                  <a:cubicBezTo>
                    <a:pt x="384" y="766"/>
                    <a:pt x="384" y="766"/>
                    <a:pt x="384" y="766"/>
                  </a:cubicBezTo>
                  <a:cubicBezTo>
                    <a:pt x="383" y="766"/>
                    <a:pt x="383" y="766"/>
                    <a:pt x="383" y="766"/>
                  </a:cubicBezTo>
                  <a:cubicBezTo>
                    <a:pt x="383" y="766"/>
                    <a:pt x="383" y="766"/>
                    <a:pt x="383" y="766"/>
                  </a:cubicBezTo>
                  <a:cubicBezTo>
                    <a:pt x="382" y="767"/>
                    <a:pt x="382" y="767"/>
                    <a:pt x="382" y="767"/>
                  </a:cubicBezTo>
                  <a:cubicBezTo>
                    <a:pt x="379" y="771"/>
                    <a:pt x="379" y="771"/>
                    <a:pt x="379" y="771"/>
                  </a:cubicBezTo>
                  <a:cubicBezTo>
                    <a:pt x="375" y="780"/>
                    <a:pt x="375" y="780"/>
                    <a:pt x="375" y="780"/>
                  </a:cubicBezTo>
                  <a:cubicBezTo>
                    <a:pt x="366" y="796"/>
                    <a:pt x="366" y="796"/>
                    <a:pt x="366" y="796"/>
                  </a:cubicBezTo>
                  <a:cubicBezTo>
                    <a:pt x="361" y="805"/>
                    <a:pt x="361" y="805"/>
                    <a:pt x="361" y="805"/>
                  </a:cubicBezTo>
                  <a:cubicBezTo>
                    <a:pt x="359" y="809"/>
                    <a:pt x="359" y="809"/>
                    <a:pt x="359" y="809"/>
                  </a:cubicBezTo>
                  <a:cubicBezTo>
                    <a:pt x="358" y="811"/>
                    <a:pt x="357" y="812"/>
                    <a:pt x="356" y="814"/>
                  </a:cubicBezTo>
                  <a:cubicBezTo>
                    <a:pt x="354" y="816"/>
                    <a:pt x="352" y="819"/>
                    <a:pt x="349" y="822"/>
                  </a:cubicBezTo>
                  <a:cubicBezTo>
                    <a:pt x="346" y="824"/>
                    <a:pt x="343" y="826"/>
                    <a:pt x="339" y="828"/>
                  </a:cubicBezTo>
                  <a:cubicBezTo>
                    <a:pt x="339" y="828"/>
                    <a:pt x="339" y="828"/>
                    <a:pt x="339" y="828"/>
                  </a:cubicBezTo>
                  <a:cubicBezTo>
                    <a:pt x="336" y="829"/>
                    <a:pt x="333" y="830"/>
                    <a:pt x="330" y="830"/>
                  </a:cubicBezTo>
                  <a:cubicBezTo>
                    <a:pt x="327" y="831"/>
                    <a:pt x="324" y="831"/>
                    <a:pt x="321" y="831"/>
                  </a:cubicBezTo>
                  <a:cubicBezTo>
                    <a:pt x="315" y="832"/>
                    <a:pt x="309" y="832"/>
                    <a:pt x="303" y="832"/>
                  </a:cubicBezTo>
                  <a:cubicBezTo>
                    <a:pt x="291" y="832"/>
                    <a:pt x="279" y="831"/>
                    <a:pt x="267" y="830"/>
                  </a:cubicBezTo>
                  <a:cubicBezTo>
                    <a:pt x="261" y="829"/>
                    <a:pt x="255" y="829"/>
                    <a:pt x="249" y="828"/>
                  </a:cubicBezTo>
                  <a:cubicBezTo>
                    <a:pt x="248" y="828"/>
                    <a:pt x="247" y="828"/>
                    <a:pt x="246" y="827"/>
                  </a:cubicBezTo>
                  <a:cubicBezTo>
                    <a:pt x="245" y="827"/>
                    <a:pt x="244" y="826"/>
                    <a:pt x="243" y="826"/>
                  </a:cubicBezTo>
                  <a:cubicBezTo>
                    <a:pt x="241" y="825"/>
                    <a:pt x="240" y="824"/>
                    <a:pt x="239" y="823"/>
                  </a:cubicBezTo>
                  <a:cubicBezTo>
                    <a:pt x="238" y="822"/>
                    <a:pt x="237" y="820"/>
                    <a:pt x="236" y="819"/>
                  </a:cubicBezTo>
                  <a:cubicBezTo>
                    <a:pt x="240" y="823"/>
                    <a:pt x="246" y="827"/>
                    <a:pt x="253" y="828"/>
                  </a:cubicBezTo>
                  <a:cubicBezTo>
                    <a:pt x="263" y="829"/>
                    <a:pt x="273" y="830"/>
                    <a:pt x="283" y="831"/>
                  </a:cubicBezTo>
                  <a:cubicBezTo>
                    <a:pt x="292" y="831"/>
                    <a:pt x="302" y="832"/>
                    <a:pt x="311" y="832"/>
                  </a:cubicBezTo>
                  <a:cubicBezTo>
                    <a:pt x="316" y="832"/>
                    <a:pt x="321" y="831"/>
                    <a:pt x="325" y="831"/>
                  </a:cubicBezTo>
                  <a:cubicBezTo>
                    <a:pt x="330" y="830"/>
                    <a:pt x="335" y="829"/>
                    <a:pt x="339" y="827"/>
                  </a:cubicBezTo>
                  <a:cubicBezTo>
                    <a:pt x="339" y="827"/>
                    <a:pt x="339" y="827"/>
                    <a:pt x="339" y="827"/>
                  </a:cubicBezTo>
                  <a:cubicBezTo>
                    <a:pt x="343" y="826"/>
                    <a:pt x="346" y="824"/>
                    <a:pt x="349" y="821"/>
                  </a:cubicBezTo>
                  <a:cubicBezTo>
                    <a:pt x="352" y="819"/>
                    <a:pt x="354" y="816"/>
                    <a:pt x="356" y="813"/>
                  </a:cubicBezTo>
                  <a:cubicBezTo>
                    <a:pt x="357" y="812"/>
                    <a:pt x="358" y="810"/>
                    <a:pt x="359" y="809"/>
                  </a:cubicBezTo>
                  <a:cubicBezTo>
                    <a:pt x="361" y="804"/>
                    <a:pt x="361" y="804"/>
                    <a:pt x="361" y="804"/>
                  </a:cubicBezTo>
                  <a:cubicBezTo>
                    <a:pt x="366" y="796"/>
                    <a:pt x="366" y="796"/>
                    <a:pt x="366" y="796"/>
                  </a:cubicBezTo>
                  <a:cubicBezTo>
                    <a:pt x="375" y="779"/>
                    <a:pt x="375" y="779"/>
                    <a:pt x="375" y="779"/>
                  </a:cubicBezTo>
                  <a:cubicBezTo>
                    <a:pt x="379" y="771"/>
                    <a:pt x="379" y="771"/>
                    <a:pt x="379" y="771"/>
                  </a:cubicBezTo>
                  <a:cubicBezTo>
                    <a:pt x="381" y="767"/>
                    <a:pt x="381" y="767"/>
                    <a:pt x="381" y="767"/>
                  </a:cubicBezTo>
                  <a:cubicBezTo>
                    <a:pt x="382" y="765"/>
                    <a:pt x="382" y="765"/>
                    <a:pt x="382" y="765"/>
                  </a:cubicBezTo>
                  <a:cubicBezTo>
                    <a:pt x="390" y="766"/>
                    <a:pt x="390" y="766"/>
                    <a:pt x="390" y="766"/>
                  </a:cubicBezTo>
                  <a:cubicBezTo>
                    <a:pt x="395" y="766"/>
                    <a:pt x="395" y="766"/>
                    <a:pt x="395" y="766"/>
                  </a:cubicBezTo>
                  <a:cubicBezTo>
                    <a:pt x="396" y="766"/>
                    <a:pt x="396" y="766"/>
                    <a:pt x="396" y="766"/>
                  </a:cubicBezTo>
                  <a:cubicBezTo>
                    <a:pt x="396" y="766"/>
                    <a:pt x="396" y="766"/>
                    <a:pt x="396" y="766"/>
                  </a:cubicBezTo>
                  <a:cubicBezTo>
                    <a:pt x="397" y="766"/>
                    <a:pt x="397" y="766"/>
                    <a:pt x="397" y="766"/>
                  </a:cubicBezTo>
                  <a:cubicBezTo>
                    <a:pt x="397" y="766"/>
                    <a:pt x="398" y="766"/>
                    <a:pt x="398" y="765"/>
                  </a:cubicBezTo>
                  <a:cubicBezTo>
                    <a:pt x="400" y="765"/>
                    <a:pt x="401" y="765"/>
                    <a:pt x="402" y="765"/>
                  </a:cubicBezTo>
                  <a:cubicBezTo>
                    <a:pt x="407" y="763"/>
                    <a:pt x="410" y="760"/>
                    <a:pt x="413" y="756"/>
                  </a:cubicBezTo>
                  <a:cubicBezTo>
                    <a:pt x="415" y="752"/>
                    <a:pt x="417" y="748"/>
                    <a:pt x="417" y="743"/>
                  </a:cubicBezTo>
                  <a:cubicBezTo>
                    <a:pt x="417" y="740"/>
                    <a:pt x="416" y="737"/>
                    <a:pt x="415" y="734"/>
                  </a:cubicBezTo>
                  <a:cubicBezTo>
                    <a:pt x="413" y="730"/>
                    <a:pt x="410" y="727"/>
                    <a:pt x="407" y="725"/>
                  </a:cubicBezTo>
                  <a:cubicBezTo>
                    <a:pt x="405" y="723"/>
                    <a:pt x="402" y="723"/>
                    <a:pt x="399" y="723"/>
                  </a:cubicBezTo>
                  <a:cubicBezTo>
                    <a:pt x="397" y="723"/>
                    <a:pt x="396" y="723"/>
                    <a:pt x="396" y="724"/>
                  </a:cubicBezTo>
                  <a:cubicBezTo>
                    <a:pt x="396" y="724"/>
                    <a:pt x="397" y="725"/>
                    <a:pt x="400" y="726"/>
                  </a:cubicBezTo>
                  <a:cubicBezTo>
                    <a:pt x="402" y="727"/>
                    <a:pt x="405" y="729"/>
                    <a:pt x="408" y="733"/>
                  </a:cubicBezTo>
                  <a:cubicBezTo>
                    <a:pt x="408" y="734"/>
                    <a:pt x="409" y="735"/>
                    <a:pt x="410" y="737"/>
                  </a:cubicBezTo>
                  <a:cubicBezTo>
                    <a:pt x="410" y="739"/>
                    <a:pt x="410" y="740"/>
                    <a:pt x="411" y="742"/>
                  </a:cubicBezTo>
                  <a:cubicBezTo>
                    <a:pt x="411" y="745"/>
                    <a:pt x="410" y="747"/>
                    <a:pt x="410" y="747"/>
                  </a:cubicBezTo>
                  <a:cubicBezTo>
                    <a:pt x="409" y="749"/>
                    <a:pt x="409" y="748"/>
                    <a:pt x="408" y="747"/>
                  </a:cubicBezTo>
                  <a:cubicBezTo>
                    <a:pt x="408" y="749"/>
                    <a:pt x="406" y="752"/>
                    <a:pt x="405" y="754"/>
                  </a:cubicBezTo>
                  <a:cubicBezTo>
                    <a:pt x="403" y="756"/>
                    <a:pt x="401" y="757"/>
                    <a:pt x="398" y="758"/>
                  </a:cubicBezTo>
                  <a:cubicBezTo>
                    <a:pt x="397" y="758"/>
                    <a:pt x="397" y="758"/>
                    <a:pt x="396" y="758"/>
                  </a:cubicBezTo>
                  <a:cubicBezTo>
                    <a:pt x="394" y="758"/>
                    <a:pt x="394" y="758"/>
                    <a:pt x="394" y="758"/>
                  </a:cubicBezTo>
                  <a:cubicBezTo>
                    <a:pt x="389" y="758"/>
                    <a:pt x="389" y="758"/>
                    <a:pt x="389" y="758"/>
                  </a:cubicBezTo>
                  <a:cubicBezTo>
                    <a:pt x="377" y="758"/>
                    <a:pt x="377" y="758"/>
                    <a:pt x="377" y="758"/>
                  </a:cubicBezTo>
                  <a:cubicBezTo>
                    <a:pt x="362" y="787"/>
                    <a:pt x="362" y="787"/>
                    <a:pt x="362" y="787"/>
                  </a:cubicBezTo>
                  <a:cubicBezTo>
                    <a:pt x="354" y="801"/>
                    <a:pt x="354" y="801"/>
                    <a:pt x="354" y="801"/>
                  </a:cubicBezTo>
                  <a:cubicBezTo>
                    <a:pt x="352" y="804"/>
                    <a:pt x="352" y="804"/>
                    <a:pt x="352" y="804"/>
                  </a:cubicBezTo>
                  <a:cubicBezTo>
                    <a:pt x="352" y="805"/>
                    <a:pt x="351" y="806"/>
                    <a:pt x="350" y="807"/>
                  </a:cubicBezTo>
                  <a:cubicBezTo>
                    <a:pt x="349" y="809"/>
                    <a:pt x="348" y="811"/>
                    <a:pt x="346" y="813"/>
                  </a:cubicBezTo>
                  <a:cubicBezTo>
                    <a:pt x="345" y="815"/>
                    <a:pt x="343" y="816"/>
                    <a:pt x="342" y="817"/>
                  </a:cubicBezTo>
                  <a:cubicBezTo>
                    <a:pt x="341" y="817"/>
                    <a:pt x="341" y="818"/>
                    <a:pt x="341" y="818"/>
                  </a:cubicBezTo>
                  <a:cubicBezTo>
                    <a:pt x="341" y="818"/>
                    <a:pt x="341" y="817"/>
                    <a:pt x="342" y="817"/>
                  </a:cubicBezTo>
                  <a:cubicBezTo>
                    <a:pt x="343" y="816"/>
                    <a:pt x="345" y="815"/>
                    <a:pt x="346" y="813"/>
                  </a:cubicBezTo>
                  <a:cubicBezTo>
                    <a:pt x="348" y="811"/>
                    <a:pt x="349" y="809"/>
                    <a:pt x="350" y="807"/>
                  </a:cubicBezTo>
                  <a:cubicBezTo>
                    <a:pt x="351" y="806"/>
                    <a:pt x="352" y="805"/>
                    <a:pt x="352" y="804"/>
                  </a:cubicBezTo>
                  <a:cubicBezTo>
                    <a:pt x="354" y="801"/>
                    <a:pt x="354" y="801"/>
                    <a:pt x="354" y="801"/>
                  </a:cubicBezTo>
                  <a:cubicBezTo>
                    <a:pt x="361" y="787"/>
                    <a:pt x="361" y="787"/>
                    <a:pt x="361" y="787"/>
                  </a:cubicBezTo>
                  <a:cubicBezTo>
                    <a:pt x="377" y="757"/>
                    <a:pt x="377" y="757"/>
                    <a:pt x="377" y="757"/>
                  </a:cubicBezTo>
                  <a:cubicBezTo>
                    <a:pt x="389" y="757"/>
                    <a:pt x="389" y="757"/>
                    <a:pt x="389" y="757"/>
                  </a:cubicBezTo>
                  <a:cubicBezTo>
                    <a:pt x="394" y="757"/>
                    <a:pt x="394" y="757"/>
                    <a:pt x="394" y="757"/>
                  </a:cubicBezTo>
                  <a:cubicBezTo>
                    <a:pt x="396" y="757"/>
                    <a:pt x="396" y="757"/>
                    <a:pt x="396" y="757"/>
                  </a:cubicBezTo>
                  <a:cubicBezTo>
                    <a:pt x="397" y="757"/>
                    <a:pt x="398" y="757"/>
                    <a:pt x="398" y="757"/>
                  </a:cubicBezTo>
                  <a:cubicBezTo>
                    <a:pt x="401" y="757"/>
                    <a:pt x="403" y="755"/>
                    <a:pt x="405" y="753"/>
                  </a:cubicBezTo>
                  <a:cubicBezTo>
                    <a:pt x="406" y="751"/>
                    <a:pt x="407" y="748"/>
                    <a:pt x="408" y="746"/>
                  </a:cubicBezTo>
                  <a:cubicBezTo>
                    <a:pt x="408" y="745"/>
                    <a:pt x="407" y="745"/>
                    <a:pt x="407" y="746"/>
                  </a:cubicBezTo>
                  <a:cubicBezTo>
                    <a:pt x="406" y="746"/>
                    <a:pt x="406" y="748"/>
                    <a:pt x="405" y="750"/>
                  </a:cubicBezTo>
                  <a:cubicBezTo>
                    <a:pt x="404" y="751"/>
                    <a:pt x="403" y="752"/>
                    <a:pt x="402" y="753"/>
                  </a:cubicBezTo>
                  <a:cubicBezTo>
                    <a:pt x="401" y="754"/>
                    <a:pt x="399" y="755"/>
                    <a:pt x="398" y="755"/>
                  </a:cubicBezTo>
                  <a:cubicBezTo>
                    <a:pt x="397" y="755"/>
                    <a:pt x="397" y="755"/>
                    <a:pt x="397" y="755"/>
                  </a:cubicBezTo>
                  <a:cubicBezTo>
                    <a:pt x="396" y="755"/>
                    <a:pt x="396" y="755"/>
                    <a:pt x="396" y="755"/>
                  </a:cubicBezTo>
                  <a:cubicBezTo>
                    <a:pt x="396" y="755"/>
                    <a:pt x="396" y="755"/>
                    <a:pt x="396" y="755"/>
                  </a:cubicBezTo>
                  <a:cubicBezTo>
                    <a:pt x="394" y="755"/>
                    <a:pt x="394" y="755"/>
                    <a:pt x="394" y="755"/>
                  </a:cubicBezTo>
                  <a:cubicBezTo>
                    <a:pt x="390" y="755"/>
                    <a:pt x="390" y="755"/>
                    <a:pt x="390" y="755"/>
                  </a:cubicBezTo>
                  <a:cubicBezTo>
                    <a:pt x="376" y="755"/>
                    <a:pt x="376" y="755"/>
                    <a:pt x="376" y="755"/>
                  </a:cubicBezTo>
                  <a:cubicBezTo>
                    <a:pt x="366" y="774"/>
                    <a:pt x="366" y="774"/>
                    <a:pt x="366" y="774"/>
                  </a:cubicBezTo>
                  <a:cubicBezTo>
                    <a:pt x="363" y="780"/>
                    <a:pt x="360" y="785"/>
                    <a:pt x="358" y="789"/>
                  </a:cubicBezTo>
                  <a:cubicBezTo>
                    <a:pt x="353" y="798"/>
                    <a:pt x="353" y="798"/>
                    <a:pt x="353" y="798"/>
                  </a:cubicBezTo>
                  <a:cubicBezTo>
                    <a:pt x="351" y="802"/>
                    <a:pt x="351" y="802"/>
                    <a:pt x="351" y="802"/>
                  </a:cubicBezTo>
                  <a:cubicBezTo>
                    <a:pt x="350" y="803"/>
                    <a:pt x="350" y="804"/>
                    <a:pt x="349" y="804"/>
                  </a:cubicBezTo>
                  <a:cubicBezTo>
                    <a:pt x="349" y="805"/>
                    <a:pt x="349" y="806"/>
                    <a:pt x="348" y="806"/>
                  </a:cubicBezTo>
                  <a:cubicBezTo>
                    <a:pt x="347" y="809"/>
                    <a:pt x="345" y="811"/>
                    <a:pt x="342" y="813"/>
                  </a:cubicBezTo>
                  <a:cubicBezTo>
                    <a:pt x="340" y="815"/>
                    <a:pt x="338" y="817"/>
                    <a:pt x="336" y="818"/>
                  </a:cubicBezTo>
                  <a:cubicBezTo>
                    <a:pt x="335" y="818"/>
                    <a:pt x="335" y="818"/>
                    <a:pt x="335" y="818"/>
                  </a:cubicBezTo>
                  <a:cubicBezTo>
                    <a:pt x="331" y="819"/>
                    <a:pt x="326" y="820"/>
                    <a:pt x="320" y="821"/>
                  </a:cubicBezTo>
                  <a:cubicBezTo>
                    <a:pt x="315" y="821"/>
                    <a:pt x="310" y="821"/>
                    <a:pt x="304" y="821"/>
                  </a:cubicBezTo>
                  <a:cubicBezTo>
                    <a:pt x="293" y="821"/>
                    <a:pt x="282" y="821"/>
                    <a:pt x="270" y="820"/>
                  </a:cubicBezTo>
                  <a:cubicBezTo>
                    <a:pt x="265" y="819"/>
                    <a:pt x="259" y="818"/>
                    <a:pt x="254" y="818"/>
                  </a:cubicBezTo>
                  <a:cubicBezTo>
                    <a:pt x="252" y="817"/>
                    <a:pt x="251" y="817"/>
                    <a:pt x="250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6"/>
                  </a:cubicBezTo>
                  <a:cubicBezTo>
                    <a:pt x="247" y="815"/>
                    <a:pt x="245" y="814"/>
                    <a:pt x="244" y="812"/>
                  </a:cubicBezTo>
                  <a:cubicBezTo>
                    <a:pt x="242" y="810"/>
                    <a:pt x="240" y="808"/>
                    <a:pt x="239" y="806"/>
                  </a:cubicBezTo>
                  <a:cubicBezTo>
                    <a:pt x="237" y="804"/>
                    <a:pt x="237" y="804"/>
                    <a:pt x="237" y="804"/>
                  </a:cubicBezTo>
                  <a:cubicBezTo>
                    <a:pt x="237" y="803"/>
                    <a:pt x="237" y="803"/>
                    <a:pt x="237" y="803"/>
                  </a:cubicBezTo>
                  <a:cubicBezTo>
                    <a:pt x="237" y="803"/>
                    <a:pt x="237" y="803"/>
                    <a:pt x="237" y="803"/>
                  </a:cubicBezTo>
                  <a:cubicBezTo>
                    <a:pt x="237" y="803"/>
                    <a:pt x="237" y="803"/>
                    <a:pt x="237" y="803"/>
                  </a:cubicBezTo>
                  <a:cubicBezTo>
                    <a:pt x="235" y="800"/>
                    <a:pt x="235" y="800"/>
                    <a:pt x="235" y="800"/>
                  </a:cubicBezTo>
                  <a:cubicBezTo>
                    <a:pt x="228" y="785"/>
                    <a:pt x="228" y="785"/>
                    <a:pt x="228" y="785"/>
                  </a:cubicBezTo>
                  <a:cubicBezTo>
                    <a:pt x="221" y="771"/>
                    <a:pt x="221" y="771"/>
                    <a:pt x="221" y="771"/>
                  </a:cubicBezTo>
                  <a:cubicBezTo>
                    <a:pt x="213" y="753"/>
                    <a:pt x="213" y="753"/>
                    <a:pt x="213" y="753"/>
                  </a:cubicBezTo>
                  <a:cubicBezTo>
                    <a:pt x="185" y="753"/>
                    <a:pt x="185" y="753"/>
                    <a:pt x="185" y="753"/>
                  </a:cubicBezTo>
                  <a:cubicBezTo>
                    <a:pt x="183" y="753"/>
                    <a:pt x="182" y="752"/>
                    <a:pt x="180" y="750"/>
                  </a:cubicBezTo>
                  <a:cubicBezTo>
                    <a:pt x="179" y="749"/>
                    <a:pt x="178" y="746"/>
                    <a:pt x="178" y="744"/>
                  </a:cubicBezTo>
                  <a:cubicBezTo>
                    <a:pt x="178" y="741"/>
                    <a:pt x="178" y="739"/>
                    <a:pt x="179" y="737"/>
                  </a:cubicBezTo>
                  <a:cubicBezTo>
                    <a:pt x="181" y="735"/>
                    <a:pt x="182" y="734"/>
                    <a:pt x="184" y="733"/>
                  </a:cubicBezTo>
                  <a:cubicBezTo>
                    <a:pt x="184" y="733"/>
                    <a:pt x="185" y="733"/>
                    <a:pt x="185" y="733"/>
                  </a:cubicBezTo>
                  <a:cubicBezTo>
                    <a:pt x="188" y="733"/>
                    <a:pt x="188" y="733"/>
                    <a:pt x="188" y="733"/>
                  </a:cubicBezTo>
                  <a:cubicBezTo>
                    <a:pt x="194" y="733"/>
                    <a:pt x="194" y="733"/>
                    <a:pt x="194" y="733"/>
                  </a:cubicBezTo>
                  <a:cubicBezTo>
                    <a:pt x="206" y="733"/>
                    <a:pt x="206" y="733"/>
                    <a:pt x="206" y="733"/>
                  </a:cubicBezTo>
                  <a:cubicBezTo>
                    <a:pt x="263" y="732"/>
                    <a:pt x="326" y="734"/>
                    <a:pt x="373" y="732"/>
                  </a:cubicBezTo>
                  <a:cubicBezTo>
                    <a:pt x="414" y="731"/>
                    <a:pt x="399" y="727"/>
                    <a:pt x="357" y="725"/>
                  </a:cubicBezTo>
                  <a:cubicBezTo>
                    <a:pt x="357" y="724"/>
                    <a:pt x="357" y="724"/>
                    <a:pt x="357" y="724"/>
                  </a:cubicBezTo>
                  <a:cubicBezTo>
                    <a:pt x="399" y="725"/>
                    <a:pt x="378" y="722"/>
                    <a:pt x="383" y="720"/>
                  </a:cubicBezTo>
                  <a:cubicBezTo>
                    <a:pt x="364" y="720"/>
                    <a:pt x="346" y="720"/>
                    <a:pt x="327" y="719"/>
                  </a:cubicBezTo>
                  <a:cubicBezTo>
                    <a:pt x="361" y="719"/>
                    <a:pt x="361" y="719"/>
                    <a:pt x="361" y="719"/>
                  </a:cubicBezTo>
                  <a:cubicBezTo>
                    <a:pt x="380" y="719"/>
                    <a:pt x="380" y="719"/>
                    <a:pt x="380" y="719"/>
                  </a:cubicBezTo>
                  <a:cubicBezTo>
                    <a:pt x="389" y="720"/>
                    <a:pt x="389" y="720"/>
                    <a:pt x="389" y="720"/>
                  </a:cubicBezTo>
                  <a:cubicBezTo>
                    <a:pt x="393" y="720"/>
                    <a:pt x="393" y="720"/>
                    <a:pt x="393" y="720"/>
                  </a:cubicBezTo>
                  <a:cubicBezTo>
                    <a:pt x="396" y="720"/>
                    <a:pt x="396" y="720"/>
                    <a:pt x="396" y="720"/>
                  </a:cubicBezTo>
                  <a:cubicBezTo>
                    <a:pt x="396" y="720"/>
                    <a:pt x="396" y="720"/>
                    <a:pt x="396" y="720"/>
                  </a:cubicBezTo>
                  <a:cubicBezTo>
                    <a:pt x="397" y="720"/>
                    <a:pt x="397" y="720"/>
                    <a:pt x="397" y="720"/>
                  </a:cubicBezTo>
                  <a:cubicBezTo>
                    <a:pt x="398" y="720"/>
                    <a:pt x="398" y="720"/>
                    <a:pt x="399" y="719"/>
                  </a:cubicBezTo>
                  <a:cubicBezTo>
                    <a:pt x="403" y="719"/>
                    <a:pt x="407" y="717"/>
                    <a:pt x="409" y="715"/>
                  </a:cubicBezTo>
                  <a:cubicBezTo>
                    <a:pt x="412" y="713"/>
                    <a:pt x="414" y="710"/>
                    <a:pt x="416" y="707"/>
                  </a:cubicBezTo>
                  <a:cubicBezTo>
                    <a:pt x="418" y="701"/>
                    <a:pt x="418" y="696"/>
                    <a:pt x="417" y="691"/>
                  </a:cubicBezTo>
                  <a:cubicBezTo>
                    <a:pt x="418" y="697"/>
                    <a:pt x="417" y="703"/>
                    <a:pt x="413" y="708"/>
                  </a:cubicBezTo>
                  <a:cubicBezTo>
                    <a:pt x="412" y="711"/>
                    <a:pt x="409" y="713"/>
                    <a:pt x="406" y="715"/>
                  </a:cubicBezTo>
                  <a:cubicBezTo>
                    <a:pt x="404" y="716"/>
                    <a:pt x="400" y="717"/>
                    <a:pt x="397" y="718"/>
                  </a:cubicBezTo>
                  <a:cubicBezTo>
                    <a:pt x="369" y="717"/>
                    <a:pt x="369" y="717"/>
                    <a:pt x="369" y="717"/>
                  </a:cubicBezTo>
                  <a:cubicBezTo>
                    <a:pt x="350" y="717"/>
                    <a:pt x="330" y="717"/>
                    <a:pt x="311" y="716"/>
                  </a:cubicBezTo>
                  <a:cubicBezTo>
                    <a:pt x="195" y="716"/>
                    <a:pt x="195" y="716"/>
                    <a:pt x="195" y="716"/>
                  </a:cubicBezTo>
                  <a:cubicBezTo>
                    <a:pt x="227" y="716"/>
                    <a:pt x="264" y="715"/>
                    <a:pt x="296" y="716"/>
                  </a:cubicBezTo>
                  <a:cubicBezTo>
                    <a:pt x="319" y="716"/>
                    <a:pt x="341" y="717"/>
                    <a:pt x="362" y="717"/>
                  </a:cubicBezTo>
                  <a:cubicBezTo>
                    <a:pt x="394" y="717"/>
                    <a:pt x="394" y="717"/>
                    <a:pt x="394" y="717"/>
                  </a:cubicBezTo>
                  <a:cubicBezTo>
                    <a:pt x="395" y="717"/>
                    <a:pt x="396" y="717"/>
                    <a:pt x="398" y="717"/>
                  </a:cubicBezTo>
                  <a:cubicBezTo>
                    <a:pt x="400" y="717"/>
                    <a:pt x="402" y="716"/>
                    <a:pt x="403" y="716"/>
                  </a:cubicBezTo>
                  <a:cubicBezTo>
                    <a:pt x="406" y="714"/>
                    <a:pt x="409" y="712"/>
                    <a:pt x="411" y="709"/>
                  </a:cubicBezTo>
                  <a:cubicBezTo>
                    <a:pt x="416" y="704"/>
                    <a:pt x="417" y="697"/>
                    <a:pt x="416" y="691"/>
                  </a:cubicBezTo>
                  <a:cubicBezTo>
                    <a:pt x="416" y="688"/>
                    <a:pt x="415" y="685"/>
                    <a:pt x="414" y="683"/>
                  </a:cubicBezTo>
                  <a:cubicBezTo>
                    <a:pt x="412" y="679"/>
                    <a:pt x="409" y="677"/>
                    <a:pt x="406" y="676"/>
                  </a:cubicBezTo>
                  <a:cubicBezTo>
                    <a:pt x="404" y="674"/>
                    <a:pt x="401" y="674"/>
                    <a:pt x="399" y="674"/>
                  </a:cubicBezTo>
                  <a:cubicBezTo>
                    <a:pt x="397" y="674"/>
                    <a:pt x="396" y="675"/>
                    <a:pt x="396" y="675"/>
                  </a:cubicBezTo>
                  <a:cubicBezTo>
                    <a:pt x="396" y="676"/>
                    <a:pt x="397" y="676"/>
                    <a:pt x="399" y="677"/>
                  </a:cubicBezTo>
                  <a:cubicBezTo>
                    <a:pt x="401" y="678"/>
                    <a:pt x="404" y="679"/>
                    <a:pt x="407" y="683"/>
                  </a:cubicBezTo>
                  <a:cubicBezTo>
                    <a:pt x="408" y="685"/>
                    <a:pt x="410" y="688"/>
                    <a:pt x="410" y="690"/>
                  </a:cubicBezTo>
                  <a:cubicBezTo>
                    <a:pt x="411" y="693"/>
                    <a:pt x="411" y="695"/>
                    <a:pt x="411" y="695"/>
                  </a:cubicBezTo>
                  <a:cubicBezTo>
                    <a:pt x="410" y="697"/>
                    <a:pt x="409" y="696"/>
                    <a:pt x="409" y="695"/>
                  </a:cubicBezTo>
                  <a:cubicBezTo>
                    <a:pt x="409" y="698"/>
                    <a:pt x="408" y="701"/>
                    <a:pt x="406" y="704"/>
                  </a:cubicBezTo>
                  <a:cubicBezTo>
                    <a:pt x="404" y="706"/>
                    <a:pt x="401" y="708"/>
                    <a:pt x="398" y="709"/>
                  </a:cubicBezTo>
                  <a:cubicBezTo>
                    <a:pt x="398" y="709"/>
                    <a:pt x="397" y="709"/>
                    <a:pt x="396" y="709"/>
                  </a:cubicBezTo>
                  <a:cubicBezTo>
                    <a:pt x="393" y="709"/>
                    <a:pt x="393" y="709"/>
                    <a:pt x="393" y="709"/>
                  </a:cubicBezTo>
                  <a:cubicBezTo>
                    <a:pt x="388" y="709"/>
                    <a:pt x="388" y="709"/>
                    <a:pt x="388" y="709"/>
                  </a:cubicBezTo>
                  <a:cubicBezTo>
                    <a:pt x="377" y="709"/>
                    <a:pt x="377" y="709"/>
                    <a:pt x="377" y="709"/>
                  </a:cubicBezTo>
                  <a:cubicBezTo>
                    <a:pt x="332" y="708"/>
                    <a:pt x="332" y="708"/>
                    <a:pt x="332" y="708"/>
                  </a:cubicBezTo>
                  <a:cubicBezTo>
                    <a:pt x="295" y="708"/>
                    <a:pt x="259" y="708"/>
                    <a:pt x="223" y="707"/>
                  </a:cubicBezTo>
                  <a:cubicBezTo>
                    <a:pt x="259" y="708"/>
                    <a:pt x="296" y="708"/>
                    <a:pt x="332" y="708"/>
                  </a:cubicBezTo>
                  <a:cubicBezTo>
                    <a:pt x="377" y="709"/>
                    <a:pt x="377" y="709"/>
                    <a:pt x="377" y="709"/>
                  </a:cubicBezTo>
                  <a:cubicBezTo>
                    <a:pt x="388" y="709"/>
                    <a:pt x="388" y="709"/>
                    <a:pt x="388" y="709"/>
                  </a:cubicBezTo>
                  <a:cubicBezTo>
                    <a:pt x="394" y="709"/>
                    <a:pt x="394" y="709"/>
                    <a:pt x="394" y="709"/>
                  </a:cubicBezTo>
                  <a:cubicBezTo>
                    <a:pt x="395" y="709"/>
                    <a:pt x="395" y="709"/>
                    <a:pt x="395" y="709"/>
                  </a:cubicBezTo>
                  <a:cubicBezTo>
                    <a:pt x="396" y="709"/>
                    <a:pt x="396" y="709"/>
                    <a:pt x="396" y="709"/>
                  </a:cubicBezTo>
                  <a:cubicBezTo>
                    <a:pt x="397" y="709"/>
                    <a:pt x="397" y="709"/>
                    <a:pt x="397" y="709"/>
                  </a:cubicBezTo>
                  <a:cubicBezTo>
                    <a:pt x="397" y="709"/>
                    <a:pt x="398" y="708"/>
                    <a:pt x="399" y="708"/>
                  </a:cubicBezTo>
                  <a:cubicBezTo>
                    <a:pt x="401" y="708"/>
                    <a:pt x="404" y="706"/>
                    <a:pt x="406" y="703"/>
                  </a:cubicBezTo>
                  <a:cubicBezTo>
                    <a:pt x="407" y="701"/>
                    <a:pt x="408" y="697"/>
                    <a:pt x="408" y="694"/>
                  </a:cubicBezTo>
                  <a:cubicBezTo>
                    <a:pt x="408" y="694"/>
                    <a:pt x="407" y="694"/>
                    <a:pt x="407" y="694"/>
                  </a:cubicBezTo>
                  <a:cubicBezTo>
                    <a:pt x="407" y="695"/>
                    <a:pt x="407" y="696"/>
                    <a:pt x="406" y="699"/>
                  </a:cubicBezTo>
                  <a:cubicBezTo>
                    <a:pt x="405" y="700"/>
                    <a:pt x="404" y="703"/>
                    <a:pt x="402" y="704"/>
                  </a:cubicBezTo>
                  <a:cubicBezTo>
                    <a:pt x="400" y="705"/>
                    <a:pt x="399" y="706"/>
                    <a:pt x="397" y="706"/>
                  </a:cubicBezTo>
                  <a:cubicBezTo>
                    <a:pt x="397" y="706"/>
                    <a:pt x="397" y="706"/>
                    <a:pt x="396" y="706"/>
                  </a:cubicBezTo>
                  <a:cubicBezTo>
                    <a:pt x="394" y="706"/>
                    <a:pt x="394" y="706"/>
                    <a:pt x="394" y="706"/>
                  </a:cubicBezTo>
                  <a:cubicBezTo>
                    <a:pt x="390" y="706"/>
                    <a:pt x="390" y="706"/>
                    <a:pt x="390" y="706"/>
                  </a:cubicBezTo>
                  <a:cubicBezTo>
                    <a:pt x="379" y="707"/>
                    <a:pt x="366" y="707"/>
                    <a:pt x="357" y="707"/>
                  </a:cubicBezTo>
                  <a:cubicBezTo>
                    <a:pt x="306" y="705"/>
                    <a:pt x="251" y="706"/>
                    <a:pt x="201" y="705"/>
                  </a:cubicBezTo>
                  <a:cubicBezTo>
                    <a:pt x="187" y="705"/>
                    <a:pt x="187" y="705"/>
                    <a:pt x="187" y="705"/>
                  </a:cubicBezTo>
                  <a:cubicBezTo>
                    <a:pt x="185" y="704"/>
                    <a:pt x="185" y="704"/>
                    <a:pt x="185" y="704"/>
                  </a:cubicBezTo>
                  <a:cubicBezTo>
                    <a:pt x="185" y="704"/>
                    <a:pt x="185" y="704"/>
                    <a:pt x="185" y="704"/>
                  </a:cubicBezTo>
                  <a:cubicBezTo>
                    <a:pt x="184" y="704"/>
                    <a:pt x="184" y="704"/>
                    <a:pt x="183" y="704"/>
                  </a:cubicBezTo>
                  <a:cubicBezTo>
                    <a:pt x="182" y="704"/>
                    <a:pt x="181" y="703"/>
                    <a:pt x="180" y="702"/>
                  </a:cubicBezTo>
                  <a:cubicBezTo>
                    <a:pt x="179" y="700"/>
                    <a:pt x="178" y="697"/>
                    <a:pt x="178" y="694"/>
                  </a:cubicBezTo>
                  <a:cubicBezTo>
                    <a:pt x="178" y="692"/>
                    <a:pt x="179" y="689"/>
                    <a:pt x="181" y="687"/>
                  </a:cubicBezTo>
                  <a:cubicBezTo>
                    <a:pt x="181" y="686"/>
                    <a:pt x="182" y="686"/>
                    <a:pt x="183" y="685"/>
                  </a:cubicBezTo>
                  <a:cubicBezTo>
                    <a:pt x="184" y="685"/>
                    <a:pt x="184" y="685"/>
                    <a:pt x="185" y="685"/>
                  </a:cubicBezTo>
                  <a:cubicBezTo>
                    <a:pt x="185" y="685"/>
                    <a:pt x="185" y="685"/>
                    <a:pt x="185" y="685"/>
                  </a:cubicBezTo>
                  <a:cubicBezTo>
                    <a:pt x="185" y="685"/>
                    <a:pt x="185" y="685"/>
                    <a:pt x="185" y="685"/>
                  </a:cubicBezTo>
                  <a:cubicBezTo>
                    <a:pt x="186" y="685"/>
                    <a:pt x="186" y="685"/>
                    <a:pt x="186" y="685"/>
                  </a:cubicBezTo>
                  <a:cubicBezTo>
                    <a:pt x="187" y="685"/>
                    <a:pt x="187" y="685"/>
                    <a:pt x="187" y="685"/>
                  </a:cubicBezTo>
                  <a:cubicBezTo>
                    <a:pt x="201" y="685"/>
                    <a:pt x="201" y="685"/>
                    <a:pt x="201" y="685"/>
                  </a:cubicBezTo>
                  <a:cubicBezTo>
                    <a:pt x="229" y="685"/>
                    <a:pt x="229" y="685"/>
                    <a:pt x="229" y="685"/>
                  </a:cubicBezTo>
                  <a:cubicBezTo>
                    <a:pt x="279" y="684"/>
                    <a:pt x="334" y="685"/>
                    <a:pt x="376" y="684"/>
                  </a:cubicBezTo>
                  <a:cubicBezTo>
                    <a:pt x="412" y="683"/>
                    <a:pt x="398" y="678"/>
                    <a:pt x="362" y="677"/>
                  </a:cubicBezTo>
                  <a:cubicBezTo>
                    <a:pt x="362" y="675"/>
                    <a:pt x="362" y="675"/>
                    <a:pt x="362" y="675"/>
                  </a:cubicBezTo>
                  <a:cubicBezTo>
                    <a:pt x="398" y="676"/>
                    <a:pt x="380" y="673"/>
                    <a:pt x="385" y="671"/>
                  </a:cubicBezTo>
                  <a:cubicBezTo>
                    <a:pt x="369" y="671"/>
                    <a:pt x="353" y="671"/>
                    <a:pt x="337" y="671"/>
                  </a:cubicBezTo>
                  <a:cubicBezTo>
                    <a:pt x="361" y="671"/>
                    <a:pt x="361" y="671"/>
                    <a:pt x="361" y="671"/>
                  </a:cubicBezTo>
                  <a:cubicBezTo>
                    <a:pt x="380" y="671"/>
                    <a:pt x="380" y="671"/>
                    <a:pt x="380" y="671"/>
                  </a:cubicBezTo>
                  <a:cubicBezTo>
                    <a:pt x="389" y="671"/>
                    <a:pt x="389" y="671"/>
                    <a:pt x="389" y="671"/>
                  </a:cubicBezTo>
                  <a:cubicBezTo>
                    <a:pt x="393" y="671"/>
                    <a:pt x="393" y="671"/>
                    <a:pt x="393" y="671"/>
                  </a:cubicBezTo>
                  <a:cubicBezTo>
                    <a:pt x="396" y="671"/>
                    <a:pt x="396" y="671"/>
                    <a:pt x="396" y="671"/>
                  </a:cubicBezTo>
                  <a:cubicBezTo>
                    <a:pt x="396" y="671"/>
                    <a:pt x="396" y="671"/>
                    <a:pt x="396" y="671"/>
                  </a:cubicBezTo>
                  <a:cubicBezTo>
                    <a:pt x="397" y="671"/>
                    <a:pt x="397" y="671"/>
                    <a:pt x="397" y="671"/>
                  </a:cubicBezTo>
                  <a:cubicBezTo>
                    <a:pt x="398" y="671"/>
                    <a:pt x="399" y="671"/>
                    <a:pt x="399" y="671"/>
                  </a:cubicBezTo>
                  <a:cubicBezTo>
                    <a:pt x="403" y="670"/>
                    <a:pt x="407" y="668"/>
                    <a:pt x="409" y="666"/>
                  </a:cubicBezTo>
                  <a:cubicBezTo>
                    <a:pt x="412" y="664"/>
                    <a:pt x="414" y="661"/>
                    <a:pt x="416" y="658"/>
                  </a:cubicBezTo>
                  <a:cubicBezTo>
                    <a:pt x="418" y="653"/>
                    <a:pt x="418" y="647"/>
                    <a:pt x="417" y="642"/>
                  </a:cubicBezTo>
                  <a:cubicBezTo>
                    <a:pt x="418" y="648"/>
                    <a:pt x="417" y="655"/>
                    <a:pt x="413" y="660"/>
                  </a:cubicBezTo>
                  <a:cubicBezTo>
                    <a:pt x="412" y="662"/>
                    <a:pt x="409" y="665"/>
                    <a:pt x="407" y="666"/>
                  </a:cubicBezTo>
                  <a:cubicBezTo>
                    <a:pt x="404" y="668"/>
                    <a:pt x="400" y="669"/>
                    <a:pt x="397" y="669"/>
                  </a:cubicBezTo>
                  <a:cubicBezTo>
                    <a:pt x="369" y="669"/>
                    <a:pt x="369" y="669"/>
                    <a:pt x="369" y="669"/>
                  </a:cubicBezTo>
                  <a:cubicBezTo>
                    <a:pt x="350" y="668"/>
                    <a:pt x="330" y="668"/>
                    <a:pt x="311" y="668"/>
                  </a:cubicBezTo>
                  <a:cubicBezTo>
                    <a:pt x="195" y="667"/>
                    <a:pt x="195" y="667"/>
                    <a:pt x="195" y="667"/>
                  </a:cubicBezTo>
                  <a:cubicBezTo>
                    <a:pt x="227" y="667"/>
                    <a:pt x="264" y="667"/>
                    <a:pt x="296" y="668"/>
                  </a:cubicBezTo>
                  <a:cubicBezTo>
                    <a:pt x="319" y="668"/>
                    <a:pt x="341" y="668"/>
                    <a:pt x="362" y="668"/>
                  </a:cubicBezTo>
                  <a:cubicBezTo>
                    <a:pt x="394" y="668"/>
                    <a:pt x="394" y="668"/>
                    <a:pt x="394" y="668"/>
                  </a:cubicBezTo>
                  <a:cubicBezTo>
                    <a:pt x="396" y="668"/>
                    <a:pt x="396" y="668"/>
                    <a:pt x="396" y="668"/>
                  </a:cubicBezTo>
                  <a:cubicBezTo>
                    <a:pt x="396" y="668"/>
                    <a:pt x="396" y="668"/>
                    <a:pt x="396" y="668"/>
                  </a:cubicBezTo>
                  <a:cubicBezTo>
                    <a:pt x="397" y="668"/>
                    <a:pt x="397" y="668"/>
                    <a:pt x="397" y="668"/>
                  </a:cubicBezTo>
                  <a:cubicBezTo>
                    <a:pt x="397" y="668"/>
                    <a:pt x="398" y="668"/>
                    <a:pt x="398" y="668"/>
                  </a:cubicBezTo>
                  <a:cubicBezTo>
                    <a:pt x="400" y="668"/>
                    <a:pt x="402" y="668"/>
                    <a:pt x="403" y="667"/>
                  </a:cubicBezTo>
                  <a:cubicBezTo>
                    <a:pt x="407" y="666"/>
                    <a:pt x="409" y="663"/>
                    <a:pt x="411" y="661"/>
                  </a:cubicBezTo>
                  <a:cubicBezTo>
                    <a:pt x="416" y="656"/>
                    <a:pt x="417" y="649"/>
                    <a:pt x="416" y="642"/>
                  </a:cubicBezTo>
                  <a:cubicBezTo>
                    <a:pt x="416" y="639"/>
                    <a:pt x="415" y="637"/>
                    <a:pt x="414" y="634"/>
                  </a:cubicBezTo>
                  <a:cubicBezTo>
                    <a:pt x="412" y="631"/>
                    <a:pt x="409" y="629"/>
                    <a:pt x="406" y="627"/>
                  </a:cubicBezTo>
                  <a:cubicBezTo>
                    <a:pt x="404" y="626"/>
                    <a:pt x="401" y="625"/>
                    <a:pt x="399" y="626"/>
                  </a:cubicBezTo>
                  <a:cubicBezTo>
                    <a:pt x="397" y="626"/>
                    <a:pt x="396" y="626"/>
                    <a:pt x="396" y="627"/>
                  </a:cubicBezTo>
                  <a:cubicBezTo>
                    <a:pt x="396" y="627"/>
                    <a:pt x="397" y="628"/>
                    <a:pt x="399" y="628"/>
                  </a:cubicBezTo>
                  <a:cubicBezTo>
                    <a:pt x="401" y="629"/>
                    <a:pt x="404" y="631"/>
                    <a:pt x="407" y="634"/>
                  </a:cubicBezTo>
                  <a:cubicBezTo>
                    <a:pt x="408" y="636"/>
                    <a:pt x="410" y="639"/>
                    <a:pt x="410" y="642"/>
                  </a:cubicBezTo>
                  <a:cubicBezTo>
                    <a:pt x="411" y="645"/>
                    <a:pt x="411" y="647"/>
                    <a:pt x="411" y="647"/>
                  </a:cubicBezTo>
                  <a:cubicBezTo>
                    <a:pt x="410" y="648"/>
                    <a:pt x="409" y="647"/>
                    <a:pt x="409" y="646"/>
                  </a:cubicBezTo>
                  <a:cubicBezTo>
                    <a:pt x="409" y="650"/>
                    <a:pt x="408" y="653"/>
                    <a:pt x="406" y="655"/>
                  </a:cubicBezTo>
                  <a:cubicBezTo>
                    <a:pt x="404" y="658"/>
                    <a:pt x="401" y="660"/>
                    <a:pt x="398" y="660"/>
                  </a:cubicBezTo>
                  <a:cubicBezTo>
                    <a:pt x="398" y="660"/>
                    <a:pt x="397" y="660"/>
                    <a:pt x="396" y="660"/>
                  </a:cubicBezTo>
                  <a:cubicBezTo>
                    <a:pt x="394" y="660"/>
                    <a:pt x="394" y="660"/>
                    <a:pt x="394" y="660"/>
                  </a:cubicBezTo>
                  <a:cubicBezTo>
                    <a:pt x="388" y="660"/>
                    <a:pt x="388" y="660"/>
                    <a:pt x="388" y="660"/>
                  </a:cubicBezTo>
                  <a:cubicBezTo>
                    <a:pt x="377" y="660"/>
                    <a:pt x="377" y="660"/>
                    <a:pt x="377" y="660"/>
                  </a:cubicBezTo>
                  <a:cubicBezTo>
                    <a:pt x="332" y="660"/>
                    <a:pt x="332" y="660"/>
                    <a:pt x="332" y="660"/>
                  </a:cubicBezTo>
                  <a:cubicBezTo>
                    <a:pt x="295" y="660"/>
                    <a:pt x="259" y="659"/>
                    <a:pt x="223" y="658"/>
                  </a:cubicBezTo>
                  <a:cubicBezTo>
                    <a:pt x="259" y="659"/>
                    <a:pt x="296" y="660"/>
                    <a:pt x="332" y="660"/>
                  </a:cubicBezTo>
                  <a:cubicBezTo>
                    <a:pt x="377" y="660"/>
                    <a:pt x="377" y="660"/>
                    <a:pt x="377" y="660"/>
                  </a:cubicBezTo>
                  <a:cubicBezTo>
                    <a:pt x="388" y="660"/>
                    <a:pt x="388" y="660"/>
                    <a:pt x="388" y="660"/>
                  </a:cubicBezTo>
                  <a:cubicBezTo>
                    <a:pt x="394" y="660"/>
                    <a:pt x="394" y="660"/>
                    <a:pt x="394" y="660"/>
                  </a:cubicBezTo>
                  <a:cubicBezTo>
                    <a:pt x="395" y="660"/>
                    <a:pt x="395" y="660"/>
                    <a:pt x="395" y="660"/>
                  </a:cubicBezTo>
                  <a:cubicBezTo>
                    <a:pt x="396" y="660"/>
                    <a:pt x="396" y="660"/>
                    <a:pt x="396" y="660"/>
                  </a:cubicBezTo>
                  <a:cubicBezTo>
                    <a:pt x="397" y="660"/>
                    <a:pt x="397" y="660"/>
                    <a:pt x="397" y="660"/>
                  </a:cubicBezTo>
                  <a:cubicBezTo>
                    <a:pt x="397" y="660"/>
                    <a:pt x="398" y="660"/>
                    <a:pt x="399" y="660"/>
                  </a:cubicBezTo>
                  <a:cubicBezTo>
                    <a:pt x="402" y="659"/>
                    <a:pt x="404" y="657"/>
                    <a:pt x="406" y="654"/>
                  </a:cubicBezTo>
                  <a:cubicBezTo>
                    <a:pt x="407" y="652"/>
                    <a:pt x="408" y="649"/>
                    <a:pt x="408" y="646"/>
                  </a:cubicBezTo>
                  <a:cubicBezTo>
                    <a:pt x="408" y="645"/>
                    <a:pt x="407" y="645"/>
                    <a:pt x="407" y="646"/>
                  </a:cubicBezTo>
                  <a:cubicBezTo>
                    <a:pt x="407" y="646"/>
                    <a:pt x="407" y="648"/>
                    <a:pt x="406" y="650"/>
                  </a:cubicBezTo>
                  <a:cubicBezTo>
                    <a:pt x="405" y="651"/>
                    <a:pt x="404" y="654"/>
                    <a:pt x="402" y="656"/>
                  </a:cubicBezTo>
                  <a:cubicBezTo>
                    <a:pt x="400" y="657"/>
                    <a:pt x="399" y="658"/>
                    <a:pt x="397" y="658"/>
                  </a:cubicBezTo>
                  <a:cubicBezTo>
                    <a:pt x="397" y="658"/>
                    <a:pt x="397" y="658"/>
                    <a:pt x="396" y="658"/>
                  </a:cubicBezTo>
                  <a:cubicBezTo>
                    <a:pt x="394" y="658"/>
                    <a:pt x="394" y="658"/>
                    <a:pt x="394" y="658"/>
                  </a:cubicBezTo>
                  <a:cubicBezTo>
                    <a:pt x="390" y="658"/>
                    <a:pt x="390" y="658"/>
                    <a:pt x="390" y="658"/>
                  </a:cubicBezTo>
                  <a:cubicBezTo>
                    <a:pt x="379" y="658"/>
                    <a:pt x="366" y="658"/>
                    <a:pt x="357" y="658"/>
                  </a:cubicBezTo>
                  <a:cubicBezTo>
                    <a:pt x="306" y="657"/>
                    <a:pt x="251" y="657"/>
                    <a:pt x="201" y="656"/>
                  </a:cubicBezTo>
                  <a:cubicBezTo>
                    <a:pt x="187" y="656"/>
                    <a:pt x="187" y="656"/>
                    <a:pt x="187" y="656"/>
                  </a:cubicBezTo>
                  <a:cubicBezTo>
                    <a:pt x="185" y="656"/>
                    <a:pt x="185" y="656"/>
                    <a:pt x="185" y="656"/>
                  </a:cubicBezTo>
                  <a:cubicBezTo>
                    <a:pt x="185" y="656"/>
                    <a:pt x="185" y="656"/>
                    <a:pt x="185" y="656"/>
                  </a:cubicBezTo>
                  <a:cubicBezTo>
                    <a:pt x="184" y="656"/>
                    <a:pt x="184" y="656"/>
                    <a:pt x="183" y="655"/>
                  </a:cubicBezTo>
                  <a:cubicBezTo>
                    <a:pt x="182" y="655"/>
                    <a:pt x="181" y="654"/>
                    <a:pt x="180" y="653"/>
                  </a:cubicBezTo>
                  <a:cubicBezTo>
                    <a:pt x="179" y="652"/>
                    <a:pt x="178" y="649"/>
                    <a:pt x="178" y="646"/>
                  </a:cubicBezTo>
                  <a:cubicBezTo>
                    <a:pt x="178" y="643"/>
                    <a:pt x="179" y="640"/>
                    <a:pt x="181" y="638"/>
                  </a:cubicBezTo>
                  <a:cubicBezTo>
                    <a:pt x="181" y="638"/>
                    <a:pt x="182" y="637"/>
                    <a:pt x="183" y="637"/>
                  </a:cubicBezTo>
                  <a:cubicBezTo>
                    <a:pt x="184" y="636"/>
                    <a:pt x="184" y="636"/>
                    <a:pt x="185" y="636"/>
                  </a:cubicBezTo>
                  <a:cubicBezTo>
                    <a:pt x="185" y="636"/>
                    <a:pt x="185" y="636"/>
                    <a:pt x="185" y="636"/>
                  </a:cubicBezTo>
                  <a:cubicBezTo>
                    <a:pt x="185" y="636"/>
                    <a:pt x="185" y="636"/>
                    <a:pt x="185" y="636"/>
                  </a:cubicBezTo>
                  <a:cubicBezTo>
                    <a:pt x="186" y="636"/>
                    <a:pt x="186" y="636"/>
                    <a:pt x="186" y="636"/>
                  </a:cubicBezTo>
                  <a:cubicBezTo>
                    <a:pt x="187" y="636"/>
                    <a:pt x="187" y="636"/>
                    <a:pt x="187" y="636"/>
                  </a:cubicBezTo>
                  <a:cubicBezTo>
                    <a:pt x="201" y="636"/>
                    <a:pt x="201" y="636"/>
                    <a:pt x="201" y="636"/>
                  </a:cubicBezTo>
                  <a:cubicBezTo>
                    <a:pt x="229" y="636"/>
                    <a:pt x="229" y="636"/>
                    <a:pt x="229" y="636"/>
                  </a:cubicBezTo>
                  <a:cubicBezTo>
                    <a:pt x="279" y="635"/>
                    <a:pt x="334" y="636"/>
                    <a:pt x="376" y="635"/>
                  </a:cubicBezTo>
                  <a:cubicBezTo>
                    <a:pt x="412" y="634"/>
                    <a:pt x="398" y="630"/>
                    <a:pt x="362" y="628"/>
                  </a:cubicBezTo>
                  <a:cubicBezTo>
                    <a:pt x="362" y="627"/>
                    <a:pt x="362" y="627"/>
                    <a:pt x="362" y="627"/>
                  </a:cubicBezTo>
                  <a:cubicBezTo>
                    <a:pt x="393" y="627"/>
                    <a:pt x="385" y="625"/>
                    <a:pt x="384" y="624"/>
                  </a:cubicBezTo>
                  <a:cubicBezTo>
                    <a:pt x="391" y="624"/>
                    <a:pt x="391" y="624"/>
                    <a:pt x="391" y="624"/>
                  </a:cubicBezTo>
                  <a:cubicBezTo>
                    <a:pt x="392" y="624"/>
                    <a:pt x="392" y="624"/>
                    <a:pt x="392" y="624"/>
                  </a:cubicBezTo>
                  <a:cubicBezTo>
                    <a:pt x="393" y="624"/>
                    <a:pt x="393" y="624"/>
                    <a:pt x="393" y="624"/>
                  </a:cubicBezTo>
                  <a:cubicBezTo>
                    <a:pt x="394" y="624"/>
                    <a:pt x="394" y="624"/>
                    <a:pt x="394" y="624"/>
                  </a:cubicBezTo>
                  <a:cubicBezTo>
                    <a:pt x="395" y="624"/>
                    <a:pt x="397" y="623"/>
                    <a:pt x="398" y="623"/>
                  </a:cubicBezTo>
                  <a:cubicBezTo>
                    <a:pt x="400" y="623"/>
                    <a:pt x="403" y="622"/>
                    <a:pt x="405" y="620"/>
                  </a:cubicBezTo>
                  <a:cubicBezTo>
                    <a:pt x="410" y="617"/>
                    <a:pt x="414" y="613"/>
                    <a:pt x="415" y="608"/>
                  </a:cubicBezTo>
                  <a:cubicBezTo>
                    <a:pt x="416" y="605"/>
                    <a:pt x="417" y="603"/>
                    <a:pt x="417" y="600"/>
                  </a:cubicBezTo>
                  <a:cubicBezTo>
                    <a:pt x="417" y="594"/>
                    <a:pt x="417" y="594"/>
                    <a:pt x="417" y="594"/>
                  </a:cubicBezTo>
                  <a:cubicBezTo>
                    <a:pt x="417" y="571"/>
                    <a:pt x="417" y="571"/>
                    <a:pt x="417" y="571"/>
                  </a:cubicBezTo>
                  <a:cubicBezTo>
                    <a:pt x="417" y="550"/>
                    <a:pt x="417" y="550"/>
                    <a:pt x="417" y="550"/>
                  </a:cubicBezTo>
                  <a:cubicBezTo>
                    <a:pt x="417" y="549"/>
                    <a:pt x="417" y="549"/>
                    <a:pt x="417" y="549"/>
                  </a:cubicBezTo>
                  <a:cubicBezTo>
                    <a:pt x="420" y="548"/>
                    <a:pt x="420" y="548"/>
                    <a:pt x="420" y="548"/>
                  </a:cubicBezTo>
                  <a:cubicBezTo>
                    <a:pt x="423" y="546"/>
                    <a:pt x="427" y="544"/>
                    <a:pt x="430" y="542"/>
                  </a:cubicBezTo>
                  <a:cubicBezTo>
                    <a:pt x="427" y="544"/>
                    <a:pt x="423" y="546"/>
                    <a:pt x="420" y="548"/>
                  </a:cubicBezTo>
                  <a:cubicBezTo>
                    <a:pt x="417" y="549"/>
                    <a:pt x="417" y="549"/>
                    <a:pt x="417" y="549"/>
                  </a:cubicBezTo>
                  <a:cubicBezTo>
                    <a:pt x="417" y="549"/>
                    <a:pt x="417" y="549"/>
                    <a:pt x="417" y="550"/>
                  </a:cubicBezTo>
                  <a:cubicBezTo>
                    <a:pt x="417" y="572"/>
                    <a:pt x="417" y="572"/>
                    <a:pt x="417" y="572"/>
                  </a:cubicBezTo>
                  <a:cubicBezTo>
                    <a:pt x="417" y="595"/>
                    <a:pt x="417" y="595"/>
                    <a:pt x="417" y="595"/>
                  </a:cubicBezTo>
                  <a:cubicBezTo>
                    <a:pt x="417" y="601"/>
                    <a:pt x="417" y="601"/>
                    <a:pt x="417" y="601"/>
                  </a:cubicBezTo>
                  <a:cubicBezTo>
                    <a:pt x="417" y="603"/>
                    <a:pt x="416" y="606"/>
                    <a:pt x="415" y="609"/>
                  </a:cubicBezTo>
                  <a:cubicBezTo>
                    <a:pt x="413" y="614"/>
                    <a:pt x="409" y="618"/>
                    <a:pt x="405" y="621"/>
                  </a:cubicBezTo>
                  <a:cubicBezTo>
                    <a:pt x="402" y="622"/>
                    <a:pt x="400" y="623"/>
                    <a:pt x="397" y="623"/>
                  </a:cubicBezTo>
                  <a:cubicBezTo>
                    <a:pt x="396" y="623"/>
                    <a:pt x="394" y="624"/>
                    <a:pt x="393" y="624"/>
                  </a:cubicBezTo>
                  <a:cubicBezTo>
                    <a:pt x="390" y="624"/>
                    <a:pt x="390" y="624"/>
                    <a:pt x="390" y="624"/>
                  </a:cubicBezTo>
                  <a:cubicBezTo>
                    <a:pt x="384" y="624"/>
                    <a:pt x="384" y="624"/>
                    <a:pt x="384" y="624"/>
                  </a:cubicBezTo>
                  <a:cubicBezTo>
                    <a:pt x="384" y="623"/>
                    <a:pt x="384" y="623"/>
                    <a:pt x="385" y="623"/>
                  </a:cubicBezTo>
                  <a:cubicBezTo>
                    <a:pt x="379" y="623"/>
                    <a:pt x="374" y="623"/>
                    <a:pt x="369" y="623"/>
                  </a:cubicBezTo>
                  <a:cubicBezTo>
                    <a:pt x="390" y="623"/>
                    <a:pt x="390" y="623"/>
                    <a:pt x="390" y="623"/>
                  </a:cubicBezTo>
                  <a:cubicBezTo>
                    <a:pt x="393" y="623"/>
                    <a:pt x="393" y="623"/>
                    <a:pt x="393" y="623"/>
                  </a:cubicBezTo>
                  <a:cubicBezTo>
                    <a:pt x="394" y="623"/>
                    <a:pt x="395" y="623"/>
                    <a:pt x="397" y="622"/>
                  </a:cubicBezTo>
                  <a:cubicBezTo>
                    <a:pt x="399" y="622"/>
                    <a:pt x="402" y="621"/>
                    <a:pt x="404" y="620"/>
                  </a:cubicBezTo>
                  <a:cubicBezTo>
                    <a:pt x="409" y="617"/>
                    <a:pt x="413" y="612"/>
                    <a:pt x="414" y="607"/>
                  </a:cubicBezTo>
                  <a:cubicBezTo>
                    <a:pt x="415" y="606"/>
                    <a:pt x="415" y="605"/>
                    <a:pt x="415" y="603"/>
                  </a:cubicBezTo>
                  <a:cubicBezTo>
                    <a:pt x="416" y="603"/>
                    <a:pt x="416" y="602"/>
                    <a:pt x="416" y="601"/>
                  </a:cubicBezTo>
                  <a:cubicBezTo>
                    <a:pt x="416" y="601"/>
                    <a:pt x="416" y="600"/>
                    <a:pt x="416" y="599"/>
                  </a:cubicBezTo>
                  <a:cubicBezTo>
                    <a:pt x="416" y="593"/>
                    <a:pt x="416" y="593"/>
                    <a:pt x="416" y="593"/>
                  </a:cubicBezTo>
                  <a:cubicBezTo>
                    <a:pt x="416" y="581"/>
                    <a:pt x="416" y="581"/>
                    <a:pt x="416" y="581"/>
                  </a:cubicBezTo>
                  <a:cubicBezTo>
                    <a:pt x="416" y="557"/>
                    <a:pt x="416" y="557"/>
                    <a:pt x="416" y="557"/>
                  </a:cubicBezTo>
                  <a:cubicBezTo>
                    <a:pt x="416" y="549"/>
                    <a:pt x="416" y="549"/>
                    <a:pt x="416" y="549"/>
                  </a:cubicBezTo>
                  <a:cubicBezTo>
                    <a:pt x="416" y="548"/>
                    <a:pt x="416" y="548"/>
                    <a:pt x="416" y="548"/>
                  </a:cubicBezTo>
                  <a:cubicBezTo>
                    <a:pt x="416" y="548"/>
                    <a:pt x="416" y="548"/>
                    <a:pt x="416" y="548"/>
                  </a:cubicBezTo>
                  <a:cubicBezTo>
                    <a:pt x="417" y="548"/>
                    <a:pt x="417" y="548"/>
                    <a:pt x="417" y="548"/>
                  </a:cubicBezTo>
                  <a:cubicBezTo>
                    <a:pt x="419" y="547"/>
                    <a:pt x="421" y="546"/>
                    <a:pt x="423" y="545"/>
                  </a:cubicBezTo>
                  <a:cubicBezTo>
                    <a:pt x="430" y="541"/>
                    <a:pt x="437" y="537"/>
                    <a:pt x="444" y="533"/>
                  </a:cubicBezTo>
                  <a:cubicBezTo>
                    <a:pt x="445" y="534"/>
                    <a:pt x="445" y="534"/>
                    <a:pt x="445" y="534"/>
                  </a:cubicBezTo>
                  <a:cubicBezTo>
                    <a:pt x="476" y="514"/>
                    <a:pt x="504" y="488"/>
                    <a:pt x="526" y="458"/>
                  </a:cubicBezTo>
                  <a:cubicBezTo>
                    <a:pt x="548" y="428"/>
                    <a:pt x="564" y="394"/>
                    <a:pt x="574" y="357"/>
                  </a:cubicBezTo>
                  <a:cubicBezTo>
                    <a:pt x="583" y="321"/>
                    <a:pt x="585" y="283"/>
                    <a:pt x="579" y="245"/>
                  </a:cubicBezTo>
                  <a:cubicBezTo>
                    <a:pt x="574" y="208"/>
                    <a:pt x="561" y="171"/>
                    <a:pt x="542" y="139"/>
                  </a:cubicBezTo>
                  <a:close/>
                  <a:moveTo>
                    <a:pt x="338" y="819"/>
                  </a:moveTo>
                  <a:cubicBezTo>
                    <a:pt x="339" y="819"/>
                    <a:pt x="340" y="819"/>
                    <a:pt x="340" y="818"/>
                  </a:cubicBezTo>
                  <a:cubicBezTo>
                    <a:pt x="340" y="819"/>
                    <a:pt x="339" y="819"/>
                    <a:pt x="338" y="819"/>
                  </a:cubicBezTo>
                  <a:close/>
                  <a:moveTo>
                    <a:pt x="256" y="820"/>
                  </a:moveTo>
                  <a:cubicBezTo>
                    <a:pt x="265" y="821"/>
                    <a:pt x="274" y="822"/>
                    <a:pt x="283" y="823"/>
                  </a:cubicBezTo>
                  <a:cubicBezTo>
                    <a:pt x="292" y="823"/>
                    <a:pt x="301" y="824"/>
                    <a:pt x="310" y="824"/>
                  </a:cubicBezTo>
                  <a:cubicBezTo>
                    <a:pt x="315" y="824"/>
                    <a:pt x="319" y="823"/>
                    <a:pt x="324" y="823"/>
                  </a:cubicBezTo>
                  <a:cubicBezTo>
                    <a:pt x="328" y="822"/>
                    <a:pt x="333" y="822"/>
                    <a:pt x="336" y="820"/>
                  </a:cubicBezTo>
                  <a:cubicBezTo>
                    <a:pt x="337" y="820"/>
                    <a:pt x="337" y="820"/>
                    <a:pt x="337" y="820"/>
                  </a:cubicBezTo>
                  <a:cubicBezTo>
                    <a:pt x="337" y="820"/>
                    <a:pt x="337" y="820"/>
                    <a:pt x="338" y="819"/>
                  </a:cubicBezTo>
                  <a:cubicBezTo>
                    <a:pt x="337" y="820"/>
                    <a:pt x="337" y="820"/>
                    <a:pt x="337" y="820"/>
                  </a:cubicBezTo>
                  <a:cubicBezTo>
                    <a:pt x="336" y="820"/>
                    <a:pt x="336" y="820"/>
                    <a:pt x="336" y="820"/>
                  </a:cubicBezTo>
                  <a:cubicBezTo>
                    <a:pt x="332" y="822"/>
                    <a:pt x="328" y="822"/>
                    <a:pt x="324" y="823"/>
                  </a:cubicBezTo>
                  <a:cubicBezTo>
                    <a:pt x="319" y="823"/>
                    <a:pt x="315" y="824"/>
                    <a:pt x="310" y="824"/>
                  </a:cubicBezTo>
                  <a:cubicBezTo>
                    <a:pt x="301" y="824"/>
                    <a:pt x="292" y="824"/>
                    <a:pt x="283" y="823"/>
                  </a:cubicBezTo>
                  <a:cubicBezTo>
                    <a:pt x="274" y="822"/>
                    <a:pt x="264" y="821"/>
                    <a:pt x="256" y="820"/>
                  </a:cubicBezTo>
                  <a:cubicBezTo>
                    <a:pt x="253" y="820"/>
                    <a:pt x="251" y="820"/>
                    <a:pt x="249" y="819"/>
                  </a:cubicBezTo>
                  <a:cubicBezTo>
                    <a:pt x="249" y="819"/>
                    <a:pt x="249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9" y="819"/>
                    <a:pt x="249" y="819"/>
                    <a:pt x="249" y="819"/>
                  </a:cubicBezTo>
                  <a:cubicBezTo>
                    <a:pt x="249" y="819"/>
                    <a:pt x="249" y="819"/>
                    <a:pt x="249" y="819"/>
                  </a:cubicBezTo>
                  <a:cubicBezTo>
                    <a:pt x="249" y="819"/>
                    <a:pt x="249" y="819"/>
                    <a:pt x="249" y="819"/>
                  </a:cubicBezTo>
                  <a:cubicBezTo>
                    <a:pt x="251" y="820"/>
                    <a:pt x="254" y="820"/>
                    <a:pt x="256" y="820"/>
                  </a:cubicBezTo>
                  <a:close/>
                  <a:moveTo>
                    <a:pt x="249" y="817"/>
                  </a:move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lose/>
                  <a:moveTo>
                    <a:pt x="249" y="819"/>
                  </a:moveTo>
                  <a:cubicBezTo>
                    <a:pt x="249" y="819"/>
                    <a:pt x="249" y="819"/>
                    <a:pt x="249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9" y="819"/>
                    <a:pt x="249" y="819"/>
                    <a:pt x="249" y="819"/>
                  </a:cubicBezTo>
                  <a:close/>
                  <a:moveTo>
                    <a:pt x="246" y="817"/>
                  </a:moveTo>
                  <a:cubicBezTo>
                    <a:pt x="246" y="818"/>
                    <a:pt x="247" y="818"/>
                    <a:pt x="248" y="818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8"/>
                  </a:cubicBezTo>
                  <a:cubicBezTo>
                    <a:pt x="247" y="818"/>
                    <a:pt x="246" y="817"/>
                    <a:pt x="245" y="817"/>
                  </a:cubicBezTo>
                  <a:cubicBezTo>
                    <a:pt x="243" y="814"/>
                    <a:pt x="240" y="811"/>
                    <a:pt x="237" y="807"/>
                  </a:cubicBezTo>
                  <a:cubicBezTo>
                    <a:pt x="240" y="811"/>
                    <a:pt x="243" y="814"/>
                    <a:pt x="246" y="817"/>
                  </a:cubicBezTo>
                  <a:close/>
                  <a:moveTo>
                    <a:pt x="230" y="813"/>
                  </a:moveTo>
                  <a:cubicBezTo>
                    <a:pt x="230" y="812"/>
                    <a:pt x="230" y="812"/>
                    <a:pt x="230" y="812"/>
                  </a:cubicBezTo>
                  <a:cubicBezTo>
                    <a:pt x="228" y="811"/>
                    <a:pt x="228" y="811"/>
                    <a:pt x="228" y="811"/>
                  </a:cubicBezTo>
                  <a:cubicBezTo>
                    <a:pt x="228" y="810"/>
                    <a:pt x="228" y="810"/>
                    <a:pt x="228" y="810"/>
                  </a:cubicBezTo>
                  <a:cubicBezTo>
                    <a:pt x="227" y="809"/>
                    <a:pt x="227" y="809"/>
                    <a:pt x="227" y="809"/>
                  </a:cubicBezTo>
                  <a:cubicBezTo>
                    <a:pt x="227" y="808"/>
                    <a:pt x="227" y="808"/>
                    <a:pt x="227" y="808"/>
                  </a:cubicBezTo>
                  <a:cubicBezTo>
                    <a:pt x="223" y="800"/>
                    <a:pt x="223" y="800"/>
                    <a:pt x="223" y="800"/>
                  </a:cubicBezTo>
                  <a:cubicBezTo>
                    <a:pt x="215" y="784"/>
                    <a:pt x="215" y="784"/>
                    <a:pt x="215" y="784"/>
                  </a:cubicBezTo>
                  <a:cubicBezTo>
                    <a:pt x="220" y="793"/>
                    <a:pt x="224" y="804"/>
                    <a:pt x="230" y="813"/>
                  </a:cubicBezTo>
                  <a:close/>
                  <a:moveTo>
                    <a:pt x="190" y="672"/>
                  </a:moveTo>
                  <a:cubicBezTo>
                    <a:pt x="187" y="672"/>
                    <a:pt x="187" y="672"/>
                    <a:pt x="187" y="672"/>
                  </a:cubicBezTo>
                  <a:cubicBezTo>
                    <a:pt x="185" y="672"/>
                    <a:pt x="185" y="672"/>
                    <a:pt x="185" y="672"/>
                  </a:cubicBezTo>
                  <a:cubicBezTo>
                    <a:pt x="185" y="672"/>
                    <a:pt x="184" y="672"/>
                    <a:pt x="183" y="672"/>
                  </a:cubicBezTo>
                  <a:cubicBezTo>
                    <a:pt x="180" y="672"/>
                    <a:pt x="177" y="673"/>
                    <a:pt x="175" y="675"/>
                  </a:cubicBezTo>
                  <a:cubicBezTo>
                    <a:pt x="172" y="677"/>
                    <a:pt x="170" y="679"/>
                    <a:pt x="169" y="681"/>
                  </a:cubicBezTo>
                  <a:cubicBezTo>
                    <a:pt x="166" y="686"/>
                    <a:pt x="165" y="691"/>
                    <a:pt x="165" y="696"/>
                  </a:cubicBezTo>
                  <a:cubicBezTo>
                    <a:pt x="165" y="702"/>
                    <a:pt x="167" y="707"/>
                    <a:pt x="171" y="711"/>
                  </a:cubicBezTo>
                  <a:cubicBezTo>
                    <a:pt x="173" y="713"/>
                    <a:pt x="175" y="715"/>
                    <a:pt x="178" y="716"/>
                  </a:cubicBezTo>
                  <a:cubicBezTo>
                    <a:pt x="179" y="716"/>
                    <a:pt x="181" y="717"/>
                    <a:pt x="182" y="717"/>
                  </a:cubicBezTo>
                  <a:cubicBezTo>
                    <a:pt x="183" y="717"/>
                    <a:pt x="184" y="717"/>
                    <a:pt x="184" y="717"/>
                  </a:cubicBezTo>
                  <a:cubicBezTo>
                    <a:pt x="185" y="717"/>
                    <a:pt x="185" y="717"/>
                    <a:pt x="185" y="717"/>
                  </a:cubicBezTo>
                  <a:cubicBezTo>
                    <a:pt x="186" y="717"/>
                    <a:pt x="186" y="717"/>
                    <a:pt x="186" y="717"/>
                  </a:cubicBezTo>
                  <a:cubicBezTo>
                    <a:pt x="199" y="717"/>
                    <a:pt x="199" y="717"/>
                    <a:pt x="199" y="717"/>
                  </a:cubicBezTo>
                  <a:cubicBezTo>
                    <a:pt x="224" y="718"/>
                    <a:pt x="224" y="718"/>
                    <a:pt x="224" y="718"/>
                  </a:cubicBezTo>
                  <a:cubicBezTo>
                    <a:pt x="257" y="718"/>
                    <a:pt x="290" y="718"/>
                    <a:pt x="325" y="718"/>
                  </a:cubicBezTo>
                  <a:cubicBezTo>
                    <a:pt x="325" y="719"/>
                    <a:pt x="325" y="719"/>
                    <a:pt x="325" y="719"/>
                  </a:cubicBezTo>
                  <a:cubicBezTo>
                    <a:pt x="323" y="719"/>
                    <a:pt x="322" y="719"/>
                    <a:pt x="321" y="719"/>
                  </a:cubicBezTo>
                  <a:cubicBezTo>
                    <a:pt x="300" y="719"/>
                    <a:pt x="300" y="719"/>
                    <a:pt x="300" y="719"/>
                  </a:cubicBezTo>
                  <a:cubicBezTo>
                    <a:pt x="297" y="719"/>
                    <a:pt x="297" y="719"/>
                    <a:pt x="297" y="719"/>
                  </a:cubicBezTo>
                  <a:cubicBezTo>
                    <a:pt x="272" y="719"/>
                    <a:pt x="247" y="718"/>
                    <a:pt x="223" y="718"/>
                  </a:cubicBezTo>
                  <a:cubicBezTo>
                    <a:pt x="198" y="718"/>
                    <a:pt x="198" y="718"/>
                    <a:pt x="198" y="718"/>
                  </a:cubicBezTo>
                  <a:cubicBezTo>
                    <a:pt x="186" y="718"/>
                    <a:pt x="186" y="718"/>
                    <a:pt x="186" y="718"/>
                  </a:cubicBezTo>
                  <a:cubicBezTo>
                    <a:pt x="185" y="718"/>
                    <a:pt x="185" y="718"/>
                    <a:pt x="185" y="718"/>
                  </a:cubicBezTo>
                  <a:cubicBezTo>
                    <a:pt x="184" y="718"/>
                    <a:pt x="184" y="718"/>
                    <a:pt x="184" y="718"/>
                  </a:cubicBezTo>
                  <a:cubicBezTo>
                    <a:pt x="183" y="718"/>
                    <a:pt x="182" y="718"/>
                    <a:pt x="181" y="718"/>
                  </a:cubicBezTo>
                  <a:cubicBezTo>
                    <a:pt x="180" y="718"/>
                    <a:pt x="178" y="717"/>
                    <a:pt x="177" y="716"/>
                  </a:cubicBezTo>
                  <a:cubicBezTo>
                    <a:pt x="174" y="715"/>
                    <a:pt x="172" y="713"/>
                    <a:pt x="170" y="711"/>
                  </a:cubicBezTo>
                  <a:cubicBezTo>
                    <a:pt x="166" y="707"/>
                    <a:pt x="164" y="702"/>
                    <a:pt x="164" y="696"/>
                  </a:cubicBezTo>
                  <a:cubicBezTo>
                    <a:pt x="164" y="691"/>
                    <a:pt x="165" y="685"/>
                    <a:pt x="168" y="680"/>
                  </a:cubicBezTo>
                  <a:cubicBezTo>
                    <a:pt x="170" y="678"/>
                    <a:pt x="172" y="676"/>
                    <a:pt x="174" y="674"/>
                  </a:cubicBezTo>
                  <a:cubicBezTo>
                    <a:pt x="177" y="673"/>
                    <a:pt x="180" y="671"/>
                    <a:pt x="183" y="671"/>
                  </a:cubicBezTo>
                  <a:cubicBezTo>
                    <a:pt x="183" y="671"/>
                    <a:pt x="184" y="671"/>
                    <a:pt x="185" y="671"/>
                  </a:cubicBezTo>
                  <a:cubicBezTo>
                    <a:pt x="187" y="671"/>
                    <a:pt x="187" y="671"/>
                    <a:pt x="187" y="671"/>
                  </a:cubicBezTo>
                  <a:cubicBezTo>
                    <a:pt x="190" y="671"/>
                    <a:pt x="190" y="671"/>
                    <a:pt x="190" y="671"/>
                  </a:cubicBezTo>
                  <a:cubicBezTo>
                    <a:pt x="196" y="671"/>
                    <a:pt x="196" y="671"/>
                    <a:pt x="196" y="671"/>
                  </a:cubicBezTo>
                  <a:cubicBezTo>
                    <a:pt x="196" y="671"/>
                    <a:pt x="194" y="671"/>
                    <a:pt x="197" y="671"/>
                  </a:cubicBezTo>
                  <a:lnTo>
                    <a:pt x="190" y="672"/>
                  </a:lnTo>
                  <a:close/>
                  <a:moveTo>
                    <a:pt x="136" y="380"/>
                  </a:moveTo>
                  <a:cubicBezTo>
                    <a:pt x="135" y="376"/>
                    <a:pt x="135" y="371"/>
                    <a:pt x="136" y="368"/>
                  </a:cubicBezTo>
                  <a:cubicBezTo>
                    <a:pt x="137" y="364"/>
                    <a:pt x="139" y="361"/>
                    <a:pt x="143" y="359"/>
                  </a:cubicBezTo>
                  <a:cubicBezTo>
                    <a:pt x="146" y="356"/>
                    <a:pt x="150" y="355"/>
                    <a:pt x="154" y="354"/>
                  </a:cubicBezTo>
                  <a:cubicBezTo>
                    <a:pt x="158" y="354"/>
                    <a:pt x="162" y="355"/>
                    <a:pt x="166" y="357"/>
                  </a:cubicBezTo>
                  <a:cubicBezTo>
                    <a:pt x="170" y="359"/>
                    <a:pt x="174" y="362"/>
                    <a:pt x="177" y="366"/>
                  </a:cubicBezTo>
                  <a:cubicBezTo>
                    <a:pt x="180" y="369"/>
                    <a:pt x="183" y="373"/>
                    <a:pt x="185" y="377"/>
                  </a:cubicBezTo>
                  <a:cubicBezTo>
                    <a:pt x="188" y="384"/>
                    <a:pt x="188" y="384"/>
                    <a:pt x="188" y="384"/>
                  </a:cubicBezTo>
                  <a:cubicBezTo>
                    <a:pt x="194" y="396"/>
                    <a:pt x="194" y="396"/>
                    <a:pt x="194" y="396"/>
                  </a:cubicBezTo>
                  <a:cubicBezTo>
                    <a:pt x="196" y="395"/>
                    <a:pt x="198" y="394"/>
                    <a:pt x="200" y="393"/>
                  </a:cubicBezTo>
                  <a:cubicBezTo>
                    <a:pt x="201" y="393"/>
                    <a:pt x="201" y="392"/>
                    <a:pt x="202" y="392"/>
                  </a:cubicBezTo>
                  <a:cubicBezTo>
                    <a:pt x="203" y="391"/>
                    <a:pt x="204" y="391"/>
                    <a:pt x="205" y="390"/>
                  </a:cubicBezTo>
                  <a:cubicBezTo>
                    <a:pt x="207" y="389"/>
                    <a:pt x="207" y="389"/>
                    <a:pt x="207" y="389"/>
                  </a:cubicBezTo>
                  <a:cubicBezTo>
                    <a:pt x="209" y="388"/>
                    <a:pt x="209" y="388"/>
                    <a:pt x="209" y="388"/>
                  </a:cubicBezTo>
                  <a:cubicBezTo>
                    <a:pt x="210" y="387"/>
                    <a:pt x="211" y="386"/>
                    <a:pt x="213" y="386"/>
                  </a:cubicBezTo>
                  <a:cubicBezTo>
                    <a:pt x="217" y="383"/>
                    <a:pt x="221" y="380"/>
                    <a:pt x="225" y="376"/>
                  </a:cubicBezTo>
                  <a:cubicBezTo>
                    <a:pt x="229" y="373"/>
                    <a:pt x="233" y="369"/>
                    <a:pt x="237" y="366"/>
                  </a:cubicBezTo>
                  <a:cubicBezTo>
                    <a:pt x="239" y="364"/>
                    <a:pt x="240" y="362"/>
                    <a:pt x="242" y="360"/>
                  </a:cubicBezTo>
                  <a:cubicBezTo>
                    <a:pt x="244" y="358"/>
                    <a:pt x="244" y="358"/>
                    <a:pt x="244" y="358"/>
                  </a:cubicBezTo>
                  <a:cubicBezTo>
                    <a:pt x="246" y="356"/>
                    <a:pt x="246" y="356"/>
                    <a:pt x="246" y="356"/>
                  </a:cubicBezTo>
                  <a:cubicBezTo>
                    <a:pt x="247" y="354"/>
                    <a:pt x="249" y="353"/>
                    <a:pt x="250" y="351"/>
                  </a:cubicBezTo>
                  <a:cubicBezTo>
                    <a:pt x="249" y="349"/>
                    <a:pt x="247" y="348"/>
                    <a:pt x="246" y="346"/>
                  </a:cubicBezTo>
                  <a:cubicBezTo>
                    <a:pt x="245" y="345"/>
                    <a:pt x="245" y="345"/>
                    <a:pt x="245" y="345"/>
                  </a:cubicBezTo>
                  <a:cubicBezTo>
                    <a:pt x="245" y="344"/>
                    <a:pt x="245" y="344"/>
                    <a:pt x="245" y="344"/>
                  </a:cubicBezTo>
                  <a:cubicBezTo>
                    <a:pt x="245" y="343"/>
                    <a:pt x="244" y="343"/>
                    <a:pt x="244" y="342"/>
                  </a:cubicBezTo>
                  <a:cubicBezTo>
                    <a:pt x="243" y="340"/>
                    <a:pt x="242" y="338"/>
                    <a:pt x="242" y="336"/>
                  </a:cubicBezTo>
                  <a:cubicBezTo>
                    <a:pt x="242" y="335"/>
                    <a:pt x="241" y="334"/>
                    <a:pt x="241" y="333"/>
                  </a:cubicBezTo>
                  <a:cubicBezTo>
                    <a:pt x="241" y="332"/>
                    <a:pt x="241" y="332"/>
                    <a:pt x="241" y="331"/>
                  </a:cubicBezTo>
                  <a:cubicBezTo>
                    <a:pt x="241" y="331"/>
                    <a:pt x="241" y="330"/>
                    <a:pt x="241" y="330"/>
                  </a:cubicBezTo>
                  <a:cubicBezTo>
                    <a:pt x="241" y="328"/>
                    <a:pt x="241" y="325"/>
                    <a:pt x="241" y="323"/>
                  </a:cubicBezTo>
                  <a:cubicBezTo>
                    <a:pt x="242" y="314"/>
                    <a:pt x="246" y="306"/>
                    <a:pt x="251" y="298"/>
                  </a:cubicBezTo>
                  <a:cubicBezTo>
                    <a:pt x="253" y="295"/>
                    <a:pt x="256" y="291"/>
                    <a:pt x="260" y="289"/>
                  </a:cubicBezTo>
                  <a:cubicBezTo>
                    <a:pt x="263" y="287"/>
                    <a:pt x="267" y="286"/>
                    <a:pt x="271" y="286"/>
                  </a:cubicBezTo>
                  <a:cubicBezTo>
                    <a:pt x="274" y="287"/>
                    <a:pt x="278" y="288"/>
                    <a:pt x="281" y="291"/>
                  </a:cubicBezTo>
                  <a:cubicBezTo>
                    <a:pt x="285" y="293"/>
                    <a:pt x="287" y="297"/>
                    <a:pt x="288" y="300"/>
                  </a:cubicBezTo>
                  <a:cubicBezTo>
                    <a:pt x="291" y="307"/>
                    <a:pt x="288" y="316"/>
                    <a:pt x="284" y="324"/>
                  </a:cubicBezTo>
                  <a:cubicBezTo>
                    <a:pt x="282" y="328"/>
                    <a:pt x="279" y="332"/>
                    <a:pt x="276" y="335"/>
                  </a:cubicBezTo>
                  <a:cubicBezTo>
                    <a:pt x="275" y="337"/>
                    <a:pt x="275" y="337"/>
                    <a:pt x="275" y="337"/>
                  </a:cubicBezTo>
                  <a:cubicBezTo>
                    <a:pt x="273" y="339"/>
                    <a:pt x="273" y="339"/>
                    <a:pt x="273" y="339"/>
                  </a:cubicBezTo>
                  <a:cubicBezTo>
                    <a:pt x="269" y="344"/>
                    <a:pt x="269" y="344"/>
                    <a:pt x="269" y="344"/>
                  </a:cubicBezTo>
                  <a:cubicBezTo>
                    <a:pt x="268" y="346"/>
                    <a:pt x="267" y="347"/>
                    <a:pt x="267" y="349"/>
                  </a:cubicBezTo>
                  <a:cubicBezTo>
                    <a:pt x="267" y="349"/>
                    <a:pt x="267" y="350"/>
                    <a:pt x="267" y="350"/>
                  </a:cubicBezTo>
                  <a:cubicBezTo>
                    <a:pt x="267" y="351"/>
                    <a:pt x="267" y="351"/>
                    <a:pt x="267" y="351"/>
                  </a:cubicBezTo>
                  <a:cubicBezTo>
                    <a:pt x="267" y="351"/>
                    <a:pt x="267" y="351"/>
                    <a:pt x="268" y="351"/>
                  </a:cubicBezTo>
                  <a:cubicBezTo>
                    <a:pt x="268" y="352"/>
                    <a:pt x="268" y="352"/>
                    <a:pt x="268" y="352"/>
                  </a:cubicBezTo>
                  <a:cubicBezTo>
                    <a:pt x="268" y="352"/>
                    <a:pt x="269" y="353"/>
                    <a:pt x="270" y="353"/>
                  </a:cubicBezTo>
                  <a:cubicBezTo>
                    <a:pt x="270" y="354"/>
                    <a:pt x="271" y="354"/>
                    <a:pt x="272" y="354"/>
                  </a:cubicBezTo>
                  <a:cubicBezTo>
                    <a:pt x="274" y="355"/>
                    <a:pt x="276" y="356"/>
                    <a:pt x="277" y="356"/>
                  </a:cubicBezTo>
                  <a:cubicBezTo>
                    <a:pt x="278" y="356"/>
                    <a:pt x="279" y="357"/>
                    <a:pt x="280" y="357"/>
                  </a:cubicBezTo>
                  <a:cubicBezTo>
                    <a:pt x="283" y="357"/>
                    <a:pt x="283" y="357"/>
                    <a:pt x="283" y="357"/>
                  </a:cubicBezTo>
                  <a:cubicBezTo>
                    <a:pt x="285" y="358"/>
                    <a:pt x="286" y="358"/>
                    <a:pt x="287" y="358"/>
                  </a:cubicBezTo>
                  <a:cubicBezTo>
                    <a:pt x="292" y="359"/>
                    <a:pt x="297" y="359"/>
                    <a:pt x="303" y="359"/>
                  </a:cubicBezTo>
                  <a:cubicBezTo>
                    <a:pt x="308" y="359"/>
                    <a:pt x="313" y="359"/>
                    <a:pt x="318" y="358"/>
                  </a:cubicBezTo>
                  <a:cubicBezTo>
                    <a:pt x="321" y="357"/>
                    <a:pt x="323" y="356"/>
                    <a:pt x="326" y="355"/>
                  </a:cubicBezTo>
                  <a:cubicBezTo>
                    <a:pt x="327" y="355"/>
                    <a:pt x="327" y="355"/>
                    <a:pt x="327" y="355"/>
                  </a:cubicBezTo>
                  <a:cubicBezTo>
                    <a:pt x="328" y="355"/>
                    <a:pt x="328" y="355"/>
                    <a:pt x="328" y="355"/>
                  </a:cubicBezTo>
                  <a:cubicBezTo>
                    <a:pt x="331" y="353"/>
                    <a:pt x="331" y="353"/>
                    <a:pt x="331" y="353"/>
                  </a:cubicBezTo>
                  <a:cubicBezTo>
                    <a:pt x="333" y="353"/>
                    <a:pt x="335" y="352"/>
                    <a:pt x="337" y="351"/>
                  </a:cubicBezTo>
                  <a:cubicBezTo>
                    <a:pt x="336" y="348"/>
                    <a:pt x="336" y="345"/>
                    <a:pt x="335" y="342"/>
                  </a:cubicBezTo>
                  <a:cubicBezTo>
                    <a:pt x="335" y="340"/>
                    <a:pt x="335" y="340"/>
                    <a:pt x="335" y="340"/>
                  </a:cubicBezTo>
                  <a:cubicBezTo>
                    <a:pt x="335" y="339"/>
                    <a:pt x="335" y="339"/>
                    <a:pt x="335" y="339"/>
                  </a:cubicBezTo>
                  <a:cubicBezTo>
                    <a:pt x="334" y="337"/>
                    <a:pt x="334" y="337"/>
                    <a:pt x="334" y="337"/>
                  </a:cubicBezTo>
                  <a:cubicBezTo>
                    <a:pt x="334" y="333"/>
                    <a:pt x="334" y="330"/>
                    <a:pt x="334" y="327"/>
                  </a:cubicBezTo>
                  <a:cubicBezTo>
                    <a:pt x="334" y="320"/>
                    <a:pt x="336" y="314"/>
                    <a:pt x="339" y="309"/>
                  </a:cubicBezTo>
                  <a:cubicBezTo>
                    <a:pt x="340" y="307"/>
                    <a:pt x="342" y="304"/>
                    <a:pt x="345" y="302"/>
                  </a:cubicBezTo>
                  <a:cubicBezTo>
                    <a:pt x="346" y="301"/>
                    <a:pt x="347" y="300"/>
                    <a:pt x="348" y="299"/>
                  </a:cubicBezTo>
                  <a:cubicBezTo>
                    <a:pt x="349" y="298"/>
                    <a:pt x="350" y="297"/>
                    <a:pt x="352" y="297"/>
                  </a:cubicBezTo>
                  <a:cubicBezTo>
                    <a:pt x="357" y="294"/>
                    <a:pt x="363" y="294"/>
                    <a:pt x="367" y="296"/>
                  </a:cubicBezTo>
                  <a:cubicBezTo>
                    <a:pt x="369" y="296"/>
                    <a:pt x="370" y="297"/>
                    <a:pt x="371" y="297"/>
                  </a:cubicBezTo>
                  <a:cubicBezTo>
                    <a:pt x="371" y="298"/>
                    <a:pt x="372" y="298"/>
                    <a:pt x="372" y="299"/>
                  </a:cubicBezTo>
                  <a:cubicBezTo>
                    <a:pt x="373" y="299"/>
                    <a:pt x="373" y="300"/>
                    <a:pt x="374" y="300"/>
                  </a:cubicBezTo>
                  <a:cubicBezTo>
                    <a:pt x="375" y="303"/>
                    <a:pt x="377" y="305"/>
                    <a:pt x="378" y="308"/>
                  </a:cubicBezTo>
                  <a:cubicBezTo>
                    <a:pt x="380" y="313"/>
                    <a:pt x="380" y="319"/>
                    <a:pt x="378" y="325"/>
                  </a:cubicBezTo>
                  <a:cubicBezTo>
                    <a:pt x="376" y="330"/>
                    <a:pt x="372" y="336"/>
                    <a:pt x="367" y="340"/>
                  </a:cubicBezTo>
                  <a:cubicBezTo>
                    <a:pt x="365" y="343"/>
                    <a:pt x="363" y="345"/>
                    <a:pt x="360" y="347"/>
                  </a:cubicBezTo>
                  <a:cubicBezTo>
                    <a:pt x="359" y="347"/>
                    <a:pt x="359" y="348"/>
                    <a:pt x="358" y="348"/>
                  </a:cubicBezTo>
                  <a:cubicBezTo>
                    <a:pt x="357" y="349"/>
                    <a:pt x="357" y="349"/>
                    <a:pt x="357" y="349"/>
                  </a:cubicBezTo>
                  <a:cubicBezTo>
                    <a:pt x="356" y="350"/>
                    <a:pt x="356" y="350"/>
                    <a:pt x="356" y="350"/>
                  </a:cubicBezTo>
                  <a:cubicBezTo>
                    <a:pt x="353" y="352"/>
                    <a:pt x="351" y="353"/>
                    <a:pt x="348" y="355"/>
                  </a:cubicBezTo>
                  <a:cubicBezTo>
                    <a:pt x="349" y="357"/>
                    <a:pt x="349" y="359"/>
                    <a:pt x="350" y="361"/>
                  </a:cubicBezTo>
                  <a:cubicBezTo>
                    <a:pt x="350" y="362"/>
                    <a:pt x="351" y="363"/>
                    <a:pt x="351" y="364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3" y="369"/>
                    <a:pt x="354" y="371"/>
                    <a:pt x="356" y="373"/>
                  </a:cubicBezTo>
                  <a:cubicBezTo>
                    <a:pt x="358" y="378"/>
                    <a:pt x="361" y="382"/>
                    <a:pt x="364" y="387"/>
                  </a:cubicBezTo>
                  <a:cubicBezTo>
                    <a:pt x="367" y="391"/>
                    <a:pt x="371" y="395"/>
                    <a:pt x="375" y="398"/>
                  </a:cubicBezTo>
                  <a:cubicBezTo>
                    <a:pt x="376" y="399"/>
                    <a:pt x="377" y="400"/>
                    <a:pt x="378" y="400"/>
                  </a:cubicBezTo>
                  <a:cubicBezTo>
                    <a:pt x="379" y="401"/>
                    <a:pt x="379" y="401"/>
                    <a:pt x="380" y="402"/>
                  </a:cubicBezTo>
                  <a:cubicBezTo>
                    <a:pt x="381" y="402"/>
                    <a:pt x="381" y="402"/>
                    <a:pt x="381" y="402"/>
                  </a:cubicBezTo>
                  <a:cubicBezTo>
                    <a:pt x="381" y="402"/>
                    <a:pt x="381" y="402"/>
                    <a:pt x="381" y="402"/>
                  </a:cubicBezTo>
                  <a:cubicBezTo>
                    <a:pt x="383" y="403"/>
                    <a:pt x="383" y="403"/>
                    <a:pt x="383" y="403"/>
                  </a:cubicBezTo>
                  <a:cubicBezTo>
                    <a:pt x="384" y="404"/>
                    <a:pt x="386" y="405"/>
                    <a:pt x="388" y="406"/>
                  </a:cubicBezTo>
                  <a:cubicBezTo>
                    <a:pt x="391" y="407"/>
                    <a:pt x="391" y="407"/>
                    <a:pt x="391" y="407"/>
                  </a:cubicBezTo>
                  <a:cubicBezTo>
                    <a:pt x="392" y="408"/>
                    <a:pt x="392" y="408"/>
                    <a:pt x="392" y="408"/>
                  </a:cubicBezTo>
                  <a:cubicBezTo>
                    <a:pt x="393" y="408"/>
                    <a:pt x="393" y="408"/>
                    <a:pt x="394" y="408"/>
                  </a:cubicBezTo>
                  <a:cubicBezTo>
                    <a:pt x="401" y="393"/>
                    <a:pt x="401" y="393"/>
                    <a:pt x="401" y="393"/>
                  </a:cubicBezTo>
                  <a:cubicBezTo>
                    <a:pt x="406" y="383"/>
                    <a:pt x="406" y="383"/>
                    <a:pt x="406" y="383"/>
                  </a:cubicBezTo>
                  <a:cubicBezTo>
                    <a:pt x="408" y="379"/>
                    <a:pt x="408" y="379"/>
                    <a:pt x="408" y="379"/>
                  </a:cubicBezTo>
                  <a:cubicBezTo>
                    <a:pt x="409" y="378"/>
                    <a:pt x="409" y="378"/>
                    <a:pt x="409" y="378"/>
                  </a:cubicBezTo>
                  <a:cubicBezTo>
                    <a:pt x="409" y="377"/>
                    <a:pt x="409" y="377"/>
                    <a:pt x="409" y="377"/>
                  </a:cubicBezTo>
                  <a:cubicBezTo>
                    <a:pt x="410" y="376"/>
                    <a:pt x="410" y="375"/>
                    <a:pt x="411" y="375"/>
                  </a:cubicBezTo>
                  <a:cubicBezTo>
                    <a:pt x="413" y="372"/>
                    <a:pt x="415" y="370"/>
                    <a:pt x="417" y="367"/>
                  </a:cubicBezTo>
                  <a:cubicBezTo>
                    <a:pt x="420" y="365"/>
                    <a:pt x="422" y="363"/>
                    <a:pt x="425" y="362"/>
                  </a:cubicBezTo>
                  <a:cubicBezTo>
                    <a:pt x="426" y="361"/>
                    <a:pt x="427" y="361"/>
                    <a:pt x="429" y="361"/>
                  </a:cubicBezTo>
                  <a:cubicBezTo>
                    <a:pt x="430" y="361"/>
                    <a:pt x="431" y="361"/>
                    <a:pt x="432" y="361"/>
                  </a:cubicBezTo>
                  <a:cubicBezTo>
                    <a:pt x="437" y="362"/>
                    <a:pt x="441" y="366"/>
                    <a:pt x="444" y="372"/>
                  </a:cubicBezTo>
                  <a:cubicBezTo>
                    <a:pt x="446" y="377"/>
                    <a:pt x="447" y="384"/>
                    <a:pt x="446" y="390"/>
                  </a:cubicBezTo>
                  <a:cubicBezTo>
                    <a:pt x="445" y="393"/>
                    <a:pt x="445" y="396"/>
                    <a:pt x="443" y="399"/>
                  </a:cubicBezTo>
                  <a:cubicBezTo>
                    <a:pt x="442" y="402"/>
                    <a:pt x="440" y="405"/>
                    <a:pt x="438" y="407"/>
                  </a:cubicBezTo>
                  <a:cubicBezTo>
                    <a:pt x="434" y="411"/>
                    <a:pt x="429" y="415"/>
                    <a:pt x="423" y="417"/>
                  </a:cubicBezTo>
                  <a:cubicBezTo>
                    <a:pt x="420" y="418"/>
                    <a:pt x="416" y="418"/>
                    <a:pt x="413" y="418"/>
                  </a:cubicBezTo>
                  <a:cubicBezTo>
                    <a:pt x="411" y="418"/>
                    <a:pt x="410" y="419"/>
                    <a:pt x="408" y="419"/>
                  </a:cubicBezTo>
                  <a:cubicBezTo>
                    <a:pt x="407" y="418"/>
                    <a:pt x="407" y="418"/>
                    <a:pt x="407" y="418"/>
                  </a:cubicBezTo>
                  <a:cubicBezTo>
                    <a:pt x="407" y="418"/>
                    <a:pt x="406" y="418"/>
                    <a:pt x="406" y="418"/>
                  </a:cubicBezTo>
                  <a:cubicBezTo>
                    <a:pt x="405" y="418"/>
                    <a:pt x="404" y="418"/>
                    <a:pt x="404" y="418"/>
                  </a:cubicBezTo>
                  <a:cubicBezTo>
                    <a:pt x="399" y="418"/>
                    <a:pt x="399" y="418"/>
                    <a:pt x="399" y="418"/>
                  </a:cubicBezTo>
                  <a:cubicBezTo>
                    <a:pt x="398" y="419"/>
                    <a:pt x="397" y="421"/>
                    <a:pt x="397" y="423"/>
                  </a:cubicBezTo>
                  <a:cubicBezTo>
                    <a:pt x="395" y="427"/>
                    <a:pt x="395" y="427"/>
                    <a:pt x="395" y="427"/>
                  </a:cubicBezTo>
                  <a:cubicBezTo>
                    <a:pt x="392" y="432"/>
                    <a:pt x="392" y="432"/>
                    <a:pt x="392" y="432"/>
                  </a:cubicBezTo>
                  <a:cubicBezTo>
                    <a:pt x="387" y="443"/>
                    <a:pt x="387" y="443"/>
                    <a:pt x="387" y="443"/>
                  </a:cubicBezTo>
                  <a:cubicBezTo>
                    <a:pt x="384" y="451"/>
                    <a:pt x="381" y="458"/>
                    <a:pt x="378" y="465"/>
                  </a:cubicBezTo>
                  <a:cubicBezTo>
                    <a:pt x="372" y="480"/>
                    <a:pt x="367" y="495"/>
                    <a:pt x="361" y="510"/>
                  </a:cubicBezTo>
                  <a:cubicBezTo>
                    <a:pt x="351" y="539"/>
                    <a:pt x="341" y="570"/>
                    <a:pt x="332" y="600"/>
                  </a:cubicBezTo>
                  <a:cubicBezTo>
                    <a:pt x="327" y="617"/>
                    <a:pt x="327" y="617"/>
                    <a:pt x="327" y="617"/>
                  </a:cubicBezTo>
                  <a:cubicBezTo>
                    <a:pt x="326" y="622"/>
                    <a:pt x="326" y="622"/>
                    <a:pt x="326" y="622"/>
                  </a:cubicBezTo>
                  <a:cubicBezTo>
                    <a:pt x="325" y="622"/>
                    <a:pt x="325" y="622"/>
                    <a:pt x="325" y="622"/>
                  </a:cubicBezTo>
                  <a:cubicBezTo>
                    <a:pt x="330" y="603"/>
                    <a:pt x="330" y="603"/>
                    <a:pt x="330" y="603"/>
                  </a:cubicBezTo>
                  <a:cubicBezTo>
                    <a:pt x="334" y="592"/>
                    <a:pt x="334" y="592"/>
                    <a:pt x="334" y="592"/>
                  </a:cubicBezTo>
                  <a:cubicBezTo>
                    <a:pt x="342" y="563"/>
                    <a:pt x="352" y="534"/>
                    <a:pt x="362" y="506"/>
                  </a:cubicBezTo>
                  <a:cubicBezTo>
                    <a:pt x="367" y="491"/>
                    <a:pt x="373" y="477"/>
                    <a:pt x="378" y="463"/>
                  </a:cubicBezTo>
                  <a:cubicBezTo>
                    <a:pt x="381" y="456"/>
                    <a:pt x="384" y="449"/>
                    <a:pt x="387" y="442"/>
                  </a:cubicBezTo>
                  <a:cubicBezTo>
                    <a:pt x="392" y="432"/>
                    <a:pt x="392" y="432"/>
                    <a:pt x="392" y="432"/>
                  </a:cubicBezTo>
                  <a:cubicBezTo>
                    <a:pt x="394" y="426"/>
                    <a:pt x="394" y="426"/>
                    <a:pt x="394" y="426"/>
                  </a:cubicBezTo>
                  <a:cubicBezTo>
                    <a:pt x="398" y="417"/>
                    <a:pt x="398" y="417"/>
                    <a:pt x="398" y="417"/>
                  </a:cubicBezTo>
                  <a:cubicBezTo>
                    <a:pt x="403" y="418"/>
                    <a:pt x="403" y="418"/>
                    <a:pt x="403" y="418"/>
                  </a:cubicBezTo>
                  <a:cubicBezTo>
                    <a:pt x="404" y="418"/>
                    <a:pt x="405" y="418"/>
                    <a:pt x="406" y="418"/>
                  </a:cubicBezTo>
                  <a:cubicBezTo>
                    <a:pt x="406" y="418"/>
                    <a:pt x="407" y="418"/>
                    <a:pt x="407" y="418"/>
                  </a:cubicBezTo>
                  <a:cubicBezTo>
                    <a:pt x="408" y="418"/>
                    <a:pt x="408" y="418"/>
                    <a:pt x="408" y="418"/>
                  </a:cubicBezTo>
                  <a:cubicBezTo>
                    <a:pt x="410" y="418"/>
                    <a:pt x="411" y="418"/>
                    <a:pt x="413" y="418"/>
                  </a:cubicBezTo>
                  <a:cubicBezTo>
                    <a:pt x="416" y="417"/>
                    <a:pt x="419" y="417"/>
                    <a:pt x="422" y="416"/>
                  </a:cubicBezTo>
                  <a:cubicBezTo>
                    <a:pt x="428" y="414"/>
                    <a:pt x="434" y="411"/>
                    <a:pt x="438" y="406"/>
                  </a:cubicBezTo>
                  <a:cubicBezTo>
                    <a:pt x="440" y="404"/>
                    <a:pt x="442" y="402"/>
                    <a:pt x="443" y="399"/>
                  </a:cubicBezTo>
                  <a:cubicBezTo>
                    <a:pt x="444" y="396"/>
                    <a:pt x="445" y="393"/>
                    <a:pt x="445" y="390"/>
                  </a:cubicBezTo>
                  <a:cubicBezTo>
                    <a:pt x="446" y="384"/>
                    <a:pt x="446" y="377"/>
                    <a:pt x="443" y="372"/>
                  </a:cubicBezTo>
                  <a:cubicBezTo>
                    <a:pt x="441" y="367"/>
                    <a:pt x="436" y="362"/>
                    <a:pt x="432" y="362"/>
                  </a:cubicBezTo>
                  <a:cubicBezTo>
                    <a:pt x="431" y="362"/>
                    <a:pt x="431" y="362"/>
                    <a:pt x="430" y="361"/>
                  </a:cubicBezTo>
                  <a:cubicBezTo>
                    <a:pt x="430" y="361"/>
                    <a:pt x="429" y="362"/>
                    <a:pt x="429" y="362"/>
                  </a:cubicBezTo>
                  <a:cubicBezTo>
                    <a:pt x="428" y="362"/>
                    <a:pt x="426" y="362"/>
                    <a:pt x="425" y="363"/>
                  </a:cubicBezTo>
                  <a:cubicBezTo>
                    <a:pt x="423" y="364"/>
                    <a:pt x="420" y="366"/>
                    <a:pt x="418" y="368"/>
                  </a:cubicBezTo>
                  <a:cubicBezTo>
                    <a:pt x="415" y="370"/>
                    <a:pt x="413" y="373"/>
                    <a:pt x="411" y="375"/>
                  </a:cubicBezTo>
                  <a:cubicBezTo>
                    <a:pt x="411" y="376"/>
                    <a:pt x="410" y="377"/>
                    <a:pt x="410" y="377"/>
                  </a:cubicBezTo>
                  <a:cubicBezTo>
                    <a:pt x="409" y="378"/>
                    <a:pt x="409" y="378"/>
                    <a:pt x="409" y="378"/>
                  </a:cubicBezTo>
                  <a:cubicBezTo>
                    <a:pt x="409" y="379"/>
                    <a:pt x="409" y="379"/>
                    <a:pt x="409" y="379"/>
                  </a:cubicBezTo>
                  <a:cubicBezTo>
                    <a:pt x="406" y="384"/>
                    <a:pt x="406" y="384"/>
                    <a:pt x="406" y="384"/>
                  </a:cubicBezTo>
                  <a:cubicBezTo>
                    <a:pt x="402" y="394"/>
                    <a:pt x="402" y="394"/>
                    <a:pt x="402" y="394"/>
                  </a:cubicBezTo>
                  <a:cubicBezTo>
                    <a:pt x="394" y="409"/>
                    <a:pt x="394" y="409"/>
                    <a:pt x="394" y="409"/>
                  </a:cubicBezTo>
                  <a:cubicBezTo>
                    <a:pt x="394" y="409"/>
                    <a:pt x="393" y="409"/>
                    <a:pt x="393" y="409"/>
                  </a:cubicBezTo>
                  <a:cubicBezTo>
                    <a:pt x="391" y="408"/>
                    <a:pt x="391" y="408"/>
                    <a:pt x="391" y="408"/>
                  </a:cubicBezTo>
                  <a:cubicBezTo>
                    <a:pt x="388" y="407"/>
                    <a:pt x="388" y="407"/>
                    <a:pt x="388" y="407"/>
                  </a:cubicBezTo>
                  <a:cubicBezTo>
                    <a:pt x="386" y="406"/>
                    <a:pt x="384" y="405"/>
                    <a:pt x="382" y="404"/>
                  </a:cubicBezTo>
                  <a:cubicBezTo>
                    <a:pt x="381" y="403"/>
                    <a:pt x="381" y="403"/>
                    <a:pt x="381" y="403"/>
                  </a:cubicBezTo>
                  <a:cubicBezTo>
                    <a:pt x="380" y="403"/>
                    <a:pt x="380" y="403"/>
                    <a:pt x="380" y="403"/>
                  </a:cubicBezTo>
                  <a:cubicBezTo>
                    <a:pt x="380" y="402"/>
                    <a:pt x="380" y="402"/>
                    <a:pt x="380" y="402"/>
                  </a:cubicBezTo>
                  <a:cubicBezTo>
                    <a:pt x="379" y="402"/>
                    <a:pt x="378" y="402"/>
                    <a:pt x="378" y="401"/>
                  </a:cubicBezTo>
                  <a:cubicBezTo>
                    <a:pt x="377" y="400"/>
                    <a:pt x="376" y="400"/>
                    <a:pt x="375" y="399"/>
                  </a:cubicBezTo>
                  <a:cubicBezTo>
                    <a:pt x="370" y="395"/>
                    <a:pt x="367" y="391"/>
                    <a:pt x="363" y="387"/>
                  </a:cubicBezTo>
                  <a:cubicBezTo>
                    <a:pt x="360" y="383"/>
                    <a:pt x="357" y="378"/>
                    <a:pt x="355" y="374"/>
                  </a:cubicBezTo>
                  <a:cubicBezTo>
                    <a:pt x="354" y="371"/>
                    <a:pt x="352" y="369"/>
                    <a:pt x="351" y="367"/>
                  </a:cubicBezTo>
                  <a:cubicBezTo>
                    <a:pt x="351" y="366"/>
                    <a:pt x="351" y="366"/>
                    <a:pt x="351" y="366"/>
                  </a:cubicBezTo>
                  <a:cubicBezTo>
                    <a:pt x="350" y="364"/>
                    <a:pt x="350" y="364"/>
                    <a:pt x="350" y="364"/>
                  </a:cubicBezTo>
                  <a:cubicBezTo>
                    <a:pt x="350" y="363"/>
                    <a:pt x="350" y="362"/>
                    <a:pt x="349" y="361"/>
                  </a:cubicBezTo>
                  <a:cubicBezTo>
                    <a:pt x="348" y="359"/>
                    <a:pt x="348" y="357"/>
                    <a:pt x="347" y="355"/>
                  </a:cubicBezTo>
                  <a:cubicBezTo>
                    <a:pt x="350" y="353"/>
                    <a:pt x="352" y="351"/>
                    <a:pt x="355" y="349"/>
                  </a:cubicBezTo>
                  <a:cubicBezTo>
                    <a:pt x="357" y="348"/>
                    <a:pt x="357" y="348"/>
                    <a:pt x="357" y="348"/>
                  </a:cubicBezTo>
                  <a:cubicBezTo>
                    <a:pt x="358" y="348"/>
                    <a:pt x="358" y="348"/>
                    <a:pt x="358" y="348"/>
                  </a:cubicBezTo>
                  <a:cubicBezTo>
                    <a:pt x="358" y="347"/>
                    <a:pt x="359" y="347"/>
                    <a:pt x="359" y="346"/>
                  </a:cubicBezTo>
                  <a:cubicBezTo>
                    <a:pt x="362" y="344"/>
                    <a:pt x="364" y="342"/>
                    <a:pt x="367" y="340"/>
                  </a:cubicBezTo>
                  <a:cubicBezTo>
                    <a:pt x="371" y="335"/>
                    <a:pt x="375" y="330"/>
                    <a:pt x="377" y="325"/>
                  </a:cubicBezTo>
                  <a:cubicBezTo>
                    <a:pt x="379" y="319"/>
                    <a:pt x="379" y="313"/>
                    <a:pt x="377" y="308"/>
                  </a:cubicBezTo>
                  <a:cubicBezTo>
                    <a:pt x="376" y="306"/>
                    <a:pt x="375" y="303"/>
                    <a:pt x="373" y="301"/>
                  </a:cubicBezTo>
                  <a:cubicBezTo>
                    <a:pt x="372" y="301"/>
                    <a:pt x="372" y="300"/>
                    <a:pt x="371" y="299"/>
                  </a:cubicBezTo>
                  <a:cubicBezTo>
                    <a:pt x="371" y="299"/>
                    <a:pt x="371" y="299"/>
                    <a:pt x="370" y="298"/>
                  </a:cubicBezTo>
                  <a:cubicBezTo>
                    <a:pt x="369" y="297"/>
                    <a:pt x="368" y="297"/>
                    <a:pt x="367" y="296"/>
                  </a:cubicBezTo>
                  <a:cubicBezTo>
                    <a:pt x="363" y="295"/>
                    <a:pt x="357" y="295"/>
                    <a:pt x="352" y="298"/>
                  </a:cubicBezTo>
                  <a:cubicBezTo>
                    <a:pt x="351" y="298"/>
                    <a:pt x="350" y="299"/>
                    <a:pt x="349" y="300"/>
                  </a:cubicBezTo>
                  <a:cubicBezTo>
                    <a:pt x="347" y="301"/>
                    <a:pt x="346" y="302"/>
                    <a:pt x="345" y="303"/>
                  </a:cubicBezTo>
                  <a:cubicBezTo>
                    <a:pt x="343" y="305"/>
                    <a:pt x="341" y="307"/>
                    <a:pt x="340" y="310"/>
                  </a:cubicBezTo>
                  <a:cubicBezTo>
                    <a:pt x="337" y="315"/>
                    <a:pt x="335" y="321"/>
                    <a:pt x="335" y="327"/>
                  </a:cubicBezTo>
                  <a:cubicBezTo>
                    <a:pt x="335" y="330"/>
                    <a:pt x="335" y="333"/>
                    <a:pt x="335" y="337"/>
                  </a:cubicBezTo>
                  <a:cubicBezTo>
                    <a:pt x="336" y="339"/>
                    <a:pt x="336" y="339"/>
                    <a:pt x="336" y="339"/>
                  </a:cubicBezTo>
                  <a:cubicBezTo>
                    <a:pt x="336" y="340"/>
                    <a:pt x="336" y="340"/>
                    <a:pt x="336" y="340"/>
                  </a:cubicBezTo>
                  <a:cubicBezTo>
                    <a:pt x="336" y="342"/>
                    <a:pt x="336" y="342"/>
                    <a:pt x="336" y="342"/>
                  </a:cubicBezTo>
                  <a:cubicBezTo>
                    <a:pt x="336" y="343"/>
                    <a:pt x="336" y="343"/>
                    <a:pt x="336" y="343"/>
                  </a:cubicBezTo>
                  <a:cubicBezTo>
                    <a:pt x="337" y="344"/>
                    <a:pt x="337" y="344"/>
                    <a:pt x="337" y="344"/>
                  </a:cubicBezTo>
                  <a:cubicBezTo>
                    <a:pt x="337" y="347"/>
                    <a:pt x="337" y="347"/>
                    <a:pt x="337" y="347"/>
                  </a:cubicBezTo>
                  <a:cubicBezTo>
                    <a:pt x="338" y="351"/>
                    <a:pt x="338" y="351"/>
                    <a:pt x="338" y="351"/>
                  </a:cubicBezTo>
                  <a:cubicBezTo>
                    <a:pt x="336" y="352"/>
                    <a:pt x="334" y="353"/>
                    <a:pt x="332" y="354"/>
                  </a:cubicBezTo>
                  <a:cubicBezTo>
                    <a:pt x="331" y="355"/>
                    <a:pt x="330" y="355"/>
                    <a:pt x="329" y="355"/>
                  </a:cubicBezTo>
                  <a:cubicBezTo>
                    <a:pt x="328" y="356"/>
                    <a:pt x="328" y="356"/>
                    <a:pt x="328" y="356"/>
                  </a:cubicBezTo>
                  <a:cubicBezTo>
                    <a:pt x="326" y="356"/>
                    <a:pt x="326" y="356"/>
                    <a:pt x="326" y="356"/>
                  </a:cubicBezTo>
                  <a:cubicBezTo>
                    <a:pt x="324" y="357"/>
                    <a:pt x="321" y="358"/>
                    <a:pt x="318" y="359"/>
                  </a:cubicBezTo>
                  <a:cubicBezTo>
                    <a:pt x="313" y="360"/>
                    <a:pt x="308" y="360"/>
                    <a:pt x="303" y="360"/>
                  </a:cubicBezTo>
                  <a:cubicBezTo>
                    <a:pt x="297" y="360"/>
                    <a:pt x="292" y="360"/>
                    <a:pt x="287" y="359"/>
                  </a:cubicBezTo>
                  <a:cubicBezTo>
                    <a:pt x="286" y="359"/>
                    <a:pt x="284" y="359"/>
                    <a:pt x="283" y="358"/>
                  </a:cubicBezTo>
                  <a:cubicBezTo>
                    <a:pt x="282" y="358"/>
                    <a:pt x="281" y="358"/>
                    <a:pt x="280" y="358"/>
                  </a:cubicBezTo>
                  <a:cubicBezTo>
                    <a:pt x="279" y="358"/>
                    <a:pt x="278" y="357"/>
                    <a:pt x="277" y="357"/>
                  </a:cubicBezTo>
                  <a:cubicBezTo>
                    <a:pt x="275" y="357"/>
                    <a:pt x="273" y="356"/>
                    <a:pt x="271" y="355"/>
                  </a:cubicBezTo>
                  <a:cubicBezTo>
                    <a:pt x="270" y="355"/>
                    <a:pt x="269" y="354"/>
                    <a:pt x="268" y="354"/>
                  </a:cubicBezTo>
                  <a:cubicBezTo>
                    <a:pt x="268" y="353"/>
                    <a:pt x="267" y="353"/>
                    <a:pt x="267" y="352"/>
                  </a:cubicBezTo>
                  <a:cubicBezTo>
                    <a:pt x="266" y="352"/>
                    <a:pt x="266" y="351"/>
                    <a:pt x="266" y="351"/>
                  </a:cubicBezTo>
                  <a:cubicBezTo>
                    <a:pt x="266" y="350"/>
                    <a:pt x="266" y="350"/>
                    <a:pt x="266" y="350"/>
                  </a:cubicBezTo>
                  <a:cubicBezTo>
                    <a:pt x="266" y="350"/>
                    <a:pt x="266" y="349"/>
                    <a:pt x="265" y="349"/>
                  </a:cubicBezTo>
                  <a:cubicBezTo>
                    <a:pt x="265" y="348"/>
                    <a:pt x="266" y="346"/>
                    <a:pt x="268" y="344"/>
                  </a:cubicBezTo>
                  <a:cubicBezTo>
                    <a:pt x="272" y="339"/>
                    <a:pt x="272" y="339"/>
                    <a:pt x="272" y="339"/>
                  </a:cubicBezTo>
                  <a:cubicBezTo>
                    <a:pt x="274" y="336"/>
                    <a:pt x="274" y="336"/>
                    <a:pt x="274" y="336"/>
                  </a:cubicBezTo>
                  <a:cubicBezTo>
                    <a:pt x="275" y="335"/>
                    <a:pt x="275" y="335"/>
                    <a:pt x="275" y="335"/>
                  </a:cubicBezTo>
                  <a:cubicBezTo>
                    <a:pt x="278" y="331"/>
                    <a:pt x="281" y="327"/>
                    <a:pt x="283" y="323"/>
                  </a:cubicBezTo>
                  <a:cubicBezTo>
                    <a:pt x="285" y="319"/>
                    <a:pt x="287" y="315"/>
                    <a:pt x="288" y="311"/>
                  </a:cubicBezTo>
                  <a:cubicBezTo>
                    <a:pt x="289" y="307"/>
                    <a:pt x="289" y="304"/>
                    <a:pt x="288" y="300"/>
                  </a:cubicBezTo>
                  <a:cubicBezTo>
                    <a:pt x="286" y="297"/>
                    <a:pt x="284" y="294"/>
                    <a:pt x="281" y="292"/>
                  </a:cubicBezTo>
                  <a:cubicBezTo>
                    <a:pt x="277" y="289"/>
                    <a:pt x="274" y="288"/>
                    <a:pt x="270" y="287"/>
                  </a:cubicBezTo>
                  <a:cubicBezTo>
                    <a:pt x="267" y="287"/>
                    <a:pt x="264" y="288"/>
                    <a:pt x="260" y="290"/>
                  </a:cubicBezTo>
                  <a:cubicBezTo>
                    <a:pt x="257" y="292"/>
                    <a:pt x="254" y="295"/>
                    <a:pt x="252" y="299"/>
                  </a:cubicBezTo>
                  <a:cubicBezTo>
                    <a:pt x="247" y="306"/>
                    <a:pt x="243" y="315"/>
                    <a:pt x="242" y="323"/>
                  </a:cubicBezTo>
                  <a:cubicBezTo>
                    <a:pt x="242" y="326"/>
                    <a:pt x="242" y="328"/>
                    <a:pt x="242" y="330"/>
                  </a:cubicBezTo>
                  <a:cubicBezTo>
                    <a:pt x="242" y="330"/>
                    <a:pt x="242" y="331"/>
                    <a:pt x="242" y="331"/>
                  </a:cubicBezTo>
                  <a:cubicBezTo>
                    <a:pt x="242" y="332"/>
                    <a:pt x="242" y="332"/>
                    <a:pt x="242" y="333"/>
                  </a:cubicBezTo>
                  <a:cubicBezTo>
                    <a:pt x="242" y="334"/>
                    <a:pt x="243" y="335"/>
                    <a:pt x="243" y="336"/>
                  </a:cubicBezTo>
                  <a:cubicBezTo>
                    <a:pt x="243" y="338"/>
                    <a:pt x="244" y="340"/>
                    <a:pt x="245" y="342"/>
                  </a:cubicBezTo>
                  <a:cubicBezTo>
                    <a:pt x="245" y="342"/>
                    <a:pt x="245" y="343"/>
                    <a:pt x="246" y="343"/>
                  </a:cubicBezTo>
                  <a:cubicBezTo>
                    <a:pt x="246" y="343"/>
                    <a:pt x="246" y="343"/>
                    <a:pt x="246" y="344"/>
                  </a:cubicBezTo>
                  <a:cubicBezTo>
                    <a:pt x="247" y="346"/>
                    <a:pt x="247" y="346"/>
                    <a:pt x="247" y="346"/>
                  </a:cubicBezTo>
                  <a:cubicBezTo>
                    <a:pt x="248" y="347"/>
                    <a:pt x="250" y="349"/>
                    <a:pt x="251" y="351"/>
                  </a:cubicBezTo>
                  <a:cubicBezTo>
                    <a:pt x="250" y="353"/>
                    <a:pt x="248" y="355"/>
                    <a:pt x="247" y="356"/>
                  </a:cubicBezTo>
                  <a:cubicBezTo>
                    <a:pt x="246" y="357"/>
                    <a:pt x="245" y="358"/>
                    <a:pt x="244" y="359"/>
                  </a:cubicBezTo>
                  <a:cubicBezTo>
                    <a:pt x="243" y="361"/>
                    <a:pt x="243" y="361"/>
                    <a:pt x="243" y="361"/>
                  </a:cubicBezTo>
                  <a:cubicBezTo>
                    <a:pt x="241" y="363"/>
                    <a:pt x="239" y="365"/>
                    <a:pt x="237" y="366"/>
                  </a:cubicBezTo>
                  <a:cubicBezTo>
                    <a:pt x="234" y="370"/>
                    <a:pt x="230" y="374"/>
                    <a:pt x="226" y="377"/>
                  </a:cubicBezTo>
                  <a:cubicBezTo>
                    <a:pt x="222" y="380"/>
                    <a:pt x="217" y="384"/>
                    <a:pt x="213" y="387"/>
                  </a:cubicBezTo>
                  <a:cubicBezTo>
                    <a:pt x="212" y="387"/>
                    <a:pt x="211" y="388"/>
                    <a:pt x="210" y="389"/>
                  </a:cubicBezTo>
                  <a:cubicBezTo>
                    <a:pt x="208" y="390"/>
                    <a:pt x="208" y="390"/>
                    <a:pt x="208" y="390"/>
                  </a:cubicBezTo>
                  <a:cubicBezTo>
                    <a:pt x="207" y="390"/>
                    <a:pt x="207" y="390"/>
                    <a:pt x="207" y="390"/>
                  </a:cubicBezTo>
                  <a:cubicBezTo>
                    <a:pt x="206" y="391"/>
                    <a:pt x="206" y="391"/>
                    <a:pt x="206" y="391"/>
                  </a:cubicBezTo>
                  <a:cubicBezTo>
                    <a:pt x="205" y="392"/>
                    <a:pt x="204" y="392"/>
                    <a:pt x="203" y="393"/>
                  </a:cubicBezTo>
                  <a:cubicBezTo>
                    <a:pt x="202" y="393"/>
                    <a:pt x="201" y="394"/>
                    <a:pt x="200" y="394"/>
                  </a:cubicBezTo>
                  <a:cubicBezTo>
                    <a:pt x="198" y="395"/>
                    <a:pt x="196" y="396"/>
                    <a:pt x="194" y="397"/>
                  </a:cubicBezTo>
                  <a:cubicBezTo>
                    <a:pt x="187" y="385"/>
                    <a:pt x="187" y="385"/>
                    <a:pt x="187" y="385"/>
                  </a:cubicBezTo>
                  <a:cubicBezTo>
                    <a:pt x="184" y="378"/>
                    <a:pt x="184" y="378"/>
                    <a:pt x="184" y="378"/>
                  </a:cubicBezTo>
                  <a:cubicBezTo>
                    <a:pt x="182" y="374"/>
                    <a:pt x="179" y="370"/>
                    <a:pt x="177" y="367"/>
                  </a:cubicBezTo>
                  <a:cubicBezTo>
                    <a:pt x="174" y="363"/>
                    <a:pt x="170" y="360"/>
                    <a:pt x="167" y="358"/>
                  </a:cubicBezTo>
                  <a:cubicBezTo>
                    <a:pt x="163" y="356"/>
                    <a:pt x="159" y="355"/>
                    <a:pt x="155" y="355"/>
                  </a:cubicBezTo>
                  <a:cubicBezTo>
                    <a:pt x="152" y="355"/>
                    <a:pt x="148" y="356"/>
                    <a:pt x="144" y="358"/>
                  </a:cubicBezTo>
                  <a:cubicBezTo>
                    <a:pt x="141" y="361"/>
                    <a:pt x="138" y="363"/>
                    <a:pt x="137" y="367"/>
                  </a:cubicBezTo>
                  <a:cubicBezTo>
                    <a:pt x="136" y="370"/>
                    <a:pt x="135" y="374"/>
                    <a:pt x="136" y="378"/>
                  </a:cubicBezTo>
                  <a:cubicBezTo>
                    <a:pt x="137" y="382"/>
                    <a:pt x="139" y="386"/>
                    <a:pt x="141" y="389"/>
                  </a:cubicBezTo>
                  <a:cubicBezTo>
                    <a:pt x="141" y="388"/>
                    <a:pt x="139" y="386"/>
                    <a:pt x="139" y="386"/>
                  </a:cubicBezTo>
                  <a:cubicBezTo>
                    <a:pt x="139" y="385"/>
                    <a:pt x="139" y="386"/>
                    <a:pt x="139" y="387"/>
                  </a:cubicBezTo>
                  <a:cubicBezTo>
                    <a:pt x="140" y="388"/>
                    <a:pt x="141" y="389"/>
                    <a:pt x="142" y="392"/>
                  </a:cubicBezTo>
                  <a:cubicBezTo>
                    <a:pt x="140" y="388"/>
                    <a:pt x="137" y="384"/>
                    <a:pt x="136" y="380"/>
                  </a:cubicBezTo>
                  <a:close/>
                  <a:moveTo>
                    <a:pt x="183" y="623"/>
                  </a:moveTo>
                  <a:cubicBezTo>
                    <a:pt x="180" y="624"/>
                    <a:pt x="177" y="625"/>
                    <a:pt x="175" y="626"/>
                  </a:cubicBezTo>
                  <a:cubicBezTo>
                    <a:pt x="172" y="628"/>
                    <a:pt x="170" y="630"/>
                    <a:pt x="169" y="632"/>
                  </a:cubicBezTo>
                  <a:cubicBezTo>
                    <a:pt x="166" y="637"/>
                    <a:pt x="165" y="642"/>
                    <a:pt x="165" y="648"/>
                  </a:cubicBezTo>
                  <a:cubicBezTo>
                    <a:pt x="165" y="653"/>
                    <a:pt x="167" y="658"/>
                    <a:pt x="171" y="662"/>
                  </a:cubicBezTo>
                  <a:cubicBezTo>
                    <a:pt x="173" y="664"/>
                    <a:pt x="175" y="666"/>
                    <a:pt x="178" y="667"/>
                  </a:cubicBezTo>
                  <a:cubicBezTo>
                    <a:pt x="179" y="668"/>
                    <a:pt x="181" y="668"/>
                    <a:pt x="182" y="668"/>
                  </a:cubicBezTo>
                  <a:cubicBezTo>
                    <a:pt x="183" y="669"/>
                    <a:pt x="184" y="669"/>
                    <a:pt x="184" y="669"/>
                  </a:cubicBezTo>
                  <a:cubicBezTo>
                    <a:pt x="185" y="669"/>
                    <a:pt x="185" y="669"/>
                    <a:pt x="185" y="669"/>
                  </a:cubicBezTo>
                  <a:cubicBezTo>
                    <a:pt x="186" y="669"/>
                    <a:pt x="186" y="669"/>
                    <a:pt x="186" y="669"/>
                  </a:cubicBezTo>
                  <a:cubicBezTo>
                    <a:pt x="199" y="669"/>
                    <a:pt x="199" y="669"/>
                    <a:pt x="199" y="669"/>
                  </a:cubicBezTo>
                  <a:cubicBezTo>
                    <a:pt x="224" y="669"/>
                    <a:pt x="224" y="669"/>
                    <a:pt x="224" y="669"/>
                  </a:cubicBezTo>
                  <a:cubicBezTo>
                    <a:pt x="257" y="669"/>
                    <a:pt x="290" y="670"/>
                    <a:pt x="325" y="669"/>
                  </a:cubicBezTo>
                  <a:cubicBezTo>
                    <a:pt x="325" y="670"/>
                    <a:pt x="325" y="670"/>
                    <a:pt x="325" y="670"/>
                  </a:cubicBezTo>
                  <a:cubicBezTo>
                    <a:pt x="311" y="670"/>
                    <a:pt x="311" y="670"/>
                    <a:pt x="311" y="670"/>
                  </a:cubicBezTo>
                  <a:cubicBezTo>
                    <a:pt x="298" y="670"/>
                    <a:pt x="298" y="670"/>
                    <a:pt x="298" y="670"/>
                  </a:cubicBezTo>
                  <a:cubicBezTo>
                    <a:pt x="273" y="670"/>
                    <a:pt x="248" y="670"/>
                    <a:pt x="223" y="670"/>
                  </a:cubicBezTo>
                  <a:cubicBezTo>
                    <a:pt x="198" y="670"/>
                    <a:pt x="198" y="670"/>
                    <a:pt x="198" y="670"/>
                  </a:cubicBezTo>
                  <a:cubicBezTo>
                    <a:pt x="186" y="670"/>
                    <a:pt x="186" y="670"/>
                    <a:pt x="186" y="670"/>
                  </a:cubicBezTo>
                  <a:cubicBezTo>
                    <a:pt x="185" y="670"/>
                    <a:pt x="185" y="670"/>
                    <a:pt x="185" y="670"/>
                  </a:cubicBezTo>
                  <a:cubicBezTo>
                    <a:pt x="184" y="670"/>
                    <a:pt x="184" y="670"/>
                    <a:pt x="184" y="670"/>
                  </a:cubicBezTo>
                  <a:cubicBezTo>
                    <a:pt x="183" y="670"/>
                    <a:pt x="182" y="669"/>
                    <a:pt x="181" y="669"/>
                  </a:cubicBezTo>
                  <a:cubicBezTo>
                    <a:pt x="180" y="669"/>
                    <a:pt x="178" y="669"/>
                    <a:pt x="177" y="668"/>
                  </a:cubicBezTo>
                  <a:cubicBezTo>
                    <a:pt x="174" y="667"/>
                    <a:pt x="172" y="665"/>
                    <a:pt x="170" y="663"/>
                  </a:cubicBezTo>
                  <a:cubicBezTo>
                    <a:pt x="166" y="658"/>
                    <a:pt x="164" y="653"/>
                    <a:pt x="164" y="648"/>
                  </a:cubicBezTo>
                  <a:cubicBezTo>
                    <a:pt x="164" y="642"/>
                    <a:pt x="165" y="637"/>
                    <a:pt x="168" y="632"/>
                  </a:cubicBezTo>
                  <a:cubicBezTo>
                    <a:pt x="170" y="630"/>
                    <a:pt x="172" y="627"/>
                    <a:pt x="174" y="626"/>
                  </a:cubicBezTo>
                  <a:cubicBezTo>
                    <a:pt x="176" y="624"/>
                    <a:pt x="179" y="623"/>
                    <a:pt x="182" y="623"/>
                  </a:cubicBezTo>
                  <a:cubicBezTo>
                    <a:pt x="182" y="623"/>
                    <a:pt x="183" y="623"/>
                    <a:pt x="183" y="623"/>
                  </a:cubicBezTo>
                  <a:cubicBezTo>
                    <a:pt x="183" y="623"/>
                    <a:pt x="183" y="623"/>
                    <a:pt x="183" y="623"/>
                  </a:cubicBezTo>
                  <a:close/>
                  <a:moveTo>
                    <a:pt x="248" y="379"/>
                  </a:moveTo>
                  <a:cubicBezTo>
                    <a:pt x="251" y="377"/>
                    <a:pt x="253" y="375"/>
                    <a:pt x="255" y="372"/>
                  </a:cubicBezTo>
                  <a:cubicBezTo>
                    <a:pt x="259" y="368"/>
                    <a:pt x="259" y="368"/>
                    <a:pt x="259" y="368"/>
                  </a:cubicBezTo>
                  <a:cubicBezTo>
                    <a:pt x="260" y="368"/>
                    <a:pt x="261" y="369"/>
                    <a:pt x="262" y="369"/>
                  </a:cubicBezTo>
                  <a:cubicBezTo>
                    <a:pt x="262" y="369"/>
                    <a:pt x="262" y="369"/>
                    <a:pt x="262" y="369"/>
                  </a:cubicBezTo>
                  <a:cubicBezTo>
                    <a:pt x="263" y="370"/>
                    <a:pt x="263" y="370"/>
                    <a:pt x="263" y="370"/>
                  </a:cubicBezTo>
                  <a:cubicBezTo>
                    <a:pt x="264" y="370"/>
                    <a:pt x="264" y="370"/>
                    <a:pt x="264" y="370"/>
                  </a:cubicBezTo>
                  <a:cubicBezTo>
                    <a:pt x="266" y="371"/>
                    <a:pt x="266" y="371"/>
                    <a:pt x="266" y="371"/>
                  </a:cubicBezTo>
                  <a:cubicBezTo>
                    <a:pt x="270" y="372"/>
                    <a:pt x="273" y="373"/>
                    <a:pt x="276" y="374"/>
                  </a:cubicBezTo>
                  <a:cubicBezTo>
                    <a:pt x="283" y="376"/>
                    <a:pt x="290" y="377"/>
                    <a:pt x="297" y="377"/>
                  </a:cubicBezTo>
                  <a:cubicBezTo>
                    <a:pt x="304" y="377"/>
                    <a:pt x="311" y="377"/>
                    <a:pt x="318" y="376"/>
                  </a:cubicBezTo>
                  <a:cubicBezTo>
                    <a:pt x="321" y="375"/>
                    <a:pt x="324" y="375"/>
                    <a:pt x="328" y="374"/>
                  </a:cubicBezTo>
                  <a:cubicBezTo>
                    <a:pt x="330" y="373"/>
                    <a:pt x="330" y="373"/>
                    <a:pt x="330" y="373"/>
                  </a:cubicBezTo>
                  <a:cubicBezTo>
                    <a:pt x="332" y="372"/>
                    <a:pt x="332" y="372"/>
                    <a:pt x="332" y="372"/>
                  </a:cubicBezTo>
                  <a:cubicBezTo>
                    <a:pt x="333" y="372"/>
                    <a:pt x="334" y="372"/>
                    <a:pt x="334" y="371"/>
                  </a:cubicBezTo>
                  <a:cubicBezTo>
                    <a:pt x="334" y="372"/>
                    <a:pt x="334" y="372"/>
                    <a:pt x="335" y="372"/>
                  </a:cubicBezTo>
                  <a:cubicBezTo>
                    <a:pt x="335" y="373"/>
                    <a:pt x="335" y="373"/>
                    <a:pt x="335" y="374"/>
                  </a:cubicBezTo>
                  <a:cubicBezTo>
                    <a:pt x="336" y="375"/>
                    <a:pt x="336" y="375"/>
                    <a:pt x="336" y="375"/>
                  </a:cubicBezTo>
                  <a:cubicBezTo>
                    <a:pt x="336" y="376"/>
                    <a:pt x="336" y="376"/>
                    <a:pt x="336" y="376"/>
                  </a:cubicBezTo>
                  <a:cubicBezTo>
                    <a:pt x="336" y="376"/>
                    <a:pt x="337" y="377"/>
                    <a:pt x="337" y="378"/>
                  </a:cubicBezTo>
                  <a:cubicBezTo>
                    <a:pt x="338" y="380"/>
                    <a:pt x="340" y="383"/>
                    <a:pt x="341" y="386"/>
                  </a:cubicBezTo>
                  <a:cubicBezTo>
                    <a:pt x="345" y="391"/>
                    <a:pt x="348" y="396"/>
                    <a:pt x="352" y="400"/>
                  </a:cubicBezTo>
                  <a:cubicBezTo>
                    <a:pt x="356" y="405"/>
                    <a:pt x="361" y="409"/>
                    <a:pt x="365" y="413"/>
                  </a:cubicBezTo>
                  <a:cubicBezTo>
                    <a:pt x="368" y="415"/>
                    <a:pt x="370" y="416"/>
                    <a:pt x="373" y="418"/>
                  </a:cubicBezTo>
                  <a:cubicBezTo>
                    <a:pt x="375" y="419"/>
                    <a:pt x="375" y="419"/>
                    <a:pt x="375" y="419"/>
                  </a:cubicBezTo>
                  <a:cubicBezTo>
                    <a:pt x="376" y="420"/>
                    <a:pt x="376" y="420"/>
                    <a:pt x="376" y="420"/>
                  </a:cubicBezTo>
                  <a:cubicBezTo>
                    <a:pt x="376" y="420"/>
                    <a:pt x="377" y="420"/>
                    <a:pt x="378" y="421"/>
                  </a:cubicBezTo>
                  <a:cubicBezTo>
                    <a:pt x="372" y="434"/>
                    <a:pt x="372" y="434"/>
                    <a:pt x="372" y="434"/>
                  </a:cubicBezTo>
                  <a:cubicBezTo>
                    <a:pt x="369" y="440"/>
                    <a:pt x="367" y="445"/>
                    <a:pt x="364" y="451"/>
                  </a:cubicBezTo>
                  <a:cubicBezTo>
                    <a:pt x="359" y="462"/>
                    <a:pt x="355" y="473"/>
                    <a:pt x="350" y="484"/>
                  </a:cubicBezTo>
                  <a:cubicBezTo>
                    <a:pt x="355" y="473"/>
                    <a:pt x="359" y="462"/>
                    <a:pt x="364" y="451"/>
                  </a:cubicBezTo>
                  <a:cubicBezTo>
                    <a:pt x="367" y="445"/>
                    <a:pt x="369" y="439"/>
                    <a:pt x="371" y="434"/>
                  </a:cubicBezTo>
                  <a:cubicBezTo>
                    <a:pt x="377" y="421"/>
                    <a:pt x="377" y="421"/>
                    <a:pt x="377" y="421"/>
                  </a:cubicBezTo>
                  <a:cubicBezTo>
                    <a:pt x="377" y="420"/>
                    <a:pt x="376" y="420"/>
                    <a:pt x="376" y="420"/>
                  </a:cubicBezTo>
                  <a:cubicBezTo>
                    <a:pt x="375" y="419"/>
                    <a:pt x="375" y="419"/>
                    <a:pt x="375" y="419"/>
                  </a:cubicBezTo>
                  <a:cubicBezTo>
                    <a:pt x="373" y="418"/>
                    <a:pt x="373" y="418"/>
                    <a:pt x="373" y="418"/>
                  </a:cubicBezTo>
                  <a:cubicBezTo>
                    <a:pt x="370" y="417"/>
                    <a:pt x="368" y="415"/>
                    <a:pt x="365" y="413"/>
                  </a:cubicBezTo>
                  <a:cubicBezTo>
                    <a:pt x="360" y="409"/>
                    <a:pt x="356" y="405"/>
                    <a:pt x="352" y="400"/>
                  </a:cubicBezTo>
                  <a:cubicBezTo>
                    <a:pt x="348" y="396"/>
                    <a:pt x="344" y="391"/>
                    <a:pt x="341" y="386"/>
                  </a:cubicBezTo>
                  <a:cubicBezTo>
                    <a:pt x="340" y="383"/>
                    <a:pt x="338" y="380"/>
                    <a:pt x="337" y="378"/>
                  </a:cubicBezTo>
                  <a:cubicBezTo>
                    <a:pt x="336" y="376"/>
                    <a:pt x="336" y="376"/>
                    <a:pt x="336" y="376"/>
                  </a:cubicBezTo>
                  <a:cubicBezTo>
                    <a:pt x="336" y="375"/>
                    <a:pt x="336" y="375"/>
                    <a:pt x="336" y="375"/>
                  </a:cubicBezTo>
                  <a:cubicBezTo>
                    <a:pt x="335" y="374"/>
                    <a:pt x="335" y="374"/>
                    <a:pt x="335" y="374"/>
                  </a:cubicBezTo>
                  <a:cubicBezTo>
                    <a:pt x="335" y="373"/>
                    <a:pt x="335" y="373"/>
                    <a:pt x="335" y="372"/>
                  </a:cubicBezTo>
                  <a:cubicBezTo>
                    <a:pt x="334" y="372"/>
                    <a:pt x="334" y="372"/>
                    <a:pt x="334" y="371"/>
                  </a:cubicBezTo>
                  <a:cubicBezTo>
                    <a:pt x="334" y="372"/>
                    <a:pt x="333" y="372"/>
                    <a:pt x="332" y="372"/>
                  </a:cubicBezTo>
                  <a:cubicBezTo>
                    <a:pt x="330" y="373"/>
                    <a:pt x="330" y="373"/>
                    <a:pt x="330" y="373"/>
                  </a:cubicBezTo>
                  <a:cubicBezTo>
                    <a:pt x="328" y="374"/>
                    <a:pt x="328" y="374"/>
                    <a:pt x="328" y="374"/>
                  </a:cubicBezTo>
                  <a:cubicBezTo>
                    <a:pt x="324" y="375"/>
                    <a:pt x="321" y="375"/>
                    <a:pt x="318" y="376"/>
                  </a:cubicBezTo>
                  <a:cubicBezTo>
                    <a:pt x="311" y="377"/>
                    <a:pt x="304" y="378"/>
                    <a:pt x="297" y="377"/>
                  </a:cubicBezTo>
                  <a:cubicBezTo>
                    <a:pt x="290" y="377"/>
                    <a:pt x="283" y="376"/>
                    <a:pt x="276" y="374"/>
                  </a:cubicBezTo>
                  <a:cubicBezTo>
                    <a:pt x="273" y="374"/>
                    <a:pt x="270" y="373"/>
                    <a:pt x="266" y="371"/>
                  </a:cubicBezTo>
                  <a:cubicBezTo>
                    <a:pt x="265" y="371"/>
                    <a:pt x="265" y="371"/>
                    <a:pt x="264" y="370"/>
                  </a:cubicBezTo>
                  <a:cubicBezTo>
                    <a:pt x="263" y="370"/>
                    <a:pt x="263" y="370"/>
                    <a:pt x="263" y="370"/>
                  </a:cubicBezTo>
                  <a:cubicBezTo>
                    <a:pt x="262" y="370"/>
                    <a:pt x="262" y="370"/>
                    <a:pt x="262" y="370"/>
                  </a:cubicBezTo>
                  <a:cubicBezTo>
                    <a:pt x="262" y="369"/>
                    <a:pt x="262" y="369"/>
                    <a:pt x="262" y="369"/>
                  </a:cubicBezTo>
                  <a:cubicBezTo>
                    <a:pt x="261" y="369"/>
                    <a:pt x="260" y="369"/>
                    <a:pt x="259" y="368"/>
                  </a:cubicBezTo>
                  <a:cubicBezTo>
                    <a:pt x="258" y="369"/>
                    <a:pt x="257" y="370"/>
                    <a:pt x="255" y="373"/>
                  </a:cubicBezTo>
                  <a:cubicBezTo>
                    <a:pt x="253" y="375"/>
                    <a:pt x="250" y="377"/>
                    <a:pt x="248" y="379"/>
                  </a:cubicBezTo>
                  <a:cubicBezTo>
                    <a:pt x="244" y="384"/>
                    <a:pt x="239" y="388"/>
                    <a:pt x="235" y="392"/>
                  </a:cubicBezTo>
                  <a:cubicBezTo>
                    <a:pt x="234" y="393"/>
                    <a:pt x="235" y="393"/>
                    <a:pt x="236" y="393"/>
                  </a:cubicBezTo>
                  <a:cubicBezTo>
                    <a:pt x="236" y="392"/>
                    <a:pt x="238" y="391"/>
                    <a:pt x="242" y="388"/>
                  </a:cubicBezTo>
                  <a:cubicBezTo>
                    <a:pt x="244" y="386"/>
                    <a:pt x="247" y="384"/>
                    <a:pt x="251" y="380"/>
                  </a:cubicBezTo>
                  <a:cubicBezTo>
                    <a:pt x="252" y="378"/>
                    <a:pt x="254" y="377"/>
                    <a:pt x="256" y="374"/>
                  </a:cubicBezTo>
                  <a:cubicBezTo>
                    <a:pt x="259" y="372"/>
                    <a:pt x="259" y="372"/>
                    <a:pt x="259" y="372"/>
                  </a:cubicBezTo>
                  <a:cubicBezTo>
                    <a:pt x="259" y="371"/>
                    <a:pt x="259" y="371"/>
                    <a:pt x="260" y="371"/>
                  </a:cubicBezTo>
                  <a:cubicBezTo>
                    <a:pt x="260" y="371"/>
                    <a:pt x="260" y="371"/>
                    <a:pt x="260" y="371"/>
                  </a:cubicBezTo>
                  <a:cubicBezTo>
                    <a:pt x="261" y="371"/>
                    <a:pt x="261" y="371"/>
                    <a:pt x="261" y="371"/>
                  </a:cubicBezTo>
                  <a:cubicBezTo>
                    <a:pt x="262" y="372"/>
                    <a:pt x="262" y="372"/>
                    <a:pt x="262" y="372"/>
                  </a:cubicBezTo>
                  <a:cubicBezTo>
                    <a:pt x="264" y="373"/>
                    <a:pt x="266" y="374"/>
                    <a:pt x="268" y="374"/>
                  </a:cubicBezTo>
                  <a:cubicBezTo>
                    <a:pt x="273" y="376"/>
                    <a:pt x="277" y="377"/>
                    <a:pt x="282" y="378"/>
                  </a:cubicBezTo>
                  <a:cubicBezTo>
                    <a:pt x="291" y="379"/>
                    <a:pt x="299" y="379"/>
                    <a:pt x="307" y="379"/>
                  </a:cubicBezTo>
                  <a:cubicBezTo>
                    <a:pt x="312" y="379"/>
                    <a:pt x="317" y="378"/>
                    <a:pt x="323" y="377"/>
                  </a:cubicBezTo>
                  <a:cubicBezTo>
                    <a:pt x="325" y="377"/>
                    <a:pt x="328" y="376"/>
                    <a:pt x="331" y="375"/>
                  </a:cubicBezTo>
                  <a:cubicBezTo>
                    <a:pt x="332" y="375"/>
                    <a:pt x="332" y="375"/>
                    <a:pt x="332" y="375"/>
                  </a:cubicBezTo>
                  <a:cubicBezTo>
                    <a:pt x="333" y="374"/>
                    <a:pt x="333" y="374"/>
                    <a:pt x="333" y="374"/>
                  </a:cubicBezTo>
                  <a:cubicBezTo>
                    <a:pt x="333" y="375"/>
                    <a:pt x="333" y="375"/>
                    <a:pt x="333" y="375"/>
                  </a:cubicBezTo>
                  <a:cubicBezTo>
                    <a:pt x="334" y="376"/>
                    <a:pt x="334" y="376"/>
                    <a:pt x="334" y="376"/>
                  </a:cubicBezTo>
                  <a:cubicBezTo>
                    <a:pt x="334" y="376"/>
                    <a:pt x="334" y="376"/>
                    <a:pt x="334" y="376"/>
                  </a:cubicBezTo>
                  <a:cubicBezTo>
                    <a:pt x="334" y="377"/>
                    <a:pt x="334" y="377"/>
                    <a:pt x="334" y="377"/>
                  </a:cubicBezTo>
                  <a:cubicBezTo>
                    <a:pt x="334" y="378"/>
                    <a:pt x="334" y="378"/>
                    <a:pt x="334" y="378"/>
                  </a:cubicBezTo>
                  <a:cubicBezTo>
                    <a:pt x="336" y="380"/>
                    <a:pt x="337" y="383"/>
                    <a:pt x="339" y="386"/>
                  </a:cubicBezTo>
                  <a:cubicBezTo>
                    <a:pt x="342" y="391"/>
                    <a:pt x="345" y="397"/>
                    <a:pt x="350" y="401"/>
                  </a:cubicBezTo>
                  <a:cubicBezTo>
                    <a:pt x="354" y="406"/>
                    <a:pt x="358" y="411"/>
                    <a:pt x="363" y="415"/>
                  </a:cubicBezTo>
                  <a:cubicBezTo>
                    <a:pt x="366" y="417"/>
                    <a:pt x="369" y="418"/>
                    <a:pt x="371" y="420"/>
                  </a:cubicBezTo>
                  <a:cubicBezTo>
                    <a:pt x="374" y="421"/>
                    <a:pt x="374" y="421"/>
                    <a:pt x="374" y="421"/>
                  </a:cubicBezTo>
                  <a:cubicBezTo>
                    <a:pt x="374" y="422"/>
                    <a:pt x="374" y="422"/>
                    <a:pt x="374" y="422"/>
                  </a:cubicBezTo>
                  <a:cubicBezTo>
                    <a:pt x="374" y="422"/>
                    <a:pt x="374" y="422"/>
                    <a:pt x="374" y="423"/>
                  </a:cubicBezTo>
                  <a:cubicBezTo>
                    <a:pt x="372" y="428"/>
                    <a:pt x="372" y="428"/>
                    <a:pt x="372" y="428"/>
                  </a:cubicBezTo>
                  <a:cubicBezTo>
                    <a:pt x="366" y="440"/>
                    <a:pt x="366" y="440"/>
                    <a:pt x="366" y="440"/>
                  </a:cubicBezTo>
                  <a:cubicBezTo>
                    <a:pt x="363" y="448"/>
                    <a:pt x="360" y="456"/>
                    <a:pt x="356" y="464"/>
                  </a:cubicBezTo>
                  <a:cubicBezTo>
                    <a:pt x="350" y="480"/>
                    <a:pt x="344" y="495"/>
                    <a:pt x="338" y="511"/>
                  </a:cubicBezTo>
                  <a:cubicBezTo>
                    <a:pt x="330" y="534"/>
                    <a:pt x="322" y="557"/>
                    <a:pt x="315" y="580"/>
                  </a:cubicBezTo>
                  <a:cubicBezTo>
                    <a:pt x="314" y="585"/>
                    <a:pt x="312" y="591"/>
                    <a:pt x="310" y="597"/>
                  </a:cubicBezTo>
                  <a:cubicBezTo>
                    <a:pt x="308" y="606"/>
                    <a:pt x="308" y="606"/>
                    <a:pt x="308" y="606"/>
                  </a:cubicBezTo>
                  <a:cubicBezTo>
                    <a:pt x="307" y="608"/>
                    <a:pt x="307" y="608"/>
                    <a:pt x="307" y="608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6" y="609"/>
                    <a:pt x="306" y="609"/>
                    <a:pt x="306" y="609"/>
                  </a:cubicBezTo>
                  <a:cubicBezTo>
                    <a:pt x="304" y="609"/>
                    <a:pt x="304" y="609"/>
                    <a:pt x="304" y="609"/>
                  </a:cubicBezTo>
                  <a:cubicBezTo>
                    <a:pt x="295" y="609"/>
                    <a:pt x="295" y="609"/>
                    <a:pt x="295" y="609"/>
                  </a:cubicBezTo>
                  <a:cubicBezTo>
                    <a:pt x="286" y="609"/>
                    <a:pt x="286" y="609"/>
                    <a:pt x="286" y="609"/>
                  </a:cubicBezTo>
                  <a:cubicBezTo>
                    <a:pt x="286" y="609"/>
                    <a:pt x="286" y="609"/>
                    <a:pt x="286" y="609"/>
                  </a:cubicBezTo>
                  <a:cubicBezTo>
                    <a:pt x="286" y="609"/>
                    <a:pt x="286" y="609"/>
                    <a:pt x="286" y="609"/>
                  </a:cubicBezTo>
                  <a:cubicBezTo>
                    <a:pt x="280" y="587"/>
                    <a:pt x="280" y="587"/>
                    <a:pt x="280" y="587"/>
                  </a:cubicBezTo>
                  <a:cubicBezTo>
                    <a:pt x="277" y="579"/>
                    <a:pt x="275" y="571"/>
                    <a:pt x="272" y="563"/>
                  </a:cubicBezTo>
                  <a:cubicBezTo>
                    <a:pt x="267" y="547"/>
                    <a:pt x="262" y="531"/>
                    <a:pt x="256" y="515"/>
                  </a:cubicBezTo>
                  <a:cubicBezTo>
                    <a:pt x="246" y="484"/>
                    <a:pt x="234" y="454"/>
                    <a:pt x="222" y="429"/>
                  </a:cubicBezTo>
                  <a:cubicBezTo>
                    <a:pt x="217" y="418"/>
                    <a:pt x="214" y="411"/>
                    <a:pt x="211" y="408"/>
                  </a:cubicBezTo>
                  <a:cubicBezTo>
                    <a:pt x="210" y="406"/>
                    <a:pt x="210" y="405"/>
                    <a:pt x="209" y="405"/>
                  </a:cubicBezTo>
                  <a:cubicBezTo>
                    <a:pt x="212" y="404"/>
                    <a:pt x="215" y="402"/>
                    <a:pt x="220" y="400"/>
                  </a:cubicBezTo>
                  <a:cubicBezTo>
                    <a:pt x="223" y="398"/>
                    <a:pt x="226" y="395"/>
                    <a:pt x="229" y="393"/>
                  </a:cubicBezTo>
                  <a:cubicBezTo>
                    <a:pt x="232" y="391"/>
                    <a:pt x="234" y="389"/>
                    <a:pt x="234" y="389"/>
                  </a:cubicBezTo>
                  <a:cubicBezTo>
                    <a:pt x="237" y="388"/>
                    <a:pt x="236" y="389"/>
                    <a:pt x="235" y="391"/>
                  </a:cubicBezTo>
                  <a:cubicBezTo>
                    <a:pt x="240" y="387"/>
                    <a:pt x="244" y="383"/>
                    <a:pt x="248" y="379"/>
                  </a:cubicBezTo>
                  <a:close/>
                  <a:moveTo>
                    <a:pt x="318" y="622"/>
                  </a:moveTo>
                  <a:cubicBezTo>
                    <a:pt x="319" y="621"/>
                    <a:pt x="319" y="621"/>
                    <a:pt x="319" y="621"/>
                  </a:cubicBezTo>
                  <a:cubicBezTo>
                    <a:pt x="323" y="606"/>
                    <a:pt x="323" y="606"/>
                    <a:pt x="323" y="606"/>
                  </a:cubicBezTo>
                  <a:cubicBezTo>
                    <a:pt x="325" y="599"/>
                    <a:pt x="327" y="592"/>
                    <a:pt x="329" y="585"/>
                  </a:cubicBezTo>
                  <a:cubicBezTo>
                    <a:pt x="337" y="557"/>
                    <a:pt x="346" y="530"/>
                    <a:pt x="356" y="502"/>
                  </a:cubicBezTo>
                  <a:cubicBezTo>
                    <a:pt x="361" y="489"/>
                    <a:pt x="366" y="475"/>
                    <a:pt x="372" y="462"/>
                  </a:cubicBezTo>
                  <a:cubicBezTo>
                    <a:pt x="374" y="455"/>
                    <a:pt x="377" y="448"/>
                    <a:pt x="380" y="442"/>
                  </a:cubicBezTo>
                  <a:cubicBezTo>
                    <a:pt x="385" y="432"/>
                    <a:pt x="385" y="432"/>
                    <a:pt x="385" y="432"/>
                  </a:cubicBezTo>
                  <a:cubicBezTo>
                    <a:pt x="392" y="416"/>
                    <a:pt x="392" y="416"/>
                    <a:pt x="392" y="416"/>
                  </a:cubicBezTo>
                  <a:cubicBezTo>
                    <a:pt x="386" y="413"/>
                    <a:pt x="386" y="413"/>
                    <a:pt x="386" y="413"/>
                  </a:cubicBezTo>
                  <a:cubicBezTo>
                    <a:pt x="385" y="412"/>
                    <a:pt x="384" y="412"/>
                    <a:pt x="383" y="411"/>
                  </a:cubicBezTo>
                  <a:cubicBezTo>
                    <a:pt x="381" y="410"/>
                    <a:pt x="381" y="410"/>
                    <a:pt x="381" y="410"/>
                  </a:cubicBezTo>
                  <a:cubicBezTo>
                    <a:pt x="381" y="410"/>
                    <a:pt x="381" y="410"/>
                    <a:pt x="380" y="410"/>
                  </a:cubicBezTo>
                  <a:cubicBezTo>
                    <a:pt x="380" y="410"/>
                    <a:pt x="380" y="410"/>
                    <a:pt x="380" y="410"/>
                  </a:cubicBezTo>
                  <a:cubicBezTo>
                    <a:pt x="378" y="409"/>
                    <a:pt x="376" y="407"/>
                    <a:pt x="374" y="406"/>
                  </a:cubicBezTo>
                  <a:cubicBezTo>
                    <a:pt x="371" y="404"/>
                    <a:pt x="367" y="401"/>
                    <a:pt x="364" y="398"/>
                  </a:cubicBezTo>
                  <a:cubicBezTo>
                    <a:pt x="358" y="392"/>
                    <a:pt x="353" y="385"/>
                    <a:pt x="349" y="377"/>
                  </a:cubicBezTo>
                  <a:cubicBezTo>
                    <a:pt x="353" y="385"/>
                    <a:pt x="358" y="392"/>
                    <a:pt x="364" y="398"/>
                  </a:cubicBezTo>
                  <a:cubicBezTo>
                    <a:pt x="367" y="401"/>
                    <a:pt x="371" y="404"/>
                    <a:pt x="374" y="406"/>
                  </a:cubicBezTo>
                  <a:cubicBezTo>
                    <a:pt x="376" y="407"/>
                    <a:pt x="378" y="409"/>
                    <a:pt x="380" y="410"/>
                  </a:cubicBezTo>
                  <a:cubicBezTo>
                    <a:pt x="383" y="412"/>
                    <a:pt x="388" y="414"/>
                    <a:pt x="391" y="416"/>
                  </a:cubicBezTo>
                  <a:cubicBezTo>
                    <a:pt x="384" y="433"/>
                    <a:pt x="384" y="433"/>
                    <a:pt x="384" y="433"/>
                  </a:cubicBezTo>
                  <a:cubicBezTo>
                    <a:pt x="379" y="445"/>
                    <a:pt x="379" y="445"/>
                    <a:pt x="379" y="445"/>
                  </a:cubicBezTo>
                  <a:cubicBezTo>
                    <a:pt x="375" y="452"/>
                    <a:pt x="372" y="460"/>
                    <a:pt x="369" y="468"/>
                  </a:cubicBezTo>
                  <a:cubicBezTo>
                    <a:pt x="363" y="483"/>
                    <a:pt x="357" y="499"/>
                    <a:pt x="351" y="515"/>
                  </a:cubicBezTo>
                  <a:cubicBezTo>
                    <a:pt x="340" y="546"/>
                    <a:pt x="330" y="578"/>
                    <a:pt x="321" y="612"/>
                  </a:cubicBezTo>
                  <a:cubicBezTo>
                    <a:pt x="321" y="611"/>
                    <a:pt x="321" y="609"/>
                    <a:pt x="320" y="612"/>
                  </a:cubicBezTo>
                  <a:cubicBezTo>
                    <a:pt x="329" y="579"/>
                    <a:pt x="339" y="546"/>
                    <a:pt x="350" y="515"/>
                  </a:cubicBezTo>
                  <a:cubicBezTo>
                    <a:pt x="356" y="499"/>
                    <a:pt x="362" y="483"/>
                    <a:pt x="368" y="468"/>
                  </a:cubicBezTo>
                  <a:cubicBezTo>
                    <a:pt x="371" y="460"/>
                    <a:pt x="375" y="452"/>
                    <a:pt x="378" y="444"/>
                  </a:cubicBezTo>
                  <a:cubicBezTo>
                    <a:pt x="383" y="433"/>
                    <a:pt x="383" y="433"/>
                    <a:pt x="383" y="433"/>
                  </a:cubicBezTo>
                  <a:cubicBezTo>
                    <a:pt x="391" y="416"/>
                    <a:pt x="391" y="416"/>
                    <a:pt x="391" y="416"/>
                  </a:cubicBezTo>
                  <a:cubicBezTo>
                    <a:pt x="384" y="413"/>
                    <a:pt x="384" y="413"/>
                    <a:pt x="384" y="413"/>
                  </a:cubicBezTo>
                  <a:cubicBezTo>
                    <a:pt x="383" y="413"/>
                    <a:pt x="383" y="412"/>
                    <a:pt x="382" y="412"/>
                  </a:cubicBezTo>
                  <a:cubicBezTo>
                    <a:pt x="380" y="411"/>
                    <a:pt x="380" y="411"/>
                    <a:pt x="380" y="411"/>
                  </a:cubicBezTo>
                  <a:cubicBezTo>
                    <a:pt x="379" y="410"/>
                    <a:pt x="379" y="410"/>
                    <a:pt x="379" y="410"/>
                  </a:cubicBezTo>
                  <a:cubicBezTo>
                    <a:pt x="377" y="409"/>
                    <a:pt x="375" y="408"/>
                    <a:pt x="373" y="406"/>
                  </a:cubicBezTo>
                  <a:cubicBezTo>
                    <a:pt x="369" y="404"/>
                    <a:pt x="366" y="401"/>
                    <a:pt x="363" y="397"/>
                  </a:cubicBezTo>
                  <a:cubicBezTo>
                    <a:pt x="356" y="391"/>
                    <a:pt x="350" y="383"/>
                    <a:pt x="346" y="374"/>
                  </a:cubicBezTo>
                  <a:cubicBezTo>
                    <a:pt x="347" y="374"/>
                    <a:pt x="347" y="374"/>
                    <a:pt x="347" y="374"/>
                  </a:cubicBezTo>
                  <a:cubicBezTo>
                    <a:pt x="347" y="373"/>
                    <a:pt x="346" y="372"/>
                    <a:pt x="346" y="372"/>
                  </a:cubicBezTo>
                  <a:cubicBezTo>
                    <a:pt x="346" y="371"/>
                    <a:pt x="346" y="371"/>
                    <a:pt x="346" y="371"/>
                  </a:cubicBezTo>
                  <a:cubicBezTo>
                    <a:pt x="345" y="371"/>
                    <a:pt x="345" y="371"/>
                    <a:pt x="345" y="371"/>
                  </a:cubicBezTo>
                  <a:cubicBezTo>
                    <a:pt x="345" y="370"/>
                    <a:pt x="345" y="370"/>
                    <a:pt x="345" y="370"/>
                  </a:cubicBezTo>
                  <a:cubicBezTo>
                    <a:pt x="344" y="368"/>
                    <a:pt x="344" y="368"/>
                    <a:pt x="344" y="368"/>
                  </a:cubicBezTo>
                  <a:cubicBezTo>
                    <a:pt x="343" y="364"/>
                    <a:pt x="342" y="361"/>
                    <a:pt x="340" y="358"/>
                  </a:cubicBezTo>
                  <a:cubicBezTo>
                    <a:pt x="337" y="359"/>
                    <a:pt x="334" y="360"/>
                    <a:pt x="331" y="361"/>
                  </a:cubicBezTo>
                  <a:cubicBezTo>
                    <a:pt x="330" y="362"/>
                    <a:pt x="330" y="362"/>
                    <a:pt x="329" y="362"/>
                  </a:cubicBezTo>
                  <a:cubicBezTo>
                    <a:pt x="327" y="363"/>
                    <a:pt x="327" y="363"/>
                    <a:pt x="327" y="363"/>
                  </a:cubicBezTo>
                  <a:cubicBezTo>
                    <a:pt x="325" y="363"/>
                    <a:pt x="325" y="363"/>
                    <a:pt x="325" y="363"/>
                  </a:cubicBezTo>
                  <a:cubicBezTo>
                    <a:pt x="322" y="364"/>
                    <a:pt x="319" y="365"/>
                    <a:pt x="316" y="365"/>
                  </a:cubicBezTo>
                  <a:cubicBezTo>
                    <a:pt x="310" y="366"/>
                    <a:pt x="304" y="367"/>
                    <a:pt x="297" y="367"/>
                  </a:cubicBezTo>
                  <a:cubicBezTo>
                    <a:pt x="291" y="366"/>
                    <a:pt x="285" y="365"/>
                    <a:pt x="279" y="364"/>
                  </a:cubicBezTo>
                  <a:cubicBezTo>
                    <a:pt x="276" y="363"/>
                    <a:pt x="273" y="362"/>
                    <a:pt x="270" y="361"/>
                  </a:cubicBezTo>
                  <a:cubicBezTo>
                    <a:pt x="269" y="361"/>
                    <a:pt x="269" y="361"/>
                    <a:pt x="268" y="360"/>
                  </a:cubicBezTo>
                  <a:cubicBezTo>
                    <a:pt x="267" y="360"/>
                    <a:pt x="267" y="360"/>
                    <a:pt x="267" y="360"/>
                  </a:cubicBezTo>
                  <a:cubicBezTo>
                    <a:pt x="266" y="360"/>
                    <a:pt x="266" y="360"/>
                    <a:pt x="266" y="360"/>
                  </a:cubicBezTo>
                  <a:cubicBezTo>
                    <a:pt x="265" y="359"/>
                    <a:pt x="265" y="359"/>
                    <a:pt x="265" y="359"/>
                  </a:cubicBezTo>
                  <a:cubicBezTo>
                    <a:pt x="263" y="358"/>
                    <a:pt x="263" y="358"/>
                    <a:pt x="263" y="358"/>
                  </a:cubicBezTo>
                  <a:cubicBezTo>
                    <a:pt x="261" y="357"/>
                    <a:pt x="261" y="357"/>
                    <a:pt x="261" y="357"/>
                  </a:cubicBezTo>
                  <a:cubicBezTo>
                    <a:pt x="256" y="354"/>
                    <a:pt x="256" y="354"/>
                    <a:pt x="256" y="354"/>
                  </a:cubicBezTo>
                  <a:cubicBezTo>
                    <a:pt x="251" y="361"/>
                    <a:pt x="251" y="361"/>
                    <a:pt x="251" y="361"/>
                  </a:cubicBezTo>
                  <a:cubicBezTo>
                    <a:pt x="248" y="364"/>
                    <a:pt x="248" y="364"/>
                    <a:pt x="248" y="364"/>
                  </a:cubicBezTo>
                  <a:cubicBezTo>
                    <a:pt x="246" y="366"/>
                    <a:pt x="246" y="366"/>
                    <a:pt x="246" y="366"/>
                  </a:cubicBezTo>
                  <a:cubicBezTo>
                    <a:pt x="243" y="369"/>
                    <a:pt x="243" y="369"/>
                    <a:pt x="243" y="369"/>
                  </a:cubicBezTo>
                  <a:cubicBezTo>
                    <a:pt x="241" y="371"/>
                    <a:pt x="239" y="373"/>
                    <a:pt x="237" y="375"/>
                  </a:cubicBezTo>
                  <a:cubicBezTo>
                    <a:pt x="233" y="379"/>
                    <a:pt x="230" y="383"/>
                    <a:pt x="226" y="386"/>
                  </a:cubicBezTo>
                  <a:cubicBezTo>
                    <a:pt x="231" y="383"/>
                    <a:pt x="236" y="378"/>
                    <a:pt x="241" y="374"/>
                  </a:cubicBezTo>
                  <a:cubicBezTo>
                    <a:pt x="243" y="372"/>
                    <a:pt x="245" y="370"/>
                    <a:pt x="247" y="367"/>
                  </a:cubicBezTo>
                  <a:cubicBezTo>
                    <a:pt x="249" y="366"/>
                    <a:pt x="249" y="366"/>
                    <a:pt x="249" y="366"/>
                  </a:cubicBezTo>
                  <a:cubicBezTo>
                    <a:pt x="250" y="365"/>
                    <a:pt x="250" y="365"/>
                    <a:pt x="250" y="365"/>
                  </a:cubicBezTo>
                  <a:cubicBezTo>
                    <a:pt x="251" y="363"/>
                    <a:pt x="251" y="363"/>
                    <a:pt x="251" y="363"/>
                  </a:cubicBezTo>
                  <a:cubicBezTo>
                    <a:pt x="257" y="357"/>
                    <a:pt x="257" y="357"/>
                    <a:pt x="257" y="357"/>
                  </a:cubicBezTo>
                  <a:cubicBezTo>
                    <a:pt x="261" y="359"/>
                    <a:pt x="261" y="359"/>
                    <a:pt x="261" y="359"/>
                  </a:cubicBezTo>
                  <a:cubicBezTo>
                    <a:pt x="263" y="360"/>
                    <a:pt x="263" y="360"/>
                    <a:pt x="263" y="360"/>
                  </a:cubicBezTo>
                  <a:cubicBezTo>
                    <a:pt x="264" y="361"/>
                    <a:pt x="264" y="361"/>
                    <a:pt x="264" y="361"/>
                  </a:cubicBezTo>
                  <a:cubicBezTo>
                    <a:pt x="266" y="362"/>
                    <a:pt x="266" y="362"/>
                    <a:pt x="267" y="362"/>
                  </a:cubicBezTo>
                  <a:cubicBezTo>
                    <a:pt x="269" y="363"/>
                    <a:pt x="269" y="363"/>
                    <a:pt x="269" y="363"/>
                  </a:cubicBezTo>
                  <a:cubicBezTo>
                    <a:pt x="272" y="364"/>
                    <a:pt x="275" y="365"/>
                    <a:pt x="278" y="366"/>
                  </a:cubicBezTo>
                  <a:cubicBezTo>
                    <a:pt x="284" y="367"/>
                    <a:pt x="291" y="368"/>
                    <a:pt x="297" y="369"/>
                  </a:cubicBezTo>
                  <a:cubicBezTo>
                    <a:pt x="303" y="369"/>
                    <a:pt x="310" y="369"/>
                    <a:pt x="316" y="368"/>
                  </a:cubicBezTo>
                  <a:cubicBezTo>
                    <a:pt x="319" y="367"/>
                    <a:pt x="322" y="367"/>
                    <a:pt x="325" y="366"/>
                  </a:cubicBezTo>
                  <a:cubicBezTo>
                    <a:pt x="328" y="365"/>
                    <a:pt x="328" y="365"/>
                    <a:pt x="328" y="365"/>
                  </a:cubicBezTo>
                  <a:cubicBezTo>
                    <a:pt x="329" y="365"/>
                    <a:pt x="329" y="365"/>
                    <a:pt x="329" y="365"/>
                  </a:cubicBezTo>
                  <a:cubicBezTo>
                    <a:pt x="330" y="364"/>
                    <a:pt x="331" y="364"/>
                    <a:pt x="331" y="364"/>
                  </a:cubicBezTo>
                  <a:cubicBezTo>
                    <a:pt x="334" y="363"/>
                    <a:pt x="336" y="362"/>
                    <a:pt x="339" y="361"/>
                  </a:cubicBezTo>
                  <a:cubicBezTo>
                    <a:pt x="342" y="368"/>
                    <a:pt x="342" y="368"/>
                    <a:pt x="342" y="368"/>
                  </a:cubicBezTo>
                  <a:cubicBezTo>
                    <a:pt x="342" y="369"/>
                    <a:pt x="342" y="370"/>
                    <a:pt x="343" y="371"/>
                  </a:cubicBezTo>
                  <a:cubicBezTo>
                    <a:pt x="343" y="372"/>
                    <a:pt x="343" y="372"/>
                    <a:pt x="343" y="372"/>
                  </a:cubicBezTo>
                  <a:cubicBezTo>
                    <a:pt x="343" y="372"/>
                    <a:pt x="343" y="372"/>
                    <a:pt x="343" y="372"/>
                  </a:cubicBezTo>
                  <a:cubicBezTo>
                    <a:pt x="344" y="373"/>
                    <a:pt x="344" y="373"/>
                    <a:pt x="344" y="373"/>
                  </a:cubicBezTo>
                  <a:cubicBezTo>
                    <a:pt x="345" y="376"/>
                    <a:pt x="346" y="378"/>
                    <a:pt x="348" y="381"/>
                  </a:cubicBezTo>
                  <a:cubicBezTo>
                    <a:pt x="351" y="386"/>
                    <a:pt x="354" y="390"/>
                    <a:pt x="358" y="394"/>
                  </a:cubicBezTo>
                  <a:cubicBezTo>
                    <a:pt x="361" y="399"/>
                    <a:pt x="366" y="403"/>
                    <a:pt x="370" y="406"/>
                  </a:cubicBezTo>
                  <a:cubicBezTo>
                    <a:pt x="372" y="408"/>
                    <a:pt x="375" y="409"/>
                    <a:pt x="377" y="411"/>
                  </a:cubicBezTo>
                  <a:cubicBezTo>
                    <a:pt x="378" y="411"/>
                    <a:pt x="378" y="411"/>
                    <a:pt x="378" y="411"/>
                  </a:cubicBezTo>
                  <a:cubicBezTo>
                    <a:pt x="379" y="412"/>
                    <a:pt x="379" y="412"/>
                    <a:pt x="379" y="412"/>
                  </a:cubicBezTo>
                  <a:cubicBezTo>
                    <a:pt x="380" y="413"/>
                    <a:pt x="381" y="413"/>
                    <a:pt x="382" y="414"/>
                  </a:cubicBezTo>
                  <a:cubicBezTo>
                    <a:pt x="384" y="415"/>
                    <a:pt x="386" y="416"/>
                    <a:pt x="388" y="417"/>
                  </a:cubicBezTo>
                  <a:cubicBezTo>
                    <a:pt x="381" y="433"/>
                    <a:pt x="381" y="433"/>
                    <a:pt x="381" y="433"/>
                  </a:cubicBezTo>
                  <a:cubicBezTo>
                    <a:pt x="376" y="445"/>
                    <a:pt x="376" y="445"/>
                    <a:pt x="376" y="445"/>
                  </a:cubicBezTo>
                  <a:cubicBezTo>
                    <a:pt x="372" y="454"/>
                    <a:pt x="369" y="462"/>
                    <a:pt x="365" y="471"/>
                  </a:cubicBezTo>
                  <a:cubicBezTo>
                    <a:pt x="359" y="488"/>
                    <a:pt x="352" y="504"/>
                    <a:pt x="346" y="521"/>
                  </a:cubicBezTo>
                  <a:cubicBezTo>
                    <a:pt x="352" y="505"/>
                    <a:pt x="358" y="488"/>
                    <a:pt x="365" y="471"/>
                  </a:cubicBezTo>
                  <a:cubicBezTo>
                    <a:pt x="368" y="462"/>
                    <a:pt x="372" y="454"/>
                    <a:pt x="375" y="445"/>
                  </a:cubicBezTo>
                  <a:cubicBezTo>
                    <a:pt x="377" y="441"/>
                    <a:pt x="379" y="437"/>
                    <a:pt x="381" y="433"/>
                  </a:cubicBezTo>
                  <a:cubicBezTo>
                    <a:pt x="388" y="417"/>
                    <a:pt x="388" y="417"/>
                    <a:pt x="388" y="417"/>
                  </a:cubicBezTo>
                  <a:cubicBezTo>
                    <a:pt x="385" y="416"/>
                    <a:pt x="382" y="414"/>
                    <a:pt x="380" y="413"/>
                  </a:cubicBezTo>
                  <a:cubicBezTo>
                    <a:pt x="380" y="413"/>
                    <a:pt x="379" y="413"/>
                    <a:pt x="379" y="412"/>
                  </a:cubicBezTo>
                  <a:cubicBezTo>
                    <a:pt x="378" y="412"/>
                    <a:pt x="378" y="412"/>
                    <a:pt x="378" y="412"/>
                  </a:cubicBezTo>
                  <a:cubicBezTo>
                    <a:pt x="377" y="411"/>
                    <a:pt x="377" y="411"/>
                    <a:pt x="377" y="411"/>
                  </a:cubicBezTo>
                  <a:cubicBezTo>
                    <a:pt x="376" y="411"/>
                    <a:pt x="375" y="410"/>
                    <a:pt x="375" y="410"/>
                  </a:cubicBezTo>
                  <a:cubicBezTo>
                    <a:pt x="372" y="408"/>
                    <a:pt x="369" y="406"/>
                    <a:pt x="366" y="403"/>
                  </a:cubicBezTo>
                  <a:cubicBezTo>
                    <a:pt x="360" y="398"/>
                    <a:pt x="355" y="392"/>
                    <a:pt x="351" y="386"/>
                  </a:cubicBezTo>
                  <a:cubicBezTo>
                    <a:pt x="349" y="382"/>
                    <a:pt x="347" y="379"/>
                    <a:pt x="345" y="376"/>
                  </a:cubicBezTo>
                  <a:cubicBezTo>
                    <a:pt x="345" y="375"/>
                    <a:pt x="344" y="374"/>
                    <a:pt x="344" y="373"/>
                  </a:cubicBezTo>
                  <a:cubicBezTo>
                    <a:pt x="343" y="372"/>
                    <a:pt x="343" y="372"/>
                    <a:pt x="343" y="372"/>
                  </a:cubicBezTo>
                  <a:cubicBezTo>
                    <a:pt x="342" y="370"/>
                    <a:pt x="342" y="370"/>
                    <a:pt x="342" y="370"/>
                  </a:cubicBezTo>
                  <a:cubicBezTo>
                    <a:pt x="341" y="367"/>
                    <a:pt x="340" y="364"/>
                    <a:pt x="339" y="361"/>
                  </a:cubicBezTo>
                  <a:cubicBezTo>
                    <a:pt x="336" y="362"/>
                    <a:pt x="334" y="363"/>
                    <a:pt x="331" y="364"/>
                  </a:cubicBezTo>
                  <a:cubicBezTo>
                    <a:pt x="330" y="364"/>
                    <a:pt x="330" y="365"/>
                    <a:pt x="329" y="365"/>
                  </a:cubicBezTo>
                  <a:cubicBezTo>
                    <a:pt x="328" y="365"/>
                    <a:pt x="328" y="365"/>
                    <a:pt x="328" y="365"/>
                  </a:cubicBezTo>
                  <a:cubicBezTo>
                    <a:pt x="325" y="366"/>
                    <a:pt x="325" y="366"/>
                    <a:pt x="325" y="366"/>
                  </a:cubicBezTo>
                  <a:cubicBezTo>
                    <a:pt x="322" y="367"/>
                    <a:pt x="319" y="368"/>
                    <a:pt x="316" y="368"/>
                  </a:cubicBezTo>
                  <a:cubicBezTo>
                    <a:pt x="309" y="369"/>
                    <a:pt x="303" y="369"/>
                    <a:pt x="297" y="369"/>
                  </a:cubicBezTo>
                  <a:cubicBezTo>
                    <a:pt x="290" y="369"/>
                    <a:pt x="284" y="368"/>
                    <a:pt x="278" y="366"/>
                  </a:cubicBezTo>
                  <a:cubicBezTo>
                    <a:pt x="275" y="366"/>
                    <a:pt x="272" y="365"/>
                    <a:pt x="269" y="364"/>
                  </a:cubicBezTo>
                  <a:cubicBezTo>
                    <a:pt x="268" y="363"/>
                    <a:pt x="267" y="363"/>
                    <a:pt x="267" y="363"/>
                  </a:cubicBezTo>
                  <a:cubicBezTo>
                    <a:pt x="266" y="362"/>
                    <a:pt x="266" y="362"/>
                    <a:pt x="264" y="362"/>
                  </a:cubicBezTo>
                  <a:cubicBezTo>
                    <a:pt x="262" y="361"/>
                    <a:pt x="262" y="361"/>
                    <a:pt x="262" y="361"/>
                  </a:cubicBezTo>
                  <a:cubicBezTo>
                    <a:pt x="261" y="360"/>
                    <a:pt x="261" y="360"/>
                    <a:pt x="261" y="360"/>
                  </a:cubicBezTo>
                  <a:cubicBezTo>
                    <a:pt x="257" y="358"/>
                    <a:pt x="257" y="358"/>
                    <a:pt x="257" y="358"/>
                  </a:cubicBezTo>
                  <a:cubicBezTo>
                    <a:pt x="252" y="364"/>
                    <a:pt x="252" y="364"/>
                    <a:pt x="252" y="364"/>
                  </a:cubicBezTo>
                  <a:cubicBezTo>
                    <a:pt x="250" y="366"/>
                    <a:pt x="250" y="366"/>
                    <a:pt x="250" y="366"/>
                  </a:cubicBezTo>
                  <a:cubicBezTo>
                    <a:pt x="248" y="368"/>
                    <a:pt x="248" y="368"/>
                    <a:pt x="248" y="368"/>
                  </a:cubicBezTo>
                  <a:cubicBezTo>
                    <a:pt x="246" y="370"/>
                    <a:pt x="244" y="372"/>
                    <a:pt x="241" y="375"/>
                  </a:cubicBezTo>
                  <a:cubicBezTo>
                    <a:pt x="237" y="379"/>
                    <a:pt x="232" y="383"/>
                    <a:pt x="227" y="387"/>
                  </a:cubicBezTo>
                  <a:cubicBezTo>
                    <a:pt x="225" y="389"/>
                    <a:pt x="222" y="391"/>
                    <a:pt x="220" y="392"/>
                  </a:cubicBezTo>
                  <a:cubicBezTo>
                    <a:pt x="217" y="395"/>
                    <a:pt x="215" y="397"/>
                    <a:pt x="212" y="398"/>
                  </a:cubicBezTo>
                  <a:cubicBezTo>
                    <a:pt x="208" y="402"/>
                    <a:pt x="204" y="405"/>
                    <a:pt x="204" y="406"/>
                  </a:cubicBezTo>
                  <a:cubicBezTo>
                    <a:pt x="205" y="406"/>
                    <a:pt x="206" y="406"/>
                    <a:pt x="208" y="405"/>
                  </a:cubicBezTo>
                  <a:cubicBezTo>
                    <a:pt x="208" y="405"/>
                    <a:pt x="208" y="406"/>
                    <a:pt x="208" y="406"/>
                  </a:cubicBezTo>
                  <a:cubicBezTo>
                    <a:pt x="209" y="411"/>
                    <a:pt x="214" y="426"/>
                    <a:pt x="223" y="449"/>
                  </a:cubicBezTo>
                  <a:cubicBezTo>
                    <a:pt x="222" y="449"/>
                    <a:pt x="222" y="449"/>
                    <a:pt x="222" y="449"/>
                  </a:cubicBezTo>
                  <a:cubicBezTo>
                    <a:pt x="217" y="438"/>
                    <a:pt x="214" y="431"/>
                    <a:pt x="212" y="427"/>
                  </a:cubicBezTo>
                  <a:cubicBezTo>
                    <a:pt x="210" y="423"/>
                    <a:pt x="209" y="422"/>
                    <a:pt x="209" y="422"/>
                  </a:cubicBezTo>
                  <a:cubicBezTo>
                    <a:pt x="207" y="421"/>
                    <a:pt x="208" y="426"/>
                    <a:pt x="206" y="423"/>
                  </a:cubicBezTo>
                  <a:cubicBezTo>
                    <a:pt x="216" y="445"/>
                    <a:pt x="225" y="467"/>
                    <a:pt x="232" y="490"/>
                  </a:cubicBezTo>
                  <a:cubicBezTo>
                    <a:pt x="234" y="496"/>
                    <a:pt x="238" y="507"/>
                    <a:pt x="240" y="513"/>
                  </a:cubicBezTo>
                  <a:cubicBezTo>
                    <a:pt x="251" y="541"/>
                    <a:pt x="260" y="569"/>
                    <a:pt x="268" y="598"/>
                  </a:cubicBezTo>
                  <a:cubicBezTo>
                    <a:pt x="271" y="608"/>
                    <a:pt x="271" y="608"/>
                    <a:pt x="271" y="608"/>
                  </a:cubicBezTo>
                  <a:cubicBezTo>
                    <a:pt x="273" y="614"/>
                    <a:pt x="273" y="614"/>
                    <a:pt x="273" y="614"/>
                  </a:cubicBezTo>
                  <a:cubicBezTo>
                    <a:pt x="274" y="619"/>
                    <a:pt x="274" y="619"/>
                    <a:pt x="274" y="619"/>
                  </a:cubicBezTo>
                  <a:cubicBezTo>
                    <a:pt x="275" y="622"/>
                    <a:pt x="275" y="622"/>
                    <a:pt x="275" y="622"/>
                  </a:cubicBezTo>
                  <a:cubicBezTo>
                    <a:pt x="268" y="622"/>
                    <a:pt x="268" y="622"/>
                    <a:pt x="268" y="622"/>
                  </a:cubicBezTo>
                  <a:cubicBezTo>
                    <a:pt x="268" y="621"/>
                    <a:pt x="268" y="621"/>
                    <a:pt x="268" y="621"/>
                  </a:cubicBezTo>
                  <a:cubicBezTo>
                    <a:pt x="263" y="604"/>
                    <a:pt x="263" y="604"/>
                    <a:pt x="263" y="604"/>
                  </a:cubicBezTo>
                  <a:cubicBezTo>
                    <a:pt x="261" y="595"/>
                    <a:pt x="261" y="595"/>
                    <a:pt x="261" y="595"/>
                  </a:cubicBezTo>
                  <a:cubicBezTo>
                    <a:pt x="257" y="582"/>
                    <a:pt x="253" y="570"/>
                    <a:pt x="249" y="557"/>
                  </a:cubicBezTo>
                  <a:cubicBezTo>
                    <a:pt x="241" y="532"/>
                    <a:pt x="232" y="507"/>
                    <a:pt x="223" y="483"/>
                  </a:cubicBezTo>
                  <a:cubicBezTo>
                    <a:pt x="218" y="471"/>
                    <a:pt x="213" y="459"/>
                    <a:pt x="208" y="447"/>
                  </a:cubicBezTo>
                  <a:cubicBezTo>
                    <a:pt x="206" y="441"/>
                    <a:pt x="203" y="435"/>
                    <a:pt x="201" y="429"/>
                  </a:cubicBezTo>
                  <a:cubicBezTo>
                    <a:pt x="196" y="420"/>
                    <a:pt x="196" y="420"/>
                    <a:pt x="196" y="420"/>
                  </a:cubicBezTo>
                  <a:cubicBezTo>
                    <a:pt x="190" y="406"/>
                    <a:pt x="190" y="406"/>
                    <a:pt x="190" y="406"/>
                  </a:cubicBezTo>
                  <a:cubicBezTo>
                    <a:pt x="185" y="407"/>
                    <a:pt x="185" y="407"/>
                    <a:pt x="185" y="407"/>
                  </a:cubicBezTo>
                  <a:cubicBezTo>
                    <a:pt x="182" y="407"/>
                    <a:pt x="182" y="407"/>
                    <a:pt x="182" y="407"/>
                  </a:cubicBezTo>
                  <a:cubicBezTo>
                    <a:pt x="182" y="407"/>
                    <a:pt x="181" y="408"/>
                    <a:pt x="181" y="408"/>
                  </a:cubicBezTo>
                  <a:cubicBezTo>
                    <a:pt x="180" y="408"/>
                    <a:pt x="180" y="408"/>
                    <a:pt x="180" y="408"/>
                  </a:cubicBezTo>
                  <a:cubicBezTo>
                    <a:pt x="178" y="408"/>
                    <a:pt x="177" y="408"/>
                    <a:pt x="175" y="408"/>
                  </a:cubicBezTo>
                  <a:cubicBezTo>
                    <a:pt x="172" y="408"/>
                    <a:pt x="169" y="407"/>
                    <a:pt x="166" y="407"/>
                  </a:cubicBezTo>
                  <a:cubicBezTo>
                    <a:pt x="159" y="405"/>
                    <a:pt x="154" y="402"/>
                    <a:pt x="149" y="397"/>
                  </a:cubicBezTo>
                  <a:cubicBezTo>
                    <a:pt x="144" y="393"/>
                    <a:pt x="140" y="388"/>
                    <a:pt x="138" y="382"/>
                  </a:cubicBezTo>
                  <a:cubicBezTo>
                    <a:pt x="136" y="376"/>
                    <a:pt x="136" y="370"/>
                    <a:pt x="138" y="366"/>
                  </a:cubicBezTo>
                  <a:cubicBezTo>
                    <a:pt x="139" y="364"/>
                    <a:pt x="141" y="362"/>
                    <a:pt x="143" y="360"/>
                  </a:cubicBezTo>
                  <a:cubicBezTo>
                    <a:pt x="145" y="358"/>
                    <a:pt x="148" y="357"/>
                    <a:pt x="151" y="356"/>
                  </a:cubicBezTo>
                  <a:cubicBezTo>
                    <a:pt x="156" y="355"/>
                    <a:pt x="162" y="356"/>
                    <a:pt x="167" y="359"/>
                  </a:cubicBezTo>
                  <a:cubicBezTo>
                    <a:pt x="172" y="362"/>
                    <a:pt x="177" y="367"/>
                    <a:pt x="180" y="373"/>
                  </a:cubicBezTo>
                  <a:cubicBezTo>
                    <a:pt x="181" y="374"/>
                    <a:pt x="182" y="375"/>
                    <a:pt x="183" y="377"/>
                  </a:cubicBezTo>
                  <a:cubicBezTo>
                    <a:pt x="185" y="382"/>
                    <a:pt x="185" y="382"/>
                    <a:pt x="185" y="382"/>
                  </a:cubicBezTo>
                  <a:cubicBezTo>
                    <a:pt x="193" y="398"/>
                    <a:pt x="193" y="398"/>
                    <a:pt x="193" y="398"/>
                  </a:cubicBezTo>
                  <a:cubicBezTo>
                    <a:pt x="195" y="397"/>
                    <a:pt x="197" y="396"/>
                    <a:pt x="200" y="395"/>
                  </a:cubicBezTo>
                  <a:cubicBezTo>
                    <a:pt x="201" y="394"/>
                    <a:pt x="202" y="394"/>
                    <a:pt x="203" y="393"/>
                  </a:cubicBezTo>
                  <a:cubicBezTo>
                    <a:pt x="204" y="393"/>
                    <a:pt x="205" y="392"/>
                    <a:pt x="206" y="392"/>
                  </a:cubicBezTo>
                  <a:cubicBezTo>
                    <a:pt x="207" y="391"/>
                    <a:pt x="207" y="391"/>
                    <a:pt x="207" y="391"/>
                  </a:cubicBezTo>
                  <a:cubicBezTo>
                    <a:pt x="208" y="390"/>
                    <a:pt x="208" y="390"/>
                    <a:pt x="208" y="390"/>
                  </a:cubicBezTo>
                  <a:cubicBezTo>
                    <a:pt x="210" y="389"/>
                    <a:pt x="210" y="389"/>
                    <a:pt x="210" y="389"/>
                  </a:cubicBezTo>
                  <a:cubicBezTo>
                    <a:pt x="211" y="388"/>
                    <a:pt x="212" y="388"/>
                    <a:pt x="213" y="387"/>
                  </a:cubicBezTo>
                  <a:cubicBezTo>
                    <a:pt x="218" y="384"/>
                    <a:pt x="222" y="381"/>
                    <a:pt x="226" y="378"/>
                  </a:cubicBezTo>
                  <a:cubicBezTo>
                    <a:pt x="230" y="374"/>
                    <a:pt x="234" y="371"/>
                    <a:pt x="238" y="367"/>
                  </a:cubicBezTo>
                  <a:cubicBezTo>
                    <a:pt x="240" y="365"/>
                    <a:pt x="242" y="363"/>
                    <a:pt x="243" y="361"/>
                  </a:cubicBezTo>
                  <a:cubicBezTo>
                    <a:pt x="244" y="360"/>
                    <a:pt x="244" y="360"/>
                    <a:pt x="244" y="360"/>
                  </a:cubicBezTo>
                  <a:cubicBezTo>
                    <a:pt x="245" y="359"/>
                    <a:pt x="245" y="359"/>
                    <a:pt x="245" y="359"/>
                  </a:cubicBezTo>
                  <a:cubicBezTo>
                    <a:pt x="246" y="358"/>
                    <a:pt x="246" y="358"/>
                    <a:pt x="247" y="357"/>
                  </a:cubicBezTo>
                  <a:cubicBezTo>
                    <a:pt x="249" y="355"/>
                    <a:pt x="250" y="353"/>
                    <a:pt x="252" y="351"/>
                  </a:cubicBezTo>
                  <a:cubicBezTo>
                    <a:pt x="250" y="349"/>
                    <a:pt x="249" y="347"/>
                    <a:pt x="248" y="345"/>
                  </a:cubicBezTo>
                  <a:cubicBezTo>
                    <a:pt x="247" y="344"/>
                    <a:pt x="247" y="344"/>
                    <a:pt x="247" y="344"/>
                  </a:cubicBezTo>
                  <a:cubicBezTo>
                    <a:pt x="247" y="344"/>
                    <a:pt x="246" y="343"/>
                    <a:pt x="246" y="343"/>
                  </a:cubicBezTo>
                  <a:cubicBezTo>
                    <a:pt x="246" y="343"/>
                    <a:pt x="246" y="343"/>
                    <a:pt x="246" y="343"/>
                  </a:cubicBezTo>
                  <a:cubicBezTo>
                    <a:pt x="246" y="342"/>
                    <a:pt x="246" y="342"/>
                    <a:pt x="245" y="341"/>
                  </a:cubicBezTo>
                  <a:cubicBezTo>
                    <a:pt x="245" y="340"/>
                    <a:pt x="244" y="338"/>
                    <a:pt x="243" y="336"/>
                  </a:cubicBezTo>
                  <a:cubicBezTo>
                    <a:pt x="243" y="335"/>
                    <a:pt x="243" y="334"/>
                    <a:pt x="243" y="333"/>
                  </a:cubicBezTo>
                  <a:cubicBezTo>
                    <a:pt x="243" y="332"/>
                    <a:pt x="243" y="332"/>
                    <a:pt x="242" y="331"/>
                  </a:cubicBezTo>
                  <a:cubicBezTo>
                    <a:pt x="242" y="331"/>
                    <a:pt x="242" y="330"/>
                    <a:pt x="242" y="330"/>
                  </a:cubicBezTo>
                  <a:cubicBezTo>
                    <a:pt x="242" y="328"/>
                    <a:pt x="242" y="326"/>
                    <a:pt x="243" y="324"/>
                  </a:cubicBezTo>
                  <a:cubicBezTo>
                    <a:pt x="244" y="315"/>
                    <a:pt x="247" y="306"/>
                    <a:pt x="252" y="299"/>
                  </a:cubicBezTo>
                  <a:cubicBezTo>
                    <a:pt x="254" y="296"/>
                    <a:pt x="257" y="293"/>
                    <a:pt x="260" y="291"/>
                  </a:cubicBezTo>
                  <a:cubicBezTo>
                    <a:pt x="263" y="289"/>
                    <a:pt x="267" y="288"/>
                    <a:pt x="270" y="288"/>
                  </a:cubicBezTo>
                  <a:cubicBezTo>
                    <a:pt x="274" y="288"/>
                    <a:pt x="277" y="290"/>
                    <a:pt x="280" y="292"/>
                  </a:cubicBezTo>
                  <a:cubicBezTo>
                    <a:pt x="283" y="294"/>
                    <a:pt x="286" y="297"/>
                    <a:pt x="287" y="300"/>
                  </a:cubicBezTo>
                  <a:cubicBezTo>
                    <a:pt x="288" y="304"/>
                    <a:pt x="288" y="307"/>
                    <a:pt x="287" y="311"/>
                  </a:cubicBezTo>
                  <a:cubicBezTo>
                    <a:pt x="287" y="315"/>
                    <a:pt x="285" y="319"/>
                    <a:pt x="283" y="323"/>
                  </a:cubicBezTo>
                  <a:cubicBezTo>
                    <a:pt x="280" y="327"/>
                    <a:pt x="278" y="330"/>
                    <a:pt x="275" y="334"/>
                  </a:cubicBezTo>
                  <a:cubicBezTo>
                    <a:pt x="274" y="336"/>
                    <a:pt x="274" y="336"/>
                    <a:pt x="274" y="336"/>
                  </a:cubicBezTo>
                  <a:cubicBezTo>
                    <a:pt x="272" y="338"/>
                    <a:pt x="272" y="338"/>
                    <a:pt x="272" y="338"/>
                  </a:cubicBezTo>
                  <a:cubicBezTo>
                    <a:pt x="267" y="344"/>
                    <a:pt x="267" y="344"/>
                    <a:pt x="267" y="344"/>
                  </a:cubicBezTo>
                  <a:cubicBezTo>
                    <a:pt x="266" y="346"/>
                    <a:pt x="265" y="347"/>
                    <a:pt x="265" y="349"/>
                  </a:cubicBezTo>
                  <a:cubicBezTo>
                    <a:pt x="265" y="349"/>
                    <a:pt x="265" y="350"/>
                    <a:pt x="265" y="350"/>
                  </a:cubicBezTo>
                  <a:cubicBezTo>
                    <a:pt x="265" y="351"/>
                    <a:pt x="266" y="351"/>
                    <a:pt x="266" y="351"/>
                  </a:cubicBezTo>
                  <a:cubicBezTo>
                    <a:pt x="266" y="351"/>
                    <a:pt x="266" y="351"/>
                    <a:pt x="266" y="351"/>
                  </a:cubicBezTo>
                  <a:cubicBezTo>
                    <a:pt x="266" y="352"/>
                    <a:pt x="266" y="352"/>
                    <a:pt x="266" y="352"/>
                  </a:cubicBezTo>
                  <a:cubicBezTo>
                    <a:pt x="267" y="354"/>
                    <a:pt x="268" y="354"/>
                    <a:pt x="270" y="355"/>
                  </a:cubicBezTo>
                  <a:cubicBezTo>
                    <a:pt x="272" y="356"/>
                    <a:pt x="274" y="357"/>
                    <a:pt x="276" y="357"/>
                  </a:cubicBezTo>
                  <a:cubicBezTo>
                    <a:pt x="277" y="358"/>
                    <a:pt x="278" y="358"/>
                    <a:pt x="280" y="358"/>
                  </a:cubicBezTo>
                  <a:cubicBezTo>
                    <a:pt x="281" y="358"/>
                    <a:pt x="282" y="359"/>
                    <a:pt x="283" y="359"/>
                  </a:cubicBezTo>
                  <a:cubicBezTo>
                    <a:pt x="285" y="359"/>
                    <a:pt x="285" y="359"/>
                    <a:pt x="285" y="359"/>
                  </a:cubicBezTo>
                  <a:cubicBezTo>
                    <a:pt x="287" y="360"/>
                    <a:pt x="287" y="360"/>
                    <a:pt x="287" y="360"/>
                  </a:cubicBezTo>
                  <a:cubicBezTo>
                    <a:pt x="292" y="360"/>
                    <a:pt x="297" y="361"/>
                    <a:pt x="302" y="361"/>
                  </a:cubicBezTo>
                  <a:cubicBezTo>
                    <a:pt x="308" y="361"/>
                    <a:pt x="313" y="360"/>
                    <a:pt x="318" y="359"/>
                  </a:cubicBezTo>
                  <a:cubicBezTo>
                    <a:pt x="321" y="359"/>
                    <a:pt x="324" y="358"/>
                    <a:pt x="327" y="357"/>
                  </a:cubicBezTo>
                  <a:cubicBezTo>
                    <a:pt x="327" y="357"/>
                    <a:pt x="328" y="356"/>
                    <a:pt x="329" y="356"/>
                  </a:cubicBezTo>
                  <a:cubicBezTo>
                    <a:pt x="330" y="355"/>
                    <a:pt x="331" y="355"/>
                    <a:pt x="332" y="355"/>
                  </a:cubicBezTo>
                  <a:cubicBezTo>
                    <a:pt x="338" y="352"/>
                    <a:pt x="338" y="352"/>
                    <a:pt x="338" y="352"/>
                  </a:cubicBezTo>
                  <a:cubicBezTo>
                    <a:pt x="338" y="347"/>
                    <a:pt x="338" y="347"/>
                    <a:pt x="338" y="347"/>
                  </a:cubicBezTo>
                  <a:cubicBezTo>
                    <a:pt x="337" y="344"/>
                    <a:pt x="337" y="344"/>
                    <a:pt x="337" y="344"/>
                  </a:cubicBezTo>
                  <a:cubicBezTo>
                    <a:pt x="337" y="343"/>
                    <a:pt x="337" y="343"/>
                    <a:pt x="337" y="343"/>
                  </a:cubicBezTo>
                  <a:cubicBezTo>
                    <a:pt x="337" y="342"/>
                    <a:pt x="337" y="342"/>
                    <a:pt x="337" y="342"/>
                  </a:cubicBezTo>
                  <a:cubicBezTo>
                    <a:pt x="336" y="340"/>
                    <a:pt x="336" y="340"/>
                    <a:pt x="336" y="340"/>
                  </a:cubicBezTo>
                  <a:cubicBezTo>
                    <a:pt x="336" y="339"/>
                    <a:pt x="336" y="339"/>
                    <a:pt x="336" y="339"/>
                  </a:cubicBezTo>
                  <a:cubicBezTo>
                    <a:pt x="336" y="336"/>
                    <a:pt x="336" y="336"/>
                    <a:pt x="336" y="336"/>
                  </a:cubicBezTo>
                  <a:cubicBezTo>
                    <a:pt x="336" y="333"/>
                    <a:pt x="335" y="330"/>
                    <a:pt x="335" y="327"/>
                  </a:cubicBezTo>
                  <a:cubicBezTo>
                    <a:pt x="336" y="321"/>
                    <a:pt x="337" y="315"/>
                    <a:pt x="340" y="310"/>
                  </a:cubicBezTo>
                  <a:cubicBezTo>
                    <a:pt x="342" y="307"/>
                    <a:pt x="343" y="305"/>
                    <a:pt x="345" y="303"/>
                  </a:cubicBezTo>
                  <a:cubicBezTo>
                    <a:pt x="347" y="302"/>
                    <a:pt x="348" y="301"/>
                    <a:pt x="349" y="300"/>
                  </a:cubicBezTo>
                  <a:cubicBezTo>
                    <a:pt x="350" y="299"/>
                    <a:pt x="351" y="299"/>
                    <a:pt x="352" y="298"/>
                  </a:cubicBezTo>
                  <a:cubicBezTo>
                    <a:pt x="357" y="296"/>
                    <a:pt x="363" y="295"/>
                    <a:pt x="367" y="297"/>
                  </a:cubicBezTo>
                  <a:cubicBezTo>
                    <a:pt x="368" y="297"/>
                    <a:pt x="369" y="298"/>
                    <a:pt x="370" y="299"/>
                  </a:cubicBezTo>
                  <a:cubicBezTo>
                    <a:pt x="370" y="299"/>
                    <a:pt x="371" y="299"/>
                    <a:pt x="371" y="300"/>
                  </a:cubicBezTo>
                  <a:cubicBezTo>
                    <a:pt x="372" y="300"/>
                    <a:pt x="372" y="301"/>
                    <a:pt x="373" y="301"/>
                  </a:cubicBezTo>
                  <a:cubicBezTo>
                    <a:pt x="374" y="304"/>
                    <a:pt x="376" y="306"/>
                    <a:pt x="377" y="308"/>
                  </a:cubicBezTo>
                  <a:cubicBezTo>
                    <a:pt x="378" y="311"/>
                    <a:pt x="378" y="313"/>
                    <a:pt x="378" y="316"/>
                  </a:cubicBezTo>
                  <a:cubicBezTo>
                    <a:pt x="378" y="319"/>
                    <a:pt x="377" y="322"/>
                    <a:pt x="376" y="324"/>
                  </a:cubicBezTo>
                  <a:cubicBezTo>
                    <a:pt x="374" y="330"/>
                    <a:pt x="371" y="335"/>
                    <a:pt x="366" y="339"/>
                  </a:cubicBezTo>
                  <a:cubicBezTo>
                    <a:pt x="364" y="342"/>
                    <a:pt x="362" y="344"/>
                    <a:pt x="359" y="346"/>
                  </a:cubicBezTo>
                  <a:cubicBezTo>
                    <a:pt x="359" y="346"/>
                    <a:pt x="358" y="347"/>
                    <a:pt x="357" y="347"/>
                  </a:cubicBezTo>
                  <a:cubicBezTo>
                    <a:pt x="356" y="348"/>
                    <a:pt x="356" y="348"/>
                    <a:pt x="356" y="348"/>
                  </a:cubicBezTo>
                  <a:cubicBezTo>
                    <a:pt x="355" y="349"/>
                    <a:pt x="355" y="349"/>
                    <a:pt x="355" y="349"/>
                  </a:cubicBezTo>
                  <a:cubicBezTo>
                    <a:pt x="352" y="351"/>
                    <a:pt x="349" y="353"/>
                    <a:pt x="346" y="355"/>
                  </a:cubicBezTo>
                  <a:cubicBezTo>
                    <a:pt x="347" y="357"/>
                    <a:pt x="348" y="359"/>
                    <a:pt x="349" y="361"/>
                  </a:cubicBezTo>
                  <a:cubicBezTo>
                    <a:pt x="349" y="362"/>
                    <a:pt x="350" y="363"/>
                    <a:pt x="350" y="364"/>
                  </a:cubicBezTo>
                  <a:cubicBezTo>
                    <a:pt x="351" y="366"/>
                    <a:pt x="351" y="366"/>
                    <a:pt x="351" y="366"/>
                  </a:cubicBezTo>
                  <a:cubicBezTo>
                    <a:pt x="351" y="367"/>
                    <a:pt x="351" y="367"/>
                    <a:pt x="351" y="367"/>
                  </a:cubicBezTo>
                  <a:cubicBezTo>
                    <a:pt x="352" y="369"/>
                    <a:pt x="353" y="372"/>
                    <a:pt x="354" y="374"/>
                  </a:cubicBezTo>
                  <a:cubicBezTo>
                    <a:pt x="357" y="378"/>
                    <a:pt x="360" y="383"/>
                    <a:pt x="363" y="387"/>
                  </a:cubicBezTo>
                  <a:cubicBezTo>
                    <a:pt x="366" y="392"/>
                    <a:pt x="370" y="396"/>
                    <a:pt x="374" y="399"/>
                  </a:cubicBezTo>
                  <a:cubicBezTo>
                    <a:pt x="375" y="400"/>
                    <a:pt x="377" y="401"/>
                    <a:pt x="378" y="401"/>
                  </a:cubicBezTo>
                  <a:cubicBezTo>
                    <a:pt x="378" y="402"/>
                    <a:pt x="379" y="402"/>
                    <a:pt x="379" y="403"/>
                  </a:cubicBezTo>
                  <a:cubicBezTo>
                    <a:pt x="380" y="403"/>
                    <a:pt x="380" y="403"/>
                    <a:pt x="380" y="403"/>
                  </a:cubicBezTo>
                  <a:cubicBezTo>
                    <a:pt x="381" y="403"/>
                    <a:pt x="381" y="403"/>
                    <a:pt x="381" y="403"/>
                  </a:cubicBezTo>
                  <a:cubicBezTo>
                    <a:pt x="382" y="404"/>
                    <a:pt x="382" y="404"/>
                    <a:pt x="382" y="404"/>
                  </a:cubicBezTo>
                  <a:cubicBezTo>
                    <a:pt x="384" y="405"/>
                    <a:pt x="386" y="406"/>
                    <a:pt x="388" y="407"/>
                  </a:cubicBezTo>
                  <a:cubicBezTo>
                    <a:pt x="390" y="408"/>
                    <a:pt x="392" y="409"/>
                    <a:pt x="394" y="410"/>
                  </a:cubicBezTo>
                  <a:cubicBezTo>
                    <a:pt x="402" y="394"/>
                    <a:pt x="402" y="394"/>
                    <a:pt x="402" y="394"/>
                  </a:cubicBezTo>
                  <a:cubicBezTo>
                    <a:pt x="407" y="384"/>
                    <a:pt x="407" y="384"/>
                    <a:pt x="407" y="384"/>
                  </a:cubicBezTo>
                  <a:cubicBezTo>
                    <a:pt x="409" y="379"/>
                    <a:pt x="409" y="379"/>
                    <a:pt x="409" y="379"/>
                  </a:cubicBezTo>
                  <a:cubicBezTo>
                    <a:pt x="410" y="378"/>
                    <a:pt x="410" y="378"/>
                    <a:pt x="410" y="378"/>
                  </a:cubicBezTo>
                  <a:cubicBezTo>
                    <a:pt x="410" y="377"/>
                    <a:pt x="410" y="377"/>
                    <a:pt x="410" y="377"/>
                  </a:cubicBezTo>
                  <a:cubicBezTo>
                    <a:pt x="411" y="377"/>
                    <a:pt x="411" y="376"/>
                    <a:pt x="412" y="375"/>
                  </a:cubicBezTo>
                  <a:cubicBezTo>
                    <a:pt x="414" y="373"/>
                    <a:pt x="416" y="370"/>
                    <a:pt x="418" y="368"/>
                  </a:cubicBezTo>
                  <a:cubicBezTo>
                    <a:pt x="420" y="366"/>
                    <a:pt x="423" y="364"/>
                    <a:pt x="425" y="363"/>
                  </a:cubicBezTo>
                  <a:cubicBezTo>
                    <a:pt x="426" y="362"/>
                    <a:pt x="428" y="362"/>
                    <a:pt x="429" y="362"/>
                  </a:cubicBezTo>
                  <a:cubicBezTo>
                    <a:pt x="429" y="362"/>
                    <a:pt x="430" y="362"/>
                    <a:pt x="430" y="362"/>
                  </a:cubicBezTo>
                  <a:cubicBezTo>
                    <a:pt x="431" y="362"/>
                    <a:pt x="431" y="362"/>
                    <a:pt x="432" y="362"/>
                  </a:cubicBezTo>
                  <a:cubicBezTo>
                    <a:pt x="436" y="363"/>
                    <a:pt x="441" y="367"/>
                    <a:pt x="443" y="372"/>
                  </a:cubicBezTo>
                  <a:cubicBezTo>
                    <a:pt x="445" y="377"/>
                    <a:pt x="446" y="384"/>
                    <a:pt x="445" y="390"/>
                  </a:cubicBezTo>
                  <a:cubicBezTo>
                    <a:pt x="445" y="393"/>
                    <a:pt x="444" y="396"/>
                    <a:pt x="442" y="399"/>
                  </a:cubicBezTo>
                  <a:cubicBezTo>
                    <a:pt x="441" y="402"/>
                    <a:pt x="440" y="404"/>
                    <a:pt x="438" y="406"/>
                  </a:cubicBezTo>
                  <a:cubicBezTo>
                    <a:pt x="434" y="411"/>
                    <a:pt x="428" y="414"/>
                    <a:pt x="422" y="416"/>
                  </a:cubicBezTo>
                  <a:cubicBezTo>
                    <a:pt x="419" y="417"/>
                    <a:pt x="416" y="417"/>
                    <a:pt x="413" y="417"/>
                  </a:cubicBezTo>
                  <a:cubicBezTo>
                    <a:pt x="411" y="418"/>
                    <a:pt x="410" y="418"/>
                    <a:pt x="408" y="418"/>
                  </a:cubicBezTo>
                  <a:cubicBezTo>
                    <a:pt x="407" y="418"/>
                    <a:pt x="407" y="418"/>
                    <a:pt x="407" y="418"/>
                  </a:cubicBezTo>
                  <a:cubicBezTo>
                    <a:pt x="407" y="418"/>
                    <a:pt x="406" y="418"/>
                    <a:pt x="406" y="418"/>
                  </a:cubicBezTo>
                  <a:cubicBezTo>
                    <a:pt x="405" y="417"/>
                    <a:pt x="404" y="417"/>
                    <a:pt x="403" y="417"/>
                  </a:cubicBezTo>
                  <a:cubicBezTo>
                    <a:pt x="398" y="417"/>
                    <a:pt x="398" y="417"/>
                    <a:pt x="398" y="417"/>
                  </a:cubicBezTo>
                  <a:cubicBezTo>
                    <a:pt x="394" y="426"/>
                    <a:pt x="394" y="426"/>
                    <a:pt x="394" y="426"/>
                  </a:cubicBezTo>
                  <a:cubicBezTo>
                    <a:pt x="392" y="432"/>
                    <a:pt x="392" y="432"/>
                    <a:pt x="392" y="432"/>
                  </a:cubicBezTo>
                  <a:cubicBezTo>
                    <a:pt x="387" y="442"/>
                    <a:pt x="387" y="442"/>
                    <a:pt x="387" y="442"/>
                  </a:cubicBezTo>
                  <a:cubicBezTo>
                    <a:pt x="384" y="449"/>
                    <a:pt x="381" y="456"/>
                    <a:pt x="378" y="463"/>
                  </a:cubicBezTo>
                  <a:cubicBezTo>
                    <a:pt x="372" y="477"/>
                    <a:pt x="367" y="492"/>
                    <a:pt x="362" y="506"/>
                  </a:cubicBezTo>
                  <a:cubicBezTo>
                    <a:pt x="351" y="535"/>
                    <a:pt x="342" y="564"/>
                    <a:pt x="333" y="593"/>
                  </a:cubicBezTo>
                  <a:cubicBezTo>
                    <a:pt x="330" y="604"/>
                    <a:pt x="330" y="604"/>
                    <a:pt x="330" y="604"/>
                  </a:cubicBezTo>
                  <a:cubicBezTo>
                    <a:pt x="327" y="613"/>
                    <a:pt x="327" y="613"/>
                    <a:pt x="327" y="613"/>
                  </a:cubicBezTo>
                  <a:cubicBezTo>
                    <a:pt x="326" y="619"/>
                    <a:pt x="326" y="619"/>
                    <a:pt x="326" y="619"/>
                  </a:cubicBezTo>
                  <a:cubicBezTo>
                    <a:pt x="325" y="621"/>
                    <a:pt x="325" y="621"/>
                    <a:pt x="325" y="621"/>
                  </a:cubicBezTo>
                  <a:cubicBezTo>
                    <a:pt x="325" y="622"/>
                    <a:pt x="325" y="622"/>
                    <a:pt x="325" y="622"/>
                  </a:cubicBezTo>
                  <a:lnTo>
                    <a:pt x="318" y="6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</p:grpSp>
      <p:sp>
        <p:nvSpPr>
          <p:cNvPr id="87" name="文本框 86"/>
          <p:cNvSpPr txBox="1"/>
          <p:nvPr/>
        </p:nvSpPr>
        <p:spPr>
          <a:xfrm>
            <a:off x="612329" y="3405691"/>
            <a:ext cx="34080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000" b="1" dirty="0">
                <a:latin typeface="方正静蕾简体" panose="02000000000000000000" pitchFamily="2" charset="-122"/>
                <a:ea typeface="方正静蕾简体" panose="02000000000000000000" pitchFamily="2" charset="-122"/>
              </a:rPr>
              <a:t>指令系统和寻址方式</a:t>
            </a:r>
          </a:p>
        </p:txBody>
      </p:sp>
      <p:sp>
        <p:nvSpPr>
          <p:cNvPr id="90" name="文本框 89"/>
          <p:cNvSpPr txBox="1"/>
          <p:nvPr/>
        </p:nvSpPr>
        <p:spPr>
          <a:xfrm>
            <a:off x="542481" y="2176701"/>
            <a:ext cx="26807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dirty="0">
                <a:latin typeface="新蒂黑板报" panose="03000600000000000000" pitchFamily="66" charset="-122"/>
                <a:ea typeface="新蒂黑板报" panose="03000600000000000000" pitchFamily="66" charset="-122"/>
              </a:rPr>
              <a:t>第</a:t>
            </a:r>
            <a:r>
              <a:rPr lang="en-US" altLang="zh-CN" sz="7200" dirty="0">
                <a:latin typeface="新蒂黑板报" panose="03000600000000000000" pitchFamily="66" charset="-122"/>
                <a:ea typeface="新蒂黑板报" panose="03000600000000000000" pitchFamily="66" charset="-122"/>
              </a:rPr>
              <a:t>3</a:t>
            </a:r>
            <a:r>
              <a:rPr lang="zh-CN" altLang="en-US" sz="7200" dirty="0">
                <a:latin typeface="新蒂黑板报" panose="03000600000000000000" pitchFamily="66" charset="-122"/>
                <a:ea typeface="新蒂黑板报" panose="03000600000000000000" pitchFamily="66" charset="-122"/>
              </a:rPr>
              <a:t>章</a:t>
            </a:r>
          </a:p>
        </p:txBody>
      </p:sp>
      <p:sp>
        <p:nvSpPr>
          <p:cNvPr id="93" name="Freeform 34"/>
          <p:cNvSpPr>
            <a:spLocks noEditPoints="1"/>
          </p:cNvSpPr>
          <p:nvPr/>
        </p:nvSpPr>
        <p:spPr bwMode="auto">
          <a:xfrm>
            <a:off x="3759614" y="3733927"/>
            <a:ext cx="521528" cy="247718"/>
          </a:xfrm>
          <a:custGeom>
            <a:avLst/>
            <a:gdLst>
              <a:gd name="T0" fmla="*/ 97 w 97"/>
              <a:gd name="T1" fmla="*/ 16 h 63"/>
              <a:gd name="T2" fmla="*/ 90 w 97"/>
              <a:gd name="T3" fmla="*/ 22 h 63"/>
              <a:gd name="T4" fmla="*/ 75 w 97"/>
              <a:gd name="T5" fmla="*/ 33 h 63"/>
              <a:gd name="T6" fmla="*/ 46 w 97"/>
              <a:gd name="T7" fmla="*/ 51 h 63"/>
              <a:gd name="T8" fmla="*/ 29 w 97"/>
              <a:gd name="T9" fmla="*/ 63 h 63"/>
              <a:gd name="T10" fmla="*/ 26 w 97"/>
              <a:gd name="T11" fmla="*/ 62 h 63"/>
              <a:gd name="T12" fmla="*/ 16 w 97"/>
              <a:gd name="T13" fmla="*/ 47 h 63"/>
              <a:gd name="T14" fmla="*/ 2 w 97"/>
              <a:gd name="T15" fmla="*/ 48 h 63"/>
              <a:gd name="T16" fmla="*/ 10 w 97"/>
              <a:gd name="T17" fmla="*/ 28 h 63"/>
              <a:gd name="T18" fmla="*/ 10 w 97"/>
              <a:gd name="T19" fmla="*/ 26 h 63"/>
              <a:gd name="T20" fmla="*/ 18 w 97"/>
              <a:gd name="T21" fmla="*/ 0 h 63"/>
              <a:gd name="T22" fmla="*/ 40 w 97"/>
              <a:gd name="T23" fmla="*/ 5 h 63"/>
              <a:gd name="T24" fmla="*/ 75 w 97"/>
              <a:gd name="T25" fmla="*/ 13 h 63"/>
              <a:gd name="T26" fmla="*/ 94 w 97"/>
              <a:gd name="T27" fmla="*/ 15 h 63"/>
              <a:gd name="T28" fmla="*/ 97 w 97"/>
              <a:gd name="T29" fmla="*/ 16 h 63"/>
              <a:gd name="T30" fmla="*/ 20 w 97"/>
              <a:gd name="T31" fmla="*/ 3 h 63"/>
              <a:gd name="T32" fmla="*/ 16 w 97"/>
              <a:gd name="T33" fmla="*/ 18 h 63"/>
              <a:gd name="T34" fmla="*/ 14 w 97"/>
              <a:gd name="T35" fmla="*/ 26 h 63"/>
              <a:gd name="T36" fmla="*/ 65 w 97"/>
              <a:gd name="T37" fmla="*/ 20 h 63"/>
              <a:gd name="T38" fmla="*/ 86 w 97"/>
              <a:gd name="T39" fmla="*/ 17 h 63"/>
              <a:gd name="T40" fmla="*/ 20 w 97"/>
              <a:gd name="T41" fmla="*/ 3 h 63"/>
              <a:gd name="T42" fmla="*/ 14 w 97"/>
              <a:gd name="T43" fmla="*/ 38 h 63"/>
              <a:gd name="T44" fmla="*/ 28 w 97"/>
              <a:gd name="T45" fmla="*/ 60 h 63"/>
              <a:gd name="T46" fmla="*/ 82 w 97"/>
              <a:gd name="T47" fmla="*/ 24 h 63"/>
              <a:gd name="T48" fmla="*/ 82 w 97"/>
              <a:gd name="T49" fmla="*/ 23 h 63"/>
              <a:gd name="T50" fmla="*/ 14 w 97"/>
              <a:gd name="T51" fmla="*/ 38 h 63"/>
              <a:gd name="T52" fmla="*/ 13 w 97"/>
              <a:gd name="T53" fmla="*/ 29 h 63"/>
              <a:gd name="T54" fmla="*/ 7 w 97"/>
              <a:gd name="T55" fmla="*/ 40 h 63"/>
              <a:gd name="T56" fmla="*/ 12 w 97"/>
              <a:gd name="T57" fmla="*/ 35 h 63"/>
              <a:gd name="T58" fmla="*/ 15 w 97"/>
              <a:gd name="T59" fmla="*/ 36 h 63"/>
              <a:gd name="T60" fmla="*/ 57 w 97"/>
              <a:gd name="T61" fmla="*/ 27 h 63"/>
              <a:gd name="T62" fmla="*/ 77 w 97"/>
              <a:gd name="T63" fmla="*/ 21 h 63"/>
              <a:gd name="T64" fmla="*/ 13 w 97"/>
              <a:gd name="T65" fmla="*/ 29 h 63"/>
              <a:gd name="T66" fmla="*/ 6 w 97"/>
              <a:gd name="T67" fmla="*/ 45 h 63"/>
              <a:gd name="T68" fmla="*/ 14 w 97"/>
              <a:gd name="T69" fmla="*/ 44 h 63"/>
              <a:gd name="T70" fmla="*/ 11 w 97"/>
              <a:gd name="T71" fmla="*/ 39 h 63"/>
              <a:gd name="T72" fmla="*/ 6 w 97"/>
              <a:gd name="T73" fmla="*/ 45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7" h="63">
                <a:moveTo>
                  <a:pt x="97" y="16"/>
                </a:moveTo>
                <a:cubicBezTo>
                  <a:pt x="96" y="20"/>
                  <a:pt x="92" y="19"/>
                  <a:pt x="90" y="22"/>
                </a:cubicBezTo>
                <a:cubicBezTo>
                  <a:pt x="85" y="24"/>
                  <a:pt x="80" y="29"/>
                  <a:pt x="75" y="33"/>
                </a:cubicBezTo>
                <a:cubicBezTo>
                  <a:pt x="65" y="38"/>
                  <a:pt x="56" y="45"/>
                  <a:pt x="46" y="51"/>
                </a:cubicBezTo>
                <a:cubicBezTo>
                  <a:pt x="40" y="54"/>
                  <a:pt x="35" y="58"/>
                  <a:pt x="29" y="63"/>
                </a:cubicBezTo>
                <a:cubicBezTo>
                  <a:pt x="28" y="62"/>
                  <a:pt x="27" y="62"/>
                  <a:pt x="26" y="62"/>
                </a:cubicBezTo>
                <a:cubicBezTo>
                  <a:pt x="22" y="57"/>
                  <a:pt x="20" y="52"/>
                  <a:pt x="16" y="47"/>
                </a:cubicBezTo>
                <a:cubicBezTo>
                  <a:pt x="12" y="47"/>
                  <a:pt x="6" y="49"/>
                  <a:pt x="2" y="48"/>
                </a:cubicBezTo>
                <a:cubicBezTo>
                  <a:pt x="0" y="42"/>
                  <a:pt x="7" y="35"/>
                  <a:pt x="10" y="28"/>
                </a:cubicBezTo>
                <a:cubicBezTo>
                  <a:pt x="10" y="27"/>
                  <a:pt x="10" y="26"/>
                  <a:pt x="10" y="26"/>
                </a:cubicBezTo>
                <a:cubicBezTo>
                  <a:pt x="13" y="17"/>
                  <a:pt x="15" y="8"/>
                  <a:pt x="18" y="0"/>
                </a:cubicBezTo>
                <a:cubicBezTo>
                  <a:pt x="25" y="0"/>
                  <a:pt x="33" y="4"/>
                  <a:pt x="40" y="5"/>
                </a:cubicBezTo>
                <a:cubicBezTo>
                  <a:pt x="51" y="8"/>
                  <a:pt x="63" y="10"/>
                  <a:pt x="75" y="13"/>
                </a:cubicBezTo>
                <a:cubicBezTo>
                  <a:pt x="81" y="13"/>
                  <a:pt x="88" y="15"/>
                  <a:pt x="94" y="15"/>
                </a:cubicBezTo>
                <a:cubicBezTo>
                  <a:pt x="95" y="15"/>
                  <a:pt x="96" y="14"/>
                  <a:pt x="97" y="16"/>
                </a:cubicBezTo>
                <a:close/>
                <a:moveTo>
                  <a:pt x="20" y="3"/>
                </a:moveTo>
                <a:cubicBezTo>
                  <a:pt x="18" y="8"/>
                  <a:pt x="16" y="13"/>
                  <a:pt x="16" y="18"/>
                </a:cubicBezTo>
                <a:cubicBezTo>
                  <a:pt x="15" y="21"/>
                  <a:pt x="13" y="23"/>
                  <a:pt x="14" y="26"/>
                </a:cubicBezTo>
                <a:cubicBezTo>
                  <a:pt x="31" y="24"/>
                  <a:pt x="48" y="21"/>
                  <a:pt x="65" y="20"/>
                </a:cubicBezTo>
                <a:cubicBezTo>
                  <a:pt x="72" y="18"/>
                  <a:pt x="80" y="19"/>
                  <a:pt x="86" y="17"/>
                </a:cubicBezTo>
                <a:cubicBezTo>
                  <a:pt x="64" y="14"/>
                  <a:pt x="41" y="7"/>
                  <a:pt x="20" y="3"/>
                </a:cubicBezTo>
                <a:close/>
                <a:moveTo>
                  <a:pt x="14" y="38"/>
                </a:moveTo>
                <a:cubicBezTo>
                  <a:pt x="19" y="45"/>
                  <a:pt x="22" y="53"/>
                  <a:pt x="28" y="60"/>
                </a:cubicBezTo>
                <a:cubicBezTo>
                  <a:pt x="46" y="48"/>
                  <a:pt x="64" y="37"/>
                  <a:pt x="82" y="24"/>
                </a:cubicBezTo>
                <a:cubicBezTo>
                  <a:pt x="82" y="23"/>
                  <a:pt x="82" y="23"/>
                  <a:pt x="82" y="23"/>
                </a:cubicBezTo>
                <a:cubicBezTo>
                  <a:pt x="59" y="29"/>
                  <a:pt x="37" y="35"/>
                  <a:pt x="14" y="38"/>
                </a:cubicBezTo>
                <a:close/>
                <a:moveTo>
                  <a:pt x="13" y="29"/>
                </a:moveTo>
                <a:cubicBezTo>
                  <a:pt x="11" y="33"/>
                  <a:pt x="8" y="37"/>
                  <a:pt x="7" y="40"/>
                </a:cubicBezTo>
                <a:cubicBezTo>
                  <a:pt x="9" y="39"/>
                  <a:pt x="9" y="36"/>
                  <a:pt x="12" y="35"/>
                </a:cubicBezTo>
                <a:cubicBezTo>
                  <a:pt x="13" y="35"/>
                  <a:pt x="14" y="35"/>
                  <a:pt x="15" y="36"/>
                </a:cubicBezTo>
                <a:cubicBezTo>
                  <a:pt x="29" y="33"/>
                  <a:pt x="43" y="30"/>
                  <a:pt x="57" y="27"/>
                </a:cubicBezTo>
                <a:cubicBezTo>
                  <a:pt x="64" y="24"/>
                  <a:pt x="70" y="23"/>
                  <a:pt x="77" y="21"/>
                </a:cubicBezTo>
                <a:cubicBezTo>
                  <a:pt x="55" y="23"/>
                  <a:pt x="34" y="25"/>
                  <a:pt x="13" y="29"/>
                </a:cubicBezTo>
                <a:close/>
                <a:moveTo>
                  <a:pt x="6" y="45"/>
                </a:moveTo>
                <a:cubicBezTo>
                  <a:pt x="9" y="46"/>
                  <a:pt x="12" y="44"/>
                  <a:pt x="14" y="44"/>
                </a:cubicBezTo>
                <a:cubicBezTo>
                  <a:pt x="13" y="42"/>
                  <a:pt x="13" y="41"/>
                  <a:pt x="11" y="39"/>
                </a:cubicBezTo>
                <a:cubicBezTo>
                  <a:pt x="10" y="41"/>
                  <a:pt x="8" y="43"/>
                  <a:pt x="6" y="4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94" name="任意多边形 93"/>
          <p:cNvSpPr/>
          <p:nvPr/>
        </p:nvSpPr>
        <p:spPr>
          <a:xfrm>
            <a:off x="400489" y="3749955"/>
            <a:ext cx="3302516" cy="216308"/>
          </a:xfrm>
          <a:custGeom>
            <a:avLst/>
            <a:gdLst>
              <a:gd name="connsiteX0" fmla="*/ 0 w 6766560"/>
              <a:gd name="connsiteY0" fmla="*/ 39809 h 361457"/>
              <a:gd name="connsiteX1" fmla="*/ 4411980 w 6766560"/>
              <a:gd name="connsiteY1" fmla="*/ 28379 h 361457"/>
              <a:gd name="connsiteX2" fmla="*/ 4023360 w 6766560"/>
              <a:gd name="connsiteY2" fmla="*/ 359849 h 361457"/>
              <a:gd name="connsiteX3" fmla="*/ 6766560 w 6766560"/>
              <a:gd name="connsiteY3" fmla="*/ 131249 h 361457"/>
              <a:gd name="connsiteX0-1" fmla="*/ 0 w 6766560"/>
              <a:gd name="connsiteY0-2" fmla="*/ 75291 h 398381"/>
              <a:gd name="connsiteX1-3" fmla="*/ 4369154 w 6766560"/>
              <a:gd name="connsiteY1-4" fmla="*/ 18141 h 398381"/>
              <a:gd name="connsiteX2-5" fmla="*/ 4023360 w 6766560"/>
              <a:gd name="connsiteY2-6" fmla="*/ 395331 h 398381"/>
              <a:gd name="connsiteX3-7" fmla="*/ 6766560 w 6766560"/>
              <a:gd name="connsiteY3-8" fmla="*/ 166731 h 398381"/>
              <a:gd name="connsiteX0-9" fmla="*/ 0 w 6766560"/>
              <a:gd name="connsiteY0-10" fmla="*/ 71354 h 339035"/>
              <a:gd name="connsiteX1-11" fmla="*/ 4369154 w 6766560"/>
              <a:gd name="connsiteY1-12" fmla="*/ 14204 h 339035"/>
              <a:gd name="connsiteX2-13" fmla="*/ 4351696 w 6766560"/>
              <a:gd name="connsiteY2-14" fmla="*/ 334244 h 339035"/>
              <a:gd name="connsiteX3-15" fmla="*/ 6766560 w 6766560"/>
              <a:gd name="connsiteY3-16" fmla="*/ 162794 h 339035"/>
              <a:gd name="connsiteX0-17" fmla="*/ 0 w 7194823"/>
              <a:gd name="connsiteY0-18" fmla="*/ 71354 h 334304"/>
              <a:gd name="connsiteX1-19" fmla="*/ 4369154 w 7194823"/>
              <a:gd name="connsiteY1-20" fmla="*/ 14204 h 334304"/>
              <a:gd name="connsiteX2-21" fmla="*/ 4351696 w 7194823"/>
              <a:gd name="connsiteY2-22" fmla="*/ 334244 h 334304"/>
              <a:gd name="connsiteX3-23" fmla="*/ 7194823 w 7194823"/>
              <a:gd name="connsiteY3-24" fmla="*/ 37064 h 334304"/>
              <a:gd name="connsiteX0-25" fmla="*/ 0 w 7194823"/>
              <a:gd name="connsiteY0-26" fmla="*/ 72918 h 358721"/>
              <a:gd name="connsiteX1-27" fmla="*/ 4369154 w 7194823"/>
              <a:gd name="connsiteY1-28" fmla="*/ 15768 h 358721"/>
              <a:gd name="connsiteX2-29" fmla="*/ 4051911 w 7194823"/>
              <a:gd name="connsiteY2-30" fmla="*/ 358668 h 358721"/>
              <a:gd name="connsiteX3-31" fmla="*/ 7194823 w 7194823"/>
              <a:gd name="connsiteY3-32" fmla="*/ 38628 h 358721"/>
              <a:gd name="connsiteX0-33" fmla="*/ 0 w 6454042"/>
              <a:gd name="connsiteY0-34" fmla="*/ 72918 h 359955"/>
              <a:gd name="connsiteX1-35" fmla="*/ 4369154 w 6454042"/>
              <a:gd name="connsiteY1-36" fmla="*/ 15768 h 359955"/>
              <a:gd name="connsiteX2-37" fmla="*/ 4051911 w 6454042"/>
              <a:gd name="connsiteY2-38" fmla="*/ 358668 h 359955"/>
              <a:gd name="connsiteX3-39" fmla="*/ 6454042 w 6454042"/>
              <a:gd name="connsiteY3-40" fmla="*/ 112769 h 359955"/>
              <a:gd name="connsiteX0-41" fmla="*/ 0 w 6454042"/>
              <a:gd name="connsiteY0-42" fmla="*/ 62493 h 349247"/>
              <a:gd name="connsiteX1-43" fmla="*/ 4122228 w 6454042"/>
              <a:gd name="connsiteY1-44" fmla="*/ 17700 h 349247"/>
              <a:gd name="connsiteX2-45" fmla="*/ 4051911 w 6454042"/>
              <a:gd name="connsiteY2-46" fmla="*/ 348243 h 349247"/>
              <a:gd name="connsiteX3-47" fmla="*/ 6454042 w 6454042"/>
              <a:gd name="connsiteY3-48" fmla="*/ 102344 h 349247"/>
              <a:gd name="connsiteX0-49" fmla="*/ 0 w 4341830"/>
              <a:gd name="connsiteY0-50" fmla="*/ 62493 h 348243"/>
              <a:gd name="connsiteX1-51" fmla="*/ 4122228 w 4341830"/>
              <a:gd name="connsiteY1-52" fmla="*/ 17700 h 348243"/>
              <a:gd name="connsiteX2-53" fmla="*/ 4051911 w 4341830"/>
              <a:gd name="connsiteY2-54" fmla="*/ 348243 h 348243"/>
              <a:gd name="connsiteX0-55" fmla="*/ 0 w 4122228"/>
              <a:gd name="connsiteY0-56" fmla="*/ 62493 h 62493"/>
              <a:gd name="connsiteX1-57" fmla="*/ 4122228 w 4122228"/>
              <a:gd name="connsiteY1-58" fmla="*/ 17700 h 62493"/>
              <a:gd name="connsiteX0-59" fmla="*/ 0 w 4122228"/>
              <a:gd name="connsiteY0-60" fmla="*/ 44793 h 66159"/>
              <a:gd name="connsiteX1-61" fmla="*/ 4122228 w 4122228"/>
              <a:gd name="connsiteY1-62" fmla="*/ 0 h 66159"/>
              <a:gd name="connsiteX0-63" fmla="*/ 0 w 4245691"/>
              <a:gd name="connsiteY0-64" fmla="*/ 156004 h 156004"/>
              <a:gd name="connsiteX1-65" fmla="*/ 4245691 w 4245691"/>
              <a:gd name="connsiteY1-66" fmla="*/ 0 h 156004"/>
              <a:gd name="connsiteX0-67" fmla="*/ 0 w 4245691"/>
              <a:gd name="connsiteY0-68" fmla="*/ 156004 h 163985"/>
              <a:gd name="connsiteX1-69" fmla="*/ 4245691 w 4245691"/>
              <a:gd name="connsiteY1-70" fmla="*/ 0 h 163985"/>
              <a:gd name="connsiteX0-71" fmla="*/ 0 w 5449458"/>
              <a:gd name="connsiteY0-72" fmla="*/ 143648 h 143648"/>
              <a:gd name="connsiteX1-73" fmla="*/ 5449458 w 5449458"/>
              <a:gd name="connsiteY1-74" fmla="*/ 0 h 143648"/>
              <a:gd name="connsiteX0-75" fmla="*/ 0 w 5449458"/>
              <a:gd name="connsiteY0-76" fmla="*/ 143648 h 260913"/>
              <a:gd name="connsiteX1-77" fmla="*/ 1990356 w 5449458"/>
              <a:gd name="connsiteY1-78" fmla="*/ 260339 h 260913"/>
              <a:gd name="connsiteX2-79" fmla="*/ 5449458 w 5449458"/>
              <a:gd name="connsiteY2-80" fmla="*/ 0 h 260913"/>
              <a:gd name="connsiteX0-81" fmla="*/ 0 w 4693246"/>
              <a:gd name="connsiteY0-82" fmla="*/ 169 h 463018"/>
              <a:gd name="connsiteX1-83" fmla="*/ 1234144 w 4693246"/>
              <a:gd name="connsiteY1-84" fmla="*/ 462849 h 463018"/>
              <a:gd name="connsiteX2-85" fmla="*/ 4693246 w 4693246"/>
              <a:gd name="connsiteY2-86" fmla="*/ 202510 h 463018"/>
              <a:gd name="connsiteX0-87" fmla="*/ 153395 w 4846641"/>
              <a:gd name="connsiteY0-88" fmla="*/ 0 h 462988"/>
              <a:gd name="connsiteX1-89" fmla="*/ 1387539 w 4846641"/>
              <a:gd name="connsiteY1-90" fmla="*/ 462680 h 462988"/>
              <a:gd name="connsiteX2-91" fmla="*/ 4846641 w 4846641"/>
              <a:gd name="connsiteY2-92" fmla="*/ 202341 h 462988"/>
              <a:gd name="connsiteX0-93" fmla="*/ 212160 w 4457851"/>
              <a:gd name="connsiteY0-94" fmla="*/ 0 h 462988"/>
              <a:gd name="connsiteX1-95" fmla="*/ 998749 w 4457851"/>
              <a:gd name="connsiteY1-96" fmla="*/ 462680 h 462988"/>
              <a:gd name="connsiteX2-97" fmla="*/ 4457851 w 4457851"/>
              <a:gd name="connsiteY2-98" fmla="*/ 202341 h 462988"/>
              <a:gd name="connsiteX0-99" fmla="*/ 238795 w 4484486"/>
              <a:gd name="connsiteY0-100" fmla="*/ 0 h 462868"/>
              <a:gd name="connsiteX1-101" fmla="*/ 1025384 w 4484486"/>
              <a:gd name="connsiteY1-102" fmla="*/ 462680 h 462868"/>
              <a:gd name="connsiteX2-103" fmla="*/ 4484486 w 4484486"/>
              <a:gd name="connsiteY2-104" fmla="*/ 202341 h 462868"/>
              <a:gd name="connsiteX0-105" fmla="*/ 410770 w 4656461"/>
              <a:gd name="connsiteY0-106" fmla="*/ 0 h 425815"/>
              <a:gd name="connsiteX1-107" fmla="*/ 595476 w 4656461"/>
              <a:gd name="connsiteY1-108" fmla="*/ 425610 h 425815"/>
              <a:gd name="connsiteX2-109" fmla="*/ 4656461 w 4656461"/>
              <a:gd name="connsiteY2-110" fmla="*/ 202341 h 425815"/>
              <a:gd name="connsiteX0-111" fmla="*/ 410770 w 4656461"/>
              <a:gd name="connsiteY0-112" fmla="*/ 0 h 364069"/>
              <a:gd name="connsiteX1-113" fmla="*/ 595476 w 4656461"/>
              <a:gd name="connsiteY1-114" fmla="*/ 363827 h 364069"/>
              <a:gd name="connsiteX2-115" fmla="*/ 4656461 w 4656461"/>
              <a:gd name="connsiteY2-116" fmla="*/ 202341 h 364069"/>
              <a:gd name="connsiteX0-117" fmla="*/ 558636 w 4511100"/>
              <a:gd name="connsiteY0-118" fmla="*/ 0 h 388767"/>
              <a:gd name="connsiteX1-119" fmla="*/ 450115 w 4511100"/>
              <a:gd name="connsiteY1-120" fmla="*/ 388541 h 388767"/>
              <a:gd name="connsiteX2-121" fmla="*/ 4511100 w 4511100"/>
              <a:gd name="connsiteY2-122" fmla="*/ 227055 h 388767"/>
              <a:gd name="connsiteX0-123" fmla="*/ 445007 w 4613533"/>
              <a:gd name="connsiteY0-124" fmla="*/ 0 h 413467"/>
              <a:gd name="connsiteX1-125" fmla="*/ 552548 w 4613533"/>
              <a:gd name="connsiteY1-126" fmla="*/ 413255 h 413467"/>
              <a:gd name="connsiteX2-127" fmla="*/ 4613533 w 4613533"/>
              <a:gd name="connsiteY2-128" fmla="*/ 251769 h 413467"/>
              <a:gd name="connsiteX0-129" fmla="*/ 437894 w 4606420"/>
              <a:gd name="connsiteY0-130" fmla="*/ 0 h 351722"/>
              <a:gd name="connsiteX1-131" fmla="*/ 560868 w 4606420"/>
              <a:gd name="connsiteY1-132" fmla="*/ 351471 h 351722"/>
              <a:gd name="connsiteX2-133" fmla="*/ 4606420 w 4606420"/>
              <a:gd name="connsiteY2-134" fmla="*/ 251769 h 351722"/>
              <a:gd name="connsiteX0-135" fmla="*/ 424068 w 4592594"/>
              <a:gd name="connsiteY0-136" fmla="*/ 0 h 401116"/>
              <a:gd name="connsiteX1-137" fmla="*/ 577907 w 4592594"/>
              <a:gd name="connsiteY1-138" fmla="*/ 400898 h 401116"/>
              <a:gd name="connsiteX2-139" fmla="*/ 4592594 w 4592594"/>
              <a:gd name="connsiteY2-140" fmla="*/ 251769 h 401116"/>
              <a:gd name="connsiteX0-141" fmla="*/ 424068 w 4592594"/>
              <a:gd name="connsiteY0-142" fmla="*/ 0 h 401116"/>
              <a:gd name="connsiteX1-143" fmla="*/ 577907 w 4592594"/>
              <a:gd name="connsiteY1-144" fmla="*/ 400898 h 401116"/>
              <a:gd name="connsiteX2-145" fmla="*/ 4592594 w 4592594"/>
              <a:gd name="connsiteY2-146" fmla="*/ 338266 h 401116"/>
              <a:gd name="connsiteX0-147" fmla="*/ 391353 w 4638179"/>
              <a:gd name="connsiteY0-148" fmla="*/ 0 h 401116"/>
              <a:gd name="connsiteX1-149" fmla="*/ 623492 w 4638179"/>
              <a:gd name="connsiteY1-150" fmla="*/ 400898 h 401116"/>
              <a:gd name="connsiteX2-151" fmla="*/ 4638179 w 4638179"/>
              <a:gd name="connsiteY2-152" fmla="*/ 338266 h 401116"/>
              <a:gd name="connsiteX0-153" fmla="*/ 391353 w 4904398"/>
              <a:gd name="connsiteY0-154" fmla="*/ 0 h 401116"/>
              <a:gd name="connsiteX1-155" fmla="*/ 623492 w 4904398"/>
              <a:gd name="connsiteY1-156" fmla="*/ 400898 h 401116"/>
              <a:gd name="connsiteX2-157" fmla="*/ 4904398 w 4904398"/>
              <a:gd name="connsiteY2-158" fmla="*/ 322224 h 401116"/>
            </a:gdLst>
            <a:ahLst/>
            <a:cxnLst>
              <a:cxn ang="0">
                <a:pos x="connsiteX0-153" y="connsiteY0-154"/>
              </a:cxn>
              <a:cxn ang="0">
                <a:pos x="connsiteX1-155" y="connsiteY1-156"/>
              </a:cxn>
              <a:cxn ang="0">
                <a:pos x="connsiteX2-157" y="connsiteY2-158"/>
              </a:cxn>
            </a:cxnLst>
            <a:rect l="l" t="t" r="r" b="b"/>
            <a:pathLst>
              <a:path w="4904398" h="401116">
                <a:moveTo>
                  <a:pt x="391353" y="0"/>
                </a:moveTo>
                <a:cubicBezTo>
                  <a:pt x="-226127" y="38897"/>
                  <a:pt x="-86259" y="411428"/>
                  <a:pt x="623492" y="400898"/>
                </a:cubicBezTo>
                <a:lnTo>
                  <a:pt x="4904398" y="322224"/>
                </a:lnTo>
              </a:path>
            </a:pathLst>
          </a:custGeom>
          <a:noFill/>
          <a:ln w="25400" cap="rnd">
            <a:solidFill>
              <a:schemeClr val="tx1"/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F81B1-D4C0-4CFE-8E4B-8D75BF4F38F2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  <p:transition spd="slow">
    <p:randomBar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F81B1-D4C0-4CFE-8E4B-8D75BF4F38F2}" type="slidenum">
              <a:rPr lang="zh-CN" altLang="en-US" smtClean="0"/>
              <a:t>10</a:t>
            </a:fld>
            <a:endParaRPr lang="zh-CN" altLang="en-US" dirty="0"/>
          </a:p>
        </p:txBody>
      </p:sp>
      <p:sp>
        <p:nvSpPr>
          <p:cNvPr id="95" name="Rectangle 1027">
            <a:extLst>
              <a:ext uri="{FF2B5EF4-FFF2-40B4-BE49-F238E27FC236}">
                <a16:creationId xmlns:a16="http://schemas.microsoft.com/office/drawing/2014/main" id="{70DF4719-FF16-47C1-98D2-D2A428B92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5636" y="404774"/>
            <a:ext cx="4440639" cy="707886"/>
          </a:xfrm>
          <a:prstGeom prst="rect">
            <a:avLst/>
          </a:prstGeom>
          <a:solidFill>
            <a:srgbClr val="0E457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40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4. </a:t>
            </a:r>
            <a:r>
              <a:rPr lang="zh-CN" altLang="en-US" sz="40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寄存器间接寻址</a:t>
            </a: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9873B49B-55A9-43CA-B8C6-B448ECE8799F}"/>
              </a:ext>
            </a:extLst>
          </p:cNvPr>
          <p:cNvSpPr/>
          <p:nvPr/>
        </p:nvSpPr>
        <p:spPr>
          <a:xfrm>
            <a:off x="402000" y="1213020"/>
            <a:ext cx="8340000" cy="1384995"/>
          </a:xfrm>
          <a:prstGeom prst="rect">
            <a:avLst/>
          </a:prstGeom>
          <a:ln w="19050">
            <a:solidFill>
              <a:srgbClr val="2D8AE7">
                <a:lumMod val="75000"/>
              </a:srgbClr>
            </a:solidFill>
            <a:prstDash val="dash"/>
          </a:ln>
        </p:spPr>
        <p:txBody>
          <a:bodyPr wrap="square">
            <a:spAutoFit/>
          </a:bodyPr>
          <a:lstStyle/>
          <a:p>
            <a:pPr marL="457200" lvl="0" indent="-457200" algn="just" defTabSz="9144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操作数的</a:t>
            </a:r>
            <a:r>
              <a:rPr lang="en-US" altLang="zh-CN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EA</a:t>
            </a:r>
            <a:r>
              <a:rPr lang="zh-CN" altLang="en-US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在基址寄存器</a:t>
            </a:r>
            <a:r>
              <a:rPr lang="en-US" altLang="zh-CN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(</a:t>
            </a:r>
            <a:r>
              <a:rPr lang="en-US" altLang="zh-CN" sz="28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方正静蕾简体" panose="02000000000000000000"/>
              </a:rPr>
              <a:t>BX/BP</a:t>
            </a:r>
            <a:r>
              <a:rPr lang="en-US" altLang="zh-CN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)</a:t>
            </a:r>
            <a:r>
              <a:rPr lang="zh-CN" altLang="en-US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或者变址寄存器</a:t>
            </a:r>
            <a:r>
              <a:rPr lang="en-US" altLang="zh-CN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(</a:t>
            </a:r>
            <a:r>
              <a:rPr lang="en-US" altLang="zh-CN" sz="28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方正静蕾简体" panose="02000000000000000000"/>
              </a:rPr>
              <a:t>SI/DI</a:t>
            </a:r>
            <a:r>
              <a:rPr lang="en-US" altLang="zh-CN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)</a:t>
            </a:r>
            <a:r>
              <a:rPr lang="zh-CN" altLang="en-US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中；</a:t>
            </a:r>
            <a:endParaRPr lang="en-US" altLang="zh-CN" sz="2800" b="1" kern="0" dirty="0">
              <a:solidFill>
                <a:srgbClr val="2D8AE7">
                  <a:lumMod val="50000"/>
                </a:srgbClr>
              </a:solidFill>
              <a:latin typeface="Times New Roman" panose="02020603050405020304" pitchFamily="18" charset="0"/>
              <a:ea typeface="方正静蕾简体" panose="02000000000000000000"/>
            </a:endParaRPr>
          </a:p>
          <a:p>
            <a:pPr marL="914400" lvl="1" indent="-457200" algn="just" defTabSz="9144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指令格式： </a:t>
            </a:r>
            <a:r>
              <a:rPr lang="en-US" altLang="zh-CN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MOV AX, [BX]</a:t>
            </a: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618FEC6A-B9C5-42FF-A7DF-FEBE9A0CDA56}"/>
              </a:ext>
            </a:extLst>
          </p:cNvPr>
          <p:cNvGrpSpPr/>
          <p:nvPr/>
        </p:nvGrpSpPr>
        <p:grpSpPr>
          <a:xfrm>
            <a:off x="129512" y="2654080"/>
            <a:ext cx="2989392" cy="4184983"/>
            <a:chOff x="152356" y="2368344"/>
            <a:chExt cx="2989392" cy="4184983"/>
          </a:xfrm>
        </p:grpSpPr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0526C385-82F2-42E8-8DCE-7725C6D569D9}"/>
                </a:ext>
              </a:extLst>
            </p:cNvPr>
            <p:cNvCxnSpPr>
              <a:cxnSpLocks/>
            </p:cNvCxnSpPr>
            <p:nvPr/>
          </p:nvCxnSpPr>
          <p:spPr>
            <a:xfrm>
              <a:off x="633047" y="2715728"/>
              <a:ext cx="0" cy="38375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4FD1222F-AC5D-403E-AEB6-7A9AA29744E0}"/>
                </a:ext>
              </a:extLst>
            </p:cNvPr>
            <p:cNvCxnSpPr>
              <a:cxnSpLocks/>
            </p:cNvCxnSpPr>
            <p:nvPr/>
          </p:nvCxnSpPr>
          <p:spPr>
            <a:xfrm>
              <a:off x="1934309" y="2715728"/>
              <a:ext cx="0" cy="38375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40DC50E4-548A-40DF-91B6-44BE41A6A244}"/>
                </a:ext>
              </a:extLst>
            </p:cNvPr>
            <p:cNvSpPr/>
            <p:nvPr/>
          </p:nvSpPr>
          <p:spPr>
            <a:xfrm>
              <a:off x="621681" y="3589633"/>
              <a:ext cx="1301229" cy="39858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30H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56898706-0E3E-48F7-984E-2F3A9B0375E4}"/>
                </a:ext>
              </a:extLst>
            </p:cNvPr>
            <p:cNvSpPr/>
            <p:nvPr/>
          </p:nvSpPr>
          <p:spPr>
            <a:xfrm>
              <a:off x="633045" y="3199394"/>
              <a:ext cx="1301229" cy="39858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00H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E02131DD-FF4A-47E5-8DFF-A06C093CB2D2}"/>
                </a:ext>
              </a:extLst>
            </p:cNvPr>
            <p:cNvSpPr/>
            <p:nvPr/>
          </p:nvSpPr>
          <p:spPr>
            <a:xfrm>
              <a:off x="633043" y="2792339"/>
              <a:ext cx="1301229" cy="39858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OP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8757DF66-33B2-4AC5-801D-40F726AD3ADF}"/>
                </a:ext>
              </a:extLst>
            </p:cNvPr>
            <p:cNvSpPr/>
            <p:nvPr/>
          </p:nvSpPr>
          <p:spPr>
            <a:xfrm>
              <a:off x="633042" y="2368344"/>
              <a:ext cx="1301229" cy="39858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存储器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D603D34A-D6E3-4D0A-B940-DB8C8F7CF388}"/>
                </a:ext>
              </a:extLst>
            </p:cNvPr>
            <p:cNvSpPr/>
            <p:nvPr/>
          </p:nvSpPr>
          <p:spPr>
            <a:xfrm>
              <a:off x="633003" y="5130533"/>
              <a:ext cx="1301229" cy="398585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50H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4CBD8A20-049A-4A41-AFFB-541B7058E827}"/>
                </a:ext>
              </a:extLst>
            </p:cNvPr>
            <p:cNvSpPr/>
            <p:nvPr/>
          </p:nvSpPr>
          <p:spPr>
            <a:xfrm>
              <a:off x="632965" y="5529118"/>
              <a:ext cx="1301229" cy="398585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A0H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3BBAF0CF-D74F-4CE5-9B40-E051A9FE6382}"/>
                </a:ext>
              </a:extLst>
            </p:cNvPr>
            <p:cNvSpPr/>
            <p:nvPr/>
          </p:nvSpPr>
          <p:spPr>
            <a:xfrm>
              <a:off x="633003" y="4373227"/>
              <a:ext cx="1301229" cy="39858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……</a:t>
              </a:r>
              <a:endPara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7AA3A1B3-09DE-40E9-8A31-74802CAD6EEB}"/>
                </a:ext>
              </a:extLst>
            </p:cNvPr>
            <p:cNvSpPr/>
            <p:nvPr/>
          </p:nvSpPr>
          <p:spPr>
            <a:xfrm>
              <a:off x="1840519" y="5122063"/>
              <a:ext cx="1301229" cy="39858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21000H</a:t>
              </a:r>
              <a:endPara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E4D8ACE2-63E5-4EED-92E5-2C7031BF027A}"/>
                </a:ext>
              </a:extLst>
            </p:cNvPr>
            <p:cNvSpPr/>
            <p:nvPr/>
          </p:nvSpPr>
          <p:spPr>
            <a:xfrm>
              <a:off x="1840518" y="5533414"/>
              <a:ext cx="1301229" cy="39858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21001H</a:t>
              </a:r>
              <a:endPara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5E954E1B-105F-48DB-A1BD-11158DAAB799}"/>
                </a:ext>
              </a:extLst>
            </p:cNvPr>
            <p:cNvSpPr/>
            <p:nvPr/>
          </p:nvSpPr>
          <p:spPr>
            <a:xfrm>
              <a:off x="152356" y="4934512"/>
              <a:ext cx="2977617" cy="1420936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3DC85537-160C-4888-94AE-420E57ED3DB0}"/>
                </a:ext>
              </a:extLst>
            </p:cNvPr>
            <p:cNvSpPr/>
            <p:nvPr/>
          </p:nvSpPr>
          <p:spPr>
            <a:xfrm>
              <a:off x="1991522" y="6076987"/>
              <a:ext cx="1081239" cy="461926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latin typeface="宋体" panose="02010600030101010101" pitchFamily="2" charset="-122"/>
                  <a:ea typeface="宋体" panose="02010600030101010101" pitchFamily="2" charset="-122"/>
                </a:rPr>
                <a:t>数据段</a:t>
              </a:r>
            </a:p>
          </p:txBody>
        </p:sp>
      </p:grpSp>
      <p:sp>
        <p:nvSpPr>
          <p:cNvPr id="23" name="矩形 22">
            <a:extLst>
              <a:ext uri="{FF2B5EF4-FFF2-40B4-BE49-F238E27FC236}">
                <a16:creationId xmlns:a16="http://schemas.microsoft.com/office/drawing/2014/main" id="{60EBD9E8-6A31-4923-BBC7-E89F10D1907A}"/>
              </a:ext>
            </a:extLst>
          </p:cNvPr>
          <p:cNvSpPr/>
          <p:nvPr/>
        </p:nvSpPr>
        <p:spPr>
          <a:xfrm>
            <a:off x="3235455" y="4637595"/>
            <a:ext cx="5778801" cy="1938992"/>
          </a:xfrm>
          <a:prstGeom prst="rect">
            <a:avLst/>
          </a:prstGeom>
          <a:ln w="19050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pPr marL="457200" marR="0" lvl="0" indent="-457200" algn="just" defTabSz="91440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zh-CN" altLang="en-US" sz="24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注意</a:t>
            </a:r>
            <a:endParaRPr lang="en-US" altLang="zh-CN" sz="2400" b="1" kern="0" dirty="0">
              <a:solidFill>
                <a:srgbClr val="2D8AE7">
                  <a:lumMod val="50000"/>
                </a:srgbClr>
              </a:solidFill>
              <a:latin typeface="Times New Roman" panose="02020603050405020304" pitchFamily="18" charset="0"/>
              <a:ea typeface="方正静蕾简体" panose="02000000000000000000"/>
            </a:endParaRPr>
          </a:p>
          <a:p>
            <a:pPr marL="914400" lvl="1" indent="-457200" algn="just" defTabSz="9144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24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不允许使用</a:t>
            </a:r>
            <a:r>
              <a:rPr lang="en-US" altLang="zh-CN" sz="24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AX</a:t>
            </a:r>
            <a:r>
              <a:rPr lang="zh-CN" altLang="en-US" sz="24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、</a:t>
            </a:r>
            <a:r>
              <a:rPr lang="en-US" altLang="zh-CN" sz="24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CX</a:t>
            </a:r>
            <a:r>
              <a:rPr lang="zh-CN" altLang="en-US" sz="24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、</a:t>
            </a:r>
            <a:r>
              <a:rPr lang="en-US" altLang="zh-CN" sz="24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DX</a:t>
            </a:r>
            <a:r>
              <a:rPr lang="zh-CN" altLang="en-US" sz="24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存放</a:t>
            </a:r>
            <a:r>
              <a:rPr lang="en-US" altLang="zh-CN" sz="24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EA</a:t>
            </a:r>
          </a:p>
          <a:p>
            <a:pPr lvl="1" algn="just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       MOV AX</a:t>
            </a:r>
            <a:r>
              <a:rPr lang="zh-CN" altLang="en-US" sz="24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，</a:t>
            </a:r>
            <a:r>
              <a:rPr lang="en-US" altLang="zh-CN" sz="24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[CX]  ×</a:t>
            </a:r>
          </a:p>
          <a:p>
            <a:pPr marL="914400" lvl="1" indent="-457200" algn="just" defTabSz="9144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sz="24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SRC</a:t>
            </a:r>
            <a:r>
              <a:rPr lang="zh-CN" altLang="en-US" sz="24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和</a:t>
            </a:r>
            <a:r>
              <a:rPr lang="en-US" altLang="zh-CN" sz="24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DST</a:t>
            </a:r>
            <a:r>
              <a:rPr lang="zh-CN" altLang="en-US" sz="24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字长一致</a:t>
            </a:r>
            <a:endParaRPr lang="en-US" altLang="zh-CN" sz="2400" b="1" kern="0" dirty="0">
              <a:solidFill>
                <a:srgbClr val="2D8AE7">
                  <a:lumMod val="50000"/>
                </a:srgbClr>
              </a:solidFill>
              <a:latin typeface="Times New Roman" panose="02020603050405020304" pitchFamily="18" charset="0"/>
              <a:ea typeface="方正静蕾简体" panose="02000000000000000000"/>
            </a:endParaRPr>
          </a:p>
          <a:p>
            <a:pPr marL="914400" lvl="1" indent="-457200" algn="just" defTabSz="9144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24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适用于数组、字符串、表格处理</a:t>
            </a:r>
            <a:endParaRPr lang="en-US" altLang="zh-CN" sz="2400" b="1" kern="0" dirty="0">
              <a:solidFill>
                <a:srgbClr val="2D8AE7">
                  <a:lumMod val="50000"/>
                </a:srgbClr>
              </a:solidFill>
              <a:latin typeface="Times New Roman" panose="02020603050405020304" pitchFamily="18" charset="0"/>
              <a:ea typeface="方正静蕾简体" panose="0200000000000000000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200F0BF-3D5A-464C-AFD2-311099ACD62B}"/>
              </a:ext>
            </a:extLst>
          </p:cNvPr>
          <p:cNvSpPr/>
          <p:nvPr/>
        </p:nvSpPr>
        <p:spPr>
          <a:xfrm>
            <a:off x="3235455" y="2853372"/>
            <a:ext cx="5778801" cy="1569660"/>
          </a:xfrm>
          <a:prstGeom prst="rect">
            <a:avLst/>
          </a:prstGeom>
          <a:ln w="19050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pPr marL="342900" marR="0" lvl="0" indent="-342900" algn="just" defTabSz="91440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zh-CN" altLang="en-US" sz="24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操作数默认在</a:t>
            </a:r>
            <a:r>
              <a:rPr lang="en-US" altLang="zh-CN" sz="24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DS</a:t>
            </a:r>
            <a:r>
              <a:rPr lang="zh-CN" altLang="en-US" sz="24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指向的数据段中，即</a:t>
            </a:r>
            <a:r>
              <a:rPr lang="en-US" altLang="zh-CN" sz="24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DS:[BX]</a:t>
            </a:r>
            <a:r>
              <a:rPr lang="zh-CN" altLang="en-US" sz="24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，假设</a:t>
            </a:r>
            <a:r>
              <a:rPr lang="en-US" altLang="zh-CN" sz="24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(BX)=1000H</a:t>
            </a:r>
          </a:p>
          <a:p>
            <a:pPr marL="342900" marR="0" lvl="0" indent="-342900" algn="just" defTabSz="91440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zh-CN" altLang="en-US" sz="24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设</a:t>
            </a:r>
            <a:r>
              <a:rPr lang="en-US" altLang="zh-CN" sz="24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DS=2000H</a:t>
            </a:r>
            <a:r>
              <a:rPr lang="zh-CN" altLang="en-US" sz="24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，则物理地址</a:t>
            </a:r>
            <a:r>
              <a:rPr lang="en-US" altLang="zh-CN" sz="24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=21000H</a:t>
            </a:r>
          </a:p>
          <a:p>
            <a:pPr marL="342900" marR="0" lvl="0" indent="-342900" algn="just" defTabSz="91440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altLang="zh-CN" sz="24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(AX)=0A050H</a:t>
            </a:r>
          </a:p>
        </p:txBody>
      </p:sp>
    </p:spTree>
    <p:extLst>
      <p:ext uri="{BB962C8B-B14F-4D97-AF65-F5344CB8AC3E}">
        <p14:creationId xmlns:p14="http://schemas.microsoft.com/office/powerpoint/2010/main" val="238277177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animBg="1"/>
      <p:bldP spid="97" grpId="0" animBg="1"/>
      <p:bldP spid="23" grpId="0" animBg="1"/>
      <p:bldP spid="24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>
            <a:extLst>
              <a:ext uri="{FF2B5EF4-FFF2-40B4-BE49-F238E27FC236}">
                <a16:creationId xmlns:a16="http://schemas.microsoft.com/office/drawing/2014/main" id="{9266C4EE-6CF6-4898-BCE4-B9470ACD6D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23348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zh-CN" sz="2400">
              <a:solidFill>
                <a:srgbClr val="000000"/>
              </a:solidFill>
            </a:endParaRPr>
          </a:p>
        </p:txBody>
      </p:sp>
      <p:sp>
        <p:nvSpPr>
          <p:cNvPr id="96262" name="灯片编号占位符 1">
            <a:extLst>
              <a:ext uri="{FF2B5EF4-FFF2-40B4-BE49-F238E27FC236}">
                <a16:creationId xmlns:a16="http://schemas.microsoft.com/office/drawing/2014/main" id="{ABCB2F6E-0184-44D1-9766-3888AA0FD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C1EED8DC-ED82-4FAB-BA50-41D9637DB011}" type="slidenum">
              <a:rPr lang="en-US" altLang="zh-CN" sz="1200" smtClean="0">
                <a:solidFill>
                  <a:srgbClr val="B4B686"/>
                </a:solidFill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100</a:t>
            </a:fld>
            <a:endParaRPr lang="en-US" altLang="zh-CN" sz="1200">
              <a:solidFill>
                <a:srgbClr val="B4B686"/>
              </a:solidFill>
            </a:endParaRPr>
          </a:p>
        </p:txBody>
      </p:sp>
      <p:sp>
        <p:nvSpPr>
          <p:cNvPr id="11" name="Rectangle 13">
            <a:extLst>
              <a:ext uri="{FF2B5EF4-FFF2-40B4-BE49-F238E27FC236}">
                <a16:creationId xmlns:a16="http://schemas.microsoft.com/office/drawing/2014/main" id="{DFADFB9F-B410-47FA-AE9A-AF726C76E0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6475" y="439995"/>
            <a:ext cx="2348720" cy="559897"/>
          </a:xfrm>
          <a:prstGeom prst="rect">
            <a:avLst/>
          </a:prstGeom>
          <a:solidFill>
            <a:srgbClr val="0E457C"/>
          </a:solidFill>
          <a:ln>
            <a:noFill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chemeClr val="bg1"/>
                </a:solidFill>
              </a:rPr>
              <a:t>条件转移指令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2779D43A-7095-4B36-88B6-481D971CABB6}"/>
              </a:ext>
            </a:extLst>
          </p:cNvPr>
          <p:cNvSpPr/>
          <p:nvPr/>
        </p:nvSpPr>
        <p:spPr>
          <a:xfrm>
            <a:off x="468942" y="1233488"/>
            <a:ext cx="8340000" cy="5232202"/>
          </a:xfrm>
          <a:prstGeom prst="rect">
            <a:avLst/>
          </a:prstGeom>
          <a:ln w="19050">
            <a:solidFill>
              <a:srgbClr val="2D8AE7">
                <a:lumMod val="75000"/>
              </a:srgbClr>
            </a:solidFill>
            <a:prstDash val="dash"/>
          </a:ln>
        </p:spPr>
        <p:txBody>
          <a:bodyPr wrap="square">
            <a:spAutoFit/>
          </a:bodyPr>
          <a:lstStyle/>
          <a:p>
            <a:pPr marL="457200" marR="0" lvl="0" indent="-457200" algn="just" defTabSz="91440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zh-CN" altLang="en-US" sz="28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方正静蕾简体" panose="02000000000000000000"/>
              </a:rPr>
              <a:t>注意：</a:t>
            </a:r>
            <a:r>
              <a:rPr lang="zh-CN" altLang="en-US" sz="2800" b="1" kern="0" dirty="0">
                <a:solidFill>
                  <a:srgbClr val="0E457C"/>
                </a:solidFill>
                <a:latin typeface="Times New Roman" panose="02020603050405020304" pitchFamily="18" charset="0"/>
                <a:ea typeface="方正静蕾简体" panose="02000000000000000000"/>
              </a:rPr>
              <a:t>只能使用</a:t>
            </a:r>
            <a:r>
              <a:rPr lang="zh-CN" altLang="en-US" sz="28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方正静蕾简体" panose="02000000000000000000"/>
              </a:rPr>
              <a:t>段内直接寻址</a:t>
            </a:r>
            <a:r>
              <a:rPr lang="zh-CN" altLang="en-US" sz="2800" b="1" kern="0" dirty="0">
                <a:solidFill>
                  <a:srgbClr val="0E457C"/>
                </a:solidFill>
                <a:latin typeface="Times New Roman" panose="02020603050405020304" pitchFamily="18" charset="0"/>
                <a:ea typeface="方正静蕾简体" panose="02000000000000000000"/>
              </a:rPr>
              <a:t>的</a:t>
            </a:r>
            <a:r>
              <a:rPr lang="en-US" altLang="zh-CN" sz="28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方正静蕾简体" panose="02000000000000000000"/>
              </a:rPr>
              <a:t>8</a:t>
            </a:r>
            <a:r>
              <a:rPr lang="zh-CN" altLang="en-US" sz="28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方正静蕾简体" panose="02000000000000000000"/>
              </a:rPr>
              <a:t>位</a:t>
            </a:r>
            <a:r>
              <a:rPr lang="zh-CN" altLang="en-US" sz="2800" b="1" kern="0" dirty="0">
                <a:solidFill>
                  <a:srgbClr val="0E457C"/>
                </a:solidFill>
                <a:latin typeface="Times New Roman" panose="02020603050405020304" pitchFamily="18" charset="0"/>
                <a:ea typeface="方正静蕾简体" panose="02000000000000000000"/>
              </a:rPr>
              <a:t>位移量</a:t>
            </a:r>
            <a:endParaRPr lang="en-US" altLang="zh-CN" sz="2800" b="1" kern="0" dirty="0">
              <a:solidFill>
                <a:srgbClr val="0E457C"/>
              </a:solidFill>
              <a:latin typeface="Times New Roman" panose="02020603050405020304" pitchFamily="18" charset="0"/>
              <a:ea typeface="方正静蕾简体" panose="02000000000000000000"/>
            </a:endParaRPr>
          </a:p>
          <a:p>
            <a:pPr marL="457200" marR="0" lvl="0" indent="-457200" algn="just" defTabSz="91440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altLang="zh-CN" sz="28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方正静蕾简体" panose="02000000000000000000"/>
              </a:rPr>
              <a:t>(1)</a:t>
            </a:r>
            <a:r>
              <a:rPr lang="zh-CN" altLang="en-US" sz="28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方正静蕾简体" panose="02000000000000000000"/>
              </a:rPr>
              <a:t>根据单个条件标志的设置情况转移</a:t>
            </a:r>
            <a:r>
              <a:rPr lang="en-US" altLang="zh-CN" sz="28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方正静蕾简体" panose="02000000000000000000"/>
              </a:rPr>
              <a:t>:</a:t>
            </a:r>
          </a:p>
          <a:p>
            <a:pPr lvl="0"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b="1" kern="0" dirty="0">
                <a:solidFill>
                  <a:srgbClr val="0E457C"/>
                </a:solidFill>
                <a:latin typeface="Times New Roman" panose="02020603050405020304" pitchFamily="18" charset="0"/>
                <a:ea typeface="方正静蕾简体" panose="02000000000000000000"/>
              </a:rPr>
              <a:t>            格式                     测试条件</a:t>
            </a:r>
          </a:p>
          <a:p>
            <a:pPr lvl="0"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kern="0" dirty="0">
                <a:solidFill>
                  <a:srgbClr val="0E457C"/>
                </a:solidFill>
                <a:latin typeface="Times New Roman" panose="02020603050405020304" pitchFamily="18" charset="0"/>
                <a:ea typeface="方正静蕾简体" panose="02000000000000000000"/>
              </a:rPr>
              <a:t>JZ(JE)        OPR              ZF = 1</a:t>
            </a:r>
          </a:p>
          <a:p>
            <a:pPr lvl="0"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kern="0" dirty="0">
                <a:solidFill>
                  <a:srgbClr val="0E457C"/>
                </a:solidFill>
                <a:latin typeface="Times New Roman" panose="02020603050405020304" pitchFamily="18" charset="0"/>
                <a:ea typeface="方正静蕾简体" panose="02000000000000000000"/>
              </a:rPr>
              <a:t>JNZ(JNE)  OPR              ZF = 0</a:t>
            </a:r>
          </a:p>
          <a:p>
            <a:pPr lvl="0"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kern="0" dirty="0">
                <a:solidFill>
                  <a:srgbClr val="0E457C"/>
                </a:solidFill>
                <a:latin typeface="Times New Roman" panose="02020603050405020304" pitchFamily="18" charset="0"/>
                <a:ea typeface="方正静蕾简体" panose="02000000000000000000"/>
              </a:rPr>
              <a:t>JS                OPR              SF = 1</a:t>
            </a:r>
          </a:p>
          <a:p>
            <a:pPr lvl="0"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kern="0" dirty="0">
                <a:solidFill>
                  <a:srgbClr val="0E457C"/>
                </a:solidFill>
                <a:latin typeface="Times New Roman" panose="02020603050405020304" pitchFamily="18" charset="0"/>
                <a:ea typeface="方正静蕾简体" panose="02000000000000000000"/>
              </a:rPr>
              <a:t>JNS             OPR              SF = 0</a:t>
            </a:r>
          </a:p>
          <a:p>
            <a:pPr lvl="0"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kern="0" dirty="0">
                <a:solidFill>
                  <a:srgbClr val="0E457C"/>
                </a:solidFill>
                <a:latin typeface="Times New Roman" panose="02020603050405020304" pitchFamily="18" charset="0"/>
                <a:ea typeface="方正静蕾简体" panose="02000000000000000000"/>
              </a:rPr>
              <a:t>JO               OPR             OF = 1</a:t>
            </a:r>
          </a:p>
          <a:p>
            <a:pPr lvl="0"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kern="0" dirty="0">
                <a:solidFill>
                  <a:srgbClr val="0E457C"/>
                </a:solidFill>
                <a:latin typeface="Times New Roman" panose="02020603050405020304" pitchFamily="18" charset="0"/>
                <a:ea typeface="方正静蕾简体" panose="02000000000000000000"/>
              </a:rPr>
              <a:t>JNO            OPR             OF = 0</a:t>
            </a:r>
          </a:p>
          <a:p>
            <a:pPr lvl="0"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kern="0" dirty="0">
                <a:solidFill>
                  <a:srgbClr val="0E457C"/>
                </a:solidFill>
                <a:latin typeface="Times New Roman" panose="02020603050405020304" pitchFamily="18" charset="0"/>
                <a:ea typeface="方正静蕾简体" panose="02000000000000000000"/>
              </a:rPr>
              <a:t>JP                OPR             PF = 1</a:t>
            </a:r>
          </a:p>
          <a:p>
            <a:pPr lvl="0"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kern="0" dirty="0">
                <a:solidFill>
                  <a:srgbClr val="0E457C"/>
                </a:solidFill>
                <a:latin typeface="Times New Roman" panose="02020603050405020304" pitchFamily="18" charset="0"/>
                <a:ea typeface="方正静蕾简体" panose="02000000000000000000"/>
              </a:rPr>
              <a:t>JNP             OPR             PF = 0</a:t>
            </a:r>
          </a:p>
          <a:p>
            <a:pPr lvl="0"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kern="0" dirty="0">
                <a:solidFill>
                  <a:srgbClr val="0E457C"/>
                </a:solidFill>
                <a:latin typeface="Times New Roman" panose="02020603050405020304" pitchFamily="18" charset="0"/>
                <a:ea typeface="方正静蕾简体" panose="02000000000000000000"/>
              </a:rPr>
              <a:t>JC               OPR             CF = 1</a:t>
            </a:r>
          </a:p>
          <a:p>
            <a:pPr lvl="0"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kern="0" dirty="0">
                <a:solidFill>
                  <a:srgbClr val="0E457C"/>
                </a:solidFill>
                <a:latin typeface="Times New Roman" panose="02020603050405020304" pitchFamily="18" charset="0"/>
                <a:ea typeface="方正静蕾简体" panose="02000000000000000000"/>
              </a:rPr>
              <a:t>JNC            OPR             CF = 0</a:t>
            </a:r>
          </a:p>
        </p:txBody>
      </p:sp>
    </p:spTree>
    <p:extLst>
      <p:ext uri="{BB962C8B-B14F-4D97-AF65-F5344CB8AC3E}">
        <p14:creationId xmlns:p14="http://schemas.microsoft.com/office/powerpoint/2010/main" val="18898982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>
            <a:extLst>
              <a:ext uri="{FF2B5EF4-FFF2-40B4-BE49-F238E27FC236}">
                <a16:creationId xmlns:a16="http://schemas.microsoft.com/office/drawing/2014/main" id="{9266C4EE-6CF6-4898-BCE4-B9470ACD6D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23348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zh-CN" sz="2400">
              <a:solidFill>
                <a:srgbClr val="000000"/>
              </a:solidFill>
            </a:endParaRPr>
          </a:p>
        </p:txBody>
      </p:sp>
      <p:sp>
        <p:nvSpPr>
          <p:cNvPr id="96262" name="灯片编号占位符 1">
            <a:extLst>
              <a:ext uri="{FF2B5EF4-FFF2-40B4-BE49-F238E27FC236}">
                <a16:creationId xmlns:a16="http://schemas.microsoft.com/office/drawing/2014/main" id="{ABCB2F6E-0184-44D1-9766-3888AA0FD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C1EED8DC-ED82-4FAB-BA50-41D9637DB011}" type="slidenum">
              <a:rPr lang="en-US" altLang="zh-CN" sz="1200" smtClean="0">
                <a:solidFill>
                  <a:srgbClr val="B4B686"/>
                </a:solidFill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101</a:t>
            </a:fld>
            <a:endParaRPr lang="en-US" altLang="zh-CN" sz="1200">
              <a:solidFill>
                <a:srgbClr val="B4B686"/>
              </a:solidFill>
            </a:endParaRPr>
          </a:p>
        </p:txBody>
      </p:sp>
      <p:sp>
        <p:nvSpPr>
          <p:cNvPr id="11" name="Rectangle 13">
            <a:extLst>
              <a:ext uri="{FF2B5EF4-FFF2-40B4-BE49-F238E27FC236}">
                <a16:creationId xmlns:a16="http://schemas.microsoft.com/office/drawing/2014/main" id="{DFADFB9F-B410-47FA-AE9A-AF726C76E0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6475" y="439995"/>
            <a:ext cx="2348720" cy="559897"/>
          </a:xfrm>
          <a:prstGeom prst="rect">
            <a:avLst/>
          </a:prstGeom>
          <a:solidFill>
            <a:srgbClr val="0E457C"/>
          </a:solidFill>
          <a:ln>
            <a:noFill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chemeClr val="bg1"/>
                </a:solidFill>
              </a:rPr>
              <a:t>条件转移指令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2779D43A-7095-4B36-88B6-481D971CABB6}"/>
              </a:ext>
            </a:extLst>
          </p:cNvPr>
          <p:cNvSpPr/>
          <p:nvPr/>
        </p:nvSpPr>
        <p:spPr>
          <a:xfrm>
            <a:off x="468942" y="1233488"/>
            <a:ext cx="8340000" cy="2954655"/>
          </a:xfrm>
          <a:prstGeom prst="rect">
            <a:avLst/>
          </a:prstGeom>
          <a:ln w="19050">
            <a:solidFill>
              <a:srgbClr val="2D8AE7">
                <a:lumMod val="75000"/>
              </a:srgbClr>
            </a:solidFill>
            <a:prstDash val="dash"/>
          </a:ln>
        </p:spPr>
        <p:txBody>
          <a:bodyPr wrap="square">
            <a:spAutoFit/>
          </a:bodyPr>
          <a:lstStyle/>
          <a:p>
            <a:pPr marL="457200" marR="0" lvl="0" indent="-457200" algn="just" defTabSz="91440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altLang="zh-CN" sz="28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方正静蕾简体" panose="02000000000000000000"/>
              </a:rPr>
              <a:t>(2)</a:t>
            </a:r>
            <a:r>
              <a:rPr lang="zh-CN" altLang="en-US" sz="2800" b="1" kern="0" dirty="0">
                <a:solidFill>
                  <a:srgbClr val="0E457C"/>
                </a:solidFill>
                <a:latin typeface="Times New Roman" panose="02020603050405020304" pitchFamily="18" charset="0"/>
                <a:ea typeface="方正静蕾简体" panose="02000000000000000000"/>
              </a:rPr>
              <a:t>比较</a:t>
            </a:r>
            <a:r>
              <a:rPr lang="zh-CN" altLang="en-US" sz="28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方正静蕾简体" panose="02000000000000000000"/>
              </a:rPr>
              <a:t>两个无符号数，</a:t>
            </a:r>
            <a:r>
              <a:rPr lang="zh-CN" altLang="en-US" sz="2800" b="1" kern="0" dirty="0">
                <a:solidFill>
                  <a:srgbClr val="0E457C"/>
                </a:solidFill>
                <a:latin typeface="Times New Roman" panose="02020603050405020304" pitchFamily="18" charset="0"/>
                <a:ea typeface="方正静蕾简体" panose="02000000000000000000"/>
              </a:rPr>
              <a:t>根据</a:t>
            </a:r>
            <a:r>
              <a:rPr lang="zh-CN" altLang="en-US" sz="28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方正静蕾简体" panose="02000000000000000000"/>
              </a:rPr>
              <a:t>比较结果</a:t>
            </a:r>
            <a:r>
              <a:rPr lang="zh-CN" altLang="en-US" sz="2800" b="1" kern="0" dirty="0">
                <a:solidFill>
                  <a:srgbClr val="0E457C"/>
                </a:solidFill>
                <a:latin typeface="Times New Roman" panose="02020603050405020304" pitchFamily="18" charset="0"/>
                <a:ea typeface="方正静蕾简体" panose="02000000000000000000"/>
              </a:rPr>
              <a:t>转移</a:t>
            </a:r>
            <a:r>
              <a:rPr lang="en-US" altLang="zh-CN" sz="28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方正静蕾简体" panose="02000000000000000000"/>
              </a:rPr>
              <a:t>: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b="1" kern="0" dirty="0">
                <a:solidFill>
                  <a:srgbClr val="0E457C"/>
                </a:solidFill>
                <a:latin typeface="Times New Roman" panose="02020603050405020304" pitchFamily="18" charset="0"/>
                <a:ea typeface="方正静蕾简体" panose="02000000000000000000"/>
              </a:rPr>
              <a:t>                                         格式                         测试条件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 b="1" kern="0" dirty="0">
              <a:solidFill>
                <a:srgbClr val="0E457C"/>
              </a:solidFill>
              <a:latin typeface="Times New Roman" panose="02020603050405020304" pitchFamily="18" charset="0"/>
              <a:ea typeface="方正静蕾简体" panose="02000000000000000000"/>
            </a:endParaRP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b="1" kern="0" dirty="0">
                <a:solidFill>
                  <a:srgbClr val="0E457C"/>
                </a:solidFill>
                <a:latin typeface="Times New Roman" panose="02020603050405020304" pitchFamily="18" charset="0"/>
                <a:ea typeface="方正静蕾简体" panose="02000000000000000000"/>
              </a:rPr>
              <a:t>            ＜         </a:t>
            </a:r>
            <a:r>
              <a:rPr lang="en-US" altLang="zh-CN" sz="2400" b="1" kern="0" dirty="0">
                <a:solidFill>
                  <a:srgbClr val="0E457C"/>
                </a:solidFill>
                <a:latin typeface="Times New Roman" panose="02020603050405020304" pitchFamily="18" charset="0"/>
                <a:ea typeface="方正静蕾简体" panose="02000000000000000000"/>
              </a:rPr>
              <a:t>JB (JNAE,JC)      OPR             CF = 1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kern="0" dirty="0">
                <a:solidFill>
                  <a:srgbClr val="0E457C"/>
                </a:solidFill>
                <a:latin typeface="Times New Roman" panose="02020603050405020304" pitchFamily="18" charset="0"/>
                <a:ea typeface="方正静蕾简体" panose="02000000000000000000"/>
              </a:rPr>
              <a:t>             ≥          JNB (JAE,JNC)   OPR             CF = 0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kern="0" dirty="0">
                <a:solidFill>
                  <a:srgbClr val="0E457C"/>
                </a:solidFill>
                <a:latin typeface="Times New Roman" panose="02020603050405020304" pitchFamily="18" charset="0"/>
                <a:ea typeface="方正静蕾简体" panose="02000000000000000000"/>
              </a:rPr>
              <a:t>             ≤          JBE (JNA)            OPR             CF∨ZF = 1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kern="0" dirty="0">
                <a:solidFill>
                  <a:srgbClr val="0E457C"/>
                </a:solidFill>
                <a:latin typeface="Times New Roman" panose="02020603050405020304" pitchFamily="18" charset="0"/>
                <a:ea typeface="方正静蕾简体" panose="02000000000000000000"/>
              </a:rPr>
              <a:t>            </a:t>
            </a:r>
            <a:r>
              <a:rPr lang="zh-CN" altLang="en-US" sz="2400" b="1" kern="0" dirty="0">
                <a:solidFill>
                  <a:srgbClr val="0E457C"/>
                </a:solidFill>
                <a:latin typeface="Times New Roman" panose="02020603050405020304" pitchFamily="18" charset="0"/>
                <a:ea typeface="方正静蕾简体" panose="02000000000000000000"/>
              </a:rPr>
              <a:t>＞         </a:t>
            </a:r>
            <a:r>
              <a:rPr lang="en-US" altLang="zh-CN" sz="2400" b="1" kern="0" dirty="0">
                <a:solidFill>
                  <a:srgbClr val="0E457C"/>
                </a:solidFill>
                <a:latin typeface="Times New Roman" panose="02020603050405020304" pitchFamily="18" charset="0"/>
                <a:ea typeface="方正静蕾简体" panose="02000000000000000000"/>
              </a:rPr>
              <a:t>JNBE (JA)            OPR             CF∨ZF = 0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2C67A2E-E724-466A-B813-D4C2B97EA69E}"/>
              </a:ext>
            </a:extLst>
          </p:cNvPr>
          <p:cNvSpPr/>
          <p:nvPr/>
        </p:nvSpPr>
        <p:spPr>
          <a:xfrm>
            <a:off x="914400" y="4421739"/>
            <a:ext cx="6272871" cy="523220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pPr algn="just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rgbClr val="000000"/>
                </a:solidFill>
              </a:rPr>
              <a:t>*</a:t>
            </a:r>
            <a:r>
              <a:rPr lang="en-US" altLang="zh-CN" sz="2800" dirty="0">
                <a:solidFill>
                  <a:srgbClr val="000000"/>
                </a:solidFill>
              </a:rPr>
              <a:t>  </a:t>
            </a:r>
            <a:r>
              <a:rPr lang="zh-CN" altLang="en-US" sz="2800" b="1" dirty="0">
                <a:solidFill>
                  <a:srgbClr val="000000"/>
                </a:solidFill>
                <a:ea typeface="楷体_GB2312"/>
                <a:cs typeface="楷体_GB2312"/>
              </a:rPr>
              <a:t>适用于</a:t>
            </a:r>
            <a:r>
              <a:rPr lang="zh-CN" altLang="en-US" sz="2800" b="1" dirty="0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地址</a:t>
            </a:r>
            <a:r>
              <a:rPr lang="zh-CN" altLang="en-US" sz="2800" b="1" dirty="0">
                <a:solidFill>
                  <a:srgbClr val="000000"/>
                </a:solidFill>
                <a:ea typeface="楷体_GB2312"/>
                <a:cs typeface="楷体_GB2312"/>
              </a:rPr>
              <a:t>或</a:t>
            </a:r>
            <a:r>
              <a:rPr lang="zh-CN" altLang="en-US" sz="2800" b="1" dirty="0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双精度数低位字</a:t>
            </a:r>
            <a:r>
              <a:rPr lang="zh-CN" altLang="en-US" sz="2800" b="1" dirty="0">
                <a:solidFill>
                  <a:srgbClr val="000000"/>
                </a:solidFill>
                <a:ea typeface="楷体_GB2312"/>
                <a:cs typeface="楷体_GB2312"/>
              </a:rPr>
              <a:t>的</a:t>
            </a:r>
            <a:r>
              <a:rPr lang="zh-CN" altLang="en-US" sz="2800" b="1" dirty="0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比较</a:t>
            </a:r>
          </a:p>
        </p:txBody>
      </p:sp>
    </p:spTree>
    <p:extLst>
      <p:ext uri="{BB962C8B-B14F-4D97-AF65-F5344CB8AC3E}">
        <p14:creationId xmlns:p14="http://schemas.microsoft.com/office/powerpoint/2010/main" val="1084429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2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>
            <a:extLst>
              <a:ext uri="{FF2B5EF4-FFF2-40B4-BE49-F238E27FC236}">
                <a16:creationId xmlns:a16="http://schemas.microsoft.com/office/drawing/2014/main" id="{9266C4EE-6CF6-4898-BCE4-B9470ACD6D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23348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zh-CN" sz="2400">
              <a:solidFill>
                <a:srgbClr val="000000"/>
              </a:solidFill>
            </a:endParaRPr>
          </a:p>
        </p:txBody>
      </p:sp>
      <p:sp>
        <p:nvSpPr>
          <p:cNvPr id="96262" name="灯片编号占位符 1">
            <a:extLst>
              <a:ext uri="{FF2B5EF4-FFF2-40B4-BE49-F238E27FC236}">
                <a16:creationId xmlns:a16="http://schemas.microsoft.com/office/drawing/2014/main" id="{ABCB2F6E-0184-44D1-9766-3888AA0FD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C1EED8DC-ED82-4FAB-BA50-41D9637DB011}" type="slidenum">
              <a:rPr lang="en-US" altLang="zh-CN" sz="1200" smtClean="0">
                <a:solidFill>
                  <a:srgbClr val="B4B686"/>
                </a:solidFill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102</a:t>
            </a:fld>
            <a:endParaRPr lang="en-US" altLang="zh-CN" sz="1200" dirty="0">
              <a:solidFill>
                <a:srgbClr val="B4B686"/>
              </a:solidFill>
            </a:endParaRPr>
          </a:p>
        </p:txBody>
      </p:sp>
      <p:sp>
        <p:nvSpPr>
          <p:cNvPr id="11" name="Rectangle 13">
            <a:extLst>
              <a:ext uri="{FF2B5EF4-FFF2-40B4-BE49-F238E27FC236}">
                <a16:creationId xmlns:a16="http://schemas.microsoft.com/office/drawing/2014/main" id="{DFADFB9F-B410-47FA-AE9A-AF726C76E0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6475" y="439995"/>
            <a:ext cx="2348720" cy="559897"/>
          </a:xfrm>
          <a:prstGeom prst="rect">
            <a:avLst/>
          </a:prstGeom>
          <a:solidFill>
            <a:srgbClr val="0E457C"/>
          </a:solidFill>
          <a:ln>
            <a:noFill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chemeClr val="bg1"/>
                </a:solidFill>
              </a:rPr>
              <a:t>条件转移指令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2779D43A-7095-4B36-88B6-481D971CABB6}"/>
              </a:ext>
            </a:extLst>
          </p:cNvPr>
          <p:cNvSpPr/>
          <p:nvPr/>
        </p:nvSpPr>
        <p:spPr>
          <a:xfrm>
            <a:off x="468942" y="1233488"/>
            <a:ext cx="7675314" cy="2954655"/>
          </a:xfrm>
          <a:prstGeom prst="rect">
            <a:avLst/>
          </a:prstGeom>
          <a:ln w="19050">
            <a:solidFill>
              <a:srgbClr val="2D8AE7">
                <a:lumMod val="75000"/>
              </a:srgbClr>
            </a:solidFill>
            <a:prstDash val="dash"/>
          </a:ln>
        </p:spPr>
        <p:txBody>
          <a:bodyPr wrap="square">
            <a:spAutoFit/>
          </a:bodyPr>
          <a:lstStyle/>
          <a:p>
            <a:pPr marL="457200" marR="0" lvl="0" indent="-457200" algn="just" defTabSz="91440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altLang="zh-CN" sz="28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方正静蕾简体" panose="02000000000000000000"/>
              </a:rPr>
              <a:t>(3)</a:t>
            </a:r>
            <a:r>
              <a:rPr lang="zh-CN" altLang="en-US" sz="2800" b="1" kern="0" dirty="0">
                <a:solidFill>
                  <a:srgbClr val="0E457C"/>
                </a:solidFill>
                <a:latin typeface="Times New Roman" panose="02020603050405020304" pitchFamily="18" charset="0"/>
                <a:ea typeface="方正静蕾简体" panose="02000000000000000000"/>
              </a:rPr>
              <a:t>比较</a:t>
            </a:r>
            <a:r>
              <a:rPr lang="zh-CN" altLang="en-US" sz="28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方正静蕾简体" panose="02000000000000000000"/>
              </a:rPr>
              <a:t>两个带符号数，</a:t>
            </a:r>
            <a:r>
              <a:rPr lang="zh-CN" altLang="en-US" sz="2800" b="1" kern="0" dirty="0">
                <a:solidFill>
                  <a:srgbClr val="0E457C"/>
                </a:solidFill>
                <a:latin typeface="Times New Roman" panose="02020603050405020304" pitchFamily="18" charset="0"/>
                <a:ea typeface="方正静蕾简体" panose="02000000000000000000"/>
              </a:rPr>
              <a:t>根据</a:t>
            </a:r>
            <a:r>
              <a:rPr lang="zh-CN" altLang="en-US" sz="28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方正静蕾简体" panose="02000000000000000000"/>
              </a:rPr>
              <a:t>比较结果</a:t>
            </a:r>
            <a:r>
              <a:rPr lang="zh-CN" altLang="en-US" sz="2800" b="1" kern="0" dirty="0">
                <a:solidFill>
                  <a:srgbClr val="0E457C"/>
                </a:solidFill>
                <a:latin typeface="Times New Roman" panose="02020603050405020304" pitchFamily="18" charset="0"/>
                <a:ea typeface="方正静蕾简体" panose="02000000000000000000"/>
              </a:rPr>
              <a:t>转移</a:t>
            </a:r>
            <a:r>
              <a:rPr lang="en-US" altLang="zh-CN" sz="28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方正静蕾简体" panose="02000000000000000000"/>
              </a:rPr>
              <a:t>: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b="1" kern="0" dirty="0">
                <a:solidFill>
                  <a:srgbClr val="0E457C"/>
                </a:solidFill>
                <a:latin typeface="Times New Roman" panose="02020603050405020304" pitchFamily="18" charset="0"/>
                <a:ea typeface="方正静蕾简体" panose="02000000000000000000"/>
              </a:rPr>
              <a:t>                              格式                          测试条件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 b="1" kern="0" dirty="0">
              <a:solidFill>
                <a:srgbClr val="0E457C"/>
              </a:solidFill>
              <a:latin typeface="Times New Roman" panose="02020603050405020304" pitchFamily="18" charset="0"/>
              <a:ea typeface="方正静蕾简体" panose="02000000000000000000"/>
            </a:endParaRP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b="1" kern="0" dirty="0">
                <a:solidFill>
                  <a:srgbClr val="0E457C"/>
                </a:solidFill>
                <a:latin typeface="Times New Roman" panose="02020603050405020304" pitchFamily="18" charset="0"/>
                <a:ea typeface="方正静蕾简体" panose="02000000000000000000"/>
              </a:rPr>
              <a:t>    ＜         </a:t>
            </a:r>
            <a:r>
              <a:rPr lang="en-US" altLang="zh-CN" sz="2400" b="1" kern="0" dirty="0">
                <a:solidFill>
                  <a:srgbClr val="0E457C"/>
                </a:solidFill>
                <a:latin typeface="Times New Roman" panose="02020603050405020304" pitchFamily="18" charset="0"/>
                <a:ea typeface="方正静蕾简体" panose="02000000000000000000"/>
              </a:rPr>
              <a:t>JL (JNGE)      OPR             SF</a:t>
            </a:r>
            <a:r>
              <a:rPr lang="en-US" altLang="zh-CN" sz="2400" b="1" dirty="0">
                <a:solidFill>
                  <a:srgbClr val="000000"/>
                </a:solidFill>
                <a:sym typeface="Symbol" panose="05050102010706020507" pitchFamily="18" charset="2"/>
              </a:rPr>
              <a:t>  </a:t>
            </a:r>
            <a:r>
              <a:rPr lang="en-US" altLang="zh-CN" sz="2400" b="1" kern="0" dirty="0">
                <a:solidFill>
                  <a:srgbClr val="0E457C"/>
                </a:solidFill>
                <a:latin typeface="Times New Roman" panose="02020603050405020304" pitchFamily="18" charset="0"/>
                <a:ea typeface="方正静蕾简体" panose="02000000000000000000"/>
              </a:rPr>
              <a:t>OF = 1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kern="0" dirty="0">
                <a:solidFill>
                  <a:srgbClr val="0E457C"/>
                </a:solidFill>
                <a:latin typeface="Times New Roman" panose="02020603050405020304" pitchFamily="18" charset="0"/>
                <a:ea typeface="方正静蕾简体" panose="02000000000000000000"/>
              </a:rPr>
              <a:t>     ≥          JNL (JGE)      OPR             SF</a:t>
            </a:r>
            <a:r>
              <a:rPr lang="en-US" altLang="zh-CN" sz="2400" b="1" dirty="0">
                <a:solidFill>
                  <a:srgbClr val="000000"/>
                </a:solidFill>
                <a:sym typeface="Symbol" panose="05050102010706020507" pitchFamily="18" charset="2"/>
              </a:rPr>
              <a:t>  </a:t>
            </a:r>
            <a:r>
              <a:rPr lang="en-US" altLang="zh-CN" sz="2400" b="1" kern="0" dirty="0">
                <a:solidFill>
                  <a:srgbClr val="0E457C"/>
                </a:solidFill>
                <a:latin typeface="Times New Roman" panose="02020603050405020304" pitchFamily="18" charset="0"/>
                <a:ea typeface="方正静蕾简体" panose="02000000000000000000"/>
              </a:rPr>
              <a:t>OF = 0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kern="0" dirty="0">
                <a:solidFill>
                  <a:srgbClr val="0E457C"/>
                </a:solidFill>
                <a:latin typeface="Times New Roman" panose="02020603050405020304" pitchFamily="18" charset="0"/>
                <a:ea typeface="方正静蕾简体" panose="02000000000000000000"/>
              </a:rPr>
              <a:t>     ≤          JLE (JNG)      OPR             (SF</a:t>
            </a:r>
            <a:r>
              <a:rPr lang="en-US" altLang="zh-CN" sz="2400" b="1" dirty="0">
                <a:solidFill>
                  <a:srgbClr val="000000"/>
                </a:solidFill>
                <a:sym typeface="Symbol" panose="05050102010706020507" pitchFamily="18" charset="2"/>
              </a:rPr>
              <a:t>  </a:t>
            </a:r>
            <a:r>
              <a:rPr lang="en-US" altLang="zh-CN" sz="2400" b="1" kern="0" dirty="0">
                <a:solidFill>
                  <a:srgbClr val="0E457C"/>
                </a:solidFill>
                <a:latin typeface="Times New Roman" panose="02020603050405020304" pitchFamily="18" charset="0"/>
                <a:ea typeface="方正静蕾简体" panose="02000000000000000000"/>
              </a:rPr>
              <a:t>OF)∨ZF = 1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kern="0" dirty="0">
                <a:solidFill>
                  <a:srgbClr val="0E457C"/>
                </a:solidFill>
                <a:latin typeface="Times New Roman" panose="02020603050405020304" pitchFamily="18" charset="0"/>
                <a:ea typeface="方正静蕾简体" panose="02000000000000000000"/>
              </a:rPr>
              <a:t>    </a:t>
            </a:r>
            <a:r>
              <a:rPr lang="zh-CN" altLang="en-US" sz="2400" b="1" kern="0" dirty="0">
                <a:solidFill>
                  <a:srgbClr val="0E457C"/>
                </a:solidFill>
                <a:latin typeface="Times New Roman" panose="02020603050405020304" pitchFamily="18" charset="0"/>
                <a:ea typeface="方正静蕾简体" panose="02000000000000000000"/>
              </a:rPr>
              <a:t>＞         </a:t>
            </a:r>
            <a:r>
              <a:rPr lang="en-US" altLang="zh-CN" sz="2400" b="1" kern="0" dirty="0">
                <a:solidFill>
                  <a:srgbClr val="0E457C"/>
                </a:solidFill>
                <a:latin typeface="Times New Roman" panose="02020603050405020304" pitchFamily="18" charset="0"/>
                <a:ea typeface="方正静蕾简体" panose="02000000000000000000"/>
              </a:rPr>
              <a:t>JNLE (JG)      OPR</a:t>
            </a:r>
            <a:r>
              <a:rPr lang="en-US" altLang="zh-CN" sz="2400" b="1" dirty="0">
                <a:solidFill>
                  <a:srgbClr val="000000"/>
                </a:solidFill>
                <a:sym typeface="Symbol" panose="05050102010706020507" pitchFamily="18" charset="2"/>
              </a:rPr>
              <a:t>               </a:t>
            </a:r>
            <a:r>
              <a:rPr lang="en-US" altLang="zh-CN" sz="2400" b="1" kern="0" dirty="0">
                <a:solidFill>
                  <a:srgbClr val="0E457C"/>
                </a:solidFill>
                <a:latin typeface="Times New Roman" panose="02020603050405020304" pitchFamily="18" charset="0"/>
                <a:ea typeface="方正静蕾简体" panose="02000000000000000000"/>
              </a:rPr>
              <a:t>(SF</a:t>
            </a:r>
            <a:r>
              <a:rPr lang="en-US" altLang="zh-CN" sz="2400" b="1" dirty="0">
                <a:solidFill>
                  <a:srgbClr val="000000"/>
                </a:solidFill>
                <a:sym typeface="Symbol" panose="05050102010706020507" pitchFamily="18" charset="2"/>
              </a:rPr>
              <a:t>  </a:t>
            </a:r>
            <a:r>
              <a:rPr lang="en-US" altLang="zh-CN" sz="2400" b="1" kern="0" dirty="0">
                <a:solidFill>
                  <a:srgbClr val="0E457C"/>
                </a:solidFill>
                <a:latin typeface="Times New Roman" panose="02020603050405020304" pitchFamily="18" charset="0"/>
                <a:ea typeface="方正静蕾简体" panose="02000000000000000000"/>
              </a:rPr>
              <a:t>OF)∨ZF = 0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2C67A2E-E724-466A-B813-D4C2B97EA69E}"/>
              </a:ext>
            </a:extLst>
          </p:cNvPr>
          <p:cNvSpPr/>
          <p:nvPr/>
        </p:nvSpPr>
        <p:spPr>
          <a:xfrm>
            <a:off x="468942" y="4392362"/>
            <a:ext cx="4118435" cy="523220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pPr algn="just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rgbClr val="000000"/>
                </a:solidFill>
              </a:rPr>
              <a:t>*</a:t>
            </a:r>
            <a:r>
              <a:rPr lang="en-US" altLang="zh-CN" sz="2800" dirty="0">
                <a:solidFill>
                  <a:srgbClr val="000000"/>
                </a:solidFill>
              </a:rPr>
              <a:t>  </a:t>
            </a:r>
            <a:r>
              <a:rPr lang="zh-CN" altLang="en-US" sz="2800" b="1" dirty="0">
                <a:solidFill>
                  <a:srgbClr val="000000"/>
                </a:solidFill>
                <a:ea typeface="楷体_GB2312"/>
                <a:cs typeface="楷体_GB2312"/>
              </a:rPr>
              <a:t>适用于</a:t>
            </a:r>
            <a:r>
              <a:rPr lang="zh-CN" altLang="en-US" sz="2800" b="1" dirty="0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带符号数</a:t>
            </a:r>
            <a:r>
              <a:rPr lang="zh-CN" altLang="en-US" sz="2800" b="1" dirty="0">
                <a:solidFill>
                  <a:srgbClr val="000000"/>
                </a:solidFill>
                <a:ea typeface="楷体_GB2312"/>
                <a:cs typeface="楷体_GB2312"/>
              </a:rPr>
              <a:t>的</a:t>
            </a:r>
            <a:r>
              <a:rPr lang="zh-CN" altLang="en-US" sz="2800" b="1" dirty="0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比较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517EEBB-5CCC-4F83-AD12-E3FEAF071F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728" y="5218498"/>
            <a:ext cx="2219611" cy="110799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2200" b="1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</a:rPr>
              <a:t>例：</a:t>
            </a:r>
            <a:endParaRPr lang="en-US" altLang="zh-CN" sz="2200" b="1" dirty="0">
              <a:solidFill>
                <a:schemeClr val="tx1">
                  <a:lumMod val="75000"/>
                </a:schemeClr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2200" b="1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</a:rPr>
              <a:t>CMP   AX</a:t>
            </a:r>
            <a:r>
              <a:rPr lang="zh-CN" altLang="en-US" sz="2200" b="1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200" b="1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</a:rPr>
              <a:t>BX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2200" b="1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</a:rPr>
              <a:t>JL</a:t>
            </a:r>
            <a:endParaRPr lang="zh-CN" altLang="en-US" sz="2200" b="1" dirty="0">
              <a:solidFill>
                <a:schemeClr val="tx1">
                  <a:lumMod val="75000"/>
                </a:schemeClr>
              </a:solidFill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64A1CB78-B614-4039-8149-46D62D4C7C5C}"/>
              </a:ext>
            </a:extLst>
          </p:cNvPr>
          <p:cNvGrpSpPr>
            <a:grpSpLocks/>
          </p:cNvGrpSpPr>
          <p:nvPr/>
        </p:nvGrpSpPr>
        <p:grpSpPr bwMode="auto">
          <a:xfrm>
            <a:off x="2730548" y="5218498"/>
            <a:ext cx="1865313" cy="1487487"/>
            <a:chOff x="6673954" y="2127889"/>
            <a:chExt cx="1863885" cy="1486099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9" name="矩形 2">
              <a:extLst>
                <a:ext uri="{FF2B5EF4-FFF2-40B4-BE49-F238E27FC236}">
                  <a16:creationId xmlns:a16="http://schemas.microsoft.com/office/drawing/2014/main" id="{7A24586B-4B25-4BB3-97E7-91DD342C71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73955" y="2127889"/>
              <a:ext cx="1863884" cy="430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200" b="1" dirty="0">
                  <a:solidFill>
                    <a:srgbClr val="000000"/>
                  </a:solidFill>
                </a:rPr>
                <a:t> </a:t>
              </a:r>
              <a:r>
                <a:rPr lang="en-US" altLang="zh-CN" sz="2200" b="1" dirty="0">
                  <a:solidFill>
                    <a:srgbClr val="000000"/>
                  </a:solidFill>
                </a:rPr>
                <a:t>SF=0</a:t>
              </a:r>
              <a:r>
                <a:rPr lang="zh-CN" altLang="en-US" sz="2200" b="1" dirty="0">
                  <a:solidFill>
                    <a:srgbClr val="000000"/>
                  </a:solidFill>
                </a:rPr>
                <a:t>，</a:t>
              </a:r>
              <a:r>
                <a:rPr lang="en-US" altLang="zh-CN" sz="2200" b="1" dirty="0">
                  <a:solidFill>
                    <a:srgbClr val="000000"/>
                  </a:solidFill>
                </a:rPr>
                <a:t>OF=0</a:t>
              </a:r>
              <a:endParaRPr lang="zh-CN" altLang="en-US" sz="2200" b="1" dirty="0">
                <a:latin typeface="Arial" panose="020B0604020202020204" pitchFamily="34" charset="0"/>
              </a:endParaRPr>
            </a:p>
          </p:txBody>
        </p:sp>
        <p:sp>
          <p:nvSpPr>
            <p:cNvPr id="10" name="矩形 5">
              <a:extLst>
                <a:ext uri="{FF2B5EF4-FFF2-40B4-BE49-F238E27FC236}">
                  <a16:creationId xmlns:a16="http://schemas.microsoft.com/office/drawing/2014/main" id="{5D2E1D17-D41C-47E7-84C8-0AD52009AC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73954" y="2485282"/>
              <a:ext cx="1863884" cy="430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200" b="1" dirty="0">
                  <a:solidFill>
                    <a:srgbClr val="000000"/>
                  </a:solidFill>
                </a:rPr>
                <a:t> </a:t>
              </a:r>
              <a:r>
                <a:rPr lang="en-US" altLang="zh-CN" sz="2200" b="1" dirty="0">
                  <a:solidFill>
                    <a:srgbClr val="000000"/>
                  </a:solidFill>
                </a:rPr>
                <a:t>SF=1</a:t>
              </a:r>
              <a:r>
                <a:rPr lang="zh-CN" altLang="en-US" sz="2200" b="1" dirty="0">
                  <a:solidFill>
                    <a:srgbClr val="000000"/>
                  </a:solidFill>
                </a:rPr>
                <a:t>，</a:t>
              </a:r>
              <a:r>
                <a:rPr lang="en-US" altLang="zh-CN" sz="2200" b="1" dirty="0">
                  <a:solidFill>
                    <a:srgbClr val="000000"/>
                  </a:solidFill>
                </a:rPr>
                <a:t>OF=0</a:t>
              </a:r>
              <a:endParaRPr lang="zh-CN" altLang="en-US" sz="2200" b="1" dirty="0">
                <a:latin typeface="Arial" panose="020B0604020202020204" pitchFamily="34" charset="0"/>
              </a:endParaRPr>
            </a:p>
          </p:txBody>
        </p:sp>
        <p:sp>
          <p:nvSpPr>
            <p:cNvPr id="12" name="矩形 6">
              <a:extLst>
                <a:ext uri="{FF2B5EF4-FFF2-40B4-BE49-F238E27FC236}">
                  <a16:creationId xmlns:a16="http://schemas.microsoft.com/office/drawing/2014/main" id="{E1DD38EE-D8CB-4715-906C-003700B207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73954" y="2830749"/>
              <a:ext cx="1863884" cy="430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200" b="1" dirty="0">
                  <a:solidFill>
                    <a:srgbClr val="000000"/>
                  </a:solidFill>
                </a:rPr>
                <a:t> </a:t>
              </a:r>
              <a:r>
                <a:rPr lang="en-US" altLang="zh-CN" sz="2200" b="1" dirty="0">
                  <a:solidFill>
                    <a:srgbClr val="000000"/>
                  </a:solidFill>
                </a:rPr>
                <a:t>SF=1</a:t>
              </a:r>
              <a:r>
                <a:rPr lang="zh-CN" altLang="en-US" sz="2200" b="1" dirty="0">
                  <a:solidFill>
                    <a:srgbClr val="000000"/>
                  </a:solidFill>
                </a:rPr>
                <a:t>，</a:t>
              </a:r>
              <a:r>
                <a:rPr lang="en-US" altLang="zh-CN" sz="2200" b="1" dirty="0">
                  <a:solidFill>
                    <a:srgbClr val="000000"/>
                  </a:solidFill>
                </a:rPr>
                <a:t>OF=1</a:t>
              </a:r>
              <a:endParaRPr lang="zh-CN" altLang="en-US" sz="2200" b="1" dirty="0">
                <a:latin typeface="Arial" panose="020B0604020202020204" pitchFamily="34" charset="0"/>
              </a:endParaRPr>
            </a:p>
          </p:txBody>
        </p:sp>
        <p:sp>
          <p:nvSpPr>
            <p:cNvPr id="13" name="矩形 7">
              <a:extLst>
                <a:ext uri="{FF2B5EF4-FFF2-40B4-BE49-F238E27FC236}">
                  <a16:creationId xmlns:a16="http://schemas.microsoft.com/office/drawing/2014/main" id="{8E86131D-F818-484F-BA87-A4EC38E315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73954" y="3183378"/>
              <a:ext cx="1863884" cy="430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200" b="1" dirty="0">
                  <a:solidFill>
                    <a:srgbClr val="000000"/>
                  </a:solidFill>
                </a:rPr>
                <a:t> </a:t>
              </a:r>
              <a:r>
                <a:rPr lang="en-US" altLang="zh-CN" sz="2200" b="1" dirty="0">
                  <a:solidFill>
                    <a:srgbClr val="000000"/>
                  </a:solidFill>
                </a:rPr>
                <a:t>SF=0</a:t>
              </a:r>
              <a:r>
                <a:rPr lang="zh-CN" altLang="en-US" sz="2200" b="1" dirty="0">
                  <a:solidFill>
                    <a:srgbClr val="000000"/>
                  </a:solidFill>
                </a:rPr>
                <a:t>，</a:t>
              </a:r>
              <a:r>
                <a:rPr lang="en-US" altLang="zh-CN" sz="2200" b="1" dirty="0">
                  <a:solidFill>
                    <a:srgbClr val="000000"/>
                  </a:solidFill>
                </a:rPr>
                <a:t>OF=1</a:t>
              </a:r>
              <a:endParaRPr lang="zh-CN" altLang="en-US" sz="2200" b="1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2639559F-8ECF-439D-8636-FD1E676B39AE}"/>
              </a:ext>
            </a:extLst>
          </p:cNvPr>
          <p:cNvGrpSpPr>
            <a:grpSpLocks/>
          </p:cNvGrpSpPr>
          <p:nvPr/>
        </p:nvGrpSpPr>
        <p:grpSpPr bwMode="auto">
          <a:xfrm>
            <a:off x="4645061" y="5218498"/>
            <a:ext cx="1866042" cy="1101725"/>
            <a:chOff x="6485915" y="4076246"/>
            <a:chExt cx="1865813" cy="1101401"/>
          </a:xfrm>
          <a:solidFill>
            <a:schemeClr val="accent4">
              <a:lumMod val="40000"/>
              <a:lumOff val="60000"/>
            </a:schemeClr>
          </a:solidFill>
        </p:grpSpPr>
        <p:grpSp>
          <p:nvGrpSpPr>
            <p:cNvPr id="15" name="组合 10">
              <a:extLst>
                <a:ext uri="{FF2B5EF4-FFF2-40B4-BE49-F238E27FC236}">
                  <a16:creationId xmlns:a16="http://schemas.microsoft.com/office/drawing/2014/main" id="{2141F497-3842-4F80-AC68-1744EEE953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85915" y="4410850"/>
              <a:ext cx="1865813" cy="766797"/>
              <a:chOff x="6707504" y="2483995"/>
              <a:chExt cx="1865084" cy="766304"/>
            </a:xfrm>
            <a:grpFill/>
          </p:grpSpPr>
          <p:sp>
            <p:nvSpPr>
              <p:cNvPr id="17" name="矩形 5">
                <a:extLst>
                  <a:ext uri="{FF2B5EF4-FFF2-40B4-BE49-F238E27FC236}">
                    <a16:creationId xmlns:a16="http://schemas.microsoft.com/office/drawing/2014/main" id="{B3ED87B7-08F9-437C-9C0C-5BD0EC2389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08703" y="2483995"/>
                <a:ext cx="1863885" cy="4306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200" b="1" dirty="0">
                    <a:solidFill>
                      <a:srgbClr val="000000"/>
                    </a:solidFill>
                  </a:rPr>
                  <a:t> </a:t>
                </a:r>
                <a:r>
                  <a:rPr lang="en-US" altLang="zh-CN" sz="2200" b="1" dirty="0">
                    <a:solidFill>
                      <a:srgbClr val="000000"/>
                    </a:solidFill>
                  </a:rPr>
                  <a:t>SF=1</a:t>
                </a:r>
                <a:r>
                  <a:rPr lang="zh-CN" altLang="en-US" sz="2200" b="1" dirty="0">
                    <a:solidFill>
                      <a:srgbClr val="000000"/>
                    </a:solidFill>
                  </a:rPr>
                  <a:t>，</a:t>
                </a:r>
                <a:r>
                  <a:rPr lang="en-US" altLang="zh-CN" sz="2200" b="1" dirty="0">
                    <a:solidFill>
                      <a:srgbClr val="000000"/>
                    </a:solidFill>
                  </a:rPr>
                  <a:t>OF=0</a:t>
                </a:r>
                <a:endParaRPr lang="zh-CN" altLang="en-US" sz="2200" b="1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8" name="矩形 7">
                <a:extLst>
                  <a:ext uri="{FF2B5EF4-FFF2-40B4-BE49-F238E27FC236}">
                    <a16:creationId xmlns:a16="http://schemas.microsoft.com/office/drawing/2014/main" id="{0BB92B47-923F-440C-8268-D8DDF4DC7B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07504" y="2819689"/>
                <a:ext cx="1863884" cy="4306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200" b="1" dirty="0">
                    <a:solidFill>
                      <a:srgbClr val="000000"/>
                    </a:solidFill>
                  </a:rPr>
                  <a:t> </a:t>
                </a:r>
                <a:r>
                  <a:rPr lang="en-US" altLang="zh-CN" sz="2200" b="1" dirty="0">
                    <a:solidFill>
                      <a:srgbClr val="000000"/>
                    </a:solidFill>
                  </a:rPr>
                  <a:t>SF=0</a:t>
                </a:r>
                <a:r>
                  <a:rPr lang="zh-CN" altLang="en-US" sz="2200" b="1" dirty="0">
                    <a:solidFill>
                      <a:srgbClr val="000000"/>
                    </a:solidFill>
                  </a:rPr>
                  <a:t>，</a:t>
                </a:r>
                <a:r>
                  <a:rPr lang="en-US" altLang="zh-CN" sz="2200" b="1" dirty="0">
                    <a:solidFill>
                      <a:srgbClr val="000000"/>
                    </a:solidFill>
                  </a:rPr>
                  <a:t>OF=1</a:t>
                </a:r>
                <a:endParaRPr lang="zh-CN" altLang="en-US" sz="2200" b="1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6" name="矩形 2">
              <a:extLst>
                <a:ext uri="{FF2B5EF4-FFF2-40B4-BE49-F238E27FC236}">
                  <a16:creationId xmlns:a16="http://schemas.microsoft.com/office/drawing/2014/main" id="{D3F20EBF-26FC-4E26-AEE3-6E1FFCAC1C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85917" y="4076246"/>
              <a:ext cx="1864612" cy="4308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200" b="1" dirty="0">
                  <a:solidFill>
                    <a:srgbClr val="000000"/>
                  </a:solidFill>
                </a:rPr>
                <a:t>小于：</a:t>
              </a:r>
              <a:endParaRPr lang="zh-CN" altLang="en-US" sz="2200" b="1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814DA9FB-2BDA-48E6-B818-BFF1DD1735AD}"/>
              </a:ext>
            </a:extLst>
          </p:cNvPr>
          <p:cNvGrpSpPr>
            <a:grpSpLocks/>
          </p:cNvGrpSpPr>
          <p:nvPr/>
        </p:nvGrpSpPr>
        <p:grpSpPr bwMode="auto">
          <a:xfrm>
            <a:off x="6559103" y="5218498"/>
            <a:ext cx="1996798" cy="1228669"/>
            <a:chOff x="6477590" y="5288998"/>
            <a:chExt cx="1865732" cy="1228623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20" name="矩形 2">
              <a:extLst>
                <a:ext uri="{FF2B5EF4-FFF2-40B4-BE49-F238E27FC236}">
                  <a16:creationId xmlns:a16="http://schemas.microsoft.com/office/drawing/2014/main" id="{726DA4BA-083A-444C-B47A-FD91AD186A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7590" y="5288998"/>
              <a:ext cx="1865732" cy="4308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200" b="1" dirty="0">
                  <a:solidFill>
                    <a:srgbClr val="000000"/>
                  </a:solidFill>
                </a:rPr>
                <a:t>大于：</a:t>
              </a:r>
              <a:endParaRPr lang="zh-CN" altLang="en-US" sz="2200" b="1" dirty="0">
                <a:latin typeface="Arial" panose="020B0604020202020204" pitchFamily="34" charset="0"/>
              </a:endParaRPr>
            </a:p>
          </p:txBody>
        </p:sp>
        <p:sp>
          <p:nvSpPr>
            <p:cNvPr id="21" name="矩形 2">
              <a:extLst>
                <a:ext uri="{FF2B5EF4-FFF2-40B4-BE49-F238E27FC236}">
                  <a16:creationId xmlns:a16="http://schemas.microsoft.com/office/drawing/2014/main" id="{1593D8C5-D5B1-4C1D-B84C-98399B5EA9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7590" y="5697022"/>
              <a:ext cx="1865732" cy="4308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200" b="1" dirty="0">
                  <a:solidFill>
                    <a:srgbClr val="000000"/>
                  </a:solidFill>
                </a:rPr>
                <a:t> </a:t>
              </a:r>
              <a:r>
                <a:rPr lang="en-US" altLang="zh-CN" sz="2200" b="1" dirty="0">
                  <a:solidFill>
                    <a:srgbClr val="000000"/>
                  </a:solidFill>
                </a:rPr>
                <a:t>SF=0</a:t>
              </a:r>
              <a:r>
                <a:rPr lang="zh-CN" altLang="en-US" sz="2200" b="1" dirty="0">
                  <a:solidFill>
                    <a:srgbClr val="000000"/>
                  </a:solidFill>
                </a:rPr>
                <a:t>，</a:t>
              </a:r>
              <a:r>
                <a:rPr lang="en-US" altLang="zh-CN" sz="2200" b="1" dirty="0">
                  <a:solidFill>
                    <a:srgbClr val="000000"/>
                  </a:solidFill>
                </a:rPr>
                <a:t>OF=0</a:t>
              </a:r>
              <a:endParaRPr lang="zh-CN" altLang="en-US" sz="2200" b="1" dirty="0">
                <a:latin typeface="Arial" panose="020B0604020202020204" pitchFamily="34" charset="0"/>
              </a:endParaRPr>
            </a:p>
          </p:txBody>
        </p:sp>
        <p:sp>
          <p:nvSpPr>
            <p:cNvPr id="22" name="矩形 6">
              <a:extLst>
                <a:ext uri="{FF2B5EF4-FFF2-40B4-BE49-F238E27FC236}">
                  <a16:creationId xmlns:a16="http://schemas.microsoft.com/office/drawing/2014/main" id="{B943D57C-E355-4A97-A73F-4610ACFBA8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8709" y="6086734"/>
              <a:ext cx="1864613" cy="4308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200" b="1" dirty="0">
                  <a:solidFill>
                    <a:srgbClr val="000000"/>
                  </a:solidFill>
                </a:rPr>
                <a:t> </a:t>
              </a:r>
              <a:r>
                <a:rPr lang="en-US" altLang="zh-CN" sz="2200" b="1" dirty="0">
                  <a:solidFill>
                    <a:srgbClr val="000000"/>
                  </a:solidFill>
                </a:rPr>
                <a:t>SF=1</a:t>
              </a:r>
              <a:r>
                <a:rPr lang="zh-CN" altLang="en-US" sz="2200" b="1" dirty="0">
                  <a:solidFill>
                    <a:srgbClr val="000000"/>
                  </a:solidFill>
                </a:rPr>
                <a:t>，</a:t>
              </a:r>
              <a:r>
                <a:rPr lang="en-US" altLang="zh-CN" sz="2200" b="1" dirty="0">
                  <a:solidFill>
                    <a:srgbClr val="000000"/>
                  </a:solidFill>
                </a:rPr>
                <a:t>OF=1</a:t>
              </a:r>
              <a:endParaRPr lang="zh-CN" altLang="en-US" sz="2200" b="1" dirty="0"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29970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2" grpId="0" animBg="1"/>
      <p:bldP spid="7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62" name="灯片编号占位符 1">
            <a:extLst>
              <a:ext uri="{FF2B5EF4-FFF2-40B4-BE49-F238E27FC236}">
                <a16:creationId xmlns:a16="http://schemas.microsoft.com/office/drawing/2014/main" id="{ABCB2F6E-0184-44D1-9766-3888AA0FD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C1EED8DC-ED82-4FAB-BA50-41D9637DB011}" type="slidenum">
              <a:rPr lang="en-US" altLang="zh-CN" sz="1200" smtClean="0">
                <a:solidFill>
                  <a:srgbClr val="B4B686"/>
                </a:solidFill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103</a:t>
            </a:fld>
            <a:endParaRPr lang="en-US" altLang="zh-CN" sz="1200">
              <a:solidFill>
                <a:srgbClr val="B4B686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E16BC7E-CA93-4566-AD38-CD5AD99636A6}"/>
              </a:ext>
            </a:extLst>
          </p:cNvPr>
          <p:cNvSpPr/>
          <p:nvPr/>
        </p:nvSpPr>
        <p:spPr>
          <a:xfrm>
            <a:off x="421317" y="1279537"/>
            <a:ext cx="8340000" cy="5262979"/>
          </a:xfrm>
          <a:prstGeom prst="rect">
            <a:avLst/>
          </a:prstGeom>
          <a:ln w="19050">
            <a:solidFill>
              <a:srgbClr val="2D8AE7">
                <a:lumMod val="75000"/>
              </a:srgbClr>
            </a:solidFill>
            <a:prstDash val="dash"/>
          </a:ln>
        </p:spPr>
        <p:txBody>
          <a:bodyPr wrap="square">
            <a:spAutoFit/>
          </a:bodyPr>
          <a:lstStyle/>
          <a:p>
            <a:pPr marL="457200" marR="0" lvl="0" indent="-457200" algn="just" defTabSz="91440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altLang="zh-CN" sz="2800" b="1" kern="0" dirty="0">
              <a:solidFill>
                <a:srgbClr val="C00000"/>
              </a:solidFill>
              <a:latin typeface="Times New Roman" panose="02020603050405020304" pitchFamily="18" charset="0"/>
              <a:ea typeface="方正静蕾简体" panose="02000000000000000000"/>
            </a:endParaRPr>
          </a:p>
          <a:p>
            <a:pPr marL="457200" marR="0" lvl="0" indent="-457200" algn="just" defTabSz="91440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altLang="zh-CN" sz="2800" b="1" kern="0" dirty="0">
              <a:solidFill>
                <a:srgbClr val="C00000"/>
              </a:solidFill>
              <a:latin typeface="Times New Roman" panose="02020603050405020304" pitchFamily="18" charset="0"/>
              <a:ea typeface="方正静蕾简体" panose="02000000000000000000"/>
            </a:endParaRPr>
          </a:p>
          <a:p>
            <a:pPr marL="457200" marR="0" lvl="0" indent="-457200" algn="just" defTabSz="91440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altLang="zh-CN" sz="2800" b="1" kern="0" dirty="0">
              <a:solidFill>
                <a:srgbClr val="C00000"/>
              </a:solidFill>
              <a:latin typeface="Times New Roman" panose="02020603050405020304" pitchFamily="18" charset="0"/>
              <a:ea typeface="方正静蕾简体" panose="02000000000000000000"/>
            </a:endParaRPr>
          </a:p>
          <a:p>
            <a:pPr marL="457200" marR="0" lvl="0" indent="-457200" algn="just" defTabSz="91440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altLang="zh-CN" sz="2800" b="1" kern="0" dirty="0">
              <a:solidFill>
                <a:srgbClr val="C00000"/>
              </a:solidFill>
              <a:latin typeface="Times New Roman" panose="02020603050405020304" pitchFamily="18" charset="0"/>
              <a:ea typeface="方正静蕾简体" panose="02000000000000000000"/>
            </a:endParaRPr>
          </a:p>
          <a:p>
            <a:pPr marL="457200" marR="0" lvl="0" indent="-457200" algn="just" defTabSz="91440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altLang="zh-CN" sz="2800" b="1" kern="0" dirty="0">
              <a:solidFill>
                <a:srgbClr val="C00000"/>
              </a:solidFill>
              <a:latin typeface="Times New Roman" panose="02020603050405020304" pitchFamily="18" charset="0"/>
              <a:ea typeface="方正静蕾简体" panose="02000000000000000000"/>
            </a:endParaRPr>
          </a:p>
          <a:p>
            <a:pPr marL="457200" marR="0" lvl="0" indent="-457200" algn="just" defTabSz="91440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altLang="zh-CN" sz="2800" b="1" kern="0" dirty="0">
              <a:solidFill>
                <a:srgbClr val="C00000"/>
              </a:solidFill>
              <a:latin typeface="Times New Roman" panose="02020603050405020304" pitchFamily="18" charset="0"/>
              <a:ea typeface="方正静蕾简体" panose="02000000000000000000"/>
            </a:endParaRPr>
          </a:p>
          <a:p>
            <a:pPr marL="457200" marR="0" lvl="0" indent="-457200" algn="just" defTabSz="91440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altLang="zh-CN" sz="2800" b="1" kern="0" dirty="0">
              <a:solidFill>
                <a:srgbClr val="C00000"/>
              </a:solidFill>
              <a:latin typeface="Times New Roman" panose="02020603050405020304" pitchFamily="18" charset="0"/>
              <a:ea typeface="方正静蕾简体" panose="02000000000000000000"/>
            </a:endParaRPr>
          </a:p>
          <a:p>
            <a:pPr marL="457200" marR="0" lvl="0" indent="-457200" algn="just" defTabSz="91440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altLang="zh-CN" sz="2800" b="1" kern="0" dirty="0">
              <a:solidFill>
                <a:srgbClr val="C00000"/>
              </a:solidFill>
              <a:latin typeface="Times New Roman" panose="02020603050405020304" pitchFamily="18" charset="0"/>
              <a:ea typeface="方正静蕾简体" panose="02000000000000000000"/>
            </a:endParaRPr>
          </a:p>
          <a:p>
            <a:pPr marL="457200" marR="0" lvl="0" indent="-457200" algn="just" defTabSz="91440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altLang="zh-CN" sz="2800" b="1" kern="0" dirty="0">
              <a:solidFill>
                <a:srgbClr val="C00000"/>
              </a:solidFill>
              <a:latin typeface="Times New Roman" panose="02020603050405020304" pitchFamily="18" charset="0"/>
              <a:ea typeface="方正静蕾简体" panose="02000000000000000000"/>
            </a:endParaRPr>
          </a:p>
          <a:p>
            <a:pPr marL="457200" marR="0" lvl="0" indent="-457200" algn="just" defTabSz="91440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altLang="zh-CN" sz="2800" b="1" kern="0" dirty="0">
              <a:solidFill>
                <a:srgbClr val="C00000"/>
              </a:solidFill>
              <a:latin typeface="Times New Roman" panose="02020603050405020304" pitchFamily="18" charset="0"/>
              <a:ea typeface="方正静蕾简体" panose="02000000000000000000"/>
            </a:endParaRPr>
          </a:p>
          <a:p>
            <a:pPr marL="457200" marR="0" lvl="0" indent="-457200" algn="just" defTabSz="91440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altLang="zh-CN" sz="2800" b="1" kern="0" dirty="0">
              <a:solidFill>
                <a:srgbClr val="C00000"/>
              </a:solidFill>
              <a:latin typeface="Times New Roman" panose="02020603050405020304" pitchFamily="18" charset="0"/>
              <a:ea typeface="方正静蕾简体" panose="02000000000000000000"/>
            </a:endParaRPr>
          </a:p>
          <a:p>
            <a:pPr marL="457200" marR="0" lvl="0" indent="-457200" algn="just" defTabSz="91440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altLang="zh-CN" sz="2800" b="1" kern="0" dirty="0">
              <a:solidFill>
                <a:srgbClr val="C00000"/>
              </a:solidFill>
              <a:latin typeface="Times New Roman" panose="02020603050405020304" pitchFamily="18" charset="0"/>
              <a:ea typeface="方正静蕾简体" panose="02000000000000000000"/>
            </a:endParaRPr>
          </a:p>
        </p:txBody>
      </p:sp>
      <p:sp>
        <p:nvSpPr>
          <p:cNvPr id="11" name="Rectangle 13">
            <a:extLst>
              <a:ext uri="{FF2B5EF4-FFF2-40B4-BE49-F238E27FC236}">
                <a16:creationId xmlns:a16="http://schemas.microsoft.com/office/drawing/2014/main" id="{DFADFB9F-B410-47FA-AE9A-AF726C76E0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4270" y="256607"/>
            <a:ext cx="8014525" cy="830997"/>
          </a:xfrm>
          <a:prstGeom prst="rect">
            <a:avLst/>
          </a:prstGeom>
          <a:solidFill>
            <a:srgbClr val="0E457C"/>
          </a:solidFill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chemeClr val="bg1"/>
                </a:solidFill>
              </a:rPr>
              <a:t>例：如果 </a:t>
            </a:r>
            <a:r>
              <a:rPr lang="en-US" altLang="zh-CN" sz="2400" b="1" dirty="0">
                <a:solidFill>
                  <a:schemeClr val="bg1"/>
                </a:solidFill>
              </a:rPr>
              <a:t>X&gt;50</a:t>
            </a:r>
            <a:r>
              <a:rPr lang="zh-CN" altLang="en-US" sz="2400" b="1" dirty="0">
                <a:solidFill>
                  <a:schemeClr val="bg1"/>
                </a:solidFill>
              </a:rPr>
              <a:t>，转到</a:t>
            </a:r>
            <a:r>
              <a:rPr lang="en-US" altLang="zh-CN" sz="2400" b="1" dirty="0">
                <a:solidFill>
                  <a:schemeClr val="bg1"/>
                </a:solidFill>
              </a:rPr>
              <a:t>TOO_HIGH</a:t>
            </a:r>
            <a:r>
              <a:rPr lang="zh-CN" altLang="en-US" sz="2400" b="1" dirty="0">
                <a:solidFill>
                  <a:schemeClr val="bg1"/>
                </a:solidFill>
              </a:rPr>
              <a:t>；</a:t>
            </a:r>
            <a:endParaRPr lang="en-US" altLang="zh-CN" sz="2400" b="1" dirty="0">
              <a:solidFill>
                <a:schemeClr val="bg1"/>
              </a:solidFill>
            </a:endParaRPr>
          </a:p>
          <a:p>
            <a:pPr>
              <a:spcBef>
                <a:spcPts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chemeClr val="bg1"/>
                </a:solidFill>
              </a:rPr>
              <a:t>否则 </a:t>
            </a:r>
            <a:r>
              <a:rPr lang="en-US" altLang="zh-CN" sz="2400" b="1" dirty="0">
                <a:solidFill>
                  <a:schemeClr val="bg1"/>
                </a:solidFill>
              </a:rPr>
              <a:t>|X-Y| → RESULT, </a:t>
            </a:r>
            <a:r>
              <a:rPr lang="zh-CN" altLang="en-US" sz="2400" b="1" dirty="0">
                <a:solidFill>
                  <a:schemeClr val="bg1"/>
                </a:solidFill>
              </a:rPr>
              <a:t>如果溢出转到 </a:t>
            </a:r>
            <a:r>
              <a:rPr lang="en-US" altLang="zh-CN" sz="2400" b="1" dirty="0">
                <a:solidFill>
                  <a:schemeClr val="bg1"/>
                </a:solidFill>
              </a:rPr>
              <a:t>OVERFLOW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31" name="Text Box 2">
            <a:extLst>
              <a:ext uri="{FF2B5EF4-FFF2-40B4-BE49-F238E27FC236}">
                <a16:creationId xmlns:a16="http://schemas.microsoft.com/office/drawing/2014/main" id="{84C24E25-F055-4B14-9896-4A3EC40908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317" y="1279537"/>
            <a:ext cx="5594096" cy="4893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algn="just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rgbClr val="000000"/>
                </a:solidFill>
              </a:rPr>
              <a:t>	MOV  AX, X</a:t>
            </a:r>
          </a:p>
          <a:p>
            <a:pPr lvl="1" algn="just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rgbClr val="000000"/>
                </a:solidFill>
              </a:rPr>
              <a:t>	CMP   AX, 50</a:t>
            </a:r>
          </a:p>
          <a:p>
            <a:pPr lvl="1" algn="just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rgbClr val="000000"/>
                </a:solidFill>
              </a:rPr>
              <a:t>   	     	      TOO_HIGH</a:t>
            </a:r>
          </a:p>
          <a:p>
            <a:pPr lvl="1" algn="just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rgbClr val="000000"/>
                </a:solidFill>
              </a:rPr>
              <a:t>	SUB    AX, Y</a:t>
            </a:r>
          </a:p>
          <a:p>
            <a:pPr lvl="1" algn="just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rgbClr val="000000"/>
                </a:solidFill>
              </a:rPr>
              <a:t>                  OVERFLOW</a:t>
            </a:r>
          </a:p>
          <a:p>
            <a:pPr lvl="1" algn="just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rgbClr val="000000"/>
                </a:solidFill>
              </a:rPr>
              <a:t>                  NONNEG</a:t>
            </a:r>
          </a:p>
          <a:p>
            <a:pPr lvl="1" algn="just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rgbClr val="000000"/>
                </a:solidFill>
              </a:rPr>
              <a:t>      NEG   AX</a:t>
            </a:r>
          </a:p>
          <a:p>
            <a:pPr marL="0" lvl="1" algn="just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rgbClr val="000000"/>
                </a:solidFill>
              </a:rPr>
              <a:t> NONNEG:      </a:t>
            </a:r>
          </a:p>
          <a:p>
            <a:pPr lvl="1" algn="just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rgbClr val="000000"/>
                </a:solidFill>
              </a:rPr>
              <a:t>                  MOV  RESULT, AX</a:t>
            </a:r>
          </a:p>
          <a:p>
            <a:pPr marL="0" lvl="1" algn="just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rgbClr val="000000"/>
                </a:solidFill>
              </a:rPr>
              <a:t>TOO_HIGH:</a:t>
            </a:r>
          </a:p>
          <a:p>
            <a:pPr lvl="1" algn="just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rgbClr val="000000"/>
                </a:solidFill>
              </a:rPr>
              <a:t>            ……</a:t>
            </a:r>
          </a:p>
          <a:p>
            <a:pPr marL="0" lvl="1" algn="just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rgbClr val="000000"/>
                </a:solidFill>
              </a:rPr>
              <a:t>OVERFLOW:   </a:t>
            </a:r>
          </a:p>
          <a:p>
            <a:pPr lvl="1" algn="just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rgbClr val="000000"/>
                </a:solidFill>
              </a:rPr>
              <a:t>            ……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698B2EC4-6EB4-493C-A44F-FFBB90AD004E}"/>
              </a:ext>
            </a:extLst>
          </p:cNvPr>
          <p:cNvGrpSpPr>
            <a:grpSpLocks/>
          </p:cNvGrpSpPr>
          <p:nvPr/>
        </p:nvGrpSpPr>
        <p:grpSpPr bwMode="auto">
          <a:xfrm>
            <a:off x="1483098" y="2033083"/>
            <a:ext cx="569387" cy="400110"/>
            <a:chOff x="382719" y="1630129"/>
            <a:chExt cx="569458" cy="40017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F0C2ED3-56D6-4881-A799-CFD26E61DE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802" y="1654601"/>
              <a:ext cx="533400" cy="369387"/>
            </a:xfrm>
            <a:prstGeom prst="rect">
              <a:avLst/>
            </a:prstGeom>
            <a:noFill/>
            <a:ln w="12700" cap="sq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C00000"/>
                </a:solidFill>
              </a:endParaRPr>
            </a:p>
          </p:txBody>
        </p:sp>
        <p:sp>
          <p:nvSpPr>
            <p:cNvPr id="10" name="矩形 2">
              <a:extLst>
                <a:ext uri="{FF2B5EF4-FFF2-40B4-BE49-F238E27FC236}">
                  <a16:creationId xmlns:a16="http://schemas.microsoft.com/office/drawing/2014/main" id="{AF5D498C-802D-4081-9BF4-5112C051CD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719" y="1630129"/>
              <a:ext cx="569458" cy="400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dirty="0">
                  <a:solidFill>
                    <a:srgbClr val="C00000"/>
                  </a:solidFill>
                </a:rPr>
                <a:t>JG</a:t>
              </a:r>
              <a:r>
                <a:rPr lang="en-US" altLang="zh-CN" sz="1800" b="1" dirty="0">
                  <a:solidFill>
                    <a:srgbClr val="C00000"/>
                  </a:solidFill>
                </a:rPr>
                <a:t> </a:t>
              </a:r>
              <a:endParaRPr lang="zh-CN" altLang="en-US" sz="18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90D014E4-D12A-40EF-92A5-DB7511885754}"/>
              </a:ext>
            </a:extLst>
          </p:cNvPr>
          <p:cNvGrpSpPr>
            <a:grpSpLocks/>
          </p:cNvGrpSpPr>
          <p:nvPr/>
        </p:nvGrpSpPr>
        <p:grpSpPr bwMode="auto">
          <a:xfrm>
            <a:off x="1483098" y="2734587"/>
            <a:ext cx="533400" cy="417871"/>
            <a:chOff x="393802" y="2325165"/>
            <a:chExt cx="533400" cy="418048"/>
          </a:xfrm>
        </p:grpSpPr>
        <p:sp>
          <p:nvSpPr>
            <p:cNvPr id="14" name="Rectangle 6">
              <a:extLst>
                <a:ext uri="{FF2B5EF4-FFF2-40B4-BE49-F238E27FC236}">
                  <a16:creationId xmlns:a16="http://schemas.microsoft.com/office/drawing/2014/main" id="{58E743A0-B0D9-4F68-B3FB-2D3A2DF437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802" y="2363559"/>
              <a:ext cx="533400" cy="369488"/>
            </a:xfrm>
            <a:prstGeom prst="rect">
              <a:avLst/>
            </a:prstGeom>
            <a:noFill/>
            <a:ln w="12700" cap="sq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C00000"/>
                </a:solidFill>
              </a:endParaRPr>
            </a:p>
          </p:txBody>
        </p:sp>
        <p:sp>
          <p:nvSpPr>
            <p:cNvPr id="15" name="矩形 4">
              <a:extLst>
                <a:ext uri="{FF2B5EF4-FFF2-40B4-BE49-F238E27FC236}">
                  <a16:creationId xmlns:a16="http://schemas.microsoft.com/office/drawing/2014/main" id="{891440FB-296B-42E3-B990-2A3711FF30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343" y="2325165"/>
              <a:ext cx="511679" cy="4180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1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dirty="0">
                  <a:solidFill>
                    <a:srgbClr val="C00000"/>
                  </a:solidFill>
                </a:rPr>
                <a:t>JO</a:t>
              </a: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DB93B887-9710-4049-A506-36BAC6FABA22}"/>
              </a:ext>
            </a:extLst>
          </p:cNvPr>
          <p:cNvGrpSpPr>
            <a:grpSpLocks/>
          </p:cNvGrpSpPr>
          <p:nvPr/>
        </p:nvGrpSpPr>
        <p:grpSpPr bwMode="auto">
          <a:xfrm>
            <a:off x="1425694" y="3130625"/>
            <a:ext cx="646331" cy="422744"/>
            <a:chOff x="137109" y="3034174"/>
            <a:chExt cx="646549" cy="421423"/>
          </a:xfrm>
        </p:grpSpPr>
        <p:sp>
          <p:nvSpPr>
            <p:cNvPr id="17" name="Rectangle 7">
              <a:extLst>
                <a:ext uri="{FF2B5EF4-FFF2-40B4-BE49-F238E27FC236}">
                  <a16:creationId xmlns:a16="http://schemas.microsoft.com/office/drawing/2014/main" id="{AF221690-DF29-40CE-9BF9-A9D0F3E4B3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575" y="3073224"/>
              <a:ext cx="533400" cy="368178"/>
            </a:xfrm>
            <a:prstGeom prst="rect">
              <a:avLst/>
            </a:prstGeom>
            <a:noFill/>
            <a:ln w="12700" cap="sq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C00000"/>
                </a:solidFill>
              </a:endParaRPr>
            </a:p>
          </p:txBody>
        </p:sp>
        <p:sp>
          <p:nvSpPr>
            <p:cNvPr id="18" name="矩形 6">
              <a:extLst>
                <a:ext uri="{FF2B5EF4-FFF2-40B4-BE49-F238E27FC236}">
                  <a16:creationId xmlns:a16="http://schemas.microsoft.com/office/drawing/2014/main" id="{0D225418-4A85-4B67-8C80-259333E4AD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109" y="3034174"/>
              <a:ext cx="646549" cy="421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1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rgbClr val="C00000"/>
                  </a:solidFill>
                </a:rPr>
                <a:t>JNS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698955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62" name="灯片编号占位符 1">
            <a:extLst>
              <a:ext uri="{FF2B5EF4-FFF2-40B4-BE49-F238E27FC236}">
                <a16:creationId xmlns:a16="http://schemas.microsoft.com/office/drawing/2014/main" id="{ABCB2F6E-0184-44D1-9766-3888AA0FD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C1EED8DC-ED82-4FAB-BA50-41D9637DB011}" type="slidenum">
              <a:rPr lang="en-US" altLang="zh-CN" sz="1200" smtClean="0">
                <a:solidFill>
                  <a:srgbClr val="B4B686"/>
                </a:solidFill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104</a:t>
            </a:fld>
            <a:endParaRPr lang="en-US" altLang="zh-CN" sz="1200">
              <a:solidFill>
                <a:srgbClr val="B4B686"/>
              </a:solidFill>
            </a:endParaRPr>
          </a:p>
        </p:txBody>
      </p:sp>
      <p:sp>
        <p:nvSpPr>
          <p:cNvPr id="11" name="Rectangle 13">
            <a:extLst>
              <a:ext uri="{FF2B5EF4-FFF2-40B4-BE49-F238E27FC236}">
                <a16:creationId xmlns:a16="http://schemas.microsoft.com/office/drawing/2014/main" id="{DFADFB9F-B410-47FA-AE9A-AF726C76E0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825" y="1529359"/>
            <a:ext cx="8014525" cy="1200329"/>
          </a:xfrm>
          <a:prstGeom prst="rect">
            <a:avLst/>
          </a:prstGeom>
          <a:solidFill>
            <a:srgbClr val="0E457C"/>
          </a:solidFill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0"/>
              </a:spcBef>
              <a:buClrTx/>
              <a:buSzTx/>
              <a:buNone/>
            </a:pPr>
            <a:r>
              <a:rPr lang="zh-CN" altLang="en-US" sz="2400" b="1" dirty="0">
                <a:solidFill>
                  <a:schemeClr val="bg1"/>
                </a:solidFill>
              </a:rPr>
              <a:t>例：在存储器中有个首地址为</a:t>
            </a:r>
            <a:r>
              <a:rPr lang="en-US" altLang="zh-CN" sz="2400" b="1" dirty="0">
                <a:solidFill>
                  <a:schemeClr val="bg1"/>
                </a:solidFill>
              </a:rPr>
              <a:t>ARRAY</a:t>
            </a:r>
            <a:r>
              <a:rPr lang="zh-CN" altLang="en-US" sz="2400" b="1" dirty="0">
                <a:solidFill>
                  <a:schemeClr val="bg1"/>
                </a:solidFill>
              </a:rPr>
              <a:t>放入</a:t>
            </a:r>
            <a:r>
              <a:rPr lang="en-US" altLang="zh-CN" sz="2400" b="1" dirty="0">
                <a:solidFill>
                  <a:schemeClr val="bg1"/>
                </a:solidFill>
              </a:rPr>
              <a:t>N</a:t>
            </a:r>
            <a:r>
              <a:rPr lang="zh-CN" altLang="en-US" sz="2400" b="1" dirty="0">
                <a:solidFill>
                  <a:schemeClr val="bg1"/>
                </a:solidFill>
              </a:rPr>
              <a:t>字数组，要求统计其中正数、</a:t>
            </a:r>
            <a:r>
              <a:rPr lang="en-US" altLang="zh-CN" sz="2400" b="1" dirty="0">
                <a:solidFill>
                  <a:schemeClr val="bg1"/>
                </a:solidFill>
              </a:rPr>
              <a:t>0</a:t>
            </a:r>
            <a:r>
              <a:rPr lang="zh-CN" altLang="en-US" sz="2400" b="1" dirty="0">
                <a:solidFill>
                  <a:schemeClr val="bg1"/>
                </a:solidFill>
              </a:rPr>
              <a:t>及负数的个数。正数的个数放在</a:t>
            </a:r>
            <a:r>
              <a:rPr lang="en-US" altLang="zh-CN" sz="2400" b="1" dirty="0">
                <a:solidFill>
                  <a:schemeClr val="bg1"/>
                </a:solidFill>
              </a:rPr>
              <a:t>DI</a:t>
            </a:r>
            <a:r>
              <a:rPr lang="zh-CN" altLang="en-US" sz="2400" b="1" dirty="0">
                <a:solidFill>
                  <a:schemeClr val="bg1"/>
                </a:solidFill>
              </a:rPr>
              <a:t>中，</a:t>
            </a:r>
            <a:r>
              <a:rPr lang="en-US" altLang="zh-CN" sz="2400" b="1" dirty="0">
                <a:solidFill>
                  <a:schemeClr val="bg1"/>
                </a:solidFill>
              </a:rPr>
              <a:t>0</a:t>
            </a:r>
            <a:r>
              <a:rPr lang="zh-CN" altLang="en-US" sz="2400" b="1" dirty="0">
                <a:solidFill>
                  <a:schemeClr val="bg1"/>
                </a:solidFill>
              </a:rPr>
              <a:t>的个数放在</a:t>
            </a:r>
            <a:r>
              <a:rPr lang="en-US" altLang="zh-CN" sz="2400" b="1" dirty="0">
                <a:solidFill>
                  <a:schemeClr val="bg1"/>
                </a:solidFill>
              </a:rPr>
              <a:t>SI</a:t>
            </a:r>
            <a:r>
              <a:rPr lang="zh-CN" altLang="en-US" sz="2400" b="1" dirty="0">
                <a:solidFill>
                  <a:schemeClr val="bg1"/>
                </a:solidFill>
              </a:rPr>
              <a:t>中，负数的个数放在</a:t>
            </a:r>
            <a:r>
              <a:rPr lang="en-US" altLang="zh-CN" sz="2400" b="1" dirty="0">
                <a:solidFill>
                  <a:schemeClr val="bg1"/>
                </a:solidFill>
              </a:rPr>
              <a:t>AX</a:t>
            </a:r>
            <a:r>
              <a:rPr lang="zh-CN" altLang="en-US" sz="2400" b="1" dirty="0">
                <a:solidFill>
                  <a:schemeClr val="bg1"/>
                </a:solidFill>
              </a:rPr>
              <a:t>中</a:t>
            </a:r>
            <a:r>
              <a:rPr lang="en-US" altLang="zh-CN" sz="2400" b="1" dirty="0">
                <a:solidFill>
                  <a:schemeClr val="bg1"/>
                </a:solidFill>
              </a:rPr>
              <a:t>.</a:t>
            </a:r>
            <a:endParaRPr lang="en-US" altLang="zh-CN" sz="2400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9849781"/>
      </p:ext>
    </p:extLst>
  </p:cSld>
  <p:clrMapOvr>
    <a:masterClrMapping/>
  </p:clrMapOvr>
  <p:transition/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0BAE5C9-4085-48F1-AD80-D02D64C51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F81B1-D4C0-4CFE-8E4B-8D75BF4F38F2}" type="slidenum">
              <a:rPr lang="zh-CN" altLang="en-US" smtClean="0"/>
              <a:t>105</a:t>
            </a:fld>
            <a:endParaRPr lang="zh-CN" altLang="en-US"/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F8CA5EA0-EAEA-4DC5-8ADE-06C52790A3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0738" y="1079569"/>
            <a:ext cx="2744788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lvl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b="1" cap="all" dirty="0" err="1">
                <a:solidFill>
                  <a:srgbClr val="000000"/>
                </a:solidFill>
              </a:rPr>
              <a:t>Cmp</a:t>
            </a:r>
            <a:r>
              <a:rPr lang="en-US" altLang="zh-CN" sz="2000" b="1" cap="all" dirty="0">
                <a:solidFill>
                  <a:srgbClr val="000000"/>
                </a:solidFill>
              </a:rPr>
              <a:t>    array[bx], 0</a:t>
            </a:r>
          </a:p>
          <a:p>
            <a:pPr marL="0" lvl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b="1" cap="all" dirty="0" err="1">
                <a:solidFill>
                  <a:srgbClr val="000000"/>
                </a:solidFill>
              </a:rPr>
              <a:t>jle</a:t>
            </a:r>
            <a:r>
              <a:rPr lang="en-US" altLang="zh-CN" sz="2000" b="1" cap="all" dirty="0">
                <a:solidFill>
                  <a:srgbClr val="000000"/>
                </a:solidFill>
              </a:rPr>
              <a:t>         </a:t>
            </a:r>
          </a:p>
          <a:p>
            <a:pPr marL="0" lvl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b="1" cap="all" dirty="0" err="1">
                <a:solidFill>
                  <a:srgbClr val="000000"/>
                </a:solidFill>
              </a:rPr>
              <a:t>inc</a:t>
            </a:r>
            <a:r>
              <a:rPr lang="en-US" altLang="zh-CN" sz="2000" b="1" cap="all" dirty="0">
                <a:solidFill>
                  <a:srgbClr val="000000"/>
                </a:solidFill>
              </a:rPr>
              <a:t>     di </a:t>
            </a:r>
          </a:p>
          <a:p>
            <a:pPr marL="0" lvl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b="1" cap="all" dirty="0">
                <a:solidFill>
                  <a:srgbClr val="000000"/>
                </a:solidFill>
              </a:rPr>
              <a:t>add    bx,2</a:t>
            </a:r>
          </a:p>
          <a:p>
            <a:pPr marL="0" lvl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b="1" cap="all" dirty="0" err="1">
                <a:solidFill>
                  <a:srgbClr val="000000"/>
                </a:solidFill>
              </a:rPr>
              <a:t>dec</a:t>
            </a:r>
            <a:r>
              <a:rPr lang="en-US" altLang="zh-CN" sz="2000" b="1" cap="all" dirty="0">
                <a:solidFill>
                  <a:srgbClr val="000000"/>
                </a:solidFill>
              </a:rPr>
              <a:t>    cx</a:t>
            </a:r>
          </a:p>
          <a:p>
            <a:pPr marL="0" lvl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b="1" cap="all" dirty="0" err="1">
                <a:solidFill>
                  <a:srgbClr val="000000"/>
                </a:solidFill>
              </a:rPr>
              <a:t>jnz</a:t>
            </a:r>
            <a:r>
              <a:rPr lang="en-US" altLang="zh-CN" sz="2000" b="1" cap="all" dirty="0">
                <a:solidFill>
                  <a:srgbClr val="000000"/>
                </a:solidFill>
              </a:rPr>
              <a:t>     again</a:t>
            </a:r>
          </a:p>
          <a:p>
            <a:pPr marL="0" lvl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 b="1" cap="all" dirty="0" err="1">
                <a:solidFill>
                  <a:srgbClr val="000000"/>
                </a:solidFill>
              </a:rPr>
              <a:t>jz</a:t>
            </a:r>
            <a:r>
              <a:rPr lang="en-US" altLang="zh-CN" sz="2000" b="1" cap="all" dirty="0">
                <a:solidFill>
                  <a:srgbClr val="000000"/>
                </a:solidFill>
              </a:rPr>
              <a:t>        exit</a:t>
            </a:r>
          </a:p>
          <a:p>
            <a:pPr marL="0" lvl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b="1" cap="all" dirty="0" err="1">
                <a:solidFill>
                  <a:srgbClr val="000000"/>
                </a:solidFill>
              </a:rPr>
              <a:t>jl</a:t>
            </a:r>
            <a:r>
              <a:rPr lang="en-US" altLang="zh-CN" sz="2000" b="1" cap="all" dirty="0">
                <a:solidFill>
                  <a:srgbClr val="000000"/>
                </a:solidFill>
              </a:rPr>
              <a:t>        less</a:t>
            </a:r>
          </a:p>
          <a:p>
            <a:pPr marL="0" lvl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b="1" cap="all" dirty="0" err="1">
                <a:solidFill>
                  <a:srgbClr val="000000"/>
                </a:solidFill>
              </a:rPr>
              <a:t>inc</a:t>
            </a:r>
            <a:r>
              <a:rPr lang="en-US" altLang="zh-CN" sz="2000" b="1" cap="all" dirty="0">
                <a:solidFill>
                  <a:srgbClr val="000000"/>
                </a:solidFill>
              </a:rPr>
              <a:t>     </a:t>
            </a:r>
            <a:r>
              <a:rPr lang="en-US" altLang="zh-CN" sz="2000" b="1" cap="all" dirty="0" err="1">
                <a:solidFill>
                  <a:srgbClr val="000000"/>
                </a:solidFill>
              </a:rPr>
              <a:t>si</a:t>
            </a:r>
            <a:endParaRPr lang="en-US" altLang="zh-CN" sz="2000" b="1" cap="all" dirty="0">
              <a:solidFill>
                <a:srgbClr val="000000"/>
              </a:solidFill>
            </a:endParaRPr>
          </a:p>
          <a:p>
            <a:pPr marL="0" lvl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b="1" cap="all" dirty="0">
                <a:solidFill>
                  <a:srgbClr val="000000"/>
                </a:solidFill>
              </a:rPr>
              <a:t>add    bx,2</a:t>
            </a:r>
          </a:p>
          <a:p>
            <a:pPr marL="0" lvl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b="1" cap="all" dirty="0" err="1">
                <a:solidFill>
                  <a:srgbClr val="000000"/>
                </a:solidFill>
              </a:rPr>
              <a:t>dec</a:t>
            </a:r>
            <a:r>
              <a:rPr lang="en-US" altLang="zh-CN" sz="2000" b="1" cap="all" dirty="0">
                <a:solidFill>
                  <a:srgbClr val="000000"/>
                </a:solidFill>
              </a:rPr>
              <a:t>    cx</a:t>
            </a:r>
          </a:p>
          <a:p>
            <a:pPr marL="0" lvl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b="1" cap="all" dirty="0" err="1">
                <a:solidFill>
                  <a:srgbClr val="000000"/>
                </a:solidFill>
              </a:rPr>
              <a:t>jnz</a:t>
            </a:r>
            <a:r>
              <a:rPr lang="en-US" altLang="zh-CN" sz="2000" b="1" cap="all" dirty="0">
                <a:solidFill>
                  <a:srgbClr val="000000"/>
                </a:solidFill>
              </a:rPr>
              <a:t>     again</a:t>
            </a:r>
          </a:p>
          <a:p>
            <a:pPr marL="0" lvl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 b="1" cap="all" dirty="0" err="1">
                <a:solidFill>
                  <a:srgbClr val="000000"/>
                </a:solidFill>
              </a:rPr>
              <a:t>jz</a:t>
            </a:r>
            <a:r>
              <a:rPr lang="en-US" altLang="zh-CN" sz="2000" b="1" cap="all" dirty="0">
                <a:solidFill>
                  <a:srgbClr val="000000"/>
                </a:solidFill>
              </a:rPr>
              <a:t>        exit</a:t>
            </a:r>
          </a:p>
          <a:p>
            <a:pPr marL="0" lvl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b="1" cap="all" dirty="0" err="1">
                <a:solidFill>
                  <a:srgbClr val="000000"/>
                </a:solidFill>
              </a:rPr>
              <a:t>inc</a:t>
            </a:r>
            <a:r>
              <a:rPr lang="en-US" altLang="zh-CN" sz="2000" b="1" cap="all" dirty="0">
                <a:solidFill>
                  <a:srgbClr val="000000"/>
                </a:solidFill>
              </a:rPr>
              <a:t>      ax</a:t>
            </a:r>
          </a:p>
          <a:p>
            <a:pPr marL="0" lvl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b="1" cap="all" dirty="0">
                <a:solidFill>
                  <a:srgbClr val="000000"/>
                </a:solidFill>
              </a:rPr>
              <a:t>add    bx,2</a:t>
            </a:r>
          </a:p>
          <a:p>
            <a:pPr marL="0" lvl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b="1" cap="all" dirty="0" err="1">
                <a:solidFill>
                  <a:srgbClr val="000000"/>
                </a:solidFill>
              </a:rPr>
              <a:t>dec</a:t>
            </a:r>
            <a:r>
              <a:rPr lang="en-US" altLang="zh-CN" sz="2000" b="1" cap="all" dirty="0">
                <a:solidFill>
                  <a:srgbClr val="000000"/>
                </a:solidFill>
              </a:rPr>
              <a:t>     cx</a:t>
            </a:r>
          </a:p>
          <a:p>
            <a:pPr marL="0" lvl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b="1" cap="all" dirty="0" err="1">
                <a:solidFill>
                  <a:srgbClr val="000000"/>
                </a:solidFill>
              </a:rPr>
              <a:t>jnz</a:t>
            </a:r>
            <a:r>
              <a:rPr lang="en-US" altLang="zh-CN" sz="2000" b="1" cap="all" dirty="0">
                <a:solidFill>
                  <a:srgbClr val="000000"/>
                </a:solidFill>
              </a:rPr>
              <a:t>      again</a:t>
            </a:r>
          </a:p>
          <a:p>
            <a:pPr marL="0" lvl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 b="1" cap="all" dirty="0" err="1">
                <a:solidFill>
                  <a:srgbClr val="000000"/>
                </a:solidFill>
              </a:rPr>
              <a:t>jz</a:t>
            </a:r>
            <a:r>
              <a:rPr lang="en-US" altLang="zh-CN" sz="2000" b="1" cap="all" dirty="0">
                <a:solidFill>
                  <a:srgbClr val="000000"/>
                </a:solidFill>
              </a:rPr>
              <a:t>         exit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C8DB848-62D3-4573-B0C0-3ABB2A402A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7964" y="1079569"/>
            <a:ext cx="112562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cap="all" dirty="0">
                <a:solidFill>
                  <a:srgbClr val="000000"/>
                </a:solidFill>
              </a:rPr>
              <a:t>again:</a:t>
            </a:r>
            <a:endParaRPr lang="zh-CN" altLang="en-US" sz="1600" cap="all" dirty="0">
              <a:latin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BFD974B-E9FA-42AD-8AF4-DFD9707736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0631" y="1389793"/>
            <a:ext cx="172675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cap="all" dirty="0" err="1">
                <a:solidFill>
                  <a:srgbClr val="000000"/>
                </a:solidFill>
              </a:rPr>
              <a:t>lessEqual</a:t>
            </a:r>
            <a:endParaRPr lang="zh-CN" altLang="en-US" sz="1600" cap="all" dirty="0">
              <a:latin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6D809FF-9852-4A7F-817D-DF195865E9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658" y="3228945"/>
            <a:ext cx="181171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cap="all" dirty="0" err="1">
                <a:solidFill>
                  <a:srgbClr val="000000"/>
                </a:solidFill>
              </a:rPr>
              <a:t>lessEqual</a:t>
            </a:r>
            <a:r>
              <a:rPr lang="en-US" altLang="zh-CN" sz="2000" b="1" cap="all" dirty="0">
                <a:solidFill>
                  <a:srgbClr val="000000"/>
                </a:solidFill>
              </a:rPr>
              <a:t>:</a:t>
            </a:r>
            <a:endParaRPr lang="zh-CN" altLang="en-US" sz="1600" cap="all" dirty="0">
              <a:latin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E6122B8-0BA0-4699-BE7E-50C2B13682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5975" y="852488"/>
            <a:ext cx="154099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cap="all" dirty="0">
                <a:solidFill>
                  <a:srgbClr val="000000"/>
                </a:solidFill>
              </a:rPr>
              <a:t>Mov   di, 0</a:t>
            </a:r>
            <a:endParaRPr lang="zh-CN" altLang="en-US" sz="1600" cap="all" dirty="0">
              <a:latin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3C50053-F963-4EBE-986A-69424B13CC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5975" y="555625"/>
            <a:ext cx="149771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cap="all" dirty="0">
                <a:solidFill>
                  <a:srgbClr val="000000"/>
                </a:solidFill>
              </a:rPr>
              <a:t>mov   </a:t>
            </a:r>
            <a:r>
              <a:rPr lang="en-US" altLang="zh-CN" sz="2000" b="1" cap="all" dirty="0" err="1">
                <a:solidFill>
                  <a:srgbClr val="000000"/>
                </a:solidFill>
              </a:rPr>
              <a:t>si</a:t>
            </a:r>
            <a:r>
              <a:rPr lang="en-US" altLang="zh-CN" sz="2000" b="1" cap="all" dirty="0">
                <a:solidFill>
                  <a:srgbClr val="000000"/>
                </a:solidFill>
              </a:rPr>
              <a:t>, 0</a:t>
            </a:r>
            <a:endParaRPr lang="zh-CN" altLang="en-US" sz="1600" cap="all" dirty="0">
              <a:latin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A3BCB0E-CD29-4BA0-971F-31E7D16D1C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5025" y="292100"/>
            <a:ext cx="161339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cap="all" dirty="0">
                <a:solidFill>
                  <a:srgbClr val="000000"/>
                </a:solidFill>
              </a:rPr>
              <a:t>mov   ax, 0</a:t>
            </a:r>
            <a:endParaRPr lang="zh-CN" altLang="en-US" sz="1600" cap="all" dirty="0">
              <a:latin typeface="Arial" panose="020B060402020202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DD62E71-785B-4B52-A73B-685CCFFEC0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1369" y="5044986"/>
            <a:ext cx="89800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cap="all" dirty="0">
                <a:solidFill>
                  <a:srgbClr val="000000"/>
                </a:solidFill>
              </a:rPr>
              <a:t>less:</a:t>
            </a:r>
            <a:endParaRPr lang="zh-CN" altLang="en-US" sz="1600" cap="all" dirty="0">
              <a:latin typeface="Arial" panose="020B060402020202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87488D4-CEE7-45B0-B063-0075923AF9AA}"/>
              </a:ext>
            </a:extLst>
          </p:cNvPr>
          <p:cNvSpPr/>
          <p:nvPr/>
        </p:nvSpPr>
        <p:spPr>
          <a:xfrm>
            <a:off x="2090738" y="2090738"/>
            <a:ext cx="1726754" cy="11906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cap="all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0EF8F71-C572-4949-9BF7-6BD9C4026BA3}"/>
              </a:ext>
            </a:extLst>
          </p:cNvPr>
          <p:cNvSpPr/>
          <p:nvPr/>
        </p:nvSpPr>
        <p:spPr>
          <a:xfrm>
            <a:off x="2098675" y="3941763"/>
            <a:ext cx="1726754" cy="11906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cap="all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BEBCF15-1647-4E45-8677-8CD280070F1B}"/>
              </a:ext>
            </a:extLst>
          </p:cNvPr>
          <p:cNvSpPr/>
          <p:nvPr/>
        </p:nvSpPr>
        <p:spPr>
          <a:xfrm>
            <a:off x="2083593" y="5421902"/>
            <a:ext cx="1741836" cy="11906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cap="all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58E7B66-E895-4567-B762-0076C213CF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0263" y="39688"/>
            <a:ext cx="168527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cap="all" dirty="0">
                <a:solidFill>
                  <a:srgbClr val="000000"/>
                </a:solidFill>
              </a:rPr>
              <a:t>Mov   cx, N</a:t>
            </a:r>
            <a:endParaRPr lang="zh-CN" altLang="en-US" sz="1600" cap="all" dirty="0">
              <a:latin typeface="Arial" panose="020B0604020202020204" pitchFamily="34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E49DE72-BA12-4A18-A007-CDF2574955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6120" y="3989389"/>
            <a:ext cx="2057399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lvl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cap="all" dirty="0">
                <a:solidFill>
                  <a:srgbClr val="000000"/>
                </a:solidFill>
              </a:rPr>
              <a:t>add     bx,2</a:t>
            </a:r>
          </a:p>
          <a:p>
            <a:pPr marL="0" lvl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cap="all" dirty="0" err="1">
                <a:solidFill>
                  <a:srgbClr val="000000"/>
                </a:solidFill>
              </a:rPr>
              <a:t>dec</a:t>
            </a:r>
            <a:r>
              <a:rPr lang="en-US" altLang="zh-CN" sz="2000" b="1" cap="all" dirty="0">
                <a:solidFill>
                  <a:srgbClr val="000000"/>
                </a:solidFill>
              </a:rPr>
              <a:t>     cx</a:t>
            </a:r>
          </a:p>
          <a:p>
            <a:pPr marL="0" lvl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cap="all" dirty="0" err="1">
                <a:solidFill>
                  <a:srgbClr val="000000"/>
                </a:solidFill>
              </a:rPr>
              <a:t>jnz</a:t>
            </a:r>
            <a:r>
              <a:rPr lang="en-US" altLang="zh-CN" sz="2000" b="1" cap="all" dirty="0">
                <a:solidFill>
                  <a:srgbClr val="000000"/>
                </a:solidFill>
              </a:rPr>
              <a:t>      again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13AD017-2DF8-40FF-A12B-317C382834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6121" y="855664"/>
            <a:ext cx="2744788" cy="34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lvl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cap="all" dirty="0">
                <a:solidFill>
                  <a:srgbClr val="000000"/>
                </a:solidFill>
              </a:rPr>
              <a:t>mov   cx, N</a:t>
            </a:r>
          </a:p>
          <a:p>
            <a:pPr marL="0" lvl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cap="all" dirty="0">
                <a:solidFill>
                  <a:srgbClr val="000000"/>
                </a:solidFill>
              </a:rPr>
              <a:t>mov   ax, 0</a:t>
            </a:r>
          </a:p>
          <a:p>
            <a:pPr marL="0" lvl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cap="all" dirty="0">
                <a:solidFill>
                  <a:srgbClr val="000000"/>
                </a:solidFill>
              </a:rPr>
              <a:t>mov   </a:t>
            </a:r>
            <a:r>
              <a:rPr lang="en-US" altLang="zh-CN" sz="2000" b="1" cap="all" dirty="0" err="1">
                <a:solidFill>
                  <a:srgbClr val="000000"/>
                </a:solidFill>
              </a:rPr>
              <a:t>si</a:t>
            </a:r>
            <a:r>
              <a:rPr lang="en-US" altLang="zh-CN" sz="2000" b="1" cap="all" dirty="0">
                <a:solidFill>
                  <a:srgbClr val="000000"/>
                </a:solidFill>
              </a:rPr>
              <a:t>, 0</a:t>
            </a:r>
          </a:p>
          <a:p>
            <a:pPr marL="0" lvl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cap="all" dirty="0">
                <a:solidFill>
                  <a:srgbClr val="000000"/>
                </a:solidFill>
              </a:rPr>
              <a:t>mov   di, 0</a:t>
            </a:r>
          </a:p>
          <a:p>
            <a:pPr marL="0" lvl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cap="all" dirty="0" err="1">
                <a:solidFill>
                  <a:srgbClr val="000000"/>
                </a:solidFill>
              </a:rPr>
              <a:t>cmp</a:t>
            </a:r>
            <a:r>
              <a:rPr lang="en-US" altLang="zh-CN" sz="2000" b="1" cap="all" dirty="0">
                <a:solidFill>
                  <a:srgbClr val="000000"/>
                </a:solidFill>
              </a:rPr>
              <a:t>    array[bx], 0</a:t>
            </a:r>
          </a:p>
          <a:p>
            <a:pPr marL="0" lvl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cap="all" dirty="0" err="1">
                <a:solidFill>
                  <a:srgbClr val="000000"/>
                </a:solidFill>
              </a:rPr>
              <a:t>jle</a:t>
            </a:r>
            <a:r>
              <a:rPr lang="en-US" altLang="zh-CN" sz="2000" b="1" cap="all" dirty="0">
                <a:solidFill>
                  <a:srgbClr val="000000"/>
                </a:solidFill>
              </a:rPr>
              <a:t>     </a:t>
            </a:r>
            <a:r>
              <a:rPr lang="en-US" altLang="zh-CN" sz="2000" b="1" cap="all" dirty="0" err="1">
                <a:solidFill>
                  <a:srgbClr val="000000"/>
                </a:solidFill>
              </a:rPr>
              <a:t>lessEqual</a:t>
            </a:r>
            <a:r>
              <a:rPr lang="en-US" altLang="zh-CN" sz="2000" b="1" cap="all" dirty="0">
                <a:solidFill>
                  <a:srgbClr val="000000"/>
                </a:solidFill>
              </a:rPr>
              <a:t>  </a:t>
            </a:r>
          </a:p>
          <a:p>
            <a:pPr marL="0" lvl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cap="all" dirty="0" err="1">
                <a:solidFill>
                  <a:srgbClr val="000000"/>
                </a:solidFill>
              </a:rPr>
              <a:t>inc</a:t>
            </a:r>
            <a:r>
              <a:rPr lang="en-US" altLang="zh-CN" sz="2000" b="1" cap="all" dirty="0">
                <a:solidFill>
                  <a:srgbClr val="000000"/>
                </a:solidFill>
              </a:rPr>
              <a:t>     di </a:t>
            </a:r>
          </a:p>
          <a:p>
            <a:pPr marL="0" lvl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cap="all" dirty="0" err="1">
                <a:solidFill>
                  <a:srgbClr val="000000"/>
                </a:solidFill>
              </a:rPr>
              <a:t>jmp</a:t>
            </a:r>
            <a:r>
              <a:rPr lang="en-US" altLang="zh-CN" sz="2000" b="1" cap="all" dirty="0">
                <a:solidFill>
                  <a:srgbClr val="000000"/>
                </a:solidFill>
              </a:rPr>
              <a:t>    next</a:t>
            </a:r>
          </a:p>
          <a:p>
            <a:pPr marL="0" lvl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cap="all" dirty="0" err="1">
                <a:solidFill>
                  <a:srgbClr val="000000"/>
                </a:solidFill>
              </a:rPr>
              <a:t>jl</a:t>
            </a:r>
            <a:r>
              <a:rPr lang="en-US" altLang="zh-CN" sz="2000" b="1" cap="all" dirty="0">
                <a:solidFill>
                  <a:srgbClr val="000000"/>
                </a:solidFill>
              </a:rPr>
              <a:t>        next</a:t>
            </a:r>
          </a:p>
          <a:p>
            <a:pPr marL="0" lvl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cap="all" dirty="0" err="1">
                <a:solidFill>
                  <a:srgbClr val="000000"/>
                </a:solidFill>
              </a:rPr>
              <a:t>inc</a:t>
            </a:r>
            <a:r>
              <a:rPr lang="en-US" altLang="zh-CN" sz="2000" b="1" cap="all" dirty="0">
                <a:solidFill>
                  <a:srgbClr val="000000"/>
                </a:solidFill>
              </a:rPr>
              <a:t>      </a:t>
            </a:r>
            <a:r>
              <a:rPr lang="en-US" altLang="zh-CN" sz="2000" b="1" cap="all" dirty="0" err="1">
                <a:solidFill>
                  <a:srgbClr val="000000"/>
                </a:solidFill>
              </a:rPr>
              <a:t>si</a:t>
            </a:r>
            <a:endParaRPr lang="en-US" altLang="zh-CN" sz="2000" b="1" cap="all" dirty="0">
              <a:solidFill>
                <a:srgbClr val="000000"/>
              </a:solidFill>
            </a:endParaRPr>
          </a:p>
          <a:p>
            <a:pPr marL="0" lvl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cap="all" dirty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C5CBEB8-411B-42F0-B4EA-3C77EDD66E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8800" y="4003676"/>
            <a:ext cx="102479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lvl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cap="all" dirty="0">
                <a:solidFill>
                  <a:srgbClr val="000000"/>
                </a:solidFill>
              </a:rPr>
              <a:t>next: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16BF8C2-ECB4-40D7-AFFC-4497A2F196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2659" y="2078039"/>
            <a:ext cx="107473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lvl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cap="all" dirty="0">
                <a:solidFill>
                  <a:srgbClr val="000000"/>
                </a:solidFill>
              </a:rPr>
              <a:t>again: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57B219A-E969-450A-B8B0-F23027467C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8069" y="3300414"/>
            <a:ext cx="181171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lvl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cap="all" dirty="0" err="1">
                <a:solidFill>
                  <a:srgbClr val="000000"/>
                </a:solidFill>
              </a:rPr>
              <a:t>lessEqual</a:t>
            </a:r>
            <a:r>
              <a:rPr lang="en-US" altLang="zh-CN" sz="2000" b="1" cap="all" dirty="0">
                <a:solidFill>
                  <a:srgbClr val="000000"/>
                </a:solidFill>
              </a:rPr>
              <a:t>: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A7BFC01-3317-4107-9794-F485FAC78C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7396" y="5257930"/>
            <a:ext cx="2478946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lvl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cap="all" dirty="0">
                <a:solidFill>
                  <a:srgbClr val="000000"/>
                </a:solidFill>
              </a:rPr>
              <a:t>mov   ax, N</a:t>
            </a:r>
          </a:p>
          <a:p>
            <a:pPr marL="0" lvl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cap="all" dirty="0">
                <a:solidFill>
                  <a:srgbClr val="000000"/>
                </a:solidFill>
              </a:rPr>
              <a:t>sub     ax, </a:t>
            </a:r>
            <a:r>
              <a:rPr lang="en-US" altLang="zh-CN" sz="2000" b="1" cap="all" dirty="0" err="1">
                <a:solidFill>
                  <a:srgbClr val="000000"/>
                </a:solidFill>
              </a:rPr>
              <a:t>si</a:t>
            </a:r>
            <a:endParaRPr lang="en-US" altLang="zh-CN" sz="2000" b="1" cap="all" dirty="0">
              <a:solidFill>
                <a:srgbClr val="000000"/>
              </a:solidFill>
            </a:endParaRPr>
          </a:p>
          <a:p>
            <a:pPr marL="0" lvl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cap="all" dirty="0">
                <a:solidFill>
                  <a:srgbClr val="000000"/>
                </a:solidFill>
              </a:rPr>
              <a:t>sub     ax, di</a:t>
            </a:r>
          </a:p>
          <a:p>
            <a:pPr marL="0" lvl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cap="all" dirty="0">
                <a:solidFill>
                  <a:srgbClr val="000000"/>
                </a:solidFill>
              </a:rPr>
              <a:t>…</a:t>
            </a: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C4DBB26B-CBF7-49A2-A6FB-5BB2DD402D7E}"/>
              </a:ext>
            </a:extLst>
          </p:cNvPr>
          <p:cNvSpPr/>
          <p:nvPr/>
        </p:nvSpPr>
        <p:spPr>
          <a:xfrm>
            <a:off x="337658" y="39688"/>
            <a:ext cx="4230411" cy="6681788"/>
          </a:xfrm>
          <a:prstGeom prst="roundRect">
            <a:avLst/>
          </a:prstGeom>
          <a:noFill/>
          <a:ln w="28575">
            <a:solidFill>
              <a:srgbClr val="0E457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700FDBAF-2470-4B5F-A736-BD5A0A1E53FC}"/>
              </a:ext>
            </a:extLst>
          </p:cNvPr>
          <p:cNvSpPr/>
          <p:nvPr/>
        </p:nvSpPr>
        <p:spPr>
          <a:xfrm>
            <a:off x="4626703" y="39688"/>
            <a:ext cx="4230411" cy="6681788"/>
          </a:xfrm>
          <a:prstGeom prst="roundRect">
            <a:avLst/>
          </a:prstGeom>
          <a:noFill/>
          <a:ln w="28575">
            <a:solidFill>
              <a:srgbClr val="0E457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292928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 animBg="1"/>
      <p:bldP spid="12" grpId="0" animBg="1"/>
      <p:bldP spid="13" grpId="0" animBg="1"/>
      <p:bldP spid="14" grpId="0"/>
      <p:bldP spid="15" grpId="0"/>
      <p:bldP spid="17" grpId="0"/>
      <p:bldP spid="18" grpId="0"/>
      <p:bldP spid="19" grpId="0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F81B1-D4C0-4CFE-8E4B-8D75BF4F38F2}" type="slidenum">
              <a:rPr lang="zh-CN" altLang="en-US" smtClean="0"/>
              <a:t>106</a:t>
            </a:fld>
            <a:endParaRPr lang="zh-CN" altLang="en-US" dirty="0"/>
          </a:p>
        </p:txBody>
      </p:sp>
      <p:sp>
        <p:nvSpPr>
          <p:cNvPr id="95" name="Rectangle 1027">
            <a:extLst>
              <a:ext uri="{FF2B5EF4-FFF2-40B4-BE49-F238E27FC236}">
                <a16:creationId xmlns:a16="http://schemas.microsoft.com/office/drawing/2014/main" id="{70DF4719-FF16-47C1-98D2-D2A428B92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3711" y="471449"/>
            <a:ext cx="2037737" cy="646331"/>
          </a:xfrm>
          <a:prstGeom prst="rect">
            <a:avLst/>
          </a:prstGeom>
          <a:solidFill>
            <a:srgbClr val="0E457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循环指令</a:t>
            </a: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9873B49B-55A9-43CA-B8C6-B448ECE8799F}"/>
              </a:ext>
            </a:extLst>
          </p:cNvPr>
          <p:cNvSpPr/>
          <p:nvPr/>
        </p:nvSpPr>
        <p:spPr>
          <a:xfrm>
            <a:off x="402000" y="1164134"/>
            <a:ext cx="8340000" cy="3970318"/>
          </a:xfrm>
          <a:prstGeom prst="rect">
            <a:avLst/>
          </a:prstGeom>
          <a:ln w="19050">
            <a:solidFill>
              <a:srgbClr val="2D8AE7">
                <a:lumMod val="75000"/>
              </a:srgbClr>
            </a:solidFill>
            <a:prstDash val="dash"/>
          </a:ln>
        </p:spPr>
        <p:txBody>
          <a:bodyPr wrap="square">
            <a:spAutoFit/>
          </a:bodyPr>
          <a:lstStyle/>
          <a:p>
            <a:pPr marL="457200" marR="0" lvl="0" indent="-457200" algn="just" defTabSz="91440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altLang="zh-CN" sz="28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方正静蕾简体" panose="02000000000000000000"/>
              </a:rPr>
              <a:t>LOOP</a:t>
            </a:r>
          </a:p>
          <a:p>
            <a:pPr marR="0" lvl="0" algn="just" defTabSz="91440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8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方正静蕾简体" panose="02000000000000000000"/>
              </a:rPr>
              <a:t>     LOOPZ/LOOPE</a:t>
            </a:r>
          </a:p>
          <a:p>
            <a:pPr marR="0" lvl="0" algn="just" defTabSz="91440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8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方正静蕾简体" panose="02000000000000000000"/>
              </a:rPr>
              <a:t>     LOOPNZ/LOOPNE</a:t>
            </a:r>
          </a:p>
          <a:p>
            <a:pPr marL="457200" marR="0" lvl="0" indent="-457200" algn="just" defTabSz="91440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zh-CN" altLang="en-US" sz="2800" b="1" kern="0" dirty="0">
                <a:solidFill>
                  <a:srgbClr val="0E457C"/>
                </a:solidFill>
                <a:latin typeface="Times New Roman" panose="02020603050405020304" pitchFamily="18" charset="0"/>
                <a:ea typeface="方正静蕾简体" panose="02000000000000000000"/>
              </a:rPr>
              <a:t>执行的操作：</a:t>
            </a:r>
            <a:endParaRPr lang="en-US" altLang="zh-CN" sz="2800" b="1" kern="0" dirty="0">
              <a:solidFill>
                <a:srgbClr val="0E457C"/>
              </a:solidFill>
              <a:latin typeface="Times New Roman" panose="02020603050405020304" pitchFamily="18" charset="0"/>
              <a:ea typeface="方正静蕾简体" panose="02000000000000000000"/>
            </a:endParaRPr>
          </a:p>
          <a:p>
            <a:pPr marL="914400" lvl="1" indent="-457200" algn="just" defTabSz="9144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(CX) ←(CX) – 1</a:t>
            </a:r>
          </a:p>
          <a:p>
            <a:pPr marL="914400" lvl="1" indent="-457200" algn="just" defTabSz="9144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检查是否满足测试条件</a:t>
            </a:r>
            <a:endParaRPr lang="en-US" altLang="zh-CN" sz="2800" b="1" kern="0" dirty="0">
              <a:solidFill>
                <a:srgbClr val="2D8AE7">
                  <a:lumMod val="50000"/>
                </a:srgbClr>
              </a:solidFill>
              <a:latin typeface="Times New Roman" panose="02020603050405020304" pitchFamily="18" charset="0"/>
              <a:ea typeface="方正静蕾简体" panose="02000000000000000000"/>
            </a:endParaRPr>
          </a:p>
          <a:p>
            <a:pPr lvl="1" algn="just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     </a:t>
            </a:r>
            <a:r>
              <a:rPr lang="zh-CN" altLang="en-US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如满足则</a:t>
            </a:r>
            <a:r>
              <a:rPr lang="en-US" altLang="zh-CN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:</a:t>
            </a:r>
          </a:p>
          <a:p>
            <a:pPr lvl="1" algn="just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      (IP) ← (IP) + 8</a:t>
            </a:r>
            <a:r>
              <a:rPr lang="zh-CN" altLang="en-US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位位移量，实行循环；</a:t>
            </a:r>
          </a:p>
          <a:p>
            <a:pPr lvl="1" algn="just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     不满足则</a:t>
            </a:r>
            <a:r>
              <a:rPr lang="en-US" altLang="zh-CN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:</a:t>
            </a:r>
            <a:r>
              <a:rPr lang="zh-CN" altLang="en-US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 </a:t>
            </a:r>
            <a:r>
              <a:rPr lang="en-US" altLang="zh-CN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IP </a:t>
            </a:r>
            <a:r>
              <a:rPr lang="zh-CN" altLang="en-US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不变，退出循环。</a:t>
            </a:r>
            <a:endParaRPr lang="en-US" altLang="zh-CN" sz="2800" b="1" kern="0" dirty="0">
              <a:solidFill>
                <a:srgbClr val="2D8AE7">
                  <a:lumMod val="50000"/>
                </a:srgbClr>
              </a:solidFill>
              <a:latin typeface="Times New Roman" panose="02020603050405020304" pitchFamily="18" charset="0"/>
              <a:ea typeface="方正静蕾简体" panose="0200000000000000000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2E7A360-7732-4E2A-AEE0-E57AD7309B76}"/>
              </a:ext>
            </a:extLst>
          </p:cNvPr>
          <p:cNvSpPr/>
          <p:nvPr/>
        </p:nvSpPr>
        <p:spPr>
          <a:xfrm>
            <a:off x="402000" y="5268348"/>
            <a:ext cx="5972982" cy="954107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pPr algn="just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*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CX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中存放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循环次数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</a:p>
          <a:p>
            <a:pPr algn="just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*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/>
              </a:rPr>
              <a:t>只能使用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/>
              </a:rPr>
              <a:t>段内直接寻址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/>
              </a:rPr>
              <a:t>的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/>
              </a:rPr>
              <a:t>8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/>
              </a:rPr>
              <a:t>位位移量</a:t>
            </a:r>
            <a:endParaRPr lang="zh-CN" altLang="en-US" sz="2800" b="1" dirty="0">
              <a:solidFill>
                <a:srgbClr val="FF3300"/>
              </a:solidFill>
              <a:latin typeface="Times New Roman" panose="02020603050405020304" pitchFamily="18" charset="0"/>
              <a:ea typeface="宋体" panose="02010600030101010101" pitchFamily="2" charset="-122"/>
              <a:cs typeface="楷体_GB2312"/>
            </a:endParaRPr>
          </a:p>
        </p:txBody>
      </p:sp>
    </p:spTree>
    <p:extLst>
      <p:ext uri="{BB962C8B-B14F-4D97-AF65-F5344CB8AC3E}">
        <p14:creationId xmlns:p14="http://schemas.microsoft.com/office/powerpoint/2010/main" val="197733682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9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animBg="1"/>
      <p:bldP spid="97" grpId="0" animBg="1"/>
      <p:bldP spid="5" grpId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7" name="灯片编号占位符 1">
            <a:extLst>
              <a:ext uri="{FF2B5EF4-FFF2-40B4-BE49-F238E27FC236}">
                <a16:creationId xmlns:a16="http://schemas.microsoft.com/office/drawing/2014/main" id="{B68E848B-F56F-474C-8C04-37284D029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708E02B4-B7E0-4C81-BE97-598FF4327087}" type="slidenum">
              <a:rPr lang="en-US" altLang="zh-CN" sz="1200" smtClean="0">
                <a:solidFill>
                  <a:srgbClr val="B4B686"/>
                </a:solidFill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107</a:t>
            </a:fld>
            <a:endParaRPr lang="en-US" altLang="zh-CN" sz="1200">
              <a:solidFill>
                <a:srgbClr val="B4B686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D16133D-7585-45AF-A75C-0BB3AEE3E273}"/>
              </a:ext>
            </a:extLst>
          </p:cNvPr>
          <p:cNvSpPr/>
          <p:nvPr/>
        </p:nvSpPr>
        <p:spPr>
          <a:xfrm>
            <a:off x="411525" y="1332498"/>
            <a:ext cx="8340000" cy="5262979"/>
          </a:xfrm>
          <a:prstGeom prst="rect">
            <a:avLst/>
          </a:prstGeom>
          <a:ln w="19050">
            <a:solidFill>
              <a:srgbClr val="2D8AE7">
                <a:lumMod val="75000"/>
              </a:srgbClr>
            </a:solidFill>
            <a:prstDash val="dash"/>
          </a:ln>
        </p:spPr>
        <p:txBody>
          <a:bodyPr wrap="square">
            <a:spAutoFit/>
          </a:bodyPr>
          <a:lstStyle/>
          <a:p>
            <a:pPr marL="457200" marR="0" lvl="0" indent="-457200" algn="just" defTabSz="91440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zh-CN" altLang="en-US" sz="28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方正静蕾简体" panose="02000000000000000000"/>
              </a:rPr>
              <a:t>循环指令：</a:t>
            </a:r>
            <a:r>
              <a:rPr lang="en-US" altLang="zh-CN" sz="28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方正静蕾简体" panose="02000000000000000000"/>
              </a:rPr>
              <a:t>LOOP  OPR</a:t>
            </a:r>
          </a:p>
          <a:p>
            <a:pPr marL="914400" lvl="1" indent="-457200" algn="just" defTabSz="9144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2800" b="1" kern="0" dirty="0">
                <a:solidFill>
                  <a:srgbClr val="0E457C"/>
                </a:solidFill>
                <a:latin typeface="Times New Roman" panose="02020603050405020304" pitchFamily="18" charset="0"/>
                <a:ea typeface="方正静蕾简体" panose="02000000000000000000"/>
              </a:rPr>
              <a:t>测试条件：</a:t>
            </a:r>
            <a:r>
              <a:rPr lang="en-US" altLang="zh-CN" sz="2800" b="1" kern="0" dirty="0">
                <a:solidFill>
                  <a:srgbClr val="0E457C"/>
                </a:solidFill>
                <a:latin typeface="Times New Roman" panose="02020603050405020304" pitchFamily="18" charset="0"/>
                <a:ea typeface="方正静蕾简体" panose="02000000000000000000"/>
              </a:rPr>
              <a:t>(CX) </a:t>
            </a:r>
            <a:r>
              <a:rPr lang="en-US" altLang="zh-CN" sz="2800" b="1" dirty="0">
                <a:solidFill>
                  <a:srgbClr val="0E457C"/>
                </a:solidFill>
                <a:sym typeface="Symbol" panose="05050102010706020507" pitchFamily="18" charset="2"/>
              </a:rPr>
              <a:t> </a:t>
            </a:r>
            <a:r>
              <a:rPr lang="en-US" altLang="zh-CN" sz="2800" b="1" kern="0" dirty="0">
                <a:solidFill>
                  <a:srgbClr val="0E457C"/>
                </a:solidFill>
                <a:latin typeface="Times New Roman" panose="02020603050405020304" pitchFamily="18" charset="0"/>
                <a:ea typeface="方正静蕾简体" panose="02000000000000000000"/>
              </a:rPr>
              <a:t>0</a:t>
            </a:r>
          </a:p>
          <a:p>
            <a:pPr marL="457200" lvl="0" indent="-457200" algn="just" defTabSz="9144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28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方正静蕾简体" panose="02000000000000000000"/>
              </a:rPr>
              <a:t>为零或相等时循环指令：</a:t>
            </a:r>
            <a:r>
              <a:rPr lang="en-US" altLang="zh-CN" sz="28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方正静蕾简体" panose="02000000000000000000"/>
              </a:rPr>
              <a:t>LOOPZ(LOOPE)   OPR</a:t>
            </a:r>
          </a:p>
          <a:p>
            <a:pPr marL="914400" lvl="1" indent="-457200" algn="just" defTabSz="9144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2800" b="1" kern="0" dirty="0">
                <a:solidFill>
                  <a:srgbClr val="0E457C"/>
                </a:solidFill>
                <a:latin typeface="Times New Roman" panose="02020603050405020304" pitchFamily="18" charset="0"/>
                <a:ea typeface="方正静蕾简体" panose="02000000000000000000"/>
              </a:rPr>
              <a:t>测试条件：</a:t>
            </a:r>
            <a:r>
              <a:rPr lang="en-US" altLang="zh-CN" sz="2800" b="1" kern="0" dirty="0">
                <a:solidFill>
                  <a:srgbClr val="0E457C"/>
                </a:solidFill>
                <a:latin typeface="Times New Roman" panose="02020603050405020304" pitchFamily="18" charset="0"/>
                <a:ea typeface="方正静蕾简体" panose="02000000000000000000"/>
              </a:rPr>
              <a:t> ZF=1 </a:t>
            </a:r>
            <a:r>
              <a:rPr lang="zh-CN" altLang="en-US" sz="2800" b="1" kern="0" dirty="0">
                <a:solidFill>
                  <a:srgbClr val="0E457C"/>
                </a:solidFill>
                <a:latin typeface="Times New Roman" panose="02020603050405020304" pitchFamily="18" charset="0"/>
                <a:ea typeface="方正静蕾简体" panose="02000000000000000000"/>
              </a:rPr>
              <a:t>且 </a:t>
            </a:r>
            <a:r>
              <a:rPr lang="en-US" altLang="zh-CN" sz="2800" b="1" kern="0" dirty="0">
                <a:solidFill>
                  <a:srgbClr val="0E457C"/>
                </a:solidFill>
                <a:latin typeface="Times New Roman" panose="02020603050405020304" pitchFamily="18" charset="0"/>
                <a:ea typeface="方正静蕾简体" panose="02000000000000000000"/>
              </a:rPr>
              <a:t>(CX) </a:t>
            </a:r>
            <a:r>
              <a:rPr lang="en-US" altLang="zh-CN" sz="2800" b="1" dirty="0">
                <a:solidFill>
                  <a:srgbClr val="0E457C"/>
                </a:solidFill>
                <a:sym typeface="Symbol" panose="05050102010706020507" pitchFamily="18" charset="2"/>
              </a:rPr>
              <a:t></a:t>
            </a:r>
            <a:r>
              <a:rPr lang="en-US" altLang="zh-CN" sz="2800" b="1" kern="0" dirty="0">
                <a:solidFill>
                  <a:srgbClr val="0E457C"/>
                </a:solidFill>
                <a:latin typeface="Times New Roman" panose="02020603050405020304" pitchFamily="18" charset="0"/>
                <a:ea typeface="方正静蕾简体" panose="02000000000000000000"/>
              </a:rPr>
              <a:t> 0</a:t>
            </a:r>
          </a:p>
          <a:p>
            <a:pPr marL="457200" lvl="0" indent="-457200" algn="just" defTabSz="9144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28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方正静蕾简体" panose="02000000000000000000"/>
              </a:rPr>
              <a:t>不为零或不相等时循环指令：</a:t>
            </a:r>
            <a:r>
              <a:rPr lang="en-US" altLang="zh-CN" sz="28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方正静蕾简体" panose="02000000000000000000"/>
              </a:rPr>
              <a:t>LOOPNZ(LOOPNE)   OPR</a:t>
            </a:r>
          </a:p>
          <a:p>
            <a:pPr marL="457200" lvl="0" indent="-457200" algn="just" defTabSz="9144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2800" b="1" kern="0" dirty="0">
                <a:solidFill>
                  <a:srgbClr val="0E457C"/>
                </a:solidFill>
                <a:latin typeface="Times New Roman" panose="02020603050405020304" pitchFamily="18" charset="0"/>
                <a:ea typeface="方正静蕾简体" panose="02000000000000000000"/>
              </a:rPr>
              <a:t>测试条件：</a:t>
            </a:r>
            <a:r>
              <a:rPr lang="en-US" altLang="zh-CN" sz="2800" b="1" kern="0" dirty="0">
                <a:solidFill>
                  <a:srgbClr val="0E457C"/>
                </a:solidFill>
                <a:latin typeface="Times New Roman" panose="02020603050405020304" pitchFamily="18" charset="0"/>
                <a:ea typeface="方正静蕾简体" panose="02000000000000000000"/>
              </a:rPr>
              <a:t>ZF=0 </a:t>
            </a:r>
            <a:r>
              <a:rPr lang="zh-CN" altLang="en-US" sz="2800" b="1" kern="0" dirty="0">
                <a:solidFill>
                  <a:srgbClr val="0E457C"/>
                </a:solidFill>
                <a:latin typeface="Times New Roman" panose="02020603050405020304" pitchFamily="18" charset="0"/>
                <a:ea typeface="方正静蕾简体" panose="02000000000000000000"/>
              </a:rPr>
              <a:t>且 </a:t>
            </a:r>
            <a:r>
              <a:rPr lang="en-US" altLang="zh-CN" sz="2800" b="1" kern="0" dirty="0">
                <a:solidFill>
                  <a:srgbClr val="0E457C"/>
                </a:solidFill>
                <a:latin typeface="Times New Roman" panose="02020603050405020304" pitchFamily="18" charset="0"/>
                <a:ea typeface="方正静蕾简体" panose="02000000000000000000"/>
              </a:rPr>
              <a:t>(CX) </a:t>
            </a:r>
            <a:r>
              <a:rPr lang="en-US" altLang="zh-CN" sz="2800" b="1" dirty="0">
                <a:solidFill>
                  <a:srgbClr val="0E457C"/>
                </a:solidFill>
                <a:sym typeface="Symbol" panose="05050102010706020507" pitchFamily="18" charset="2"/>
              </a:rPr>
              <a:t></a:t>
            </a:r>
            <a:r>
              <a:rPr lang="en-US" altLang="zh-CN" sz="2800" b="1" kern="0" dirty="0">
                <a:solidFill>
                  <a:srgbClr val="0E457C"/>
                </a:solidFill>
                <a:latin typeface="Times New Roman" panose="02020603050405020304" pitchFamily="18" charset="0"/>
                <a:ea typeface="方正静蕾简体" panose="02000000000000000000"/>
              </a:rPr>
              <a:t> 0</a:t>
            </a:r>
          </a:p>
          <a:p>
            <a:pPr marL="457200" marR="0" lvl="0" indent="-457200" algn="just" defTabSz="91440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altLang="zh-CN" sz="2800" b="1" kern="0" dirty="0">
              <a:solidFill>
                <a:srgbClr val="C00000"/>
              </a:solidFill>
              <a:latin typeface="Times New Roman" panose="02020603050405020304" pitchFamily="18" charset="0"/>
              <a:ea typeface="方正静蕾简体" panose="02000000000000000000"/>
            </a:endParaRPr>
          </a:p>
          <a:p>
            <a:pPr marL="457200" marR="0" lvl="0" indent="-457200" algn="just" defTabSz="91440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altLang="zh-CN" sz="2800" b="1" kern="0" dirty="0">
              <a:solidFill>
                <a:srgbClr val="C00000"/>
              </a:solidFill>
              <a:latin typeface="Times New Roman" panose="02020603050405020304" pitchFamily="18" charset="0"/>
              <a:ea typeface="方正静蕾简体" panose="02000000000000000000"/>
            </a:endParaRPr>
          </a:p>
          <a:p>
            <a:pPr marL="457200" marR="0" lvl="0" indent="-457200" algn="just" defTabSz="91440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altLang="zh-CN" sz="2800" b="1" kern="0" dirty="0">
              <a:solidFill>
                <a:srgbClr val="C00000"/>
              </a:solidFill>
              <a:latin typeface="Times New Roman" panose="02020603050405020304" pitchFamily="18" charset="0"/>
              <a:ea typeface="方正静蕾简体" panose="02000000000000000000"/>
            </a:endParaRPr>
          </a:p>
          <a:p>
            <a:pPr marL="457200" marR="0" lvl="0" indent="-457200" algn="just" defTabSz="91440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altLang="zh-CN" sz="2800" b="1" kern="0" dirty="0">
              <a:solidFill>
                <a:srgbClr val="C00000"/>
              </a:solidFill>
              <a:latin typeface="Times New Roman" panose="02020603050405020304" pitchFamily="18" charset="0"/>
              <a:ea typeface="方正静蕾简体" panose="02000000000000000000"/>
            </a:endParaRPr>
          </a:p>
          <a:p>
            <a:pPr marL="457200" marR="0" lvl="0" indent="-457200" algn="just" defTabSz="91440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altLang="zh-CN" sz="2800" b="1" kern="0" dirty="0">
              <a:solidFill>
                <a:srgbClr val="C00000"/>
              </a:solidFill>
              <a:latin typeface="Times New Roman" panose="02020603050405020304" pitchFamily="18" charset="0"/>
              <a:ea typeface="方正静蕾简体" panose="02000000000000000000"/>
            </a:endParaRPr>
          </a:p>
        </p:txBody>
      </p:sp>
      <p:sp>
        <p:nvSpPr>
          <p:cNvPr id="6" name="Rectangle 1027">
            <a:extLst>
              <a:ext uri="{FF2B5EF4-FFF2-40B4-BE49-F238E27FC236}">
                <a16:creationId xmlns:a16="http://schemas.microsoft.com/office/drawing/2014/main" id="{78878B84-BBBC-478F-8F66-36AED30D14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3711" y="471449"/>
            <a:ext cx="2037737" cy="646331"/>
          </a:xfrm>
          <a:prstGeom prst="rect">
            <a:avLst/>
          </a:prstGeom>
          <a:solidFill>
            <a:srgbClr val="0E457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循环指令</a:t>
            </a:r>
          </a:p>
        </p:txBody>
      </p:sp>
      <p:grpSp>
        <p:nvGrpSpPr>
          <p:cNvPr id="7" name="Group 3">
            <a:extLst>
              <a:ext uri="{FF2B5EF4-FFF2-40B4-BE49-F238E27FC236}">
                <a16:creationId xmlns:a16="http://schemas.microsoft.com/office/drawing/2014/main" id="{36444A20-33E3-4CF3-A44C-2F5017FCFC8F}"/>
              </a:ext>
            </a:extLst>
          </p:cNvPr>
          <p:cNvGrpSpPr>
            <a:grpSpLocks/>
          </p:cNvGrpSpPr>
          <p:nvPr/>
        </p:nvGrpSpPr>
        <p:grpSpPr bwMode="auto">
          <a:xfrm>
            <a:off x="1553148" y="4762500"/>
            <a:ext cx="3276600" cy="914400"/>
            <a:chOff x="1200" y="2880"/>
            <a:chExt cx="2064" cy="624"/>
          </a:xfrm>
        </p:grpSpPr>
        <p:sp>
          <p:nvSpPr>
            <p:cNvPr id="8" name="AutoShape 4">
              <a:extLst>
                <a:ext uri="{FF2B5EF4-FFF2-40B4-BE49-F238E27FC236}">
                  <a16:creationId xmlns:a16="http://schemas.microsoft.com/office/drawing/2014/main" id="{96FDE3AA-93DE-4397-AA71-34C68C86DD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3120"/>
              <a:ext cx="624" cy="192"/>
            </a:xfrm>
            <a:prstGeom prst="leftRightArrow">
              <a:avLst>
                <a:gd name="adj1" fmla="val 50000"/>
                <a:gd name="adj2" fmla="val 65000"/>
              </a:avLst>
            </a:prstGeom>
            <a:noFill/>
            <a:ln w="9525">
              <a:solidFill>
                <a:srgbClr val="0E457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 dirty="0">
                <a:latin typeface="Arial" panose="020B0604020202020204" pitchFamily="34" charset="0"/>
              </a:endParaRPr>
            </a:p>
          </p:txBody>
        </p:sp>
        <p:sp>
          <p:nvSpPr>
            <p:cNvPr id="9" name="Rectangle 5">
              <a:extLst>
                <a:ext uri="{FF2B5EF4-FFF2-40B4-BE49-F238E27FC236}">
                  <a16:creationId xmlns:a16="http://schemas.microsoft.com/office/drawing/2014/main" id="{4CB0EBB2-625D-4FEB-84CF-BE3BEFD9AC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8" y="3073"/>
              <a:ext cx="1191" cy="279"/>
            </a:xfrm>
            <a:prstGeom prst="rect">
              <a:avLst/>
            </a:prstGeom>
            <a:noFill/>
            <a:ln w="12700">
              <a:solidFill>
                <a:srgbClr val="0E457C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>
                  <a:solidFill>
                    <a:srgbClr val="000000"/>
                  </a:solidFill>
                </a:rPr>
                <a:t>LOOP  AGAIN</a:t>
              </a:r>
            </a:p>
          </p:txBody>
        </p:sp>
        <p:sp>
          <p:nvSpPr>
            <p:cNvPr id="10" name="Oval 6">
              <a:extLst>
                <a:ext uri="{FF2B5EF4-FFF2-40B4-BE49-F238E27FC236}">
                  <a16:creationId xmlns:a16="http://schemas.microsoft.com/office/drawing/2014/main" id="{677065A0-70C2-432E-9F7B-0BF3B49B82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880"/>
              <a:ext cx="1344" cy="624"/>
            </a:xfrm>
            <a:prstGeom prst="ellipse">
              <a:avLst/>
            </a:prstGeom>
            <a:noFill/>
            <a:ln w="12700">
              <a:solidFill>
                <a:srgbClr val="0E457C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</p:grpSp>
      <p:grpSp>
        <p:nvGrpSpPr>
          <p:cNvPr id="11" name="Group 7">
            <a:extLst>
              <a:ext uri="{FF2B5EF4-FFF2-40B4-BE49-F238E27FC236}">
                <a16:creationId xmlns:a16="http://schemas.microsoft.com/office/drawing/2014/main" id="{4F6066DC-36B5-4167-AEED-6288C4665B96}"/>
              </a:ext>
            </a:extLst>
          </p:cNvPr>
          <p:cNvGrpSpPr>
            <a:grpSpLocks/>
          </p:cNvGrpSpPr>
          <p:nvPr/>
        </p:nvGrpSpPr>
        <p:grpSpPr bwMode="auto">
          <a:xfrm>
            <a:off x="4982148" y="4832350"/>
            <a:ext cx="2209800" cy="844550"/>
            <a:chOff x="3984" y="3692"/>
            <a:chExt cx="1392" cy="532"/>
          </a:xfrm>
        </p:grpSpPr>
        <p:sp>
          <p:nvSpPr>
            <p:cNvPr id="12" name="Oval 8">
              <a:extLst>
                <a:ext uri="{FF2B5EF4-FFF2-40B4-BE49-F238E27FC236}">
                  <a16:creationId xmlns:a16="http://schemas.microsoft.com/office/drawing/2014/main" id="{035436AA-E765-41FB-843E-129C75CC78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3696"/>
              <a:ext cx="1392" cy="528"/>
            </a:xfrm>
            <a:prstGeom prst="ellipse">
              <a:avLst/>
            </a:prstGeom>
            <a:noFill/>
            <a:ln w="12700">
              <a:solidFill>
                <a:srgbClr val="0E457C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3" name="Text Box 9">
              <a:extLst>
                <a:ext uri="{FF2B5EF4-FFF2-40B4-BE49-F238E27FC236}">
                  <a16:creationId xmlns:a16="http://schemas.microsoft.com/office/drawing/2014/main" id="{D96DC16A-9667-427B-8341-35BABF72B9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8" y="3692"/>
              <a:ext cx="1152" cy="488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400" b="1" dirty="0">
                  <a:solidFill>
                    <a:srgbClr val="000000"/>
                  </a:solidFill>
                </a:rPr>
                <a:t>  </a:t>
              </a:r>
              <a:r>
                <a:rPr lang="en-US" altLang="zh-CN" sz="2000" b="1" dirty="0">
                  <a:solidFill>
                    <a:srgbClr val="000000"/>
                  </a:solidFill>
                </a:rPr>
                <a:t>DEC  CX</a:t>
              </a:r>
            </a:p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 dirty="0">
                  <a:solidFill>
                    <a:srgbClr val="000000"/>
                  </a:solidFill>
                </a:rPr>
                <a:t>  JNZ  AGAIN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510821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62" name="灯片编号占位符 1">
            <a:extLst>
              <a:ext uri="{FF2B5EF4-FFF2-40B4-BE49-F238E27FC236}">
                <a16:creationId xmlns:a16="http://schemas.microsoft.com/office/drawing/2014/main" id="{ABCB2F6E-0184-44D1-9766-3888AA0FD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C1EED8DC-ED82-4FAB-BA50-41D9637DB011}" type="slidenum">
              <a:rPr lang="en-US" altLang="zh-CN" sz="1200" smtClean="0">
                <a:solidFill>
                  <a:srgbClr val="B4B686"/>
                </a:solidFill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108</a:t>
            </a:fld>
            <a:endParaRPr lang="en-US" altLang="zh-CN" sz="1200">
              <a:solidFill>
                <a:srgbClr val="B4B686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E16BC7E-CA93-4566-AD38-CD5AD99636A6}"/>
              </a:ext>
            </a:extLst>
          </p:cNvPr>
          <p:cNvSpPr/>
          <p:nvPr/>
        </p:nvSpPr>
        <p:spPr>
          <a:xfrm>
            <a:off x="421317" y="1279537"/>
            <a:ext cx="8340000" cy="5262979"/>
          </a:xfrm>
          <a:prstGeom prst="rect">
            <a:avLst/>
          </a:prstGeom>
          <a:ln w="19050">
            <a:solidFill>
              <a:srgbClr val="2D8AE7">
                <a:lumMod val="75000"/>
              </a:srgbClr>
            </a:solidFill>
            <a:prstDash val="dash"/>
          </a:ln>
        </p:spPr>
        <p:txBody>
          <a:bodyPr wrap="square">
            <a:spAutoFit/>
          </a:bodyPr>
          <a:lstStyle/>
          <a:p>
            <a:pPr marL="457200" marR="0" lvl="0" indent="-457200" algn="just" defTabSz="91440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altLang="zh-CN" sz="2800" b="1" kern="0" dirty="0">
              <a:solidFill>
                <a:srgbClr val="C00000"/>
              </a:solidFill>
              <a:latin typeface="Times New Roman" panose="02020603050405020304" pitchFamily="18" charset="0"/>
              <a:ea typeface="方正静蕾简体" panose="02000000000000000000"/>
            </a:endParaRPr>
          </a:p>
          <a:p>
            <a:pPr marL="457200" marR="0" lvl="0" indent="-457200" algn="just" defTabSz="91440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altLang="zh-CN" sz="2800" b="1" kern="0" dirty="0">
              <a:solidFill>
                <a:srgbClr val="C00000"/>
              </a:solidFill>
              <a:latin typeface="Times New Roman" panose="02020603050405020304" pitchFamily="18" charset="0"/>
              <a:ea typeface="方正静蕾简体" panose="02000000000000000000"/>
            </a:endParaRPr>
          </a:p>
          <a:p>
            <a:pPr marL="457200" marR="0" lvl="0" indent="-457200" algn="just" defTabSz="91440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altLang="zh-CN" sz="2800" b="1" kern="0" dirty="0">
              <a:solidFill>
                <a:srgbClr val="C00000"/>
              </a:solidFill>
              <a:latin typeface="Times New Roman" panose="02020603050405020304" pitchFamily="18" charset="0"/>
              <a:ea typeface="方正静蕾简体" panose="02000000000000000000"/>
            </a:endParaRPr>
          </a:p>
          <a:p>
            <a:pPr marL="457200" marR="0" lvl="0" indent="-457200" algn="just" defTabSz="91440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altLang="zh-CN" sz="2800" b="1" kern="0" dirty="0">
              <a:solidFill>
                <a:srgbClr val="C00000"/>
              </a:solidFill>
              <a:latin typeface="Times New Roman" panose="02020603050405020304" pitchFamily="18" charset="0"/>
              <a:ea typeface="方正静蕾简体" panose="02000000000000000000"/>
            </a:endParaRPr>
          </a:p>
          <a:p>
            <a:pPr marL="457200" marR="0" lvl="0" indent="-457200" algn="just" defTabSz="91440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altLang="zh-CN" sz="2800" b="1" kern="0" dirty="0">
              <a:solidFill>
                <a:srgbClr val="C00000"/>
              </a:solidFill>
              <a:latin typeface="Times New Roman" panose="02020603050405020304" pitchFamily="18" charset="0"/>
              <a:ea typeface="方正静蕾简体" panose="02000000000000000000"/>
            </a:endParaRPr>
          </a:p>
          <a:p>
            <a:pPr marL="457200" marR="0" lvl="0" indent="-457200" algn="just" defTabSz="91440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altLang="zh-CN" sz="2800" b="1" kern="0" dirty="0">
              <a:solidFill>
                <a:srgbClr val="C00000"/>
              </a:solidFill>
              <a:latin typeface="Times New Roman" panose="02020603050405020304" pitchFamily="18" charset="0"/>
              <a:ea typeface="方正静蕾简体" panose="02000000000000000000"/>
            </a:endParaRPr>
          </a:p>
          <a:p>
            <a:pPr marL="457200" marR="0" lvl="0" indent="-457200" algn="just" defTabSz="91440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altLang="zh-CN" sz="2800" b="1" kern="0" dirty="0">
              <a:solidFill>
                <a:srgbClr val="C00000"/>
              </a:solidFill>
              <a:latin typeface="Times New Roman" panose="02020603050405020304" pitchFamily="18" charset="0"/>
              <a:ea typeface="方正静蕾简体" panose="02000000000000000000"/>
            </a:endParaRPr>
          </a:p>
          <a:p>
            <a:pPr marL="457200" marR="0" lvl="0" indent="-457200" algn="just" defTabSz="91440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altLang="zh-CN" sz="2800" b="1" kern="0" dirty="0">
              <a:solidFill>
                <a:srgbClr val="C00000"/>
              </a:solidFill>
              <a:latin typeface="Times New Roman" panose="02020603050405020304" pitchFamily="18" charset="0"/>
              <a:ea typeface="方正静蕾简体" panose="02000000000000000000"/>
            </a:endParaRPr>
          </a:p>
          <a:p>
            <a:pPr marL="457200" marR="0" lvl="0" indent="-457200" algn="just" defTabSz="91440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altLang="zh-CN" sz="2800" b="1" kern="0" dirty="0">
              <a:solidFill>
                <a:srgbClr val="C00000"/>
              </a:solidFill>
              <a:latin typeface="Times New Roman" panose="02020603050405020304" pitchFamily="18" charset="0"/>
              <a:ea typeface="方正静蕾简体" panose="02000000000000000000"/>
            </a:endParaRPr>
          </a:p>
          <a:p>
            <a:pPr marL="457200" marR="0" lvl="0" indent="-457200" algn="just" defTabSz="91440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altLang="zh-CN" sz="2800" b="1" kern="0" dirty="0">
              <a:solidFill>
                <a:srgbClr val="C00000"/>
              </a:solidFill>
              <a:latin typeface="Times New Roman" panose="02020603050405020304" pitchFamily="18" charset="0"/>
              <a:ea typeface="方正静蕾简体" panose="02000000000000000000"/>
            </a:endParaRPr>
          </a:p>
          <a:p>
            <a:pPr marL="457200" marR="0" lvl="0" indent="-457200" algn="just" defTabSz="91440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altLang="zh-CN" sz="2800" b="1" kern="0" dirty="0">
              <a:solidFill>
                <a:srgbClr val="C00000"/>
              </a:solidFill>
              <a:latin typeface="Times New Roman" panose="02020603050405020304" pitchFamily="18" charset="0"/>
              <a:ea typeface="方正静蕾简体" panose="02000000000000000000"/>
            </a:endParaRPr>
          </a:p>
          <a:p>
            <a:pPr marL="457200" marR="0" lvl="0" indent="-457200" algn="just" defTabSz="91440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altLang="zh-CN" sz="2800" b="1" kern="0" dirty="0">
              <a:solidFill>
                <a:srgbClr val="C00000"/>
              </a:solidFill>
              <a:latin typeface="Times New Roman" panose="02020603050405020304" pitchFamily="18" charset="0"/>
              <a:ea typeface="方正静蕾简体" panose="02000000000000000000"/>
            </a:endParaRPr>
          </a:p>
        </p:txBody>
      </p:sp>
      <p:sp>
        <p:nvSpPr>
          <p:cNvPr id="11" name="Rectangle 13">
            <a:extLst>
              <a:ext uri="{FF2B5EF4-FFF2-40B4-BE49-F238E27FC236}">
                <a16:creationId xmlns:a16="http://schemas.microsoft.com/office/drawing/2014/main" id="{DFADFB9F-B410-47FA-AE9A-AF726C76E0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4271" y="256607"/>
            <a:ext cx="5711970" cy="830997"/>
          </a:xfrm>
          <a:prstGeom prst="rect">
            <a:avLst/>
          </a:prstGeom>
          <a:solidFill>
            <a:srgbClr val="0E457C"/>
          </a:solidFill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chemeClr val="bg1"/>
                </a:solidFill>
              </a:rPr>
              <a:t>例：求首地址为 </a:t>
            </a:r>
            <a:r>
              <a:rPr lang="en-US" altLang="zh-CN" sz="2400" b="1" dirty="0">
                <a:solidFill>
                  <a:schemeClr val="bg1"/>
                </a:solidFill>
              </a:rPr>
              <a:t>ARRAY </a:t>
            </a:r>
            <a:r>
              <a:rPr lang="zh-CN" altLang="en-US" sz="2400" b="1" dirty="0">
                <a:solidFill>
                  <a:schemeClr val="bg1"/>
                </a:solidFill>
              </a:rPr>
              <a:t>的 </a:t>
            </a:r>
            <a:r>
              <a:rPr lang="en-US" altLang="zh-CN" sz="2400" b="1" dirty="0">
                <a:solidFill>
                  <a:schemeClr val="bg1"/>
                </a:solidFill>
              </a:rPr>
              <a:t>M </a:t>
            </a:r>
            <a:r>
              <a:rPr lang="zh-CN" altLang="en-US" sz="2400" b="1" dirty="0">
                <a:solidFill>
                  <a:schemeClr val="bg1"/>
                </a:solidFill>
              </a:rPr>
              <a:t>个字之和，</a:t>
            </a:r>
          </a:p>
          <a:p>
            <a:pPr>
              <a:spcBef>
                <a:spcPts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chemeClr val="bg1"/>
                </a:solidFill>
              </a:rPr>
              <a:t>        结果存入 </a:t>
            </a:r>
            <a:r>
              <a:rPr lang="en-US" altLang="zh-CN" sz="2400" b="1" dirty="0">
                <a:solidFill>
                  <a:schemeClr val="bg1"/>
                </a:solidFill>
              </a:rPr>
              <a:t>TOTAL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19" name="Text Box 3">
            <a:extLst>
              <a:ext uri="{FF2B5EF4-FFF2-40B4-BE49-F238E27FC236}">
                <a16:creationId xmlns:a16="http://schemas.microsoft.com/office/drawing/2014/main" id="{4244422A-BEA5-4A47-8A8D-5B0114BF4D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7480" y="1753694"/>
            <a:ext cx="6283960" cy="4016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3">
              <a:lnSpc>
                <a:spcPct val="115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rgbClr val="000000"/>
                </a:solidFill>
              </a:rPr>
              <a:t>MOV    CX,    M</a:t>
            </a:r>
          </a:p>
          <a:p>
            <a:pPr lvl="3">
              <a:lnSpc>
                <a:spcPct val="115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rgbClr val="000000"/>
                </a:solidFill>
              </a:rPr>
              <a:t>MOV    AX,    0</a:t>
            </a:r>
          </a:p>
          <a:p>
            <a:pPr lvl="3">
              <a:lnSpc>
                <a:spcPct val="115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rgbClr val="000000"/>
                </a:solidFill>
              </a:rPr>
              <a:t>MOV    SI,      AX</a:t>
            </a:r>
          </a:p>
          <a:p>
            <a:pPr>
              <a:lnSpc>
                <a:spcPct val="115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rgbClr val="000000"/>
                </a:solidFill>
              </a:rPr>
              <a:t>AGAIN:  </a:t>
            </a:r>
          </a:p>
          <a:p>
            <a:pPr lvl="3">
              <a:lnSpc>
                <a:spcPct val="115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rgbClr val="000000"/>
                </a:solidFill>
              </a:rPr>
              <a:t>ADD     AX,    ARRAY[SI]</a:t>
            </a:r>
          </a:p>
          <a:p>
            <a:pPr lvl="3">
              <a:lnSpc>
                <a:spcPct val="115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rgbClr val="000000"/>
                </a:solidFill>
              </a:rPr>
              <a:t>ADD     SI,      2</a:t>
            </a:r>
          </a:p>
          <a:p>
            <a:pPr lvl="3">
              <a:lnSpc>
                <a:spcPct val="115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rgbClr val="C00000"/>
                </a:solidFill>
              </a:rPr>
              <a:t>LOOP   AGAIN</a:t>
            </a:r>
          </a:p>
          <a:p>
            <a:pPr lvl="3">
              <a:lnSpc>
                <a:spcPct val="115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rgbClr val="000000"/>
                </a:solidFill>
              </a:rPr>
              <a:t>MOV    TOTAL, AX</a:t>
            </a:r>
            <a:endParaRPr lang="en-US" altLang="zh-CN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0543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62" name="灯片编号占位符 1">
            <a:extLst>
              <a:ext uri="{FF2B5EF4-FFF2-40B4-BE49-F238E27FC236}">
                <a16:creationId xmlns:a16="http://schemas.microsoft.com/office/drawing/2014/main" id="{ABCB2F6E-0184-44D1-9766-3888AA0FD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C1EED8DC-ED82-4FAB-BA50-41D9637DB011}" type="slidenum">
              <a:rPr lang="en-US" altLang="zh-CN" sz="1200" smtClean="0">
                <a:solidFill>
                  <a:srgbClr val="B4B686"/>
                </a:solidFill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109</a:t>
            </a:fld>
            <a:endParaRPr lang="en-US" altLang="zh-CN" sz="1200">
              <a:solidFill>
                <a:srgbClr val="B4B686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E16BC7E-CA93-4566-AD38-CD5AD99636A6}"/>
              </a:ext>
            </a:extLst>
          </p:cNvPr>
          <p:cNvSpPr/>
          <p:nvPr/>
        </p:nvSpPr>
        <p:spPr>
          <a:xfrm>
            <a:off x="421317" y="1279537"/>
            <a:ext cx="8340000" cy="5262979"/>
          </a:xfrm>
          <a:prstGeom prst="rect">
            <a:avLst/>
          </a:prstGeom>
          <a:ln w="19050">
            <a:solidFill>
              <a:srgbClr val="2D8AE7">
                <a:lumMod val="75000"/>
              </a:srgbClr>
            </a:solidFill>
            <a:prstDash val="dash"/>
          </a:ln>
        </p:spPr>
        <p:txBody>
          <a:bodyPr wrap="square">
            <a:spAutoFit/>
          </a:bodyPr>
          <a:lstStyle/>
          <a:p>
            <a:pPr marL="457200" marR="0" lvl="0" indent="-457200" algn="just" defTabSz="91440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altLang="zh-CN" sz="2800" b="1" kern="0" dirty="0">
              <a:solidFill>
                <a:srgbClr val="C00000"/>
              </a:solidFill>
              <a:latin typeface="Times New Roman" panose="02020603050405020304" pitchFamily="18" charset="0"/>
              <a:ea typeface="方正静蕾简体" panose="02000000000000000000"/>
            </a:endParaRPr>
          </a:p>
          <a:p>
            <a:pPr marL="457200" marR="0" lvl="0" indent="-457200" algn="just" defTabSz="91440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altLang="zh-CN" sz="2800" b="1" kern="0" dirty="0">
              <a:solidFill>
                <a:srgbClr val="C00000"/>
              </a:solidFill>
              <a:latin typeface="Times New Roman" panose="02020603050405020304" pitchFamily="18" charset="0"/>
              <a:ea typeface="方正静蕾简体" panose="02000000000000000000"/>
            </a:endParaRPr>
          </a:p>
          <a:p>
            <a:pPr marL="457200" marR="0" lvl="0" indent="-457200" algn="just" defTabSz="91440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altLang="zh-CN" sz="2800" b="1" kern="0" dirty="0">
              <a:solidFill>
                <a:srgbClr val="C00000"/>
              </a:solidFill>
              <a:latin typeface="Times New Roman" panose="02020603050405020304" pitchFamily="18" charset="0"/>
              <a:ea typeface="方正静蕾简体" panose="02000000000000000000"/>
            </a:endParaRPr>
          </a:p>
          <a:p>
            <a:pPr marL="457200" marR="0" lvl="0" indent="-457200" algn="just" defTabSz="91440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altLang="zh-CN" sz="2800" b="1" kern="0" dirty="0">
              <a:solidFill>
                <a:srgbClr val="C00000"/>
              </a:solidFill>
              <a:latin typeface="Times New Roman" panose="02020603050405020304" pitchFamily="18" charset="0"/>
              <a:ea typeface="方正静蕾简体" panose="02000000000000000000"/>
            </a:endParaRPr>
          </a:p>
          <a:p>
            <a:pPr marL="457200" marR="0" lvl="0" indent="-457200" algn="just" defTabSz="91440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altLang="zh-CN" sz="2800" b="1" kern="0" dirty="0">
              <a:solidFill>
                <a:srgbClr val="C00000"/>
              </a:solidFill>
              <a:latin typeface="Times New Roman" panose="02020603050405020304" pitchFamily="18" charset="0"/>
              <a:ea typeface="方正静蕾简体" panose="02000000000000000000"/>
            </a:endParaRPr>
          </a:p>
          <a:p>
            <a:pPr marL="457200" marR="0" lvl="0" indent="-457200" algn="just" defTabSz="91440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altLang="zh-CN" sz="2800" b="1" kern="0" dirty="0">
              <a:solidFill>
                <a:srgbClr val="C00000"/>
              </a:solidFill>
              <a:latin typeface="Times New Roman" panose="02020603050405020304" pitchFamily="18" charset="0"/>
              <a:ea typeface="方正静蕾简体" panose="02000000000000000000"/>
            </a:endParaRPr>
          </a:p>
          <a:p>
            <a:pPr marL="457200" marR="0" lvl="0" indent="-457200" algn="just" defTabSz="91440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altLang="zh-CN" sz="2800" b="1" kern="0" dirty="0">
              <a:solidFill>
                <a:srgbClr val="C00000"/>
              </a:solidFill>
              <a:latin typeface="Times New Roman" panose="02020603050405020304" pitchFamily="18" charset="0"/>
              <a:ea typeface="方正静蕾简体" panose="02000000000000000000"/>
            </a:endParaRPr>
          </a:p>
          <a:p>
            <a:pPr marL="457200" marR="0" lvl="0" indent="-457200" algn="just" defTabSz="91440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altLang="zh-CN" sz="2800" b="1" kern="0" dirty="0">
              <a:solidFill>
                <a:srgbClr val="C00000"/>
              </a:solidFill>
              <a:latin typeface="Times New Roman" panose="02020603050405020304" pitchFamily="18" charset="0"/>
              <a:ea typeface="方正静蕾简体" panose="02000000000000000000"/>
            </a:endParaRPr>
          </a:p>
          <a:p>
            <a:pPr marL="457200" marR="0" lvl="0" indent="-457200" algn="just" defTabSz="91440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altLang="zh-CN" sz="2800" b="1" kern="0" dirty="0">
              <a:solidFill>
                <a:srgbClr val="C00000"/>
              </a:solidFill>
              <a:latin typeface="Times New Roman" panose="02020603050405020304" pitchFamily="18" charset="0"/>
              <a:ea typeface="方正静蕾简体" panose="02000000000000000000"/>
            </a:endParaRPr>
          </a:p>
          <a:p>
            <a:pPr marL="457200" marR="0" lvl="0" indent="-457200" algn="just" defTabSz="91440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altLang="zh-CN" sz="2800" b="1" kern="0" dirty="0">
              <a:solidFill>
                <a:srgbClr val="C00000"/>
              </a:solidFill>
              <a:latin typeface="Times New Roman" panose="02020603050405020304" pitchFamily="18" charset="0"/>
              <a:ea typeface="方正静蕾简体" panose="02000000000000000000"/>
            </a:endParaRPr>
          </a:p>
          <a:p>
            <a:pPr marL="457200" marR="0" lvl="0" indent="-457200" algn="just" defTabSz="91440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altLang="zh-CN" sz="2800" b="1" kern="0" dirty="0">
              <a:solidFill>
                <a:srgbClr val="C00000"/>
              </a:solidFill>
              <a:latin typeface="Times New Roman" panose="02020603050405020304" pitchFamily="18" charset="0"/>
              <a:ea typeface="方正静蕾简体" panose="02000000000000000000"/>
            </a:endParaRPr>
          </a:p>
          <a:p>
            <a:pPr marL="457200" marR="0" lvl="0" indent="-457200" algn="just" defTabSz="91440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altLang="zh-CN" sz="2800" b="1" kern="0" dirty="0">
              <a:solidFill>
                <a:srgbClr val="C00000"/>
              </a:solidFill>
              <a:latin typeface="Times New Roman" panose="02020603050405020304" pitchFamily="18" charset="0"/>
              <a:ea typeface="方正静蕾简体" panose="02000000000000000000"/>
            </a:endParaRPr>
          </a:p>
        </p:txBody>
      </p:sp>
      <p:sp>
        <p:nvSpPr>
          <p:cNvPr id="11" name="Rectangle 13">
            <a:extLst>
              <a:ext uri="{FF2B5EF4-FFF2-40B4-BE49-F238E27FC236}">
                <a16:creationId xmlns:a16="http://schemas.microsoft.com/office/drawing/2014/main" id="{DFADFB9F-B410-47FA-AE9A-AF726C76E0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4271" y="256607"/>
            <a:ext cx="5711970" cy="830997"/>
          </a:xfrm>
          <a:prstGeom prst="rect">
            <a:avLst/>
          </a:prstGeom>
          <a:solidFill>
            <a:srgbClr val="0E457C"/>
          </a:solidFill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chemeClr val="bg1"/>
                </a:solidFill>
              </a:rPr>
              <a:t>例：在多重循环的程序结构中，</a:t>
            </a:r>
            <a:r>
              <a:rPr lang="en-US" altLang="zh-CN" sz="2400" b="1" dirty="0">
                <a:solidFill>
                  <a:schemeClr val="bg1"/>
                </a:solidFill>
              </a:rPr>
              <a:t>CX </a:t>
            </a:r>
            <a:r>
              <a:rPr lang="zh-CN" altLang="en-US" sz="2400" b="1" dirty="0">
                <a:solidFill>
                  <a:schemeClr val="bg1"/>
                </a:solidFill>
              </a:rPr>
              <a:t>计数器的保存和恢复</a:t>
            </a:r>
            <a:r>
              <a:rPr lang="en-US" altLang="zh-CN" sz="2400" b="1" dirty="0">
                <a:solidFill>
                  <a:schemeClr val="bg1"/>
                </a:solidFill>
              </a:rPr>
              <a:t>.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6A507B16-3578-457E-A4DF-6FD3E6B7F7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0123" y="1462704"/>
            <a:ext cx="3690371" cy="4893647"/>
          </a:xfrm>
          <a:prstGeom prst="rect">
            <a:avLst/>
          </a:prstGeom>
          <a:noFill/>
          <a:ln w="12700">
            <a:solidFill>
              <a:schemeClr val="tx2"/>
            </a:solidFill>
            <a:prstDash val="dash"/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2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MOV   CX, M</a:t>
            </a:r>
          </a:p>
          <a:p>
            <a:pPr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AGAIN: ……</a:t>
            </a:r>
          </a:p>
          <a:p>
            <a:pPr lvl="2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</a:rPr>
              <a:t>PUSH  CX</a:t>
            </a:r>
          </a:p>
          <a:p>
            <a:pPr lvl="2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</a:rPr>
              <a:t>MOV   CX, N</a:t>
            </a:r>
          </a:p>
          <a:p>
            <a:pPr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2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</a:rPr>
              <a:t>NEXT:  ……</a:t>
            </a:r>
          </a:p>
          <a:p>
            <a:pPr lvl="2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</a:rPr>
              <a:t> LOOP  NEXT</a:t>
            </a:r>
          </a:p>
          <a:p>
            <a:pPr lvl="2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……</a:t>
            </a:r>
          </a:p>
          <a:p>
            <a:pPr lvl="2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</a:rPr>
              <a:t>POP     CX</a:t>
            </a:r>
          </a:p>
          <a:p>
            <a:pPr lvl="2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LOOP  AGAIN</a:t>
            </a: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17E37366-90D1-41DA-9D9A-C6FE9D1494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6462" y="1695737"/>
            <a:ext cx="3798887" cy="4339650"/>
          </a:xfrm>
          <a:prstGeom prst="rect">
            <a:avLst/>
          </a:prstGeom>
          <a:noFill/>
          <a:ln w="12700">
            <a:noFill/>
            <a:prstDash val="dash"/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2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MOV   DI, M</a:t>
            </a:r>
          </a:p>
          <a:p>
            <a:pPr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AGAIN: ……</a:t>
            </a:r>
          </a:p>
          <a:p>
            <a:pPr lvl="2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</a:rPr>
              <a:t>MOV   CX, N</a:t>
            </a:r>
          </a:p>
          <a:p>
            <a:pPr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2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</a:rPr>
              <a:t>NEXT:  ……</a:t>
            </a:r>
          </a:p>
          <a:p>
            <a:pPr lvl="2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</a:rPr>
              <a:t> LOOP  NEXT</a:t>
            </a:r>
          </a:p>
          <a:p>
            <a:pPr lvl="2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……</a:t>
            </a:r>
          </a:p>
          <a:p>
            <a:pPr lvl="2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DEC   DI</a:t>
            </a:r>
          </a:p>
          <a:p>
            <a:pPr lvl="2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JNZ    AGAIN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" name="AutoShape 5">
            <a:extLst>
              <a:ext uri="{FF2B5EF4-FFF2-40B4-BE49-F238E27FC236}">
                <a16:creationId xmlns:a16="http://schemas.microsoft.com/office/drawing/2014/main" id="{B0C760AA-9FE0-470B-B087-C624D9F93CAE}"/>
              </a:ext>
            </a:extLst>
          </p:cNvPr>
          <p:cNvSpPr>
            <a:spLocks/>
          </p:cNvSpPr>
          <p:nvPr/>
        </p:nvSpPr>
        <p:spPr bwMode="auto">
          <a:xfrm>
            <a:off x="3750398" y="3322321"/>
            <a:ext cx="162441" cy="1150242"/>
          </a:xfrm>
          <a:prstGeom prst="rightBracket">
            <a:avLst>
              <a:gd name="adj" fmla="val 100000"/>
            </a:avLst>
          </a:prstGeom>
          <a:noFill/>
          <a:ln w="28575" cap="sq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000">
              <a:latin typeface="Arial" panose="020B0604020202020204" pitchFamily="34" charset="0"/>
            </a:endParaRPr>
          </a:p>
        </p:txBody>
      </p:sp>
      <p:sp>
        <p:nvSpPr>
          <p:cNvPr id="10" name="AutoShape 6">
            <a:extLst>
              <a:ext uri="{FF2B5EF4-FFF2-40B4-BE49-F238E27FC236}">
                <a16:creationId xmlns:a16="http://schemas.microsoft.com/office/drawing/2014/main" id="{E9FC5111-5402-42F9-AF5A-EC1A839FFF70}"/>
              </a:ext>
            </a:extLst>
          </p:cNvPr>
          <p:cNvSpPr>
            <a:spLocks/>
          </p:cNvSpPr>
          <p:nvPr/>
        </p:nvSpPr>
        <p:spPr bwMode="auto">
          <a:xfrm>
            <a:off x="4030210" y="2141074"/>
            <a:ext cx="241435" cy="4015885"/>
          </a:xfrm>
          <a:prstGeom prst="rightBracket">
            <a:avLst>
              <a:gd name="adj" fmla="val 116667"/>
            </a:avLst>
          </a:prstGeom>
          <a:noFill/>
          <a:ln w="28575" cap="sq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000">
              <a:latin typeface="Arial" panose="020B0604020202020204" pitchFamily="34" charset="0"/>
            </a:endParaRPr>
          </a:p>
        </p:txBody>
      </p:sp>
      <p:sp>
        <p:nvSpPr>
          <p:cNvPr id="12" name="AutoShape 7">
            <a:extLst>
              <a:ext uri="{FF2B5EF4-FFF2-40B4-BE49-F238E27FC236}">
                <a16:creationId xmlns:a16="http://schemas.microsoft.com/office/drawing/2014/main" id="{B3B53BAC-AC29-41FC-95BB-CC04094E56FA}"/>
              </a:ext>
            </a:extLst>
          </p:cNvPr>
          <p:cNvSpPr>
            <a:spLocks/>
          </p:cNvSpPr>
          <p:nvPr/>
        </p:nvSpPr>
        <p:spPr bwMode="auto">
          <a:xfrm>
            <a:off x="7668762" y="2965639"/>
            <a:ext cx="180657" cy="1260921"/>
          </a:xfrm>
          <a:prstGeom prst="rightBracket">
            <a:avLst>
              <a:gd name="adj" fmla="val 108259"/>
            </a:avLst>
          </a:prstGeom>
          <a:noFill/>
          <a:ln w="28575" cap="sq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000">
              <a:latin typeface="Arial" panose="020B0604020202020204" pitchFamily="34" charset="0"/>
            </a:endParaRPr>
          </a:p>
        </p:txBody>
      </p:sp>
      <p:sp>
        <p:nvSpPr>
          <p:cNvPr id="13" name="AutoShape 8">
            <a:extLst>
              <a:ext uri="{FF2B5EF4-FFF2-40B4-BE49-F238E27FC236}">
                <a16:creationId xmlns:a16="http://schemas.microsoft.com/office/drawing/2014/main" id="{3FC9D176-5917-4840-890E-A062AF1740C6}"/>
              </a:ext>
            </a:extLst>
          </p:cNvPr>
          <p:cNvSpPr>
            <a:spLocks/>
          </p:cNvSpPr>
          <p:nvPr/>
        </p:nvSpPr>
        <p:spPr bwMode="auto">
          <a:xfrm>
            <a:off x="7875191" y="2537766"/>
            <a:ext cx="220198" cy="3212793"/>
          </a:xfrm>
          <a:prstGeom prst="rightBracket">
            <a:avLst>
              <a:gd name="adj" fmla="val 77083"/>
            </a:avLst>
          </a:prstGeom>
          <a:noFill/>
          <a:ln w="28575" cap="sq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000">
              <a:latin typeface="Arial" panose="020B0604020202020204" pitchFamily="34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C7DE5E0-2D31-4F13-BFBB-C006DF78CDE0}"/>
              </a:ext>
            </a:extLst>
          </p:cNvPr>
          <p:cNvSpPr/>
          <p:nvPr/>
        </p:nvSpPr>
        <p:spPr>
          <a:xfrm>
            <a:off x="4716463" y="1462704"/>
            <a:ext cx="3647414" cy="4893647"/>
          </a:xfrm>
          <a:prstGeom prst="rect">
            <a:avLst/>
          </a:prstGeom>
          <a:noFill/>
          <a:ln w="12700">
            <a:solidFill>
              <a:srgbClr val="FF669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41385473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D226486-1CD1-48EF-9A8A-E12AA68C5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F81B1-D4C0-4CFE-8E4B-8D75BF4F38F2}" type="slidenum">
              <a:rPr lang="zh-CN" altLang="en-US" smtClean="0"/>
              <a:t>11</a:t>
            </a:fld>
            <a:endParaRPr lang="zh-CN" altLang="en-US"/>
          </a:p>
        </p:txBody>
      </p: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D3090E57-701C-4984-B51B-4F3A5EE1D713}"/>
              </a:ext>
            </a:extLst>
          </p:cNvPr>
          <p:cNvGrpSpPr/>
          <p:nvPr/>
        </p:nvGrpSpPr>
        <p:grpSpPr>
          <a:xfrm>
            <a:off x="5203580" y="1287097"/>
            <a:ext cx="1254370" cy="3284904"/>
            <a:chOff x="2879115" y="1222621"/>
            <a:chExt cx="1254370" cy="3284904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869865A9-3754-44A1-9D1D-B7734919A132}"/>
                </a:ext>
              </a:extLst>
            </p:cNvPr>
            <p:cNvSpPr/>
            <p:nvPr/>
          </p:nvSpPr>
          <p:spPr>
            <a:xfrm>
              <a:off x="2879115" y="1635369"/>
              <a:ext cx="1254370" cy="41030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A8B87D83-DD9C-44A0-A4CF-CE678349FEBF}"/>
                </a:ext>
              </a:extLst>
            </p:cNvPr>
            <p:cNvSpPr/>
            <p:nvPr/>
          </p:nvSpPr>
          <p:spPr>
            <a:xfrm>
              <a:off x="2879115" y="2045677"/>
              <a:ext cx="1254370" cy="41030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E2EC1D9E-F1A4-4D9A-A7DA-3A464A070FEC}"/>
                </a:ext>
              </a:extLst>
            </p:cNvPr>
            <p:cNvSpPr/>
            <p:nvPr/>
          </p:nvSpPr>
          <p:spPr>
            <a:xfrm>
              <a:off x="2879115" y="2455985"/>
              <a:ext cx="1254370" cy="41030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ADCDD069-36E3-41FC-89C1-3D5245980EB7}"/>
                </a:ext>
              </a:extLst>
            </p:cNvPr>
            <p:cNvSpPr/>
            <p:nvPr/>
          </p:nvSpPr>
          <p:spPr>
            <a:xfrm>
              <a:off x="2879115" y="2866293"/>
              <a:ext cx="1254370" cy="41030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D6DD1517-67FB-43C1-92DC-4D4AFD6E36B6}"/>
                </a:ext>
              </a:extLst>
            </p:cNvPr>
            <p:cNvSpPr/>
            <p:nvPr/>
          </p:nvSpPr>
          <p:spPr>
            <a:xfrm>
              <a:off x="2879115" y="3276601"/>
              <a:ext cx="1254370" cy="41030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CF33C690-5974-4C08-B750-885C9E51E3CD}"/>
                </a:ext>
              </a:extLst>
            </p:cNvPr>
            <p:cNvSpPr/>
            <p:nvPr/>
          </p:nvSpPr>
          <p:spPr>
            <a:xfrm>
              <a:off x="2879115" y="3686909"/>
              <a:ext cx="1254370" cy="41030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7778E42C-F1F5-4DD3-B060-FCBFBB5E6696}"/>
                </a:ext>
              </a:extLst>
            </p:cNvPr>
            <p:cNvSpPr/>
            <p:nvPr/>
          </p:nvSpPr>
          <p:spPr>
            <a:xfrm>
              <a:off x="2879115" y="4097217"/>
              <a:ext cx="1254370" cy="41030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075A3237-AC1C-44B7-A5BA-40810E2AE3ED}"/>
                </a:ext>
              </a:extLst>
            </p:cNvPr>
            <p:cNvSpPr/>
            <p:nvPr/>
          </p:nvSpPr>
          <p:spPr>
            <a:xfrm>
              <a:off x="2879115" y="1222621"/>
              <a:ext cx="1254370" cy="41030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rgbClr val="C00000"/>
                  </a:solidFill>
                </a:rPr>
                <a:t>子程序</a:t>
              </a:r>
            </a:p>
          </p:txBody>
        </p:sp>
      </p:grpSp>
      <p:sp>
        <p:nvSpPr>
          <p:cNvPr id="30" name="矩形 29">
            <a:extLst>
              <a:ext uri="{FF2B5EF4-FFF2-40B4-BE49-F238E27FC236}">
                <a16:creationId xmlns:a16="http://schemas.microsoft.com/office/drawing/2014/main" id="{8271245B-CF6B-4241-A487-8159C4539AE4}"/>
              </a:ext>
            </a:extLst>
          </p:cNvPr>
          <p:cNvSpPr/>
          <p:nvPr/>
        </p:nvSpPr>
        <p:spPr>
          <a:xfrm>
            <a:off x="5203580" y="4164134"/>
            <a:ext cx="1254370" cy="41030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JMP  @A</a:t>
            </a:r>
            <a:endParaRPr lang="zh-CN" alt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93A214EB-6B46-4F36-A5CD-A6DF082D4AF8}"/>
              </a:ext>
            </a:extLst>
          </p:cNvPr>
          <p:cNvSpPr/>
          <p:nvPr/>
        </p:nvSpPr>
        <p:spPr>
          <a:xfrm>
            <a:off x="2455618" y="2506297"/>
            <a:ext cx="1640497" cy="41030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C00000"/>
                </a:solidFill>
              </a:rPr>
              <a:t>调用子程序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5E4FEF51-C233-4F94-BE73-D1968A04F2AE}"/>
              </a:ext>
            </a:extLst>
          </p:cNvPr>
          <p:cNvSpPr/>
          <p:nvPr/>
        </p:nvSpPr>
        <p:spPr>
          <a:xfrm>
            <a:off x="2455618" y="4970830"/>
            <a:ext cx="1640497" cy="41030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C00000"/>
                </a:solidFill>
              </a:rPr>
              <a:t>调用子程序</a:t>
            </a:r>
          </a:p>
        </p:txBody>
      </p: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BD2859C3-93DA-4BC5-BBC4-9E83581EC3AD}"/>
              </a:ext>
            </a:extLst>
          </p:cNvPr>
          <p:cNvGrpSpPr/>
          <p:nvPr/>
        </p:nvGrpSpPr>
        <p:grpSpPr>
          <a:xfrm>
            <a:off x="1348151" y="1269513"/>
            <a:ext cx="2747965" cy="5338884"/>
            <a:chOff x="-61914" y="1222621"/>
            <a:chExt cx="2747965" cy="5338884"/>
          </a:xfrm>
        </p:grpSpPr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B2175B5C-69C3-41C2-A11D-D5952FBB8890}"/>
                </a:ext>
              </a:extLst>
            </p:cNvPr>
            <p:cNvGrpSpPr/>
            <p:nvPr/>
          </p:nvGrpSpPr>
          <p:grpSpPr>
            <a:xfrm>
              <a:off x="1045554" y="1222621"/>
              <a:ext cx="1640497" cy="5338884"/>
              <a:chOff x="1045554" y="1222621"/>
              <a:chExt cx="1640497" cy="5338884"/>
            </a:xfrm>
          </p:grpSpPr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6A507C0B-E797-40E4-9AAA-A2B94E1BA476}"/>
                  </a:ext>
                </a:extLst>
              </p:cNvPr>
              <p:cNvSpPr/>
              <p:nvPr/>
            </p:nvSpPr>
            <p:spPr>
              <a:xfrm>
                <a:off x="1045554" y="1635369"/>
                <a:ext cx="1640497" cy="41030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5DA9D3BB-18F7-4B58-8C49-5A2D05FEBE0A}"/>
                  </a:ext>
                </a:extLst>
              </p:cNvPr>
              <p:cNvSpPr/>
              <p:nvPr/>
            </p:nvSpPr>
            <p:spPr>
              <a:xfrm>
                <a:off x="1045554" y="2045677"/>
                <a:ext cx="1640497" cy="41030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67723725-FED3-4078-BCF2-B1CB9CE92CB7}"/>
                  </a:ext>
                </a:extLst>
              </p:cNvPr>
              <p:cNvSpPr/>
              <p:nvPr/>
            </p:nvSpPr>
            <p:spPr>
              <a:xfrm>
                <a:off x="1045554" y="2455985"/>
                <a:ext cx="1640497" cy="41030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83B781FB-66D8-40DB-8B71-9819DCB8A97E}"/>
                  </a:ext>
                </a:extLst>
              </p:cNvPr>
              <p:cNvSpPr/>
              <p:nvPr/>
            </p:nvSpPr>
            <p:spPr>
              <a:xfrm>
                <a:off x="1045554" y="2866293"/>
                <a:ext cx="1640497" cy="41030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E74AA2B8-0B09-448C-AED2-3E269459493C}"/>
                  </a:ext>
                </a:extLst>
              </p:cNvPr>
              <p:cNvSpPr/>
              <p:nvPr/>
            </p:nvSpPr>
            <p:spPr>
              <a:xfrm>
                <a:off x="1045554" y="3276601"/>
                <a:ext cx="1640497" cy="41030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CEB90656-0A3E-4F3E-994D-C967301202BC}"/>
                  </a:ext>
                </a:extLst>
              </p:cNvPr>
              <p:cNvSpPr/>
              <p:nvPr/>
            </p:nvSpPr>
            <p:spPr>
              <a:xfrm>
                <a:off x="1045554" y="3686909"/>
                <a:ext cx="1640497" cy="41030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174AD790-4D2A-40CC-9BE0-E5B3A2D3833E}"/>
                  </a:ext>
                </a:extLst>
              </p:cNvPr>
              <p:cNvSpPr/>
              <p:nvPr/>
            </p:nvSpPr>
            <p:spPr>
              <a:xfrm>
                <a:off x="1045554" y="4097217"/>
                <a:ext cx="1640497" cy="41030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716D9A9A-9464-4853-BDDB-53D04865848E}"/>
                  </a:ext>
                </a:extLst>
              </p:cNvPr>
              <p:cNvSpPr/>
              <p:nvPr/>
            </p:nvSpPr>
            <p:spPr>
              <a:xfrm>
                <a:off x="1045554" y="4507525"/>
                <a:ext cx="1640497" cy="41030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4649AB19-4CB5-416F-9354-EE3307EAC989}"/>
                  </a:ext>
                </a:extLst>
              </p:cNvPr>
              <p:cNvSpPr/>
              <p:nvPr/>
            </p:nvSpPr>
            <p:spPr>
              <a:xfrm>
                <a:off x="1045554" y="4920273"/>
                <a:ext cx="1640497" cy="41030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B53EF9E0-6525-4DD2-B1A7-2309696B4BBE}"/>
                  </a:ext>
                </a:extLst>
              </p:cNvPr>
              <p:cNvSpPr/>
              <p:nvPr/>
            </p:nvSpPr>
            <p:spPr>
              <a:xfrm>
                <a:off x="1045554" y="5330581"/>
                <a:ext cx="1640497" cy="41030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72D168E0-BC90-40CD-AD2E-8D05124837B4}"/>
                  </a:ext>
                </a:extLst>
              </p:cNvPr>
              <p:cNvSpPr/>
              <p:nvPr/>
            </p:nvSpPr>
            <p:spPr>
              <a:xfrm>
                <a:off x="1045554" y="5740889"/>
                <a:ext cx="1640497" cy="41030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3D57E6F3-FAA6-437B-AC0A-41A50B4A6AAE}"/>
                  </a:ext>
                </a:extLst>
              </p:cNvPr>
              <p:cNvSpPr/>
              <p:nvPr/>
            </p:nvSpPr>
            <p:spPr>
              <a:xfrm>
                <a:off x="1045554" y="6151197"/>
                <a:ext cx="1640497" cy="41030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B8E0E753-4151-479F-86D4-8F2F23DA79B8}"/>
                  </a:ext>
                </a:extLst>
              </p:cNvPr>
              <p:cNvSpPr/>
              <p:nvPr/>
            </p:nvSpPr>
            <p:spPr>
              <a:xfrm>
                <a:off x="1238618" y="1222621"/>
                <a:ext cx="1254370" cy="410308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>
                    <a:solidFill>
                      <a:srgbClr val="C00000"/>
                    </a:solidFill>
                  </a:rPr>
                  <a:t>主程序</a:t>
                </a:r>
              </a:p>
            </p:txBody>
          </p:sp>
        </p:grp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D1ADD9E4-7774-49AE-BE67-E2EBAE32C6A3}"/>
                </a:ext>
              </a:extLst>
            </p:cNvPr>
            <p:cNvSpPr/>
            <p:nvPr/>
          </p:nvSpPr>
          <p:spPr>
            <a:xfrm>
              <a:off x="-61911" y="2452565"/>
              <a:ext cx="1640497" cy="41030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C00000"/>
                  </a:solidFill>
                  <a:latin typeface="Times New Roman" panose="02020603050405020304" pitchFamily="18" charset="0"/>
                </a:rPr>
                <a:t>80H</a:t>
              </a:r>
              <a:endParaRPr lang="zh-CN" altLang="en-US" dirty="0">
                <a:solidFill>
                  <a:srgbClr val="C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C48B4C6A-1B44-423F-9608-E0CE013976AB}"/>
                </a:ext>
              </a:extLst>
            </p:cNvPr>
            <p:cNvSpPr/>
            <p:nvPr/>
          </p:nvSpPr>
          <p:spPr>
            <a:xfrm>
              <a:off x="-61912" y="2883877"/>
              <a:ext cx="1640497" cy="41030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C00000"/>
                  </a:solidFill>
                  <a:latin typeface="Times New Roman" panose="02020603050405020304" pitchFamily="18" charset="0"/>
                </a:rPr>
                <a:t>81H</a:t>
              </a:r>
              <a:endParaRPr lang="zh-CN" altLang="en-US" dirty="0">
                <a:solidFill>
                  <a:srgbClr val="C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42279658-F208-441A-9105-E035FE43EFDB}"/>
                </a:ext>
              </a:extLst>
            </p:cNvPr>
            <p:cNvSpPr/>
            <p:nvPr/>
          </p:nvSpPr>
          <p:spPr>
            <a:xfrm>
              <a:off x="-61914" y="4895609"/>
              <a:ext cx="1640497" cy="41030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C00000"/>
                  </a:solidFill>
                  <a:latin typeface="Times New Roman" panose="02020603050405020304" pitchFamily="18" charset="0"/>
                </a:rPr>
                <a:t>201H</a:t>
              </a:r>
              <a:endParaRPr lang="zh-CN" altLang="en-US" dirty="0">
                <a:solidFill>
                  <a:srgbClr val="C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4B148EA7-87EE-48F9-B89F-364B4E7BB8E4}"/>
                </a:ext>
              </a:extLst>
            </p:cNvPr>
            <p:cNvSpPr/>
            <p:nvPr/>
          </p:nvSpPr>
          <p:spPr>
            <a:xfrm>
              <a:off x="-61913" y="5328141"/>
              <a:ext cx="1640497" cy="41030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C00000"/>
                  </a:solidFill>
                  <a:latin typeface="Times New Roman" panose="02020603050405020304" pitchFamily="18" charset="0"/>
                </a:rPr>
                <a:t>202H</a:t>
              </a:r>
              <a:endParaRPr lang="zh-CN" altLang="en-US" dirty="0">
                <a:solidFill>
                  <a:srgbClr val="C00000"/>
                </a:solidFill>
                <a:latin typeface="Times New Roman" panose="02020603050405020304" pitchFamily="18" charset="0"/>
              </a:endParaRPr>
            </a:p>
          </p:txBody>
        </p:sp>
      </p:grp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9FBF2623-5635-44B2-86EF-D41D4CCF525F}"/>
              </a:ext>
            </a:extLst>
          </p:cNvPr>
          <p:cNvCxnSpPr>
            <a:stCxn id="31" idx="3"/>
            <a:endCxn id="15" idx="1"/>
          </p:cNvCxnSpPr>
          <p:nvPr/>
        </p:nvCxnSpPr>
        <p:spPr>
          <a:xfrm flipV="1">
            <a:off x="4096115" y="1904999"/>
            <a:ext cx="1107465" cy="80645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A433CF64-BCB8-49E6-AB90-571FCE58F799}"/>
              </a:ext>
            </a:extLst>
          </p:cNvPr>
          <p:cNvCxnSpPr>
            <a:stCxn id="21" idx="1"/>
            <a:endCxn id="31" idx="3"/>
          </p:cNvCxnSpPr>
          <p:nvPr/>
        </p:nvCxnSpPr>
        <p:spPr>
          <a:xfrm flipH="1" flipV="1">
            <a:off x="4096115" y="2711451"/>
            <a:ext cx="1107465" cy="165539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5BCD06EE-D9AC-47D8-961A-7CEF054C6CDD}"/>
              </a:ext>
            </a:extLst>
          </p:cNvPr>
          <p:cNvCxnSpPr>
            <a:stCxn id="11" idx="3"/>
            <a:endCxn id="15" idx="1"/>
          </p:cNvCxnSpPr>
          <p:nvPr/>
        </p:nvCxnSpPr>
        <p:spPr>
          <a:xfrm flipV="1">
            <a:off x="4096116" y="1904999"/>
            <a:ext cx="1107464" cy="3267320"/>
          </a:xfrm>
          <a:prstGeom prst="straightConnector1">
            <a:avLst/>
          </a:prstGeom>
          <a:ln w="28575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E982FA46-81BE-4E40-B245-2EC197965566}"/>
              </a:ext>
            </a:extLst>
          </p:cNvPr>
          <p:cNvCxnSpPr>
            <a:stCxn id="30" idx="1"/>
            <a:endCxn id="11" idx="3"/>
          </p:cNvCxnSpPr>
          <p:nvPr/>
        </p:nvCxnSpPr>
        <p:spPr>
          <a:xfrm flipH="1">
            <a:off x="4096116" y="4369288"/>
            <a:ext cx="1107464" cy="803031"/>
          </a:xfrm>
          <a:prstGeom prst="straightConnector1">
            <a:avLst/>
          </a:prstGeom>
          <a:ln w="28575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>
            <a:extLst>
              <a:ext uri="{FF2B5EF4-FFF2-40B4-BE49-F238E27FC236}">
                <a16:creationId xmlns:a16="http://schemas.microsoft.com/office/drawing/2014/main" id="{4066B065-6B00-4F89-98D7-268F7770EA0B}"/>
              </a:ext>
            </a:extLst>
          </p:cNvPr>
          <p:cNvSpPr/>
          <p:nvPr/>
        </p:nvSpPr>
        <p:spPr>
          <a:xfrm>
            <a:off x="5203580" y="4589585"/>
            <a:ext cx="1254370" cy="41030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(A)=80H</a:t>
            </a:r>
            <a:endParaRPr lang="zh-CN" alt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F84683FB-8ECA-4902-9136-590B72BAFFEE}"/>
              </a:ext>
            </a:extLst>
          </p:cNvPr>
          <p:cNvSpPr/>
          <p:nvPr/>
        </p:nvSpPr>
        <p:spPr>
          <a:xfrm>
            <a:off x="5203580" y="4953001"/>
            <a:ext cx="1254370" cy="41030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(A)=201H</a:t>
            </a:r>
            <a:endParaRPr lang="zh-CN" alt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Rectangle 1027">
            <a:extLst>
              <a:ext uri="{FF2B5EF4-FFF2-40B4-BE49-F238E27FC236}">
                <a16:creationId xmlns:a16="http://schemas.microsoft.com/office/drawing/2014/main" id="{938AC9B8-2C2F-4FF8-9985-746E6AB5DA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5636" y="404774"/>
            <a:ext cx="6359433" cy="707886"/>
          </a:xfrm>
          <a:prstGeom prst="rect">
            <a:avLst/>
          </a:prstGeom>
          <a:solidFill>
            <a:srgbClr val="0E457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40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寄存器间接寻址的应用场景</a:t>
            </a:r>
          </a:p>
        </p:txBody>
      </p:sp>
    </p:spTree>
    <p:extLst>
      <p:ext uri="{BB962C8B-B14F-4D97-AF65-F5344CB8AC3E}">
        <p14:creationId xmlns:p14="http://schemas.microsoft.com/office/powerpoint/2010/main" val="172254531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50" grpId="0"/>
      <p:bldP spid="51" grpId="0"/>
      <p:bldP spid="52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F81B1-D4C0-4CFE-8E4B-8D75BF4F38F2}" type="slidenum">
              <a:rPr lang="zh-CN" altLang="en-US" smtClean="0"/>
              <a:t>110</a:t>
            </a:fld>
            <a:endParaRPr lang="zh-CN" altLang="en-US" dirty="0"/>
          </a:p>
        </p:txBody>
      </p:sp>
      <p:sp>
        <p:nvSpPr>
          <p:cNvPr id="95" name="Rectangle 1027">
            <a:extLst>
              <a:ext uri="{FF2B5EF4-FFF2-40B4-BE49-F238E27FC236}">
                <a16:creationId xmlns:a16="http://schemas.microsoft.com/office/drawing/2014/main" id="{70DF4719-FF16-47C1-98D2-D2A428B92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3711" y="471449"/>
            <a:ext cx="3320140" cy="646331"/>
          </a:xfrm>
          <a:prstGeom prst="rect">
            <a:avLst/>
          </a:prstGeom>
          <a:solidFill>
            <a:srgbClr val="0E457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CALL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调用指令</a:t>
            </a: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9873B49B-55A9-43CA-B8C6-B448ECE8799F}"/>
              </a:ext>
            </a:extLst>
          </p:cNvPr>
          <p:cNvSpPr/>
          <p:nvPr/>
        </p:nvSpPr>
        <p:spPr>
          <a:xfrm>
            <a:off x="402000" y="1164134"/>
            <a:ext cx="8340000" cy="5262979"/>
          </a:xfrm>
          <a:prstGeom prst="rect">
            <a:avLst/>
          </a:prstGeom>
          <a:ln w="19050">
            <a:solidFill>
              <a:srgbClr val="2D8AE7">
                <a:lumMod val="75000"/>
              </a:srgbClr>
            </a:solidFill>
            <a:prstDash val="dash"/>
          </a:ln>
        </p:spPr>
        <p:txBody>
          <a:bodyPr wrap="square">
            <a:spAutoFit/>
          </a:bodyPr>
          <a:lstStyle/>
          <a:p>
            <a:pPr marL="457200" marR="0" lvl="0" indent="-457200" algn="just" defTabSz="91440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zh-CN" altLang="en-US" sz="28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方正静蕾简体" panose="02000000000000000000"/>
              </a:rPr>
              <a:t>段内近调用</a:t>
            </a:r>
            <a:r>
              <a:rPr lang="en-US" altLang="zh-CN" sz="28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方正静蕾简体" panose="02000000000000000000"/>
              </a:rPr>
              <a:t>:</a:t>
            </a:r>
          </a:p>
          <a:p>
            <a:pPr marL="914400" lvl="1" indent="-457200" algn="just" defTabSz="9144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  <a:sym typeface="Symbol" panose="05050102010706020507" pitchFamily="18" charset="2"/>
              </a:rPr>
              <a:t>CALL  DST</a:t>
            </a:r>
          </a:p>
          <a:p>
            <a:pPr marL="457200" lvl="0" indent="-457200" algn="just" defTabSz="9144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28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方正静蕾简体" panose="02000000000000000000"/>
              </a:rPr>
              <a:t>执行操作</a:t>
            </a:r>
            <a:r>
              <a:rPr lang="en-US" altLang="zh-CN" sz="28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方正静蕾简体" panose="02000000000000000000"/>
              </a:rPr>
              <a:t>:</a:t>
            </a:r>
          </a:p>
          <a:p>
            <a:pPr lvl="1" algn="just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b="1" kern="0" dirty="0">
                <a:solidFill>
                  <a:srgbClr val="0E457C"/>
                </a:solidFill>
                <a:latin typeface="Times New Roman" panose="02020603050405020304" pitchFamily="18" charset="0"/>
                <a:ea typeface="方正静蕾简体" panose="02000000000000000000"/>
                <a:sym typeface="Symbol" panose="05050102010706020507" pitchFamily="18" charset="2"/>
              </a:rPr>
              <a:t>(SP) ← (SP) – 2</a:t>
            </a:r>
          </a:p>
          <a:p>
            <a:pPr lvl="1" algn="just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b="1" kern="0" dirty="0">
                <a:solidFill>
                  <a:srgbClr val="0E457C"/>
                </a:solidFill>
                <a:latin typeface="Times New Roman" panose="02020603050405020304" pitchFamily="18" charset="0"/>
                <a:ea typeface="方正静蕾简体" panose="02000000000000000000"/>
                <a:sym typeface="Symbol" panose="05050102010706020507" pitchFamily="18" charset="2"/>
              </a:rPr>
              <a:t>((SP)+1,(SP)) ← (IP)</a:t>
            </a:r>
          </a:p>
          <a:p>
            <a:pPr lvl="1" algn="just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b="1" kern="0" dirty="0">
                <a:solidFill>
                  <a:srgbClr val="0E457C"/>
                </a:solidFill>
                <a:latin typeface="Times New Roman" panose="02020603050405020304" pitchFamily="18" charset="0"/>
                <a:ea typeface="方正静蕾简体" panose="02000000000000000000"/>
                <a:sym typeface="Symbol" panose="05050102010706020507" pitchFamily="18" charset="2"/>
              </a:rPr>
              <a:t>(IP) ← (IP) + 16</a:t>
            </a:r>
            <a:r>
              <a:rPr lang="zh-CN" altLang="en-US" sz="2800" b="1" kern="0" dirty="0">
                <a:solidFill>
                  <a:srgbClr val="0E457C"/>
                </a:solidFill>
                <a:latin typeface="Times New Roman" panose="02020603050405020304" pitchFamily="18" charset="0"/>
                <a:ea typeface="方正静蕾简体" panose="02000000000000000000"/>
                <a:sym typeface="Symbol" panose="05050102010706020507" pitchFamily="18" charset="2"/>
              </a:rPr>
              <a:t>位位移量</a:t>
            </a:r>
            <a:endParaRPr lang="en-US" altLang="zh-CN" sz="2800" b="1" kern="0" dirty="0">
              <a:solidFill>
                <a:srgbClr val="0E457C"/>
              </a:solidFill>
              <a:latin typeface="Times New Roman" panose="02020603050405020304" pitchFamily="18" charset="0"/>
              <a:ea typeface="方正静蕾简体" panose="02000000000000000000"/>
              <a:sym typeface="Symbol" panose="05050102010706020507" pitchFamily="18" charset="2"/>
            </a:endParaRPr>
          </a:p>
          <a:p>
            <a:pPr marL="457200" lvl="0" indent="-457200" algn="just" defTabSz="9144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28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方正静蕾简体" panose="02000000000000000000"/>
              </a:rPr>
              <a:t>段内间接近调用</a:t>
            </a:r>
            <a:r>
              <a:rPr lang="en-US" altLang="zh-CN" sz="28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方正静蕾简体" panose="02000000000000000000"/>
              </a:rPr>
              <a:t>:</a:t>
            </a:r>
            <a:endParaRPr lang="zh-CN" altLang="en-US" sz="2800" b="1" kern="0" dirty="0">
              <a:solidFill>
                <a:srgbClr val="C00000"/>
              </a:solidFill>
              <a:latin typeface="Times New Roman" panose="02020603050405020304" pitchFamily="18" charset="0"/>
              <a:ea typeface="方正静蕾简体" panose="02000000000000000000"/>
            </a:endParaRPr>
          </a:p>
          <a:p>
            <a:pPr marL="914400" lvl="1" indent="-457200" algn="just" defTabSz="9144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CALL DST</a:t>
            </a:r>
          </a:p>
          <a:p>
            <a:pPr lvl="1" indent="-457200" algn="just" defTabSz="9144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28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方正静蕾简体" panose="02000000000000000000"/>
              </a:rPr>
              <a:t>执行的操作</a:t>
            </a:r>
            <a:r>
              <a:rPr lang="en-US" altLang="zh-CN" sz="28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方正静蕾简体" panose="02000000000000000000"/>
              </a:rPr>
              <a:t>:</a:t>
            </a:r>
          </a:p>
          <a:p>
            <a:pPr lvl="1" algn="just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b="1" kern="0" dirty="0">
                <a:solidFill>
                  <a:srgbClr val="0E457C"/>
                </a:solidFill>
                <a:latin typeface="Times New Roman" panose="02020603050405020304" pitchFamily="18" charset="0"/>
                <a:ea typeface="方正静蕾简体" panose="02000000000000000000"/>
              </a:rPr>
              <a:t>(SP) ← (SP) - 2</a:t>
            </a:r>
          </a:p>
          <a:p>
            <a:pPr lvl="1" algn="just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b="1" kern="0" dirty="0">
                <a:solidFill>
                  <a:srgbClr val="0E457C"/>
                </a:solidFill>
                <a:latin typeface="Times New Roman" panose="02020603050405020304" pitchFamily="18" charset="0"/>
                <a:ea typeface="方正静蕾简体" panose="02000000000000000000"/>
              </a:rPr>
              <a:t>((SP)+1,(SP)) ← (IP)</a:t>
            </a:r>
          </a:p>
          <a:p>
            <a:pPr lvl="1" algn="just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b="1" kern="0" dirty="0">
                <a:solidFill>
                  <a:srgbClr val="0E457C"/>
                </a:solidFill>
                <a:latin typeface="Times New Roman" panose="02020603050405020304" pitchFamily="18" charset="0"/>
                <a:ea typeface="方正静蕾简体" panose="02000000000000000000"/>
              </a:rPr>
              <a:t>(IP) ← (EA)</a:t>
            </a:r>
          </a:p>
        </p:txBody>
      </p:sp>
    </p:spTree>
    <p:extLst>
      <p:ext uri="{BB962C8B-B14F-4D97-AF65-F5344CB8AC3E}">
        <p14:creationId xmlns:p14="http://schemas.microsoft.com/office/powerpoint/2010/main" val="366027989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9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9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9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9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animBg="1"/>
      <p:bldP spid="97" grpId="0" animBg="1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F81B1-D4C0-4CFE-8E4B-8D75BF4F38F2}" type="slidenum">
              <a:rPr lang="zh-CN" altLang="en-US" smtClean="0"/>
              <a:t>111</a:t>
            </a:fld>
            <a:endParaRPr lang="zh-CN" altLang="en-US" dirty="0"/>
          </a:p>
        </p:txBody>
      </p:sp>
      <p:sp>
        <p:nvSpPr>
          <p:cNvPr id="95" name="Rectangle 1027">
            <a:extLst>
              <a:ext uri="{FF2B5EF4-FFF2-40B4-BE49-F238E27FC236}">
                <a16:creationId xmlns:a16="http://schemas.microsoft.com/office/drawing/2014/main" id="{70DF4719-FF16-47C1-98D2-D2A428B92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3711" y="471449"/>
            <a:ext cx="3320140" cy="646331"/>
          </a:xfrm>
          <a:prstGeom prst="rect">
            <a:avLst/>
          </a:prstGeom>
          <a:solidFill>
            <a:srgbClr val="0E457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CALL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调用指令</a:t>
            </a: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9873B49B-55A9-43CA-B8C6-B448ECE8799F}"/>
              </a:ext>
            </a:extLst>
          </p:cNvPr>
          <p:cNvSpPr/>
          <p:nvPr/>
        </p:nvSpPr>
        <p:spPr>
          <a:xfrm>
            <a:off x="402000" y="1164134"/>
            <a:ext cx="8340000" cy="3970318"/>
          </a:xfrm>
          <a:prstGeom prst="rect">
            <a:avLst/>
          </a:prstGeom>
          <a:ln w="19050">
            <a:solidFill>
              <a:srgbClr val="2D8AE7">
                <a:lumMod val="75000"/>
              </a:srgbClr>
            </a:solidFill>
            <a:prstDash val="dash"/>
          </a:ln>
        </p:spPr>
        <p:txBody>
          <a:bodyPr wrap="square">
            <a:spAutoFit/>
          </a:bodyPr>
          <a:lstStyle/>
          <a:p>
            <a:pPr marL="457200" marR="0" lvl="0" indent="-457200" algn="just" defTabSz="91440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zh-CN" altLang="en-US" sz="28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方正静蕾简体" panose="02000000000000000000"/>
              </a:rPr>
              <a:t>段间直接远调用</a:t>
            </a:r>
            <a:r>
              <a:rPr lang="en-US" altLang="zh-CN" sz="28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方正静蕾简体" panose="02000000000000000000"/>
              </a:rPr>
              <a:t>: </a:t>
            </a:r>
          </a:p>
          <a:p>
            <a:pPr marL="457200" marR="0" lvl="0" indent="-457200" algn="just" defTabSz="91440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altLang="zh-CN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  <a:sym typeface="Symbol" panose="05050102010706020507" pitchFamily="18" charset="2"/>
              </a:rPr>
              <a:t>CALL  DST</a:t>
            </a:r>
          </a:p>
          <a:p>
            <a:pPr marL="457200" lvl="0" indent="-457200" algn="just" defTabSz="9144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28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方正静蕾简体" panose="02000000000000000000"/>
              </a:rPr>
              <a:t>执行操作</a:t>
            </a:r>
            <a:r>
              <a:rPr lang="en-US" altLang="zh-CN" sz="28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方正静蕾简体" panose="02000000000000000000"/>
              </a:rPr>
              <a:t>:</a:t>
            </a:r>
          </a:p>
          <a:p>
            <a:pPr lvl="1" algn="just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b="1" kern="0" dirty="0">
                <a:solidFill>
                  <a:srgbClr val="0E457C"/>
                </a:solidFill>
                <a:latin typeface="Times New Roman" panose="02020603050405020304" pitchFamily="18" charset="0"/>
                <a:ea typeface="方正静蕾简体" panose="02000000000000000000"/>
                <a:sym typeface="Symbol" panose="05050102010706020507" pitchFamily="18" charset="2"/>
              </a:rPr>
              <a:t>(SP) ← (SP) - 2</a:t>
            </a:r>
          </a:p>
          <a:p>
            <a:pPr lvl="1" algn="just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b="1" kern="0" dirty="0">
                <a:solidFill>
                  <a:srgbClr val="0E457C"/>
                </a:solidFill>
                <a:latin typeface="Times New Roman" panose="02020603050405020304" pitchFamily="18" charset="0"/>
                <a:ea typeface="方正静蕾简体" panose="02000000000000000000"/>
                <a:sym typeface="Symbol" panose="05050102010706020507" pitchFamily="18" charset="2"/>
              </a:rPr>
              <a:t>((SP)+1,(SP)) ← (CS)</a:t>
            </a:r>
          </a:p>
          <a:p>
            <a:pPr lvl="1" algn="just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b="1" kern="0" dirty="0">
                <a:solidFill>
                  <a:srgbClr val="0E457C"/>
                </a:solidFill>
                <a:latin typeface="Times New Roman" panose="02020603050405020304" pitchFamily="18" charset="0"/>
                <a:ea typeface="方正静蕾简体" panose="02000000000000000000"/>
                <a:sym typeface="Symbol" panose="05050102010706020507" pitchFamily="18" charset="2"/>
              </a:rPr>
              <a:t>(SP) ← (SP) - 2</a:t>
            </a:r>
          </a:p>
          <a:p>
            <a:pPr lvl="1" algn="just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b="1" kern="0" dirty="0">
                <a:solidFill>
                  <a:srgbClr val="0E457C"/>
                </a:solidFill>
                <a:latin typeface="Times New Roman" panose="02020603050405020304" pitchFamily="18" charset="0"/>
                <a:ea typeface="方正静蕾简体" panose="02000000000000000000"/>
                <a:sym typeface="Symbol" panose="05050102010706020507" pitchFamily="18" charset="2"/>
              </a:rPr>
              <a:t>((SP)+1,(SP)) ← (IP)</a:t>
            </a:r>
          </a:p>
          <a:p>
            <a:pPr lvl="1" algn="just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b="1" kern="0" dirty="0">
                <a:solidFill>
                  <a:srgbClr val="0E457C"/>
                </a:solidFill>
                <a:latin typeface="Times New Roman" panose="02020603050405020304" pitchFamily="18" charset="0"/>
                <a:ea typeface="方正静蕾简体" panose="02000000000000000000"/>
                <a:sym typeface="Symbol" panose="05050102010706020507" pitchFamily="18" charset="2"/>
              </a:rPr>
              <a:t>(IP) ← </a:t>
            </a:r>
            <a:r>
              <a:rPr lang="zh-CN" altLang="en-US" sz="2800" b="1" kern="0" dirty="0">
                <a:solidFill>
                  <a:srgbClr val="0E457C"/>
                </a:solidFill>
                <a:latin typeface="Times New Roman" panose="02020603050405020304" pitchFamily="18" charset="0"/>
                <a:ea typeface="方正静蕾简体" panose="02000000000000000000"/>
                <a:sym typeface="Symbol" panose="05050102010706020507" pitchFamily="18" charset="2"/>
              </a:rPr>
              <a:t>偏移地址</a:t>
            </a:r>
          </a:p>
          <a:p>
            <a:pPr lvl="1" algn="just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b="1" kern="0" dirty="0">
                <a:solidFill>
                  <a:srgbClr val="0E457C"/>
                </a:solidFill>
                <a:latin typeface="Times New Roman" panose="02020603050405020304" pitchFamily="18" charset="0"/>
                <a:ea typeface="方正静蕾简体" panose="02000000000000000000"/>
                <a:sym typeface="Symbol" panose="05050102010706020507" pitchFamily="18" charset="2"/>
              </a:rPr>
              <a:t>(CS) ← </a:t>
            </a:r>
            <a:r>
              <a:rPr lang="zh-CN" altLang="en-US" sz="2800" b="1" kern="0" dirty="0">
                <a:solidFill>
                  <a:srgbClr val="0E457C"/>
                </a:solidFill>
                <a:latin typeface="Times New Roman" panose="02020603050405020304" pitchFamily="18" charset="0"/>
                <a:ea typeface="方正静蕾简体" panose="02000000000000000000"/>
                <a:sym typeface="Symbol" panose="05050102010706020507" pitchFamily="18" charset="2"/>
              </a:rPr>
              <a:t>段地址</a:t>
            </a:r>
            <a:endParaRPr lang="en-US" altLang="zh-CN" sz="2800" b="1" kern="0" dirty="0">
              <a:solidFill>
                <a:srgbClr val="0E457C"/>
              </a:solidFill>
              <a:latin typeface="Times New Roman" panose="02020603050405020304" pitchFamily="18" charset="0"/>
              <a:ea typeface="方正静蕾简体" panose="0200000000000000000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10136722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9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animBg="1"/>
      <p:bldP spid="97" grpId="0" animBg="1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F81B1-D4C0-4CFE-8E4B-8D75BF4F38F2}" type="slidenum">
              <a:rPr lang="zh-CN" altLang="en-US" smtClean="0"/>
              <a:t>112</a:t>
            </a:fld>
            <a:endParaRPr lang="zh-CN" altLang="en-US" dirty="0"/>
          </a:p>
        </p:txBody>
      </p:sp>
      <p:sp>
        <p:nvSpPr>
          <p:cNvPr id="95" name="Rectangle 1027">
            <a:extLst>
              <a:ext uri="{FF2B5EF4-FFF2-40B4-BE49-F238E27FC236}">
                <a16:creationId xmlns:a16="http://schemas.microsoft.com/office/drawing/2014/main" id="{70DF4719-FF16-47C1-98D2-D2A428B92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3711" y="471449"/>
            <a:ext cx="3320140" cy="646331"/>
          </a:xfrm>
          <a:prstGeom prst="rect">
            <a:avLst/>
          </a:prstGeom>
          <a:solidFill>
            <a:srgbClr val="0E457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CALL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调用指令</a:t>
            </a: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9873B49B-55A9-43CA-B8C6-B448ECE8799F}"/>
              </a:ext>
            </a:extLst>
          </p:cNvPr>
          <p:cNvSpPr/>
          <p:nvPr/>
        </p:nvSpPr>
        <p:spPr>
          <a:xfrm>
            <a:off x="402000" y="1164134"/>
            <a:ext cx="8340000" cy="3539430"/>
          </a:xfrm>
          <a:prstGeom prst="rect">
            <a:avLst/>
          </a:prstGeom>
          <a:ln w="19050">
            <a:solidFill>
              <a:srgbClr val="2D8AE7">
                <a:lumMod val="75000"/>
              </a:srgbClr>
            </a:solidFill>
            <a:prstDash val="dash"/>
          </a:ln>
        </p:spPr>
        <p:txBody>
          <a:bodyPr wrap="square">
            <a:spAutoFit/>
          </a:bodyPr>
          <a:lstStyle/>
          <a:p>
            <a:pPr marL="457200" marR="0" lvl="0" indent="-457200" algn="just" defTabSz="91440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zh-CN" altLang="en-US" sz="28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方正静蕾简体" panose="02000000000000000000"/>
              </a:rPr>
              <a:t>段间间接远调用</a:t>
            </a:r>
            <a:r>
              <a:rPr lang="en-US" altLang="zh-CN" sz="28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方正静蕾简体" panose="02000000000000000000"/>
              </a:rPr>
              <a:t>: </a:t>
            </a:r>
            <a:r>
              <a:rPr lang="en-US" altLang="zh-CN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  <a:sym typeface="Symbol" panose="05050102010706020507" pitchFamily="18" charset="2"/>
              </a:rPr>
              <a:t>CALL  DST</a:t>
            </a:r>
          </a:p>
          <a:p>
            <a:pPr marL="457200" lvl="0" indent="-457200" algn="just" defTabSz="9144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28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方正静蕾简体" panose="02000000000000000000"/>
              </a:rPr>
              <a:t>执行操作</a:t>
            </a:r>
            <a:r>
              <a:rPr lang="en-US" altLang="zh-CN" sz="28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方正静蕾简体" panose="02000000000000000000"/>
              </a:rPr>
              <a:t>:</a:t>
            </a:r>
          </a:p>
          <a:p>
            <a:pPr lvl="1" algn="just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b="1" kern="0" dirty="0">
                <a:solidFill>
                  <a:srgbClr val="0E457C"/>
                </a:solidFill>
                <a:latin typeface="Times New Roman" panose="02020603050405020304" pitchFamily="18" charset="0"/>
                <a:ea typeface="方正静蕾简体" panose="02000000000000000000"/>
                <a:sym typeface="Symbol" panose="05050102010706020507" pitchFamily="18" charset="2"/>
              </a:rPr>
              <a:t>(SP) ← (SP) - 2</a:t>
            </a:r>
          </a:p>
          <a:p>
            <a:pPr lvl="1" algn="just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b="1" kern="0" dirty="0">
                <a:solidFill>
                  <a:srgbClr val="0E457C"/>
                </a:solidFill>
                <a:latin typeface="Times New Roman" panose="02020603050405020304" pitchFamily="18" charset="0"/>
                <a:ea typeface="方正静蕾简体" panose="02000000000000000000"/>
                <a:sym typeface="Symbol" panose="05050102010706020507" pitchFamily="18" charset="2"/>
              </a:rPr>
              <a:t>((SP)+1,(SP)) ← (CS)</a:t>
            </a:r>
          </a:p>
          <a:p>
            <a:pPr lvl="1" algn="just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b="1" kern="0" dirty="0">
                <a:solidFill>
                  <a:srgbClr val="0E457C"/>
                </a:solidFill>
                <a:latin typeface="Times New Roman" panose="02020603050405020304" pitchFamily="18" charset="0"/>
                <a:ea typeface="方正静蕾简体" panose="02000000000000000000"/>
                <a:sym typeface="Symbol" panose="05050102010706020507" pitchFamily="18" charset="2"/>
              </a:rPr>
              <a:t>(SP) ← (SP) - 2</a:t>
            </a:r>
          </a:p>
          <a:p>
            <a:pPr lvl="1" algn="just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b="1" kern="0" dirty="0">
                <a:solidFill>
                  <a:srgbClr val="0E457C"/>
                </a:solidFill>
                <a:latin typeface="Times New Roman" panose="02020603050405020304" pitchFamily="18" charset="0"/>
                <a:ea typeface="方正静蕾简体" panose="02000000000000000000"/>
                <a:sym typeface="Symbol" panose="05050102010706020507" pitchFamily="18" charset="2"/>
              </a:rPr>
              <a:t>((SP)+1,(SP)) ← (IP) </a:t>
            </a:r>
          </a:p>
          <a:p>
            <a:pPr lvl="1" algn="just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b="1" kern="0" dirty="0">
                <a:solidFill>
                  <a:srgbClr val="0E457C"/>
                </a:solidFill>
                <a:latin typeface="Times New Roman" panose="02020603050405020304" pitchFamily="18" charset="0"/>
                <a:ea typeface="方正静蕾简体" panose="02000000000000000000"/>
                <a:sym typeface="Symbol" panose="05050102010706020507" pitchFamily="18" charset="2"/>
              </a:rPr>
              <a:t>(IP) ← (EA)</a:t>
            </a:r>
          </a:p>
          <a:p>
            <a:pPr lvl="1" algn="just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b="1" kern="0" dirty="0">
                <a:solidFill>
                  <a:srgbClr val="0E457C"/>
                </a:solidFill>
                <a:latin typeface="Times New Roman" panose="02020603050405020304" pitchFamily="18" charset="0"/>
                <a:ea typeface="方正静蕾简体" panose="02000000000000000000"/>
                <a:sym typeface="Symbol" panose="05050102010706020507" pitchFamily="18" charset="2"/>
              </a:rPr>
              <a:t>(CS) ← (EA+2)</a:t>
            </a:r>
          </a:p>
        </p:txBody>
      </p:sp>
    </p:spTree>
    <p:extLst>
      <p:ext uri="{BB962C8B-B14F-4D97-AF65-F5344CB8AC3E}">
        <p14:creationId xmlns:p14="http://schemas.microsoft.com/office/powerpoint/2010/main" val="156432167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animBg="1"/>
      <p:bldP spid="97" grpId="0" animBg="1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F81B1-D4C0-4CFE-8E4B-8D75BF4F38F2}" type="slidenum">
              <a:rPr lang="zh-CN" altLang="en-US" smtClean="0"/>
              <a:t>113</a:t>
            </a:fld>
            <a:endParaRPr lang="zh-CN" altLang="en-US" dirty="0"/>
          </a:p>
        </p:txBody>
      </p:sp>
      <p:sp>
        <p:nvSpPr>
          <p:cNvPr id="95" name="Rectangle 1027">
            <a:extLst>
              <a:ext uri="{FF2B5EF4-FFF2-40B4-BE49-F238E27FC236}">
                <a16:creationId xmlns:a16="http://schemas.microsoft.com/office/drawing/2014/main" id="{70DF4719-FF16-47C1-98D2-D2A428B92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3711" y="471449"/>
            <a:ext cx="3086101" cy="646331"/>
          </a:xfrm>
          <a:prstGeom prst="rect">
            <a:avLst/>
          </a:prstGeom>
          <a:solidFill>
            <a:srgbClr val="0E457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RET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返回指令</a:t>
            </a: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9873B49B-55A9-43CA-B8C6-B448ECE8799F}"/>
              </a:ext>
            </a:extLst>
          </p:cNvPr>
          <p:cNvSpPr/>
          <p:nvPr/>
        </p:nvSpPr>
        <p:spPr>
          <a:xfrm>
            <a:off x="402000" y="1164134"/>
            <a:ext cx="8340000" cy="5262979"/>
          </a:xfrm>
          <a:prstGeom prst="rect">
            <a:avLst/>
          </a:prstGeom>
          <a:ln w="19050">
            <a:solidFill>
              <a:srgbClr val="2D8AE7">
                <a:lumMod val="75000"/>
              </a:srgbClr>
            </a:solidFill>
            <a:prstDash val="dash"/>
          </a:ln>
        </p:spPr>
        <p:txBody>
          <a:bodyPr wrap="square">
            <a:spAutoFit/>
          </a:bodyPr>
          <a:lstStyle/>
          <a:p>
            <a:pPr marL="457200" marR="0" lvl="0" indent="-457200" algn="just" defTabSz="91440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zh-CN" altLang="en-US" sz="28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方正静蕾简体" panose="02000000000000000000"/>
              </a:rPr>
              <a:t>段内近返回</a:t>
            </a:r>
            <a:r>
              <a:rPr lang="en-US" altLang="zh-CN" sz="28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方正静蕾简体" panose="02000000000000000000"/>
              </a:rPr>
              <a:t>: </a:t>
            </a:r>
            <a:r>
              <a:rPr lang="en-US" altLang="zh-CN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  <a:sym typeface="Symbol" panose="05050102010706020507" pitchFamily="18" charset="2"/>
              </a:rPr>
              <a:t>RET</a:t>
            </a:r>
          </a:p>
          <a:p>
            <a:pPr marL="457200" lvl="0" indent="-457200" algn="just" defTabSz="9144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28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方正静蕾简体" panose="02000000000000000000"/>
              </a:rPr>
              <a:t>执行操作</a:t>
            </a:r>
            <a:r>
              <a:rPr lang="en-US" altLang="zh-CN" sz="28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方正静蕾简体" panose="02000000000000000000"/>
              </a:rPr>
              <a:t>:</a:t>
            </a:r>
          </a:p>
          <a:p>
            <a:pPr lvl="1" algn="just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b="1" kern="0" dirty="0">
                <a:solidFill>
                  <a:srgbClr val="0E457C"/>
                </a:solidFill>
                <a:latin typeface="Times New Roman" panose="02020603050405020304" pitchFamily="18" charset="0"/>
                <a:ea typeface="方正静蕾简体" panose="02000000000000000000"/>
                <a:sym typeface="Symbol" panose="05050102010706020507" pitchFamily="18" charset="2"/>
              </a:rPr>
              <a:t>(IP) ← ( (SP)+1,(SP) ) </a:t>
            </a:r>
          </a:p>
          <a:p>
            <a:pPr lvl="1" algn="just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b="1" kern="0" dirty="0">
                <a:solidFill>
                  <a:srgbClr val="0E457C"/>
                </a:solidFill>
                <a:latin typeface="Times New Roman" panose="02020603050405020304" pitchFamily="18" charset="0"/>
                <a:ea typeface="方正静蕾简体" panose="02000000000000000000"/>
                <a:sym typeface="Symbol" panose="05050102010706020507" pitchFamily="18" charset="2"/>
              </a:rPr>
              <a:t>(SP) ← (SP) + 2</a:t>
            </a:r>
          </a:p>
          <a:p>
            <a:pPr marL="457200" lvl="0" indent="-457200" algn="just" defTabSz="9144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28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方正静蕾简体" panose="02000000000000000000"/>
              </a:rPr>
              <a:t>段内带立即数近返回</a:t>
            </a:r>
            <a:r>
              <a:rPr lang="en-US" altLang="zh-CN" sz="28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方正静蕾简体" panose="02000000000000000000"/>
              </a:rPr>
              <a:t>:</a:t>
            </a:r>
            <a:endParaRPr lang="zh-CN" altLang="en-US" sz="2800" b="1" kern="0" dirty="0">
              <a:solidFill>
                <a:srgbClr val="C00000"/>
              </a:solidFill>
              <a:latin typeface="Times New Roman" panose="02020603050405020304" pitchFamily="18" charset="0"/>
              <a:ea typeface="方正静蕾简体" panose="02000000000000000000"/>
            </a:endParaRPr>
          </a:p>
          <a:p>
            <a:pPr marL="914400" lvl="1" indent="-457200" algn="just" defTabSz="9144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段内带立即数近返回：</a:t>
            </a:r>
            <a:r>
              <a:rPr lang="en-US" altLang="zh-CN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RET  EXP</a:t>
            </a:r>
          </a:p>
          <a:p>
            <a:pPr lvl="1" indent="-457200" algn="just" defTabSz="9144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28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方正静蕾简体" panose="02000000000000000000"/>
              </a:rPr>
              <a:t>段间远返回</a:t>
            </a:r>
            <a:r>
              <a:rPr lang="en-US" altLang="zh-CN" sz="28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方正静蕾简体" panose="02000000000000000000"/>
              </a:rPr>
              <a:t>: RET</a:t>
            </a:r>
          </a:p>
          <a:p>
            <a:pPr lvl="1" indent="-457200" algn="just" defTabSz="9144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28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方正静蕾简体" panose="02000000000000000000"/>
              </a:rPr>
              <a:t>执行操作：</a:t>
            </a:r>
            <a:r>
              <a:rPr lang="en-US" altLang="zh-CN" sz="2800" b="1" kern="0" dirty="0">
                <a:solidFill>
                  <a:srgbClr val="0E457C"/>
                </a:solidFill>
                <a:latin typeface="Times New Roman" panose="02020603050405020304" pitchFamily="18" charset="0"/>
                <a:ea typeface="方正静蕾简体" panose="02000000000000000000"/>
              </a:rPr>
              <a:t>(IP) ← ( (SP)+1,(SP) ) </a:t>
            </a:r>
          </a:p>
          <a:p>
            <a:pPr marL="0" lvl="1" algn="just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b="1" kern="0" dirty="0">
                <a:solidFill>
                  <a:srgbClr val="0E457C"/>
                </a:solidFill>
                <a:latin typeface="Times New Roman" panose="02020603050405020304" pitchFamily="18" charset="0"/>
                <a:ea typeface="方正静蕾简体" panose="02000000000000000000"/>
              </a:rPr>
              <a:t>                         (SP) ← (SP) + 2</a:t>
            </a:r>
          </a:p>
          <a:p>
            <a:pPr marL="0" lvl="1" algn="just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b="1" kern="0" dirty="0">
                <a:solidFill>
                  <a:srgbClr val="0E457C"/>
                </a:solidFill>
                <a:latin typeface="Times New Roman" panose="02020603050405020304" pitchFamily="18" charset="0"/>
                <a:ea typeface="方正静蕾简体" panose="02000000000000000000"/>
              </a:rPr>
              <a:t>                         (CS) ← ( (SP)+1,(SP) )  </a:t>
            </a:r>
          </a:p>
          <a:p>
            <a:pPr marL="0" lvl="1" algn="just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b="1" kern="0" dirty="0">
                <a:solidFill>
                  <a:srgbClr val="0E457C"/>
                </a:solidFill>
                <a:latin typeface="Times New Roman" panose="02020603050405020304" pitchFamily="18" charset="0"/>
                <a:ea typeface="方正静蕾简体" panose="02000000000000000000"/>
              </a:rPr>
              <a:t>                         (SP) ← (SP) + 2</a:t>
            </a:r>
          </a:p>
          <a:p>
            <a:pPr lvl="1" indent="-457200" algn="just" defTabSz="9144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28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方正静蕾简体" panose="02000000000000000000"/>
              </a:rPr>
              <a:t>段间带立即数远返回：</a:t>
            </a:r>
            <a:r>
              <a:rPr lang="en-US" altLang="zh-CN" sz="28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方正静蕾简体" panose="02000000000000000000"/>
              </a:rPr>
              <a:t>RET  EXP</a:t>
            </a:r>
          </a:p>
        </p:txBody>
      </p:sp>
    </p:spTree>
    <p:extLst>
      <p:ext uri="{BB962C8B-B14F-4D97-AF65-F5344CB8AC3E}">
        <p14:creationId xmlns:p14="http://schemas.microsoft.com/office/powerpoint/2010/main" val="402233334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9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9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9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9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animBg="1"/>
      <p:bldP spid="97" grpId="0" animBg="1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62" name="灯片编号占位符 1">
            <a:extLst>
              <a:ext uri="{FF2B5EF4-FFF2-40B4-BE49-F238E27FC236}">
                <a16:creationId xmlns:a16="http://schemas.microsoft.com/office/drawing/2014/main" id="{ABCB2F6E-0184-44D1-9766-3888AA0FD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C1EED8DC-ED82-4FAB-BA50-41D9637DB011}" type="slidenum">
              <a:rPr lang="en-US" altLang="zh-CN" sz="1200" smtClean="0">
                <a:solidFill>
                  <a:srgbClr val="B4B686"/>
                </a:solidFill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114</a:t>
            </a:fld>
            <a:endParaRPr lang="en-US" altLang="zh-CN" sz="1200">
              <a:solidFill>
                <a:srgbClr val="B4B686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E16BC7E-CA93-4566-AD38-CD5AD99636A6}"/>
              </a:ext>
            </a:extLst>
          </p:cNvPr>
          <p:cNvSpPr/>
          <p:nvPr/>
        </p:nvSpPr>
        <p:spPr>
          <a:xfrm>
            <a:off x="421317" y="1279537"/>
            <a:ext cx="8340000" cy="5262979"/>
          </a:xfrm>
          <a:prstGeom prst="rect">
            <a:avLst/>
          </a:prstGeom>
          <a:ln w="19050">
            <a:solidFill>
              <a:srgbClr val="2D8AE7">
                <a:lumMod val="75000"/>
              </a:srgbClr>
            </a:solidFill>
            <a:prstDash val="dash"/>
          </a:ln>
        </p:spPr>
        <p:txBody>
          <a:bodyPr wrap="square">
            <a:spAutoFit/>
          </a:bodyPr>
          <a:lstStyle/>
          <a:p>
            <a:pPr marL="457200" marR="0" lvl="0" indent="-457200" algn="just" defTabSz="91440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altLang="zh-CN" sz="2800" b="1" kern="0" dirty="0">
              <a:solidFill>
                <a:srgbClr val="C00000"/>
              </a:solidFill>
              <a:latin typeface="Times New Roman" panose="02020603050405020304" pitchFamily="18" charset="0"/>
              <a:ea typeface="方正静蕾简体" panose="02000000000000000000"/>
            </a:endParaRPr>
          </a:p>
          <a:p>
            <a:pPr marL="457200" marR="0" lvl="0" indent="-457200" algn="just" defTabSz="91440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altLang="zh-CN" sz="2800" b="1" kern="0" dirty="0">
              <a:solidFill>
                <a:srgbClr val="C00000"/>
              </a:solidFill>
              <a:latin typeface="Times New Roman" panose="02020603050405020304" pitchFamily="18" charset="0"/>
              <a:ea typeface="方正静蕾简体" panose="02000000000000000000"/>
            </a:endParaRPr>
          </a:p>
          <a:p>
            <a:pPr marL="457200" marR="0" lvl="0" indent="-457200" algn="just" defTabSz="91440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altLang="zh-CN" sz="2800" b="1" kern="0" dirty="0">
              <a:solidFill>
                <a:srgbClr val="C00000"/>
              </a:solidFill>
              <a:latin typeface="Times New Roman" panose="02020603050405020304" pitchFamily="18" charset="0"/>
              <a:ea typeface="方正静蕾简体" panose="02000000000000000000"/>
            </a:endParaRPr>
          </a:p>
          <a:p>
            <a:pPr marL="457200" marR="0" lvl="0" indent="-457200" algn="just" defTabSz="91440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altLang="zh-CN" sz="2800" b="1" kern="0" dirty="0">
              <a:solidFill>
                <a:srgbClr val="C00000"/>
              </a:solidFill>
              <a:latin typeface="Times New Roman" panose="02020603050405020304" pitchFamily="18" charset="0"/>
              <a:ea typeface="方正静蕾简体" panose="02000000000000000000"/>
            </a:endParaRPr>
          </a:p>
          <a:p>
            <a:pPr marL="457200" marR="0" lvl="0" indent="-457200" algn="just" defTabSz="91440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altLang="zh-CN" sz="2800" b="1" kern="0" dirty="0">
              <a:solidFill>
                <a:srgbClr val="C00000"/>
              </a:solidFill>
              <a:latin typeface="Times New Roman" panose="02020603050405020304" pitchFamily="18" charset="0"/>
              <a:ea typeface="方正静蕾简体" panose="02000000000000000000"/>
            </a:endParaRPr>
          </a:p>
          <a:p>
            <a:pPr marL="457200" marR="0" lvl="0" indent="-457200" algn="just" defTabSz="91440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altLang="zh-CN" sz="2800" b="1" kern="0" dirty="0">
              <a:solidFill>
                <a:srgbClr val="C00000"/>
              </a:solidFill>
              <a:latin typeface="Times New Roman" panose="02020603050405020304" pitchFamily="18" charset="0"/>
              <a:ea typeface="方正静蕾简体" panose="02000000000000000000"/>
            </a:endParaRPr>
          </a:p>
          <a:p>
            <a:pPr marL="457200" marR="0" lvl="0" indent="-457200" algn="just" defTabSz="91440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altLang="zh-CN" sz="2800" b="1" kern="0" dirty="0">
              <a:solidFill>
                <a:srgbClr val="C00000"/>
              </a:solidFill>
              <a:latin typeface="Times New Roman" panose="02020603050405020304" pitchFamily="18" charset="0"/>
              <a:ea typeface="方正静蕾简体" panose="02000000000000000000"/>
            </a:endParaRPr>
          </a:p>
          <a:p>
            <a:pPr marL="457200" marR="0" lvl="0" indent="-457200" algn="just" defTabSz="91440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altLang="zh-CN" sz="2800" b="1" kern="0" dirty="0">
              <a:solidFill>
                <a:srgbClr val="C00000"/>
              </a:solidFill>
              <a:latin typeface="Times New Roman" panose="02020603050405020304" pitchFamily="18" charset="0"/>
              <a:ea typeface="方正静蕾简体" panose="02000000000000000000"/>
            </a:endParaRPr>
          </a:p>
          <a:p>
            <a:pPr marL="457200" marR="0" lvl="0" indent="-457200" algn="just" defTabSz="91440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altLang="zh-CN" sz="2800" b="1" kern="0" dirty="0">
              <a:solidFill>
                <a:srgbClr val="C00000"/>
              </a:solidFill>
              <a:latin typeface="Times New Roman" panose="02020603050405020304" pitchFamily="18" charset="0"/>
              <a:ea typeface="方正静蕾简体" panose="02000000000000000000"/>
            </a:endParaRPr>
          </a:p>
          <a:p>
            <a:pPr marL="457200" marR="0" lvl="0" indent="-457200" algn="just" defTabSz="91440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altLang="zh-CN" sz="2800" b="1" kern="0" dirty="0">
              <a:solidFill>
                <a:srgbClr val="C00000"/>
              </a:solidFill>
              <a:latin typeface="Times New Roman" panose="02020603050405020304" pitchFamily="18" charset="0"/>
              <a:ea typeface="方正静蕾简体" panose="02000000000000000000"/>
            </a:endParaRPr>
          </a:p>
          <a:p>
            <a:pPr marL="457200" marR="0" lvl="0" indent="-457200" algn="just" defTabSz="91440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altLang="zh-CN" sz="2800" b="1" kern="0" dirty="0">
              <a:solidFill>
                <a:srgbClr val="C00000"/>
              </a:solidFill>
              <a:latin typeface="Times New Roman" panose="02020603050405020304" pitchFamily="18" charset="0"/>
              <a:ea typeface="方正静蕾简体" panose="02000000000000000000"/>
            </a:endParaRPr>
          </a:p>
          <a:p>
            <a:pPr marL="457200" marR="0" lvl="0" indent="-457200" algn="just" defTabSz="91440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altLang="zh-CN" sz="2800" b="1" kern="0" dirty="0">
              <a:solidFill>
                <a:srgbClr val="C00000"/>
              </a:solidFill>
              <a:latin typeface="Times New Roman" panose="02020603050405020304" pitchFamily="18" charset="0"/>
              <a:ea typeface="方正静蕾简体" panose="02000000000000000000"/>
            </a:endParaRPr>
          </a:p>
        </p:txBody>
      </p:sp>
      <p:sp>
        <p:nvSpPr>
          <p:cNvPr id="11" name="Rectangle 13">
            <a:extLst>
              <a:ext uri="{FF2B5EF4-FFF2-40B4-BE49-F238E27FC236}">
                <a16:creationId xmlns:a16="http://schemas.microsoft.com/office/drawing/2014/main" id="{DFADFB9F-B410-47FA-AE9A-AF726C76E0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4195" y="519948"/>
            <a:ext cx="3935485" cy="523220"/>
          </a:xfrm>
          <a:prstGeom prst="rect">
            <a:avLst/>
          </a:prstGeom>
          <a:solidFill>
            <a:srgbClr val="0E457C"/>
          </a:solidFill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chemeClr val="bg1"/>
                </a:solidFill>
              </a:rPr>
              <a:t>子程序调用和返回指令</a:t>
            </a: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9A4A28AE-33A8-4D36-BFB6-E88D591F4A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5185" y="6218252"/>
            <a:ext cx="26981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800" b="1" cap="all" dirty="0">
                <a:solidFill>
                  <a:srgbClr val="000000"/>
                </a:solidFill>
                <a:ea typeface="楷体_GB2312"/>
                <a:cs typeface="楷体_GB2312"/>
              </a:rPr>
              <a:t>段间调用和返回</a:t>
            </a:r>
            <a:endParaRPr lang="zh-CN" altLang="en-US" sz="2800" cap="all" dirty="0">
              <a:solidFill>
                <a:srgbClr val="000000"/>
              </a:solidFill>
            </a:endParaRP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1E5A1CD2-41A8-4FE5-B75F-5AA371FBF7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8233" y="1279537"/>
            <a:ext cx="3485441" cy="51460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b="1" cap="all" dirty="0">
                <a:solidFill>
                  <a:srgbClr val="000000"/>
                </a:solidFill>
              </a:rPr>
              <a:t>code1  segment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b="1" cap="all" dirty="0">
                <a:solidFill>
                  <a:srgbClr val="000000"/>
                </a:solidFill>
              </a:rPr>
              <a:t>main   proc  </a:t>
            </a:r>
            <a:r>
              <a:rPr lang="en-US" altLang="zh-CN" sz="2000" b="1" i="1" cap="all" dirty="0">
                <a:solidFill>
                  <a:srgbClr val="000000"/>
                </a:solidFill>
              </a:rPr>
              <a:t>far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b="1" cap="all" dirty="0">
                <a:solidFill>
                  <a:srgbClr val="000000"/>
                </a:solidFill>
              </a:rPr>
              <a:t>           ……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b="1" cap="all" dirty="0">
                <a:solidFill>
                  <a:srgbClr val="000000"/>
                </a:solidFill>
              </a:rPr>
              <a:t>           </a:t>
            </a:r>
            <a:r>
              <a:rPr lang="en-US" altLang="zh-CN" sz="2000" b="1" i="1" cap="all" dirty="0">
                <a:solidFill>
                  <a:srgbClr val="000000"/>
                </a:solidFill>
              </a:rPr>
              <a:t>call</a:t>
            </a:r>
            <a:r>
              <a:rPr lang="en-US" altLang="zh-CN" sz="2000" b="1" cap="all" dirty="0">
                <a:solidFill>
                  <a:srgbClr val="000000"/>
                </a:solidFill>
              </a:rPr>
              <a:t>  far </a:t>
            </a:r>
            <a:r>
              <a:rPr lang="en-US" altLang="zh-CN" sz="2000" b="1" cap="all" dirty="0" err="1">
                <a:solidFill>
                  <a:srgbClr val="000000"/>
                </a:solidFill>
              </a:rPr>
              <a:t>ptr</a:t>
            </a:r>
            <a:r>
              <a:rPr lang="en-US" altLang="zh-CN" sz="2000" b="1" cap="all" dirty="0">
                <a:solidFill>
                  <a:srgbClr val="000000"/>
                </a:solidFill>
              </a:rPr>
              <a:t> </a:t>
            </a:r>
            <a:r>
              <a:rPr lang="en-US" altLang="zh-CN" sz="2000" b="1" cap="all" dirty="0" err="1">
                <a:solidFill>
                  <a:srgbClr val="000000"/>
                </a:solidFill>
              </a:rPr>
              <a:t>subp</a:t>
            </a:r>
            <a:endParaRPr lang="en-US" altLang="zh-CN" sz="2000" b="1" cap="all" dirty="0">
              <a:solidFill>
                <a:srgbClr val="000000"/>
              </a:solidFill>
            </a:endParaRP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b="1" cap="all" dirty="0">
                <a:solidFill>
                  <a:srgbClr val="000000"/>
                </a:solidFill>
              </a:rPr>
              <a:t>           ……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b="1" cap="all" dirty="0">
                <a:solidFill>
                  <a:srgbClr val="000000"/>
                </a:solidFill>
              </a:rPr>
              <a:t>           ret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b="1" cap="all" dirty="0">
                <a:solidFill>
                  <a:srgbClr val="000000"/>
                </a:solidFill>
              </a:rPr>
              <a:t>main   </a:t>
            </a:r>
            <a:r>
              <a:rPr lang="en-US" altLang="zh-CN" sz="2000" b="1" cap="all" dirty="0" err="1">
                <a:solidFill>
                  <a:srgbClr val="000000"/>
                </a:solidFill>
              </a:rPr>
              <a:t>endp</a:t>
            </a:r>
            <a:endParaRPr lang="en-US" altLang="zh-CN" sz="2000" b="1" cap="all" dirty="0">
              <a:solidFill>
                <a:srgbClr val="000000"/>
              </a:solidFill>
            </a:endParaRP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b="1" cap="all" dirty="0">
                <a:solidFill>
                  <a:srgbClr val="000000"/>
                </a:solidFill>
              </a:rPr>
              <a:t>code1  ends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en-US" altLang="zh-CN" sz="2000" b="1" cap="all" dirty="0">
              <a:solidFill>
                <a:srgbClr val="000000"/>
              </a:solidFill>
            </a:endParaRP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b="1" cap="all" dirty="0">
                <a:solidFill>
                  <a:srgbClr val="000000"/>
                </a:solidFill>
              </a:rPr>
              <a:t>code2  segment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b="1" cap="all" dirty="0" err="1">
                <a:solidFill>
                  <a:srgbClr val="000000"/>
                </a:solidFill>
              </a:rPr>
              <a:t>subp</a:t>
            </a:r>
            <a:r>
              <a:rPr lang="en-US" altLang="zh-CN" sz="2000" b="1" cap="all" dirty="0">
                <a:solidFill>
                  <a:srgbClr val="000000"/>
                </a:solidFill>
              </a:rPr>
              <a:t>   proc  </a:t>
            </a:r>
            <a:r>
              <a:rPr lang="en-US" altLang="zh-CN" sz="2000" b="1" i="1" cap="all" dirty="0">
                <a:solidFill>
                  <a:srgbClr val="000000"/>
                </a:solidFill>
              </a:rPr>
              <a:t>far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b="1" cap="all" dirty="0">
                <a:solidFill>
                  <a:srgbClr val="000000"/>
                </a:solidFill>
              </a:rPr>
              <a:t>         ……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b="1" cap="all" dirty="0">
                <a:solidFill>
                  <a:srgbClr val="000000"/>
                </a:solidFill>
              </a:rPr>
              <a:t>         </a:t>
            </a:r>
            <a:r>
              <a:rPr lang="en-US" altLang="zh-CN" sz="2000" b="1" i="1" cap="all" dirty="0">
                <a:solidFill>
                  <a:srgbClr val="000000"/>
                </a:solidFill>
              </a:rPr>
              <a:t>ret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b="1" cap="all" dirty="0" err="1">
                <a:solidFill>
                  <a:srgbClr val="000000"/>
                </a:solidFill>
              </a:rPr>
              <a:t>subp</a:t>
            </a:r>
            <a:r>
              <a:rPr lang="en-US" altLang="zh-CN" sz="2000" b="1" cap="all" dirty="0">
                <a:solidFill>
                  <a:srgbClr val="000000"/>
                </a:solidFill>
              </a:rPr>
              <a:t>   </a:t>
            </a:r>
            <a:r>
              <a:rPr lang="en-US" altLang="zh-CN" sz="2000" b="1" cap="all" dirty="0" err="1">
                <a:solidFill>
                  <a:srgbClr val="000000"/>
                </a:solidFill>
              </a:rPr>
              <a:t>endp</a:t>
            </a:r>
            <a:endParaRPr lang="en-US" altLang="zh-CN" sz="2000" b="1" cap="all" dirty="0">
              <a:solidFill>
                <a:srgbClr val="000000"/>
              </a:solidFill>
            </a:endParaRP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b="1" cap="all" dirty="0">
                <a:solidFill>
                  <a:srgbClr val="000000"/>
                </a:solidFill>
              </a:rPr>
              <a:t>code2  ends</a:t>
            </a:r>
          </a:p>
        </p:txBody>
      </p:sp>
      <p:grpSp>
        <p:nvGrpSpPr>
          <p:cNvPr id="9" name="Group 6">
            <a:extLst>
              <a:ext uri="{FF2B5EF4-FFF2-40B4-BE49-F238E27FC236}">
                <a16:creationId xmlns:a16="http://schemas.microsoft.com/office/drawing/2014/main" id="{A8D9F9A1-422C-4289-A39E-AF329D467B30}"/>
              </a:ext>
            </a:extLst>
          </p:cNvPr>
          <p:cNvGrpSpPr>
            <a:grpSpLocks/>
          </p:cNvGrpSpPr>
          <p:nvPr/>
        </p:nvGrpSpPr>
        <p:grpSpPr bwMode="auto">
          <a:xfrm>
            <a:off x="6531908" y="2505045"/>
            <a:ext cx="2364261" cy="2574955"/>
            <a:chOff x="3616" y="1342"/>
            <a:chExt cx="1040" cy="1442"/>
          </a:xfrm>
        </p:grpSpPr>
        <p:sp>
          <p:nvSpPr>
            <p:cNvPr id="10" name="Line 7">
              <a:extLst>
                <a:ext uri="{FF2B5EF4-FFF2-40B4-BE49-F238E27FC236}">
                  <a16:creationId xmlns:a16="http://schemas.microsoft.com/office/drawing/2014/main" id="{6E20120B-4E25-46B5-90F0-B509A9BC5B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81" y="1342"/>
              <a:ext cx="75" cy="2"/>
            </a:xfrm>
            <a:prstGeom prst="line">
              <a:avLst/>
            </a:prstGeom>
            <a:noFill/>
            <a:ln w="25400" cap="sq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 cap="all">
                <a:latin typeface="Times New Roman" panose="02020603050405020304" pitchFamily="18" charset="0"/>
              </a:endParaRPr>
            </a:p>
          </p:txBody>
        </p:sp>
        <p:sp>
          <p:nvSpPr>
            <p:cNvPr id="12" name="Line 8">
              <a:extLst>
                <a:ext uri="{FF2B5EF4-FFF2-40B4-BE49-F238E27FC236}">
                  <a16:creationId xmlns:a16="http://schemas.microsoft.com/office/drawing/2014/main" id="{D166904E-2EE5-41B2-B839-E8644EA3B4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6" y="1344"/>
              <a:ext cx="0" cy="1440"/>
            </a:xfrm>
            <a:prstGeom prst="line">
              <a:avLst/>
            </a:prstGeom>
            <a:noFill/>
            <a:ln w="25400" cap="sq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 cap="all">
                <a:latin typeface="Times New Roman" panose="02020603050405020304" pitchFamily="18" charset="0"/>
              </a:endParaRPr>
            </a:p>
          </p:txBody>
        </p:sp>
        <p:sp>
          <p:nvSpPr>
            <p:cNvPr id="13" name="Line 9">
              <a:extLst>
                <a:ext uri="{FF2B5EF4-FFF2-40B4-BE49-F238E27FC236}">
                  <a16:creationId xmlns:a16="http://schemas.microsoft.com/office/drawing/2014/main" id="{7F0083E2-9BB0-4FBF-95AA-F304A71165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616" y="2782"/>
              <a:ext cx="1040" cy="2"/>
            </a:xfrm>
            <a:prstGeom prst="line">
              <a:avLst/>
            </a:prstGeom>
            <a:noFill/>
            <a:ln w="25400" cap="sq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 cap="all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4" name="Group 10">
            <a:extLst>
              <a:ext uri="{FF2B5EF4-FFF2-40B4-BE49-F238E27FC236}">
                <a16:creationId xmlns:a16="http://schemas.microsoft.com/office/drawing/2014/main" id="{A4C68D45-03DF-480F-A314-A7B5C95B25C4}"/>
              </a:ext>
            </a:extLst>
          </p:cNvPr>
          <p:cNvGrpSpPr>
            <a:grpSpLocks/>
          </p:cNvGrpSpPr>
          <p:nvPr/>
        </p:nvGrpSpPr>
        <p:grpSpPr bwMode="auto">
          <a:xfrm>
            <a:off x="5111750" y="2687667"/>
            <a:ext cx="1143000" cy="2890795"/>
            <a:chOff x="864" y="1680"/>
            <a:chExt cx="720" cy="1536"/>
          </a:xfrm>
        </p:grpSpPr>
        <p:sp>
          <p:nvSpPr>
            <p:cNvPr id="15" name="Line 11">
              <a:extLst>
                <a:ext uri="{FF2B5EF4-FFF2-40B4-BE49-F238E27FC236}">
                  <a16:creationId xmlns:a16="http://schemas.microsoft.com/office/drawing/2014/main" id="{B3650608-6B72-4774-990D-81620E86459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64" y="3216"/>
              <a:ext cx="528" cy="0"/>
            </a:xfrm>
            <a:prstGeom prst="line">
              <a:avLst/>
            </a:prstGeom>
            <a:noFill/>
            <a:ln w="25400" cap="sq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 cap="all">
                <a:latin typeface="Times New Roman" panose="02020603050405020304" pitchFamily="18" charset="0"/>
              </a:endParaRPr>
            </a:p>
          </p:txBody>
        </p:sp>
        <p:sp>
          <p:nvSpPr>
            <p:cNvPr id="16" name="Line 12">
              <a:extLst>
                <a:ext uri="{FF2B5EF4-FFF2-40B4-BE49-F238E27FC236}">
                  <a16:creationId xmlns:a16="http://schemas.microsoft.com/office/drawing/2014/main" id="{518D1E1B-25D0-4037-B6D2-AD5CA1A19D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64" y="1680"/>
              <a:ext cx="0" cy="1536"/>
            </a:xfrm>
            <a:prstGeom prst="line">
              <a:avLst/>
            </a:prstGeom>
            <a:noFill/>
            <a:ln w="25400" cap="sq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 cap="all">
                <a:latin typeface="Times New Roman" panose="02020603050405020304" pitchFamily="18" charset="0"/>
              </a:endParaRPr>
            </a:p>
          </p:txBody>
        </p:sp>
        <p:sp>
          <p:nvSpPr>
            <p:cNvPr id="17" name="Line 13">
              <a:extLst>
                <a:ext uri="{FF2B5EF4-FFF2-40B4-BE49-F238E27FC236}">
                  <a16:creationId xmlns:a16="http://schemas.microsoft.com/office/drawing/2014/main" id="{296B3249-DACF-4D61-88C1-B9E6B448B1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1680"/>
              <a:ext cx="720" cy="0"/>
            </a:xfrm>
            <a:prstGeom prst="line">
              <a:avLst/>
            </a:prstGeom>
            <a:noFill/>
            <a:ln w="25400" cap="sq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 cap="all">
                <a:latin typeface="Times New Roman" panose="02020603050405020304" pitchFamily="18" charset="0"/>
              </a:endParaRPr>
            </a:p>
          </p:txBody>
        </p:sp>
      </p:grpSp>
      <p:sp>
        <p:nvSpPr>
          <p:cNvPr id="20" name="Text Box 15">
            <a:extLst>
              <a:ext uri="{FF2B5EF4-FFF2-40B4-BE49-F238E27FC236}">
                <a16:creationId xmlns:a16="http://schemas.microsoft.com/office/drawing/2014/main" id="{1ABD7132-C544-4A17-A975-4B6B75055A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6117" y="1252221"/>
            <a:ext cx="2512483" cy="4976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b="1" cap="all" dirty="0">
                <a:solidFill>
                  <a:srgbClr val="000000"/>
                </a:solidFill>
              </a:rPr>
              <a:t>code  segment</a:t>
            </a:r>
          </a:p>
          <a:p>
            <a:pPr>
              <a:lnSpc>
                <a:spcPct val="13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b="1" cap="all" dirty="0">
                <a:solidFill>
                  <a:srgbClr val="000000"/>
                </a:solidFill>
              </a:rPr>
              <a:t>main  proc  </a:t>
            </a:r>
            <a:r>
              <a:rPr lang="en-US" altLang="zh-CN" sz="2000" b="1" i="1" cap="all" dirty="0">
                <a:solidFill>
                  <a:srgbClr val="000000"/>
                </a:solidFill>
              </a:rPr>
              <a:t>far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b="1" cap="all" dirty="0">
                <a:solidFill>
                  <a:srgbClr val="000000"/>
                </a:solidFill>
              </a:rPr>
              <a:t>          ……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b="1" i="1" cap="all" dirty="0">
                <a:solidFill>
                  <a:srgbClr val="000000"/>
                </a:solidFill>
              </a:rPr>
              <a:t>          call</a:t>
            </a:r>
            <a:r>
              <a:rPr lang="en-US" altLang="zh-CN" sz="2000" b="1" cap="all" dirty="0">
                <a:solidFill>
                  <a:srgbClr val="000000"/>
                </a:solidFill>
              </a:rPr>
              <a:t>  </a:t>
            </a:r>
            <a:r>
              <a:rPr lang="en-US" altLang="zh-CN" sz="2000" b="1" cap="all" dirty="0" err="1">
                <a:solidFill>
                  <a:srgbClr val="000000"/>
                </a:solidFill>
              </a:rPr>
              <a:t>subp</a:t>
            </a:r>
            <a:endParaRPr lang="en-US" altLang="zh-CN" sz="2000" b="1" cap="all" dirty="0">
              <a:solidFill>
                <a:srgbClr val="000000"/>
              </a:solidFill>
            </a:endParaRP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b="1" cap="all" dirty="0">
                <a:solidFill>
                  <a:srgbClr val="000000"/>
                </a:solidFill>
              </a:rPr>
              <a:t>          ……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b="1" cap="all" dirty="0">
                <a:solidFill>
                  <a:srgbClr val="000000"/>
                </a:solidFill>
              </a:rPr>
              <a:t>          ret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b="1" cap="all" dirty="0">
                <a:solidFill>
                  <a:srgbClr val="000000"/>
                </a:solidFill>
              </a:rPr>
              <a:t>main  </a:t>
            </a:r>
            <a:r>
              <a:rPr lang="en-US" altLang="zh-CN" sz="2000" b="1" cap="all" dirty="0" err="1">
                <a:solidFill>
                  <a:srgbClr val="000000"/>
                </a:solidFill>
              </a:rPr>
              <a:t>endp</a:t>
            </a:r>
            <a:endParaRPr lang="en-US" altLang="zh-CN" sz="2000" b="1" cap="all" dirty="0">
              <a:solidFill>
                <a:srgbClr val="000000"/>
              </a:solidFill>
            </a:endParaRP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en-US" altLang="zh-CN" sz="2000" b="1" cap="all" dirty="0">
              <a:solidFill>
                <a:srgbClr val="000000"/>
              </a:solidFill>
            </a:endParaRP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b="1" cap="all" dirty="0" err="1">
                <a:solidFill>
                  <a:srgbClr val="000000"/>
                </a:solidFill>
              </a:rPr>
              <a:t>subp</a:t>
            </a:r>
            <a:r>
              <a:rPr lang="en-US" altLang="zh-CN" sz="2000" b="1" cap="all" dirty="0">
                <a:solidFill>
                  <a:srgbClr val="000000"/>
                </a:solidFill>
              </a:rPr>
              <a:t>  proc  </a:t>
            </a:r>
            <a:r>
              <a:rPr lang="en-US" altLang="zh-CN" sz="2000" b="1" i="1" cap="all" dirty="0">
                <a:solidFill>
                  <a:srgbClr val="000000"/>
                </a:solidFill>
              </a:rPr>
              <a:t>near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b="1" cap="all" dirty="0">
                <a:solidFill>
                  <a:srgbClr val="000000"/>
                </a:solidFill>
              </a:rPr>
              <a:t>        ……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b="1" cap="all" dirty="0">
                <a:solidFill>
                  <a:srgbClr val="000000"/>
                </a:solidFill>
              </a:rPr>
              <a:t>        </a:t>
            </a:r>
            <a:r>
              <a:rPr lang="en-US" altLang="zh-CN" sz="2000" b="1" i="1" cap="all" dirty="0">
                <a:solidFill>
                  <a:srgbClr val="000000"/>
                </a:solidFill>
              </a:rPr>
              <a:t>ret</a:t>
            </a:r>
          </a:p>
          <a:p>
            <a:pPr>
              <a:lnSpc>
                <a:spcPct val="13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b="1" cap="all" dirty="0" err="1">
                <a:solidFill>
                  <a:srgbClr val="000000"/>
                </a:solidFill>
              </a:rPr>
              <a:t>subp</a:t>
            </a:r>
            <a:r>
              <a:rPr lang="en-US" altLang="zh-CN" sz="2000" b="1" cap="all" dirty="0">
                <a:solidFill>
                  <a:srgbClr val="000000"/>
                </a:solidFill>
              </a:rPr>
              <a:t>  </a:t>
            </a:r>
            <a:r>
              <a:rPr lang="en-US" altLang="zh-CN" sz="2000" b="1" cap="all" dirty="0" err="1">
                <a:solidFill>
                  <a:srgbClr val="000000"/>
                </a:solidFill>
              </a:rPr>
              <a:t>endp</a:t>
            </a:r>
            <a:endParaRPr lang="en-US" altLang="zh-CN" sz="2000" b="1" cap="all" dirty="0">
              <a:solidFill>
                <a:srgbClr val="000000"/>
              </a:solidFill>
            </a:endParaRPr>
          </a:p>
          <a:p>
            <a:pPr>
              <a:lnSpc>
                <a:spcPct val="13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b="1" cap="all" dirty="0">
                <a:solidFill>
                  <a:srgbClr val="000000"/>
                </a:solidFill>
              </a:rPr>
              <a:t>code  ends</a:t>
            </a:r>
          </a:p>
        </p:txBody>
      </p:sp>
      <p:sp>
        <p:nvSpPr>
          <p:cNvPr id="21" name="Text Box 16">
            <a:extLst>
              <a:ext uri="{FF2B5EF4-FFF2-40B4-BE49-F238E27FC236}">
                <a16:creationId xmlns:a16="http://schemas.microsoft.com/office/drawing/2014/main" id="{9FE0432C-17B6-48D9-A177-5A90432C4A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6275" y="6218252"/>
            <a:ext cx="298618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800" b="1" cap="all" dirty="0">
                <a:solidFill>
                  <a:srgbClr val="000000"/>
                </a:solidFill>
                <a:ea typeface="楷体_GB2312"/>
                <a:cs typeface="楷体_GB2312"/>
              </a:rPr>
              <a:t> </a:t>
            </a:r>
            <a:r>
              <a:rPr lang="zh-CN" altLang="en-US" sz="2800" b="1" cap="all" dirty="0">
                <a:solidFill>
                  <a:srgbClr val="000000"/>
                </a:solidFill>
                <a:ea typeface="楷体_GB2312"/>
                <a:cs typeface="楷体_GB2312"/>
              </a:rPr>
              <a:t>段内调用和返回</a:t>
            </a:r>
            <a:endParaRPr lang="zh-CN" altLang="en-US" sz="2800" cap="all" dirty="0">
              <a:solidFill>
                <a:srgbClr val="000000"/>
              </a:solidFill>
            </a:endParaRP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267BF611-87E7-4F92-8805-AEECB75C98B1}"/>
              </a:ext>
            </a:extLst>
          </p:cNvPr>
          <p:cNvGrpSpPr>
            <a:grpSpLocks/>
          </p:cNvGrpSpPr>
          <p:nvPr/>
        </p:nvGrpSpPr>
        <p:grpSpPr bwMode="auto">
          <a:xfrm>
            <a:off x="3867573" y="2647949"/>
            <a:ext cx="336550" cy="1905000"/>
            <a:chOff x="3702050" y="2514600"/>
            <a:chExt cx="336550" cy="1905000"/>
          </a:xfrm>
        </p:grpSpPr>
        <p:sp>
          <p:nvSpPr>
            <p:cNvPr id="25" name="Line 19">
              <a:extLst>
                <a:ext uri="{FF2B5EF4-FFF2-40B4-BE49-F238E27FC236}">
                  <a16:creationId xmlns:a16="http://schemas.microsoft.com/office/drawing/2014/main" id="{845320D6-4D72-4DD0-807D-42827F1935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2050" y="2514600"/>
              <a:ext cx="336550" cy="0"/>
            </a:xfrm>
            <a:prstGeom prst="line">
              <a:avLst/>
            </a:prstGeom>
            <a:noFill/>
            <a:ln w="25400" cap="sq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 cap="all">
                <a:latin typeface="Times New Roman" panose="02020603050405020304" pitchFamily="18" charset="0"/>
              </a:endParaRPr>
            </a:p>
          </p:txBody>
        </p:sp>
        <p:sp>
          <p:nvSpPr>
            <p:cNvPr id="26" name="Line 20">
              <a:extLst>
                <a:ext uri="{FF2B5EF4-FFF2-40B4-BE49-F238E27FC236}">
                  <a16:creationId xmlns:a16="http://schemas.microsoft.com/office/drawing/2014/main" id="{60AFF18C-DBAB-4C37-BD1C-065C9A26F1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38599" y="2514600"/>
              <a:ext cx="0" cy="1893888"/>
            </a:xfrm>
            <a:prstGeom prst="line">
              <a:avLst/>
            </a:prstGeom>
            <a:noFill/>
            <a:ln w="25400" cap="sq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 cap="all">
                <a:latin typeface="Times New Roman" panose="02020603050405020304" pitchFamily="18" charset="0"/>
              </a:endParaRPr>
            </a:p>
          </p:txBody>
        </p:sp>
        <p:sp>
          <p:nvSpPr>
            <p:cNvPr id="27" name="Line 21">
              <a:extLst>
                <a:ext uri="{FF2B5EF4-FFF2-40B4-BE49-F238E27FC236}">
                  <a16:creationId xmlns:a16="http://schemas.microsoft.com/office/drawing/2014/main" id="{E7234E46-70DD-4E91-8351-58F0B6D5BF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769360" y="4408488"/>
              <a:ext cx="269240" cy="11112"/>
            </a:xfrm>
            <a:prstGeom prst="line">
              <a:avLst/>
            </a:prstGeom>
            <a:noFill/>
            <a:ln w="25400" cap="sq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 cap="all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8" name="Group 22">
            <a:extLst>
              <a:ext uri="{FF2B5EF4-FFF2-40B4-BE49-F238E27FC236}">
                <a16:creationId xmlns:a16="http://schemas.microsoft.com/office/drawing/2014/main" id="{72A59828-3509-4458-B26D-80355326D107}"/>
              </a:ext>
            </a:extLst>
          </p:cNvPr>
          <p:cNvGrpSpPr>
            <a:grpSpLocks/>
          </p:cNvGrpSpPr>
          <p:nvPr/>
        </p:nvGrpSpPr>
        <p:grpSpPr bwMode="auto">
          <a:xfrm>
            <a:off x="864237" y="2647949"/>
            <a:ext cx="1258888" cy="2594609"/>
            <a:chOff x="960" y="1728"/>
            <a:chExt cx="793" cy="1344"/>
          </a:xfrm>
        </p:grpSpPr>
        <p:sp>
          <p:nvSpPr>
            <p:cNvPr id="29" name="Line 23">
              <a:extLst>
                <a:ext uri="{FF2B5EF4-FFF2-40B4-BE49-F238E27FC236}">
                  <a16:creationId xmlns:a16="http://schemas.microsoft.com/office/drawing/2014/main" id="{2504C6B6-69A7-4556-980B-02A9F59F44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60" y="3072"/>
              <a:ext cx="793" cy="0"/>
            </a:xfrm>
            <a:prstGeom prst="line">
              <a:avLst/>
            </a:prstGeom>
            <a:noFill/>
            <a:ln w="25400" cap="sq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 cap="all">
                <a:latin typeface="Times New Roman" panose="02020603050405020304" pitchFamily="18" charset="0"/>
              </a:endParaRPr>
            </a:p>
          </p:txBody>
        </p:sp>
        <p:sp>
          <p:nvSpPr>
            <p:cNvPr id="30" name="Line 24">
              <a:extLst>
                <a:ext uri="{FF2B5EF4-FFF2-40B4-BE49-F238E27FC236}">
                  <a16:creationId xmlns:a16="http://schemas.microsoft.com/office/drawing/2014/main" id="{7414C449-5613-4726-871E-DD0AA513DA4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60" y="1728"/>
              <a:ext cx="0" cy="1344"/>
            </a:xfrm>
            <a:prstGeom prst="line">
              <a:avLst/>
            </a:prstGeom>
            <a:noFill/>
            <a:ln w="25400" cap="sq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 cap="all">
                <a:latin typeface="Times New Roman" panose="02020603050405020304" pitchFamily="18" charset="0"/>
              </a:endParaRPr>
            </a:p>
          </p:txBody>
        </p:sp>
        <p:sp>
          <p:nvSpPr>
            <p:cNvPr id="31" name="Line 25">
              <a:extLst>
                <a:ext uri="{FF2B5EF4-FFF2-40B4-BE49-F238E27FC236}">
                  <a16:creationId xmlns:a16="http://schemas.microsoft.com/office/drawing/2014/main" id="{ADE7FDB8-7AE7-4351-B6C1-38F7DCF7C6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1728"/>
              <a:ext cx="720" cy="0"/>
            </a:xfrm>
            <a:prstGeom prst="line">
              <a:avLst/>
            </a:prstGeom>
            <a:noFill/>
            <a:ln w="25400" cap="sq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 cap="all">
                <a:latin typeface="Times New Roman" panose="02020603050405020304" pitchFamily="18" charset="0"/>
              </a:endParaRPr>
            </a:p>
          </p:txBody>
        </p:sp>
      </p:grpSp>
      <p:sp>
        <p:nvSpPr>
          <p:cNvPr id="32" name="矩形 31">
            <a:extLst>
              <a:ext uri="{FF2B5EF4-FFF2-40B4-BE49-F238E27FC236}">
                <a16:creationId xmlns:a16="http://schemas.microsoft.com/office/drawing/2014/main" id="{F0EECB6E-E056-4AFA-93A2-13F0BB32812C}"/>
              </a:ext>
            </a:extLst>
          </p:cNvPr>
          <p:cNvSpPr/>
          <p:nvPr/>
        </p:nvSpPr>
        <p:spPr>
          <a:xfrm>
            <a:off x="5409671" y="4335301"/>
            <a:ext cx="2208212" cy="1814513"/>
          </a:xfrm>
          <a:prstGeom prst="rect">
            <a:avLst/>
          </a:prstGeom>
          <a:noFill/>
          <a:ln w="12700">
            <a:solidFill>
              <a:srgbClr val="0E457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000" cap="all">
              <a:latin typeface="Times New Roman" panose="02020603050405020304" pitchFamily="18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D5C33673-2DF5-4755-9ED7-AB3AFFAABB8B}"/>
              </a:ext>
            </a:extLst>
          </p:cNvPr>
          <p:cNvSpPr/>
          <p:nvPr/>
        </p:nvSpPr>
        <p:spPr>
          <a:xfrm>
            <a:off x="5389009" y="1320174"/>
            <a:ext cx="2364261" cy="2785060"/>
          </a:xfrm>
          <a:prstGeom prst="rect">
            <a:avLst/>
          </a:prstGeom>
          <a:noFill/>
          <a:ln w="12700">
            <a:solidFill>
              <a:srgbClr val="0E457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000" cap="all">
              <a:latin typeface="Times New Roman" panose="02020603050405020304" pitchFamily="18" charset="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FCCCCFF4-1602-437D-8294-907E585E0C47}"/>
              </a:ext>
            </a:extLst>
          </p:cNvPr>
          <p:cNvSpPr/>
          <p:nvPr/>
        </p:nvSpPr>
        <p:spPr>
          <a:xfrm>
            <a:off x="1574960" y="4291008"/>
            <a:ext cx="2393356" cy="1480340"/>
          </a:xfrm>
          <a:prstGeom prst="rect">
            <a:avLst/>
          </a:prstGeom>
          <a:noFill/>
          <a:ln w="12700">
            <a:solidFill>
              <a:srgbClr val="0E457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000" cap="all">
              <a:latin typeface="Times New Roman" panose="02020603050405020304" pitchFamily="18" charset="0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47A4D06C-6F6F-4857-8AC7-7C588D065317}"/>
              </a:ext>
            </a:extLst>
          </p:cNvPr>
          <p:cNvSpPr/>
          <p:nvPr/>
        </p:nvSpPr>
        <p:spPr>
          <a:xfrm>
            <a:off x="1524996" y="1724743"/>
            <a:ext cx="2393356" cy="2217849"/>
          </a:xfrm>
          <a:prstGeom prst="rect">
            <a:avLst/>
          </a:prstGeom>
          <a:noFill/>
          <a:ln w="12700">
            <a:solidFill>
              <a:srgbClr val="0E457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000" cap="all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91444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62" name="灯片编号占位符 1">
            <a:extLst>
              <a:ext uri="{FF2B5EF4-FFF2-40B4-BE49-F238E27FC236}">
                <a16:creationId xmlns:a16="http://schemas.microsoft.com/office/drawing/2014/main" id="{ABCB2F6E-0184-44D1-9766-3888AA0FD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C1EED8DC-ED82-4FAB-BA50-41D9637DB011}" type="slidenum">
              <a:rPr lang="en-US" altLang="zh-CN" sz="1200" smtClean="0">
                <a:solidFill>
                  <a:srgbClr val="B4B686"/>
                </a:solidFill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115</a:t>
            </a:fld>
            <a:endParaRPr lang="en-US" altLang="zh-CN" sz="1200">
              <a:solidFill>
                <a:srgbClr val="B4B686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E16BC7E-CA93-4566-AD38-CD5AD99636A6}"/>
              </a:ext>
            </a:extLst>
          </p:cNvPr>
          <p:cNvSpPr/>
          <p:nvPr/>
        </p:nvSpPr>
        <p:spPr>
          <a:xfrm>
            <a:off x="421317" y="1279537"/>
            <a:ext cx="8340000" cy="5262979"/>
          </a:xfrm>
          <a:prstGeom prst="rect">
            <a:avLst/>
          </a:prstGeom>
          <a:ln w="19050">
            <a:solidFill>
              <a:srgbClr val="2D8AE7">
                <a:lumMod val="75000"/>
              </a:srgbClr>
            </a:solidFill>
            <a:prstDash val="dash"/>
          </a:ln>
        </p:spPr>
        <p:txBody>
          <a:bodyPr wrap="square">
            <a:spAutoFit/>
          </a:bodyPr>
          <a:lstStyle/>
          <a:p>
            <a:pPr marL="457200" marR="0" lvl="0" indent="-457200" algn="just" defTabSz="91440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altLang="zh-CN" sz="2800" b="1" kern="0" dirty="0">
              <a:solidFill>
                <a:srgbClr val="C00000"/>
              </a:solidFill>
              <a:latin typeface="Times New Roman" panose="02020603050405020304" pitchFamily="18" charset="0"/>
              <a:ea typeface="方正静蕾简体" panose="02000000000000000000"/>
            </a:endParaRPr>
          </a:p>
          <a:p>
            <a:pPr marL="457200" marR="0" lvl="0" indent="-457200" algn="just" defTabSz="91440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altLang="zh-CN" sz="2800" b="1" kern="0" dirty="0">
              <a:solidFill>
                <a:srgbClr val="C00000"/>
              </a:solidFill>
              <a:latin typeface="Times New Roman" panose="02020603050405020304" pitchFamily="18" charset="0"/>
              <a:ea typeface="方正静蕾简体" panose="02000000000000000000"/>
            </a:endParaRPr>
          </a:p>
          <a:p>
            <a:pPr marL="457200" marR="0" lvl="0" indent="-457200" algn="just" defTabSz="91440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altLang="zh-CN" sz="2800" b="1" kern="0" dirty="0">
              <a:solidFill>
                <a:srgbClr val="C00000"/>
              </a:solidFill>
              <a:latin typeface="Times New Roman" panose="02020603050405020304" pitchFamily="18" charset="0"/>
              <a:ea typeface="方正静蕾简体" panose="02000000000000000000"/>
            </a:endParaRPr>
          </a:p>
          <a:p>
            <a:pPr marL="457200" marR="0" lvl="0" indent="-457200" algn="just" defTabSz="91440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altLang="zh-CN" sz="2800" b="1" kern="0" dirty="0">
              <a:solidFill>
                <a:srgbClr val="C00000"/>
              </a:solidFill>
              <a:latin typeface="Times New Roman" panose="02020603050405020304" pitchFamily="18" charset="0"/>
              <a:ea typeface="方正静蕾简体" panose="02000000000000000000"/>
            </a:endParaRPr>
          </a:p>
          <a:p>
            <a:pPr marL="457200" marR="0" lvl="0" indent="-457200" algn="just" defTabSz="91440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altLang="zh-CN" sz="2800" b="1" kern="0" dirty="0">
              <a:solidFill>
                <a:srgbClr val="C00000"/>
              </a:solidFill>
              <a:latin typeface="Times New Roman" panose="02020603050405020304" pitchFamily="18" charset="0"/>
              <a:ea typeface="方正静蕾简体" panose="02000000000000000000"/>
            </a:endParaRPr>
          </a:p>
          <a:p>
            <a:pPr marL="457200" marR="0" lvl="0" indent="-457200" algn="just" defTabSz="91440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altLang="zh-CN" sz="2800" b="1" kern="0" dirty="0">
              <a:solidFill>
                <a:srgbClr val="C00000"/>
              </a:solidFill>
              <a:latin typeface="Times New Roman" panose="02020603050405020304" pitchFamily="18" charset="0"/>
              <a:ea typeface="方正静蕾简体" panose="02000000000000000000"/>
            </a:endParaRPr>
          </a:p>
          <a:p>
            <a:pPr marL="457200" marR="0" lvl="0" indent="-457200" algn="just" defTabSz="91440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altLang="zh-CN" sz="2800" b="1" kern="0" dirty="0">
              <a:solidFill>
                <a:srgbClr val="C00000"/>
              </a:solidFill>
              <a:latin typeface="Times New Roman" panose="02020603050405020304" pitchFamily="18" charset="0"/>
              <a:ea typeface="方正静蕾简体" panose="02000000000000000000"/>
            </a:endParaRPr>
          </a:p>
          <a:p>
            <a:pPr marL="457200" marR="0" lvl="0" indent="-457200" algn="just" defTabSz="91440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altLang="zh-CN" sz="2800" b="1" kern="0" dirty="0">
              <a:solidFill>
                <a:srgbClr val="C00000"/>
              </a:solidFill>
              <a:latin typeface="Times New Roman" panose="02020603050405020304" pitchFamily="18" charset="0"/>
              <a:ea typeface="方正静蕾简体" panose="02000000000000000000"/>
            </a:endParaRPr>
          </a:p>
          <a:p>
            <a:pPr marL="457200" marR="0" lvl="0" indent="-457200" algn="just" defTabSz="91440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altLang="zh-CN" sz="2800" b="1" kern="0" dirty="0">
              <a:solidFill>
                <a:srgbClr val="C00000"/>
              </a:solidFill>
              <a:latin typeface="Times New Roman" panose="02020603050405020304" pitchFamily="18" charset="0"/>
              <a:ea typeface="方正静蕾简体" panose="02000000000000000000"/>
            </a:endParaRPr>
          </a:p>
          <a:p>
            <a:pPr marL="457200" marR="0" lvl="0" indent="-457200" algn="just" defTabSz="91440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altLang="zh-CN" sz="2800" b="1" kern="0" dirty="0">
              <a:solidFill>
                <a:srgbClr val="C00000"/>
              </a:solidFill>
              <a:latin typeface="Times New Roman" panose="02020603050405020304" pitchFamily="18" charset="0"/>
              <a:ea typeface="方正静蕾简体" panose="02000000000000000000"/>
            </a:endParaRPr>
          </a:p>
          <a:p>
            <a:pPr marL="457200" marR="0" lvl="0" indent="-457200" algn="just" defTabSz="91440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altLang="zh-CN" sz="2800" b="1" kern="0" dirty="0">
              <a:solidFill>
                <a:srgbClr val="C00000"/>
              </a:solidFill>
              <a:latin typeface="Times New Roman" panose="02020603050405020304" pitchFamily="18" charset="0"/>
              <a:ea typeface="方正静蕾简体" panose="02000000000000000000"/>
            </a:endParaRPr>
          </a:p>
          <a:p>
            <a:pPr marL="457200" marR="0" lvl="0" indent="-457200" algn="just" defTabSz="91440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altLang="zh-CN" sz="2800" b="1" kern="0" dirty="0">
              <a:solidFill>
                <a:srgbClr val="C00000"/>
              </a:solidFill>
              <a:latin typeface="Times New Roman" panose="02020603050405020304" pitchFamily="18" charset="0"/>
              <a:ea typeface="方正静蕾简体" panose="02000000000000000000"/>
            </a:endParaRPr>
          </a:p>
        </p:txBody>
      </p:sp>
      <p:sp>
        <p:nvSpPr>
          <p:cNvPr id="11" name="Rectangle 13">
            <a:extLst>
              <a:ext uri="{FF2B5EF4-FFF2-40B4-BE49-F238E27FC236}">
                <a16:creationId xmlns:a16="http://schemas.microsoft.com/office/drawing/2014/main" id="{DFADFB9F-B410-47FA-AE9A-AF726C76E0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4111" y="417962"/>
            <a:ext cx="3232929" cy="523220"/>
          </a:xfrm>
          <a:prstGeom prst="rect">
            <a:avLst/>
          </a:prstGeom>
          <a:solidFill>
            <a:srgbClr val="0E457C"/>
          </a:solidFill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chemeClr val="bg1"/>
                </a:solidFill>
              </a:rPr>
              <a:t>例：带立即数返回</a:t>
            </a:r>
          </a:p>
        </p:txBody>
      </p:sp>
      <p:sp>
        <p:nvSpPr>
          <p:cNvPr id="6" name="Rectangle 15">
            <a:extLst>
              <a:ext uri="{FF2B5EF4-FFF2-40B4-BE49-F238E27FC236}">
                <a16:creationId xmlns:a16="http://schemas.microsoft.com/office/drawing/2014/main" id="{888870F3-4D82-422B-9CAA-B81BCD2374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4111" y="1279537"/>
            <a:ext cx="3124200" cy="522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5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b="1" cap="all" dirty="0">
                <a:solidFill>
                  <a:srgbClr val="000000"/>
                </a:solidFill>
              </a:rPr>
              <a:t>code  segment</a:t>
            </a:r>
          </a:p>
          <a:p>
            <a:pPr>
              <a:lnSpc>
                <a:spcPct val="105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b="1" cap="all" dirty="0">
                <a:solidFill>
                  <a:srgbClr val="000000"/>
                </a:solidFill>
              </a:rPr>
              <a:t>main  proc  far</a:t>
            </a:r>
          </a:p>
          <a:p>
            <a:pPr>
              <a:lnSpc>
                <a:spcPct val="105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b="1" cap="all" dirty="0">
                <a:solidFill>
                  <a:srgbClr val="000000"/>
                </a:solidFill>
              </a:rPr>
              <a:t>      ……</a:t>
            </a:r>
          </a:p>
          <a:p>
            <a:pPr>
              <a:lnSpc>
                <a:spcPct val="105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b="1" cap="all" dirty="0">
                <a:solidFill>
                  <a:srgbClr val="000000"/>
                </a:solidFill>
              </a:rPr>
              <a:t>      push  ax</a:t>
            </a:r>
          </a:p>
          <a:p>
            <a:pPr>
              <a:lnSpc>
                <a:spcPct val="105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b="1" cap="all" dirty="0">
                <a:solidFill>
                  <a:srgbClr val="000000"/>
                </a:solidFill>
              </a:rPr>
              <a:t>      push  bx</a:t>
            </a:r>
          </a:p>
          <a:p>
            <a:pPr>
              <a:lnSpc>
                <a:spcPct val="105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b="1" cap="all" dirty="0">
                <a:solidFill>
                  <a:srgbClr val="000000"/>
                </a:solidFill>
              </a:rPr>
              <a:t>      push  cx</a:t>
            </a:r>
          </a:p>
          <a:p>
            <a:pPr>
              <a:lnSpc>
                <a:spcPct val="105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b="1" cap="all" dirty="0">
                <a:solidFill>
                  <a:srgbClr val="000000"/>
                </a:solidFill>
              </a:rPr>
              <a:t>      call  sub</a:t>
            </a:r>
          </a:p>
          <a:p>
            <a:pPr>
              <a:lnSpc>
                <a:spcPct val="105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b="1" cap="all" dirty="0">
                <a:solidFill>
                  <a:srgbClr val="000000"/>
                </a:solidFill>
              </a:rPr>
              <a:t>      ……</a:t>
            </a:r>
          </a:p>
          <a:p>
            <a:pPr>
              <a:lnSpc>
                <a:spcPct val="105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b="1" cap="all" dirty="0">
                <a:solidFill>
                  <a:srgbClr val="000000"/>
                </a:solidFill>
              </a:rPr>
              <a:t>      ret</a:t>
            </a:r>
          </a:p>
          <a:p>
            <a:pPr>
              <a:lnSpc>
                <a:spcPct val="105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b="1" cap="all" dirty="0">
                <a:solidFill>
                  <a:srgbClr val="000000"/>
                </a:solidFill>
              </a:rPr>
              <a:t>main  </a:t>
            </a:r>
            <a:r>
              <a:rPr lang="en-US" altLang="zh-CN" sz="2000" b="1" cap="all" dirty="0" err="1">
                <a:solidFill>
                  <a:srgbClr val="000000"/>
                </a:solidFill>
              </a:rPr>
              <a:t>endp</a:t>
            </a:r>
            <a:endParaRPr lang="en-US" altLang="zh-CN" sz="2000" b="1" cap="all" dirty="0">
              <a:solidFill>
                <a:srgbClr val="000000"/>
              </a:solidFill>
            </a:endParaRPr>
          </a:p>
          <a:p>
            <a:pPr>
              <a:lnSpc>
                <a:spcPct val="105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en-US" altLang="zh-CN" sz="2000" b="1" cap="all" dirty="0">
              <a:solidFill>
                <a:srgbClr val="000000"/>
              </a:solidFill>
            </a:endParaRPr>
          </a:p>
          <a:p>
            <a:pPr>
              <a:lnSpc>
                <a:spcPct val="105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b="1" cap="all" dirty="0">
                <a:solidFill>
                  <a:srgbClr val="000000"/>
                </a:solidFill>
              </a:rPr>
              <a:t>sub   proc  </a:t>
            </a:r>
            <a:r>
              <a:rPr lang="en-US" altLang="zh-CN" sz="2000" b="1" i="1" cap="all" dirty="0">
                <a:solidFill>
                  <a:srgbClr val="000000"/>
                </a:solidFill>
              </a:rPr>
              <a:t>near</a:t>
            </a:r>
          </a:p>
          <a:p>
            <a:pPr>
              <a:lnSpc>
                <a:spcPct val="105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b="1" cap="all" dirty="0">
                <a:solidFill>
                  <a:srgbClr val="000000"/>
                </a:solidFill>
              </a:rPr>
              <a:t>      ……</a:t>
            </a:r>
          </a:p>
          <a:p>
            <a:pPr>
              <a:lnSpc>
                <a:spcPct val="105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b="1" cap="all" dirty="0">
                <a:solidFill>
                  <a:srgbClr val="000000"/>
                </a:solidFill>
              </a:rPr>
              <a:t>      ret  6</a:t>
            </a:r>
          </a:p>
          <a:p>
            <a:pPr>
              <a:lnSpc>
                <a:spcPct val="105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b="1" cap="all" dirty="0">
                <a:solidFill>
                  <a:srgbClr val="000000"/>
                </a:solidFill>
              </a:rPr>
              <a:t>sub   </a:t>
            </a:r>
            <a:r>
              <a:rPr lang="en-US" altLang="zh-CN" sz="2000" b="1" cap="all" dirty="0" err="1">
                <a:solidFill>
                  <a:srgbClr val="000000"/>
                </a:solidFill>
              </a:rPr>
              <a:t>endp</a:t>
            </a:r>
            <a:endParaRPr lang="en-US" altLang="zh-CN" sz="2000" b="1" cap="all" dirty="0">
              <a:solidFill>
                <a:srgbClr val="000000"/>
              </a:solidFill>
            </a:endParaRPr>
          </a:p>
          <a:p>
            <a:pPr>
              <a:lnSpc>
                <a:spcPct val="105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b="1" cap="all" dirty="0">
                <a:solidFill>
                  <a:srgbClr val="000000"/>
                </a:solidFill>
              </a:rPr>
              <a:t>code  ends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FAB1C8E7-9D38-4F30-91E8-63ADFE89D2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1905000"/>
            <a:ext cx="1219200" cy="381000"/>
          </a:xfrm>
          <a:prstGeom prst="rect">
            <a:avLst/>
          </a:prstGeom>
          <a:noFill/>
          <a:ln w="12700" cap="sq">
            <a:solidFill>
              <a:srgbClr val="0E45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C83909BD-9DD1-4978-8DD1-C793441836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2286000"/>
            <a:ext cx="1219200" cy="381000"/>
          </a:xfrm>
          <a:prstGeom prst="rect">
            <a:avLst/>
          </a:prstGeom>
          <a:noFill/>
          <a:ln w="12700" cap="sq">
            <a:solidFill>
              <a:srgbClr val="0E45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33F27DC5-CC43-42FE-85F9-86FA52DDB1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2667000"/>
            <a:ext cx="1219200" cy="381000"/>
          </a:xfrm>
          <a:prstGeom prst="rect">
            <a:avLst/>
          </a:prstGeom>
          <a:noFill/>
          <a:ln w="12700" cap="sq">
            <a:solidFill>
              <a:srgbClr val="0E45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8B54F939-2E10-419D-AE8C-CD7EB98802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3048000"/>
            <a:ext cx="1219200" cy="381000"/>
          </a:xfrm>
          <a:prstGeom prst="rect">
            <a:avLst/>
          </a:prstGeom>
          <a:noFill/>
          <a:ln w="12700" cap="sq">
            <a:solidFill>
              <a:srgbClr val="0E45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id="{C5C6AD30-E054-45D6-B0F9-EA8413647A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3429000"/>
            <a:ext cx="1219200" cy="381000"/>
          </a:xfrm>
          <a:prstGeom prst="rect">
            <a:avLst/>
          </a:prstGeom>
          <a:noFill/>
          <a:ln w="12700" cap="sq">
            <a:solidFill>
              <a:srgbClr val="0E45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14" name="Line 8">
            <a:extLst>
              <a:ext uri="{FF2B5EF4-FFF2-40B4-BE49-F238E27FC236}">
                <a16:creationId xmlns:a16="http://schemas.microsoft.com/office/drawing/2014/main" id="{F7772F33-9F9E-495E-8BA7-D3D4E06E3DC6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1676400"/>
            <a:ext cx="0" cy="304800"/>
          </a:xfrm>
          <a:prstGeom prst="line">
            <a:avLst/>
          </a:prstGeom>
          <a:noFill/>
          <a:ln w="12700" cap="sq">
            <a:solidFill>
              <a:srgbClr val="0E457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Line 9">
            <a:extLst>
              <a:ext uri="{FF2B5EF4-FFF2-40B4-BE49-F238E27FC236}">
                <a16:creationId xmlns:a16="http://schemas.microsoft.com/office/drawing/2014/main" id="{A406BE45-1C6A-41AB-9A84-7CE022C1FDA4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1676400"/>
            <a:ext cx="0" cy="304800"/>
          </a:xfrm>
          <a:prstGeom prst="line">
            <a:avLst/>
          </a:prstGeom>
          <a:noFill/>
          <a:ln w="12700" cap="sq">
            <a:solidFill>
              <a:srgbClr val="0E457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0F85938A-3CB4-48B7-8ECE-D6198D5FD7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3810000"/>
            <a:ext cx="1219200" cy="381000"/>
          </a:xfrm>
          <a:prstGeom prst="rect">
            <a:avLst/>
          </a:prstGeom>
          <a:noFill/>
          <a:ln w="12700" cap="sq">
            <a:solidFill>
              <a:srgbClr val="0E45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17" name="Line 11">
            <a:extLst>
              <a:ext uri="{FF2B5EF4-FFF2-40B4-BE49-F238E27FC236}">
                <a16:creationId xmlns:a16="http://schemas.microsoft.com/office/drawing/2014/main" id="{892EE29B-31AC-4225-93FA-A9AB7C5F6350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4191000"/>
            <a:ext cx="0" cy="304800"/>
          </a:xfrm>
          <a:prstGeom prst="line">
            <a:avLst/>
          </a:prstGeom>
          <a:noFill/>
          <a:ln w="12700" cap="sq">
            <a:solidFill>
              <a:srgbClr val="0E457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" name="Line 12">
            <a:extLst>
              <a:ext uri="{FF2B5EF4-FFF2-40B4-BE49-F238E27FC236}">
                <a16:creationId xmlns:a16="http://schemas.microsoft.com/office/drawing/2014/main" id="{77028128-DFE0-410C-A4CA-113E13B1A748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4191000"/>
            <a:ext cx="0" cy="304800"/>
          </a:xfrm>
          <a:prstGeom prst="line">
            <a:avLst/>
          </a:prstGeom>
          <a:noFill/>
          <a:ln w="12700" cap="sq">
            <a:solidFill>
              <a:srgbClr val="0E457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" name="Text Box 14">
            <a:extLst>
              <a:ext uri="{FF2B5EF4-FFF2-40B4-BE49-F238E27FC236}">
                <a16:creationId xmlns:a16="http://schemas.microsoft.com/office/drawing/2014/main" id="{B0682E00-86EE-4978-B447-B8D2E748B2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4724400"/>
            <a:ext cx="129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rgbClr val="000000"/>
                </a:solidFill>
              </a:rPr>
              <a:t> </a:t>
            </a:r>
            <a:r>
              <a:rPr lang="zh-CN" altLang="en-US" sz="2400" b="1">
                <a:solidFill>
                  <a:srgbClr val="000000"/>
                </a:solidFill>
                <a:ea typeface="楷体_GB2312"/>
                <a:cs typeface="楷体_GB2312"/>
              </a:rPr>
              <a:t>堆栈段</a:t>
            </a:r>
          </a:p>
        </p:txBody>
      </p:sp>
      <p:grpSp>
        <p:nvGrpSpPr>
          <p:cNvPr id="22" name="Group 16">
            <a:extLst>
              <a:ext uri="{FF2B5EF4-FFF2-40B4-BE49-F238E27FC236}">
                <a16:creationId xmlns:a16="http://schemas.microsoft.com/office/drawing/2014/main" id="{13711D3C-9FFE-4542-9A38-BBBDAC4FA179}"/>
              </a:ext>
            </a:extLst>
          </p:cNvPr>
          <p:cNvGrpSpPr>
            <a:grpSpLocks/>
          </p:cNvGrpSpPr>
          <p:nvPr/>
        </p:nvGrpSpPr>
        <p:grpSpPr bwMode="auto">
          <a:xfrm>
            <a:off x="5105400" y="2286000"/>
            <a:ext cx="2057400" cy="1536700"/>
            <a:chOff x="3216" y="1440"/>
            <a:chExt cx="1296" cy="968"/>
          </a:xfrm>
        </p:grpSpPr>
        <p:sp>
          <p:nvSpPr>
            <p:cNvPr id="23" name="Text Box 17">
              <a:extLst>
                <a:ext uri="{FF2B5EF4-FFF2-40B4-BE49-F238E27FC236}">
                  <a16:creationId xmlns:a16="http://schemas.microsoft.com/office/drawing/2014/main" id="{0C823885-9E6C-46B8-849C-D0C6BA7E13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6" y="1440"/>
              <a:ext cx="576" cy="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30000"/>
                </a:lnSpc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800" b="1" dirty="0">
                  <a:solidFill>
                    <a:srgbClr val="000000"/>
                  </a:solidFill>
                </a:rPr>
                <a:t>(</a:t>
              </a:r>
              <a:r>
                <a:rPr lang="en-US" altLang="zh-CN" sz="2000" b="1" dirty="0">
                  <a:solidFill>
                    <a:srgbClr val="000000"/>
                  </a:solidFill>
                </a:rPr>
                <a:t>IP</a:t>
              </a:r>
              <a:r>
                <a:rPr lang="en-US" altLang="zh-CN" sz="1800" b="1" dirty="0">
                  <a:solidFill>
                    <a:srgbClr val="000000"/>
                  </a:solidFill>
                </a:rPr>
                <a:t>)</a:t>
              </a:r>
            </a:p>
            <a:p>
              <a:pPr>
                <a:lnSpc>
                  <a:spcPct val="130000"/>
                </a:lnSpc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800" b="1" dirty="0">
                  <a:solidFill>
                    <a:srgbClr val="000000"/>
                  </a:solidFill>
                </a:rPr>
                <a:t>(CX)</a:t>
              </a:r>
              <a:endParaRPr lang="en-US" altLang="zh-CN" sz="2000" b="1" dirty="0">
                <a:solidFill>
                  <a:srgbClr val="000000"/>
                </a:solidFill>
              </a:endParaRPr>
            </a:p>
            <a:p>
              <a:pPr>
                <a:lnSpc>
                  <a:spcPct val="130000"/>
                </a:lnSpc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800" b="1" dirty="0">
                  <a:solidFill>
                    <a:srgbClr val="000000"/>
                  </a:solidFill>
                </a:rPr>
                <a:t>(BX)</a:t>
              </a:r>
            </a:p>
            <a:p>
              <a:pPr>
                <a:lnSpc>
                  <a:spcPct val="130000"/>
                </a:lnSpc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800" b="1" dirty="0">
                  <a:solidFill>
                    <a:srgbClr val="000000"/>
                  </a:solidFill>
                </a:rPr>
                <a:t>(AX)</a:t>
              </a:r>
            </a:p>
          </p:txBody>
        </p:sp>
        <p:sp>
          <p:nvSpPr>
            <p:cNvPr id="24" name="Rectangle 18">
              <a:extLst>
                <a:ext uri="{FF2B5EF4-FFF2-40B4-BE49-F238E27FC236}">
                  <a16:creationId xmlns:a16="http://schemas.microsoft.com/office/drawing/2014/main" id="{D6EB650C-2F53-45B0-8F17-AC73AF9875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1440"/>
              <a:ext cx="52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800" b="1" dirty="0">
                  <a:solidFill>
                    <a:srgbClr val="000000"/>
                  </a:solidFill>
                </a:rPr>
                <a:t>(SP)</a:t>
              </a:r>
              <a:r>
                <a:rPr lang="en-US" altLang="zh-CN" sz="1800" b="1" dirty="0">
                  <a:solidFill>
                    <a:srgbClr val="000000"/>
                  </a:solidFill>
                  <a:sym typeface="Symbol" panose="05050102010706020507" pitchFamily="18" charset="2"/>
                </a:rPr>
                <a:t></a:t>
              </a:r>
            </a:p>
          </p:txBody>
        </p:sp>
      </p:grpSp>
      <p:sp>
        <p:nvSpPr>
          <p:cNvPr id="25" name="Rectangle 19">
            <a:extLst>
              <a:ext uri="{FF2B5EF4-FFF2-40B4-BE49-F238E27FC236}">
                <a16:creationId xmlns:a16="http://schemas.microsoft.com/office/drawing/2014/main" id="{0696104F-162F-4457-912F-1A533BEDED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4940" y="3806825"/>
            <a:ext cx="83548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b="1" dirty="0">
                <a:solidFill>
                  <a:srgbClr val="000000"/>
                </a:solidFill>
              </a:rPr>
              <a:t>(SP)</a:t>
            </a:r>
            <a:r>
              <a:rPr lang="en-US" altLang="zh-CN" sz="1800" b="1" dirty="0">
                <a:solidFill>
                  <a:srgbClr val="000000"/>
                </a:solidFill>
                <a:sym typeface="Symbol" panose="05050102010706020507" pitchFamily="18" charset="2"/>
              </a:rPr>
              <a:t></a:t>
            </a:r>
          </a:p>
        </p:txBody>
      </p:sp>
    </p:spTree>
    <p:extLst>
      <p:ext uri="{BB962C8B-B14F-4D97-AF65-F5344CB8AC3E}">
        <p14:creationId xmlns:p14="http://schemas.microsoft.com/office/powerpoint/2010/main" val="28492838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F81B1-D4C0-4CFE-8E4B-8D75BF4F38F2}" type="slidenum">
              <a:rPr lang="zh-CN" altLang="en-US" smtClean="0"/>
              <a:t>12</a:t>
            </a:fld>
            <a:endParaRPr lang="zh-CN" altLang="en-US" dirty="0"/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9873B49B-55A9-43CA-B8C6-B448ECE8799F}"/>
              </a:ext>
            </a:extLst>
          </p:cNvPr>
          <p:cNvSpPr/>
          <p:nvPr/>
        </p:nvSpPr>
        <p:spPr>
          <a:xfrm>
            <a:off x="669620" y="850827"/>
            <a:ext cx="8340000" cy="3046988"/>
          </a:xfrm>
          <a:prstGeom prst="rect">
            <a:avLst/>
          </a:prstGeom>
          <a:ln w="19050">
            <a:solidFill>
              <a:srgbClr val="2D8AE7">
                <a:lumMod val="75000"/>
              </a:srgbClr>
            </a:solidFill>
            <a:prstDash val="dash"/>
          </a:ln>
        </p:spPr>
        <p:txBody>
          <a:bodyPr wrap="square">
            <a:spAutoFit/>
          </a:bodyPr>
          <a:lstStyle/>
          <a:p>
            <a:pPr lvl="0" algn="just">
              <a:spcBef>
                <a:spcPct val="0"/>
              </a:spcBef>
              <a:defRPr/>
            </a:pPr>
            <a:r>
              <a:rPr lang="zh-CN" altLang="en-US" sz="2400" b="1" dirty="0">
                <a:solidFill>
                  <a:srgbClr val="0E457C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400" b="1" dirty="0">
                <a:solidFill>
                  <a:srgbClr val="0E457C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400" b="1" dirty="0">
                <a:solidFill>
                  <a:srgbClr val="0E457C"/>
                </a:solidFill>
                <a:latin typeface="Times New Roman" panose="02020603050405020304" pitchFamily="18" charset="0"/>
              </a:rPr>
              <a:t>：（</a:t>
            </a:r>
            <a:r>
              <a:rPr lang="en-US" altLang="zh-CN" sz="2400" b="1" dirty="0">
                <a:solidFill>
                  <a:srgbClr val="0E457C"/>
                </a:solidFill>
                <a:latin typeface="Times New Roman" panose="02020603050405020304" pitchFamily="18" charset="0"/>
              </a:rPr>
              <a:t>DS</a:t>
            </a:r>
            <a:r>
              <a:rPr lang="zh-CN" altLang="en-US" sz="2400" b="1" dirty="0">
                <a:solidFill>
                  <a:srgbClr val="0E457C"/>
                </a:solidFill>
                <a:latin typeface="Times New Roman" panose="02020603050405020304" pitchFamily="18" charset="0"/>
              </a:rPr>
              <a:t>）</a:t>
            </a:r>
            <a:r>
              <a:rPr lang="en-US" altLang="zh-CN" sz="2400" b="1" dirty="0">
                <a:solidFill>
                  <a:srgbClr val="0E457C"/>
                </a:solidFill>
                <a:latin typeface="Times New Roman" panose="02020603050405020304" pitchFamily="18" charset="0"/>
              </a:rPr>
              <a:t>= 2000H</a:t>
            </a:r>
            <a:r>
              <a:rPr lang="zh-CN" altLang="en-US" sz="2400" b="1" dirty="0">
                <a:solidFill>
                  <a:srgbClr val="0E457C"/>
                </a:solidFill>
                <a:latin typeface="Times New Roman" panose="02020603050405020304" pitchFamily="18" charset="0"/>
              </a:rPr>
              <a:t>，（</a:t>
            </a:r>
            <a:r>
              <a:rPr lang="en-US" altLang="zh-CN" sz="2400" b="1" dirty="0">
                <a:solidFill>
                  <a:srgbClr val="0E457C"/>
                </a:solidFill>
                <a:latin typeface="Times New Roman" panose="02020603050405020304" pitchFamily="18" charset="0"/>
              </a:rPr>
              <a:t>BX</a:t>
            </a:r>
            <a:r>
              <a:rPr lang="zh-CN" altLang="en-US" sz="2400" b="1" dirty="0">
                <a:solidFill>
                  <a:srgbClr val="0E457C"/>
                </a:solidFill>
                <a:latin typeface="Times New Roman" panose="02020603050405020304" pitchFamily="18" charset="0"/>
              </a:rPr>
              <a:t>）</a:t>
            </a:r>
            <a:r>
              <a:rPr lang="en-US" altLang="zh-CN" sz="2400" b="1" dirty="0">
                <a:solidFill>
                  <a:srgbClr val="0E457C"/>
                </a:solidFill>
                <a:latin typeface="Times New Roman" panose="02020603050405020304" pitchFamily="18" charset="0"/>
              </a:rPr>
              <a:t>= 0100H</a:t>
            </a:r>
            <a:r>
              <a:rPr lang="zh-CN" altLang="en-US" sz="2400" b="1" dirty="0">
                <a:solidFill>
                  <a:srgbClr val="0E457C"/>
                </a:solidFill>
                <a:latin typeface="Times New Roman" panose="02020603050405020304" pitchFamily="18" charset="0"/>
              </a:rPr>
              <a:t>，（</a:t>
            </a:r>
            <a:r>
              <a:rPr lang="en-US" altLang="zh-CN" sz="2400" b="1" dirty="0">
                <a:solidFill>
                  <a:srgbClr val="0E457C"/>
                </a:solidFill>
                <a:latin typeface="Times New Roman" panose="02020603050405020304" pitchFamily="18" charset="0"/>
              </a:rPr>
              <a:t>SI</a:t>
            </a:r>
            <a:r>
              <a:rPr lang="zh-CN" altLang="en-US" sz="2400" b="1" dirty="0">
                <a:solidFill>
                  <a:srgbClr val="0E457C"/>
                </a:solidFill>
                <a:latin typeface="Times New Roman" panose="02020603050405020304" pitchFamily="18" charset="0"/>
              </a:rPr>
              <a:t>）</a:t>
            </a:r>
            <a:r>
              <a:rPr lang="en-US" altLang="zh-CN" sz="2400" b="1" dirty="0">
                <a:solidFill>
                  <a:srgbClr val="0E457C"/>
                </a:solidFill>
                <a:latin typeface="Times New Roman" panose="02020603050405020304" pitchFamily="18" charset="0"/>
              </a:rPr>
              <a:t>= 0002H</a:t>
            </a:r>
            <a:r>
              <a:rPr lang="zh-CN" altLang="en-US" sz="2400" b="1" dirty="0">
                <a:solidFill>
                  <a:srgbClr val="0E457C"/>
                </a:solidFill>
                <a:latin typeface="Times New Roman" panose="02020603050405020304" pitchFamily="18" charset="0"/>
              </a:rPr>
              <a:t>，（</a:t>
            </a:r>
            <a:r>
              <a:rPr lang="en-US" altLang="zh-CN" sz="2400" b="1" dirty="0">
                <a:solidFill>
                  <a:srgbClr val="0E457C"/>
                </a:solidFill>
                <a:latin typeface="Times New Roman" panose="02020603050405020304" pitchFamily="18" charset="0"/>
              </a:rPr>
              <a:t>20100H</a:t>
            </a:r>
            <a:r>
              <a:rPr lang="zh-CN" altLang="en-US" sz="2400" b="1" dirty="0">
                <a:solidFill>
                  <a:srgbClr val="0E457C"/>
                </a:solidFill>
                <a:latin typeface="Times New Roman" panose="02020603050405020304" pitchFamily="18" charset="0"/>
              </a:rPr>
              <a:t>）</a:t>
            </a:r>
            <a:r>
              <a:rPr lang="en-US" altLang="zh-CN" sz="2400" b="1" dirty="0">
                <a:solidFill>
                  <a:srgbClr val="0E457C"/>
                </a:solidFill>
                <a:latin typeface="Times New Roman" panose="02020603050405020304" pitchFamily="18" charset="0"/>
              </a:rPr>
              <a:t>= 12H</a:t>
            </a:r>
            <a:r>
              <a:rPr lang="zh-CN" altLang="en-US" sz="2400" b="1" dirty="0">
                <a:solidFill>
                  <a:srgbClr val="0E457C"/>
                </a:solidFill>
                <a:latin typeface="Times New Roman" panose="02020603050405020304" pitchFamily="18" charset="0"/>
              </a:rPr>
              <a:t>，（</a:t>
            </a:r>
            <a:r>
              <a:rPr lang="en-US" altLang="zh-CN" sz="2400" b="1" dirty="0">
                <a:solidFill>
                  <a:srgbClr val="0E457C"/>
                </a:solidFill>
                <a:latin typeface="Times New Roman" panose="02020603050405020304" pitchFamily="18" charset="0"/>
              </a:rPr>
              <a:t>20101H</a:t>
            </a:r>
            <a:r>
              <a:rPr lang="zh-CN" altLang="en-US" sz="2400" b="1" dirty="0">
                <a:solidFill>
                  <a:srgbClr val="0E457C"/>
                </a:solidFill>
                <a:latin typeface="Times New Roman" panose="02020603050405020304" pitchFamily="18" charset="0"/>
              </a:rPr>
              <a:t>）</a:t>
            </a:r>
            <a:r>
              <a:rPr lang="en-US" altLang="zh-CN" sz="2400" b="1" dirty="0">
                <a:solidFill>
                  <a:srgbClr val="0E457C"/>
                </a:solidFill>
                <a:latin typeface="Times New Roman" panose="02020603050405020304" pitchFamily="18" charset="0"/>
              </a:rPr>
              <a:t>= 34H</a:t>
            </a:r>
            <a:r>
              <a:rPr lang="zh-CN" altLang="en-US" sz="2400" b="1" dirty="0">
                <a:solidFill>
                  <a:srgbClr val="0E457C"/>
                </a:solidFill>
                <a:latin typeface="Times New Roman" panose="02020603050405020304" pitchFamily="18" charset="0"/>
              </a:rPr>
              <a:t>，（</a:t>
            </a:r>
            <a:r>
              <a:rPr lang="en-US" altLang="zh-CN" sz="2400" b="1" dirty="0">
                <a:solidFill>
                  <a:srgbClr val="0E457C"/>
                </a:solidFill>
                <a:latin typeface="Times New Roman" panose="02020603050405020304" pitchFamily="18" charset="0"/>
              </a:rPr>
              <a:t>20102H</a:t>
            </a:r>
            <a:r>
              <a:rPr lang="zh-CN" altLang="en-US" sz="2400" b="1" dirty="0">
                <a:solidFill>
                  <a:srgbClr val="0E457C"/>
                </a:solidFill>
                <a:latin typeface="Times New Roman" panose="02020603050405020304" pitchFamily="18" charset="0"/>
              </a:rPr>
              <a:t>）</a:t>
            </a:r>
            <a:r>
              <a:rPr lang="en-US" altLang="zh-CN" sz="2400" b="1" dirty="0">
                <a:solidFill>
                  <a:srgbClr val="0E457C"/>
                </a:solidFill>
                <a:latin typeface="Times New Roman" panose="02020603050405020304" pitchFamily="18" charset="0"/>
              </a:rPr>
              <a:t>= 56H</a:t>
            </a:r>
            <a:r>
              <a:rPr lang="zh-CN" altLang="en-US" sz="2400" b="1" dirty="0">
                <a:solidFill>
                  <a:srgbClr val="0E457C"/>
                </a:solidFill>
                <a:latin typeface="Times New Roman" panose="02020603050405020304" pitchFamily="18" charset="0"/>
              </a:rPr>
              <a:t>，（</a:t>
            </a:r>
            <a:r>
              <a:rPr lang="en-US" altLang="zh-CN" sz="2400" b="1" dirty="0">
                <a:solidFill>
                  <a:srgbClr val="0E457C"/>
                </a:solidFill>
                <a:latin typeface="Times New Roman" panose="02020603050405020304" pitchFamily="18" charset="0"/>
              </a:rPr>
              <a:t>20103H</a:t>
            </a:r>
            <a:r>
              <a:rPr lang="zh-CN" altLang="en-US" sz="2400" b="1" dirty="0">
                <a:solidFill>
                  <a:srgbClr val="0E457C"/>
                </a:solidFill>
                <a:latin typeface="Times New Roman" panose="02020603050405020304" pitchFamily="18" charset="0"/>
              </a:rPr>
              <a:t>）</a:t>
            </a:r>
            <a:r>
              <a:rPr lang="en-US" altLang="zh-CN" sz="2400" b="1" dirty="0">
                <a:solidFill>
                  <a:srgbClr val="0E457C"/>
                </a:solidFill>
                <a:latin typeface="Times New Roman" panose="02020603050405020304" pitchFamily="18" charset="0"/>
              </a:rPr>
              <a:t>= 78H</a:t>
            </a:r>
            <a:r>
              <a:rPr lang="zh-CN" altLang="en-US" sz="2400" b="1" dirty="0">
                <a:solidFill>
                  <a:srgbClr val="0E457C"/>
                </a:solidFill>
                <a:latin typeface="Times New Roman" panose="02020603050405020304" pitchFamily="18" charset="0"/>
              </a:rPr>
              <a:t>，（</a:t>
            </a:r>
            <a:r>
              <a:rPr lang="en-US" altLang="zh-CN" sz="2400" b="1" dirty="0">
                <a:solidFill>
                  <a:srgbClr val="0E457C"/>
                </a:solidFill>
                <a:latin typeface="Times New Roman" panose="02020603050405020304" pitchFamily="18" charset="0"/>
              </a:rPr>
              <a:t>21200H</a:t>
            </a:r>
            <a:r>
              <a:rPr lang="zh-CN" altLang="en-US" sz="2400" b="1" dirty="0">
                <a:solidFill>
                  <a:srgbClr val="0E457C"/>
                </a:solidFill>
                <a:latin typeface="Times New Roman" panose="02020603050405020304" pitchFamily="18" charset="0"/>
              </a:rPr>
              <a:t>）</a:t>
            </a:r>
            <a:r>
              <a:rPr lang="en-US" altLang="zh-CN" sz="2400" b="1" dirty="0">
                <a:solidFill>
                  <a:srgbClr val="0E457C"/>
                </a:solidFill>
                <a:latin typeface="Times New Roman" panose="02020603050405020304" pitchFamily="18" charset="0"/>
              </a:rPr>
              <a:t>= 2AH</a:t>
            </a:r>
            <a:r>
              <a:rPr lang="zh-CN" altLang="en-US" sz="2400" b="1" dirty="0">
                <a:solidFill>
                  <a:srgbClr val="0E457C"/>
                </a:solidFill>
                <a:latin typeface="Times New Roman" panose="02020603050405020304" pitchFamily="18" charset="0"/>
              </a:rPr>
              <a:t>，（</a:t>
            </a:r>
            <a:r>
              <a:rPr lang="en-US" altLang="zh-CN" sz="2400" b="1" dirty="0">
                <a:solidFill>
                  <a:srgbClr val="0E457C"/>
                </a:solidFill>
                <a:latin typeface="Times New Roman" panose="02020603050405020304" pitchFamily="18" charset="0"/>
              </a:rPr>
              <a:t>21201H</a:t>
            </a:r>
            <a:r>
              <a:rPr lang="zh-CN" altLang="en-US" sz="2400" b="1" dirty="0">
                <a:solidFill>
                  <a:srgbClr val="0E457C"/>
                </a:solidFill>
                <a:latin typeface="Times New Roman" panose="02020603050405020304" pitchFamily="18" charset="0"/>
              </a:rPr>
              <a:t>）</a:t>
            </a:r>
            <a:r>
              <a:rPr lang="en-US" altLang="zh-CN" sz="2400" b="1" dirty="0">
                <a:solidFill>
                  <a:srgbClr val="0E457C"/>
                </a:solidFill>
                <a:latin typeface="Times New Roman" panose="02020603050405020304" pitchFamily="18" charset="0"/>
              </a:rPr>
              <a:t>= 4CH</a:t>
            </a:r>
            <a:r>
              <a:rPr lang="zh-CN" altLang="en-US" sz="2400" b="1" dirty="0">
                <a:solidFill>
                  <a:srgbClr val="0E457C"/>
                </a:solidFill>
                <a:latin typeface="Times New Roman" panose="02020603050405020304" pitchFamily="18" charset="0"/>
              </a:rPr>
              <a:t>，（</a:t>
            </a:r>
            <a:r>
              <a:rPr lang="en-US" altLang="zh-CN" sz="2400" b="1" dirty="0">
                <a:solidFill>
                  <a:srgbClr val="0E457C"/>
                </a:solidFill>
                <a:latin typeface="Times New Roman" panose="02020603050405020304" pitchFamily="18" charset="0"/>
              </a:rPr>
              <a:t>21202H</a:t>
            </a:r>
            <a:r>
              <a:rPr lang="zh-CN" altLang="en-US" sz="2400" b="1" dirty="0">
                <a:solidFill>
                  <a:srgbClr val="0E457C"/>
                </a:solidFill>
                <a:latin typeface="Times New Roman" panose="02020603050405020304" pitchFamily="18" charset="0"/>
              </a:rPr>
              <a:t>）</a:t>
            </a:r>
            <a:r>
              <a:rPr lang="en-US" altLang="zh-CN" sz="2400" b="1" dirty="0">
                <a:solidFill>
                  <a:srgbClr val="0E457C"/>
                </a:solidFill>
                <a:latin typeface="Times New Roman" panose="02020603050405020304" pitchFamily="18" charset="0"/>
              </a:rPr>
              <a:t>= B7H</a:t>
            </a:r>
            <a:r>
              <a:rPr lang="zh-CN" altLang="en-US" sz="2400" b="1" dirty="0">
                <a:solidFill>
                  <a:srgbClr val="0E457C"/>
                </a:solidFill>
                <a:latin typeface="Times New Roman" panose="02020603050405020304" pitchFamily="18" charset="0"/>
              </a:rPr>
              <a:t>，（</a:t>
            </a:r>
            <a:r>
              <a:rPr lang="en-US" altLang="zh-CN" sz="2400" b="1" dirty="0">
                <a:solidFill>
                  <a:srgbClr val="0E457C"/>
                </a:solidFill>
                <a:latin typeface="Times New Roman" panose="02020603050405020304" pitchFamily="18" charset="0"/>
              </a:rPr>
              <a:t>21203H</a:t>
            </a:r>
            <a:r>
              <a:rPr lang="zh-CN" altLang="en-US" sz="2400" b="1" dirty="0">
                <a:solidFill>
                  <a:srgbClr val="0E457C"/>
                </a:solidFill>
                <a:latin typeface="Times New Roman" panose="02020603050405020304" pitchFamily="18" charset="0"/>
              </a:rPr>
              <a:t>）</a:t>
            </a:r>
            <a:r>
              <a:rPr lang="en-US" altLang="zh-CN" sz="2400" b="1" dirty="0">
                <a:solidFill>
                  <a:srgbClr val="0E457C"/>
                </a:solidFill>
                <a:latin typeface="Times New Roman" panose="02020603050405020304" pitchFamily="18" charset="0"/>
              </a:rPr>
              <a:t>= 65H</a:t>
            </a:r>
            <a:r>
              <a:rPr lang="zh-CN" altLang="en-US" sz="2400" b="1" dirty="0">
                <a:solidFill>
                  <a:srgbClr val="0E457C"/>
                </a:solidFill>
                <a:latin typeface="Times New Roman" panose="02020603050405020304" pitchFamily="18" charset="0"/>
              </a:rPr>
              <a:t>，试说明下列各条指令执行完后</a:t>
            </a:r>
            <a:r>
              <a:rPr lang="en-US" altLang="zh-CN" sz="2400" b="1" dirty="0">
                <a:solidFill>
                  <a:srgbClr val="0E457C"/>
                </a:solidFill>
                <a:latin typeface="Times New Roman" panose="02020603050405020304" pitchFamily="18" charset="0"/>
              </a:rPr>
              <a:t>AX</a:t>
            </a:r>
            <a:r>
              <a:rPr lang="zh-CN" altLang="en-US" sz="2400" b="1" dirty="0">
                <a:solidFill>
                  <a:srgbClr val="0E457C"/>
                </a:solidFill>
                <a:latin typeface="Times New Roman" panose="02020603050405020304" pitchFamily="18" charset="0"/>
              </a:rPr>
              <a:t>寄存器中的内容。</a:t>
            </a:r>
            <a:endParaRPr lang="en-US" altLang="zh-CN" sz="2400" b="1" dirty="0">
              <a:solidFill>
                <a:srgbClr val="0E457C"/>
              </a:solidFill>
              <a:latin typeface="Times New Roman" panose="02020603050405020304" pitchFamily="18" charset="0"/>
            </a:endParaRPr>
          </a:p>
          <a:p>
            <a:pPr marL="457200" lvl="0" indent="-457200">
              <a:spcBef>
                <a:spcPct val="0"/>
              </a:spcBef>
              <a:buAutoNum type="arabicParenBoth"/>
              <a:defRPr/>
            </a:pPr>
            <a:r>
              <a:rPr lang="en-US" altLang="zh-CN" sz="2400" b="1" dirty="0">
                <a:solidFill>
                  <a:srgbClr val="0E457C"/>
                </a:solidFill>
                <a:latin typeface="Times New Roman" panose="02020603050405020304" pitchFamily="18" charset="0"/>
              </a:rPr>
              <a:t>MOV  AX, 1200H</a:t>
            </a:r>
          </a:p>
          <a:p>
            <a:pPr marL="457200" lvl="0" indent="-457200" algn="just">
              <a:spcBef>
                <a:spcPct val="0"/>
              </a:spcBef>
              <a:buAutoNum type="arabicParenBoth"/>
              <a:defRPr/>
            </a:pPr>
            <a:r>
              <a:rPr lang="en-US" altLang="zh-CN" sz="2400" b="1" dirty="0">
                <a:solidFill>
                  <a:srgbClr val="0E457C"/>
                </a:solidFill>
                <a:latin typeface="Times New Roman" panose="02020603050405020304" pitchFamily="18" charset="0"/>
              </a:rPr>
              <a:t>MOV  AX, BX</a:t>
            </a:r>
          </a:p>
          <a:p>
            <a:pPr marL="457200" lvl="0" indent="-457200">
              <a:spcBef>
                <a:spcPct val="0"/>
              </a:spcBef>
              <a:buAutoNum type="arabicParenBoth"/>
              <a:defRPr/>
            </a:pPr>
            <a:r>
              <a:rPr lang="en-US" altLang="zh-CN" sz="2400" b="1" dirty="0">
                <a:solidFill>
                  <a:srgbClr val="0E457C"/>
                </a:solidFill>
                <a:latin typeface="Times New Roman" panose="02020603050405020304" pitchFamily="18" charset="0"/>
              </a:rPr>
              <a:t>MOV  AX, [BX]</a:t>
            </a:r>
            <a:endParaRPr lang="zh-CN" altLang="en-US" sz="2400" b="1" dirty="0">
              <a:solidFill>
                <a:srgbClr val="0E457C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584052E-6C18-46A6-A6B7-36BF683296BA}"/>
              </a:ext>
            </a:extLst>
          </p:cNvPr>
          <p:cNvSpPr/>
          <p:nvPr/>
        </p:nvSpPr>
        <p:spPr>
          <a:xfrm>
            <a:off x="669620" y="4144950"/>
            <a:ext cx="8340000" cy="830997"/>
          </a:xfrm>
          <a:prstGeom prst="rect">
            <a:avLst/>
          </a:prstGeom>
          <a:ln w="19050">
            <a:solidFill>
              <a:srgbClr val="2D8AE7">
                <a:lumMod val="75000"/>
              </a:srgbClr>
            </a:solidFill>
            <a:prstDash val="dash"/>
          </a:ln>
        </p:spPr>
        <p:txBody>
          <a:bodyPr wrap="square">
            <a:spAutoFit/>
          </a:bodyPr>
          <a:lstStyle/>
          <a:p>
            <a:pPr lvl="0" algn="just">
              <a:spcBef>
                <a:spcPct val="0"/>
              </a:spcBef>
              <a:defRPr/>
            </a:pPr>
            <a:r>
              <a:rPr lang="zh-CN" altLang="en-US" sz="2400" b="1" dirty="0">
                <a:solidFill>
                  <a:srgbClr val="0E457C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400" b="1" dirty="0">
                <a:solidFill>
                  <a:srgbClr val="0E457C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400" b="1" dirty="0">
                <a:solidFill>
                  <a:srgbClr val="0E457C"/>
                </a:solidFill>
                <a:latin typeface="Times New Roman" panose="02020603050405020304" pitchFamily="18" charset="0"/>
              </a:rPr>
              <a:t>：</a:t>
            </a:r>
            <a:r>
              <a:rPr lang="zh-CN" altLang="en-US" sz="2400" b="1" dirty="0">
                <a:solidFill>
                  <a:srgbClr val="96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写出把首地址为</a:t>
            </a:r>
            <a:r>
              <a:rPr lang="en-US" altLang="zh-CN" sz="2400" b="1" dirty="0">
                <a:solidFill>
                  <a:srgbClr val="96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BLOCK</a:t>
            </a:r>
            <a:r>
              <a:rPr lang="zh-CN" altLang="en-US" sz="2400" b="1" dirty="0">
                <a:solidFill>
                  <a:srgbClr val="96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的字数组的第</a:t>
            </a:r>
            <a:r>
              <a:rPr lang="en-US" altLang="zh-CN" sz="2400" b="1" dirty="0">
                <a:solidFill>
                  <a:srgbClr val="96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r>
              <a:rPr lang="zh-CN" altLang="en-US" sz="2400" b="1" dirty="0">
                <a:solidFill>
                  <a:srgbClr val="96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个字送到</a:t>
            </a:r>
            <a:r>
              <a:rPr lang="en-US" altLang="zh-CN" sz="2400" b="1" dirty="0">
                <a:solidFill>
                  <a:srgbClr val="96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DX</a:t>
            </a:r>
            <a:r>
              <a:rPr lang="zh-CN" altLang="en-US" sz="2400" b="1" dirty="0">
                <a:solidFill>
                  <a:srgbClr val="96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寄存器的指令，要求使用</a:t>
            </a:r>
            <a:r>
              <a:rPr lang="zh-CN" altLang="en-US" sz="2400" b="1" dirty="0">
                <a:solidFill>
                  <a:srgbClr val="E2F4FF">
                    <a:lumMod val="25000"/>
                  </a:srgb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寄存器间接寻址</a:t>
            </a:r>
            <a:r>
              <a:rPr lang="zh-CN" altLang="en-US" sz="2400" b="1" dirty="0">
                <a:solidFill>
                  <a:srgbClr val="96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方式。</a:t>
            </a:r>
            <a:endParaRPr lang="zh-CN" altLang="en-US" sz="2400" b="1" dirty="0">
              <a:solidFill>
                <a:srgbClr val="0E457C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6CBC9CD-41C7-4E25-9FC7-D2986304CB5E}"/>
              </a:ext>
            </a:extLst>
          </p:cNvPr>
          <p:cNvSpPr/>
          <p:nvPr/>
        </p:nvSpPr>
        <p:spPr>
          <a:xfrm>
            <a:off x="669620" y="5176176"/>
            <a:ext cx="8340000" cy="1200329"/>
          </a:xfrm>
          <a:prstGeom prst="rect">
            <a:avLst/>
          </a:prstGeom>
          <a:ln w="19050">
            <a:solidFill>
              <a:srgbClr val="2D8AE7">
                <a:lumMod val="75000"/>
              </a:srgbClr>
            </a:solidFill>
            <a:prstDash val="dash"/>
          </a:ln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zh-CN" sz="2400" b="1" dirty="0">
                <a:solidFill>
                  <a:srgbClr val="0E457C"/>
                </a:solidFill>
                <a:latin typeface="Times New Roman" panose="02020603050405020304" pitchFamily="18" charset="0"/>
              </a:rPr>
              <a:t>MOV  BX, OFFSET BLOCK</a:t>
            </a:r>
          </a:p>
          <a:p>
            <a:pPr>
              <a:spcBef>
                <a:spcPct val="0"/>
              </a:spcBef>
              <a:defRPr/>
            </a:pPr>
            <a:r>
              <a:rPr lang="en-US" altLang="zh-CN" sz="2400" b="1" dirty="0">
                <a:solidFill>
                  <a:srgbClr val="0E457C"/>
                </a:solidFill>
                <a:latin typeface="Times New Roman" panose="02020603050405020304" pitchFamily="18" charset="0"/>
              </a:rPr>
              <a:t>ADD   BX, (6-1)*2</a:t>
            </a:r>
          </a:p>
          <a:p>
            <a:pPr>
              <a:spcBef>
                <a:spcPct val="0"/>
              </a:spcBef>
              <a:defRPr/>
            </a:pPr>
            <a:r>
              <a:rPr lang="en-US" altLang="zh-CN" sz="2400" b="1" dirty="0">
                <a:solidFill>
                  <a:srgbClr val="0E457C"/>
                </a:solidFill>
                <a:latin typeface="Times New Roman" panose="02020603050405020304" pitchFamily="18" charset="0"/>
              </a:rPr>
              <a:t>MOV  DX, [BX] </a:t>
            </a:r>
          </a:p>
        </p:txBody>
      </p:sp>
    </p:spTree>
    <p:extLst>
      <p:ext uri="{BB962C8B-B14F-4D97-AF65-F5344CB8AC3E}">
        <p14:creationId xmlns:p14="http://schemas.microsoft.com/office/powerpoint/2010/main" val="187450875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animBg="1"/>
      <p:bldP spid="21" grpId="0" animBg="1"/>
      <p:bldP spid="2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F81B1-D4C0-4CFE-8E4B-8D75BF4F38F2}" type="slidenum">
              <a:rPr lang="zh-CN" altLang="en-US" smtClean="0"/>
              <a:t>13</a:t>
            </a:fld>
            <a:endParaRPr lang="zh-CN" altLang="en-US" dirty="0"/>
          </a:p>
        </p:txBody>
      </p:sp>
      <p:sp>
        <p:nvSpPr>
          <p:cNvPr id="95" name="Rectangle 1027">
            <a:extLst>
              <a:ext uri="{FF2B5EF4-FFF2-40B4-BE49-F238E27FC236}">
                <a16:creationId xmlns:a16="http://schemas.microsoft.com/office/drawing/2014/main" id="{70DF4719-FF16-47C1-98D2-D2A428B92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5636" y="225870"/>
            <a:ext cx="4299575" cy="707886"/>
          </a:xfrm>
          <a:prstGeom prst="rect">
            <a:avLst/>
          </a:prstGeom>
          <a:solidFill>
            <a:srgbClr val="0E457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40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5. </a:t>
            </a:r>
            <a:r>
              <a:rPr lang="zh-CN" altLang="en-US" sz="40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寄存器相对寻址</a:t>
            </a: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9873B49B-55A9-43CA-B8C6-B448ECE8799F}"/>
              </a:ext>
            </a:extLst>
          </p:cNvPr>
          <p:cNvSpPr/>
          <p:nvPr/>
        </p:nvSpPr>
        <p:spPr>
          <a:xfrm>
            <a:off x="402000" y="1213020"/>
            <a:ext cx="8340000" cy="1815882"/>
          </a:xfrm>
          <a:prstGeom prst="rect">
            <a:avLst/>
          </a:prstGeom>
          <a:ln w="19050">
            <a:solidFill>
              <a:srgbClr val="2D8AE7">
                <a:lumMod val="75000"/>
              </a:srgbClr>
            </a:solidFill>
            <a:prstDash val="dash"/>
          </a:ln>
        </p:spPr>
        <p:txBody>
          <a:bodyPr wrap="square">
            <a:spAutoFit/>
          </a:bodyPr>
          <a:lstStyle/>
          <a:p>
            <a:pPr marL="457200" marR="0" lvl="0" indent="-457200" algn="just" defTabSz="91440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zh-CN" altLang="en-US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操作数的</a:t>
            </a:r>
            <a:r>
              <a:rPr lang="en-US" altLang="zh-CN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EA</a:t>
            </a:r>
            <a:r>
              <a:rPr lang="zh-CN" altLang="en-US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由寄存器（</a:t>
            </a:r>
            <a:r>
              <a:rPr lang="en-US" altLang="zh-CN" sz="28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方正静蕾简体" panose="02000000000000000000"/>
              </a:rPr>
              <a:t>BX/BP/SI/DI</a:t>
            </a:r>
            <a:r>
              <a:rPr lang="zh-CN" altLang="en-US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）和</a:t>
            </a:r>
            <a:r>
              <a:rPr lang="en-US" altLang="zh-CN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8/16</a:t>
            </a:r>
            <a:r>
              <a:rPr lang="zh-CN" altLang="en-US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位</a:t>
            </a:r>
            <a:r>
              <a:rPr lang="zh-CN" altLang="en-US" sz="28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方正静蕾简体" panose="02000000000000000000"/>
              </a:rPr>
              <a:t>位移量</a:t>
            </a:r>
            <a:r>
              <a:rPr lang="zh-CN" altLang="en-US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提供；</a:t>
            </a:r>
            <a:endParaRPr lang="en-US" altLang="zh-CN" sz="2800" b="1" kern="0" dirty="0">
              <a:solidFill>
                <a:srgbClr val="2D8AE7">
                  <a:lumMod val="50000"/>
                </a:srgbClr>
              </a:solidFill>
              <a:latin typeface="Times New Roman" panose="02020603050405020304" pitchFamily="18" charset="0"/>
              <a:ea typeface="方正静蕾简体" panose="02000000000000000000"/>
            </a:endParaRPr>
          </a:p>
          <a:p>
            <a:pPr marL="914400" lvl="1" indent="-457200" algn="just" defTabSz="9144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指令格式： </a:t>
            </a:r>
            <a:r>
              <a:rPr lang="en-US" altLang="zh-CN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MOV AX, COUNT[BX]   </a:t>
            </a:r>
            <a:r>
              <a:rPr lang="zh-CN" altLang="en-US" sz="28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方正静蕾简体" panose="02000000000000000000"/>
              </a:rPr>
              <a:t>或者</a:t>
            </a:r>
            <a:endParaRPr lang="en-US" altLang="zh-CN" sz="2800" b="1" kern="0" dirty="0">
              <a:solidFill>
                <a:srgbClr val="C00000"/>
              </a:solidFill>
              <a:latin typeface="Times New Roman" panose="02020603050405020304" pitchFamily="18" charset="0"/>
              <a:ea typeface="方正静蕾简体" panose="02000000000000000000"/>
            </a:endParaRPr>
          </a:p>
          <a:p>
            <a:pPr lvl="1" algn="just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                          MOV AX, [BX + COUNT]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200F0BF-3D5A-464C-AFD2-311099ACD62B}"/>
              </a:ext>
            </a:extLst>
          </p:cNvPr>
          <p:cNvSpPr/>
          <p:nvPr/>
        </p:nvSpPr>
        <p:spPr>
          <a:xfrm>
            <a:off x="169418" y="3141035"/>
            <a:ext cx="5786436" cy="1569660"/>
          </a:xfrm>
          <a:prstGeom prst="rect">
            <a:avLst/>
          </a:prstGeom>
          <a:ln w="19050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pPr marL="342900" lvl="0" indent="-342900" algn="just" defTabSz="9144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24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假设</a:t>
            </a:r>
            <a:r>
              <a:rPr lang="en-US" altLang="zh-CN" sz="24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(BX)=2000H</a:t>
            </a:r>
            <a:r>
              <a:rPr lang="zh-CN" altLang="en-US" sz="24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，</a:t>
            </a:r>
            <a:r>
              <a:rPr lang="en-US" altLang="zh-CN" sz="24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COUNT = 3000H</a:t>
            </a:r>
            <a:r>
              <a:rPr lang="zh-CN" altLang="en-US" sz="24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，</a:t>
            </a:r>
            <a:r>
              <a:rPr lang="en-US" altLang="zh-CN" sz="24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DS=2000H</a:t>
            </a:r>
          </a:p>
          <a:p>
            <a:pPr marL="342900" marR="0" lvl="0" indent="-342900" algn="just" defTabSz="91440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zh-CN" altLang="en-US" sz="24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则物理地址</a:t>
            </a:r>
            <a:r>
              <a:rPr lang="en-US" altLang="zh-CN" sz="24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=2000H×16 + 2000H + 3000H=25000H.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6E1F2136-0750-4904-8F38-8CBE40A805FC}"/>
              </a:ext>
            </a:extLst>
          </p:cNvPr>
          <p:cNvGrpSpPr/>
          <p:nvPr/>
        </p:nvGrpSpPr>
        <p:grpSpPr>
          <a:xfrm>
            <a:off x="5991954" y="3094173"/>
            <a:ext cx="2989392" cy="3250299"/>
            <a:chOff x="5991954" y="3094173"/>
            <a:chExt cx="2989392" cy="3250299"/>
          </a:xfrm>
        </p:grpSpPr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618FEC6A-B9C5-42FF-A7DF-FEBE9A0CDA56}"/>
                </a:ext>
              </a:extLst>
            </p:cNvPr>
            <p:cNvGrpSpPr/>
            <p:nvPr/>
          </p:nvGrpSpPr>
          <p:grpSpPr>
            <a:xfrm>
              <a:off x="5991954" y="3094173"/>
              <a:ext cx="2989392" cy="3250299"/>
              <a:chOff x="152356" y="3303028"/>
              <a:chExt cx="2989392" cy="3250299"/>
            </a:xfrm>
          </p:grpSpPr>
          <p:cxnSp>
            <p:nvCxnSpPr>
              <p:cNvPr id="5" name="直接连接符 4">
                <a:extLst>
                  <a:ext uri="{FF2B5EF4-FFF2-40B4-BE49-F238E27FC236}">
                    <a16:creationId xmlns:a16="http://schemas.microsoft.com/office/drawing/2014/main" id="{0526C385-82F2-42E8-8DCE-7725C6D569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3047" y="3747359"/>
                <a:ext cx="0" cy="280596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接连接符 8">
                <a:extLst>
                  <a:ext uri="{FF2B5EF4-FFF2-40B4-BE49-F238E27FC236}">
                    <a16:creationId xmlns:a16="http://schemas.microsoft.com/office/drawing/2014/main" id="{4FD1222F-AC5D-403E-AEB6-7A9AA29744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34194" y="3747359"/>
                <a:ext cx="115" cy="280596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E02131DD-FF4A-47E5-8DFF-A06C093CB2D2}"/>
                  </a:ext>
                </a:extLst>
              </p:cNvPr>
              <p:cNvSpPr/>
              <p:nvPr/>
            </p:nvSpPr>
            <p:spPr>
              <a:xfrm>
                <a:off x="632965" y="3976055"/>
                <a:ext cx="1301229" cy="39858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OP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8757DF66-33B2-4AC5-801D-40F726AD3ADF}"/>
                  </a:ext>
                </a:extLst>
              </p:cNvPr>
              <p:cNvSpPr/>
              <p:nvPr/>
            </p:nvSpPr>
            <p:spPr>
              <a:xfrm>
                <a:off x="619753" y="3303028"/>
                <a:ext cx="1301229" cy="39858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存储器</a:t>
                </a: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D603D34A-D6E3-4D0A-B940-DB8C8F7CF388}"/>
                  </a:ext>
                </a:extLst>
              </p:cNvPr>
              <p:cNvSpPr/>
              <p:nvPr/>
            </p:nvSpPr>
            <p:spPr>
              <a:xfrm>
                <a:off x="633003" y="5130533"/>
                <a:ext cx="1301229" cy="398585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50H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4CBD8A20-049A-4A41-AFFB-541B7058E827}"/>
                  </a:ext>
                </a:extLst>
              </p:cNvPr>
              <p:cNvSpPr/>
              <p:nvPr/>
            </p:nvSpPr>
            <p:spPr>
              <a:xfrm>
                <a:off x="632965" y="5529118"/>
                <a:ext cx="1301229" cy="398585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A0H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3BBAF0CF-D74F-4CE5-9B40-E051A9FE6382}"/>
                  </a:ext>
                </a:extLst>
              </p:cNvPr>
              <p:cNvSpPr/>
              <p:nvPr/>
            </p:nvSpPr>
            <p:spPr>
              <a:xfrm>
                <a:off x="633003" y="4373227"/>
                <a:ext cx="1301229" cy="39858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12H</a:t>
                </a:r>
                <a:endPara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7AA3A1B3-09DE-40E9-8A31-74802CAD6EEB}"/>
                  </a:ext>
                </a:extLst>
              </p:cNvPr>
              <p:cNvSpPr/>
              <p:nvPr/>
            </p:nvSpPr>
            <p:spPr>
              <a:xfrm>
                <a:off x="1840519" y="5122063"/>
                <a:ext cx="1301229" cy="39858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25000H</a:t>
                </a:r>
                <a:endPara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E4D8ACE2-63E5-4EED-92E5-2C7031BF027A}"/>
                  </a:ext>
                </a:extLst>
              </p:cNvPr>
              <p:cNvSpPr/>
              <p:nvPr/>
            </p:nvSpPr>
            <p:spPr>
              <a:xfrm>
                <a:off x="1840518" y="5533414"/>
                <a:ext cx="1301229" cy="39858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25001H</a:t>
                </a:r>
                <a:endPara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矩形: 圆角 7">
                <a:extLst>
                  <a:ext uri="{FF2B5EF4-FFF2-40B4-BE49-F238E27FC236}">
                    <a16:creationId xmlns:a16="http://schemas.microsoft.com/office/drawing/2014/main" id="{5E954E1B-105F-48DB-A1BD-11158DAAB799}"/>
                  </a:ext>
                </a:extLst>
              </p:cNvPr>
              <p:cNvSpPr/>
              <p:nvPr/>
            </p:nvSpPr>
            <p:spPr>
              <a:xfrm>
                <a:off x="152356" y="3870964"/>
                <a:ext cx="2977617" cy="2484484"/>
              </a:xfrm>
              <a:prstGeom prst="roundRect">
                <a:avLst/>
              </a:prstGeom>
              <a:noFill/>
              <a:ln w="28575">
                <a:solidFill>
                  <a:srgbClr val="C0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矩形: 圆角 21">
                <a:extLst>
                  <a:ext uri="{FF2B5EF4-FFF2-40B4-BE49-F238E27FC236}">
                    <a16:creationId xmlns:a16="http://schemas.microsoft.com/office/drawing/2014/main" id="{3DC85537-160C-4888-94AE-420E57ED3DB0}"/>
                  </a:ext>
                </a:extLst>
              </p:cNvPr>
              <p:cNvSpPr/>
              <p:nvPr/>
            </p:nvSpPr>
            <p:spPr>
              <a:xfrm>
                <a:off x="1991522" y="6076987"/>
                <a:ext cx="1081239" cy="461926"/>
              </a:xfrm>
              <a:prstGeom prst="round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数据段</a:t>
                </a:r>
              </a:p>
            </p:txBody>
          </p:sp>
        </p:grp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9053648F-5005-4CDA-A993-66B4104C03E4}"/>
                </a:ext>
              </a:extLst>
            </p:cNvPr>
            <p:cNvSpPr/>
            <p:nvPr/>
          </p:nvSpPr>
          <p:spPr>
            <a:xfrm>
              <a:off x="7680116" y="4175631"/>
              <a:ext cx="1301229" cy="39858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COUNT</a:t>
              </a:r>
              <a:endPara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67462C89-A6B7-4DE6-B88E-EC3CA0C0E181}"/>
                </a:ext>
              </a:extLst>
            </p:cNvPr>
            <p:cNvSpPr/>
            <p:nvPr/>
          </p:nvSpPr>
          <p:spPr>
            <a:xfrm>
              <a:off x="6472544" y="4562957"/>
              <a:ext cx="1301229" cy="39858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……</a:t>
              </a:r>
              <a:endPara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7" name="矩形 26">
            <a:extLst>
              <a:ext uri="{FF2B5EF4-FFF2-40B4-BE49-F238E27FC236}">
                <a16:creationId xmlns:a16="http://schemas.microsoft.com/office/drawing/2014/main" id="{AA42291D-D625-4701-A915-53E73C68938E}"/>
              </a:ext>
            </a:extLst>
          </p:cNvPr>
          <p:cNvSpPr/>
          <p:nvPr/>
        </p:nvSpPr>
        <p:spPr>
          <a:xfrm>
            <a:off x="169418" y="4822828"/>
            <a:ext cx="5786436" cy="1938992"/>
          </a:xfrm>
          <a:prstGeom prst="rect">
            <a:avLst/>
          </a:prstGeom>
          <a:ln w="19050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pPr lvl="0" algn="just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方正静蕾简体" panose="02000000000000000000"/>
              </a:rPr>
              <a:t>**</a:t>
            </a:r>
            <a:r>
              <a:rPr lang="zh-CN" altLang="en-US" sz="20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方正静蕾简体" panose="02000000000000000000"/>
              </a:rPr>
              <a:t>操作数地址可由变量（符号地址）表示</a:t>
            </a:r>
            <a:r>
              <a:rPr lang="en-US" altLang="zh-CN" sz="20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方正静蕾简体" panose="02000000000000000000"/>
              </a:rPr>
              <a:t>,  </a:t>
            </a:r>
            <a:r>
              <a:rPr lang="zh-CN" altLang="en-US" sz="20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方正静蕾简体" panose="02000000000000000000"/>
              </a:rPr>
              <a:t>但要注意变量的属性</a:t>
            </a:r>
            <a:r>
              <a:rPr lang="en-US" altLang="zh-CN" sz="20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方正静蕾简体" panose="02000000000000000000"/>
              </a:rPr>
              <a:t>:</a:t>
            </a:r>
            <a:endParaRPr lang="zh-CN" altLang="en-US" sz="2000" b="1" kern="0" dirty="0">
              <a:solidFill>
                <a:srgbClr val="C00000"/>
              </a:solidFill>
              <a:latin typeface="Times New Roman" panose="02020603050405020304" pitchFamily="18" charset="0"/>
              <a:ea typeface="方正静蕾简体" panose="02000000000000000000"/>
            </a:endParaRPr>
          </a:p>
          <a:p>
            <a:pPr lvl="0" algn="just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COUNT  DB  10                                                        </a:t>
            </a:r>
          </a:p>
          <a:p>
            <a:pPr lvl="0" algn="just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MOV    AH, COUNT</a:t>
            </a:r>
            <a:r>
              <a:rPr lang="en-US" altLang="zh-CN" sz="2000" b="1" dirty="0">
                <a:solidFill>
                  <a:srgbClr val="000000"/>
                </a:solidFill>
                <a:sym typeface="Symbol" panose="05050102010706020507" pitchFamily="18" charset="2"/>
              </a:rPr>
              <a:t> </a:t>
            </a:r>
            <a:r>
              <a:rPr lang="en-US" altLang="zh-CN" sz="20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         MOV    AX, COUNT </a:t>
            </a:r>
            <a:r>
              <a:rPr lang="en-US" altLang="zh-CN" sz="2000" b="1" dirty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 </a:t>
            </a:r>
          </a:p>
          <a:p>
            <a:pPr lvl="0" algn="just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MOV    AX, WORD PTR COUNT </a:t>
            </a:r>
            <a:r>
              <a:rPr lang="en-US" altLang="zh-CN" sz="2000" b="1" dirty="0">
                <a:solidFill>
                  <a:srgbClr val="000000"/>
                </a:solidFill>
                <a:sym typeface="Symbol" panose="05050102010706020507" pitchFamily="18" charset="2"/>
              </a:rPr>
              <a:t></a:t>
            </a:r>
            <a:r>
              <a:rPr lang="en-US" altLang="zh-CN" sz="20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      </a:t>
            </a:r>
          </a:p>
          <a:p>
            <a:pPr lvl="0" algn="just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MOV    AX, OFFSET COUNT </a:t>
            </a:r>
            <a:r>
              <a:rPr lang="en-US" altLang="zh-CN" sz="2000" b="1" dirty="0">
                <a:solidFill>
                  <a:srgbClr val="000000"/>
                </a:solidFill>
                <a:sym typeface="Symbol" panose="05050102010706020507" pitchFamily="18" charset="2"/>
              </a:rPr>
              <a:t></a:t>
            </a:r>
            <a:r>
              <a:rPr lang="en-US" altLang="zh-CN" sz="20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9526582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animBg="1"/>
      <p:bldP spid="97" grpId="0" animBg="1"/>
      <p:bldP spid="24" grpId="0" animBg="1"/>
      <p:bldP spid="2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F81B1-D4C0-4CFE-8E4B-8D75BF4F38F2}" type="slidenum">
              <a:rPr lang="zh-CN" altLang="en-US" smtClean="0"/>
              <a:t>14</a:t>
            </a:fld>
            <a:endParaRPr lang="zh-CN" altLang="en-US" dirty="0"/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9873B49B-55A9-43CA-B8C6-B448ECE8799F}"/>
              </a:ext>
            </a:extLst>
          </p:cNvPr>
          <p:cNvSpPr/>
          <p:nvPr/>
        </p:nvSpPr>
        <p:spPr>
          <a:xfrm>
            <a:off x="669620" y="850827"/>
            <a:ext cx="8340000" cy="2308324"/>
          </a:xfrm>
          <a:prstGeom prst="rect">
            <a:avLst/>
          </a:prstGeom>
          <a:ln w="19050">
            <a:solidFill>
              <a:srgbClr val="2D8AE7">
                <a:lumMod val="75000"/>
              </a:srgbClr>
            </a:solidFill>
            <a:prstDash val="dash"/>
          </a:ln>
        </p:spPr>
        <p:txBody>
          <a:bodyPr wrap="square">
            <a:spAutoFit/>
          </a:bodyPr>
          <a:lstStyle/>
          <a:p>
            <a:pPr lvl="0" algn="just">
              <a:spcBef>
                <a:spcPct val="0"/>
              </a:spcBef>
              <a:defRPr/>
            </a:pPr>
            <a:r>
              <a:rPr lang="zh-CN" altLang="en-US" sz="2400" b="1" dirty="0">
                <a:solidFill>
                  <a:srgbClr val="0E457C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400" b="1" dirty="0">
                <a:solidFill>
                  <a:srgbClr val="0E457C"/>
                </a:solidFill>
                <a:latin typeface="Times New Roman" panose="02020603050405020304" pitchFamily="18" charset="0"/>
              </a:rPr>
              <a:t>3</a:t>
            </a:r>
            <a:r>
              <a:rPr lang="zh-CN" altLang="en-US" sz="2400" b="1" dirty="0">
                <a:solidFill>
                  <a:srgbClr val="0E457C"/>
                </a:solidFill>
                <a:latin typeface="Times New Roman" panose="02020603050405020304" pitchFamily="18" charset="0"/>
              </a:rPr>
              <a:t>：（</a:t>
            </a:r>
            <a:r>
              <a:rPr lang="en-US" altLang="zh-CN" sz="2400" b="1" dirty="0">
                <a:solidFill>
                  <a:srgbClr val="0E457C"/>
                </a:solidFill>
                <a:latin typeface="Times New Roman" panose="02020603050405020304" pitchFamily="18" charset="0"/>
              </a:rPr>
              <a:t>DS</a:t>
            </a:r>
            <a:r>
              <a:rPr lang="zh-CN" altLang="en-US" sz="2400" b="1" dirty="0">
                <a:solidFill>
                  <a:srgbClr val="0E457C"/>
                </a:solidFill>
                <a:latin typeface="Times New Roman" panose="02020603050405020304" pitchFamily="18" charset="0"/>
              </a:rPr>
              <a:t>）</a:t>
            </a:r>
            <a:r>
              <a:rPr lang="en-US" altLang="zh-CN" sz="2400" b="1" dirty="0">
                <a:solidFill>
                  <a:srgbClr val="0E457C"/>
                </a:solidFill>
                <a:latin typeface="Times New Roman" panose="02020603050405020304" pitchFamily="18" charset="0"/>
              </a:rPr>
              <a:t>= 2000H</a:t>
            </a:r>
            <a:r>
              <a:rPr lang="zh-CN" altLang="en-US" sz="2400" b="1" dirty="0">
                <a:solidFill>
                  <a:srgbClr val="0E457C"/>
                </a:solidFill>
                <a:latin typeface="Times New Roman" panose="02020603050405020304" pitchFamily="18" charset="0"/>
              </a:rPr>
              <a:t>，（</a:t>
            </a:r>
            <a:r>
              <a:rPr lang="en-US" altLang="zh-CN" sz="2400" b="1" dirty="0">
                <a:solidFill>
                  <a:srgbClr val="0E457C"/>
                </a:solidFill>
                <a:latin typeface="Times New Roman" panose="02020603050405020304" pitchFamily="18" charset="0"/>
              </a:rPr>
              <a:t>BX</a:t>
            </a:r>
            <a:r>
              <a:rPr lang="zh-CN" altLang="en-US" sz="2400" b="1" dirty="0">
                <a:solidFill>
                  <a:srgbClr val="0E457C"/>
                </a:solidFill>
                <a:latin typeface="Times New Roman" panose="02020603050405020304" pitchFamily="18" charset="0"/>
              </a:rPr>
              <a:t>）</a:t>
            </a:r>
            <a:r>
              <a:rPr lang="en-US" altLang="zh-CN" sz="2400" b="1" dirty="0">
                <a:solidFill>
                  <a:srgbClr val="0E457C"/>
                </a:solidFill>
                <a:latin typeface="Times New Roman" panose="02020603050405020304" pitchFamily="18" charset="0"/>
              </a:rPr>
              <a:t>= 0100H</a:t>
            </a:r>
            <a:r>
              <a:rPr lang="zh-CN" altLang="en-US" sz="2400" b="1" dirty="0">
                <a:solidFill>
                  <a:srgbClr val="0E457C"/>
                </a:solidFill>
                <a:latin typeface="Times New Roman" panose="02020603050405020304" pitchFamily="18" charset="0"/>
              </a:rPr>
              <a:t>，（</a:t>
            </a:r>
            <a:r>
              <a:rPr lang="en-US" altLang="zh-CN" sz="2400" b="1" dirty="0">
                <a:solidFill>
                  <a:srgbClr val="0E457C"/>
                </a:solidFill>
                <a:latin typeface="Times New Roman" panose="02020603050405020304" pitchFamily="18" charset="0"/>
              </a:rPr>
              <a:t>SI</a:t>
            </a:r>
            <a:r>
              <a:rPr lang="zh-CN" altLang="en-US" sz="2400" b="1" dirty="0">
                <a:solidFill>
                  <a:srgbClr val="0E457C"/>
                </a:solidFill>
                <a:latin typeface="Times New Roman" panose="02020603050405020304" pitchFamily="18" charset="0"/>
              </a:rPr>
              <a:t>）</a:t>
            </a:r>
            <a:r>
              <a:rPr lang="en-US" altLang="zh-CN" sz="2400" b="1" dirty="0">
                <a:solidFill>
                  <a:srgbClr val="0E457C"/>
                </a:solidFill>
                <a:latin typeface="Times New Roman" panose="02020603050405020304" pitchFamily="18" charset="0"/>
              </a:rPr>
              <a:t>= 0002H</a:t>
            </a:r>
            <a:r>
              <a:rPr lang="zh-CN" altLang="en-US" sz="2400" b="1" dirty="0">
                <a:solidFill>
                  <a:srgbClr val="0E457C"/>
                </a:solidFill>
                <a:latin typeface="Times New Roman" panose="02020603050405020304" pitchFamily="18" charset="0"/>
              </a:rPr>
              <a:t>，（</a:t>
            </a:r>
            <a:r>
              <a:rPr lang="en-US" altLang="zh-CN" sz="2400" b="1" dirty="0">
                <a:solidFill>
                  <a:srgbClr val="0E457C"/>
                </a:solidFill>
                <a:latin typeface="Times New Roman" panose="02020603050405020304" pitchFamily="18" charset="0"/>
              </a:rPr>
              <a:t>20100</a:t>
            </a:r>
            <a:r>
              <a:rPr lang="zh-CN" altLang="en-US" sz="2400" b="1" dirty="0">
                <a:solidFill>
                  <a:srgbClr val="0E457C"/>
                </a:solidFill>
                <a:latin typeface="Times New Roman" panose="02020603050405020304" pitchFamily="18" charset="0"/>
              </a:rPr>
              <a:t>）</a:t>
            </a:r>
            <a:r>
              <a:rPr lang="en-US" altLang="zh-CN" sz="2400" b="1" dirty="0">
                <a:solidFill>
                  <a:srgbClr val="0E457C"/>
                </a:solidFill>
                <a:latin typeface="Times New Roman" panose="02020603050405020304" pitchFamily="18" charset="0"/>
              </a:rPr>
              <a:t>= 12H</a:t>
            </a:r>
            <a:r>
              <a:rPr lang="zh-CN" altLang="en-US" sz="2400" b="1" dirty="0">
                <a:solidFill>
                  <a:srgbClr val="0E457C"/>
                </a:solidFill>
                <a:latin typeface="Times New Roman" panose="02020603050405020304" pitchFamily="18" charset="0"/>
              </a:rPr>
              <a:t>，（</a:t>
            </a:r>
            <a:r>
              <a:rPr lang="en-US" altLang="zh-CN" sz="2400" b="1" dirty="0">
                <a:solidFill>
                  <a:srgbClr val="0E457C"/>
                </a:solidFill>
                <a:latin typeface="Times New Roman" panose="02020603050405020304" pitchFamily="18" charset="0"/>
              </a:rPr>
              <a:t>20101</a:t>
            </a:r>
            <a:r>
              <a:rPr lang="zh-CN" altLang="en-US" sz="2400" b="1" dirty="0">
                <a:solidFill>
                  <a:srgbClr val="0E457C"/>
                </a:solidFill>
                <a:latin typeface="Times New Roman" panose="02020603050405020304" pitchFamily="18" charset="0"/>
              </a:rPr>
              <a:t>）</a:t>
            </a:r>
            <a:r>
              <a:rPr lang="en-US" altLang="zh-CN" sz="2400" b="1" dirty="0">
                <a:solidFill>
                  <a:srgbClr val="0E457C"/>
                </a:solidFill>
                <a:latin typeface="Times New Roman" panose="02020603050405020304" pitchFamily="18" charset="0"/>
              </a:rPr>
              <a:t>= 34H</a:t>
            </a:r>
            <a:r>
              <a:rPr lang="zh-CN" altLang="en-US" sz="2400" b="1" dirty="0">
                <a:solidFill>
                  <a:srgbClr val="0E457C"/>
                </a:solidFill>
                <a:latin typeface="Times New Roman" panose="02020603050405020304" pitchFamily="18" charset="0"/>
              </a:rPr>
              <a:t>，（</a:t>
            </a:r>
            <a:r>
              <a:rPr lang="en-US" altLang="zh-CN" sz="2400" b="1" dirty="0">
                <a:solidFill>
                  <a:srgbClr val="0E457C"/>
                </a:solidFill>
                <a:latin typeface="Times New Roman" panose="02020603050405020304" pitchFamily="18" charset="0"/>
              </a:rPr>
              <a:t>20102</a:t>
            </a:r>
            <a:r>
              <a:rPr lang="zh-CN" altLang="en-US" sz="2400" b="1" dirty="0">
                <a:solidFill>
                  <a:srgbClr val="0E457C"/>
                </a:solidFill>
                <a:latin typeface="Times New Roman" panose="02020603050405020304" pitchFamily="18" charset="0"/>
              </a:rPr>
              <a:t>）</a:t>
            </a:r>
            <a:r>
              <a:rPr lang="en-US" altLang="zh-CN" sz="2400" b="1" dirty="0">
                <a:solidFill>
                  <a:srgbClr val="0E457C"/>
                </a:solidFill>
                <a:latin typeface="Times New Roman" panose="02020603050405020304" pitchFamily="18" charset="0"/>
              </a:rPr>
              <a:t>= 56H</a:t>
            </a:r>
            <a:r>
              <a:rPr lang="zh-CN" altLang="en-US" sz="2400" b="1" dirty="0">
                <a:solidFill>
                  <a:srgbClr val="0E457C"/>
                </a:solidFill>
                <a:latin typeface="Times New Roman" panose="02020603050405020304" pitchFamily="18" charset="0"/>
              </a:rPr>
              <a:t>，（</a:t>
            </a:r>
            <a:r>
              <a:rPr lang="en-US" altLang="zh-CN" sz="2400" b="1" dirty="0">
                <a:solidFill>
                  <a:srgbClr val="0E457C"/>
                </a:solidFill>
                <a:latin typeface="Times New Roman" panose="02020603050405020304" pitchFamily="18" charset="0"/>
              </a:rPr>
              <a:t>20103</a:t>
            </a:r>
            <a:r>
              <a:rPr lang="zh-CN" altLang="en-US" sz="2400" b="1" dirty="0">
                <a:solidFill>
                  <a:srgbClr val="0E457C"/>
                </a:solidFill>
                <a:latin typeface="Times New Roman" panose="02020603050405020304" pitchFamily="18" charset="0"/>
              </a:rPr>
              <a:t>）</a:t>
            </a:r>
            <a:r>
              <a:rPr lang="en-US" altLang="zh-CN" sz="2400" b="1" dirty="0">
                <a:solidFill>
                  <a:srgbClr val="0E457C"/>
                </a:solidFill>
                <a:latin typeface="Times New Roman" panose="02020603050405020304" pitchFamily="18" charset="0"/>
              </a:rPr>
              <a:t>= 78H</a:t>
            </a:r>
            <a:r>
              <a:rPr lang="zh-CN" altLang="en-US" sz="2400" b="1" dirty="0">
                <a:solidFill>
                  <a:srgbClr val="0E457C"/>
                </a:solidFill>
                <a:latin typeface="Times New Roman" panose="02020603050405020304" pitchFamily="18" charset="0"/>
              </a:rPr>
              <a:t>，（</a:t>
            </a:r>
            <a:r>
              <a:rPr lang="en-US" altLang="zh-CN" sz="2400" b="1" dirty="0">
                <a:solidFill>
                  <a:srgbClr val="0E457C"/>
                </a:solidFill>
                <a:latin typeface="Times New Roman" panose="02020603050405020304" pitchFamily="18" charset="0"/>
              </a:rPr>
              <a:t>21200</a:t>
            </a:r>
            <a:r>
              <a:rPr lang="zh-CN" altLang="en-US" sz="2400" b="1" dirty="0">
                <a:solidFill>
                  <a:srgbClr val="0E457C"/>
                </a:solidFill>
                <a:latin typeface="Times New Roman" panose="02020603050405020304" pitchFamily="18" charset="0"/>
              </a:rPr>
              <a:t>）</a:t>
            </a:r>
            <a:r>
              <a:rPr lang="en-US" altLang="zh-CN" sz="2400" b="1" dirty="0">
                <a:solidFill>
                  <a:srgbClr val="0E457C"/>
                </a:solidFill>
                <a:latin typeface="Times New Roman" panose="02020603050405020304" pitchFamily="18" charset="0"/>
              </a:rPr>
              <a:t>= 2AH</a:t>
            </a:r>
            <a:r>
              <a:rPr lang="zh-CN" altLang="en-US" sz="2400" b="1" dirty="0">
                <a:solidFill>
                  <a:srgbClr val="0E457C"/>
                </a:solidFill>
                <a:latin typeface="Times New Roman" panose="02020603050405020304" pitchFamily="18" charset="0"/>
              </a:rPr>
              <a:t>，（</a:t>
            </a:r>
            <a:r>
              <a:rPr lang="en-US" altLang="zh-CN" sz="2400" b="1" dirty="0">
                <a:solidFill>
                  <a:srgbClr val="0E457C"/>
                </a:solidFill>
                <a:latin typeface="Times New Roman" panose="02020603050405020304" pitchFamily="18" charset="0"/>
              </a:rPr>
              <a:t>21201</a:t>
            </a:r>
            <a:r>
              <a:rPr lang="zh-CN" altLang="en-US" sz="2400" b="1" dirty="0">
                <a:solidFill>
                  <a:srgbClr val="0E457C"/>
                </a:solidFill>
                <a:latin typeface="Times New Roman" panose="02020603050405020304" pitchFamily="18" charset="0"/>
              </a:rPr>
              <a:t>）</a:t>
            </a:r>
            <a:r>
              <a:rPr lang="en-US" altLang="zh-CN" sz="2400" b="1" dirty="0">
                <a:solidFill>
                  <a:srgbClr val="0E457C"/>
                </a:solidFill>
                <a:latin typeface="Times New Roman" panose="02020603050405020304" pitchFamily="18" charset="0"/>
              </a:rPr>
              <a:t>= 4CH</a:t>
            </a:r>
            <a:r>
              <a:rPr lang="zh-CN" altLang="en-US" sz="2400" b="1" dirty="0">
                <a:solidFill>
                  <a:srgbClr val="0E457C"/>
                </a:solidFill>
                <a:latin typeface="Times New Roman" panose="02020603050405020304" pitchFamily="18" charset="0"/>
              </a:rPr>
              <a:t>，（</a:t>
            </a:r>
            <a:r>
              <a:rPr lang="en-US" altLang="zh-CN" sz="2400" b="1" dirty="0">
                <a:solidFill>
                  <a:srgbClr val="0E457C"/>
                </a:solidFill>
                <a:latin typeface="Times New Roman" panose="02020603050405020304" pitchFamily="18" charset="0"/>
              </a:rPr>
              <a:t>21202</a:t>
            </a:r>
            <a:r>
              <a:rPr lang="zh-CN" altLang="en-US" sz="2400" b="1" dirty="0">
                <a:solidFill>
                  <a:srgbClr val="0E457C"/>
                </a:solidFill>
                <a:latin typeface="Times New Roman" panose="02020603050405020304" pitchFamily="18" charset="0"/>
              </a:rPr>
              <a:t>）</a:t>
            </a:r>
            <a:r>
              <a:rPr lang="en-US" altLang="zh-CN" sz="2400" b="1" dirty="0">
                <a:solidFill>
                  <a:srgbClr val="0E457C"/>
                </a:solidFill>
                <a:latin typeface="Times New Roman" panose="02020603050405020304" pitchFamily="18" charset="0"/>
              </a:rPr>
              <a:t>= B7H</a:t>
            </a:r>
            <a:r>
              <a:rPr lang="zh-CN" altLang="en-US" sz="2400" b="1" dirty="0">
                <a:solidFill>
                  <a:srgbClr val="0E457C"/>
                </a:solidFill>
                <a:latin typeface="Times New Roman" panose="02020603050405020304" pitchFamily="18" charset="0"/>
              </a:rPr>
              <a:t>，（</a:t>
            </a:r>
            <a:r>
              <a:rPr lang="en-US" altLang="zh-CN" sz="2400" b="1" dirty="0">
                <a:solidFill>
                  <a:srgbClr val="0E457C"/>
                </a:solidFill>
                <a:latin typeface="Times New Roman" panose="02020603050405020304" pitchFamily="18" charset="0"/>
              </a:rPr>
              <a:t>21203</a:t>
            </a:r>
            <a:r>
              <a:rPr lang="zh-CN" altLang="en-US" sz="2400" b="1" dirty="0">
                <a:solidFill>
                  <a:srgbClr val="0E457C"/>
                </a:solidFill>
                <a:latin typeface="Times New Roman" panose="02020603050405020304" pitchFamily="18" charset="0"/>
              </a:rPr>
              <a:t>）</a:t>
            </a:r>
            <a:r>
              <a:rPr lang="en-US" altLang="zh-CN" sz="2400" b="1" dirty="0">
                <a:solidFill>
                  <a:srgbClr val="0E457C"/>
                </a:solidFill>
                <a:latin typeface="Times New Roman" panose="02020603050405020304" pitchFamily="18" charset="0"/>
              </a:rPr>
              <a:t>= 65H</a:t>
            </a:r>
            <a:r>
              <a:rPr lang="zh-CN" altLang="en-US" sz="2400" b="1" dirty="0">
                <a:solidFill>
                  <a:srgbClr val="0E457C"/>
                </a:solidFill>
                <a:latin typeface="Times New Roman" panose="02020603050405020304" pitchFamily="18" charset="0"/>
              </a:rPr>
              <a:t>，试说明下列各条指令执行完后</a:t>
            </a:r>
            <a:r>
              <a:rPr lang="en-US" altLang="zh-CN" sz="2400" b="1" dirty="0">
                <a:solidFill>
                  <a:srgbClr val="0E457C"/>
                </a:solidFill>
                <a:latin typeface="Times New Roman" panose="02020603050405020304" pitchFamily="18" charset="0"/>
              </a:rPr>
              <a:t>AX</a:t>
            </a:r>
            <a:r>
              <a:rPr lang="zh-CN" altLang="en-US" sz="2400" b="1" dirty="0">
                <a:solidFill>
                  <a:srgbClr val="0E457C"/>
                </a:solidFill>
                <a:latin typeface="Times New Roman" panose="02020603050405020304" pitchFamily="18" charset="0"/>
              </a:rPr>
              <a:t>寄存器中的内容。</a:t>
            </a:r>
            <a:endParaRPr lang="en-US" altLang="zh-CN" sz="2400" b="1" dirty="0">
              <a:solidFill>
                <a:srgbClr val="0E457C"/>
              </a:solidFill>
              <a:latin typeface="Times New Roman" panose="02020603050405020304" pitchFamily="18" charset="0"/>
            </a:endParaRPr>
          </a:p>
          <a:p>
            <a:pPr lvl="0" algn="just">
              <a:spcBef>
                <a:spcPct val="0"/>
              </a:spcBef>
              <a:defRPr/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MOV   AX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1100[BX]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584052E-6C18-46A6-A6B7-36BF683296BA}"/>
              </a:ext>
            </a:extLst>
          </p:cNvPr>
          <p:cNvSpPr/>
          <p:nvPr/>
        </p:nvSpPr>
        <p:spPr>
          <a:xfrm>
            <a:off x="669620" y="3253154"/>
            <a:ext cx="8340000" cy="1631216"/>
          </a:xfrm>
          <a:prstGeom prst="rect">
            <a:avLst/>
          </a:prstGeom>
          <a:ln w="19050">
            <a:solidFill>
              <a:srgbClr val="2D8AE7">
                <a:lumMod val="75000"/>
              </a:srgbClr>
            </a:solidFill>
            <a:prstDash val="dash"/>
          </a:ln>
        </p:spPr>
        <p:txBody>
          <a:bodyPr wrap="square">
            <a:spAutoFit/>
          </a:bodyPr>
          <a:lstStyle/>
          <a:p>
            <a:pPr lvl="0" algn="just">
              <a:spcBef>
                <a:spcPct val="0"/>
              </a:spcBef>
              <a:defRPr/>
            </a:pPr>
            <a:r>
              <a:rPr lang="zh-CN" altLang="en-US" sz="2800" b="1" dirty="0">
                <a:solidFill>
                  <a:srgbClr val="0E457C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0E457C"/>
                </a:solidFill>
                <a:latin typeface="Times New Roman" panose="02020603050405020304" pitchFamily="18" charset="0"/>
              </a:rPr>
              <a:t>4</a:t>
            </a:r>
            <a:r>
              <a:rPr lang="zh-CN" altLang="en-US" sz="2800" b="1" dirty="0">
                <a:solidFill>
                  <a:srgbClr val="0E457C"/>
                </a:solidFill>
                <a:latin typeface="Times New Roman" panose="02020603050405020304" pitchFamily="18" charset="0"/>
              </a:rPr>
              <a:t>：</a:t>
            </a:r>
            <a:r>
              <a:rPr lang="zh-CN" altLang="en-US" sz="2400" b="1" dirty="0">
                <a:solidFill>
                  <a:srgbClr val="96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写出把首地址为</a:t>
            </a:r>
            <a:r>
              <a:rPr lang="en-US" altLang="zh-CN" sz="2400" b="1" dirty="0">
                <a:solidFill>
                  <a:srgbClr val="96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BLOCK</a:t>
            </a:r>
            <a:r>
              <a:rPr lang="zh-CN" altLang="en-US" sz="2400" b="1" dirty="0">
                <a:solidFill>
                  <a:srgbClr val="96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的字数组的第</a:t>
            </a:r>
            <a:r>
              <a:rPr lang="en-US" altLang="zh-CN" sz="2400" b="1" dirty="0">
                <a:solidFill>
                  <a:srgbClr val="96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6</a:t>
            </a:r>
            <a:r>
              <a:rPr lang="zh-CN" altLang="en-US" sz="2400" b="1" dirty="0">
                <a:solidFill>
                  <a:srgbClr val="96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个字送到</a:t>
            </a:r>
            <a:r>
              <a:rPr lang="en-US" altLang="zh-CN" sz="2400" b="1" dirty="0">
                <a:solidFill>
                  <a:srgbClr val="96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DX</a:t>
            </a:r>
            <a:r>
              <a:rPr lang="zh-CN" altLang="en-US" sz="2400" b="1" dirty="0">
                <a:solidFill>
                  <a:srgbClr val="96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寄存器的指令，要求使用寄存器相对寻址方式。 </a:t>
            </a:r>
            <a:endParaRPr lang="en-US" altLang="zh-CN" sz="2400" b="1" dirty="0">
              <a:solidFill>
                <a:srgbClr val="96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>
                <a:solidFill>
                  <a:srgbClr val="002AAE">
                    <a:lumMod val="50000"/>
                  </a:srgb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MOV BX, (6-1)*2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>
                <a:solidFill>
                  <a:srgbClr val="002AAE">
                    <a:lumMod val="50000"/>
                  </a:srgb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MOV DX, BLOCK[BX]</a:t>
            </a:r>
          </a:p>
        </p:txBody>
      </p:sp>
    </p:spTree>
    <p:extLst>
      <p:ext uri="{BB962C8B-B14F-4D97-AF65-F5344CB8AC3E}">
        <p14:creationId xmlns:p14="http://schemas.microsoft.com/office/powerpoint/2010/main" val="209141425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animBg="1"/>
      <p:bldP spid="2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F81B1-D4C0-4CFE-8E4B-8D75BF4F38F2}" type="slidenum">
              <a:rPr lang="zh-CN" altLang="en-US" smtClean="0"/>
              <a:t>15</a:t>
            </a:fld>
            <a:endParaRPr lang="zh-CN" altLang="en-US" dirty="0"/>
          </a:p>
        </p:txBody>
      </p:sp>
      <p:sp>
        <p:nvSpPr>
          <p:cNvPr id="95" name="Rectangle 1027">
            <a:extLst>
              <a:ext uri="{FF2B5EF4-FFF2-40B4-BE49-F238E27FC236}">
                <a16:creationId xmlns:a16="http://schemas.microsoft.com/office/drawing/2014/main" id="{70DF4719-FF16-47C1-98D2-D2A428B92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5636" y="404774"/>
            <a:ext cx="3785011" cy="707886"/>
          </a:xfrm>
          <a:prstGeom prst="rect">
            <a:avLst/>
          </a:prstGeom>
          <a:solidFill>
            <a:srgbClr val="0E457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40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6. </a:t>
            </a:r>
            <a:r>
              <a:rPr lang="zh-CN" altLang="en-US" sz="40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基址变址寻址</a:t>
            </a: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9873B49B-55A9-43CA-B8C6-B448ECE8799F}"/>
              </a:ext>
            </a:extLst>
          </p:cNvPr>
          <p:cNvSpPr/>
          <p:nvPr/>
        </p:nvSpPr>
        <p:spPr>
          <a:xfrm>
            <a:off x="402000" y="1213020"/>
            <a:ext cx="8340000" cy="2246769"/>
          </a:xfrm>
          <a:prstGeom prst="rect">
            <a:avLst/>
          </a:prstGeom>
          <a:ln w="19050">
            <a:solidFill>
              <a:srgbClr val="2D8AE7">
                <a:lumMod val="75000"/>
              </a:srgbClr>
            </a:solidFill>
            <a:prstDash val="dash"/>
          </a:ln>
        </p:spPr>
        <p:txBody>
          <a:bodyPr wrap="square">
            <a:spAutoFit/>
          </a:bodyPr>
          <a:lstStyle/>
          <a:p>
            <a:pPr marL="457200" marR="0" lvl="0" indent="-457200" algn="just" defTabSz="91440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zh-CN" altLang="en-US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操作数的</a:t>
            </a:r>
            <a:r>
              <a:rPr lang="en-US" altLang="zh-CN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EA</a:t>
            </a:r>
            <a:r>
              <a:rPr lang="zh-CN" altLang="en-US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由寄存器（</a:t>
            </a:r>
            <a:r>
              <a:rPr lang="en-US" altLang="zh-CN" sz="28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方正静蕾简体" panose="02000000000000000000"/>
              </a:rPr>
              <a:t>BX/BP/SI/DI</a:t>
            </a:r>
            <a:r>
              <a:rPr lang="zh-CN" altLang="en-US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）提供；</a:t>
            </a:r>
            <a:endParaRPr lang="en-US" altLang="zh-CN" sz="2800" b="1" kern="0" dirty="0">
              <a:solidFill>
                <a:srgbClr val="2D8AE7">
                  <a:lumMod val="50000"/>
                </a:srgbClr>
              </a:solidFill>
              <a:latin typeface="Times New Roman" panose="02020603050405020304" pitchFamily="18" charset="0"/>
              <a:ea typeface="方正静蕾简体" panose="02000000000000000000"/>
            </a:endParaRPr>
          </a:p>
          <a:p>
            <a:pPr marL="457200" marR="0" lvl="0" indent="-457200" algn="just" defTabSz="91440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altLang="zh-CN" sz="2800" b="1" kern="0" dirty="0">
              <a:solidFill>
                <a:srgbClr val="2D8AE7">
                  <a:lumMod val="50000"/>
                </a:srgbClr>
              </a:solidFill>
              <a:latin typeface="Times New Roman" panose="02020603050405020304" pitchFamily="18" charset="0"/>
              <a:ea typeface="方正静蕾简体" panose="02000000000000000000"/>
            </a:endParaRPr>
          </a:p>
          <a:p>
            <a:pPr marR="0" lvl="0" algn="just" defTabSz="91440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altLang="zh-CN" sz="2800" b="1" kern="0" dirty="0">
              <a:solidFill>
                <a:srgbClr val="2D8AE7">
                  <a:lumMod val="50000"/>
                </a:srgbClr>
              </a:solidFill>
              <a:latin typeface="Times New Roman" panose="02020603050405020304" pitchFamily="18" charset="0"/>
              <a:ea typeface="方正静蕾简体" panose="02000000000000000000"/>
            </a:endParaRPr>
          </a:p>
          <a:p>
            <a:pPr marL="457200" marR="0" lvl="0" indent="-457200" algn="just" defTabSz="91440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zh-CN" altLang="en-US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指令格式： </a:t>
            </a:r>
            <a:r>
              <a:rPr lang="en-US" altLang="zh-CN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MOV AX, [BX][DI]     </a:t>
            </a:r>
            <a:r>
              <a:rPr lang="zh-CN" altLang="en-US" sz="28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方正静蕾简体" panose="02000000000000000000"/>
              </a:rPr>
              <a:t>或者</a:t>
            </a:r>
            <a:endParaRPr lang="en-US" altLang="zh-CN" sz="2800" b="1" kern="0" dirty="0">
              <a:solidFill>
                <a:srgbClr val="C00000"/>
              </a:solidFill>
              <a:latin typeface="Times New Roman" panose="02020603050405020304" pitchFamily="18" charset="0"/>
              <a:ea typeface="方正静蕾简体" panose="02000000000000000000"/>
            </a:endParaRPr>
          </a:p>
          <a:p>
            <a:pPr lvl="1" algn="just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                     MOV AX, [BX + DI]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200F0BF-3D5A-464C-AFD2-311099ACD62B}"/>
              </a:ext>
            </a:extLst>
          </p:cNvPr>
          <p:cNvSpPr/>
          <p:nvPr/>
        </p:nvSpPr>
        <p:spPr>
          <a:xfrm>
            <a:off x="87980" y="3560149"/>
            <a:ext cx="5786436" cy="3046988"/>
          </a:xfrm>
          <a:prstGeom prst="rect">
            <a:avLst/>
          </a:prstGeom>
          <a:ln w="19050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pPr marL="342900" marR="0" lvl="0" indent="-342900" algn="just" defTabSz="91440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zh-CN" altLang="en-US" sz="24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则物理地址</a:t>
            </a:r>
            <a:r>
              <a:rPr lang="en-US" altLang="zh-CN" sz="24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=(</a:t>
            </a:r>
            <a:r>
              <a:rPr lang="en-US" altLang="zh-CN" sz="24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方正静蕾简体" panose="02000000000000000000"/>
              </a:rPr>
              <a:t>DS</a:t>
            </a:r>
            <a:r>
              <a:rPr lang="en-US" altLang="zh-CN" sz="24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)×16+(</a:t>
            </a:r>
            <a:r>
              <a:rPr lang="en-US" altLang="zh-CN" sz="24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方正静蕾简体" panose="02000000000000000000"/>
              </a:rPr>
              <a:t>BX</a:t>
            </a:r>
            <a:r>
              <a:rPr lang="en-US" altLang="zh-CN" sz="24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)+ (DI) </a:t>
            </a:r>
            <a:r>
              <a:rPr lang="zh-CN" altLang="en-US" sz="24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或者</a:t>
            </a:r>
            <a:endParaRPr lang="en-US" altLang="zh-CN" sz="2400" b="1" kern="0" dirty="0">
              <a:solidFill>
                <a:srgbClr val="2D8AE7">
                  <a:lumMod val="50000"/>
                </a:srgbClr>
              </a:solidFill>
              <a:latin typeface="Times New Roman" panose="02020603050405020304" pitchFamily="18" charset="0"/>
              <a:ea typeface="方正静蕾简体" panose="02000000000000000000"/>
            </a:endParaRPr>
          </a:p>
          <a:p>
            <a:pPr lvl="0" algn="just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         </a:t>
            </a:r>
            <a:r>
              <a:rPr lang="zh-CN" altLang="en-US" sz="24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物理地址</a:t>
            </a:r>
            <a:r>
              <a:rPr lang="en-US" altLang="zh-CN" sz="24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=(</a:t>
            </a:r>
            <a:r>
              <a:rPr lang="en-US" altLang="zh-CN" sz="24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方正静蕾简体" panose="02000000000000000000"/>
              </a:rPr>
              <a:t>SS</a:t>
            </a:r>
            <a:r>
              <a:rPr lang="en-US" altLang="zh-CN" sz="24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)×16+(</a:t>
            </a:r>
            <a:r>
              <a:rPr lang="en-US" altLang="zh-CN" sz="24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方正静蕾简体" panose="02000000000000000000"/>
              </a:rPr>
              <a:t>BP</a:t>
            </a:r>
            <a:r>
              <a:rPr lang="en-US" altLang="zh-CN" sz="24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)+ (DI) .</a:t>
            </a:r>
          </a:p>
          <a:p>
            <a:pPr marL="342900" lvl="0" indent="-342900" algn="just" defTabSz="9144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24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可以使用</a:t>
            </a:r>
            <a:r>
              <a:rPr lang="zh-CN" altLang="en-US" sz="24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方正静蕾简体" panose="02000000000000000000"/>
              </a:rPr>
              <a:t>段跨越前缀</a:t>
            </a:r>
            <a:r>
              <a:rPr lang="zh-CN" altLang="en-US" sz="24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：</a:t>
            </a:r>
            <a:r>
              <a:rPr lang="es-ES" altLang="zh-CN" sz="24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MOV AX,  ES:[BX] [SI]</a:t>
            </a:r>
            <a:endParaRPr lang="en-US" altLang="zh-CN" sz="2400" b="1" kern="0" dirty="0">
              <a:solidFill>
                <a:srgbClr val="2D8AE7">
                  <a:lumMod val="50000"/>
                </a:srgbClr>
              </a:solidFill>
              <a:latin typeface="Times New Roman" panose="02020603050405020304" pitchFamily="18" charset="0"/>
              <a:ea typeface="方正静蕾简体" panose="02000000000000000000"/>
            </a:endParaRPr>
          </a:p>
          <a:p>
            <a:pPr marL="342900" marR="0" lvl="0" indent="-342900" algn="just" defTabSz="91440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zh-CN" altLang="en-US" sz="24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必须是一个基址寄存器和一个变址寄存器的组合</a:t>
            </a:r>
            <a:endParaRPr lang="en-US" altLang="zh-CN" sz="2400" b="1" kern="0" dirty="0">
              <a:solidFill>
                <a:srgbClr val="2D8AE7">
                  <a:lumMod val="50000"/>
                </a:srgbClr>
              </a:solidFill>
              <a:latin typeface="Times New Roman" panose="02020603050405020304" pitchFamily="18" charset="0"/>
              <a:ea typeface="方正静蕾简体" panose="02000000000000000000"/>
            </a:endParaRPr>
          </a:p>
          <a:p>
            <a:pPr>
              <a:spcBef>
                <a:spcPct val="0"/>
              </a:spcBef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Monotype Sorts" pitchFamily="2" charset="2"/>
              </a:rPr>
              <a:t>    MOV    AX,  [BX] [BP]   </a:t>
            </a:r>
            <a:r>
              <a:rPr lang="zh-CN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</a:t>
            </a:r>
            <a:endParaRPr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  <a:sym typeface="Monotype Sorts" pitchFamily="2" charset="2"/>
            </a:endParaRPr>
          </a:p>
          <a:p>
            <a:pPr>
              <a:spcBef>
                <a:spcPct val="0"/>
              </a:spcBef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Monotype Sorts" pitchFamily="2" charset="2"/>
              </a:rPr>
              <a:t>    MOV    AX,  [SI] [DI]  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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6E1F2136-0750-4904-8F38-8CBE40A805FC}"/>
              </a:ext>
            </a:extLst>
          </p:cNvPr>
          <p:cNvGrpSpPr/>
          <p:nvPr/>
        </p:nvGrpSpPr>
        <p:grpSpPr>
          <a:xfrm>
            <a:off x="5991954" y="3013290"/>
            <a:ext cx="2989392" cy="3250299"/>
            <a:chOff x="5991954" y="3094173"/>
            <a:chExt cx="2989392" cy="3250299"/>
          </a:xfrm>
        </p:grpSpPr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618FEC6A-B9C5-42FF-A7DF-FEBE9A0CDA56}"/>
                </a:ext>
              </a:extLst>
            </p:cNvPr>
            <p:cNvGrpSpPr/>
            <p:nvPr/>
          </p:nvGrpSpPr>
          <p:grpSpPr>
            <a:xfrm>
              <a:off x="5991954" y="3094173"/>
              <a:ext cx="2989392" cy="3250299"/>
              <a:chOff x="152356" y="3303028"/>
              <a:chExt cx="2989392" cy="3250299"/>
            </a:xfrm>
          </p:grpSpPr>
          <p:cxnSp>
            <p:nvCxnSpPr>
              <p:cNvPr id="5" name="直接连接符 4">
                <a:extLst>
                  <a:ext uri="{FF2B5EF4-FFF2-40B4-BE49-F238E27FC236}">
                    <a16:creationId xmlns:a16="http://schemas.microsoft.com/office/drawing/2014/main" id="{0526C385-82F2-42E8-8DCE-7725C6D569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3047" y="3747359"/>
                <a:ext cx="0" cy="280596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接连接符 8">
                <a:extLst>
                  <a:ext uri="{FF2B5EF4-FFF2-40B4-BE49-F238E27FC236}">
                    <a16:creationId xmlns:a16="http://schemas.microsoft.com/office/drawing/2014/main" id="{4FD1222F-AC5D-403E-AEB6-7A9AA29744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34194" y="3747359"/>
                <a:ext cx="115" cy="280596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E02131DD-FF4A-47E5-8DFF-A06C093CB2D2}"/>
                  </a:ext>
                </a:extLst>
              </p:cNvPr>
              <p:cNvSpPr/>
              <p:nvPr/>
            </p:nvSpPr>
            <p:spPr>
              <a:xfrm>
                <a:off x="632965" y="3976055"/>
                <a:ext cx="1301229" cy="39858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OP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8757DF66-33B2-4AC5-801D-40F726AD3ADF}"/>
                  </a:ext>
                </a:extLst>
              </p:cNvPr>
              <p:cNvSpPr/>
              <p:nvPr/>
            </p:nvSpPr>
            <p:spPr>
              <a:xfrm>
                <a:off x="619753" y="3303028"/>
                <a:ext cx="1301229" cy="39858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存储器</a:t>
                </a: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D603D34A-D6E3-4D0A-B940-DB8C8F7CF388}"/>
                  </a:ext>
                </a:extLst>
              </p:cNvPr>
              <p:cNvSpPr/>
              <p:nvPr/>
            </p:nvSpPr>
            <p:spPr>
              <a:xfrm>
                <a:off x="633003" y="5130533"/>
                <a:ext cx="1301229" cy="398585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50H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4CBD8A20-049A-4A41-AFFB-541B7058E827}"/>
                  </a:ext>
                </a:extLst>
              </p:cNvPr>
              <p:cNvSpPr/>
              <p:nvPr/>
            </p:nvSpPr>
            <p:spPr>
              <a:xfrm>
                <a:off x="632965" y="5529118"/>
                <a:ext cx="1301229" cy="398585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A0H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3BBAF0CF-D74F-4CE5-9B40-E051A9FE6382}"/>
                  </a:ext>
                </a:extLst>
              </p:cNvPr>
              <p:cNvSpPr/>
              <p:nvPr/>
            </p:nvSpPr>
            <p:spPr>
              <a:xfrm>
                <a:off x="633003" y="4373227"/>
                <a:ext cx="1301229" cy="39858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12H</a:t>
                </a:r>
                <a:endPara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7AA3A1B3-09DE-40E9-8A31-74802CAD6EEB}"/>
                  </a:ext>
                </a:extLst>
              </p:cNvPr>
              <p:cNvSpPr/>
              <p:nvPr/>
            </p:nvSpPr>
            <p:spPr>
              <a:xfrm>
                <a:off x="1840519" y="5122063"/>
                <a:ext cx="1301229" cy="39858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25000H</a:t>
                </a:r>
                <a:endPara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E4D8ACE2-63E5-4EED-92E5-2C7031BF027A}"/>
                  </a:ext>
                </a:extLst>
              </p:cNvPr>
              <p:cNvSpPr/>
              <p:nvPr/>
            </p:nvSpPr>
            <p:spPr>
              <a:xfrm>
                <a:off x="1840518" y="5533414"/>
                <a:ext cx="1301229" cy="39858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25001H</a:t>
                </a:r>
                <a:endPara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矩形: 圆角 7">
                <a:extLst>
                  <a:ext uri="{FF2B5EF4-FFF2-40B4-BE49-F238E27FC236}">
                    <a16:creationId xmlns:a16="http://schemas.microsoft.com/office/drawing/2014/main" id="{5E954E1B-105F-48DB-A1BD-11158DAAB799}"/>
                  </a:ext>
                </a:extLst>
              </p:cNvPr>
              <p:cNvSpPr/>
              <p:nvPr/>
            </p:nvSpPr>
            <p:spPr>
              <a:xfrm>
                <a:off x="152356" y="3870964"/>
                <a:ext cx="2977617" cy="2484484"/>
              </a:xfrm>
              <a:prstGeom prst="roundRect">
                <a:avLst/>
              </a:prstGeom>
              <a:noFill/>
              <a:ln w="28575">
                <a:solidFill>
                  <a:srgbClr val="C0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矩形: 圆角 21">
                <a:extLst>
                  <a:ext uri="{FF2B5EF4-FFF2-40B4-BE49-F238E27FC236}">
                    <a16:creationId xmlns:a16="http://schemas.microsoft.com/office/drawing/2014/main" id="{3DC85537-160C-4888-94AE-420E57ED3DB0}"/>
                  </a:ext>
                </a:extLst>
              </p:cNvPr>
              <p:cNvSpPr/>
              <p:nvPr/>
            </p:nvSpPr>
            <p:spPr>
              <a:xfrm>
                <a:off x="1991522" y="6076987"/>
                <a:ext cx="1081239" cy="461926"/>
              </a:xfrm>
              <a:prstGeom prst="round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数据段</a:t>
                </a:r>
              </a:p>
            </p:txBody>
          </p:sp>
        </p:grp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9053648F-5005-4CDA-A993-66B4104C03E4}"/>
                </a:ext>
              </a:extLst>
            </p:cNvPr>
            <p:cNvSpPr/>
            <p:nvPr/>
          </p:nvSpPr>
          <p:spPr>
            <a:xfrm>
              <a:off x="7668291" y="4186795"/>
              <a:ext cx="1301229" cy="39858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22000H</a:t>
              </a:r>
              <a:endPara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67462C89-A6B7-4DE6-B88E-EC3CA0C0E181}"/>
                </a:ext>
              </a:extLst>
            </p:cNvPr>
            <p:cNvSpPr/>
            <p:nvPr/>
          </p:nvSpPr>
          <p:spPr>
            <a:xfrm>
              <a:off x="6472544" y="4562957"/>
              <a:ext cx="1301229" cy="39858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……</a:t>
              </a:r>
              <a:endPara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2DD6EBCC-0527-4591-AF67-16B61B6ACE50}"/>
              </a:ext>
            </a:extLst>
          </p:cNvPr>
          <p:cNvGrpSpPr/>
          <p:nvPr/>
        </p:nvGrpSpPr>
        <p:grpSpPr>
          <a:xfrm>
            <a:off x="877644" y="1597340"/>
            <a:ext cx="3740272" cy="954107"/>
            <a:chOff x="877644" y="1597340"/>
            <a:chExt cx="3740272" cy="954107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64F06F6F-DC92-4D7C-8A09-EA9270C41022}"/>
                </a:ext>
              </a:extLst>
            </p:cNvPr>
            <p:cNvSpPr/>
            <p:nvPr/>
          </p:nvSpPr>
          <p:spPr>
            <a:xfrm>
              <a:off x="877644" y="1812784"/>
              <a:ext cx="319831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kern="0" dirty="0">
                  <a:solidFill>
                    <a:srgbClr val="C00000"/>
                  </a:solidFill>
                  <a:latin typeface="Times New Roman" panose="02020603050405020304" pitchFamily="18" charset="0"/>
                  <a:ea typeface="方正静蕾简体" panose="02000000000000000000"/>
                </a:rPr>
                <a:t>有效地址</a:t>
              </a:r>
              <a:r>
                <a:rPr lang="en-US" altLang="zh-CN" sz="2800" b="1" kern="0" dirty="0">
                  <a:solidFill>
                    <a:srgbClr val="C00000"/>
                  </a:solidFill>
                  <a:latin typeface="Times New Roman" panose="02020603050405020304" pitchFamily="18" charset="0"/>
                  <a:ea typeface="方正静蕾简体" panose="02000000000000000000"/>
                </a:rPr>
                <a:t>=           +  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8A803DC0-9BED-40E8-A135-06316FFBDFFB}"/>
                </a:ext>
              </a:extLst>
            </p:cNvPr>
            <p:cNvSpPr/>
            <p:nvPr/>
          </p:nvSpPr>
          <p:spPr>
            <a:xfrm>
              <a:off x="2609620" y="1597340"/>
              <a:ext cx="923651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altLang="zh-CN" sz="2800" b="1" kern="0" dirty="0">
                  <a:solidFill>
                    <a:srgbClr val="C00000"/>
                  </a:solidFill>
                  <a:latin typeface="Times New Roman" panose="02020603050405020304" pitchFamily="18" charset="0"/>
                  <a:ea typeface="方正静蕾简体" panose="02000000000000000000"/>
                </a:rPr>
                <a:t>(BX)</a:t>
              </a:r>
            </a:p>
            <a:p>
              <a:pPr lvl="0"/>
              <a:r>
                <a:rPr lang="en-US" altLang="zh-CN" sz="2800" b="1" kern="0" dirty="0">
                  <a:solidFill>
                    <a:srgbClr val="C00000"/>
                  </a:solidFill>
                  <a:latin typeface="Times New Roman" panose="02020603050405020304" pitchFamily="18" charset="0"/>
                  <a:ea typeface="方正静蕾简体" panose="02000000000000000000"/>
                </a:rPr>
                <a:t>(BP)</a:t>
              </a: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CEE6AB16-669E-42A7-88E0-128A8EC1A7AF}"/>
                </a:ext>
              </a:extLst>
            </p:cNvPr>
            <p:cNvSpPr/>
            <p:nvPr/>
          </p:nvSpPr>
          <p:spPr>
            <a:xfrm>
              <a:off x="3793651" y="1597340"/>
              <a:ext cx="824265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altLang="zh-CN" sz="2800" b="1" kern="0" dirty="0">
                  <a:solidFill>
                    <a:srgbClr val="C00000"/>
                  </a:solidFill>
                  <a:latin typeface="Times New Roman" panose="02020603050405020304" pitchFamily="18" charset="0"/>
                  <a:ea typeface="方正静蕾简体" panose="02000000000000000000"/>
                </a:rPr>
                <a:t>(SI)</a:t>
              </a:r>
            </a:p>
            <a:p>
              <a:pPr lvl="0"/>
              <a:r>
                <a:rPr lang="en-US" altLang="zh-CN" sz="2800" b="1" kern="0" dirty="0">
                  <a:solidFill>
                    <a:srgbClr val="C00000"/>
                  </a:solidFill>
                  <a:latin typeface="Times New Roman" panose="02020603050405020304" pitchFamily="18" charset="0"/>
                  <a:ea typeface="方正静蕾简体" panose="02000000000000000000"/>
                </a:rPr>
                <a:t>(DI)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613615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animBg="1"/>
      <p:bldP spid="97" grpId="0" animBg="1"/>
      <p:bldP spid="2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F81B1-D4C0-4CFE-8E4B-8D75BF4F38F2}" type="slidenum">
              <a:rPr lang="zh-CN" altLang="en-US" smtClean="0"/>
              <a:t>16</a:t>
            </a:fld>
            <a:endParaRPr lang="zh-CN" altLang="en-US" dirty="0"/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9873B49B-55A9-43CA-B8C6-B448ECE8799F}"/>
              </a:ext>
            </a:extLst>
          </p:cNvPr>
          <p:cNvSpPr/>
          <p:nvPr/>
        </p:nvSpPr>
        <p:spPr>
          <a:xfrm>
            <a:off x="669620" y="850827"/>
            <a:ext cx="8340000" cy="1687963"/>
          </a:xfrm>
          <a:prstGeom prst="rect">
            <a:avLst/>
          </a:prstGeom>
          <a:ln w="19050">
            <a:solidFill>
              <a:srgbClr val="2D8AE7">
                <a:lumMod val="75000"/>
              </a:srgbClr>
            </a:solidFill>
            <a:prstDash val="dash"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en-US" sz="2400" b="1" dirty="0">
                <a:solidFill>
                  <a:srgbClr val="0E457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例</a:t>
            </a:r>
            <a:r>
              <a:rPr lang="en-US" altLang="zh-CN" sz="2400" b="1" dirty="0">
                <a:solidFill>
                  <a:srgbClr val="0E457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zh-CN" altLang="en-US" sz="2400" b="1" dirty="0">
                <a:solidFill>
                  <a:srgbClr val="0E457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：给定（</a:t>
            </a:r>
            <a:r>
              <a:rPr lang="en-US" altLang="zh-CN" sz="2400" b="1" dirty="0">
                <a:solidFill>
                  <a:srgbClr val="0E457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BX</a:t>
            </a:r>
            <a:r>
              <a:rPr lang="zh-CN" altLang="en-US" sz="2400" b="1" dirty="0">
                <a:solidFill>
                  <a:srgbClr val="0E457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en-US" altLang="zh-CN" sz="2400" b="1" dirty="0">
                <a:solidFill>
                  <a:srgbClr val="0E457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 637DH</a:t>
            </a:r>
            <a:r>
              <a:rPr lang="zh-CN" altLang="en-US" sz="2400" b="1" dirty="0">
                <a:solidFill>
                  <a:srgbClr val="0E457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，（</a:t>
            </a:r>
            <a:r>
              <a:rPr lang="en-US" altLang="zh-CN" sz="2400" b="1" dirty="0">
                <a:solidFill>
                  <a:srgbClr val="0E457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SI</a:t>
            </a:r>
            <a:r>
              <a:rPr lang="zh-CN" altLang="en-US" sz="2400" b="1" dirty="0">
                <a:solidFill>
                  <a:srgbClr val="0E457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en-US" altLang="zh-CN" sz="2400" b="1" dirty="0">
                <a:solidFill>
                  <a:srgbClr val="0E457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 2A9BH</a:t>
            </a:r>
            <a:r>
              <a:rPr lang="zh-CN" altLang="en-US" sz="2400" b="1" dirty="0">
                <a:solidFill>
                  <a:srgbClr val="0E457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，位移量</a:t>
            </a:r>
            <a:r>
              <a:rPr lang="en-US" altLang="zh-CN" sz="2400" b="1" dirty="0">
                <a:solidFill>
                  <a:srgbClr val="0E457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 = 7237H</a:t>
            </a:r>
            <a:r>
              <a:rPr lang="zh-CN" altLang="en-US" sz="2400" b="1" dirty="0">
                <a:solidFill>
                  <a:srgbClr val="0E457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，试确定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基址变址寻址方式</a:t>
            </a:r>
            <a:r>
              <a:rPr lang="zh-CN" altLang="en-US" sz="2400" b="1" dirty="0">
                <a:solidFill>
                  <a:srgbClr val="0E457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的有效地址是多少？</a:t>
            </a:r>
            <a:endParaRPr lang="en-US" altLang="zh-CN" sz="2400" b="1" dirty="0">
              <a:solidFill>
                <a:srgbClr val="0E457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答：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EA = 637DH + 2A9BH = 8E18H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584052E-6C18-46A6-A6B7-36BF683296BA}"/>
              </a:ext>
            </a:extLst>
          </p:cNvPr>
          <p:cNvSpPr/>
          <p:nvPr/>
        </p:nvSpPr>
        <p:spPr>
          <a:xfrm>
            <a:off x="669620" y="3253154"/>
            <a:ext cx="8340000" cy="1631216"/>
          </a:xfrm>
          <a:prstGeom prst="rect">
            <a:avLst/>
          </a:prstGeom>
          <a:ln w="19050">
            <a:solidFill>
              <a:srgbClr val="2D8AE7">
                <a:lumMod val="75000"/>
              </a:srgbClr>
            </a:solidFill>
            <a:prstDash val="dash"/>
          </a:ln>
        </p:spPr>
        <p:txBody>
          <a:bodyPr wrap="square">
            <a:spAutoFit/>
          </a:bodyPr>
          <a:lstStyle/>
          <a:p>
            <a:pPr lvl="0" algn="just">
              <a:spcBef>
                <a:spcPct val="0"/>
              </a:spcBef>
              <a:defRPr/>
            </a:pPr>
            <a:r>
              <a:rPr lang="zh-CN" altLang="en-US" sz="2800" b="1" dirty="0">
                <a:solidFill>
                  <a:srgbClr val="0E457C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0E457C"/>
                </a:solidFill>
                <a:latin typeface="Times New Roman" panose="02020603050405020304" pitchFamily="18" charset="0"/>
              </a:rPr>
              <a:t>6</a:t>
            </a:r>
            <a:r>
              <a:rPr lang="zh-CN" altLang="en-US" sz="2800" b="1" dirty="0">
                <a:solidFill>
                  <a:srgbClr val="0E457C"/>
                </a:solidFill>
                <a:latin typeface="Times New Roman" panose="02020603050405020304" pitchFamily="18" charset="0"/>
              </a:rPr>
              <a:t>：</a:t>
            </a:r>
            <a:r>
              <a:rPr lang="zh-CN" altLang="en-US" sz="2400" b="1" dirty="0">
                <a:solidFill>
                  <a:srgbClr val="0E457C"/>
                </a:solidFill>
                <a:latin typeface="Times New Roman" panose="02020603050405020304" pitchFamily="18" charset="0"/>
              </a:rPr>
              <a:t>用寄存器</a:t>
            </a:r>
            <a:r>
              <a:rPr lang="en-US" altLang="zh-CN" sz="2400" b="1" dirty="0">
                <a:solidFill>
                  <a:srgbClr val="0E457C"/>
                </a:solidFill>
                <a:latin typeface="Times New Roman" panose="02020603050405020304" pitchFamily="18" charset="0"/>
              </a:rPr>
              <a:t>BX</a:t>
            </a:r>
            <a:r>
              <a:rPr lang="zh-CN" altLang="en-US" sz="2400" b="1" dirty="0">
                <a:solidFill>
                  <a:srgbClr val="0E457C"/>
                </a:solidFill>
                <a:latin typeface="Times New Roman" panose="02020603050405020304" pitchFamily="18" charset="0"/>
              </a:rPr>
              <a:t>和</a:t>
            </a:r>
            <a:r>
              <a:rPr lang="en-US" altLang="zh-CN" sz="2400" b="1" dirty="0">
                <a:solidFill>
                  <a:srgbClr val="0E457C"/>
                </a:solidFill>
                <a:latin typeface="Times New Roman" panose="02020603050405020304" pitchFamily="18" charset="0"/>
              </a:rPr>
              <a:t>SI</a:t>
            </a:r>
            <a:r>
              <a:rPr lang="zh-CN" altLang="en-US" sz="2400" b="1" dirty="0">
                <a:solidFill>
                  <a:srgbClr val="0E457C"/>
                </a:solidFill>
                <a:latin typeface="Times New Roman" panose="02020603050405020304" pitchFamily="18" charset="0"/>
              </a:rPr>
              <a:t>的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基址变址寻址方式</a:t>
            </a:r>
            <a:r>
              <a:rPr lang="zh-CN" altLang="en-US" sz="2400" b="1" dirty="0">
                <a:solidFill>
                  <a:srgbClr val="0E457C"/>
                </a:solidFill>
                <a:latin typeface="Times New Roman" panose="02020603050405020304" pitchFamily="18" charset="0"/>
              </a:rPr>
              <a:t>把存储器中的一个字节与</a:t>
            </a:r>
            <a:r>
              <a:rPr lang="en-US" altLang="zh-CN" sz="2400" b="1" dirty="0">
                <a:solidFill>
                  <a:srgbClr val="0E457C"/>
                </a:solidFill>
                <a:latin typeface="Times New Roman" panose="02020603050405020304" pitchFamily="18" charset="0"/>
              </a:rPr>
              <a:t>AL</a:t>
            </a:r>
            <a:r>
              <a:rPr lang="zh-CN" altLang="en-US" sz="2400" b="1" dirty="0">
                <a:solidFill>
                  <a:srgbClr val="0E457C"/>
                </a:solidFill>
                <a:latin typeface="Times New Roman" panose="02020603050405020304" pitchFamily="18" charset="0"/>
              </a:rPr>
              <a:t>寄存器中的内容相加，并把结果送到</a:t>
            </a:r>
            <a:r>
              <a:rPr lang="en-US" altLang="zh-CN" sz="2400" b="1" dirty="0">
                <a:solidFill>
                  <a:srgbClr val="0E457C"/>
                </a:solidFill>
                <a:latin typeface="Times New Roman" panose="02020603050405020304" pitchFamily="18" charset="0"/>
              </a:rPr>
              <a:t>AL</a:t>
            </a:r>
            <a:r>
              <a:rPr lang="zh-CN" altLang="en-US" sz="2400" b="1" dirty="0">
                <a:solidFill>
                  <a:srgbClr val="0E457C"/>
                </a:solidFill>
                <a:latin typeface="Times New Roman" panose="02020603050405020304" pitchFamily="18" charset="0"/>
              </a:rPr>
              <a:t>寄存器中。</a:t>
            </a:r>
            <a:endParaRPr lang="en-US" altLang="zh-CN" sz="2400" b="1" dirty="0">
              <a:solidFill>
                <a:srgbClr val="0E457C"/>
              </a:solidFill>
              <a:latin typeface="Times New Roman" panose="02020603050405020304" pitchFamily="18" charset="0"/>
            </a:endParaRPr>
          </a:p>
          <a:p>
            <a:pPr lvl="0" algn="just">
              <a:spcBef>
                <a:spcPct val="0"/>
              </a:spcBef>
              <a:defRPr/>
            </a:pPr>
            <a:r>
              <a:rPr lang="zh-CN" altLang="en-US" sz="2400" b="1" dirty="0">
                <a:solidFill>
                  <a:srgbClr val="0E457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答：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ADD    AL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[BX][SI]</a:t>
            </a:r>
          </a:p>
        </p:txBody>
      </p:sp>
    </p:spTree>
    <p:extLst>
      <p:ext uri="{BB962C8B-B14F-4D97-AF65-F5344CB8AC3E}">
        <p14:creationId xmlns:p14="http://schemas.microsoft.com/office/powerpoint/2010/main" val="275063118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animBg="1"/>
      <p:bldP spid="2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F81B1-D4C0-4CFE-8E4B-8D75BF4F38F2}" type="slidenum">
              <a:rPr lang="zh-CN" altLang="en-US" smtClean="0"/>
              <a:t>17</a:t>
            </a:fld>
            <a:endParaRPr lang="zh-CN" altLang="en-US" dirty="0"/>
          </a:p>
        </p:txBody>
      </p:sp>
      <p:sp>
        <p:nvSpPr>
          <p:cNvPr id="95" name="Rectangle 1027">
            <a:extLst>
              <a:ext uri="{FF2B5EF4-FFF2-40B4-BE49-F238E27FC236}">
                <a16:creationId xmlns:a16="http://schemas.microsoft.com/office/drawing/2014/main" id="{70DF4719-FF16-47C1-98D2-D2A428B92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5636" y="404774"/>
            <a:ext cx="4814138" cy="707886"/>
          </a:xfrm>
          <a:prstGeom prst="rect">
            <a:avLst/>
          </a:prstGeom>
          <a:solidFill>
            <a:srgbClr val="0E457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40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7. </a:t>
            </a:r>
            <a:r>
              <a:rPr lang="zh-CN" altLang="en-US" sz="40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相对基址变址寻址</a:t>
            </a: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9873B49B-55A9-43CA-B8C6-B448ECE8799F}"/>
              </a:ext>
            </a:extLst>
          </p:cNvPr>
          <p:cNvSpPr/>
          <p:nvPr/>
        </p:nvSpPr>
        <p:spPr>
          <a:xfrm>
            <a:off x="402000" y="1213020"/>
            <a:ext cx="8340000" cy="2677656"/>
          </a:xfrm>
          <a:prstGeom prst="rect">
            <a:avLst/>
          </a:prstGeom>
          <a:ln w="19050">
            <a:solidFill>
              <a:srgbClr val="2D8AE7">
                <a:lumMod val="75000"/>
              </a:srgbClr>
            </a:solidFill>
            <a:prstDash val="dash"/>
          </a:ln>
        </p:spPr>
        <p:txBody>
          <a:bodyPr wrap="square">
            <a:spAutoFit/>
          </a:bodyPr>
          <a:lstStyle/>
          <a:p>
            <a:pPr marL="457200" marR="0" lvl="0" indent="-457200" algn="just" defTabSz="91440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zh-CN" altLang="en-US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操作数的</a:t>
            </a:r>
            <a:r>
              <a:rPr lang="en-US" altLang="zh-CN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EA</a:t>
            </a:r>
            <a:r>
              <a:rPr lang="zh-CN" altLang="en-US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由寄存器（</a:t>
            </a:r>
            <a:r>
              <a:rPr lang="en-US" altLang="zh-CN" sz="28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方正静蕾简体" panose="02000000000000000000"/>
              </a:rPr>
              <a:t>BX/BP/SI/DI</a:t>
            </a:r>
            <a:r>
              <a:rPr lang="zh-CN" altLang="en-US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）提供；</a:t>
            </a:r>
            <a:endParaRPr lang="en-US" altLang="zh-CN" sz="2800" b="1" kern="0" dirty="0">
              <a:solidFill>
                <a:srgbClr val="2D8AE7">
                  <a:lumMod val="50000"/>
                </a:srgbClr>
              </a:solidFill>
              <a:latin typeface="Times New Roman" panose="02020603050405020304" pitchFamily="18" charset="0"/>
              <a:ea typeface="方正静蕾简体" panose="02000000000000000000"/>
            </a:endParaRPr>
          </a:p>
          <a:p>
            <a:pPr marL="457200" marR="0" lvl="0" indent="-457200" algn="just" defTabSz="91440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altLang="zh-CN" sz="2800" b="1" kern="0" dirty="0">
              <a:solidFill>
                <a:srgbClr val="2D8AE7">
                  <a:lumMod val="50000"/>
                </a:srgbClr>
              </a:solidFill>
              <a:latin typeface="Times New Roman" panose="02020603050405020304" pitchFamily="18" charset="0"/>
              <a:ea typeface="方正静蕾简体" panose="02000000000000000000"/>
            </a:endParaRPr>
          </a:p>
          <a:p>
            <a:pPr marR="0" lvl="0" algn="just" defTabSz="91440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altLang="zh-CN" sz="2800" b="1" kern="0" dirty="0">
              <a:solidFill>
                <a:srgbClr val="2D8AE7">
                  <a:lumMod val="50000"/>
                </a:srgbClr>
              </a:solidFill>
              <a:latin typeface="Times New Roman" panose="02020603050405020304" pitchFamily="18" charset="0"/>
              <a:ea typeface="方正静蕾简体" panose="02000000000000000000"/>
            </a:endParaRPr>
          </a:p>
          <a:p>
            <a:pPr marL="457200" marR="0" lvl="0" indent="-457200" algn="just" defTabSz="91440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zh-CN" altLang="en-US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指令格式： </a:t>
            </a:r>
            <a:r>
              <a:rPr lang="en-US" altLang="zh-CN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MOV AX, MASK[BX][DI]     </a:t>
            </a:r>
            <a:r>
              <a:rPr lang="zh-CN" altLang="en-US" sz="28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方正静蕾简体" panose="02000000000000000000"/>
              </a:rPr>
              <a:t>或者</a:t>
            </a:r>
            <a:endParaRPr lang="en-US" altLang="zh-CN" sz="2800" b="1" kern="0" dirty="0">
              <a:solidFill>
                <a:srgbClr val="C00000"/>
              </a:solidFill>
              <a:latin typeface="Times New Roman" panose="02020603050405020304" pitchFamily="18" charset="0"/>
              <a:ea typeface="方正静蕾简体" panose="02000000000000000000"/>
            </a:endParaRPr>
          </a:p>
          <a:p>
            <a:pPr lvl="1" algn="just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                     MOV AX, MASK[BX + DI]   </a:t>
            </a:r>
            <a:r>
              <a:rPr lang="zh-CN" altLang="en-US" sz="28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方正静蕾简体" panose="02000000000000000000"/>
              </a:rPr>
              <a:t>或者</a:t>
            </a:r>
            <a:endParaRPr lang="en-US" altLang="zh-CN" sz="2800" b="1" kern="0" dirty="0">
              <a:solidFill>
                <a:srgbClr val="C00000"/>
              </a:solidFill>
              <a:latin typeface="Times New Roman" panose="02020603050405020304" pitchFamily="18" charset="0"/>
              <a:ea typeface="方正静蕾简体" panose="02000000000000000000"/>
            </a:endParaRPr>
          </a:p>
          <a:p>
            <a:pPr lvl="1" algn="just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方正静蕾简体" panose="02000000000000000000"/>
              </a:rPr>
              <a:t>                     </a:t>
            </a:r>
            <a:r>
              <a:rPr lang="en-US" altLang="zh-CN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MOV AX, [BX + DI+ MASK]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200F0BF-3D5A-464C-AFD2-311099ACD62B}"/>
              </a:ext>
            </a:extLst>
          </p:cNvPr>
          <p:cNvSpPr/>
          <p:nvPr/>
        </p:nvSpPr>
        <p:spPr>
          <a:xfrm>
            <a:off x="194078" y="4029406"/>
            <a:ext cx="5786436" cy="2677656"/>
          </a:xfrm>
          <a:prstGeom prst="rect">
            <a:avLst/>
          </a:prstGeom>
          <a:ln w="19050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pPr marL="342900" lvl="0" indent="-342900" algn="just" defTabSz="9144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24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则物理地址</a:t>
            </a:r>
            <a:r>
              <a:rPr lang="en-US" altLang="zh-CN" sz="24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=(</a:t>
            </a:r>
            <a:r>
              <a:rPr lang="en-US" altLang="zh-CN" sz="24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方正静蕾简体" panose="02000000000000000000"/>
              </a:rPr>
              <a:t>DS</a:t>
            </a:r>
            <a:r>
              <a:rPr lang="en-US" altLang="zh-CN" sz="24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)×16+(</a:t>
            </a:r>
            <a:r>
              <a:rPr lang="en-US" altLang="zh-CN" sz="24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方正静蕾简体" panose="02000000000000000000"/>
              </a:rPr>
              <a:t>BX</a:t>
            </a:r>
            <a:r>
              <a:rPr lang="en-US" altLang="zh-CN" sz="24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)+ (DI)+</a:t>
            </a:r>
            <a:r>
              <a:rPr lang="zh-CN" altLang="en-US" sz="24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位移量</a:t>
            </a:r>
            <a:r>
              <a:rPr lang="en-US" altLang="zh-CN" sz="24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            </a:t>
            </a:r>
            <a:r>
              <a:rPr lang="zh-CN" altLang="en-US" sz="24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方正静蕾简体" panose="02000000000000000000"/>
              </a:rPr>
              <a:t>或者</a:t>
            </a:r>
            <a:endParaRPr lang="en-US" altLang="zh-CN" sz="2400" b="1" kern="0" dirty="0">
              <a:solidFill>
                <a:srgbClr val="C00000"/>
              </a:solidFill>
              <a:latin typeface="Times New Roman" panose="02020603050405020304" pitchFamily="18" charset="0"/>
              <a:ea typeface="方正静蕾简体" panose="02000000000000000000"/>
            </a:endParaRPr>
          </a:p>
          <a:p>
            <a:pPr lvl="0" algn="just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    </a:t>
            </a:r>
            <a:r>
              <a:rPr lang="zh-CN" altLang="en-US" sz="24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物理地址</a:t>
            </a:r>
            <a:r>
              <a:rPr lang="en-US" altLang="zh-CN" sz="24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=(</a:t>
            </a:r>
            <a:r>
              <a:rPr lang="en-US" altLang="zh-CN" sz="24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方正静蕾简体" panose="02000000000000000000"/>
              </a:rPr>
              <a:t>SS</a:t>
            </a:r>
            <a:r>
              <a:rPr lang="en-US" altLang="zh-CN" sz="24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)×16+(</a:t>
            </a:r>
            <a:r>
              <a:rPr lang="en-US" altLang="zh-CN" sz="24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方正静蕾简体" panose="02000000000000000000"/>
              </a:rPr>
              <a:t>BP</a:t>
            </a:r>
            <a:r>
              <a:rPr lang="en-US" altLang="zh-CN" sz="24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)+ (DI)+</a:t>
            </a:r>
            <a:r>
              <a:rPr lang="zh-CN" altLang="en-US" sz="24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位移量</a:t>
            </a:r>
            <a:r>
              <a:rPr lang="en-US" altLang="zh-CN" sz="24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.</a:t>
            </a:r>
          </a:p>
          <a:p>
            <a:pPr marL="342900" marR="0" lvl="0" indent="-342900" algn="just" defTabSz="91440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zh-CN" altLang="en-US" sz="24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必须是一个基址寄存器和一个变址寄存器的组合</a:t>
            </a:r>
            <a:endParaRPr lang="en-US" altLang="zh-CN" sz="2400" b="1" kern="0" dirty="0">
              <a:solidFill>
                <a:srgbClr val="2D8AE7">
                  <a:lumMod val="50000"/>
                </a:srgbClr>
              </a:solidFill>
              <a:latin typeface="Times New Roman" panose="02020603050405020304" pitchFamily="18" charset="0"/>
              <a:ea typeface="方正静蕾简体" panose="02000000000000000000"/>
            </a:endParaRPr>
          </a:p>
          <a:p>
            <a:pPr>
              <a:spcBef>
                <a:spcPct val="0"/>
              </a:spcBef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Monotype Sorts" pitchFamily="2" charset="2"/>
              </a:rPr>
              <a:t>    MOV    AX,  [BX] [BP]   </a:t>
            </a:r>
            <a:r>
              <a:rPr lang="zh-CN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</a:t>
            </a:r>
            <a:endParaRPr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  <a:sym typeface="Monotype Sorts" pitchFamily="2" charset="2"/>
            </a:endParaRPr>
          </a:p>
          <a:p>
            <a:pPr>
              <a:spcBef>
                <a:spcPct val="0"/>
              </a:spcBef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Monotype Sorts" pitchFamily="2" charset="2"/>
              </a:rPr>
              <a:t>    MOV    AX,  [SI] [DI]  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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6E1F2136-0750-4904-8F38-8CBE40A805FC}"/>
              </a:ext>
            </a:extLst>
          </p:cNvPr>
          <p:cNvGrpSpPr/>
          <p:nvPr/>
        </p:nvGrpSpPr>
        <p:grpSpPr>
          <a:xfrm>
            <a:off x="6066628" y="3471177"/>
            <a:ext cx="2989392" cy="3250299"/>
            <a:chOff x="5991954" y="3094173"/>
            <a:chExt cx="2989392" cy="3250299"/>
          </a:xfrm>
        </p:grpSpPr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618FEC6A-B9C5-42FF-A7DF-FEBE9A0CDA56}"/>
                </a:ext>
              </a:extLst>
            </p:cNvPr>
            <p:cNvGrpSpPr/>
            <p:nvPr/>
          </p:nvGrpSpPr>
          <p:grpSpPr>
            <a:xfrm>
              <a:off x="5991954" y="3094173"/>
              <a:ext cx="2989392" cy="3250299"/>
              <a:chOff x="152356" y="3303028"/>
              <a:chExt cx="2989392" cy="3250299"/>
            </a:xfrm>
          </p:grpSpPr>
          <p:cxnSp>
            <p:nvCxnSpPr>
              <p:cNvPr id="5" name="直接连接符 4">
                <a:extLst>
                  <a:ext uri="{FF2B5EF4-FFF2-40B4-BE49-F238E27FC236}">
                    <a16:creationId xmlns:a16="http://schemas.microsoft.com/office/drawing/2014/main" id="{0526C385-82F2-42E8-8DCE-7725C6D569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3047" y="3747359"/>
                <a:ext cx="0" cy="280596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接连接符 8">
                <a:extLst>
                  <a:ext uri="{FF2B5EF4-FFF2-40B4-BE49-F238E27FC236}">
                    <a16:creationId xmlns:a16="http://schemas.microsoft.com/office/drawing/2014/main" id="{4FD1222F-AC5D-403E-AEB6-7A9AA29744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34194" y="3747359"/>
                <a:ext cx="115" cy="280596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E02131DD-FF4A-47E5-8DFF-A06C093CB2D2}"/>
                  </a:ext>
                </a:extLst>
              </p:cNvPr>
              <p:cNvSpPr/>
              <p:nvPr/>
            </p:nvSpPr>
            <p:spPr>
              <a:xfrm>
                <a:off x="632965" y="3976055"/>
                <a:ext cx="1301229" cy="39858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OP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8757DF66-33B2-4AC5-801D-40F726AD3ADF}"/>
                  </a:ext>
                </a:extLst>
              </p:cNvPr>
              <p:cNvSpPr/>
              <p:nvPr/>
            </p:nvSpPr>
            <p:spPr>
              <a:xfrm>
                <a:off x="619753" y="3303028"/>
                <a:ext cx="1301229" cy="39858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存储器</a:t>
                </a: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D603D34A-D6E3-4D0A-B940-DB8C8F7CF388}"/>
                  </a:ext>
                </a:extLst>
              </p:cNvPr>
              <p:cNvSpPr/>
              <p:nvPr/>
            </p:nvSpPr>
            <p:spPr>
              <a:xfrm>
                <a:off x="633003" y="5130533"/>
                <a:ext cx="1301229" cy="398585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50H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4CBD8A20-049A-4A41-AFFB-541B7058E827}"/>
                  </a:ext>
                </a:extLst>
              </p:cNvPr>
              <p:cNvSpPr/>
              <p:nvPr/>
            </p:nvSpPr>
            <p:spPr>
              <a:xfrm>
                <a:off x="632965" y="5529118"/>
                <a:ext cx="1301229" cy="398585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A0H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3BBAF0CF-D74F-4CE5-9B40-E051A9FE6382}"/>
                  </a:ext>
                </a:extLst>
              </p:cNvPr>
              <p:cNvSpPr/>
              <p:nvPr/>
            </p:nvSpPr>
            <p:spPr>
              <a:xfrm>
                <a:off x="633003" y="4373227"/>
                <a:ext cx="1301229" cy="39858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12H</a:t>
                </a:r>
                <a:endPara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7AA3A1B3-09DE-40E9-8A31-74802CAD6EEB}"/>
                  </a:ext>
                </a:extLst>
              </p:cNvPr>
              <p:cNvSpPr/>
              <p:nvPr/>
            </p:nvSpPr>
            <p:spPr>
              <a:xfrm>
                <a:off x="1840519" y="5122063"/>
                <a:ext cx="1301229" cy="39858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25000H</a:t>
                </a:r>
                <a:endPara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E4D8ACE2-63E5-4EED-92E5-2C7031BF027A}"/>
                  </a:ext>
                </a:extLst>
              </p:cNvPr>
              <p:cNvSpPr/>
              <p:nvPr/>
            </p:nvSpPr>
            <p:spPr>
              <a:xfrm>
                <a:off x="1840518" y="5533414"/>
                <a:ext cx="1301229" cy="39858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25001H</a:t>
                </a:r>
                <a:endPara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矩形: 圆角 7">
                <a:extLst>
                  <a:ext uri="{FF2B5EF4-FFF2-40B4-BE49-F238E27FC236}">
                    <a16:creationId xmlns:a16="http://schemas.microsoft.com/office/drawing/2014/main" id="{5E954E1B-105F-48DB-A1BD-11158DAAB799}"/>
                  </a:ext>
                </a:extLst>
              </p:cNvPr>
              <p:cNvSpPr/>
              <p:nvPr/>
            </p:nvSpPr>
            <p:spPr>
              <a:xfrm>
                <a:off x="152356" y="3870964"/>
                <a:ext cx="2977617" cy="2484484"/>
              </a:xfrm>
              <a:prstGeom prst="roundRect">
                <a:avLst/>
              </a:prstGeom>
              <a:noFill/>
              <a:ln w="28575">
                <a:solidFill>
                  <a:srgbClr val="C0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矩形: 圆角 21">
                <a:extLst>
                  <a:ext uri="{FF2B5EF4-FFF2-40B4-BE49-F238E27FC236}">
                    <a16:creationId xmlns:a16="http://schemas.microsoft.com/office/drawing/2014/main" id="{3DC85537-160C-4888-94AE-420E57ED3DB0}"/>
                  </a:ext>
                </a:extLst>
              </p:cNvPr>
              <p:cNvSpPr/>
              <p:nvPr/>
            </p:nvSpPr>
            <p:spPr>
              <a:xfrm>
                <a:off x="1991522" y="6076987"/>
                <a:ext cx="1081239" cy="461926"/>
              </a:xfrm>
              <a:prstGeom prst="round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数据段</a:t>
                </a:r>
              </a:p>
            </p:txBody>
          </p:sp>
        </p:grp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9053648F-5005-4CDA-A993-66B4104C03E4}"/>
                </a:ext>
              </a:extLst>
            </p:cNvPr>
            <p:cNvSpPr/>
            <p:nvPr/>
          </p:nvSpPr>
          <p:spPr>
            <a:xfrm>
              <a:off x="7668291" y="4186795"/>
              <a:ext cx="1301229" cy="39858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22000H</a:t>
              </a:r>
              <a:endPara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67462C89-A6B7-4DE6-B88E-EC3CA0C0E181}"/>
                </a:ext>
              </a:extLst>
            </p:cNvPr>
            <p:cNvSpPr/>
            <p:nvPr/>
          </p:nvSpPr>
          <p:spPr>
            <a:xfrm>
              <a:off x="6472544" y="4562957"/>
              <a:ext cx="1301229" cy="39858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……</a:t>
              </a:r>
              <a:endPara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B3DB272D-8B95-4EB4-84D5-F6E3BB2CB246}"/>
              </a:ext>
            </a:extLst>
          </p:cNvPr>
          <p:cNvGrpSpPr/>
          <p:nvPr/>
        </p:nvGrpSpPr>
        <p:grpSpPr>
          <a:xfrm>
            <a:off x="877644" y="1597340"/>
            <a:ext cx="6114174" cy="954107"/>
            <a:chOff x="877644" y="1597340"/>
            <a:chExt cx="6114174" cy="954107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64F06F6F-DC92-4D7C-8A09-EA9270C41022}"/>
                </a:ext>
              </a:extLst>
            </p:cNvPr>
            <p:cNvSpPr/>
            <p:nvPr/>
          </p:nvSpPr>
          <p:spPr>
            <a:xfrm>
              <a:off x="877644" y="1812784"/>
              <a:ext cx="6114174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kern="0" dirty="0">
                  <a:solidFill>
                    <a:srgbClr val="C00000"/>
                  </a:solidFill>
                  <a:latin typeface="Times New Roman" panose="02020603050405020304" pitchFamily="18" charset="0"/>
                  <a:ea typeface="方正静蕾简体" panose="02000000000000000000"/>
                </a:rPr>
                <a:t>有效地址</a:t>
              </a:r>
              <a:r>
                <a:rPr lang="en-US" altLang="zh-CN" sz="2800" b="1" kern="0" dirty="0">
                  <a:solidFill>
                    <a:srgbClr val="C00000"/>
                  </a:solidFill>
                  <a:latin typeface="Times New Roman" panose="02020603050405020304" pitchFamily="18" charset="0"/>
                  <a:ea typeface="方正静蕾简体" panose="02000000000000000000"/>
                </a:rPr>
                <a:t>=           +          +          </a:t>
              </a:r>
              <a:r>
                <a:rPr lang="zh-CN" altLang="en-US" sz="2800" b="1" kern="0" dirty="0">
                  <a:solidFill>
                    <a:srgbClr val="C00000"/>
                  </a:solidFill>
                  <a:latin typeface="Times New Roman" panose="02020603050405020304" pitchFamily="18" charset="0"/>
                  <a:ea typeface="方正静蕾简体" panose="02000000000000000000"/>
                </a:rPr>
                <a:t>位移量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8A803DC0-9BED-40E8-A135-06316FFBDFFB}"/>
                </a:ext>
              </a:extLst>
            </p:cNvPr>
            <p:cNvSpPr/>
            <p:nvPr/>
          </p:nvSpPr>
          <p:spPr>
            <a:xfrm>
              <a:off x="2609620" y="1597340"/>
              <a:ext cx="923651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altLang="zh-CN" sz="2800" b="1" kern="0" dirty="0">
                  <a:solidFill>
                    <a:srgbClr val="C00000"/>
                  </a:solidFill>
                  <a:latin typeface="Times New Roman" panose="02020603050405020304" pitchFamily="18" charset="0"/>
                  <a:ea typeface="方正静蕾简体" panose="02000000000000000000"/>
                </a:rPr>
                <a:t>(BX)</a:t>
              </a:r>
            </a:p>
            <a:p>
              <a:pPr lvl="0"/>
              <a:r>
                <a:rPr lang="en-US" altLang="zh-CN" sz="2800" b="1" kern="0" dirty="0">
                  <a:solidFill>
                    <a:srgbClr val="C00000"/>
                  </a:solidFill>
                  <a:latin typeface="Times New Roman" panose="02020603050405020304" pitchFamily="18" charset="0"/>
                  <a:ea typeface="方正静蕾简体" panose="02000000000000000000"/>
                </a:rPr>
                <a:t>(BP)</a:t>
              </a: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CEE6AB16-669E-42A7-88E0-128A8EC1A7AF}"/>
                </a:ext>
              </a:extLst>
            </p:cNvPr>
            <p:cNvSpPr/>
            <p:nvPr/>
          </p:nvSpPr>
          <p:spPr>
            <a:xfrm>
              <a:off x="3793651" y="1597340"/>
              <a:ext cx="824265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altLang="zh-CN" sz="2800" b="1" kern="0" dirty="0">
                  <a:solidFill>
                    <a:srgbClr val="C00000"/>
                  </a:solidFill>
                  <a:latin typeface="Times New Roman" panose="02020603050405020304" pitchFamily="18" charset="0"/>
                  <a:ea typeface="方正静蕾简体" panose="02000000000000000000"/>
                </a:rPr>
                <a:t>(SI)</a:t>
              </a:r>
            </a:p>
            <a:p>
              <a:pPr lvl="0"/>
              <a:r>
                <a:rPr lang="en-US" altLang="zh-CN" sz="2800" b="1" kern="0" dirty="0">
                  <a:solidFill>
                    <a:srgbClr val="C00000"/>
                  </a:solidFill>
                  <a:latin typeface="Times New Roman" panose="02020603050405020304" pitchFamily="18" charset="0"/>
                  <a:ea typeface="方正静蕾简体" panose="02000000000000000000"/>
                </a:rPr>
                <a:t>(DI)</a:t>
              </a: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0A987328-4100-48B5-B1D3-2D535BC69EC0}"/>
                </a:ext>
              </a:extLst>
            </p:cNvPr>
            <p:cNvSpPr/>
            <p:nvPr/>
          </p:nvSpPr>
          <p:spPr>
            <a:xfrm>
              <a:off x="4830200" y="1597340"/>
              <a:ext cx="902811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altLang="zh-CN" sz="2800" b="1" kern="0" dirty="0">
                  <a:solidFill>
                    <a:srgbClr val="C00000"/>
                  </a:solidFill>
                  <a:latin typeface="Times New Roman" panose="02020603050405020304" pitchFamily="18" charset="0"/>
                  <a:ea typeface="方正静蕾简体" panose="02000000000000000000"/>
                </a:rPr>
                <a:t>8</a:t>
              </a:r>
              <a:r>
                <a:rPr lang="zh-CN" altLang="en-US" sz="2800" b="1" kern="0" dirty="0">
                  <a:solidFill>
                    <a:srgbClr val="C00000"/>
                  </a:solidFill>
                  <a:latin typeface="Times New Roman" panose="02020603050405020304" pitchFamily="18" charset="0"/>
                  <a:ea typeface="方正静蕾简体" panose="02000000000000000000"/>
                </a:rPr>
                <a:t>位</a:t>
              </a:r>
              <a:endParaRPr lang="en-US" altLang="zh-CN" sz="28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方正静蕾简体" panose="02000000000000000000"/>
              </a:endParaRPr>
            </a:p>
            <a:p>
              <a:pPr lvl="0"/>
              <a:r>
                <a:rPr lang="en-US" altLang="zh-CN" sz="2800" b="1" kern="0" dirty="0">
                  <a:solidFill>
                    <a:srgbClr val="C00000"/>
                  </a:solidFill>
                  <a:latin typeface="Times New Roman" panose="02020603050405020304" pitchFamily="18" charset="0"/>
                  <a:ea typeface="方正静蕾简体" panose="02000000000000000000"/>
                </a:rPr>
                <a:t>16</a:t>
              </a:r>
              <a:r>
                <a:rPr lang="zh-CN" altLang="en-US" sz="2800" b="1" kern="0" dirty="0">
                  <a:solidFill>
                    <a:srgbClr val="C00000"/>
                  </a:solidFill>
                  <a:latin typeface="Times New Roman" panose="02020603050405020304" pitchFamily="18" charset="0"/>
                  <a:ea typeface="方正静蕾简体" panose="02000000000000000000"/>
                </a:rPr>
                <a:t>位</a:t>
              </a:r>
              <a:endParaRPr lang="en-US" altLang="zh-CN" sz="28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方正静蕾简体" panose="0200000000000000000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452122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animBg="1"/>
      <p:bldP spid="97" grpId="0" animBg="1"/>
      <p:bldP spid="2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775108" y="6254018"/>
            <a:ext cx="2057400" cy="365125"/>
          </a:xfrm>
        </p:spPr>
        <p:txBody>
          <a:bodyPr/>
          <a:lstStyle/>
          <a:p>
            <a:fld id="{E93F81B1-D4C0-4CFE-8E4B-8D75BF4F38F2}" type="slidenum">
              <a:rPr lang="zh-CN" altLang="en-US" smtClean="0"/>
              <a:t>18</a:t>
            </a:fld>
            <a:endParaRPr lang="zh-CN" altLang="en-US" dirty="0"/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9873B49B-55A9-43CA-B8C6-B448ECE8799F}"/>
              </a:ext>
            </a:extLst>
          </p:cNvPr>
          <p:cNvSpPr/>
          <p:nvPr/>
        </p:nvSpPr>
        <p:spPr>
          <a:xfrm>
            <a:off x="254549" y="1212683"/>
            <a:ext cx="4621518" cy="2246769"/>
          </a:xfrm>
          <a:prstGeom prst="rect">
            <a:avLst/>
          </a:prstGeom>
          <a:ln w="19050">
            <a:solidFill>
              <a:srgbClr val="2D8AE7">
                <a:lumMod val="75000"/>
              </a:srgbClr>
            </a:solidFill>
            <a:prstDash val="dash"/>
          </a:ln>
        </p:spPr>
        <p:txBody>
          <a:bodyPr wrap="square">
            <a:spAutoFit/>
          </a:bodyPr>
          <a:lstStyle/>
          <a:p>
            <a:pPr algn="just">
              <a:spcBef>
                <a:spcPct val="0"/>
              </a:spcBef>
              <a:defRPr/>
            </a:pPr>
            <a:r>
              <a:rPr lang="zh-CN" altLang="en-US" sz="2400" b="1" dirty="0">
                <a:solidFill>
                  <a:srgbClr val="0E457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例</a:t>
            </a:r>
            <a:r>
              <a:rPr lang="en-US" altLang="zh-CN" sz="2400" b="1" dirty="0">
                <a:solidFill>
                  <a:srgbClr val="0E457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7</a:t>
            </a:r>
            <a:r>
              <a:rPr lang="zh-CN" altLang="en-US" sz="2400" b="1" dirty="0">
                <a:solidFill>
                  <a:srgbClr val="0E457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zh-CN" altLang="en-US" sz="2200" b="1" dirty="0">
                <a:solidFill>
                  <a:srgbClr val="E2F4FF">
                    <a:lumMod val="25000"/>
                  </a:srgb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给定（</a:t>
            </a:r>
            <a:r>
              <a:rPr lang="en-US" altLang="zh-CN" sz="2200" b="1" dirty="0">
                <a:solidFill>
                  <a:srgbClr val="E2F4FF">
                    <a:lumMod val="25000"/>
                  </a:srgb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BX</a:t>
            </a:r>
            <a:r>
              <a:rPr lang="zh-CN" altLang="en-US" sz="2200" b="1" dirty="0">
                <a:solidFill>
                  <a:srgbClr val="E2F4FF">
                    <a:lumMod val="25000"/>
                  </a:srgb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en-US" altLang="zh-CN" sz="2200" b="1" dirty="0">
                <a:solidFill>
                  <a:srgbClr val="E2F4FF">
                    <a:lumMod val="25000"/>
                  </a:srgb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 637DH</a:t>
            </a:r>
            <a:r>
              <a:rPr lang="zh-CN" altLang="en-US" sz="2200" b="1" dirty="0">
                <a:solidFill>
                  <a:srgbClr val="E2F4FF">
                    <a:lumMod val="25000"/>
                  </a:srgb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，（</a:t>
            </a:r>
            <a:r>
              <a:rPr lang="en-US" altLang="zh-CN" sz="2200" b="1" dirty="0">
                <a:solidFill>
                  <a:srgbClr val="E2F4FF">
                    <a:lumMod val="25000"/>
                  </a:srgb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SI</a:t>
            </a:r>
            <a:r>
              <a:rPr lang="zh-CN" altLang="en-US" sz="2200" b="1" dirty="0">
                <a:solidFill>
                  <a:srgbClr val="E2F4FF">
                    <a:lumMod val="25000"/>
                  </a:srgb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en-US" altLang="zh-CN" sz="2200" b="1" dirty="0">
                <a:solidFill>
                  <a:srgbClr val="E2F4FF">
                    <a:lumMod val="25000"/>
                  </a:srgb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 2A9BH</a:t>
            </a:r>
            <a:r>
              <a:rPr lang="zh-CN" altLang="en-US" sz="2200" b="1" dirty="0">
                <a:solidFill>
                  <a:srgbClr val="E2F4FF">
                    <a:lumMod val="25000"/>
                  </a:srgb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，位移量</a:t>
            </a:r>
            <a:r>
              <a:rPr lang="en-US" altLang="zh-CN" sz="2200" b="1" dirty="0">
                <a:solidFill>
                  <a:srgbClr val="E2F4FF">
                    <a:lumMod val="25000"/>
                  </a:srgb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 = 237H</a:t>
            </a:r>
            <a:r>
              <a:rPr lang="zh-CN" altLang="en-US" sz="2200" b="1" dirty="0">
                <a:solidFill>
                  <a:srgbClr val="E2F4FF">
                    <a:lumMod val="25000"/>
                  </a:srgb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，试确定</a:t>
            </a:r>
            <a:r>
              <a:rPr lang="zh-CN" altLang="en-US" sz="22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相对基址变址</a:t>
            </a:r>
            <a:r>
              <a:rPr lang="zh-CN" altLang="en-US" sz="2200" b="1" dirty="0">
                <a:solidFill>
                  <a:srgbClr val="E2F4FF">
                    <a:lumMod val="25000"/>
                  </a:srgb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寻址方式的有效地址是多少？ </a:t>
            </a:r>
            <a:r>
              <a:rPr lang="zh-CN" altLang="en-US" sz="2400" b="1" dirty="0">
                <a:solidFill>
                  <a:srgbClr val="0E457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？</a:t>
            </a:r>
            <a:endParaRPr lang="en-US" altLang="zh-CN" sz="2400" b="1" dirty="0">
              <a:solidFill>
                <a:srgbClr val="0E457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Bef>
                <a:spcPct val="0"/>
              </a:spcBef>
              <a:defRPr/>
            </a:pP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答：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EA = 637DH + 2A9BH +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237H = 904FH</a:t>
            </a:r>
          </a:p>
        </p:txBody>
      </p:sp>
      <p:sp>
        <p:nvSpPr>
          <p:cNvPr id="5" name="右大括号 4">
            <a:extLst>
              <a:ext uri="{FF2B5EF4-FFF2-40B4-BE49-F238E27FC236}">
                <a16:creationId xmlns:a16="http://schemas.microsoft.com/office/drawing/2014/main" id="{6F23882D-D79A-4265-AC2B-EC5A922CAAA6}"/>
              </a:ext>
            </a:extLst>
          </p:cNvPr>
          <p:cNvSpPr/>
          <p:nvPr/>
        </p:nvSpPr>
        <p:spPr>
          <a:xfrm>
            <a:off x="7333114" y="1879840"/>
            <a:ext cx="180975" cy="598487"/>
          </a:xfrm>
          <a:prstGeom prst="rightBrac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 b="1"/>
          </a:p>
        </p:txBody>
      </p:sp>
      <p:sp>
        <p:nvSpPr>
          <p:cNvPr id="6" name="文本框 16">
            <a:extLst>
              <a:ext uri="{FF2B5EF4-FFF2-40B4-BE49-F238E27FC236}">
                <a16:creationId xmlns:a16="http://schemas.microsoft.com/office/drawing/2014/main" id="{E2AA2826-DC1D-4DEA-86ED-4AC62A8220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71214" y="1994140"/>
            <a:ext cx="10080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rgbClr val="960000"/>
                </a:solidFill>
              </a:rPr>
              <a:t>MASK</a:t>
            </a:r>
            <a:endParaRPr lang="zh-CN" altLang="en-US" sz="1800" b="1">
              <a:solidFill>
                <a:srgbClr val="960000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A729CAC-DDC1-432D-B9FC-C3739B89DE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59814" y="2446577"/>
            <a:ext cx="12446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rgbClr val="960000"/>
                </a:solidFill>
              </a:rPr>
              <a:t>3000:0000</a:t>
            </a:r>
            <a:endParaRPr lang="zh-CN" altLang="en-US" sz="1800" b="1">
              <a:solidFill>
                <a:srgbClr val="960000"/>
              </a:solidFill>
            </a:endParaRPr>
          </a:p>
        </p:txBody>
      </p:sp>
      <p:sp>
        <p:nvSpPr>
          <p:cNvPr id="8" name="右大括号 7">
            <a:extLst>
              <a:ext uri="{FF2B5EF4-FFF2-40B4-BE49-F238E27FC236}">
                <a16:creationId xmlns:a16="http://schemas.microsoft.com/office/drawing/2014/main" id="{C049AEB1-8E36-4C9C-820F-C9E51018B313}"/>
              </a:ext>
            </a:extLst>
          </p:cNvPr>
          <p:cNvSpPr/>
          <p:nvPr/>
        </p:nvSpPr>
        <p:spPr>
          <a:xfrm>
            <a:off x="8161789" y="1281352"/>
            <a:ext cx="147637" cy="1196975"/>
          </a:xfrm>
          <a:prstGeom prst="rightBrac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 b="1"/>
          </a:p>
        </p:txBody>
      </p:sp>
      <p:sp>
        <p:nvSpPr>
          <p:cNvPr id="9" name="文本框 16">
            <a:extLst>
              <a:ext uri="{FF2B5EF4-FFF2-40B4-BE49-F238E27FC236}">
                <a16:creationId xmlns:a16="http://schemas.microsoft.com/office/drawing/2014/main" id="{F31ABDFE-0810-40FF-BF9B-F381208557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18939" y="1695690"/>
            <a:ext cx="10080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>
                <a:solidFill>
                  <a:srgbClr val="960000"/>
                </a:solidFill>
              </a:rPr>
              <a:t>代码段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48D1E5E-3333-4E79-B7FF-CC4BB25495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7789" y="4788140"/>
            <a:ext cx="10080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rgbClr val="960000"/>
                </a:solidFill>
              </a:rPr>
              <a:t>32250</a:t>
            </a:r>
            <a:endParaRPr lang="zh-CN" altLang="en-US" sz="1800" b="1">
              <a:solidFill>
                <a:srgbClr val="960000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2D52B61-E205-4592-822C-8AF380CCF9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8264" y="5132627"/>
            <a:ext cx="10080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rgbClr val="960000"/>
                </a:solidFill>
              </a:rPr>
              <a:t>33250</a:t>
            </a:r>
            <a:endParaRPr lang="zh-CN" altLang="en-US" sz="1800" b="1">
              <a:solidFill>
                <a:srgbClr val="960000"/>
              </a:solidFill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E8F148DF-A056-4BFC-B1F9-3FA8A12BCBA6}"/>
              </a:ext>
            </a:extLst>
          </p:cNvPr>
          <p:cNvGrpSpPr>
            <a:grpSpLocks/>
          </p:cNvGrpSpPr>
          <p:nvPr/>
        </p:nvGrpSpPr>
        <p:grpSpPr bwMode="auto">
          <a:xfrm>
            <a:off x="6217101" y="692390"/>
            <a:ext cx="1116013" cy="5472112"/>
            <a:chOff x="6315658" y="529178"/>
            <a:chExt cx="1116012" cy="5472112"/>
          </a:xfrm>
        </p:grpSpPr>
        <p:grpSp>
          <p:nvGrpSpPr>
            <p:cNvPr id="13" name="组合 2">
              <a:extLst>
                <a:ext uri="{FF2B5EF4-FFF2-40B4-BE49-F238E27FC236}">
                  <a16:creationId xmlns:a16="http://schemas.microsoft.com/office/drawing/2014/main" id="{BFB6D0AD-8DC3-45FC-AC77-AD804F79A4D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15658" y="529178"/>
              <a:ext cx="1116012" cy="5472112"/>
              <a:chOff x="5456238" y="1124744"/>
              <a:chExt cx="1116012" cy="5472112"/>
            </a:xfrm>
          </p:grpSpPr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DEC1DBB2-D542-43BD-A866-FB050F1309AD}"/>
                  </a:ext>
                </a:extLst>
              </p:cNvPr>
              <p:cNvSpPr/>
              <p:nvPr/>
            </p:nvSpPr>
            <p:spPr>
              <a:xfrm>
                <a:off x="5473701" y="1124744"/>
                <a:ext cx="1079499" cy="5472112"/>
              </a:xfrm>
              <a:prstGeom prst="rect">
                <a:avLst/>
              </a:prstGeom>
              <a:noFill/>
              <a:ln>
                <a:solidFill>
                  <a:schemeClr val="tx2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b="1"/>
              </a:p>
            </p:txBody>
          </p:sp>
          <p:cxnSp>
            <p:nvCxnSpPr>
              <p:cNvPr id="25" name="直接连接符 24">
                <a:extLst>
                  <a:ext uri="{FF2B5EF4-FFF2-40B4-BE49-F238E27FC236}">
                    <a16:creationId xmlns:a16="http://schemas.microsoft.com/office/drawing/2014/main" id="{1528550D-3601-4B8F-B6D0-633705FE5A13}"/>
                  </a:ext>
                </a:extLst>
              </p:cNvPr>
              <p:cNvCxnSpPr/>
              <p:nvPr/>
            </p:nvCxnSpPr>
            <p:spPr>
              <a:xfrm>
                <a:off x="5473701" y="1702594"/>
                <a:ext cx="1079499" cy="0"/>
              </a:xfrm>
              <a:prstGeom prst="line">
                <a:avLst/>
              </a:prstGeom>
              <a:ln w="2857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>
                <a:extLst>
                  <a:ext uri="{FF2B5EF4-FFF2-40B4-BE49-F238E27FC236}">
                    <a16:creationId xmlns:a16="http://schemas.microsoft.com/office/drawing/2014/main" id="{77DA6E11-15AB-4A48-A562-AE66F89A4372}"/>
                  </a:ext>
                </a:extLst>
              </p:cNvPr>
              <p:cNvCxnSpPr/>
              <p:nvPr/>
            </p:nvCxnSpPr>
            <p:spPr>
              <a:xfrm>
                <a:off x="5473701" y="2007394"/>
                <a:ext cx="1079499" cy="0"/>
              </a:xfrm>
              <a:prstGeom prst="line">
                <a:avLst/>
              </a:prstGeom>
              <a:ln w="2857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 26">
                <a:extLst>
                  <a:ext uri="{FF2B5EF4-FFF2-40B4-BE49-F238E27FC236}">
                    <a16:creationId xmlns:a16="http://schemas.microsoft.com/office/drawing/2014/main" id="{654F8F68-2AED-4A14-BA60-BBBA50DE6E41}"/>
                  </a:ext>
                </a:extLst>
              </p:cNvPr>
              <p:cNvCxnSpPr/>
              <p:nvPr/>
            </p:nvCxnSpPr>
            <p:spPr>
              <a:xfrm>
                <a:off x="5473701" y="2312194"/>
                <a:ext cx="1079499" cy="0"/>
              </a:xfrm>
              <a:prstGeom prst="line">
                <a:avLst/>
              </a:prstGeom>
              <a:ln w="2857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>
                <a:extLst>
                  <a:ext uri="{FF2B5EF4-FFF2-40B4-BE49-F238E27FC236}">
                    <a16:creationId xmlns:a16="http://schemas.microsoft.com/office/drawing/2014/main" id="{F9AEC0C0-2D14-4D33-9B07-F536E1531AFF}"/>
                  </a:ext>
                </a:extLst>
              </p:cNvPr>
              <p:cNvCxnSpPr/>
              <p:nvPr/>
            </p:nvCxnSpPr>
            <p:spPr>
              <a:xfrm>
                <a:off x="5473701" y="2616994"/>
                <a:ext cx="1079499" cy="0"/>
              </a:xfrm>
              <a:prstGeom prst="line">
                <a:avLst/>
              </a:prstGeom>
              <a:ln w="2857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>
                <a:extLst>
                  <a:ext uri="{FF2B5EF4-FFF2-40B4-BE49-F238E27FC236}">
                    <a16:creationId xmlns:a16="http://schemas.microsoft.com/office/drawing/2014/main" id="{B7BE470D-9BAF-48AA-B8E3-E86A8E67316C}"/>
                  </a:ext>
                </a:extLst>
              </p:cNvPr>
              <p:cNvCxnSpPr/>
              <p:nvPr/>
            </p:nvCxnSpPr>
            <p:spPr>
              <a:xfrm>
                <a:off x="5473701" y="2931319"/>
                <a:ext cx="1079499" cy="0"/>
              </a:xfrm>
              <a:prstGeom prst="line">
                <a:avLst/>
              </a:prstGeom>
              <a:ln w="2857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>
                <a:extLst>
                  <a:ext uri="{FF2B5EF4-FFF2-40B4-BE49-F238E27FC236}">
                    <a16:creationId xmlns:a16="http://schemas.microsoft.com/office/drawing/2014/main" id="{39D17496-FF9F-4F29-AF04-9CBAF6AB596F}"/>
                  </a:ext>
                </a:extLst>
              </p:cNvPr>
              <p:cNvCxnSpPr/>
              <p:nvPr/>
            </p:nvCxnSpPr>
            <p:spPr>
              <a:xfrm>
                <a:off x="5473701" y="3245644"/>
                <a:ext cx="1079499" cy="0"/>
              </a:xfrm>
              <a:prstGeom prst="line">
                <a:avLst/>
              </a:prstGeom>
              <a:ln w="2857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>
                <a:extLst>
                  <a:ext uri="{FF2B5EF4-FFF2-40B4-BE49-F238E27FC236}">
                    <a16:creationId xmlns:a16="http://schemas.microsoft.com/office/drawing/2014/main" id="{4D40807D-7F1E-46AD-ACB9-7B4C4862819B}"/>
                  </a:ext>
                </a:extLst>
              </p:cNvPr>
              <p:cNvCxnSpPr/>
              <p:nvPr/>
            </p:nvCxnSpPr>
            <p:spPr>
              <a:xfrm>
                <a:off x="5473701" y="3574256"/>
                <a:ext cx="1079499" cy="0"/>
              </a:xfrm>
              <a:prstGeom prst="line">
                <a:avLst/>
              </a:prstGeom>
              <a:ln w="2857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>
                <a:extLst>
                  <a:ext uri="{FF2B5EF4-FFF2-40B4-BE49-F238E27FC236}">
                    <a16:creationId xmlns:a16="http://schemas.microsoft.com/office/drawing/2014/main" id="{8749FD14-6C95-45C6-90DD-A24C9244702C}"/>
                  </a:ext>
                </a:extLst>
              </p:cNvPr>
              <p:cNvCxnSpPr/>
              <p:nvPr/>
            </p:nvCxnSpPr>
            <p:spPr>
              <a:xfrm>
                <a:off x="5473701" y="3871119"/>
                <a:ext cx="1079499" cy="0"/>
              </a:xfrm>
              <a:prstGeom prst="line">
                <a:avLst/>
              </a:prstGeom>
              <a:ln w="2857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>
                <a:extLst>
                  <a:ext uri="{FF2B5EF4-FFF2-40B4-BE49-F238E27FC236}">
                    <a16:creationId xmlns:a16="http://schemas.microsoft.com/office/drawing/2014/main" id="{71EBE4DB-6743-49B9-BC9F-87FF54CDBD0C}"/>
                  </a:ext>
                </a:extLst>
              </p:cNvPr>
              <p:cNvCxnSpPr/>
              <p:nvPr/>
            </p:nvCxnSpPr>
            <p:spPr>
              <a:xfrm>
                <a:off x="5473701" y="4150519"/>
                <a:ext cx="1079499" cy="0"/>
              </a:xfrm>
              <a:prstGeom prst="line">
                <a:avLst/>
              </a:prstGeom>
              <a:ln w="2857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>
                <a:extLst>
                  <a:ext uri="{FF2B5EF4-FFF2-40B4-BE49-F238E27FC236}">
                    <a16:creationId xmlns:a16="http://schemas.microsoft.com/office/drawing/2014/main" id="{3FFF6C8B-F4FA-41C2-BC6F-1B176DDEB6D7}"/>
                  </a:ext>
                </a:extLst>
              </p:cNvPr>
              <p:cNvCxnSpPr/>
              <p:nvPr/>
            </p:nvCxnSpPr>
            <p:spPr>
              <a:xfrm>
                <a:off x="5473701" y="4437856"/>
                <a:ext cx="1079499" cy="0"/>
              </a:xfrm>
              <a:prstGeom prst="line">
                <a:avLst/>
              </a:prstGeom>
              <a:ln w="2857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>
                <a:extLst>
                  <a:ext uri="{FF2B5EF4-FFF2-40B4-BE49-F238E27FC236}">
                    <a16:creationId xmlns:a16="http://schemas.microsoft.com/office/drawing/2014/main" id="{A9ACB5EA-7C14-42AE-8045-24753BD27A06}"/>
                  </a:ext>
                </a:extLst>
              </p:cNvPr>
              <p:cNvCxnSpPr/>
              <p:nvPr/>
            </p:nvCxnSpPr>
            <p:spPr>
              <a:xfrm>
                <a:off x="5473701" y="4726781"/>
                <a:ext cx="1079499" cy="0"/>
              </a:xfrm>
              <a:prstGeom prst="line">
                <a:avLst/>
              </a:prstGeom>
              <a:ln w="2857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文本框 16">
                <a:extLst>
                  <a:ext uri="{FF2B5EF4-FFF2-40B4-BE49-F238E27FC236}">
                    <a16:creationId xmlns:a16="http://schemas.microsoft.com/office/drawing/2014/main" id="{1F511A49-8D38-4ED2-8E12-DCFD163BFA5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05450" y="1662906"/>
                <a:ext cx="1008063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 b="1">
                    <a:solidFill>
                      <a:srgbClr val="960000"/>
                    </a:solidFill>
                  </a:rPr>
                  <a:t>OP</a:t>
                </a:r>
                <a:endParaRPr lang="zh-CN" altLang="en-US" sz="1800" b="1">
                  <a:solidFill>
                    <a:srgbClr val="960000"/>
                  </a:solidFill>
                </a:endParaRPr>
              </a:p>
            </p:txBody>
          </p:sp>
          <p:sp>
            <p:nvSpPr>
              <p:cNvPr id="37" name="文本框 17">
                <a:extLst>
                  <a:ext uri="{FF2B5EF4-FFF2-40B4-BE49-F238E27FC236}">
                    <a16:creationId xmlns:a16="http://schemas.microsoft.com/office/drawing/2014/main" id="{31007ACA-7841-4330-BC0F-391A4C0F77A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68938" y="2283619"/>
                <a:ext cx="1009650" cy="369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 b="1">
                    <a:solidFill>
                      <a:srgbClr val="960000"/>
                    </a:solidFill>
                  </a:rPr>
                  <a:t>5 0</a:t>
                </a:r>
                <a:endParaRPr lang="zh-CN" altLang="en-US" sz="1800" b="1">
                  <a:solidFill>
                    <a:srgbClr val="960000"/>
                  </a:solidFill>
                </a:endParaRPr>
              </a:p>
            </p:txBody>
          </p:sp>
          <p:sp>
            <p:nvSpPr>
              <p:cNvPr id="38" name="文本框 18">
                <a:extLst>
                  <a:ext uri="{FF2B5EF4-FFF2-40B4-BE49-F238E27FC236}">
                    <a16:creationId xmlns:a16="http://schemas.microsoft.com/office/drawing/2014/main" id="{CEEFB309-1ACE-4017-964F-659F4D477B8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05450" y="2910681"/>
                <a:ext cx="1008063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 b="1">
                    <a:solidFill>
                      <a:srgbClr val="960000"/>
                    </a:solidFill>
                  </a:rPr>
                  <a:t>…</a:t>
                </a:r>
                <a:endParaRPr lang="zh-CN" altLang="en-US" sz="1800" b="1">
                  <a:solidFill>
                    <a:srgbClr val="960000"/>
                  </a:solidFill>
                </a:endParaRPr>
              </a:p>
            </p:txBody>
          </p:sp>
          <p:sp>
            <p:nvSpPr>
              <p:cNvPr id="39" name="文本框 23">
                <a:extLst>
                  <a:ext uri="{FF2B5EF4-FFF2-40B4-BE49-F238E27FC236}">
                    <a16:creationId xmlns:a16="http://schemas.microsoft.com/office/drawing/2014/main" id="{6852F24E-2963-4EFE-A5C4-A83F6D37FC1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45138" y="5844381"/>
                <a:ext cx="1008062" cy="3683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 b="1">
                    <a:solidFill>
                      <a:srgbClr val="960000"/>
                    </a:solidFill>
                  </a:rPr>
                  <a:t>1 2</a:t>
                </a:r>
                <a:endParaRPr lang="zh-CN" altLang="en-US" sz="1800" b="1">
                  <a:solidFill>
                    <a:srgbClr val="960000"/>
                  </a:solidFill>
                </a:endParaRPr>
              </a:p>
            </p:txBody>
          </p:sp>
          <p:cxnSp>
            <p:nvCxnSpPr>
              <p:cNvPr id="40" name="直接连接符 39">
                <a:extLst>
                  <a:ext uri="{FF2B5EF4-FFF2-40B4-BE49-F238E27FC236}">
                    <a16:creationId xmlns:a16="http://schemas.microsoft.com/office/drawing/2014/main" id="{1A3736C8-E642-4CBE-B19C-5236A4564823}"/>
                  </a:ext>
                </a:extLst>
              </p:cNvPr>
              <p:cNvCxnSpPr/>
              <p:nvPr/>
            </p:nvCxnSpPr>
            <p:spPr>
              <a:xfrm>
                <a:off x="5456238" y="5014119"/>
                <a:ext cx="1079499" cy="0"/>
              </a:xfrm>
              <a:prstGeom prst="line">
                <a:avLst/>
              </a:prstGeom>
              <a:ln w="2857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>
                <a:extLst>
                  <a:ext uri="{FF2B5EF4-FFF2-40B4-BE49-F238E27FC236}">
                    <a16:creationId xmlns:a16="http://schemas.microsoft.com/office/drawing/2014/main" id="{3851558D-9F85-4DAC-B0E4-9F15AC055C42}"/>
                  </a:ext>
                </a:extLst>
              </p:cNvPr>
              <p:cNvCxnSpPr/>
              <p:nvPr/>
            </p:nvCxnSpPr>
            <p:spPr>
              <a:xfrm>
                <a:off x="5492751" y="5301456"/>
                <a:ext cx="1079499" cy="0"/>
              </a:xfrm>
              <a:prstGeom prst="line">
                <a:avLst/>
              </a:prstGeom>
              <a:ln w="2857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 41">
                <a:extLst>
                  <a:ext uri="{FF2B5EF4-FFF2-40B4-BE49-F238E27FC236}">
                    <a16:creationId xmlns:a16="http://schemas.microsoft.com/office/drawing/2014/main" id="{A58E6491-D090-428F-85F8-D294087F1E35}"/>
                  </a:ext>
                </a:extLst>
              </p:cNvPr>
              <p:cNvCxnSpPr/>
              <p:nvPr/>
            </p:nvCxnSpPr>
            <p:spPr>
              <a:xfrm>
                <a:off x="5492751" y="5590381"/>
                <a:ext cx="1079499" cy="0"/>
              </a:xfrm>
              <a:prstGeom prst="line">
                <a:avLst/>
              </a:prstGeom>
              <a:ln w="2857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>
                <a:extLst>
                  <a:ext uri="{FF2B5EF4-FFF2-40B4-BE49-F238E27FC236}">
                    <a16:creationId xmlns:a16="http://schemas.microsoft.com/office/drawing/2014/main" id="{BD6D3615-E110-4D04-B9F6-65212D4FB6D5}"/>
                  </a:ext>
                </a:extLst>
              </p:cNvPr>
              <p:cNvCxnSpPr/>
              <p:nvPr/>
            </p:nvCxnSpPr>
            <p:spPr>
              <a:xfrm>
                <a:off x="5473701" y="5877719"/>
                <a:ext cx="1079499" cy="0"/>
              </a:xfrm>
              <a:prstGeom prst="line">
                <a:avLst/>
              </a:prstGeom>
              <a:ln w="2857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>
                <a:extLst>
                  <a:ext uri="{FF2B5EF4-FFF2-40B4-BE49-F238E27FC236}">
                    <a16:creationId xmlns:a16="http://schemas.microsoft.com/office/drawing/2014/main" id="{CB211B20-D74D-44D8-A8AD-5E94E066A16C}"/>
                  </a:ext>
                </a:extLst>
              </p:cNvPr>
              <p:cNvCxnSpPr/>
              <p:nvPr/>
            </p:nvCxnSpPr>
            <p:spPr>
              <a:xfrm>
                <a:off x="5492751" y="6166644"/>
                <a:ext cx="1079499" cy="0"/>
              </a:xfrm>
              <a:prstGeom prst="line">
                <a:avLst/>
              </a:prstGeom>
              <a:ln w="2857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文本框 16">
                <a:extLst>
                  <a:ext uri="{FF2B5EF4-FFF2-40B4-BE49-F238E27FC236}">
                    <a16:creationId xmlns:a16="http://schemas.microsoft.com/office/drawing/2014/main" id="{07047DA2-43D8-41E4-AEF9-931B7B19C51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00688" y="1989931"/>
                <a:ext cx="1008063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 b="1">
                    <a:solidFill>
                      <a:srgbClr val="960000"/>
                    </a:solidFill>
                  </a:rPr>
                  <a:t>OP</a:t>
                </a:r>
                <a:endParaRPr lang="zh-CN" altLang="en-US" sz="1800" b="1">
                  <a:solidFill>
                    <a:srgbClr val="960000"/>
                  </a:solidFill>
                </a:endParaRPr>
              </a:p>
            </p:txBody>
          </p:sp>
          <p:sp>
            <p:nvSpPr>
              <p:cNvPr id="46" name="文本框 16">
                <a:extLst>
                  <a:ext uri="{FF2B5EF4-FFF2-40B4-BE49-F238E27FC236}">
                    <a16:creationId xmlns:a16="http://schemas.microsoft.com/office/drawing/2014/main" id="{24EB4FCE-EBA2-45ED-B054-12326F2940C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80050" y="2577306"/>
                <a:ext cx="1008063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 b="1">
                    <a:solidFill>
                      <a:srgbClr val="960000"/>
                    </a:solidFill>
                  </a:rPr>
                  <a:t>0 2</a:t>
                </a:r>
                <a:endParaRPr lang="zh-CN" altLang="en-US" sz="1800" b="1">
                  <a:solidFill>
                    <a:srgbClr val="960000"/>
                  </a:solidFill>
                </a:endParaRPr>
              </a:p>
            </p:txBody>
          </p:sp>
          <p:sp>
            <p:nvSpPr>
              <p:cNvPr id="47" name="文本框 16">
                <a:extLst>
                  <a:ext uri="{FF2B5EF4-FFF2-40B4-BE49-F238E27FC236}">
                    <a16:creationId xmlns:a16="http://schemas.microsoft.com/office/drawing/2014/main" id="{DA392AF6-4959-44F6-8096-2DDF23302DE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95925" y="3231356"/>
                <a:ext cx="1008063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 b="1">
                    <a:solidFill>
                      <a:srgbClr val="960000"/>
                    </a:solidFill>
                  </a:rPr>
                  <a:t>…</a:t>
                </a:r>
                <a:endParaRPr lang="zh-CN" altLang="en-US" sz="1800" b="1">
                  <a:solidFill>
                    <a:srgbClr val="960000"/>
                  </a:solidFill>
                </a:endParaRPr>
              </a:p>
            </p:txBody>
          </p:sp>
          <p:sp>
            <p:nvSpPr>
              <p:cNvPr id="48" name="文本框 22">
                <a:extLst>
                  <a:ext uri="{FF2B5EF4-FFF2-40B4-BE49-F238E27FC236}">
                    <a16:creationId xmlns:a16="http://schemas.microsoft.com/office/drawing/2014/main" id="{1DB71E0D-A7E1-4427-B654-C3550368D83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43391" y="5555456"/>
                <a:ext cx="1008063" cy="3683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 b="1">
                    <a:solidFill>
                      <a:srgbClr val="960000"/>
                    </a:solidFill>
                  </a:rPr>
                  <a:t>3 4</a:t>
                </a:r>
                <a:endParaRPr lang="zh-CN" altLang="en-US" sz="1800" b="1">
                  <a:solidFill>
                    <a:srgbClr val="960000"/>
                  </a:solidFill>
                </a:endParaRPr>
              </a:p>
            </p:txBody>
          </p:sp>
        </p:grpSp>
        <p:sp>
          <p:nvSpPr>
            <p:cNvPr id="14" name="文本框 38">
              <a:extLst>
                <a:ext uri="{FF2B5EF4-FFF2-40B4-BE49-F238E27FC236}">
                  <a16:creationId xmlns:a16="http://schemas.microsoft.com/office/drawing/2014/main" id="{195E7DEE-C115-4F24-852C-85C89A52E2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37866" y="622047"/>
              <a:ext cx="1008063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 b="1">
                  <a:solidFill>
                    <a:srgbClr val="960000"/>
                  </a:solidFill>
                </a:rPr>
                <a:t>存储器</a:t>
              </a:r>
            </a:p>
          </p:txBody>
        </p:sp>
        <p:sp>
          <p:nvSpPr>
            <p:cNvPr id="15" name="文本框 16">
              <a:extLst>
                <a:ext uri="{FF2B5EF4-FFF2-40B4-BE49-F238E27FC236}">
                  <a16:creationId xmlns:a16="http://schemas.microsoft.com/office/drawing/2014/main" id="{282FE290-BF00-4AA9-84E6-51F8F47147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51376" y="5555457"/>
              <a:ext cx="1008063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solidFill>
                    <a:srgbClr val="960000"/>
                  </a:solidFill>
                </a:rPr>
                <a:t>…</a:t>
              </a:r>
              <a:endParaRPr lang="zh-CN" altLang="en-US" sz="1800" b="1">
                <a:solidFill>
                  <a:srgbClr val="960000"/>
                </a:solidFill>
              </a:endParaRPr>
            </a:p>
          </p:txBody>
        </p:sp>
        <p:sp>
          <p:nvSpPr>
            <p:cNvPr id="16" name="文本框 16">
              <a:extLst>
                <a:ext uri="{FF2B5EF4-FFF2-40B4-BE49-F238E27FC236}">
                  <a16:creationId xmlns:a16="http://schemas.microsoft.com/office/drawing/2014/main" id="{C89BD90E-D996-4A94-95C1-E836528491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68838" y="2905665"/>
              <a:ext cx="1008063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solidFill>
                    <a:srgbClr val="960000"/>
                  </a:solidFill>
                </a:rPr>
                <a:t>…</a:t>
              </a:r>
              <a:endParaRPr lang="zh-CN" altLang="en-US" sz="1800" b="1">
                <a:solidFill>
                  <a:srgbClr val="960000"/>
                </a:solidFill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D3B1FE7A-E12A-40AA-94AE-03795F34BA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68433" y="3195644"/>
              <a:ext cx="1008063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solidFill>
                    <a:srgbClr val="960000"/>
                  </a:solidFill>
                </a:rPr>
                <a:t>…</a:t>
              </a:r>
              <a:endParaRPr lang="zh-CN" altLang="en-US" sz="1800" b="1">
                <a:solidFill>
                  <a:srgbClr val="960000"/>
                </a:solidFill>
              </a:endParaRPr>
            </a:p>
          </p:txBody>
        </p:sp>
        <p:sp>
          <p:nvSpPr>
            <p:cNvPr id="18" name="文本框 16">
              <a:extLst>
                <a:ext uri="{FF2B5EF4-FFF2-40B4-BE49-F238E27FC236}">
                  <a16:creationId xmlns:a16="http://schemas.microsoft.com/office/drawing/2014/main" id="{804956A6-7232-49F8-96D9-B017C5DDA7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75464" y="3469562"/>
              <a:ext cx="1008063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solidFill>
                    <a:srgbClr val="960000"/>
                  </a:solidFill>
                </a:rPr>
                <a:t>…</a:t>
              </a:r>
              <a:endParaRPr lang="zh-CN" altLang="en-US" sz="1800" b="1">
                <a:solidFill>
                  <a:srgbClr val="960000"/>
                </a:solidFill>
              </a:endParaRPr>
            </a:p>
          </p:txBody>
        </p:sp>
        <p:sp>
          <p:nvSpPr>
            <p:cNvPr id="19" name="文本框 16">
              <a:extLst>
                <a:ext uri="{FF2B5EF4-FFF2-40B4-BE49-F238E27FC236}">
                  <a16:creationId xmlns:a16="http://schemas.microsoft.com/office/drawing/2014/main" id="{9D0471A9-DCED-4C7F-867F-F881473D94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82495" y="3734212"/>
              <a:ext cx="1008063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solidFill>
                    <a:srgbClr val="960000"/>
                  </a:solidFill>
                </a:rPr>
                <a:t>…</a:t>
              </a:r>
              <a:endParaRPr lang="zh-CN" altLang="en-US" sz="1800" b="1">
                <a:solidFill>
                  <a:srgbClr val="960000"/>
                </a:solidFill>
              </a:endParaRPr>
            </a:p>
          </p:txBody>
        </p:sp>
        <p:sp>
          <p:nvSpPr>
            <p:cNvPr id="20" name="文本框 16">
              <a:extLst>
                <a:ext uri="{FF2B5EF4-FFF2-40B4-BE49-F238E27FC236}">
                  <a16:creationId xmlns:a16="http://schemas.microsoft.com/office/drawing/2014/main" id="{CF88252E-376F-4D6D-BC9F-81BA94EBE7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75201" y="4042016"/>
              <a:ext cx="1008063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solidFill>
                    <a:srgbClr val="960000"/>
                  </a:solidFill>
                </a:rPr>
                <a:t>…</a:t>
              </a:r>
              <a:endParaRPr lang="zh-CN" altLang="en-US" sz="1800" b="1">
                <a:solidFill>
                  <a:srgbClr val="960000"/>
                </a:solidFill>
              </a:endParaRPr>
            </a:p>
          </p:txBody>
        </p:sp>
        <p:sp>
          <p:nvSpPr>
            <p:cNvPr id="22" name="文本框 16">
              <a:extLst>
                <a:ext uri="{FF2B5EF4-FFF2-40B4-BE49-F238E27FC236}">
                  <a16:creationId xmlns:a16="http://schemas.microsoft.com/office/drawing/2014/main" id="{05DFACDF-CFE7-44CD-9249-DDF00833B2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82495" y="4326544"/>
              <a:ext cx="1008063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solidFill>
                    <a:srgbClr val="960000"/>
                  </a:solidFill>
                </a:rPr>
                <a:t>…</a:t>
              </a:r>
              <a:endParaRPr lang="zh-CN" altLang="en-US" sz="1800" b="1">
                <a:solidFill>
                  <a:srgbClr val="960000"/>
                </a:solidFill>
              </a:endParaRPr>
            </a:p>
          </p:txBody>
        </p:sp>
        <p:sp>
          <p:nvSpPr>
            <p:cNvPr id="23" name="文本框 16">
              <a:extLst>
                <a:ext uri="{FF2B5EF4-FFF2-40B4-BE49-F238E27FC236}">
                  <a16:creationId xmlns:a16="http://schemas.microsoft.com/office/drawing/2014/main" id="{D4AFD5FE-95D4-4885-978C-0FB24455FC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75200" y="4599659"/>
              <a:ext cx="1008063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solidFill>
                    <a:srgbClr val="960000"/>
                  </a:solidFill>
                </a:rPr>
                <a:t>…</a:t>
              </a:r>
              <a:endParaRPr lang="zh-CN" altLang="en-US" sz="1800" b="1">
                <a:solidFill>
                  <a:srgbClr val="960000"/>
                </a:solidFill>
              </a:endParaRPr>
            </a:p>
          </p:txBody>
        </p:sp>
      </p:grpSp>
      <p:sp>
        <p:nvSpPr>
          <p:cNvPr id="49" name="右大括号 48">
            <a:extLst>
              <a:ext uri="{FF2B5EF4-FFF2-40B4-BE49-F238E27FC236}">
                <a16:creationId xmlns:a16="http://schemas.microsoft.com/office/drawing/2014/main" id="{ADFF434D-CDFF-4750-9421-0018468C6532}"/>
              </a:ext>
            </a:extLst>
          </p:cNvPr>
          <p:cNvSpPr/>
          <p:nvPr/>
        </p:nvSpPr>
        <p:spPr>
          <a:xfrm>
            <a:off x="8161789" y="2543415"/>
            <a:ext cx="128587" cy="3640137"/>
          </a:xfrm>
          <a:prstGeom prst="rightBrac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 b="1"/>
          </a:p>
        </p:txBody>
      </p:sp>
      <p:sp>
        <p:nvSpPr>
          <p:cNvPr id="50" name="文本框 16">
            <a:extLst>
              <a:ext uri="{FF2B5EF4-FFF2-40B4-BE49-F238E27FC236}">
                <a16:creationId xmlns:a16="http://schemas.microsoft.com/office/drawing/2014/main" id="{05FEBB2E-3295-4C1D-9FCB-0C79F55D12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99889" y="4072177"/>
            <a:ext cx="10080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>
                <a:solidFill>
                  <a:srgbClr val="960000"/>
                </a:solidFill>
              </a:rPr>
              <a:t>数据段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E13EF22B-3EA1-4D3E-8E81-73276A5605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50289" y="3106977"/>
            <a:ext cx="1201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dirty="0">
                <a:solidFill>
                  <a:srgbClr val="960000"/>
                </a:solidFill>
              </a:rPr>
              <a:t>3000:0250</a:t>
            </a:r>
            <a:endParaRPr lang="zh-CN" altLang="en-US" sz="1800" b="1" dirty="0">
              <a:solidFill>
                <a:srgbClr val="960000"/>
              </a:solidFill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145650E4-B0B7-4F65-A633-65490222920B}"/>
              </a:ext>
            </a:extLst>
          </p:cNvPr>
          <p:cNvGrpSpPr/>
          <p:nvPr/>
        </p:nvGrpSpPr>
        <p:grpSpPr>
          <a:xfrm>
            <a:off x="7390264" y="3438765"/>
            <a:ext cx="1025525" cy="863600"/>
            <a:chOff x="7390264" y="3438765"/>
            <a:chExt cx="1025525" cy="863600"/>
          </a:xfrm>
        </p:grpSpPr>
        <p:sp>
          <p:nvSpPr>
            <p:cNvPr id="51" name="右大括号 50">
              <a:extLst>
                <a:ext uri="{FF2B5EF4-FFF2-40B4-BE49-F238E27FC236}">
                  <a16:creationId xmlns:a16="http://schemas.microsoft.com/office/drawing/2014/main" id="{4C1F8FAA-8E36-47B0-ADA8-245B24BBB06C}"/>
                </a:ext>
              </a:extLst>
            </p:cNvPr>
            <p:cNvSpPr/>
            <p:nvPr/>
          </p:nvSpPr>
          <p:spPr>
            <a:xfrm>
              <a:off x="7390264" y="3438765"/>
              <a:ext cx="117475" cy="863600"/>
            </a:xfrm>
            <a:prstGeom prst="rightBrace">
              <a:avLst/>
            </a:prstGeom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b="1"/>
            </a:p>
          </p:txBody>
        </p:sp>
        <p:sp>
          <p:nvSpPr>
            <p:cNvPr id="53" name="文本框 16">
              <a:extLst>
                <a:ext uri="{FF2B5EF4-FFF2-40B4-BE49-F238E27FC236}">
                  <a16:creationId xmlns:a16="http://schemas.microsoft.com/office/drawing/2014/main" id="{80251F4B-453A-4B9D-A943-58698F1976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07726" y="3546715"/>
              <a:ext cx="1008063" cy="646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 b="1" dirty="0">
                  <a:solidFill>
                    <a:srgbClr val="960000"/>
                  </a:solidFill>
                </a:rPr>
                <a:t>第一条记录</a:t>
              </a: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AC752EEB-9BDF-4EBB-A5C1-7CBBC6B4D4AA}"/>
              </a:ext>
            </a:extLst>
          </p:cNvPr>
          <p:cNvGrpSpPr/>
          <p:nvPr/>
        </p:nvGrpSpPr>
        <p:grpSpPr>
          <a:xfrm>
            <a:off x="7385501" y="4896090"/>
            <a:ext cx="1008063" cy="862012"/>
            <a:chOff x="7385501" y="4896090"/>
            <a:chExt cx="1008063" cy="862012"/>
          </a:xfrm>
        </p:grpSpPr>
        <p:sp>
          <p:nvSpPr>
            <p:cNvPr id="54" name="右大括号 53">
              <a:extLst>
                <a:ext uri="{FF2B5EF4-FFF2-40B4-BE49-F238E27FC236}">
                  <a16:creationId xmlns:a16="http://schemas.microsoft.com/office/drawing/2014/main" id="{31657B75-E49D-4014-8869-6F55AA40F2F8}"/>
                </a:ext>
              </a:extLst>
            </p:cNvPr>
            <p:cNvSpPr/>
            <p:nvPr/>
          </p:nvSpPr>
          <p:spPr>
            <a:xfrm>
              <a:off x="7396614" y="4896090"/>
              <a:ext cx="117475" cy="862012"/>
            </a:xfrm>
            <a:prstGeom prst="rightBrace">
              <a:avLst/>
            </a:prstGeom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b="1"/>
            </a:p>
          </p:txBody>
        </p:sp>
        <p:sp>
          <p:nvSpPr>
            <p:cNvPr id="55" name="文本框 16">
              <a:extLst>
                <a:ext uri="{FF2B5EF4-FFF2-40B4-BE49-F238E27FC236}">
                  <a16:creationId xmlns:a16="http://schemas.microsoft.com/office/drawing/2014/main" id="{64613BC1-CEF4-4D2B-BE33-4D9381CCC6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85501" y="4994515"/>
              <a:ext cx="1008063" cy="646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 b="1" dirty="0">
                  <a:solidFill>
                    <a:srgbClr val="960000"/>
                  </a:solidFill>
                </a:rPr>
                <a:t>第</a:t>
              </a:r>
              <a:r>
                <a:rPr lang="en-US" altLang="zh-CN" sz="1800" b="1" dirty="0">
                  <a:solidFill>
                    <a:srgbClr val="960000"/>
                  </a:solidFill>
                </a:rPr>
                <a:t>n</a:t>
              </a:r>
              <a:r>
                <a:rPr lang="zh-CN" altLang="en-US" sz="1800" b="1" dirty="0">
                  <a:solidFill>
                    <a:srgbClr val="960000"/>
                  </a:solidFill>
                </a:rPr>
                <a:t>条</a:t>
              </a:r>
              <a:endParaRPr lang="en-US" altLang="zh-CN" sz="1800" b="1" dirty="0">
                <a:solidFill>
                  <a:srgbClr val="960000"/>
                </a:solidFill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 b="1" dirty="0">
                  <a:solidFill>
                    <a:srgbClr val="960000"/>
                  </a:solidFill>
                </a:rPr>
                <a:t>记录</a:t>
              </a:r>
            </a:p>
          </p:txBody>
        </p:sp>
      </p:grpSp>
      <p:sp>
        <p:nvSpPr>
          <p:cNvPr id="56" name="文本框 55">
            <a:extLst>
              <a:ext uri="{FF2B5EF4-FFF2-40B4-BE49-F238E27FC236}">
                <a16:creationId xmlns:a16="http://schemas.microsoft.com/office/drawing/2014/main" id="{0C925B81-D3ED-4520-95ED-0FBC7464DE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64514" y="4797665"/>
            <a:ext cx="7508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rgbClr val="960000"/>
                </a:solidFill>
              </a:rPr>
              <a:t>(BX)</a:t>
            </a:r>
            <a:endParaRPr lang="zh-CN" altLang="en-US" sz="1800" b="1">
              <a:solidFill>
                <a:srgbClr val="960000"/>
              </a:solidFill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FA047513-F388-4F4D-95D8-E248E46809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6739" y="5142152"/>
            <a:ext cx="6302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rgbClr val="960000"/>
                </a:solidFill>
              </a:rPr>
              <a:t>(SI)</a:t>
            </a:r>
            <a:endParaRPr lang="zh-CN" altLang="en-US" sz="1800" b="1">
              <a:solidFill>
                <a:srgbClr val="960000"/>
              </a:solidFill>
            </a:endParaRPr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3D28A1CE-A4C3-4484-97B0-D2D0AC8CE01B}"/>
              </a:ext>
            </a:extLst>
          </p:cNvPr>
          <p:cNvCxnSpPr/>
          <p:nvPr/>
        </p:nvCxnSpPr>
        <p:spPr>
          <a:xfrm>
            <a:off x="5237614" y="4994515"/>
            <a:ext cx="29527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0E31AE6D-C30C-46F4-A470-FF0BEEB447B0}"/>
              </a:ext>
            </a:extLst>
          </p:cNvPr>
          <p:cNvCxnSpPr/>
          <p:nvPr/>
        </p:nvCxnSpPr>
        <p:spPr>
          <a:xfrm>
            <a:off x="5220151" y="5326302"/>
            <a:ext cx="29527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60" name="文本框 59">
            <a:extLst>
              <a:ext uri="{FF2B5EF4-FFF2-40B4-BE49-F238E27FC236}">
                <a16:creationId xmlns:a16="http://schemas.microsoft.com/office/drawing/2014/main" id="{D103E31C-2695-44EA-A5ED-E8BF735C6827}"/>
              </a:ext>
            </a:extLst>
          </p:cNvPr>
          <p:cNvSpPr txBox="1"/>
          <p:nvPr/>
        </p:nvSpPr>
        <p:spPr>
          <a:xfrm>
            <a:off x="251836" y="3619434"/>
            <a:ext cx="4354270" cy="3139321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zh-CN" altLang="en-US" sz="2200" b="1" dirty="0">
                <a:solidFill>
                  <a:srgbClr val="0E457C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200" b="1" dirty="0">
                <a:solidFill>
                  <a:srgbClr val="0E457C"/>
                </a:solidFill>
                <a:latin typeface="Times New Roman" panose="02020603050405020304" pitchFamily="18" charset="0"/>
              </a:rPr>
              <a:t>3.11</a:t>
            </a:r>
            <a:r>
              <a:rPr lang="zh-CN" altLang="en-US" sz="2200" b="1" dirty="0">
                <a:solidFill>
                  <a:srgbClr val="0E457C"/>
                </a:solidFill>
                <a:latin typeface="Times New Roman" panose="02020603050405020304" pitchFamily="18" charset="0"/>
              </a:rPr>
              <a:t>：</a:t>
            </a:r>
            <a:r>
              <a:rPr lang="en-US" altLang="zh-CN" sz="2200" b="1" dirty="0">
                <a:solidFill>
                  <a:srgbClr val="0E457C"/>
                </a:solidFill>
                <a:latin typeface="Times New Roman" panose="02020603050405020304" pitchFamily="18" charset="0"/>
              </a:rPr>
              <a:t>MOV  AX</a:t>
            </a:r>
            <a:r>
              <a:rPr lang="zh-CN" altLang="en-US" sz="2200" b="1" dirty="0">
                <a:solidFill>
                  <a:srgbClr val="0E457C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200" b="1" dirty="0">
                <a:solidFill>
                  <a:srgbClr val="0E457C"/>
                </a:solidFill>
                <a:latin typeface="Times New Roman" panose="02020603050405020304" pitchFamily="18" charset="0"/>
              </a:rPr>
              <a:t>MASK[BX][SI]</a:t>
            </a:r>
          </a:p>
          <a:p>
            <a:pPr eaLnBrk="1" hangingPunct="1">
              <a:defRPr/>
            </a:pPr>
            <a:r>
              <a:rPr lang="zh-CN" altLang="en-US" sz="2200" b="1" dirty="0">
                <a:solidFill>
                  <a:srgbClr val="0E457C"/>
                </a:solidFill>
                <a:latin typeface="Times New Roman" panose="02020603050405020304" pitchFamily="18" charset="0"/>
              </a:rPr>
              <a:t>其中</a:t>
            </a:r>
            <a:r>
              <a:rPr lang="en-US" altLang="zh-CN" sz="2200" b="1" dirty="0">
                <a:solidFill>
                  <a:srgbClr val="0E457C"/>
                </a:solidFill>
                <a:latin typeface="Times New Roman" panose="02020603050405020304" pitchFamily="18" charset="0"/>
              </a:rPr>
              <a:t>(DS) = 3000H, (BX) = 2000H, </a:t>
            </a:r>
          </a:p>
          <a:p>
            <a:pPr eaLnBrk="1" hangingPunct="1">
              <a:defRPr/>
            </a:pPr>
            <a:r>
              <a:rPr lang="en-US" altLang="zh-CN" sz="2200" b="1" dirty="0">
                <a:solidFill>
                  <a:srgbClr val="0E457C"/>
                </a:solidFill>
                <a:latin typeface="Times New Roman" panose="02020603050405020304" pitchFamily="18" charset="0"/>
              </a:rPr>
              <a:t>(SI) = 1000H, MASK = 0250H</a:t>
            </a:r>
            <a:r>
              <a:rPr lang="zh-CN" altLang="en-US" sz="2200" b="1" dirty="0">
                <a:solidFill>
                  <a:srgbClr val="0E457C"/>
                </a:solidFill>
                <a:latin typeface="Times New Roman" panose="02020603050405020304" pitchFamily="18" charset="0"/>
              </a:rPr>
              <a:t>。</a:t>
            </a:r>
            <a:endParaRPr lang="en-US" altLang="zh-CN" sz="2200" b="1" dirty="0">
              <a:solidFill>
                <a:srgbClr val="0E457C"/>
              </a:solidFill>
              <a:latin typeface="Times New Roman" panose="02020603050405020304" pitchFamily="18" charset="0"/>
            </a:endParaRP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200" b="1" dirty="0">
                <a:solidFill>
                  <a:srgbClr val="E2F4FF">
                    <a:lumMod val="25000"/>
                  </a:srgb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物理地址</a:t>
            </a:r>
            <a:r>
              <a:rPr lang="en-US" altLang="zh-CN" sz="2200" b="1" dirty="0">
                <a:solidFill>
                  <a:srgbClr val="E2F4FF">
                    <a:lumMod val="25000"/>
                  </a:srgb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=16d ×</a:t>
            </a:r>
            <a:r>
              <a:rPr lang="zh-CN" altLang="en-US" sz="2200" b="1" dirty="0">
                <a:solidFill>
                  <a:srgbClr val="E2F4FF">
                    <a:lumMod val="25000"/>
                  </a:srgb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200" b="1" dirty="0">
                <a:solidFill>
                  <a:srgbClr val="E2F4FF">
                    <a:lumMod val="25000"/>
                  </a:srgb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DS</a:t>
            </a:r>
            <a:r>
              <a:rPr lang="zh-CN" altLang="en-US" sz="2200" b="1" dirty="0">
                <a:solidFill>
                  <a:srgbClr val="E2F4FF">
                    <a:lumMod val="25000"/>
                  </a:srgb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en-US" altLang="zh-CN" sz="2200" b="1" dirty="0">
                <a:solidFill>
                  <a:srgbClr val="E2F4FF">
                    <a:lumMod val="25000"/>
                  </a:srgb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 EA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200" b="1" dirty="0">
                <a:solidFill>
                  <a:srgbClr val="E2F4FF">
                    <a:lumMod val="25000"/>
                  </a:srgb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 = 30000H+2000H+1000H+0250H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200" b="1" dirty="0">
                <a:solidFill>
                  <a:srgbClr val="E2F4FF">
                    <a:lumMod val="25000"/>
                  </a:srgb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 = 33250H</a:t>
            </a:r>
          </a:p>
          <a:p>
            <a:pPr eaLnBrk="1" hangingPunct="1">
              <a:defRPr/>
            </a:pPr>
            <a:endParaRPr lang="en-US" altLang="zh-CN" sz="2200" b="1" dirty="0">
              <a:solidFill>
                <a:srgbClr val="0E457C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337646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animBg="1"/>
      <p:bldP spid="5" grpId="0" animBg="1"/>
      <p:bldP spid="6" grpId="0"/>
      <p:bldP spid="7" grpId="0"/>
      <p:bldP spid="8" grpId="0" animBg="1"/>
      <p:bldP spid="9" grpId="0"/>
      <p:bldP spid="10" grpId="0"/>
      <p:bldP spid="11" grpId="0"/>
      <p:bldP spid="49" grpId="0" animBg="1"/>
      <p:bldP spid="50" grpId="0"/>
      <p:bldP spid="52" grpId="0"/>
      <p:bldP spid="56" grpId="0"/>
      <p:bldP spid="57" grpId="0"/>
      <p:bldP spid="6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灯片编号占位符 1">
            <a:extLst>
              <a:ext uri="{FF2B5EF4-FFF2-40B4-BE49-F238E27FC236}">
                <a16:creationId xmlns:a16="http://schemas.microsoft.com/office/drawing/2014/main" id="{7CE28688-22FB-4455-A23A-4A6E9B3CE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200">
              <a:solidFill>
                <a:srgbClr val="B4B686"/>
              </a:solidFill>
            </a:endParaRP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C0F86A25-0DF0-459F-A34E-1FBCB2EEABB4}" type="slidenum">
              <a:rPr lang="en-US" altLang="zh-CN" sz="1200">
                <a:solidFill>
                  <a:srgbClr val="B4B686"/>
                </a:solidFill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19</a:t>
            </a:fld>
            <a:endParaRPr lang="en-US" altLang="zh-CN" sz="1200">
              <a:solidFill>
                <a:srgbClr val="B4B686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D5EFB3C-15B7-4D99-A92B-2007382E8817}"/>
              </a:ext>
            </a:extLst>
          </p:cNvPr>
          <p:cNvSpPr txBox="1"/>
          <p:nvPr/>
        </p:nvSpPr>
        <p:spPr>
          <a:xfrm>
            <a:off x="561975" y="692150"/>
            <a:ext cx="8280400" cy="3170238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dash"/>
          </a:ln>
        </p:spPr>
        <p:txBody>
          <a:bodyPr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en-US" sz="2000" b="1" dirty="0">
                <a:solidFill>
                  <a:srgbClr val="0E457C"/>
                </a:solidFill>
                <a:latin typeface="Times New Roman" panose="02020603050405020304" pitchFamily="18" charset="0"/>
              </a:rPr>
              <a:t>例：给定（</a:t>
            </a:r>
            <a:r>
              <a:rPr lang="en-US" altLang="zh-CN" sz="2000" b="1" dirty="0">
                <a:solidFill>
                  <a:srgbClr val="0E457C"/>
                </a:solidFill>
                <a:latin typeface="Times New Roman" panose="02020603050405020304" pitchFamily="18" charset="0"/>
              </a:rPr>
              <a:t>DS</a:t>
            </a:r>
            <a:r>
              <a:rPr lang="zh-CN" altLang="en-US" sz="2000" b="1" dirty="0">
                <a:solidFill>
                  <a:srgbClr val="0E457C"/>
                </a:solidFill>
                <a:latin typeface="Times New Roman" panose="02020603050405020304" pitchFamily="18" charset="0"/>
              </a:rPr>
              <a:t>）</a:t>
            </a:r>
            <a:r>
              <a:rPr lang="en-US" altLang="zh-CN" sz="2000" b="1" dirty="0">
                <a:solidFill>
                  <a:srgbClr val="0E457C"/>
                </a:solidFill>
                <a:latin typeface="Times New Roman" panose="02020603050405020304" pitchFamily="18" charset="0"/>
              </a:rPr>
              <a:t>= 2000H</a:t>
            </a:r>
            <a:r>
              <a:rPr lang="zh-CN" altLang="en-US" sz="2000" b="1" dirty="0">
                <a:solidFill>
                  <a:srgbClr val="0E457C"/>
                </a:solidFill>
                <a:latin typeface="Times New Roman" panose="02020603050405020304" pitchFamily="18" charset="0"/>
              </a:rPr>
              <a:t>，（</a:t>
            </a:r>
            <a:r>
              <a:rPr lang="en-US" altLang="zh-CN" sz="2000" b="1" dirty="0">
                <a:solidFill>
                  <a:srgbClr val="0E457C"/>
                </a:solidFill>
                <a:latin typeface="Times New Roman" panose="02020603050405020304" pitchFamily="18" charset="0"/>
              </a:rPr>
              <a:t>ES</a:t>
            </a:r>
            <a:r>
              <a:rPr lang="zh-CN" altLang="en-US" sz="2000" b="1" dirty="0">
                <a:solidFill>
                  <a:srgbClr val="0E457C"/>
                </a:solidFill>
                <a:latin typeface="Times New Roman" panose="02020603050405020304" pitchFamily="18" charset="0"/>
              </a:rPr>
              <a:t>）</a:t>
            </a:r>
            <a:r>
              <a:rPr lang="en-US" altLang="zh-CN" sz="2000" b="1" dirty="0">
                <a:solidFill>
                  <a:srgbClr val="0E457C"/>
                </a:solidFill>
                <a:latin typeface="Times New Roman" panose="02020603050405020304" pitchFamily="18" charset="0"/>
              </a:rPr>
              <a:t>= 2100H</a:t>
            </a:r>
            <a:r>
              <a:rPr lang="zh-CN" altLang="en-US" sz="2000" b="1" dirty="0">
                <a:solidFill>
                  <a:srgbClr val="0E457C"/>
                </a:solidFill>
                <a:latin typeface="Times New Roman" panose="02020603050405020304" pitchFamily="18" charset="0"/>
              </a:rPr>
              <a:t>，（</a:t>
            </a:r>
            <a:r>
              <a:rPr lang="en-US" altLang="zh-CN" sz="2000" b="1" dirty="0">
                <a:solidFill>
                  <a:srgbClr val="0E457C"/>
                </a:solidFill>
                <a:latin typeface="Times New Roman" panose="02020603050405020304" pitchFamily="18" charset="0"/>
              </a:rPr>
              <a:t>SS</a:t>
            </a:r>
            <a:r>
              <a:rPr lang="zh-CN" altLang="en-US" sz="2000" b="1" dirty="0">
                <a:solidFill>
                  <a:srgbClr val="0E457C"/>
                </a:solidFill>
                <a:latin typeface="Times New Roman" panose="02020603050405020304" pitchFamily="18" charset="0"/>
              </a:rPr>
              <a:t>）</a:t>
            </a:r>
            <a:r>
              <a:rPr lang="en-US" altLang="zh-CN" sz="2000" b="1" dirty="0">
                <a:solidFill>
                  <a:srgbClr val="0E457C"/>
                </a:solidFill>
                <a:latin typeface="Times New Roman" panose="02020603050405020304" pitchFamily="18" charset="0"/>
              </a:rPr>
              <a:t>= 1500H</a:t>
            </a:r>
            <a:r>
              <a:rPr lang="zh-CN" altLang="en-US" sz="2000" b="1" dirty="0">
                <a:solidFill>
                  <a:srgbClr val="0E457C"/>
                </a:solidFill>
                <a:latin typeface="Times New Roman" panose="02020603050405020304" pitchFamily="18" charset="0"/>
              </a:rPr>
              <a:t>，（</a:t>
            </a:r>
            <a:r>
              <a:rPr lang="en-US" altLang="zh-CN" sz="2000" b="1" dirty="0">
                <a:solidFill>
                  <a:srgbClr val="0E457C"/>
                </a:solidFill>
                <a:latin typeface="Times New Roman" panose="02020603050405020304" pitchFamily="18" charset="0"/>
              </a:rPr>
              <a:t>SI</a:t>
            </a:r>
            <a:r>
              <a:rPr lang="zh-CN" altLang="en-US" sz="2000" b="1" dirty="0">
                <a:solidFill>
                  <a:srgbClr val="0E457C"/>
                </a:solidFill>
                <a:latin typeface="Times New Roman" panose="02020603050405020304" pitchFamily="18" charset="0"/>
              </a:rPr>
              <a:t>）</a:t>
            </a:r>
            <a:r>
              <a:rPr lang="en-US" altLang="zh-CN" sz="2000" b="1" dirty="0">
                <a:solidFill>
                  <a:srgbClr val="0E457C"/>
                </a:solidFill>
                <a:latin typeface="Times New Roman" panose="02020603050405020304" pitchFamily="18" charset="0"/>
              </a:rPr>
              <a:t>= 00A0H</a:t>
            </a:r>
            <a:r>
              <a:rPr lang="zh-CN" altLang="en-US" sz="2000" b="1" dirty="0">
                <a:solidFill>
                  <a:srgbClr val="0E457C"/>
                </a:solidFill>
                <a:latin typeface="Times New Roman" panose="02020603050405020304" pitchFamily="18" charset="0"/>
              </a:rPr>
              <a:t>，（</a:t>
            </a:r>
            <a:r>
              <a:rPr lang="en-US" altLang="zh-CN" sz="2000" b="1" dirty="0">
                <a:solidFill>
                  <a:srgbClr val="0E457C"/>
                </a:solidFill>
                <a:latin typeface="Times New Roman" panose="02020603050405020304" pitchFamily="18" charset="0"/>
              </a:rPr>
              <a:t>BX</a:t>
            </a:r>
            <a:r>
              <a:rPr lang="zh-CN" altLang="en-US" sz="2000" b="1" dirty="0">
                <a:solidFill>
                  <a:srgbClr val="0E457C"/>
                </a:solidFill>
                <a:latin typeface="Times New Roman" panose="02020603050405020304" pitchFamily="18" charset="0"/>
              </a:rPr>
              <a:t>）</a:t>
            </a:r>
            <a:r>
              <a:rPr lang="en-US" altLang="zh-CN" sz="2000" b="1" dirty="0">
                <a:solidFill>
                  <a:srgbClr val="0E457C"/>
                </a:solidFill>
                <a:latin typeface="Times New Roman" panose="02020603050405020304" pitchFamily="18" charset="0"/>
              </a:rPr>
              <a:t>= 0100H</a:t>
            </a:r>
            <a:r>
              <a:rPr lang="zh-CN" altLang="en-US" sz="2000" b="1" dirty="0">
                <a:solidFill>
                  <a:srgbClr val="0E457C"/>
                </a:solidFill>
                <a:latin typeface="Times New Roman" panose="02020603050405020304" pitchFamily="18" charset="0"/>
              </a:rPr>
              <a:t>，（</a:t>
            </a:r>
            <a:r>
              <a:rPr lang="en-US" altLang="zh-CN" sz="2000" b="1" dirty="0">
                <a:solidFill>
                  <a:srgbClr val="0E457C"/>
                </a:solidFill>
                <a:latin typeface="Times New Roman" panose="02020603050405020304" pitchFamily="18" charset="0"/>
              </a:rPr>
              <a:t>BP</a:t>
            </a:r>
            <a:r>
              <a:rPr lang="zh-CN" altLang="en-US" sz="2000" b="1" dirty="0">
                <a:solidFill>
                  <a:srgbClr val="0E457C"/>
                </a:solidFill>
                <a:latin typeface="Times New Roman" panose="02020603050405020304" pitchFamily="18" charset="0"/>
              </a:rPr>
              <a:t>）</a:t>
            </a:r>
            <a:r>
              <a:rPr lang="en-US" altLang="zh-CN" sz="2000" b="1" dirty="0">
                <a:solidFill>
                  <a:srgbClr val="0E457C"/>
                </a:solidFill>
                <a:latin typeface="Times New Roman" panose="02020603050405020304" pitchFamily="18" charset="0"/>
              </a:rPr>
              <a:t>= 0010H</a:t>
            </a:r>
            <a:r>
              <a:rPr lang="zh-CN" altLang="en-US" sz="2000" b="1" dirty="0">
                <a:solidFill>
                  <a:srgbClr val="0E457C"/>
                </a:solidFill>
                <a:latin typeface="Times New Roman" panose="02020603050405020304" pitchFamily="18" charset="0"/>
              </a:rPr>
              <a:t>。数据段中，变量名</a:t>
            </a:r>
            <a:r>
              <a:rPr lang="en-US" altLang="zh-CN" sz="2000" b="1" dirty="0">
                <a:solidFill>
                  <a:srgbClr val="0E457C"/>
                </a:solidFill>
                <a:latin typeface="Times New Roman" panose="02020603050405020304" pitchFamily="18" charset="0"/>
              </a:rPr>
              <a:t>VAL</a:t>
            </a:r>
            <a:r>
              <a:rPr lang="zh-CN" altLang="en-US" sz="2000" b="1" dirty="0">
                <a:solidFill>
                  <a:srgbClr val="0E457C"/>
                </a:solidFill>
                <a:latin typeface="Times New Roman" panose="02020603050405020304" pitchFamily="18" charset="0"/>
              </a:rPr>
              <a:t>的偏移地址为</a:t>
            </a:r>
            <a:r>
              <a:rPr lang="en-US" altLang="zh-CN" sz="2000" b="1" dirty="0">
                <a:solidFill>
                  <a:srgbClr val="0E457C"/>
                </a:solidFill>
                <a:latin typeface="Times New Roman" panose="02020603050405020304" pitchFamily="18" charset="0"/>
              </a:rPr>
              <a:t>0050H</a:t>
            </a:r>
            <a:r>
              <a:rPr lang="zh-CN" altLang="en-US" sz="2000" b="1" dirty="0">
                <a:solidFill>
                  <a:srgbClr val="0E457C"/>
                </a:solidFill>
                <a:latin typeface="Times New Roman" panose="02020603050405020304" pitchFamily="18" charset="0"/>
              </a:rPr>
              <a:t>，试指出下列源操作数字段的寻址方式是什么？其物理地址值是多少？</a:t>
            </a:r>
            <a:endParaRPr lang="en-US" altLang="zh-CN" sz="2000" b="1" dirty="0">
              <a:solidFill>
                <a:srgbClr val="0E457C"/>
              </a:solidFill>
              <a:latin typeface="Times New Roman" panose="02020603050405020304" pitchFamily="18" charset="0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en-US" sz="20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20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0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</a:rPr>
              <a:t>）</a:t>
            </a:r>
            <a:r>
              <a:rPr lang="en-US" altLang="zh-CN" sz="20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</a:rPr>
              <a:t>MOV   AX</a:t>
            </a:r>
            <a:r>
              <a:rPr lang="zh-CN" altLang="en-US" sz="20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0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</a:rPr>
              <a:t>0ABH        </a:t>
            </a:r>
            <a:r>
              <a:rPr lang="zh-CN" altLang="en-US" sz="20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20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0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</a:rPr>
              <a:t>）</a:t>
            </a:r>
            <a:r>
              <a:rPr lang="en-US" altLang="zh-CN" sz="20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</a:rPr>
              <a:t>MOV    AX</a:t>
            </a:r>
            <a:r>
              <a:rPr lang="zh-CN" altLang="en-US" sz="20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0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</a:rPr>
              <a:t>BX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en-US" sz="20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20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</a:rPr>
              <a:t>3</a:t>
            </a:r>
            <a:r>
              <a:rPr lang="zh-CN" altLang="en-US" sz="20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</a:rPr>
              <a:t>）</a:t>
            </a:r>
            <a:r>
              <a:rPr lang="en-US" altLang="zh-CN" sz="20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</a:rPr>
              <a:t>MOV</a:t>
            </a:r>
            <a:r>
              <a:rPr lang="zh-CN" altLang="en-US" sz="20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</a:rPr>
              <a:t>   </a:t>
            </a:r>
            <a:r>
              <a:rPr lang="en-US" altLang="zh-CN" sz="20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</a:rPr>
              <a:t>AX</a:t>
            </a:r>
            <a:r>
              <a:rPr lang="zh-CN" altLang="en-US" sz="20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0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</a:rPr>
              <a:t>[100H]       </a:t>
            </a:r>
            <a:r>
              <a:rPr lang="zh-CN" altLang="en-US" sz="20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20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</a:rPr>
              <a:t>4</a:t>
            </a:r>
            <a:r>
              <a:rPr lang="zh-CN" altLang="en-US" sz="20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</a:rPr>
              <a:t>）</a:t>
            </a:r>
            <a:r>
              <a:rPr lang="en-US" altLang="zh-CN" sz="20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</a:rPr>
              <a:t>MOV    AX</a:t>
            </a:r>
            <a:r>
              <a:rPr lang="zh-CN" altLang="en-US" sz="20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0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</a:rPr>
              <a:t>VAL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en-US" sz="20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20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</a:rPr>
              <a:t>5</a:t>
            </a:r>
            <a:r>
              <a:rPr lang="zh-CN" altLang="en-US" sz="20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</a:rPr>
              <a:t>）</a:t>
            </a:r>
            <a:r>
              <a:rPr lang="en-US" altLang="zh-CN" sz="20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</a:rPr>
              <a:t>MOV   AX</a:t>
            </a:r>
            <a:r>
              <a:rPr lang="zh-CN" altLang="en-US" sz="20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0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</a:rPr>
              <a:t>[BX]          </a:t>
            </a:r>
            <a:r>
              <a:rPr lang="zh-CN" altLang="en-US" sz="20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20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</a:rPr>
              <a:t>6</a:t>
            </a:r>
            <a:r>
              <a:rPr lang="zh-CN" altLang="en-US" sz="20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</a:rPr>
              <a:t>）</a:t>
            </a:r>
            <a:r>
              <a:rPr lang="en-US" altLang="zh-CN" sz="20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</a:rPr>
              <a:t>MOV</a:t>
            </a:r>
            <a:r>
              <a:rPr lang="zh-CN" altLang="en-US" sz="20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sz="20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</a:rPr>
              <a:t>AX</a:t>
            </a:r>
            <a:r>
              <a:rPr lang="zh-CN" altLang="en-US" sz="20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0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</a:rPr>
              <a:t>ES</a:t>
            </a:r>
            <a:r>
              <a:rPr lang="zh-CN" altLang="en-US" sz="20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</a:rPr>
              <a:t>：</a:t>
            </a:r>
            <a:r>
              <a:rPr lang="en-US" altLang="zh-CN" sz="20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</a:rPr>
              <a:t>[BX]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en-US" sz="20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20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</a:rPr>
              <a:t>7</a:t>
            </a:r>
            <a:r>
              <a:rPr lang="zh-CN" altLang="en-US" sz="20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</a:rPr>
              <a:t>）</a:t>
            </a:r>
            <a:r>
              <a:rPr lang="en-US" altLang="zh-CN" sz="20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</a:rPr>
              <a:t>MOV   AX</a:t>
            </a:r>
            <a:r>
              <a:rPr lang="zh-CN" altLang="en-US" sz="20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0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</a:rPr>
              <a:t>[BP]           </a:t>
            </a:r>
            <a:r>
              <a:rPr lang="zh-CN" altLang="en-US" sz="20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20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</a:rPr>
              <a:t>8</a:t>
            </a:r>
            <a:r>
              <a:rPr lang="zh-CN" altLang="en-US" sz="20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</a:rPr>
              <a:t>）</a:t>
            </a:r>
            <a:r>
              <a:rPr lang="en-US" altLang="zh-CN" sz="20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</a:rPr>
              <a:t> MOV   AX</a:t>
            </a:r>
            <a:r>
              <a:rPr lang="zh-CN" altLang="en-US" sz="20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0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</a:rPr>
              <a:t>[SI]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en-US" sz="20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20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</a:rPr>
              <a:t>9</a:t>
            </a:r>
            <a:r>
              <a:rPr lang="zh-CN" altLang="en-US" sz="20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</a:rPr>
              <a:t>）</a:t>
            </a:r>
            <a:r>
              <a:rPr lang="en-US" altLang="zh-CN" sz="20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</a:rPr>
              <a:t>MOV   AX</a:t>
            </a:r>
            <a:r>
              <a:rPr lang="zh-CN" altLang="en-US" sz="20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0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</a:rPr>
              <a:t>[BX+10H]    </a:t>
            </a:r>
            <a:r>
              <a:rPr lang="zh-CN" altLang="en-US" sz="20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20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</a:rPr>
              <a:t>10</a:t>
            </a:r>
            <a:r>
              <a:rPr lang="zh-CN" altLang="en-US" sz="20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</a:rPr>
              <a:t>）</a:t>
            </a:r>
            <a:r>
              <a:rPr lang="en-US" altLang="zh-CN" sz="20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</a:rPr>
              <a:t> MOV   AX</a:t>
            </a:r>
            <a:r>
              <a:rPr lang="zh-CN" altLang="en-US" sz="20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0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</a:rPr>
              <a:t>VAL[BX]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en-US" sz="20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20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</a:rPr>
              <a:t>11</a:t>
            </a:r>
            <a:r>
              <a:rPr lang="zh-CN" altLang="en-US" sz="20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</a:rPr>
              <a:t>）</a:t>
            </a:r>
            <a:r>
              <a:rPr lang="en-US" altLang="zh-CN" sz="20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</a:rPr>
              <a:t>MOV   AX</a:t>
            </a:r>
            <a:r>
              <a:rPr lang="zh-CN" altLang="en-US" sz="20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0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</a:rPr>
              <a:t>[BX][SI]  </a:t>
            </a:r>
            <a:r>
              <a:rPr lang="zh-CN" altLang="en-US" sz="20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20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</a:rPr>
              <a:t>12</a:t>
            </a:r>
            <a:r>
              <a:rPr lang="zh-CN" altLang="en-US" sz="20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</a:rPr>
              <a:t>）</a:t>
            </a:r>
            <a:r>
              <a:rPr lang="en-US" altLang="zh-CN" sz="20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</a:rPr>
              <a:t> MOV   AX</a:t>
            </a:r>
            <a:r>
              <a:rPr lang="zh-CN" altLang="en-US" sz="20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0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</a:rPr>
              <a:t>VAL[BX][SI]</a:t>
            </a:r>
          </a:p>
        </p:txBody>
      </p:sp>
      <p:sp>
        <p:nvSpPr>
          <p:cNvPr id="38917" name="文本框 3">
            <a:extLst>
              <a:ext uri="{FF2B5EF4-FFF2-40B4-BE49-F238E27FC236}">
                <a16:creationId xmlns:a16="http://schemas.microsoft.com/office/drawing/2014/main" id="{482F3A03-DEBE-40B8-8E53-86B58D8286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975" y="4051231"/>
            <a:ext cx="2498725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 dirty="0">
                <a:solidFill>
                  <a:srgbClr val="C00000"/>
                </a:solidFill>
              </a:rPr>
              <a:t>（</a:t>
            </a:r>
            <a:r>
              <a:rPr lang="en-US" altLang="zh-CN" sz="1800" b="1" dirty="0">
                <a:solidFill>
                  <a:srgbClr val="C00000"/>
                </a:solidFill>
              </a:rPr>
              <a:t>1</a:t>
            </a:r>
            <a:r>
              <a:rPr lang="zh-CN" altLang="en-US" sz="1800" b="1" dirty="0">
                <a:solidFill>
                  <a:srgbClr val="C00000"/>
                </a:solidFill>
              </a:rPr>
              <a:t>）立即寻址                                   </a:t>
            </a:r>
            <a:endParaRPr lang="en-US" altLang="zh-CN" sz="1800" b="1" dirty="0">
              <a:solidFill>
                <a:srgbClr val="C00000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 dirty="0">
                <a:solidFill>
                  <a:srgbClr val="C00000"/>
                </a:solidFill>
              </a:rPr>
              <a:t>（</a:t>
            </a:r>
            <a:r>
              <a:rPr lang="en-US" altLang="zh-CN" sz="1800" b="1" dirty="0">
                <a:solidFill>
                  <a:srgbClr val="C00000"/>
                </a:solidFill>
              </a:rPr>
              <a:t>3</a:t>
            </a:r>
            <a:r>
              <a:rPr lang="zh-CN" altLang="en-US" sz="1800" b="1" dirty="0">
                <a:solidFill>
                  <a:srgbClr val="C00000"/>
                </a:solidFill>
              </a:rPr>
              <a:t>）直接寻址</a:t>
            </a:r>
            <a:endParaRPr lang="en-US" altLang="zh-CN" sz="1800" b="1" dirty="0">
              <a:solidFill>
                <a:srgbClr val="C00000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 dirty="0">
                <a:solidFill>
                  <a:srgbClr val="C00000"/>
                </a:solidFill>
              </a:rPr>
              <a:t>（</a:t>
            </a:r>
            <a:r>
              <a:rPr lang="en-US" altLang="zh-CN" sz="1800" b="1" dirty="0">
                <a:solidFill>
                  <a:srgbClr val="C00000"/>
                </a:solidFill>
              </a:rPr>
              <a:t>5</a:t>
            </a:r>
            <a:r>
              <a:rPr lang="zh-CN" altLang="en-US" sz="1800" b="1" dirty="0">
                <a:solidFill>
                  <a:srgbClr val="C00000"/>
                </a:solidFill>
              </a:rPr>
              <a:t>）寄存器间接寻址</a:t>
            </a:r>
            <a:endParaRPr lang="en-US" altLang="zh-CN" sz="1800" b="1" dirty="0">
              <a:solidFill>
                <a:srgbClr val="C00000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 dirty="0">
                <a:solidFill>
                  <a:srgbClr val="C00000"/>
                </a:solidFill>
              </a:rPr>
              <a:t>（</a:t>
            </a:r>
            <a:r>
              <a:rPr lang="en-US" altLang="zh-CN" sz="1800" b="1" dirty="0">
                <a:solidFill>
                  <a:srgbClr val="C00000"/>
                </a:solidFill>
              </a:rPr>
              <a:t>7</a:t>
            </a:r>
            <a:r>
              <a:rPr lang="zh-CN" altLang="en-US" sz="1800" b="1" dirty="0">
                <a:solidFill>
                  <a:srgbClr val="C00000"/>
                </a:solidFill>
              </a:rPr>
              <a:t>）寄存器间接寻址</a:t>
            </a:r>
            <a:endParaRPr lang="en-US" altLang="zh-CN" sz="1800" b="1" dirty="0">
              <a:solidFill>
                <a:srgbClr val="C00000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 dirty="0">
                <a:solidFill>
                  <a:srgbClr val="C00000"/>
                </a:solidFill>
              </a:rPr>
              <a:t>（</a:t>
            </a:r>
            <a:r>
              <a:rPr lang="en-US" altLang="zh-CN" sz="1800" b="1" dirty="0">
                <a:solidFill>
                  <a:srgbClr val="C00000"/>
                </a:solidFill>
              </a:rPr>
              <a:t>9</a:t>
            </a:r>
            <a:r>
              <a:rPr lang="zh-CN" altLang="en-US" sz="1800" b="1" dirty="0">
                <a:solidFill>
                  <a:srgbClr val="C00000"/>
                </a:solidFill>
              </a:rPr>
              <a:t>）寄存器相对寻址                       </a:t>
            </a:r>
            <a:endParaRPr lang="en-US" altLang="zh-CN" sz="1800" b="1" dirty="0">
              <a:solidFill>
                <a:srgbClr val="C00000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 dirty="0">
                <a:solidFill>
                  <a:srgbClr val="C00000"/>
                </a:solidFill>
              </a:rPr>
              <a:t>（</a:t>
            </a:r>
            <a:r>
              <a:rPr lang="en-US" altLang="zh-CN" sz="1800" b="1" dirty="0">
                <a:solidFill>
                  <a:srgbClr val="C00000"/>
                </a:solidFill>
              </a:rPr>
              <a:t>11</a:t>
            </a:r>
            <a:r>
              <a:rPr lang="zh-CN" altLang="en-US" sz="1800" b="1" dirty="0">
                <a:solidFill>
                  <a:srgbClr val="C00000"/>
                </a:solidFill>
              </a:rPr>
              <a:t>）基址变址寻址</a:t>
            </a:r>
          </a:p>
        </p:txBody>
      </p:sp>
      <p:sp>
        <p:nvSpPr>
          <p:cNvPr id="38918" name="文本框 5">
            <a:extLst>
              <a:ext uri="{FF2B5EF4-FFF2-40B4-BE49-F238E27FC236}">
                <a16:creationId xmlns:a16="http://schemas.microsoft.com/office/drawing/2014/main" id="{496E5F63-3C2F-4CEF-BC0E-4131A160B7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5738" y="4051231"/>
            <a:ext cx="4176712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 dirty="0">
                <a:solidFill>
                  <a:srgbClr val="C00000"/>
                </a:solidFill>
              </a:rPr>
              <a:t>（</a:t>
            </a:r>
            <a:r>
              <a:rPr lang="en-US" altLang="zh-CN" sz="1800" b="1" dirty="0">
                <a:solidFill>
                  <a:srgbClr val="C00000"/>
                </a:solidFill>
              </a:rPr>
              <a:t>2</a:t>
            </a:r>
            <a:r>
              <a:rPr lang="zh-CN" altLang="en-US" sz="1800" b="1" dirty="0">
                <a:solidFill>
                  <a:srgbClr val="C00000"/>
                </a:solidFill>
              </a:rPr>
              <a:t>）寄存器寻址</a:t>
            </a:r>
            <a:endParaRPr lang="en-US" altLang="zh-CN" sz="1800" b="1" dirty="0">
              <a:solidFill>
                <a:srgbClr val="C00000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 dirty="0">
                <a:solidFill>
                  <a:srgbClr val="C00000"/>
                </a:solidFill>
              </a:rPr>
              <a:t>（</a:t>
            </a:r>
            <a:r>
              <a:rPr lang="en-US" altLang="zh-CN" sz="1800" b="1" dirty="0">
                <a:solidFill>
                  <a:srgbClr val="C00000"/>
                </a:solidFill>
              </a:rPr>
              <a:t>4</a:t>
            </a:r>
            <a:r>
              <a:rPr lang="zh-CN" altLang="en-US" sz="1800" b="1" dirty="0">
                <a:solidFill>
                  <a:srgbClr val="C00000"/>
                </a:solidFill>
              </a:rPr>
              <a:t>）直接寻址</a:t>
            </a:r>
            <a:endParaRPr lang="en-US" altLang="zh-CN" sz="1800" b="1" dirty="0">
              <a:solidFill>
                <a:srgbClr val="C00000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 dirty="0">
                <a:solidFill>
                  <a:srgbClr val="C00000"/>
                </a:solidFill>
              </a:rPr>
              <a:t>（</a:t>
            </a:r>
            <a:r>
              <a:rPr lang="en-US" altLang="zh-CN" sz="1800" b="1" dirty="0">
                <a:solidFill>
                  <a:srgbClr val="C00000"/>
                </a:solidFill>
              </a:rPr>
              <a:t>6</a:t>
            </a:r>
            <a:r>
              <a:rPr lang="zh-CN" altLang="en-US" sz="1800" b="1" dirty="0">
                <a:solidFill>
                  <a:srgbClr val="C00000"/>
                </a:solidFill>
              </a:rPr>
              <a:t>）段跨越寄存器间接寻址</a:t>
            </a:r>
            <a:endParaRPr lang="en-US" altLang="zh-CN" sz="1800" b="1" dirty="0">
              <a:solidFill>
                <a:srgbClr val="C00000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 dirty="0">
                <a:solidFill>
                  <a:srgbClr val="C00000"/>
                </a:solidFill>
              </a:rPr>
              <a:t>（</a:t>
            </a:r>
            <a:r>
              <a:rPr lang="en-US" altLang="zh-CN" sz="1800" b="1" dirty="0">
                <a:solidFill>
                  <a:srgbClr val="C00000"/>
                </a:solidFill>
              </a:rPr>
              <a:t>8</a:t>
            </a:r>
            <a:r>
              <a:rPr lang="zh-CN" altLang="en-US" sz="1800" b="1" dirty="0">
                <a:solidFill>
                  <a:srgbClr val="C00000"/>
                </a:solidFill>
              </a:rPr>
              <a:t>）寄存器间接寻址             </a:t>
            </a:r>
            <a:endParaRPr lang="en-US" altLang="zh-CN" sz="1800" b="1" dirty="0">
              <a:solidFill>
                <a:srgbClr val="C00000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 dirty="0">
                <a:solidFill>
                  <a:srgbClr val="C00000"/>
                </a:solidFill>
              </a:rPr>
              <a:t>（</a:t>
            </a:r>
            <a:r>
              <a:rPr lang="en-US" altLang="zh-CN" sz="1800" b="1" dirty="0">
                <a:solidFill>
                  <a:srgbClr val="C00000"/>
                </a:solidFill>
              </a:rPr>
              <a:t>10</a:t>
            </a:r>
            <a:r>
              <a:rPr lang="zh-CN" altLang="en-US" sz="1800" b="1" dirty="0">
                <a:solidFill>
                  <a:srgbClr val="C00000"/>
                </a:solidFill>
              </a:rPr>
              <a:t>）寄存器相对寻址            </a:t>
            </a:r>
            <a:endParaRPr lang="en-US" altLang="zh-CN" sz="1800" b="1" dirty="0">
              <a:solidFill>
                <a:srgbClr val="C00000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 dirty="0">
                <a:solidFill>
                  <a:srgbClr val="C00000"/>
                </a:solidFill>
              </a:rPr>
              <a:t>（</a:t>
            </a:r>
            <a:r>
              <a:rPr lang="en-US" altLang="zh-CN" sz="1800" b="1" dirty="0">
                <a:solidFill>
                  <a:srgbClr val="C00000"/>
                </a:solidFill>
              </a:rPr>
              <a:t>12</a:t>
            </a:r>
            <a:r>
              <a:rPr lang="zh-CN" altLang="en-US" sz="1800" b="1" dirty="0">
                <a:solidFill>
                  <a:srgbClr val="C00000"/>
                </a:solidFill>
              </a:rPr>
              <a:t>）相对基址变址</a:t>
            </a:r>
          </a:p>
        </p:txBody>
      </p:sp>
      <p:sp>
        <p:nvSpPr>
          <p:cNvPr id="38919" name="文本框 6">
            <a:extLst>
              <a:ext uri="{FF2B5EF4-FFF2-40B4-BE49-F238E27FC236}">
                <a16:creationId xmlns:a16="http://schemas.microsoft.com/office/drawing/2014/main" id="{96A54BFA-A695-4AC1-B763-20B1CFEC7E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1313" y="4300468"/>
            <a:ext cx="107950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dirty="0">
                <a:solidFill>
                  <a:srgbClr val="C00000"/>
                </a:solidFill>
              </a:rPr>
              <a:t>20100H                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dirty="0">
                <a:solidFill>
                  <a:srgbClr val="C00000"/>
                </a:solidFill>
              </a:rPr>
              <a:t>20100H     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dirty="0">
                <a:solidFill>
                  <a:srgbClr val="C00000"/>
                </a:solidFill>
              </a:rPr>
              <a:t>15010H     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dirty="0">
                <a:solidFill>
                  <a:srgbClr val="C00000"/>
                </a:solidFill>
              </a:rPr>
              <a:t>20110H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dirty="0">
                <a:solidFill>
                  <a:srgbClr val="C00000"/>
                </a:solidFill>
              </a:rPr>
              <a:t>201A0H</a:t>
            </a:r>
            <a:endParaRPr lang="zh-CN" altLang="en-US" sz="1800" b="1" dirty="0">
              <a:solidFill>
                <a:srgbClr val="C00000"/>
              </a:solidFill>
            </a:endParaRPr>
          </a:p>
        </p:txBody>
      </p:sp>
      <p:sp>
        <p:nvSpPr>
          <p:cNvPr id="38920" name="文本框 7">
            <a:extLst>
              <a:ext uri="{FF2B5EF4-FFF2-40B4-BE49-F238E27FC236}">
                <a16:creationId xmlns:a16="http://schemas.microsoft.com/office/drawing/2014/main" id="{C7AF4C5B-D52F-48FF-822B-BD28A8252A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4388" y="4327456"/>
            <a:ext cx="1008062" cy="147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dirty="0">
                <a:solidFill>
                  <a:srgbClr val="C00000"/>
                </a:solidFill>
              </a:rPr>
              <a:t>20050H                        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dirty="0">
                <a:solidFill>
                  <a:srgbClr val="C00000"/>
                </a:solidFill>
              </a:rPr>
              <a:t>21100H       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dirty="0">
                <a:solidFill>
                  <a:srgbClr val="C00000"/>
                </a:solidFill>
              </a:rPr>
              <a:t>200A0H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dirty="0">
                <a:solidFill>
                  <a:srgbClr val="C00000"/>
                </a:solidFill>
              </a:rPr>
              <a:t>20150H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dirty="0">
                <a:solidFill>
                  <a:srgbClr val="C00000"/>
                </a:solidFill>
              </a:rPr>
              <a:t>201F0H</a:t>
            </a:r>
            <a:endParaRPr lang="zh-CN" altLang="en-US" sz="18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9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89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89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89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89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89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89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89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89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89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89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89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89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89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89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89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89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89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89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89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89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89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文本框 80"/>
          <p:cNvSpPr txBox="1"/>
          <p:nvPr/>
        </p:nvSpPr>
        <p:spPr>
          <a:xfrm>
            <a:off x="4365224" y="3070622"/>
            <a:ext cx="5656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3600" dirty="0">
                <a:latin typeface="方正静蕾简体" panose="02000000000000000000" pitchFamily="2" charset="-122"/>
                <a:ea typeface="方正静蕾简体" panose="02000000000000000000" pitchFamily="2" charset="-122"/>
              </a:rPr>
              <a:t>1.</a:t>
            </a:r>
            <a:r>
              <a:rPr lang="zh-CN" altLang="en-US" sz="3600" dirty="0">
                <a:latin typeface="方正静蕾简体" panose="02000000000000000000" pitchFamily="2" charset="-122"/>
                <a:ea typeface="方正静蕾简体" panose="02000000000000000000" pitchFamily="2" charset="-122"/>
              </a:rPr>
              <a:t>寻址方式</a:t>
            </a:r>
            <a:endParaRPr lang="zh-CN" altLang="en-US" sz="3600" dirty="0">
              <a:solidFill>
                <a:srgbClr val="9DC3E6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4409388" y="3848428"/>
            <a:ext cx="4297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3600" dirty="0">
                <a:latin typeface="方正静蕾简体" panose="02000000000000000000" pitchFamily="2" charset="-122"/>
                <a:ea typeface="方正静蕾简体" panose="02000000000000000000" pitchFamily="2" charset="-122"/>
              </a:rPr>
              <a:t>2.80x86</a:t>
            </a:r>
            <a:r>
              <a:rPr lang="zh-CN" altLang="en-US" sz="3600" dirty="0">
                <a:latin typeface="方正静蕾简体" panose="02000000000000000000" pitchFamily="2" charset="-122"/>
                <a:ea typeface="方正静蕾简体" panose="02000000000000000000" pitchFamily="2" charset="-122"/>
              </a:rPr>
              <a:t>的指令系统</a:t>
            </a:r>
            <a:endParaRPr lang="zh-CN" altLang="en-US" sz="3600" dirty="0">
              <a:solidFill>
                <a:srgbClr val="9DC3E6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85" name="Freeform 5"/>
          <p:cNvSpPr/>
          <p:nvPr/>
        </p:nvSpPr>
        <p:spPr bwMode="auto">
          <a:xfrm>
            <a:off x="4657339" y="3683578"/>
            <a:ext cx="3789481" cy="115496"/>
          </a:xfrm>
          <a:custGeom>
            <a:avLst/>
            <a:gdLst>
              <a:gd name="T0" fmla="*/ 1 w 2288"/>
              <a:gd name="T1" fmla="*/ 2 h 38"/>
              <a:gd name="T2" fmla="*/ 2 w 2288"/>
              <a:gd name="T3" fmla="*/ 6 h 38"/>
              <a:gd name="T4" fmla="*/ 152 w 2288"/>
              <a:gd name="T5" fmla="*/ 19 h 38"/>
              <a:gd name="T6" fmla="*/ 199 w 2288"/>
              <a:gd name="T7" fmla="*/ 17 h 38"/>
              <a:gd name="T8" fmla="*/ 566 w 2288"/>
              <a:gd name="T9" fmla="*/ 25 h 38"/>
              <a:gd name="T10" fmla="*/ 710 w 2288"/>
              <a:gd name="T11" fmla="*/ 29 h 38"/>
              <a:gd name="T12" fmla="*/ 1040 w 2288"/>
              <a:gd name="T13" fmla="*/ 31 h 38"/>
              <a:gd name="T14" fmla="*/ 1426 w 2288"/>
              <a:gd name="T15" fmla="*/ 34 h 38"/>
              <a:gd name="T16" fmla="*/ 1706 w 2288"/>
              <a:gd name="T17" fmla="*/ 35 h 38"/>
              <a:gd name="T18" fmla="*/ 1898 w 2288"/>
              <a:gd name="T19" fmla="*/ 34 h 38"/>
              <a:gd name="T20" fmla="*/ 2020 w 2288"/>
              <a:gd name="T21" fmla="*/ 31 h 38"/>
              <a:gd name="T22" fmla="*/ 2182 w 2288"/>
              <a:gd name="T23" fmla="*/ 29 h 38"/>
              <a:gd name="T24" fmla="*/ 2210 w 2288"/>
              <a:gd name="T25" fmla="*/ 31 h 38"/>
              <a:gd name="T26" fmla="*/ 2286 w 2288"/>
              <a:gd name="T27" fmla="*/ 28 h 38"/>
              <a:gd name="T28" fmla="*/ 2287 w 2288"/>
              <a:gd name="T29" fmla="*/ 24 h 38"/>
              <a:gd name="T30" fmla="*/ 2283 w 2288"/>
              <a:gd name="T31" fmla="*/ 23 h 38"/>
              <a:gd name="T32" fmla="*/ 2210 w 2288"/>
              <a:gd name="T33" fmla="*/ 25 h 38"/>
              <a:gd name="T34" fmla="*/ 2183 w 2288"/>
              <a:gd name="T35" fmla="*/ 23 h 38"/>
              <a:gd name="T36" fmla="*/ 2020 w 2288"/>
              <a:gd name="T37" fmla="*/ 25 h 38"/>
              <a:gd name="T38" fmla="*/ 1898 w 2288"/>
              <a:gd name="T39" fmla="*/ 28 h 38"/>
              <a:gd name="T40" fmla="*/ 1706 w 2288"/>
              <a:gd name="T41" fmla="*/ 29 h 38"/>
              <a:gd name="T42" fmla="*/ 1426 w 2288"/>
              <a:gd name="T43" fmla="*/ 28 h 38"/>
              <a:gd name="T44" fmla="*/ 1040 w 2288"/>
              <a:gd name="T45" fmla="*/ 25 h 38"/>
              <a:gd name="T46" fmla="*/ 710 w 2288"/>
              <a:gd name="T47" fmla="*/ 23 h 38"/>
              <a:gd name="T48" fmla="*/ 567 w 2288"/>
              <a:gd name="T49" fmla="*/ 19 h 38"/>
              <a:gd name="T50" fmla="*/ 199 w 2288"/>
              <a:gd name="T51" fmla="*/ 11 h 38"/>
              <a:gd name="T52" fmla="*/ 152 w 2288"/>
              <a:gd name="T53" fmla="*/ 13 h 38"/>
              <a:gd name="T54" fmla="*/ 5 w 2288"/>
              <a:gd name="T55" fmla="*/ 1 h 38"/>
              <a:gd name="T56" fmla="*/ 1 w 2288"/>
              <a:gd name="T57" fmla="*/ 2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288" h="38">
                <a:moveTo>
                  <a:pt x="1" y="2"/>
                </a:moveTo>
                <a:cubicBezTo>
                  <a:pt x="0" y="3"/>
                  <a:pt x="1" y="5"/>
                  <a:pt x="2" y="6"/>
                </a:cubicBezTo>
                <a:cubicBezTo>
                  <a:pt x="39" y="25"/>
                  <a:pt x="99" y="22"/>
                  <a:pt x="152" y="19"/>
                </a:cubicBezTo>
                <a:cubicBezTo>
                  <a:pt x="169" y="18"/>
                  <a:pt x="185" y="17"/>
                  <a:pt x="199" y="17"/>
                </a:cubicBezTo>
                <a:cubicBezTo>
                  <a:pt x="322" y="17"/>
                  <a:pt x="446" y="21"/>
                  <a:pt x="566" y="25"/>
                </a:cubicBezTo>
                <a:cubicBezTo>
                  <a:pt x="710" y="29"/>
                  <a:pt x="710" y="29"/>
                  <a:pt x="710" y="29"/>
                </a:cubicBezTo>
                <a:cubicBezTo>
                  <a:pt x="820" y="32"/>
                  <a:pt x="932" y="31"/>
                  <a:pt x="1040" y="31"/>
                </a:cubicBezTo>
                <a:cubicBezTo>
                  <a:pt x="1167" y="30"/>
                  <a:pt x="1297" y="29"/>
                  <a:pt x="1426" y="34"/>
                </a:cubicBezTo>
                <a:cubicBezTo>
                  <a:pt x="1519" y="37"/>
                  <a:pt x="1614" y="36"/>
                  <a:pt x="1706" y="35"/>
                </a:cubicBezTo>
                <a:cubicBezTo>
                  <a:pt x="1769" y="34"/>
                  <a:pt x="1834" y="34"/>
                  <a:pt x="1898" y="34"/>
                </a:cubicBezTo>
                <a:cubicBezTo>
                  <a:pt x="1939" y="35"/>
                  <a:pt x="1980" y="33"/>
                  <a:pt x="2020" y="31"/>
                </a:cubicBezTo>
                <a:cubicBezTo>
                  <a:pt x="2073" y="28"/>
                  <a:pt x="2128" y="26"/>
                  <a:pt x="2182" y="29"/>
                </a:cubicBezTo>
                <a:cubicBezTo>
                  <a:pt x="2191" y="29"/>
                  <a:pt x="2200" y="30"/>
                  <a:pt x="2210" y="31"/>
                </a:cubicBezTo>
                <a:cubicBezTo>
                  <a:pt x="2236" y="34"/>
                  <a:pt x="2266" y="38"/>
                  <a:pt x="2286" y="28"/>
                </a:cubicBezTo>
                <a:cubicBezTo>
                  <a:pt x="2287" y="28"/>
                  <a:pt x="2288" y="26"/>
                  <a:pt x="2287" y="24"/>
                </a:cubicBezTo>
                <a:cubicBezTo>
                  <a:pt x="2286" y="23"/>
                  <a:pt x="2285" y="22"/>
                  <a:pt x="2283" y="23"/>
                </a:cubicBezTo>
                <a:cubicBezTo>
                  <a:pt x="2265" y="32"/>
                  <a:pt x="2236" y="28"/>
                  <a:pt x="2210" y="25"/>
                </a:cubicBezTo>
                <a:cubicBezTo>
                  <a:pt x="2200" y="24"/>
                  <a:pt x="2191" y="23"/>
                  <a:pt x="2183" y="23"/>
                </a:cubicBezTo>
                <a:cubicBezTo>
                  <a:pt x="2128" y="20"/>
                  <a:pt x="2073" y="22"/>
                  <a:pt x="2020" y="25"/>
                </a:cubicBezTo>
                <a:cubicBezTo>
                  <a:pt x="1980" y="27"/>
                  <a:pt x="1938" y="29"/>
                  <a:pt x="1898" y="28"/>
                </a:cubicBezTo>
                <a:cubicBezTo>
                  <a:pt x="1834" y="28"/>
                  <a:pt x="1769" y="28"/>
                  <a:pt x="1706" y="29"/>
                </a:cubicBezTo>
                <a:cubicBezTo>
                  <a:pt x="1614" y="30"/>
                  <a:pt x="1519" y="32"/>
                  <a:pt x="1426" y="28"/>
                </a:cubicBezTo>
                <a:cubicBezTo>
                  <a:pt x="1297" y="23"/>
                  <a:pt x="1167" y="24"/>
                  <a:pt x="1040" y="25"/>
                </a:cubicBezTo>
                <a:cubicBezTo>
                  <a:pt x="932" y="25"/>
                  <a:pt x="820" y="26"/>
                  <a:pt x="710" y="23"/>
                </a:cubicBezTo>
                <a:cubicBezTo>
                  <a:pt x="567" y="19"/>
                  <a:pt x="567" y="19"/>
                  <a:pt x="567" y="19"/>
                </a:cubicBezTo>
                <a:cubicBezTo>
                  <a:pt x="446" y="15"/>
                  <a:pt x="322" y="11"/>
                  <a:pt x="199" y="11"/>
                </a:cubicBezTo>
                <a:cubicBezTo>
                  <a:pt x="185" y="11"/>
                  <a:pt x="169" y="12"/>
                  <a:pt x="152" y="13"/>
                </a:cubicBezTo>
                <a:cubicBezTo>
                  <a:pt x="100" y="16"/>
                  <a:pt x="40" y="19"/>
                  <a:pt x="5" y="1"/>
                </a:cubicBezTo>
                <a:cubicBezTo>
                  <a:pt x="4" y="0"/>
                  <a:pt x="2" y="0"/>
                  <a:pt x="1" y="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/>
          </a:p>
        </p:txBody>
      </p:sp>
      <p:sp>
        <p:nvSpPr>
          <p:cNvPr id="86" name="Freeform 5"/>
          <p:cNvSpPr/>
          <p:nvPr/>
        </p:nvSpPr>
        <p:spPr bwMode="auto">
          <a:xfrm>
            <a:off x="4642584" y="4394457"/>
            <a:ext cx="3804236" cy="100302"/>
          </a:xfrm>
          <a:custGeom>
            <a:avLst/>
            <a:gdLst>
              <a:gd name="T0" fmla="*/ 1 w 2288"/>
              <a:gd name="T1" fmla="*/ 2 h 38"/>
              <a:gd name="T2" fmla="*/ 2 w 2288"/>
              <a:gd name="T3" fmla="*/ 6 h 38"/>
              <a:gd name="T4" fmla="*/ 152 w 2288"/>
              <a:gd name="T5" fmla="*/ 19 h 38"/>
              <a:gd name="T6" fmla="*/ 199 w 2288"/>
              <a:gd name="T7" fmla="*/ 17 h 38"/>
              <a:gd name="T8" fmla="*/ 566 w 2288"/>
              <a:gd name="T9" fmla="*/ 25 h 38"/>
              <a:gd name="T10" fmla="*/ 710 w 2288"/>
              <a:gd name="T11" fmla="*/ 29 h 38"/>
              <a:gd name="T12" fmla="*/ 1040 w 2288"/>
              <a:gd name="T13" fmla="*/ 31 h 38"/>
              <a:gd name="T14" fmla="*/ 1426 w 2288"/>
              <a:gd name="T15" fmla="*/ 34 h 38"/>
              <a:gd name="T16" fmla="*/ 1706 w 2288"/>
              <a:gd name="T17" fmla="*/ 35 h 38"/>
              <a:gd name="T18" fmla="*/ 1898 w 2288"/>
              <a:gd name="T19" fmla="*/ 34 h 38"/>
              <a:gd name="T20" fmla="*/ 2020 w 2288"/>
              <a:gd name="T21" fmla="*/ 31 h 38"/>
              <a:gd name="T22" fmla="*/ 2182 w 2288"/>
              <a:gd name="T23" fmla="*/ 29 h 38"/>
              <a:gd name="T24" fmla="*/ 2210 w 2288"/>
              <a:gd name="T25" fmla="*/ 31 h 38"/>
              <a:gd name="T26" fmla="*/ 2286 w 2288"/>
              <a:gd name="T27" fmla="*/ 28 h 38"/>
              <a:gd name="T28" fmla="*/ 2287 w 2288"/>
              <a:gd name="T29" fmla="*/ 24 h 38"/>
              <a:gd name="T30" fmla="*/ 2283 w 2288"/>
              <a:gd name="T31" fmla="*/ 23 h 38"/>
              <a:gd name="T32" fmla="*/ 2210 w 2288"/>
              <a:gd name="T33" fmla="*/ 25 h 38"/>
              <a:gd name="T34" fmla="*/ 2183 w 2288"/>
              <a:gd name="T35" fmla="*/ 23 h 38"/>
              <a:gd name="T36" fmla="*/ 2020 w 2288"/>
              <a:gd name="T37" fmla="*/ 25 h 38"/>
              <a:gd name="T38" fmla="*/ 1898 w 2288"/>
              <a:gd name="T39" fmla="*/ 28 h 38"/>
              <a:gd name="T40" fmla="*/ 1706 w 2288"/>
              <a:gd name="T41" fmla="*/ 29 h 38"/>
              <a:gd name="T42" fmla="*/ 1426 w 2288"/>
              <a:gd name="T43" fmla="*/ 28 h 38"/>
              <a:gd name="T44" fmla="*/ 1040 w 2288"/>
              <a:gd name="T45" fmla="*/ 25 h 38"/>
              <a:gd name="T46" fmla="*/ 710 w 2288"/>
              <a:gd name="T47" fmla="*/ 23 h 38"/>
              <a:gd name="T48" fmla="*/ 567 w 2288"/>
              <a:gd name="T49" fmla="*/ 19 h 38"/>
              <a:gd name="T50" fmla="*/ 199 w 2288"/>
              <a:gd name="T51" fmla="*/ 11 h 38"/>
              <a:gd name="T52" fmla="*/ 152 w 2288"/>
              <a:gd name="T53" fmla="*/ 13 h 38"/>
              <a:gd name="T54" fmla="*/ 5 w 2288"/>
              <a:gd name="T55" fmla="*/ 1 h 38"/>
              <a:gd name="T56" fmla="*/ 1 w 2288"/>
              <a:gd name="T57" fmla="*/ 2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288" h="38">
                <a:moveTo>
                  <a:pt x="1" y="2"/>
                </a:moveTo>
                <a:cubicBezTo>
                  <a:pt x="0" y="3"/>
                  <a:pt x="1" y="5"/>
                  <a:pt x="2" y="6"/>
                </a:cubicBezTo>
                <a:cubicBezTo>
                  <a:pt x="39" y="25"/>
                  <a:pt x="99" y="22"/>
                  <a:pt x="152" y="19"/>
                </a:cubicBezTo>
                <a:cubicBezTo>
                  <a:pt x="169" y="18"/>
                  <a:pt x="185" y="17"/>
                  <a:pt x="199" y="17"/>
                </a:cubicBezTo>
                <a:cubicBezTo>
                  <a:pt x="322" y="17"/>
                  <a:pt x="446" y="21"/>
                  <a:pt x="566" y="25"/>
                </a:cubicBezTo>
                <a:cubicBezTo>
                  <a:pt x="710" y="29"/>
                  <a:pt x="710" y="29"/>
                  <a:pt x="710" y="29"/>
                </a:cubicBezTo>
                <a:cubicBezTo>
                  <a:pt x="820" y="32"/>
                  <a:pt x="932" y="31"/>
                  <a:pt x="1040" y="31"/>
                </a:cubicBezTo>
                <a:cubicBezTo>
                  <a:pt x="1167" y="30"/>
                  <a:pt x="1297" y="29"/>
                  <a:pt x="1426" y="34"/>
                </a:cubicBezTo>
                <a:cubicBezTo>
                  <a:pt x="1519" y="37"/>
                  <a:pt x="1614" y="36"/>
                  <a:pt x="1706" y="35"/>
                </a:cubicBezTo>
                <a:cubicBezTo>
                  <a:pt x="1769" y="34"/>
                  <a:pt x="1834" y="34"/>
                  <a:pt x="1898" y="34"/>
                </a:cubicBezTo>
                <a:cubicBezTo>
                  <a:pt x="1939" y="35"/>
                  <a:pt x="1980" y="33"/>
                  <a:pt x="2020" y="31"/>
                </a:cubicBezTo>
                <a:cubicBezTo>
                  <a:pt x="2073" y="28"/>
                  <a:pt x="2128" y="26"/>
                  <a:pt x="2182" y="29"/>
                </a:cubicBezTo>
                <a:cubicBezTo>
                  <a:pt x="2191" y="29"/>
                  <a:pt x="2200" y="30"/>
                  <a:pt x="2210" y="31"/>
                </a:cubicBezTo>
                <a:cubicBezTo>
                  <a:pt x="2236" y="34"/>
                  <a:pt x="2266" y="38"/>
                  <a:pt x="2286" y="28"/>
                </a:cubicBezTo>
                <a:cubicBezTo>
                  <a:pt x="2287" y="28"/>
                  <a:pt x="2288" y="26"/>
                  <a:pt x="2287" y="24"/>
                </a:cubicBezTo>
                <a:cubicBezTo>
                  <a:pt x="2286" y="23"/>
                  <a:pt x="2285" y="22"/>
                  <a:pt x="2283" y="23"/>
                </a:cubicBezTo>
                <a:cubicBezTo>
                  <a:pt x="2265" y="32"/>
                  <a:pt x="2236" y="28"/>
                  <a:pt x="2210" y="25"/>
                </a:cubicBezTo>
                <a:cubicBezTo>
                  <a:pt x="2200" y="24"/>
                  <a:pt x="2191" y="23"/>
                  <a:pt x="2183" y="23"/>
                </a:cubicBezTo>
                <a:cubicBezTo>
                  <a:pt x="2128" y="20"/>
                  <a:pt x="2073" y="22"/>
                  <a:pt x="2020" y="25"/>
                </a:cubicBezTo>
                <a:cubicBezTo>
                  <a:pt x="1980" y="27"/>
                  <a:pt x="1938" y="29"/>
                  <a:pt x="1898" y="28"/>
                </a:cubicBezTo>
                <a:cubicBezTo>
                  <a:pt x="1834" y="28"/>
                  <a:pt x="1769" y="28"/>
                  <a:pt x="1706" y="29"/>
                </a:cubicBezTo>
                <a:cubicBezTo>
                  <a:pt x="1614" y="30"/>
                  <a:pt x="1519" y="32"/>
                  <a:pt x="1426" y="28"/>
                </a:cubicBezTo>
                <a:cubicBezTo>
                  <a:pt x="1297" y="23"/>
                  <a:pt x="1167" y="24"/>
                  <a:pt x="1040" y="25"/>
                </a:cubicBezTo>
                <a:cubicBezTo>
                  <a:pt x="932" y="25"/>
                  <a:pt x="820" y="26"/>
                  <a:pt x="710" y="23"/>
                </a:cubicBezTo>
                <a:cubicBezTo>
                  <a:pt x="567" y="19"/>
                  <a:pt x="567" y="19"/>
                  <a:pt x="567" y="19"/>
                </a:cubicBezTo>
                <a:cubicBezTo>
                  <a:pt x="446" y="15"/>
                  <a:pt x="322" y="11"/>
                  <a:pt x="199" y="11"/>
                </a:cubicBezTo>
                <a:cubicBezTo>
                  <a:pt x="185" y="11"/>
                  <a:pt x="169" y="12"/>
                  <a:pt x="152" y="13"/>
                </a:cubicBezTo>
                <a:cubicBezTo>
                  <a:pt x="100" y="16"/>
                  <a:pt x="40" y="19"/>
                  <a:pt x="5" y="1"/>
                </a:cubicBezTo>
                <a:cubicBezTo>
                  <a:pt x="4" y="0"/>
                  <a:pt x="2" y="0"/>
                  <a:pt x="1" y="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/>
          </a:p>
        </p:txBody>
      </p:sp>
      <p:grpSp>
        <p:nvGrpSpPr>
          <p:cNvPr id="91" name="组合 90"/>
          <p:cNvGrpSpPr/>
          <p:nvPr/>
        </p:nvGrpSpPr>
        <p:grpSpPr>
          <a:xfrm>
            <a:off x="3323616" y="3094622"/>
            <a:ext cx="1085772" cy="1704595"/>
            <a:chOff x="3127638" y="3415833"/>
            <a:chExt cx="1380916" cy="1739005"/>
          </a:xfrm>
        </p:grpSpPr>
        <p:sp>
          <p:nvSpPr>
            <p:cNvPr id="89" name="椭圆 31"/>
            <p:cNvSpPr/>
            <p:nvPr/>
          </p:nvSpPr>
          <p:spPr>
            <a:xfrm>
              <a:off x="3196603" y="3415833"/>
              <a:ext cx="1311951" cy="1739005"/>
            </a:xfrm>
            <a:custGeom>
              <a:avLst/>
              <a:gdLst>
                <a:gd name="connsiteX0" fmla="*/ 0 w 656493"/>
                <a:gd name="connsiteY0" fmla="*/ 316523 h 633046"/>
                <a:gd name="connsiteX1" fmla="*/ 328247 w 656493"/>
                <a:gd name="connsiteY1" fmla="*/ 0 h 633046"/>
                <a:gd name="connsiteX2" fmla="*/ 656494 w 656493"/>
                <a:gd name="connsiteY2" fmla="*/ 316523 h 633046"/>
                <a:gd name="connsiteX3" fmla="*/ 328247 w 656493"/>
                <a:gd name="connsiteY3" fmla="*/ 633046 h 633046"/>
                <a:gd name="connsiteX4" fmla="*/ 0 w 656493"/>
                <a:gd name="connsiteY4" fmla="*/ 316523 h 633046"/>
                <a:gd name="connsiteX0-1" fmla="*/ 328247 w 656494"/>
                <a:gd name="connsiteY0-2" fmla="*/ 0 h 633046"/>
                <a:gd name="connsiteX1-3" fmla="*/ 656494 w 656494"/>
                <a:gd name="connsiteY1-4" fmla="*/ 316523 h 633046"/>
                <a:gd name="connsiteX2-5" fmla="*/ 328247 w 656494"/>
                <a:gd name="connsiteY2-6" fmla="*/ 633046 h 633046"/>
                <a:gd name="connsiteX3-7" fmla="*/ 0 w 656494"/>
                <a:gd name="connsiteY3-8" fmla="*/ 316523 h 633046"/>
                <a:gd name="connsiteX4-9" fmla="*/ 419687 w 656494"/>
                <a:gd name="connsiteY4-10" fmla="*/ 91440 h 633046"/>
                <a:gd name="connsiteX0-11" fmla="*/ 402964 w 731211"/>
                <a:gd name="connsiteY0-12" fmla="*/ 0 h 633046"/>
                <a:gd name="connsiteX1-13" fmla="*/ 731211 w 731211"/>
                <a:gd name="connsiteY1-14" fmla="*/ 316523 h 633046"/>
                <a:gd name="connsiteX2-15" fmla="*/ 402964 w 731211"/>
                <a:gd name="connsiteY2-16" fmla="*/ 633046 h 633046"/>
                <a:gd name="connsiteX3-17" fmla="*/ 74717 w 731211"/>
                <a:gd name="connsiteY3-18" fmla="*/ 316523 h 633046"/>
                <a:gd name="connsiteX4-19" fmla="*/ 161895 w 731211"/>
                <a:gd name="connsiteY4-20" fmla="*/ 152400 h 633046"/>
                <a:gd name="connsiteX0-21" fmla="*/ 353700 w 681947"/>
                <a:gd name="connsiteY0-22" fmla="*/ 0 h 633046"/>
                <a:gd name="connsiteX1-23" fmla="*/ 681947 w 681947"/>
                <a:gd name="connsiteY1-24" fmla="*/ 316523 h 633046"/>
                <a:gd name="connsiteX2-25" fmla="*/ 353700 w 681947"/>
                <a:gd name="connsiteY2-26" fmla="*/ 633046 h 633046"/>
                <a:gd name="connsiteX3-27" fmla="*/ 25453 w 681947"/>
                <a:gd name="connsiteY3-28" fmla="*/ 316523 h 633046"/>
                <a:gd name="connsiteX4-29" fmla="*/ 112631 w 681947"/>
                <a:gd name="connsiteY4-30" fmla="*/ 152400 h 633046"/>
                <a:gd name="connsiteX0-31" fmla="*/ 341249 w 669496"/>
                <a:gd name="connsiteY0-32" fmla="*/ 0 h 633046"/>
                <a:gd name="connsiteX1-33" fmla="*/ 669496 w 669496"/>
                <a:gd name="connsiteY1-34" fmla="*/ 316523 h 633046"/>
                <a:gd name="connsiteX2-35" fmla="*/ 341249 w 669496"/>
                <a:gd name="connsiteY2-36" fmla="*/ 633046 h 633046"/>
                <a:gd name="connsiteX3-37" fmla="*/ 13002 w 669496"/>
                <a:gd name="connsiteY3-38" fmla="*/ 316523 h 633046"/>
                <a:gd name="connsiteX4-39" fmla="*/ 100180 w 669496"/>
                <a:gd name="connsiteY4-40" fmla="*/ 152400 h 633046"/>
                <a:gd name="connsiteX0-41" fmla="*/ 347951 w 676198"/>
                <a:gd name="connsiteY0-42" fmla="*/ 0 h 633046"/>
                <a:gd name="connsiteX1-43" fmla="*/ 676198 w 676198"/>
                <a:gd name="connsiteY1-44" fmla="*/ 316523 h 633046"/>
                <a:gd name="connsiteX2-45" fmla="*/ 347951 w 676198"/>
                <a:gd name="connsiteY2-46" fmla="*/ 633046 h 633046"/>
                <a:gd name="connsiteX3-47" fmla="*/ 19704 w 676198"/>
                <a:gd name="connsiteY3-48" fmla="*/ 316523 h 633046"/>
                <a:gd name="connsiteX4-49" fmla="*/ 79173 w 676198"/>
                <a:gd name="connsiteY4-50" fmla="*/ 113607 h 633046"/>
                <a:gd name="connsiteX0-51" fmla="*/ 333371 w 661618"/>
                <a:gd name="connsiteY0-52" fmla="*/ 0 h 633046"/>
                <a:gd name="connsiteX1-53" fmla="*/ 661618 w 661618"/>
                <a:gd name="connsiteY1-54" fmla="*/ 316523 h 633046"/>
                <a:gd name="connsiteX2-55" fmla="*/ 333371 w 661618"/>
                <a:gd name="connsiteY2-56" fmla="*/ 633046 h 633046"/>
                <a:gd name="connsiteX3-57" fmla="*/ 5124 w 661618"/>
                <a:gd name="connsiteY3-58" fmla="*/ 316523 h 633046"/>
                <a:gd name="connsiteX4-59" fmla="*/ 64593 w 661618"/>
                <a:gd name="connsiteY4-60" fmla="*/ 113607 h 633046"/>
                <a:gd name="connsiteX0-61" fmla="*/ 178200 w 661618"/>
                <a:gd name="connsiteY0-62" fmla="*/ 0 h 583170"/>
                <a:gd name="connsiteX1-63" fmla="*/ 661618 w 661618"/>
                <a:gd name="connsiteY1-64" fmla="*/ 266647 h 583170"/>
                <a:gd name="connsiteX2-65" fmla="*/ 333371 w 661618"/>
                <a:gd name="connsiteY2-66" fmla="*/ 583170 h 583170"/>
                <a:gd name="connsiteX3-67" fmla="*/ 5124 w 661618"/>
                <a:gd name="connsiteY3-68" fmla="*/ 266647 h 583170"/>
                <a:gd name="connsiteX4-69" fmla="*/ 64593 w 661618"/>
                <a:gd name="connsiteY4-70" fmla="*/ 63731 h 583170"/>
                <a:gd name="connsiteX0-71" fmla="*/ 178200 w 662133"/>
                <a:gd name="connsiteY0-72" fmla="*/ 66578 h 649748"/>
                <a:gd name="connsiteX1-73" fmla="*/ 412660 w 662133"/>
                <a:gd name="connsiteY1-74" fmla="*/ 10947 h 649748"/>
                <a:gd name="connsiteX2-75" fmla="*/ 661618 w 662133"/>
                <a:gd name="connsiteY2-76" fmla="*/ 333225 h 649748"/>
                <a:gd name="connsiteX3-77" fmla="*/ 333371 w 662133"/>
                <a:gd name="connsiteY3-78" fmla="*/ 649748 h 649748"/>
                <a:gd name="connsiteX4-79" fmla="*/ 5124 w 662133"/>
                <a:gd name="connsiteY4-80" fmla="*/ 333225 h 649748"/>
                <a:gd name="connsiteX5" fmla="*/ 64593 w 662133"/>
                <a:gd name="connsiteY5" fmla="*/ 130309 h 649748"/>
                <a:gd name="connsiteX0-81" fmla="*/ 178200 w 662148"/>
                <a:gd name="connsiteY0-82" fmla="*/ 66578 h 649748"/>
                <a:gd name="connsiteX1-83" fmla="*/ 412660 w 662148"/>
                <a:gd name="connsiteY1-84" fmla="*/ 10947 h 649748"/>
                <a:gd name="connsiteX2-85" fmla="*/ 661618 w 662148"/>
                <a:gd name="connsiteY2-86" fmla="*/ 333225 h 649748"/>
                <a:gd name="connsiteX3-87" fmla="*/ 333371 w 662148"/>
                <a:gd name="connsiteY3-88" fmla="*/ 649748 h 649748"/>
                <a:gd name="connsiteX4-89" fmla="*/ 5124 w 662148"/>
                <a:gd name="connsiteY4-90" fmla="*/ 333225 h 649748"/>
                <a:gd name="connsiteX5-91" fmla="*/ 64593 w 662148"/>
                <a:gd name="connsiteY5-92" fmla="*/ 130309 h 649748"/>
                <a:gd name="connsiteX0-93" fmla="*/ 178200 w 662148"/>
                <a:gd name="connsiteY0-94" fmla="*/ 61032 h 644202"/>
                <a:gd name="connsiteX1-95" fmla="*/ 412660 w 662148"/>
                <a:gd name="connsiteY1-96" fmla="*/ 5401 h 644202"/>
                <a:gd name="connsiteX2-97" fmla="*/ 661618 w 662148"/>
                <a:gd name="connsiteY2-98" fmla="*/ 327679 h 644202"/>
                <a:gd name="connsiteX3-99" fmla="*/ 333371 w 662148"/>
                <a:gd name="connsiteY3-100" fmla="*/ 644202 h 644202"/>
                <a:gd name="connsiteX4-101" fmla="*/ 5124 w 662148"/>
                <a:gd name="connsiteY4-102" fmla="*/ 327679 h 644202"/>
                <a:gd name="connsiteX5-103" fmla="*/ 64593 w 662148"/>
                <a:gd name="connsiteY5-104" fmla="*/ 124763 h 644202"/>
                <a:gd name="connsiteX0-105" fmla="*/ 178200 w 662148"/>
                <a:gd name="connsiteY0-106" fmla="*/ 75865 h 659035"/>
                <a:gd name="connsiteX1-107" fmla="*/ 168819 w 662148"/>
                <a:gd name="connsiteY1-108" fmla="*/ 31317 h 659035"/>
                <a:gd name="connsiteX2-109" fmla="*/ 412660 w 662148"/>
                <a:gd name="connsiteY2-110" fmla="*/ 20234 h 659035"/>
                <a:gd name="connsiteX3-111" fmla="*/ 661618 w 662148"/>
                <a:gd name="connsiteY3-112" fmla="*/ 342512 h 659035"/>
                <a:gd name="connsiteX4-113" fmla="*/ 333371 w 662148"/>
                <a:gd name="connsiteY4-114" fmla="*/ 659035 h 659035"/>
                <a:gd name="connsiteX5-115" fmla="*/ 5124 w 662148"/>
                <a:gd name="connsiteY5-116" fmla="*/ 342512 h 659035"/>
                <a:gd name="connsiteX6" fmla="*/ 64593 w 662148"/>
                <a:gd name="connsiteY6" fmla="*/ 139596 h 659035"/>
                <a:gd name="connsiteX0-117" fmla="*/ 178200 w 662148"/>
                <a:gd name="connsiteY0-118" fmla="*/ 68901 h 652071"/>
                <a:gd name="connsiteX1-119" fmla="*/ 130026 w 662148"/>
                <a:gd name="connsiteY1-120" fmla="*/ 68688 h 652071"/>
                <a:gd name="connsiteX2-121" fmla="*/ 412660 w 662148"/>
                <a:gd name="connsiteY2-122" fmla="*/ 13270 h 652071"/>
                <a:gd name="connsiteX3-123" fmla="*/ 661618 w 662148"/>
                <a:gd name="connsiteY3-124" fmla="*/ 335548 h 652071"/>
                <a:gd name="connsiteX4-125" fmla="*/ 333371 w 662148"/>
                <a:gd name="connsiteY4-126" fmla="*/ 652071 h 652071"/>
                <a:gd name="connsiteX5-127" fmla="*/ 5124 w 662148"/>
                <a:gd name="connsiteY5-128" fmla="*/ 335548 h 652071"/>
                <a:gd name="connsiteX6-129" fmla="*/ 64593 w 662148"/>
                <a:gd name="connsiteY6-130" fmla="*/ 132632 h 652071"/>
                <a:gd name="connsiteX0-131" fmla="*/ 178200 w 662220"/>
                <a:gd name="connsiteY0-132" fmla="*/ 68901 h 652071"/>
                <a:gd name="connsiteX1-133" fmla="*/ 130026 w 662220"/>
                <a:gd name="connsiteY1-134" fmla="*/ 68688 h 652071"/>
                <a:gd name="connsiteX2-135" fmla="*/ 412660 w 662220"/>
                <a:gd name="connsiteY2-136" fmla="*/ 13270 h 652071"/>
                <a:gd name="connsiteX3-137" fmla="*/ 661618 w 662220"/>
                <a:gd name="connsiteY3-138" fmla="*/ 335548 h 652071"/>
                <a:gd name="connsiteX4-139" fmla="*/ 333371 w 662220"/>
                <a:gd name="connsiteY4-140" fmla="*/ 652071 h 652071"/>
                <a:gd name="connsiteX5-141" fmla="*/ 5124 w 662220"/>
                <a:gd name="connsiteY5-142" fmla="*/ 335548 h 652071"/>
                <a:gd name="connsiteX6-143" fmla="*/ 64593 w 662220"/>
                <a:gd name="connsiteY6-144" fmla="*/ 132632 h 652071"/>
                <a:gd name="connsiteX0-145" fmla="*/ 178200 w 662220"/>
                <a:gd name="connsiteY0-146" fmla="*/ 58449 h 641619"/>
                <a:gd name="connsiteX1-147" fmla="*/ 130026 w 662220"/>
                <a:gd name="connsiteY1-148" fmla="*/ 58236 h 641619"/>
                <a:gd name="connsiteX2-149" fmla="*/ 412660 w 662220"/>
                <a:gd name="connsiteY2-150" fmla="*/ 2818 h 641619"/>
                <a:gd name="connsiteX3-151" fmla="*/ 661618 w 662220"/>
                <a:gd name="connsiteY3-152" fmla="*/ 325096 h 641619"/>
                <a:gd name="connsiteX4-153" fmla="*/ 333371 w 662220"/>
                <a:gd name="connsiteY4-154" fmla="*/ 641619 h 641619"/>
                <a:gd name="connsiteX5-155" fmla="*/ 5124 w 662220"/>
                <a:gd name="connsiteY5-156" fmla="*/ 325096 h 641619"/>
                <a:gd name="connsiteX6-157" fmla="*/ 64593 w 662220"/>
                <a:gd name="connsiteY6-158" fmla="*/ 122180 h 641619"/>
                <a:gd name="connsiteX0-159" fmla="*/ 178200 w 662220"/>
                <a:gd name="connsiteY0-160" fmla="*/ 58449 h 641619"/>
                <a:gd name="connsiteX1-161" fmla="*/ 130026 w 662220"/>
                <a:gd name="connsiteY1-162" fmla="*/ 58236 h 641619"/>
                <a:gd name="connsiteX2-163" fmla="*/ 412660 w 662220"/>
                <a:gd name="connsiteY2-164" fmla="*/ 2818 h 641619"/>
                <a:gd name="connsiteX3-165" fmla="*/ 661618 w 662220"/>
                <a:gd name="connsiteY3-166" fmla="*/ 325096 h 641619"/>
                <a:gd name="connsiteX4-167" fmla="*/ 333371 w 662220"/>
                <a:gd name="connsiteY4-168" fmla="*/ 641619 h 641619"/>
                <a:gd name="connsiteX5-169" fmla="*/ 5124 w 662220"/>
                <a:gd name="connsiteY5-170" fmla="*/ 325096 h 641619"/>
                <a:gd name="connsiteX6-171" fmla="*/ 64593 w 662220"/>
                <a:gd name="connsiteY6-172" fmla="*/ 122180 h 641619"/>
                <a:gd name="connsiteX0-173" fmla="*/ 178200 w 662220"/>
                <a:gd name="connsiteY0-174" fmla="*/ 58449 h 641619"/>
                <a:gd name="connsiteX1-175" fmla="*/ 130026 w 662220"/>
                <a:gd name="connsiteY1-176" fmla="*/ 58236 h 641619"/>
                <a:gd name="connsiteX2-177" fmla="*/ 412660 w 662220"/>
                <a:gd name="connsiteY2-178" fmla="*/ 2818 h 641619"/>
                <a:gd name="connsiteX3-179" fmla="*/ 661618 w 662220"/>
                <a:gd name="connsiteY3-180" fmla="*/ 325096 h 641619"/>
                <a:gd name="connsiteX4-181" fmla="*/ 333371 w 662220"/>
                <a:gd name="connsiteY4-182" fmla="*/ 641619 h 641619"/>
                <a:gd name="connsiteX5-183" fmla="*/ 5124 w 662220"/>
                <a:gd name="connsiteY5-184" fmla="*/ 325096 h 641619"/>
                <a:gd name="connsiteX6-185" fmla="*/ 64593 w 662220"/>
                <a:gd name="connsiteY6-186" fmla="*/ 122180 h 641619"/>
                <a:gd name="connsiteX0-187" fmla="*/ 178200 w 662220"/>
                <a:gd name="connsiteY0-188" fmla="*/ 58449 h 641619"/>
                <a:gd name="connsiteX1-189" fmla="*/ 130026 w 662220"/>
                <a:gd name="connsiteY1-190" fmla="*/ 58236 h 641619"/>
                <a:gd name="connsiteX2-191" fmla="*/ 412660 w 662220"/>
                <a:gd name="connsiteY2-192" fmla="*/ 2818 h 641619"/>
                <a:gd name="connsiteX3-193" fmla="*/ 661618 w 662220"/>
                <a:gd name="connsiteY3-194" fmla="*/ 325096 h 641619"/>
                <a:gd name="connsiteX4-195" fmla="*/ 333371 w 662220"/>
                <a:gd name="connsiteY4-196" fmla="*/ 641619 h 641619"/>
                <a:gd name="connsiteX5-197" fmla="*/ 5124 w 662220"/>
                <a:gd name="connsiteY5-198" fmla="*/ 325096 h 641619"/>
                <a:gd name="connsiteX6-199" fmla="*/ 64593 w 662220"/>
                <a:gd name="connsiteY6-200" fmla="*/ 122180 h 641619"/>
                <a:gd name="connsiteX0-201" fmla="*/ 178200 w 662220"/>
                <a:gd name="connsiteY0-202" fmla="*/ 58449 h 641619"/>
                <a:gd name="connsiteX1-203" fmla="*/ 130026 w 662220"/>
                <a:gd name="connsiteY1-204" fmla="*/ 58236 h 641619"/>
                <a:gd name="connsiteX2-205" fmla="*/ 412660 w 662220"/>
                <a:gd name="connsiteY2-206" fmla="*/ 2818 h 641619"/>
                <a:gd name="connsiteX3-207" fmla="*/ 661618 w 662220"/>
                <a:gd name="connsiteY3-208" fmla="*/ 325096 h 641619"/>
                <a:gd name="connsiteX4-209" fmla="*/ 333371 w 662220"/>
                <a:gd name="connsiteY4-210" fmla="*/ 641619 h 641619"/>
                <a:gd name="connsiteX5-211" fmla="*/ 5124 w 662220"/>
                <a:gd name="connsiteY5-212" fmla="*/ 325096 h 641619"/>
                <a:gd name="connsiteX6-213" fmla="*/ 64593 w 662220"/>
                <a:gd name="connsiteY6-214" fmla="*/ 122180 h 641619"/>
                <a:gd name="connsiteX0-215" fmla="*/ 176252 w 660272"/>
                <a:gd name="connsiteY0-216" fmla="*/ 58449 h 641619"/>
                <a:gd name="connsiteX1-217" fmla="*/ 128078 w 660272"/>
                <a:gd name="connsiteY1-218" fmla="*/ 58236 h 641619"/>
                <a:gd name="connsiteX2-219" fmla="*/ 410712 w 660272"/>
                <a:gd name="connsiteY2-220" fmla="*/ 2818 h 641619"/>
                <a:gd name="connsiteX3-221" fmla="*/ 659670 w 660272"/>
                <a:gd name="connsiteY3-222" fmla="*/ 325096 h 641619"/>
                <a:gd name="connsiteX4-223" fmla="*/ 331423 w 660272"/>
                <a:gd name="connsiteY4-224" fmla="*/ 641619 h 641619"/>
                <a:gd name="connsiteX5-225" fmla="*/ 3176 w 660272"/>
                <a:gd name="connsiteY5-226" fmla="*/ 325096 h 641619"/>
                <a:gd name="connsiteX6-227" fmla="*/ 62645 w 660272"/>
                <a:gd name="connsiteY6-228" fmla="*/ 122180 h 641619"/>
                <a:gd name="connsiteX0-229" fmla="*/ 253837 w 660272"/>
                <a:gd name="connsiteY0-230" fmla="*/ 30740 h 641619"/>
                <a:gd name="connsiteX1-231" fmla="*/ 128078 w 660272"/>
                <a:gd name="connsiteY1-232" fmla="*/ 58236 h 641619"/>
                <a:gd name="connsiteX2-233" fmla="*/ 410712 w 660272"/>
                <a:gd name="connsiteY2-234" fmla="*/ 2818 h 641619"/>
                <a:gd name="connsiteX3-235" fmla="*/ 659670 w 660272"/>
                <a:gd name="connsiteY3-236" fmla="*/ 325096 h 641619"/>
                <a:gd name="connsiteX4-237" fmla="*/ 331423 w 660272"/>
                <a:gd name="connsiteY4-238" fmla="*/ 641619 h 641619"/>
                <a:gd name="connsiteX5-239" fmla="*/ 3176 w 660272"/>
                <a:gd name="connsiteY5-240" fmla="*/ 325096 h 641619"/>
                <a:gd name="connsiteX6-241" fmla="*/ 62645 w 660272"/>
                <a:gd name="connsiteY6-242" fmla="*/ 122180 h 641619"/>
                <a:gd name="connsiteX0-243" fmla="*/ 253837 w 660191"/>
                <a:gd name="connsiteY0-244" fmla="*/ 41069 h 651948"/>
                <a:gd name="connsiteX1-245" fmla="*/ 161329 w 660191"/>
                <a:gd name="connsiteY1-246" fmla="*/ 63023 h 651948"/>
                <a:gd name="connsiteX2-247" fmla="*/ 410712 w 660191"/>
                <a:gd name="connsiteY2-248" fmla="*/ 13147 h 651948"/>
                <a:gd name="connsiteX3-249" fmla="*/ 659670 w 660191"/>
                <a:gd name="connsiteY3-250" fmla="*/ 335425 h 651948"/>
                <a:gd name="connsiteX4-251" fmla="*/ 331423 w 660191"/>
                <a:gd name="connsiteY4-252" fmla="*/ 651948 h 651948"/>
                <a:gd name="connsiteX5-253" fmla="*/ 3176 w 660191"/>
                <a:gd name="connsiteY5-254" fmla="*/ 335425 h 651948"/>
                <a:gd name="connsiteX6-255" fmla="*/ 62645 w 660191"/>
                <a:gd name="connsiteY6-256" fmla="*/ 132509 h 651948"/>
                <a:gd name="connsiteX0-257" fmla="*/ 253837 w 660897"/>
                <a:gd name="connsiteY0-258" fmla="*/ 45475 h 656354"/>
                <a:gd name="connsiteX1-259" fmla="*/ 161329 w 660897"/>
                <a:gd name="connsiteY1-260" fmla="*/ 67429 h 656354"/>
                <a:gd name="connsiteX2-261" fmla="*/ 410712 w 660897"/>
                <a:gd name="connsiteY2-262" fmla="*/ 17553 h 656354"/>
                <a:gd name="connsiteX3-263" fmla="*/ 659670 w 660897"/>
                <a:gd name="connsiteY3-264" fmla="*/ 339831 h 656354"/>
                <a:gd name="connsiteX4-265" fmla="*/ 331423 w 660897"/>
                <a:gd name="connsiteY4-266" fmla="*/ 656354 h 656354"/>
                <a:gd name="connsiteX5-267" fmla="*/ 3176 w 660897"/>
                <a:gd name="connsiteY5-268" fmla="*/ 339831 h 656354"/>
                <a:gd name="connsiteX6-269" fmla="*/ 62645 w 660897"/>
                <a:gd name="connsiteY6-270" fmla="*/ 136915 h 656354"/>
                <a:gd name="connsiteX0-271" fmla="*/ 253837 w 660406"/>
                <a:gd name="connsiteY0-272" fmla="*/ 41070 h 651949"/>
                <a:gd name="connsiteX1-273" fmla="*/ 161329 w 660406"/>
                <a:gd name="connsiteY1-274" fmla="*/ 63024 h 651949"/>
                <a:gd name="connsiteX2-275" fmla="*/ 410712 w 660406"/>
                <a:gd name="connsiteY2-276" fmla="*/ 13148 h 651949"/>
                <a:gd name="connsiteX3-277" fmla="*/ 659670 w 660406"/>
                <a:gd name="connsiteY3-278" fmla="*/ 335426 h 651949"/>
                <a:gd name="connsiteX4-279" fmla="*/ 331423 w 660406"/>
                <a:gd name="connsiteY4-280" fmla="*/ 651949 h 651949"/>
                <a:gd name="connsiteX5-281" fmla="*/ 3176 w 660406"/>
                <a:gd name="connsiteY5-282" fmla="*/ 335426 h 651949"/>
                <a:gd name="connsiteX6-283" fmla="*/ 62645 w 660406"/>
                <a:gd name="connsiteY6-284" fmla="*/ 132510 h 651949"/>
                <a:gd name="connsiteX0-285" fmla="*/ 161329 w 660406"/>
                <a:gd name="connsiteY0-286" fmla="*/ 63024 h 651949"/>
                <a:gd name="connsiteX1-287" fmla="*/ 410712 w 660406"/>
                <a:gd name="connsiteY1-288" fmla="*/ 13148 h 651949"/>
                <a:gd name="connsiteX2-289" fmla="*/ 659670 w 660406"/>
                <a:gd name="connsiteY2-290" fmla="*/ 335426 h 651949"/>
                <a:gd name="connsiteX3-291" fmla="*/ 331423 w 660406"/>
                <a:gd name="connsiteY3-292" fmla="*/ 651949 h 651949"/>
                <a:gd name="connsiteX4-293" fmla="*/ 3176 w 660406"/>
                <a:gd name="connsiteY4-294" fmla="*/ 335426 h 651949"/>
                <a:gd name="connsiteX5-295" fmla="*/ 62645 w 660406"/>
                <a:gd name="connsiteY5-296" fmla="*/ 132510 h 651949"/>
                <a:gd name="connsiteX0-297" fmla="*/ 128078 w 660207"/>
                <a:gd name="connsiteY0-298" fmla="*/ 63024 h 651949"/>
                <a:gd name="connsiteX1-299" fmla="*/ 410712 w 660207"/>
                <a:gd name="connsiteY1-300" fmla="*/ 13148 h 651949"/>
                <a:gd name="connsiteX2-301" fmla="*/ 659670 w 660207"/>
                <a:gd name="connsiteY2-302" fmla="*/ 335426 h 651949"/>
                <a:gd name="connsiteX3-303" fmla="*/ 331423 w 660207"/>
                <a:gd name="connsiteY3-304" fmla="*/ 651949 h 651949"/>
                <a:gd name="connsiteX4-305" fmla="*/ 3176 w 660207"/>
                <a:gd name="connsiteY4-306" fmla="*/ 335426 h 651949"/>
                <a:gd name="connsiteX5-307" fmla="*/ 62645 w 660207"/>
                <a:gd name="connsiteY5-308" fmla="*/ 132510 h 651949"/>
                <a:gd name="connsiteX0-309" fmla="*/ 128078 w 660438"/>
                <a:gd name="connsiteY0-310" fmla="*/ 60888 h 649813"/>
                <a:gd name="connsiteX1-311" fmla="*/ 410712 w 660438"/>
                <a:gd name="connsiteY1-312" fmla="*/ 11012 h 649813"/>
                <a:gd name="connsiteX2-313" fmla="*/ 659670 w 660438"/>
                <a:gd name="connsiteY2-314" fmla="*/ 333290 h 649813"/>
                <a:gd name="connsiteX3-315" fmla="*/ 331423 w 660438"/>
                <a:gd name="connsiteY3-316" fmla="*/ 649813 h 649813"/>
                <a:gd name="connsiteX4-317" fmla="*/ 3176 w 660438"/>
                <a:gd name="connsiteY4-318" fmla="*/ 333290 h 649813"/>
                <a:gd name="connsiteX5-319" fmla="*/ 62645 w 660438"/>
                <a:gd name="connsiteY5-320" fmla="*/ 130374 h 649813"/>
                <a:gd name="connsiteX0-321" fmla="*/ 128078 w 660438"/>
                <a:gd name="connsiteY0-322" fmla="*/ 64927 h 653852"/>
                <a:gd name="connsiteX1-323" fmla="*/ 410712 w 660438"/>
                <a:gd name="connsiteY1-324" fmla="*/ 15051 h 653852"/>
                <a:gd name="connsiteX2-325" fmla="*/ 659670 w 660438"/>
                <a:gd name="connsiteY2-326" fmla="*/ 337329 h 653852"/>
                <a:gd name="connsiteX3-327" fmla="*/ 331423 w 660438"/>
                <a:gd name="connsiteY3-328" fmla="*/ 653852 h 653852"/>
                <a:gd name="connsiteX4-329" fmla="*/ 3176 w 660438"/>
                <a:gd name="connsiteY4-330" fmla="*/ 337329 h 653852"/>
                <a:gd name="connsiteX5-331" fmla="*/ 62645 w 660438"/>
                <a:gd name="connsiteY5-332" fmla="*/ 134413 h 653852"/>
                <a:gd name="connsiteX0-333" fmla="*/ 128078 w 687378"/>
                <a:gd name="connsiteY0-334" fmla="*/ 58090 h 647015"/>
                <a:gd name="connsiteX1-335" fmla="*/ 571432 w 687378"/>
                <a:gd name="connsiteY1-336" fmla="*/ 16673 h 647015"/>
                <a:gd name="connsiteX2-337" fmla="*/ 659670 w 687378"/>
                <a:gd name="connsiteY2-338" fmla="*/ 330492 h 647015"/>
                <a:gd name="connsiteX3-339" fmla="*/ 331423 w 687378"/>
                <a:gd name="connsiteY3-340" fmla="*/ 647015 h 647015"/>
                <a:gd name="connsiteX4-341" fmla="*/ 3176 w 687378"/>
                <a:gd name="connsiteY4-342" fmla="*/ 330492 h 647015"/>
                <a:gd name="connsiteX5-343" fmla="*/ 62645 w 687378"/>
                <a:gd name="connsiteY5-344" fmla="*/ 127576 h 647015"/>
                <a:gd name="connsiteX0-345" fmla="*/ 128078 w 677145"/>
                <a:gd name="connsiteY0-346" fmla="*/ 58090 h 663933"/>
                <a:gd name="connsiteX1-347" fmla="*/ 571432 w 677145"/>
                <a:gd name="connsiteY1-348" fmla="*/ 16673 h 663933"/>
                <a:gd name="connsiteX2-349" fmla="*/ 659670 w 677145"/>
                <a:gd name="connsiteY2-350" fmla="*/ 330492 h 663933"/>
                <a:gd name="connsiteX3-351" fmla="*/ 559815 w 677145"/>
                <a:gd name="connsiteY3-352" fmla="*/ 663933 h 663933"/>
                <a:gd name="connsiteX4-353" fmla="*/ 3176 w 677145"/>
                <a:gd name="connsiteY4-354" fmla="*/ 330492 h 663933"/>
                <a:gd name="connsiteX5-355" fmla="*/ 62645 w 677145"/>
                <a:gd name="connsiteY5-356" fmla="*/ 127576 h 663933"/>
                <a:gd name="connsiteX0-357" fmla="*/ 101940 w 644966"/>
                <a:gd name="connsiteY0-358" fmla="*/ 58090 h 685888"/>
                <a:gd name="connsiteX1-359" fmla="*/ 545294 w 644966"/>
                <a:gd name="connsiteY1-360" fmla="*/ 16673 h 685888"/>
                <a:gd name="connsiteX2-361" fmla="*/ 633532 w 644966"/>
                <a:gd name="connsiteY2-362" fmla="*/ 330492 h 685888"/>
                <a:gd name="connsiteX3-363" fmla="*/ 533677 w 644966"/>
                <a:gd name="connsiteY3-364" fmla="*/ 663933 h 685888"/>
                <a:gd name="connsiteX4-365" fmla="*/ 10874 w 644966"/>
                <a:gd name="connsiteY4-366" fmla="*/ 575801 h 685888"/>
                <a:gd name="connsiteX5-367" fmla="*/ 36507 w 644966"/>
                <a:gd name="connsiteY5-368" fmla="*/ 127576 h 685888"/>
                <a:gd name="connsiteX0-369" fmla="*/ 101940 w 642626"/>
                <a:gd name="connsiteY0-370" fmla="*/ 58090 h 654766"/>
                <a:gd name="connsiteX1-371" fmla="*/ 545294 w 642626"/>
                <a:gd name="connsiteY1-372" fmla="*/ 16673 h 654766"/>
                <a:gd name="connsiteX2-373" fmla="*/ 633532 w 642626"/>
                <a:gd name="connsiteY2-374" fmla="*/ 330492 h 654766"/>
                <a:gd name="connsiteX3-375" fmla="*/ 567513 w 642626"/>
                <a:gd name="connsiteY3-376" fmla="*/ 613179 h 654766"/>
                <a:gd name="connsiteX4-377" fmla="*/ 10874 w 642626"/>
                <a:gd name="connsiteY4-378" fmla="*/ 575801 h 654766"/>
                <a:gd name="connsiteX5-379" fmla="*/ 36507 w 642626"/>
                <a:gd name="connsiteY5-380" fmla="*/ 127576 h 654766"/>
                <a:gd name="connsiteX0-381" fmla="*/ 101940 w 642626"/>
                <a:gd name="connsiteY0-382" fmla="*/ 30477 h 627153"/>
                <a:gd name="connsiteX1-383" fmla="*/ 545294 w 642626"/>
                <a:gd name="connsiteY1-384" fmla="*/ 31354 h 627153"/>
                <a:gd name="connsiteX2-385" fmla="*/ 633532 w 642626"/>
                <a:gd name="connsiteY2-386" fmla="*/ 302879 h 627153"/>
                <a:gd name="connsiteX3-387" fmla="*/ 567513 w 642626"/>
                <a:gd name="connsiteY3-388" fmla="*/ 585566 h 627153"/>
                <a:gd name="connsiteX4-389" fmla="*/ 10874 w 642626"/>
                <a:gd name="connsiteY4-390" fmla="*/ 548188 h 627153"/>
                <a:gd name="connsiteX5-391" fmla="*/ 36507 w 642626"/>
                <a:gd name="connsiteY5-392" fmla="*/ 99963 h 627153"/>
                <a:gd name="connsiteX0-393" fmla="*/ 101940 w 641803"/>
                <a:gd name="connsiteY0-394" fmla="*/ 32533 h 629209"/>
                <a:gd name="connsiteX1-395" fmla="*/ 545294 w 641803"/>
                <a:gd name="connsiteY1-396" fmla="*/ 33410 h 629209"/>
                <a:gd name="connsiteX2-397" fmla="*/ 633532 w 641803"/>
                <a:gd name="connsiteY2-398" fmla="*/ 304935 h 629209"/>
                <a:gd name="connsiteX3-399" fmla="*/ 567513 w 641803"/>
                <a:gd name="connsiteY3-400" fmla="*/ 587622 h 629209"/>
                <a:gd name="connsiteX4-401" fmla="*/ 10874 w 641803"/>
                <a:gd name="connsiteY4-402" fmla="*/ 550244 h 629209"/>
                <a:gd name="connsiteX5-403" fmla="*/ 36507 w 641803"/>
                <a:gd name="connsiteY5-404" fmla="*/ 102019 h 629209"/>
                <a:gd name="connsiteX0-405" fmla="*/ 93785 w 633648"/>
                <a:gd name="connsiteY0-406" fmla="*/ 32533 h 629209"/>
                <a:gd name="connsiteX1-407" fmla="*/ 537139 w 633648"/>
                <a:gd name="connsiteY1-408" fmla="*/ 33410 h 629209"/>
                <a:gd name="connsiteX2-409" fmla="*/ 625377 w 633648"/>
                <a:gd name="connsiteY2-410" fmla="*/ 304935 h 629209"/>
                <a:gd name="connsiteX3-411" fmla="*/ 559358 w 633648"/>
                <a:gd name="connsiteY3-412" fmla="*/ 587622 h 629209"/>
                <a:gd name="connsiteX4-413" fmla="*/ 2719 w 633648"/>
                <a:gd name="connsiteY4-414" fmla="*/ 550244 h 629209"/>
                <a:gd name="connsiteX5-415" fmla="*/ 28352 w 633648"/>
                <a:gd name="connsiteY5-416" fmla="*/ 102019 h 629209"/>
                <a:gd name="connsiteX0-417" fmla="*/ 103603 w 643466"/>
                <a:gd name="connsiteY0-418" fmla="*/ 32533 h 629209"/>
                <a:gd name="connsiteX1-419" fmla="*/ 546957 w 643466"/>
                <a:gd name="connsiteY1-420" fmla="*/ 33410 h 629209"/>
                <a:gd name="connsiteX2-421" fmla="*/ 635195 w 643466"/>
                <a:gd name="connsiteY2-422" fmla="*/ 304935 h 629209"/>
                <a:gd name="connsiteX3-423" fmla="*/ 569176 w 643466"/>
                <a:gd name="connsiteY3-424" fmla="*/ 587622 h 629209"/>
                <a:gd name="connsiteX4-425" fmla="*/ 12537 w 643466"/>
                <a:gd name="connsiteY4-426" fmla="*/ 550244 h 629209"/>
                <a:gd name="connsiteX5-427" fmla="*/ 4334 w 643466"/>
                <a:gd name="connsiteY5-428" fmla="*/ 102019 h 629209"/>
                <a:gd name="connsiteX0-429" fmla="*/ 103603 w 643466"/>
                <a:gd name="connsiteY0-430" fmla="*/ 32533 h 613248"/>
                <a:gd name="connsiteX1-431" fmla="*/ 546957 w 643466"/>
                <a:gd name="connsiteY1-432" fmla="*/ 33410 h 613248"/>
                <a:gd name="connsiteX2-433" fmla="*/ 635195 w 643466"/>
                <a:gd name="connsiteY2-434" fmla="*/ 304935 h 613248"/>
                <a:gd name="connsiteX3-435" fmla="*/ 569176 w 643466"/>
                <a:gd name="connsiteY3-436" fmla="*/ 587622 h 613248"/>
                <a:gd name="connsiteX4-437" fmla="*/ 12537 w 643466"/>
                <a:gd name="connsiteY4-438" fmla="*/ 518643 h 613248"/>
                <a:gd name="connsiteX5-439" fmla="*/ 4334 w 643466"/>
                <a:gd name="connsiteY5-440" fmla="*/ 102019 h 613248"/>
                <a:gd name="connsiteX0-441" fmla="*/ 103603 w 622280"/>
                <a:gd name="connsiteY0-442" fmla="*/ 51723 h 632438"/>
                <a:gd name="connsiteX1-443" fmla="*/ 546957 w 622280"/>
                <a:gd name="connsiteY1-444" fmla="*/ 52600 h 632438"/>
                <a:gd name="connsiteX2-445" fmla="*/ 569176 w 622280"/>
                <a:gd name="connsiteY2-446" fmla="*/ 606812 h 632438"/>
                <a:gd name="connsiteX3-447" fmla="*/ 12537 w 622280"/>
                <a:gd name="connsiteY3-448" fmla="*/ 537833 h 632438"/>
                <a:gd name="connsiteX4-449" fmla="*/ 4334 w 622280"/>
                <a:gd name="connsiteY4-450" fmla="*/ 121209 h 632438"/>
                <a:gd name="connsiteX0-451" fmla="*/ 103603 w 640916"/>
                <a:gd name="connsiteY0-452" fmla="*/ 51277 h 628066"/>
                <a:gd name="connsiteX1-453" fmla="*/ 546957 w 640916"/>
                <a:gd name="connsiteY1-454" fmla="*/ 52154 h 628066"/>
                <a:gd name="connsiteX2-455" fmla="*/ 595444 w 640916"/>
                <a:gd name="connsiteY2-456" fmla="*/ 600046 h 628066"/>
                <a:gd name="connsiteX3-457" fmla="*/ 12537 w 640916"/>
                <a:gd name="connsiteY3-458" fmla="*/ 537387 h 628066"/>
                <a:gd name="connsiteX4-459" fmla="*/ 4334 w 640916"/>
                <a:gd name="connsiteY4-460" fmla="*/ 120763 h 628066"/>
                <a:gd name="connsiteX0-461" fmla="*/ 103603 w 629940"/>
                <a:gd name="connsiteY0-462" fmla="*/ 26437 h 603226"/>
                <a:gd name="connsiteX1-463" fmla="*/ 546957 w 629940"/>
                <a:gd name="connsiteY1-464" fmla="*/ 27314 h 603226"/>
                <a:gd name="connsiteX2-465" fmla="*/ 595444 w 629940"/>
                <a:gd name="connsiteY2-466" fmla="*/ 575206 h 603226"/>
                <a:gd name="connsiteX3-467" fmla="*/ 12537 w 629940"/>
                <a:gd name="connsiteY3-468" fmla="*/ 512547 h 603226"/>
                <a:gd name="connsiteX4-469" fmla="*/ 4334 w 629940"/>
                <a:gd name="connsiteY4-470" fmla="*/ 95923 h 603226"/>
                <a:gd name="connsiteX0-471" fmla="*/ 103603 w 651443"/>
                <a:gd name="connsiteY0-472" fmla="*/ 20041 h 614843"/>
                <a:gd name="connsiteX1-473" fmla="*/ 608249 w 651443"/>
                <a:gd name="connsiteY1-474" fmla="*/ 39879 h 614843"/>
                <a:gd name="connsiteX2-475" fmla="*/ 595444 w 651443"/>
                <a:gd name="connsiteY2-476" fmla="*/ 568810 h 614843"/>
                <a:gd name="connsiteX3-477" fmla="*/ 12537 w 651443"/>
                <a:gd name="connsiteY3-478" fmla="*/ 506151 h 614843"/>
                <a:gd name="connsiteX4-479" fmla="*/ 4334 w 651443"/>
                <a:gd name="connsiteY4-480" fmla="*/ 89527 h 614843"/>
                <a:gd name="connsiteX0-481" fmla="*/ 103603 w 640788"/>
                <a:gd name="connsiteY0-482" fmla="*/ 20041 h 614843"/>
                <a:gd name="connsiteX1-483" fmla="*/ 581981 w 640788"/>
                <a:gd name="connsiteY1-484" fmla="*/ 39879 h 614843"/>
                <a:gd name="connsiteX2-485" fmla="*/ 595444 w 640788"/>
                <a:gd name="connsiteY2-486" fmla="*/ 568810 h 614843"/>
                <a:gd name="connsiteX3-487" fmla="*/ 12537 w 640788"/>
                <a:gd name="connsiteY3-488" fmla="*/ 506151 h 614843"/>
                <a:gd name="connsiteX4-489" fmla="*/ 4334 w 640788"/>
                <a:gd name="connsiteY4-490" fmla="*/ 89527 h 614843"/>
                <a:gd name="connsiteX0-491" fmla="*/ 103603 w 673655"/>
                <a:gd name="connsiteY0-492" fmla="*/ 38763 h 618146"/>
                <a:gd name="connsiteX1-493" fmla="*/ 581981 w 673655"/>
                <a:gd name="connsiteY1-494" fmla="*/ 58601 h 618146"/>
                <a:gd name="connsiteX2-495" fmla="*/ 621713 w 673655"/>
                <a:gd name="connsiteY2-496" fmla="*/ 562250 h 618146"/>
                <a:gd name="connsiteX3-497" fmla="*/ 12537 w 673655"/>
                <a:gd name="connsiteY3-498" fmla="*/ 524873 h 618146"/>
                <a:gd name="connsiteX4-499" fmla="*/ 4334 w 673655"/>
                <a:gd name="connsiteY4-500" fmla="*/ 108249 h 618146"/>
                <a:gd name="connsiteX0-501" fmla="*/ 103603 w 654750"/>
                <a:gd name="connsiteY0-502" fmla="*/ 38763 h 605787"/>
                <a:gd name="connsiteX1-503" fmla="*/ 581981 w 654750"/>
                <a:gd name="connsiteY1-504" fmla="*/ 58601 h 605787"/>
                <a:gd name="connsiteX2-505" fmla="*/ 621713 w 654750"/>
                <a:gd name="connsiteY2-506" fmla="*/ 562250 h 605787"/>
                <a:gd name="connsiteX3-507" fmla="*/ 12537 w 654750"/>
                <a:gd name="connsiteY3-508" fmla="*/ 524873 h 605787"/>
                <a:gd name="connsiteX4-509" fmla="*/ 4334 w 654750"/>
                <a:gd name="connsiteY4-510" fmla="*/ 108249 h 605787"/>
                <a:gd name="connsiteX0-511" fmla="*/ 103603 w 643734"/>
                <a:gd name="connsiteY0-512" fmla="*/ 31800 h 598824"/>
                <a:gd name="connsiteX1-513" fmla="*/ 581981 w 643734"/>
                <a:gd name="connsiteY1-514" fmla="*/ 51638 h 598824"/>
                <a:gd name="connsiteX2-515" fmla="*/ 621713 w 643734"/>
                <a:gd name="connsiteY2-516" fmla="*/ 555287 h 598824"/>
                <a:gd name="connsiteX3-517" fmla="*/ 12537 w 643734"/>
                <a:gd name="connsiteY3-518" fmla="*/ 517910 h 598824"/>
                <a:gd name="connsiteX4-519" fmla="*/ 4334 w 643734"/>
                <a:gd name="connsiteY4-520" fmla="*/ 101286 h 598824"/>
                <a:gd name="connsiteX0-521" fmla="*/ 103603 w 643734"/>
                <a:gd name="connsiteY0-522" fmla="*/ 24551 h 591575"/>
                <a:gd name="connsiteX1-523" fmla="*/ 581981 w 643734"/>
                <a:gd name="connsiteY1-524" fmla="*/ 44389 h 591575"/>
                <a:gd name="connsiteX2-525" fmla="*/ 621713 w 643734"/>
                <a:gd name="connsiteY2-526" fmla="*/ 548038 h 591575"/>
                <a:gd name="connsiteX3-527" fmla="*/ 12537 w 643734"/>
                <a:gd name="connsiteY3-528" fmla="*/ 510661 h 591575"/>
                <a:gd name="connsiteX4-529" fmla="*/ 4334 w 643734"/>
                <a:gd name="connsiteY4-530" fmla="*/ 94037 h 591575"/>
                <a:gd name="connsiteX0-531" fmla="*/ 103603 w 643734"/>
                <a:gd name="connsiteY0-532" fmla="*/ 20135 h 587159"/>
                <a:gd name="connsiteX1-533" fmla="*/ 581981 w 643734"/>
                <a:gd name="connsiteY1-534" fmla="*/ 39973 h 587159"/>
                <a:gd name="connsiteX2-535" fmla="*/ 621713 w 643734"/>
                <a:gd name="connsiteY2-536" fmla="*/ 543622 h 587159"/>
                <a:gd name="connsiteX3-537" fmla="*/ 12537 w 643734"/>
                <a:gd name="connsiteY3-538" fmla="*/ 506245 h 587159"/>
                <a:gd name="connsiteX4-539" fmla="*/ 4334 w 643734"/>
                <a:gd name="connsiteY4-540" fmla="*/ 89621 h 587159"/>
                <a:gd name="connsiteX0-541" fmla="*/ 51067 w 657504"/>
                <a:gd name="connsiteY0-542" fmla="*/ 31623 h 592327"/>
                <a:gd name="connsiteX1-543" fmla="*/ 581981 w 657504"/>
                <a:gd name="connsiteY1-544" fmla="*/ 45141 h 592327"/>
                <a:gd name="connsiteX2-545" fmla="*/ 621713 w 657504"/>
                <a:gd name="connsiteY2-546" fmla="*/ 548790 h 592327"/>
                <a:gd name="connsiteX3-547" fmla="*/ 12537 w 657504"/>
                <a:gd name="connsiteY3-548" fmla="*/ 511413 h 592327"/>
                <a:gd name="connsiteX4-549" fmla="*/ 4334 w 657504"/>
                <a:gd name="connsiteY4-550" fmla="*/ 94789 h 592327"/>
                <a:gd name="connsiteX0-551" fmla="*/ 51067 w 676118"/>
                <a:gd name="connsiteY0-552" fmla="*/ 31623 h 604686"/>
                <a:gd name="connsiteX1-553" fmla="*/ 581981 w 676118"/>
                <a:gd name="connsiteY1-554" fmla="*/ 45141 h 604686"/>
                <a:gd name="connsiteX2-555" fmla="*/ 621713 w 676118"/>
                <a:gd name="connsiteY2-556" fmla="*/ 548790 h 604686"/>
                <a:gd name="connsiteX3-557" fmla="*/ 12537 w 676118"/>
                <a:gd name="connsiteY3-558" fmla="*/ 511413 h 604686"/>
                <a:gd name="connsiteX4-559" fmla="*/ 4334 w 676118"/>
                <a:gd name="connsiteY4-560" fmla="*/ 94789 h 604686"/>
                <a:gd name="connsiteX0-561" fmla="*/ 51067 w 659741"/>
                <a:gd name="connsiteY0-562" fmla="*/ 18182 h 591245"/>
                <a:gd name="connsiteX1-563" fmla="*/ 581981 w 659741"/>
                <a:gd name="connsiteY1-564" fmla="*/ 31700 h 591245"/>
                <a:gd name="connsiteX2-565" fmla="*/ 621713 w 659741"/>
                <a:gd name="connsiteY2-566" fmla="*/ 535349 h 591245"/>
                <a:gd name="connsiteX3-567" fmla="*/ 12537 w 659741"/>
                <a:gd name="connsiteY3-568" fmla="*/ 497972 h 591245"/>
                <a:gd name="connsiteX4-569" fmla="*/ 4334 w 659741"/>
                <a:gd name="connsiteY4-570" fmla="*/ 81348 h 591245"/>
                <a:gd name="connsiteX0-571" fmla="*/ 51067 w 671131"/>
                <a:gd name="connsiteY0-572" fmla="*/ 18182 h 591245"/>
                <a:gd name="connsiteX1-573" fmla="*/ 617005 w 671131"/>
                <a:gd name="connsiteY1-574" fmla="*/ 31700 h 591245"/>
                <a:gd name="connsiteX2-575" fmla="*/ 621713 w 671131"/>
                <a:gd name="connsiteY2-576" fmla="*/ 535349 h 591245"/>
                <a:gd name="connsiteX3-577" fmla="*/ 12537 w 671131"/>
                <a:gd name="connsiteY3-578" fmla="*/ 497972 h 591245"/>
                <a:gd name="connsiteX4-579" fmla="*/ 4334 w 671131"/>
                <a:gd name="connsiteY4-580" fmla="*/ 81348 h 591245"/>
                <a:gd name="connsiteX0-581" fmla="*/ 51067 w 648099"/>
                <a:gd name="connsiteY0-582" fmla="*/ 18182 h 578886"/>
                <a:gd name="connsiteX1-583" fmla="*/ 617005 w 648099"/>
                <a:gd name="connsiteY1-584" fmla="*/ 31700 h 578886"/>
                <a:gd name="connsiteX2-585" fmla="*/ 621713 w 648099"/>
                <a:gd name="connsiteY2-586" fmla="*/ 535349 h 578886"/>
                <a:gd name="connsiteX3-587" fmla="*/ 12537 w 648099"/>
                <a:gd name="connsiteY3-588" fmla="*/ 497972 h 578886"/>
                <a:gd name="connsiteX4-589" fmla="*/ 4334 w 648099"/>
                <a:gd name="connsiteY4-590" fmla="*/ 81348 h 578886"/>
                <a:gd name="connsiteX0-591" fmla="*/ 51067 w 648099"/>
                <a:gd name="connsiteY0-592" fmla="*/ 18182 h 565791"/>
                <a:gd name="connsiteX1-593" fmla="*/ 617005 w 648099"/>
                <a:gd name="connsiteY1-594" fmla="*/ 31700 h 565791"/>
                <a:gd name="connsiteX2-595" fmla="*/ 621713 w 648099"/>
                <a:gd name="connsiteY2-596" fmla="*/ 535349 h 565791"/>
                <a:gd name="connsiteX3-597" fmla="*/ 12537 w 648099"/>
                <a:gd name="connsiteY3-598" fmla="*/ 497972 h 565791"/>
                <a:gd name="connsiteX4-599" fmla="*/ 4334 w 648099"/>
                <a:gd name="connsiteY4-600" fmla="*/ 81348 h 565791"/>
              </a:gdLst>
              <a:ahLst/>
              <a:cxnLst>
                <a:cxn ang="0">
                  <a:pos x="connsiteX0-591" y="connsiteY0-592"/>
                </a:cxn>
                <a:cxn ang="0">
                  <a:pos x="connsiteX1-593" y="connsiteY1-594"/>
                </a:cxn>
                <a:cxn ang="0">
                  <a:pos x="connsiteX2-595" y="connsiteY2-596"/>
                </a:cxn>
                <a:cxn ang="0">
                  <a:pos x="connsiteX3-597" y="connsiteY3-598"/>
                </a:cxn>
                <a:cxn ang="0">
                  <a:pos x="connsiteX4-599" y="connsiteY4-600"/>
                </a:cxn>
              </a:cxnLst>
              <a:rect l="l" t="t" r="r" b="b"/>
              <a:pathLst>
                <a:path w="648099" h="565791">
                  <a:moveTo>
                    <a:pt x="51067" y="18182"/>
                  </a:moveTo>
                  <a:cubicBezTo>
                    <a:pt x="281003" y="7261"/>
                    <a:pt x="591945" y="-22893"/>
                    <a:pt x="617005" y="31700"/>
                  </a:cubicBezTo>
                  <a:cubicBezTo>
                    <a:pt x="642065" y="86293"/>
                    <a:pt x="669922" y="489239"/>
                    <a:pt x="621713" y="535349"/>
                  </a:cubicBezTo>
                  <a:cubicBezTo>
                    <a:pt x="573504" y="581459"/>
                    <a:pt x="32838" y="579874"/>
                    <a:pt x="12537" y="497972"/>
                  </a:cubicBezTo>
                  <a:cubicBezTo>
                    <a:pt x="992" y="378148"/>
                    <a:pt x="-4426" y="189998"/>
                    <a:pt x="4334" y="81348"/>
                  </a:cubicBezTo>
                </a:path>
              </a:pathLst>
            </a:custGeom>
            <a:solidFill>
              <a:schemeClr val="bg1"/>
            </a:solidFill>
            <a:ln w="25400" cap="rnd">
              <a:solidFill>
                <a:schemeClr val="tx1"/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350"/>
            </a:p>
          </p:txBody>
        </p:sp>
        <p:sp>
          <p:nvSpPr>
            <p:cNvPr id="90" name="文本框 89"/>
            <p:cNvSpPr txBox="1"/>
            <p:nvPr/>
          </p:nvSpPr>
          <p:spPr>
            <a:xfrm>
              <a:off x="3127638" y="3489811"/>
              <a:ext cx="1291749" cy="1665027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5400" dirty="0">
                  <a:latin typeface="方正静蕾简体" panose="02000000000000000000" pitchFamily="2" charset="-122"/>
                  <a:ea typeface="方正静蕾简体" panose="02000000000000000000" pitchFamily="2" charset="-122"/>
                </a:rPr>
                <a:t>目录</a:t>
              </a: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603470" y="456864"/>
            <a:ext cx="2694201" cy="4942397"/>
            <a:chOff x="4699681" y="-47625"/>
            <a:chExt cx="2694359" cy="5098596"/>
          </a:xfrm>
        </p:grpSpPr>
        <p:sp>
          <p:nvSpPr>
            <p:cNvPr id="30" name="Freeform 24"/>
            <p:cNvSpPr/>
            <p:nvPr/>
          </p:nvSpPr>
          <p:spPr bwMode="auto">
            <a:xfrm>
              <a:off x="6946451" y="3647365"/>
              <a:ext cx="447589" cy="131689"/>
            </a:xfrm>
            <a:custGeom>
              <a:avLst/>
              <a:gdLst>
                <a:gd name="T0" fmla="*/ 183 w 188"/>
                <a:gd name="T1" fmla="*/ 35 h 58"/>
                <a:gd name="T2" fmla="*/ 103 w 188"/>
                <a:gd name="T3" fmla="*/ 26 h 58"/>
                <a:gd name="T4" fmla="*/ 15 w 188"/>
                <a:gd name="T5" fmla="*/ 3 h 58"/>
                <a:gd name="T6" fmla="*/ 6 w 188"/>
                <a:gd name="T7" fmla="*/ 14 h 58"/>
                <a:gd name="T8" fmla="*/ 183 w 188"/>
                <a:gd name="T9" fmla="*/ 44 h 58"/>
                <a:gd name="T10" fmla="*/ 183 w 188"/>
                <a:gd name="T11" fmla="*/ 35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8" h="58">
                  <a:moveTo>
                    <a:pt x="183" y="35"/>
                  </a:moveTo>
                  <a:cubicBezTo>
                    <a:pt x="157" y="29"/>
                    <a:pt x="130" y="29"/>
                    <a:pt x="103" y="26"/>
                  </a:cubicBezTo>
                  <a:cubicBezTo>
                    <a:pt x="72" y="23"/>
                    <a:pt x="43" y="16"/>
                    <a:pt x="15" y="3"/>
                  </a:cubicBezTo>
                  <a:cubicBezTo>
                    <a:pt x="8" y="0"/>
                    <a:pt x="0" y="8"/>
                    <a:pt x="6" y="14"/>
                  </a:cubicBezTo>
                  <a:cubicBezTo>
                    <a:pt x="54" y="51"/>
                    <a:pt x="126" y="58"/>
                    <a:pt x="183" y="44"/>
                  </a:cubicBezTo>
                  <a:cubicBezTo>
                    <a:pt x="188" y="43"/>
                    <a:pt x="188" y="36"/>
                    <a:pt x="183" y="35"/>
                  </a:cubicBezTo>
                </a:path>
              </a:pathLst>
            </a:custGeom>
            <a:solidFill>
              <a:srgbClr val="9DC3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31" name="Freeform 25"/>
            <p:cNvSpPr/>
            <p:nvPr/>
          </p:nvSpPr>
          <p:spPr bwMode="auto">
            <a:xfrm>
              <a:off x="6967431" y="3840242"/>
              <a:ext cx="391641" cy="190217"/>
            </a:xfrm>
            <a:custGeom>
              <a:avLst/>
              <a:gdLst>
                <a:gd name="T0" fmla="*/ 160 w 164"/>
                <a:gd name="T1" fmla="*/ 76 h 84"/>
                <a:gd name="T2" fmla="*/ 77 w 164"/>
                <a:gd name="T3" fmla="*/ 40 h 84"/>
                <a:gd name="T4" fmla="*/ 6 w 164"/>
                <a:gd name="T5" fmla="*/ 1 h 84"/>
                <a:gd name="T6" fmla="*/ 2 w 164"/>
                <a:gd name="T7" fmla="*/ 7 h 84"/>
                <a:gd name="T8" fmla="*/ 72 w 164"/>
                <a:gd name="T9" fmla="*/ 61 h 84"/>
                <a:gd name="T10" fmla="*/ 159 w 164"/>
                <a:gd name="T11" fmla="*/ 84 h 84"/>
                <a:gd name="T12" fmla="*/ 160 w 164"/>
                <a:gd name="T13" fmla="*/ 76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4" h="84">
                  <a:moveTo>
                    <a:pt x="160" y="76"/>
                  </a:moveTo>
                  <a:cubicBezTo>
                    <a:pt x="132" y="65"/>
                    <a:pt x="104" y="54"/>
                    <a:pt x="77" y="40"/>
                  </a:cubicBezTo>
                  <a:cubicBezTo>
                    <a:pt x="53" y="28"/>
                    <a:pt x="31" y="11"/>
                    <a:pt x="6" y="1"/>
                  </a:cubicBezTo>
                  <a:cubicBezTo>
                    <a:pt x="3" y="0"/>
                    <a:pt x="0" y="4"/>
                    <a:pt x="2" y="7"/>
                  </a:cubicBezTo>
                  <a:cubicBezTo>
                    <a:pt x="17" y="31"/>
                    <a:pt x="47" y="48"/>
                    <a:pt x="72" y="61"/>
                  </a:cubicBezTo>
                  <a:cubicBezTo>
                    <a:pt x="100" y="75"/>
                    <a:pt x="129" y="83"/>
                    <a:pt x="159" y="84"/>
                  </a:cubicBezTo>
                  <a:cubicBezTo>
                    <a:pt x="164" y="84"/>
                    <a:pt x="164" y="78"/>
                    <a:pt x="160" y="76"/>
                  </a:cubicBezTo>
                </a:path>
              </a:pathLst>
            </a:custGeom>
            <a:solidFill>
              <a:srgbClr val="9DC3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grpSp>
          <p:nvGrpSpPr>
            <p:cNvPr id="32" name="组合 31"/>
            <p:cNvGrpSpPr/>
            <p:nvPr/>
          </p:nvGrpSpPr>
          <p:grpSpPr>
            <a:xfrm>
              <a:off x="4699681" y="-47625"/>
              <a:ext cx="2596018" cy="5098596"/>
              <a:chOff x="2928938" y="-120650"/>
              <a:chExt cx="2946400" cy="6084888"/>
            </a:xfrm>
          </p:grpSpPr>
          <p:sp>
            <p:nvSpPr>
              <p:cNvPr id="33" name="Freeform 5"/>
              <p:cNvSpPr>
                <a:spLocks noEditPoints="1"/>
              </p:cNvSpPr>
              <p:nvPr/>
            </p:nvSpPr>
            <p:spPr bwMode="auto">
              <a:xfrm>
                <a:off x="3370263" y="3111500"/>
                <a:ext cx="1892300" cy="2195513"/>
              </a:xfrm>
              <a:custGeom>
                <a:avLst/>
                <a:gdLst>
                  <a:gd name="T0" fmla="*/ 669 w 698"/>
                  <a:gd name="T1" fmla="*/ 327 h 810"/>
                  <a:gd name="T2" fmla="*/ 662 w 698"/>
                  <a:gd name="T3" fmla="*/ 318 h 810"/>
                  <a:gd name="T4" fmla="*/ 656 w 698"/>
                  <a:gd name="T5" fmla="*/ 291 h 810"/>
                  <a:gd name="T6" fmla="*/ 640 w 698"/>
                  <a:gd name="T7" fmla="*/ 271 h 810"/>
                  <a:gd name="T8" fmla="*/ 566 w 698"/>
                  <a:gd name="T9" fmla="*/ 171 h 810"/>
                  <a:gd name="T10" fmla="*/ 489 w 698"/>
                  <a:gd name="T11" fmla="*/ 106 h 810"/>
                  <a:gd name="T12" fmla="*/ 475 w 698"/>
                  <a:gd name="T13" fmla="*/ 88 h 810"/>
                  <a:gd name="T14" fmla="*/ 458 w 698"/>
                  <a:gd name="T15" fmla="*/ 27 h 810"/>
                  <a:gd name="T16" fmla="*/ 457 w 698"/>
                  <a:gd name="T17" fmla="*/ 27 h 810"/>
                  <a:gd name="T18" fmla="*/ 426 w 698"/>
                  <a:gd name="T19" fmla="*/ 11 h 810"/>
                  <a:gd name="T20" fmla="*/ 376 w 698"/>
                  <a:gd name="T21" fmla="*/ 3 h 810"/>
                  <a:gd name="T22" fmla="*/ 295 w 698"/>
                  <a:gd name="T23" fmla="*/ 6 h 810"/>
                  <a:gd name="T24" fmla="*/ 284 w 698"/>
                  <a:gd name="T25" fmla="*/ 11 h 810"/>
                  <a:gd name="T26" fmla="*/ 276 w 698"/>
                  <a:gd name="T27" fmla="*/ 12 h 810"/>
                  <a:gd name="T28" fmla="*/ 266 w 698"/>
                  <a:gd name="T29" fmla="*/ 29 h 810"/>
                  <a:gd name="T30" fmla="*/ 265 w 698"/>
                  <a:gd name="T31" fmla="*/ 53 h 810"/>
                  <a:gd name="T32" fmla="*/ 258 w 698"/>
                  <a:gd name="T33" fmla="*/ 62 h 810"/>
                  <a:gd name="T34" fmla="*/ 246 w 698"/>
                  <a:gd name="T35" fmla="*/ 83 h 810"/>
                  <a:gd name="T36" fmla="*/ 246 w 698"/>
                  <a:gd name="T37" fmla="*/ 84 h 810"/>
                  <a:gd name="T38" fmla="*/ 175 w 698"/>
                  <a:gd name="T39" fmla="*/ 153 h 810"/>
                  <a:gd name="T40" fmla="*/ 140 w 698"/>
                  <a:gd name="T41" fmla="*/ 189 h 810"/>
                  <a:gd name="T42" fmla="*/ 114 w 698"/>
                  <a:gd name="T43" fmla="*/ 202 h 810"/>
                  <a:gd name="T44" fmla="*/ 61 w 698"/>
                  <a:gd name="T45" fmla="*/ 610 h 810"/>
                  <a:gd name="T46" fmla="*/ 61 w 698"/>
                  <a:gd name="T47" fmla="*/ 611 h 810"/>
                  <a:gd name="T48" fmla="*/ 62 w 698"/>
                  <a:gd name="T49" fmla="*/ 619 h 810"/>
                  <a:gd name="T50" fmla="*/ 144 w 698"/>
                  <a:gd name="T51" fmla="*/ 731 h 810"/>
                  <a:gd name="T52" fmla="*/ 268 w 698"/>
                  <a:gd name="T53" fmla="*/ 797 h 810"/>
                  <a:gd name="T54" fmla="*/ 415 w 698"/>
                  <a:gd name="T55" fmla="*/ 799 h 810"/>
                  <a:gd name="T56" fmla="*/ 462 w 698"/>
                  <a:gd name="T57" fmla="*/ 785 h 810"/>
                  <a:gd name="T58" fmla="*/ 610 w 698"/>
                  <a:gd name="T59" fmla="*/ 710 h 810"/>
                  <a:gd name="T60" fmla="*/ 622 w 698"/>
                  <a:gd name="T61" fmla="*/ 691 h 810"/>
                  <a:gd name="T62" fmla="*/ 662 w 698"/>
                  <a:gd name="T63" fmla="*/ 628 h 810"/>
                  <a:gd name="T64" fmla="*/ 672 w 698"/>
                  <a:gd name="T65" fmla="*/ 574 h 810"/>
                  <a:gd name="T66" fmla="*/ 669 w 698"/>
                  <a:gd name="T67" fmla="*/ 327 h 810"/>
                  <a:gd name="T68" fmla="*/ 534 w 698"/>
                  <a:gd name="T69" fmla="*/ 523 h 810"/>
                  <a:gd name="T70" fmla="*/ 536 w 698"/>
                  <a:gd name="T71" fmla="*/ 520 h 810"/>
                  <a:gd name="T72" fmla="*/ 535 w 698"/>
                  <a:gd name="T73" fmla="*/ 527 h 810"/>
                  <a:gd name="T74" fmla="*/ 535 w 698"/>
                  <a:gd name="T75" fmla="*/ 529 h 810"/>
                  <a:gd name="T76" fmla="*/ 535 w 698"/>
                  <a:gd name="T77" fmla="*/ 530 h 810"/>
                  <a:gd name="T78" fmla="*/ 534 w 698"/>
                  <a:gd name="T79" fmla="*/ 525 h 810"/>
                  <a:gd name="T80" fmla="*/ 534 w 698"/>
                  <a:gd name="T81" fmla="*/ 523 h 8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698" h="810">
                    <a:moveTo>
                      <a:pt x="669" y="327"/>
                    </a:moveTo>
                    <a:cubicBezTo>
                      <a:pt x="667" y="323"/>
                      <a:pt x="665" y="320"/>
                      <a:pt x="662" y="318"/>
                    </a:cubicBezTo>
                    <a:cubicBezTo>
                      <a:pt x="660" y="309"/>
                      <a:pt x="658" y="300"/>
                      <a:pt x="656" y="291"/>
                    </a:cubicBezTo>
                    <a:cubicBezTo>
                      <a:pt x="655" y="282"/>
                      <a:pt x="648" y="275"/>
                      <a:pt x="640" y="271"/>
                    </a:cubicBezTo>
                    <a:cubicBezTo>
                      <a:pt x="629" y="231"/>
                      <a:pt x="597" y="196"/>
                      <a:pt x="566" y="171"/>
                    </a:cubicBezTo>
                    <a:cubicBezTo>
                      <a:pt x="542" y="151"/>
                      <a:pt x="511" y="131"/>
                      <a:pt x="489" y="106"/>
                    </a:cubicBezTo>
                    <a:cubicBezTo>
                      <a:pt x="487" y="97"/>
                      <a:pt x="482" y="91"/>
                      <a:pt x="475" y="88"/>
                    </a:cubicBezTo>
                    <a:cubicBezTo>
                      <a:pt x="463" y="70"/>
                      <a:pt x="456" y="50"/>
                      <a:pt x="458" y="27"/>
                    </a:cubicBezTo>
                    <a:cubicBezTo>
                      <a:pt x="458" y="27"/>
                      <a:pt x="458" y="27"/>
                      <a:pt x="457" y="27"/>
                    </a:cubicBezTo>
                    <a:cubicBezTo>
                      <a:pt x="458" y="10"/>
                      <a:pt x="438" y="3"/>
                      <a:pt x="426" y="11"/>
                    </a:cubicBezTo>
                    <a:cubicBezTo>
                      <a:pt x="410" y="6"/>
                      <a:pt x="392" y="5"/>
                      <a:pt x="376" y="3"/>
                    </a:cubicBezTo>
                    <a:cubicBezTo>
                      <a:pt x="349" y="0"/>
                      <a:pt x="322" y="1"/>
                      <a:pt x="295" y="6"/>
                    </a:cubicBezTo>
                    <a:cubicBezTo>
                      <a:pt x="290" y="7"/>
                      <a:pt x="287" y="9"/>
                      <a:pt x="284" y="11"/>
                    </a:cubicBezTo>
                    <a:cubicBezTo>
                      <a:pt x="281" y="11"/>
                      <a:pt x="279" y="11"/>
                      <a:pt x="276" y="12"/>
                    </a:cubicBezTo>
                    <a:cubicBezTo>
                      <a:pt x="267" y="12"/>
                      <a:pt x="263" y="22"/>
                      <a:pt x="266" y="29"/>
                    </a:cubicBezTo>
                    <a:cubicBezTo>
                      <a:pt x="266" y="37"/>
                      <a:pt x="266" y="45"/>
                      <a:pt x="265" y="53"/>
                    </a:cubicBezTo>
                    <a:cubicBezTo>
                      <a:pt x="262" y="55"/>
                      <a:pt x="260" y="58"/>
                      <a:pt x="258" y="62"/>
                    </a:cubicBezTo>
                    <a:cubicBezTo>
                      <a:pt x="254" y="69"/>
                      <a:pt x="250" y="76"/>
                      <a:pt x="246" y="83"/>
                    </a:cubicBezTo>
                    <a:cubicBezTo>
                      <a:pt x="246" y="84"/>
                      <a:pt x="246" y="84"/>
                      <a:pt x="246" y="84"/>
                    </a:cubicBezTo>
                    <a:cubicBezTo>
                      <a:pt x="227" y="111"/>
                      <a:pt x="201" y="131"/>
                      <a:pt x="175" y="153"/>
                    </a:cubicBezTo>
                    <a:cubicBezTo>
                      <a:pt x="163" y="164"/>
                      <a:pt x="151" y="176"/>
                      <a:pt x="140" y="189"/>
                    </a:cubicBezTo>
                    <a:cubicBezTo>
                      <a:pt x="130" y="188"/>
                      <a:pt x="120" y="192"/>
                      <a:pt x="114" y="202"/>
                    </a:cubicBezTo>
                    <a:cubicBezTo>
                      <a:pt x="44" y="325"/>
                      <a:pt x="0" y="474"/>
                      <a:pt x="61" y="610"/>
                    </a:cubicBezTo>
                    <a:cubicBezTo>
                      <a:pt x="61" y="610"/>
                      <a:pt x="61" y="611"/>
                      <a:pt x="61" y="611"/>
                    </a:cubicBezTo>
                    <a:cubicBezTo>
                      <a:pt x="61" y="614"/>
                      <a:pt x="61" y="616"/>
                      <a:pt x="62" y="619"/>
                    </a:cubicBezTo>
                    <a:cubicBezTo>
                      <a:pt x="83" y="661"/>
                      <a:pt x="107" y="700"/>
                      <a:pt x="144" y="731"/>
                    </a:cubicBezTo>
                    <a:cubicBezTo>
                      <a:pt x="179" y="762"/>
                      <a:pt x="222" y="786"/>
                      <a:pt x="268" y="797"/>
                    </a:cubicBezTo>
                    <a:cubicBezTo>
                      <a:pt x="316" y="809"/>
                      <a:pt x="367" y="810"/>
                      <a:pt x="415" y="799"/>
                    </a:cubicBezTo>
                    <a:cubicBezTo>
                      <a:pt x="430" y="796"/>
                      <a:pt x="446" y="791"/>
                      <a:pt x="462" y="785"/>
                    </a:cubicBezTo>
                    <a:cubicBezTo>
                      <a:pt x="522" y="786"/>
                      <a:pt x="574" y="758"/>
                      <a:pt x="610" y="710"/>
                    </a:cubicBezTo>
                    <a:cubicBezTo>
                      <a:pt x="614" y="704"/>
                      <a:pt x="618" y="697"/>
                      <a:pt x="622" y="691"/>
                    </a:cubicBezTo>
                    <a:cubicBezTo>
                      <a:pt x="646" y="682"/>
                      <a:pt x="656" y="649"/>
                      <a:pt x="662" y="628"/>
                    </a:cubicBezTo>
                    <a:cubicBezTo>
                      <a:pt x="667" y="611"/>
                      <a:pt x="672" y="592"/>
                      <a:pt x="672" y="574"/>
                    </a:cubicBezTo>
                    <a:cubicBezTo>
                      <a:pt x="698" y="493"/>
                      <a:pt x="696" y="408"/>
                      <a:pt x="669" y="327"/>
                    </a:cubicBezTo>
                    <a:moveTo>
                      <a:pt x="534" y="523"/>
                    </a:moveTo>
                    <a:cubicBezTo>
                      <a:pt x="535" y="522"/>
                      <a:pt x="535" y="521"/>
                      <a:pt x="536" y="520"/>
                    </a:cubicBezTo>
                    <a:cubicBezTo>
                      <a:pt x="535" y="522"/>
                      <a:pt x="535" y="525"/>
                      <a:pt x="535" y="527"/>
                    </a:cubicBezTo>
                    <a:cubicBezTo>
                      <a:pt x="535" y="528"/>
                      <a:pt x="535" y="529"/>
                      <a:pt x="535" y="529"/>
                    </a:cubicBezTo>
                    <a:cubicBezTo>
                      <a:pt x="535" y="530"/>
                      <a:pt x="535" y="530"/>
                      <a:pt x="535" y="530"/>
                    </a:cubicBezTo>
                    <a:cubicBezTo>
                      <a:pt x="534" y="529"/>
                      <a:pt x="534" y="527"/>
                      <a:pt x="534" y="525"/>
                    </a:cubicBezTo>
                    <a:cubicBezTo>
                      <a:pt x="534" y="525"/>
                      <a:pt x="534" y="524"/>
                      <a:pt x="534" y="523"/>
                    </a:cubicBezTo>
                  </a:path>
                </a:pathLst>
              </a:custGeom>
              <a:solidFill>
                <a:srgbClr val="9DC3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34" name="Freeform 6"/>
              <p:cNvSpPr/>
              <p:nvPr/>
            </p:nvSpPr>
            <p:spPr bwMode="auto">
              <a:xfrm>
                <a:off x="3668713" y="3486150"/>
                <a:ext cx="504825" cy="955675"/>
              </a:xfrm>
              <a:custGeom>
                <a:avLst/>
                <a:gdLst>
                  <a:gd name="T0" fmla="*/ 125 w 186"/>
                  <a:gd name="T1" fmla="*/ 14 h 353"/>
                  <a:gd name="T2" fmla="*/ 110 w 186"/>
                  <a:gd name="T3" fmla="*/ 18 h 353"/>
                  <a:gd name="T4" fmla="*/ 61 w 186"/>
                  <a:gd name="T5" fmla="*/ 63 h 353"/>
                  <a:gd name="T6" fmla="*/ 8 w 186"/>
                  <a:gd name="T7" fmla="*/ 190 h 353"/>
                  <a:gd name="T8" fmla="*/ 4 w 186"/>
                  <a:gd name="T9" fmla="*/ 213 h 353"/>
                  <a:gd name="T10" fmla="*/ 1 w 186"/>
                  <a:gd name="T11" fmla="*/ 282 h 353"/>
                  <a:gd name="T12" fmla="*/ 4 w 186"/>
                  <a:gd name="T13" fmla="*/ 294 h 353"/>
                  <a:gd name="T14" fmla="*/ 36 w 186"/>
                  <a:gd name="T15" fmla="*/ 344 h 353"/>
                  <a:gd name="T16" fmla="*/ 75 w 186"/>
                  <a:gd name="T17" fmla="*/ 299 h 353"/>
                  <a:gd name="T18" fmla="*/ 78 w 186"/>
                  <a:gd name="T19" fmla="*/ 220 h 353"/>
                  <a:gd name="T20" fmla="*/ 95 w 186"/>
                  <a:gd name="T21" fmla="*/ 152 h 353"/>
                  <a:gd name="T22" fmla="*/ 120 w 186"/>
                  <a:gd name="T23" fmla="*/ 108 h 353"/>
                  <a:gd name="T24" fmla="*/ 160 w 186"/>
                  <a:gd name="T25" fmla="*/ 59 h 353"/>
                  <a:gd name="T26" fmla="*/ 125 w 186"/>
                  <a:gd name="T27" fmla="*/ 14 h 3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86" h="353">
                    <a:moveTo>
                      <a:pt x="125" y="14"/>
                    </a:moveTo>
                    <a:cubicBezTo>
                      <a:pt x="121" y="13"/>
                      <a:pt x="115" y="14"/>
                      <a:pt x="110" y="18"/>
                    </a:cubicBezTo>
                    <a:cubicBezTo>
                      <a:pt x="91" y="29"/>
                      <a:pt x="74" y="45"/>
                      <a:pt x="61" y="63"/>
                    </a:cubicBezTo>
                    <a:cubicBezTo>
                      <a:pt x="32" y="98"/>
                      <a:pt x="16" y="147"/>
                      <a:pt x="8" y="190"/>
                    </a:cubicBezTo>
                    <a:cubicBezTo>
                      <a:pt x="7" y="198"/>
                      <a:pt x="5" y="206"/>
                      <a:pt x="4" y="213"/>
                    </a:cubicBezTo>
                    <a:cubicBezTo>
                      <a:pt x="1" y="236"/>
                      <a:pt x="0" y="259"/>
                      <a:pt x="1" y="282"/>
                    </a:cubicBezTo>
                    <a:cubicBezTo>
                      <a:pt x="1" y="286"/>
                      <a:pt x="2" y="290"/>
                      <a:pt x="4" y="294"/>
                    </a:cubicBezTo>
                    <a:cubicBezTo>
                      <a:pt x="7" y="315"/>
                      <a:pt x="16" y="338"/>
                      <a:pt x="36" y="344"/>
                    </a:cubicBezTo>
                    <a:cubicBezTo>
                      <a:pt x="65" y="353"/>
                      <a:pt x="74" y="319"/>
                      <a:pt x="75" y="299"/>
                    </a:cubicBezTo>
                    <a:cubicBezTo>
                      <a:pt x="76" y="272"/>
                      <a:pt x="74" y="246"/>
                      <a:pt x="78" y="220"/>
                    </a:cubicBezTo>
                    <a:cubicBezTo>
                      <a:pt x="81" y="197"/>
                      <a:pt x="87" y="174"/>
                      <a:pt x="95" y="152"/>
                    </a:cubicBezTo>
                    <a:cubicBezTo>
                      <a:pt x="102" y="137"/>
                      <a:pt x="111" y="122"/>
                      <a:pt x="120" y="108"/>
                    </a:cubicBezTo>
                    <a:cubicBezTo>
                      <a:pt x="131" y="92"/>
                      <a:pt x="145" y="72"/>
                      <a:pt x="160" y="59"/>
                    </a:cubicBezTo>
                    <a:cubicBezTo>
                      <a:pt x="186" y="36"/>
                      <a:pt x="153" y="0"/>
                      <a:pt x="125" y="14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35" name="Freeform 7"/>
              <p:cNvSpPr/>
              <p:nvPr/>
            </p:nvSpPr>
            <p:spPr bwMode="auto">
              <a:xfrm>
                <a:off x="3690938" y="4449763"/>
                <a:ext cx="225425" cy="314325"/>
              </a:xfrm>
              <a:custGeom>
                <a:avLst/>
                <a:gdLst>
                  <a:gd name="T0" fmla="*/ 77 w 83"/>
                  <a:gd name="T1" fmla="*/ 26 h 116"/>
                  <a:gd name="T2" fmla="*/ 43 w 83"/>
                  <a:gd name="T3" fmla="*/ 0 h 116"/>
                  <a:gd name="T4" fmla="*/ 8 w 83"/>
                  <a:gd name="T5" fmla="*/ 26 h 116"/>
                  <a:gd name="T6" fmla="*/ 22 w 83"/>
                  <a:gd name="T7" fmla="*/ 104 h 116"/>
                  <a:gd name="T8" fmla="*/ 67 w 83"/>
                  <a:gd name="T9" fmla="*/ 98 h 116"/>
                  <a:gd name="T10" fmla="*/ 73 w 83"/>
                  <a:gd name="T11" fmla="*/ 84 h 116"/>
                  <a:gd name="T12" fmla="*/ 74 w 83"/>
                  <a:gd name="T13" fmla="*/ 80 h 116"/>
                  <a:gd name="T14" fmla="*/ 78 w 83"/>
                  <a:gd name="T15" fmla="*/ 73 h 116"/>
                  <a:gd name="T16" fmla="*/ 77 w 83"/>
                  <a:gd name="T17" fmla="*/ 26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3" h="116">
                    <a:moveTo>
                      <a:pt x="77" y="26"/>
                    </a:moveTo>
                    <a:cubicBezTo>
                      <a:pt x="71" y="11"/>
                      <a:pt x="60" y="0"/>
                      <a:pt x="43" y="0"/>
                    </a:cubicBezTo>
                    <a:cubicBezTo>
                      <a:pt x="26" y="0"/>
                      <a:pt x="14" y="11"/>
                      <a:pt x="8" y="26"/>
                    </a:cubicBezTo>
                    <a:cubicBezTo>
                      <a:pt x="0" y="51"/>
                      <a:pt x="0" y="85"/>
                      <a:pt x="22" y="104"/>
                    </a:cubicBezTo>
                    <a:cubicBezTo>
                      <a:pt x="34" y="115"/>
                      <a:pt x="59" y="116"/>
                      <a:pt x="67" y="98"/>
                    </a:cubicBezTo>
                    <a:cubicBezTo>
                      <a:pt x="69" y="94"/>
                      <a:pt x="72" y="89"/>
                      <a:pt x="73" y="84"/>
                    </a:cubicBezTo>
                    <a:cubicBezTo>
                      <a:pt x="73" y="83"/>
                      <a:pt x="74" y="81"/>
                      <a:pt x="74" y="80"/>
                    </a:cubicBezTo>
                    <a:cubicBezTo>
                      <a:pt x="75" y="78"/>
                      <a:pt x="76" y="75"/>
                      <a:pt x="78" y="73"/>
                    </a:cubicBezTo>
                    <a:cubicBezTo>
                      <a:pt x="83" y="58"/>
                      <a:pt x="83" y="40"/>
                      <a:pt x="77" y="26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36" name="Freeform 8"/>
              <p:cNvSpPr/>
              <p:nvPr/>
            </p:nvSpPr>
            <p:spPr bwMode="auto">
              <a:xfrm>
                <a:off x="3897313" y="4745038"/>
                <a:ext cx="200025" cy="195263"/>
              </a:xfrm>
              <a:custGeom>
                <a:avLst/>
                <a:gdLst>
                  <a:gd name="T0" fmla="*/ 72 w 74"/>
                  <a:gd name="T1" fmla="*/ 26 h 72"/>
                  <a:gd name="T2" fmla="*/ 56 w 74"/>
                  <a:gd name="T3" fmla="*/ 5 h 72"/>
                  <a:gd name="T4" fmla="*/ 47 w 74"/>
                  <a:gd name="T5" fmla="*/ 2 h 72"/>
                  <a:gd name="T6" fmla="*/ 31 w 74"/>
                  <a:gd name="T7" fmla="*/ 1 h 72"/>
                  <a:gd name="T8" fmla="*/ 26 w 74"/>
                  <a:gd name="T9" fmla="*/ 2 h 72"/>
                  <a:gd name="T10" fmla="*/ 17 w 74"/>
                  <a:gd name="T11" fmla="*/ 6 h 72"/>
                  <a:gd name="T12" fmla="*/ 3 w 74"/>
                  <a:gd name="T13" fmla="*/ 23 h 72"/>
                  <a:gd name="T14" fmla="*/ 1 w 74"/>
                  <a:gd name="T15" fmla="*/ 27 h 72"/>
                  <a:gd name="T16" fmla="*/ 0 w 74"/>
                  <a:gd name="T17" fmla="*/ 36 h 72"/>
                  <a:gd name="T18" fmla="*/ 1 w 74"/>
                  <a:gd name="T19" fmla="*/ 46 h 72"/>
                  <a:gd name="T20" fmla="*/ 8 w 74"/>
                  <a:gd name="T21" fmla="*/ 58 h 72"/>
                  <a:gd name="T22" fmla="*/ 14 w 74"/>
                  <a:gd name="T23" fmla="*/ 64 h 72"/>
                  <a:gd name="T24" fmla="*/ 22 w 74"/>
                  <a:gd name="T25" fmla="*/ 69 h 72"/>
                  <a:gd name="T26" fmla="*/ 31 w 74"/>
                  <a:gd name="T27" fmla="*/ 71 h 72"/>
                  <a:gd name="T28" fmla="*/ 45 w 74"/>
                  <a:gd name="T29" fmla="*/ 71 h 72"/>
                  <a:gd name="T30" fmla="*/ 47 w 74"/>
                  <a:gd name="T31" fmla="*/ 70 h 72"/>
                  <a:gd name="T32" fmla="*/ 59 w 74"/>
                  <a:gd name="T33" fmla="*/ 64 h 72"/>
                  <a:gd name="T34" fmla="*/ 69 w 74"/>
                  <a:gd name="T35" fmla="*/ 54 h 72"/>
                  <a:gd name="T36" fmla="*/ 73 w 74"/>
                  <a:gd name="T37" fmla="*/ 41 h 72"/>
                  <a:gd name="T38" fmla="*/ 72 w 74"/>
                  <a:gd name="T39" fmla="*/ 26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4" h="72">
                    <a:moveTo>
                      <a:pt x="72" y="26"/>
                    </a:moveTo>
                    <a:cubicBezTo>
                      <a:pt x="69" y="18"/>
                      <a:pt x="64" y="10"/>
                      <a:pt x="56" y="5"/>
                    </a:cubicBezTo>
                    <a:cubicBezTo>
                      <a:pt x="53" y="4"/>
                      <a:pt x="50" y="3"/>
                      <a:pt x="47" y="2"/>
                    </a:cubicBezTo>
                    <a:cubicBezTo>
                      <a:pt x="42" y="0"/>
                      <a:pt x="36" y="0"/>
                      <a:pt x="31" y="1"/>
                    </a:cubicBezTo>
                    <a:cubicBezTo>
                      <a:pt x="29" y="2"/>
                      <a:pt x="28" y="2"/>
                      <a:pt x="26" y="2"/>
                    </a:cubicBezTo>
                    <a:cubicBezTo>
                      <a:pt x="23" y="3"/>
                      <a:pt x="20" y="4"/>
                      <a:pt x="17" y="6"/>
                    </a:cubicBezTo>
                    <a:cubicBezTo>
                      <a:pt x="10" y="9"/>
                      <a:pt x="4" y="15"/>
                      <a:pt x="3" y="23"/>
                    </a:cubicBezTo>
                    <a:cubicBezTo>
                      <a:pt x="2" y="25"/>
                      <a:pt x="2" y="26"/>
                      <a:pt x="1" y="27"/>
                    </a:cubicBezTo>
                    <a:cubicBezTo>
                      <a:pt x="1" y="30"/>
                      <a:pt x="0" y="33"/>
                      <a:pt x="0" y="36"/>
                    </a:cubicBezTo>
                    <a:cubicBezTo>
                      <a:pt x="0" y="39"/>
                      <a:pt x="1" y="43"/>
                      <a:pt x="1" y="46"/>
                    </a:cubicBezTo>
                    <a:cubicBezTo>
                      <a:pt x="2" y="50"/>
                      <a:pt x="5" y="54"/>
                      <a:pt x="8" y="58"/>
                    </a:cubicBezTo>
                    <a:cubicBezTo>
                      <a:pt x="9" y="61"/>
                      <a:pt x="11" y="63"/>
                      <a:pt x="14" y="64"/>
                    </a:cubicBezTo>
                    <a:cubicBezTo>
                      <a:pt x="16" y="66"/>
                      <a:pt x="19" y="68"/>
                      <a:pt x="22" y="69"/>
                    </a:cubicBezTo>
                    <a:cubicBezTo>
                      <a:pt x="25" y="70"/>
                      <a:pt x="28" y="71"/>
                      <a:pt x="31" y="71"/>
                    </a:cubicBezTo>
                    <a:cubicBezTo>
                      <a:pt x="36" y="72"/>
                      <a:pt x="40" y="72"/>
                      <a:pt x="45" y="71"/>
                    </a:cubicBezTo>
                    <a:cubicBezTo>
                      <a:pt x="46" y="71"/>
                      <a:pt x="47" y="70"/>
                      <a:pt x="47" y="70"/>
                    </a:cubicBezTo>
                    <a:cubicBezTo>
                      <a:pt x="52" y="69"/>
                      <a:pt x="56" y="67"/>
                      <a:pt x="59" y="64"/>
                    </a:cubicBezTo>
                    <a:cubicBezTo>
                      <a:pt x="63" y="61"/>
                      <a:pt x="66" y="58"/>
                      <a:pt x="69" y="54"/>
                    </a:cubicBezTo>
                    <a:cubicBezTo>
                      <a:pt x="71" y="50"/>
                      <a:pt x="72" y="45"/>
                      <a:pt x="73" y="41"/>
                    </a:cubicBezTo>
                    <a:cubicBezTo>
                      <a:pt x="74" y="36"/>
                      <a:pt x="74" y="31"/>
                      <a:pt x="72" y="26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37" name="Freeform 9"/>
              <p:cNvSpPr/>
              <p:nvPr/>
            </p:nvSpPr>
            <p:spPr bwMode="auto">
              <a:xfrm>
                <a:off x="4094163" y="4897438"/>
                <a:ext cx="125413" cy="122238"/>
              </a:xfrm>
              <a:custGeom>
                <a:avLst/>
                <a:gdLst>
                  <a:gd name="T0" fmla="*/ 34 w 46"/>
                  <a:gd name="T1" fmla="*/ 3 h 45"/>
                  <a:gd name="T2" fmla="*/ 20 w 46"/>
                  <a:gd name="T3" fmla="*/ 1 h 45"/>
                  <a:gd name="T4" fmla="*/ 8 w 46"/>
                  <a:gd name="T5" fmla="*/ 7 h 45"/>
                  <a:gd name="T6" fmla="*/ 3 w 46"/>
                  <a:gd name="T7" fmla="*/ 30 h 45"/>
                  <a:gd name="T8" fmla="*/ 29 w 46"/>
                  <a:gd name="T9" fmla="*/ 43 h 45"/>
                  <a:gd name="T10" fmla="*/ 29 w 46"/>
                  <a:gd name="T11" fmla="*/ 43 h 45"/>
                  <a:gd name="T12" fmla="*/ 44 w 46"/>
                  <a:gd name="T13" fmla="*/ 28 h 45"/>
                  <a:gd name="T14" fmla="*/ 44 w 46"/>
                  <a:gd name="T15" fmla="*/ 28 h 45"/>
                  <a:gd name="T16" fmla="*/ 34 w 46"/>
                  <a:gd name="T17" fmla="*/ 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6" h="45">
                    <a:moveTo>
                      <a:pt x="34" y="3"/>
                    </a:moveTo>
                    <a:cubicBezTo>
                      <a:pt x="30" y="1"/>
                      <a:pt x="25" y="0"/>
                      <a:pt x="20" y="1"/>
                    </a:cubicBezTo>
                    <a:cubicBezTo>
                      <a:pt x="16" y="1"/>
                      <a:pt x="11" y="3"/>
                      <a:pt x="8" y="7"/>
                    </a:cubicBezTo>
                    <a:cubicBezTo>
                      <a:pt x="2" y="13"/>
                      <a:pt x="0" y="22"/>
                      <a:pt x="3" y="30"/>
                    </a:cubicBezTo>
                    <a:cubicBezTo>
                      <a:pt x="8" y="40"/>
                      <a:pt x="18" y="45"/>
                      <a:pt x="29" y="43"/>
                    </a:cubicBezTo>
                    <a:cubicBezTo>
                      <a:pt x="29" y="43"/>
                      <a:pt x="29" y="43"/>
                      <a:pt x="29" y="43"/>
                    </a:cubicBezTo>
                    <a:cubicBezTo>
                      <a:pt x="36" y="41"/>
                      <a:pt x="42" y="35"/>
                      <a:pt x="44" y="28"/>
                    </a:cubicBezTo>
                    <a:cubicBezTo>
                      <a:pt x="44" y="28"/>
                      <a:pt x="44" y="28"/>
                      <a:pt x="44" y="28"/>
                    </a:cubicBezTo>
                    <a:cubicBezTo>
                      <a:pt x="46" y="18"/>
                      <a:pt x="42" y="8"/>
                      <a:pt x="34" y="3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38" name="Freeform 10"/>
              <p:cNvSpPr/>
              <p:nvPr/>
            </p:nvSpPr>
            <p:spPr bwMode="auto">
              <a:xfrm>
                <a:off x="4611688" y="3490913"/>
                <a:ext cx="257175" cy="284163"/>
              </a:xfrm>
              <a:custGeom>
                <a:avLst/>
                <a:gdLst>
                  <a:gd name="T0" fmla="*/ 91 w 95"/>
                  <a:gd name="T1" fmla="*/ 65 h 105"/>
                  <a:gd name="T2" fmla="*/ 69 w 95"/>
                  <a:gd name="T3" fmla="*/ 35 h 105"/>
                  <a:gd name="T4" fmla="*/ 60 w 95"/>
                  <a:gd name="T5" fmla="*/ 20 h 105"/>
                  <a:gd name="T6" fmla="*/ 20 w 95"/>
                  <a:gd name="T7" fmla="*/ 9 h 105"/>
                  <a:gd name="T8" fmla="*/ 9 w 95"/>
                  <a:gd name="T9" fmla="*/ 50 h 105"/>
                  <a:gd name="T10" fmla="*/ 18 w 95"/>
                  <a:gd name="T11" fmla="*/ 65 h 105"/>
                  <a:gd name="T12" fmla="*/ 22 w 95"/>
                  <a:gd name="T13" fmla="*/ 72 h 105"/>
                  <a:gd name="T14" fmla="*/ 22 w 95"/>
                  <a:gd name="T15" fmla="*/ 74 h 105"/>
                  <a:gd name="T16" fmla="*/ 23 w 95"/>
                  <a:gd name="T17" fmla="*/ 76 h 105"/>
                  <a:gd name="T18" fmla="*/ 44 w 95"/>
                  <a:gd name="T19" fmla="*/ 97 h 105"/>
                  <a:gd name="T20" fmla="*/ 70 w 95"/>
                  <a:gd name="T21" fmla="*/ 102 h 105"/>
                  <a:gd name="T22" fmla="*/ 91 w 95"/>
                  <a:gd name="T23" fmla="*/ 65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5" h="105">
                    <a:moveTo>
                      <a:pt x="91" y="65"/>
                    </a:moveTo>
                    <a:cubicBezTo>
                      <a:pt x="87" y="53"/>
                      <a:pt x="80" y="42"/>
                      <a:pt x="69" y="35"/>
                    </a:cubicBezTo>
                    <a:cubicBezTo>
                      <a:pt x="67" y="30"/>
                      <a:pt x="64" y="25"/>
                      <a:pt x="60" y="20"/>
                    </a:cubicBezTo>
                    <a:cubicBezTo>
                      <a:pt x="52" y="7"/>
                      <a:pt x="34" y="0"/>
                      <a:pt x="20" y="9"/>
                    </a:cubicBezTo>
                    <a:cubicBezTo>
                      <a:pt x="7" y="18"/>
                      <a:pt x="0" y="36"/>
                      <a:pt x="9" y="50"/>
                    </a:cubicBezTo>
                    <a:cubicBezTo>
                      <a:pt x="12" y="55"/>
                      <a:pt x="15" y="60"/>
                      <a:pt x="18" y="65"/>
                    </a:cubicBezTo>
                    <a:cubicBezTo>
                      <a:pt x="19" y="67"/>
                      <a:pt x="20" y="70"/>
                      <a:pt x="22" y="72"/>
                    </a:cubicBezTo>
                    <a:cubicBezTo>
                      <a:pt x="22" y="73"/>
                      <a:pt x="22" y="73"/>
                      <a:pt x="22" y="74"/>
                    </a:cubicBezTo>
                    <a:cubicBezTo>
                      <a:pt x="23" y="74"/>
                      <a:pt x="23" y="75"/>
                      <a:pt x="23" y="76"/>
                    </a:cubicBezTo>
                    <a:cubicBezTo>
                      <a:pt x="27" y="86"/>
                      <a:pt x="35" y="94"/>
                      <a:pt x="44" y="97"/>
                    </a:cubicBezTo>
                    <a:cubicBezTo>
                      <a:pt x="52" y="102"/>
                      <a:pt x="61" y="105"/>
                      <a:pt x="70" y="102"/>
                    </a:cubicBezTo>
                    <a:cubicBezTo>
                      <a:pt x="85" y="97"/>
                      <a:pt x="95" y="81"/>
                      <a:pt x="91" y="65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39" name="Freeform 11"/>
              <p:cNvSpPr/>
              <p:nvPr/>
            </p:nvSpPr>
            <p:spPr bwMode="auto">
              <a:xfrm>
                <a:off x="4895851" y="3846513"/>
                <a:ext cx="236538" cy="500063"/>
              </a:xfrm>
              <a:custGeom>
                <a:avLst/>
                <a:gdLst>
                  <a:gd name="T0" fmla="*/ 72 w 87"/>
                  <a:gd name="T1" fmla="*/ 37 h 185"/>
                  <a:gd name="T2" fmla="*/ 12 w 87"/>
                  <a:gd name="T3" fmla="*/ 53 h 185"/>
                  <a:gd name="T4" fmla="*/ 21 w 87"/>
                  <a:gd name="T5" fmla="*/ 92 h 185"/>
                  <a:gd name="T6" fmla="*/ 23 w 87"/>
                  <a:gd name="T7" fmla="*/ 144 h 185"/>
                  <a:gd name="T8" fmla="*/ 80 w 87"/>
                  <a:gd name="T9" fmla="*/ 152 h 185"/>
                  <a:gd name="T10" fmla="*/ 72 w 87"/>
                  <a:gd name="T11" fmla="*/ 37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7" h="185">
                    <a:moveTo>
                      <a:pt x="72" y="37"/>
                    </a:moveTo>
                    <a:cubicBezTo>
                      <a:pt x="58" y="0"/>
                      <a:pt x="0" y="14"/>
                      <a:pt x="12" y="53"/>
                    </a:cubicBezTo>
                    <a:cubicBezTo>
                      <a:pt x="16" y="66"/>
                      <a:pt x="19" y="79"/>
                      <a:pt x="21" y="92"/>
                    </a:cubicBezTo>
                    <a:cubicBezTo>
                      <a:pt x="22" y="109"/>
                      <a:pt x="23" y="127"/>
                      <a:pt x="23" y="144"/>
                    </a:cubicBezTo>
                    <a:cubicBezTo>
                      <a:pt x="22" y="176"/>
                      <a:pt x="74" y="185"/>
                      <a:pt x="80" y="152"/>
                    </a:cubicBezTo>
                    <a:cubicBezTo>
                      <a:pt x="87" y="112"/>
                      <a:pt x="86" y="74"/>
                      <a:pt x="72" y="37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40" name="Freeform 12"/>
              <p:cNvSpPr/>
              <p:nvPr/>
            </p:nvSpPr>
            <p:spPr bwMode="auto">
              <a:xfrm>
                <a:off x="4832351" y="4587875"/>
                <a:ext cx="196850" cy="328613"/>
              </a:xfrm>
              <a:custGeom>
                <a:avLst/>
                <a:gdLst>
                  <a:gd name="T0" fmla="*/ 60 w 73"/>
                  <a:gd name="T1" fmla="*/ 17 h 121"/>
                  <a:gd name="T2" fmla="*/ 35 w 73"/>
                  <a:gd name="T3" fmla="*/ 7 h 121"/>
                  <a:gd name="T4" fmla="*/ 21 w 73"/>
                  <a:gd name="T5" fmla="*/ 21 h 121"/>
                  <a:gd name="T6" fmla="*/ 18 w 73"/>
                  <a:gd name="T7" fmla="*/ 26 h 121"/>
                  <a:gd name="T8" fmla="*/ 5 w 73"/>
                  <a:gd name="T9" fmla="*/ 56 h 121"/>
                  <a:gd name="T10" fmla="*/ 6 w 73"/>
                  <a:gd name="T11" fmla="*/ 56 h 121"/>
                  <a:gd name="T12" fmla="*/ 6 w 73"/>
                  <a:gd name="T13" fmla="*/ 68 h 121"/>
                  <a:gd name="T14" fmla="*/ 3 w 73"/>
                  <a:gd name="T15" fmla="*/ 112 h 121"/>
                  <a:gd name="T16" fmla="*/ 11 w 73"/>
                  <a:gd name="T17" fmla="*/ 118 h 121"/>
                  <a:gd name="T18" fmla="*/ 72 w 73"/>
                  <a:gd name="T19" fmla="*/ 40 h 121"/>
                  <a:gd name="T20" fmla="*/ 60 w 73"/>
                  <a:gd name="T21" fmla="*/ 17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3" h="121">
                    <a:moveTo>
                      <a:pt x="60" y="17"/>
                    </a:moveTo>
                    <a:cubicBezTo>
                      <a:pt x="56" y="7"/>
                      <a:pt x="44" y="0"/>
                      <a:pt x="35" y="7"/>
                    </a:cubicBezTo>
                    <a:cubicBezTo>
                      <a:pt x="29" y="11"/>
                      <a:pt x="25" y="16"/>
                      <a:pt x="21" y="21"/>
                    </a:cubicBezTo>
                    <a:cubicBezTo>
                      <a:pt x="20" y="23"/>
                      <a:pt x="19" y="24"/>
                      <a:pt x="18" y="26"/>
                    </a:cubicBezTo>
                    <a:cubicBezTo>
                      <a:pt x="13" y="35"/>
                      <a:pt x="8" y="45"/>
                      <a:pt x="5" y="56"/>
                    </a:cubicBezTo>
                    <a:cubicBezTo>
                      <a:pt x="5" y="56"/>
                      <a:pt x="5" y="56"/>
                      <a:pt x="6" y="56"/>
                    </a:cubicBezTo>
                    <a:cubicBezTo>
                      <a:pt x="5" y="60"/>
                      <a:pt x="5" y="65"/>
                      <a:pt x="6" y="68"/>
                    </a:cubicBezTo>
                    <a:cubicBezTo>
                      <a:pt x="2" y="82"/>
                      <a:pt x="0" y="96"/>
                      <a:pt x="3" y="112"/>
                    </a:cubicBezTo>
                    <a:cubicBezTo>
                      <a:pt x="4" y="116"/>
                      <a:pt x="8" y="118"/>
                      <a:pt x="11" y="118"/>
                    </a:cubicBezTo>
                    <a:cubicBezTo>
                      <a:pt x="54" y="121"/>
                      <a:pt x="68" y="75"/>
                      <a:pt x="72" y="40"/>
                    </a:cubicBezTo>
                    <a:cubicBezTo>
                      <a:pt x="73" y="30"/>
                      <a:pt x="67" y="21"/>
                      <a:pt x="60" y="17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41" name="Freeform 13"/>
              <p:cNvSpPr/>
              <p:nvPr/>
            </p:nvSpPr>
            <p:spPr bwMode="auto">
              <a:xfrm>
                <a:off x="4637088" y="4891088"/>
                <a:ext cx="130175" cy="144463"/>
              </a:xfrm>
              <a:custGeom>
                <a:avLst/>
                <a:gdLst>
                  <a:gd name="T0" fmla="*/ 35 w 48"/>
                  <a:gd name="T1" fmla="*/ 5 h 53"/>
                  <a:gd name="T2" fmla="*/ 8 w 48"/>
                  <a:gd name="T3" fmla="*/ 12 h 53"/>
                  <a:gd name="T4" fmla="*/ 1 w 48"/>
                  <a:gd name="T5" fmla="*/ 26 h 53"/>
                  <a:gd name="T6" fmla="*/ 9 w 48"/>
                  <a:gd name="T7" fmla="*/ 49 h 53"/>
                  <a:gd name="T8" fmla="*/ 33 w 48"/>
                  <a:gd name="T9" fmla="*/ 45 h 53"/>
                  <a:gd name="T10" fmla="*/ 42 w 48"/>
                  <a:gd name="T11" fmla="*/ 32 h 53"/>
                  <a:gd name="T12" fmla="*/ 35 w 48"/>
                  <a:gd name="T13" fmla="*/ 5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" h="53">
                    <a:moveTo>
                      <a:pt x="35" y="5"/>
                    </a:moveTo>
                    <a:cubicBezTo>
                      <a:pt x="26" y="0"/>
                      <a:pt x="13" y="2"/>
                      <a:pt x="8" y="12"/>
                    </a:cubicBezTo>
                    <a:cubicBezTo>
                      <a:pt x="6" y="17"/>
                      <a:pt x="3" y="21"/>
                      <a:pt x="1" y="26"/>
                    </a:cubicBezTo>
                    <a:cubicBezTo>
                      <a:pt x="0" y="34"/>
                      <a:pt x="2" y="44"/>
                      <a:pt x="9" y="49"/>
                    </a:cubicBezTo>
                    <a:cubicBezTo>
                      <a:pt x="17" y="53"/>
                      <a:pt x="27" y="50"/>
                      <a:pt x="33" y="45"/>
                    </a:cubicBezTo>
                    <a:cubicBezTo>
                      <a:pt x="37" y="41"/>
                      <a:pt x="39" y="36"/>
                      <a:pt x="42" y="32"/>
                    </a:cubicBezTo>
                    <a:cubicBezTo>
                      <a:pt x="48" y="23"/>
                      <a:pt x="44" y="10"/>
                      <a:pt x="35" y="5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42" name="Freeform 14"/>
              <p:cNvSpPr/>
              <p:nvPr/>
            </p:nvSpPr>
            <p:spPr bwMode="auto">
              <a:xfrm>
                <a:off x="4541838" y="4989513"/>
                <a:ext cx="73025" cy="77788"/>
              </a:xfrm>
              <a:custGeom>
                <a:avLst/>
                <a:gdLst>
                  <a:gd name="T0" fmla="*/ 22 w 27"/>
                  <a:gd name="T1" fmla="*/ 4 h 29"/>
                  <a:gd name="T2" fmla="*/ 10 w 27"/>
                  <a:gd name="T3" fmla="*/ 1 h 29"/>
                  <a:gd name="T4" fmla="*/ 1 w 27"/>
                  <a:gd name="T5" fmla="*/ 10 h 29"/>
                  <a:gd name="T6" fmla="*/ 2 w 27"/>
                  <a:gd name="T7" fmla="*/ 22 h 29"/>
                  <a:gd name="T8" fmla="*/ 10 w 27"/>
                  <a:gd name="T9" fmla="*/ 28 h 29"/>
                  <a:gd name="T10" fmla="*/ 11 w 27"/>
                  <a:gd name="T11" fmla="*/ 28 h 29"/>
                  <a:gd name="T12" fmla="*/ 11 w 27"/>
                  <a:gd name="T13" fmla="*/ 28 h 29"/>
                  <a:gd name="T14" fmla="*/ 21 w 27"/>
                  <a:gd name="T15" fmla="*/ 26 h 29"/>
                  <a:gd name="T16" fmla="*/ 27 w 27"/>
                  <a:gd name="T17" fmla="*/ 14 h 29"/>
                  <a:gd name="T18" fmla="*/ 22 w 27"/>
                  <a:gd name="T19" fmla="*/ 4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7" h="29">
                    <a:moveTo>
                      <a:pt x="22" y="4"/>
                    </a:moveTo>
                    <a:cubicBezTo>
                      <a:pt x="19" y="1"/>
                      <a:pt x="15" y="0"/>
                      <a:pt x="10" y="1"/>
                    </a:cubicBezTo>
                    <a:cubicBezTo>
                      <a:pt x="6" y="2"/>
                      <a:pt x="2" y="6"/>
                      <a:pt x="1" y="10"/>
                    </a:cubicBezTo>
                    <a:cubicBezTo>
                      <a:pt x="1" y="14"/>
                      <a:pt x="0" y="18"/>
                      <a:pt x="2" y="22"/>
                    </a:cubicBezTo>
                    <a:cubicBezTo>
                      <a:pt x="3" y="25"/>
                      <a:pt x="6" y="28"/>
                      <a:pt x="10" y="28"/>
                    </a:cubicBezTo>
                    <a:cubicBezTo>
                      <a:pt x="10" y="28"/>
                      <a:pt x="11" y="28"/>
                      <a:pt x="11" y="28"/>
                    </a:cubicBezTo>
                    <a:cubicBezTo>
                      <a:pt x="11" y="28"/>
                      <a:pt x="11" y="28"/>
                      <a:pt x="11" y="28"/>
                    </a:cubicBezTo>
                    <a:cubicBezTo>
                      <a:pt x="14" y="29"/>
                      <a:pt x="18" y="27"/>
                      <a:pt x="21" y="26"/>
                    </a:cubicBezTo>
                    <a:cubicBezTo>
                      <a:pt x="25" y="24"/>
                      <a:pt x="27" y="18"/>
                      <a:pt x="27" y="14"/>
                    </a:cubicBezTo>
                    <a:cubicBezTo>
                      <a:pt x="27" y="10"/>
                      <a:pt x="25" y="6"/>
                      <a:pt x="22" y="4"/>
                    </a:cubicBezTo>
                  </a:path>
                </a:pathLst>
              </a:custGeom>
              <a:solidFill>
                <a:srgbClr val="FBCD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43" name="Freeform 15"/>
              <p:cNvSpPr>
                <a:spLocks noEditPoints="1"/>
              </p:cNvSpPr>
              <p:nvPr/>
            </p:nvSpPr>
            <p:spPr bwMode="auto">
              <a:xfrm>
                <a:off x="4043363" y="2387600"/>
                <a:ext cx="644525" cy="742950"/>
              </a:xfrm>
              <a:custGeom>
                <a:avLst/>
                <a:gdLst>
                  <a:gd name="T0" fmla="*/ 226 w 238"/>
                  <a:gd name="T1" fmla="*/ 257 h 274"/>
                  <a:gd name="T2" fmla="*/ 225 w 238"/>
                  <a:gd name="T3" fmla="*/ 252 h 274"/>
                  <a:gd name="T4" fmla="*/ 224 w 238"/>
                  <a:gd name="T5" fmla="*/ 248 h 274"/>
                  <a:gd name="T6" fmla="*/ 223 w 238"/>
                  <a:gd name="T7" fmla="*/ 245 h 274"/>
                  <a:gd name="T8" fmla="*/ 221 w 238"/>
                  <a:gd name="T9" fmla="*/ 242 h 274"/>
                  <a:gd name="T10" fmla="*/ 218 w 238"/>
                  <a:gd name="T11" fmla="*/ 235 h 274"/>
                  <a:gd name="T12" fmla="*/ 215 w 238"/>
                  <a:gd name="T13" fmla="*/ 232 h 274"/>
                  <a:gd name="T14" fmla="*/ 198 w 238"/>
                  <a:gd name="T15" fmla="*/ 210 h 274"/>
                  <a:gd name="T16" fmla="*/ 211 w 238"/>
                  <a:gd name="T17" fmla="*/ 193 h 274"/>
                  <a:gd name="T18" fmla="*/ 221 w 238"/>
                  <a:gd name="T19" fmla="*/ 175 h 274"/>
                  <a:gd name="T20" fmla="*/ 222 w 238"/>
                  <a:gd name="T21" fmla="*/ 170 h 274"/>
                  <a:gd name="T22" fmla="*/ 222 w 238"/>
                  <a:gd name="T23" fmla="*/ 170 h 274"/>
                  <a:gd name="T24" fmla="*/ 209 w 238"/>
                  <a:gd name="T25" fmla="*/ 153 h 274"/>
                  <a:gd name="T26" fmla="*/ 185 w 238"/>
                  <a:gd name="T27" fmla="*/ 138 h 274"/>
                  <a:gd name="T28" fmla="*/ 217 w 238"/>
                  <a:gd name="T29" fmla="*/ 104 h 274"/>
                  <a:gd name="T30" fmla="*/ 189 w 238"/>
                  <a:gd name="T31" fmla="*/ 33 h 274"/>
                  <a:gd name="T32" fmla="*/ 175 w 238"/>
                  <a:gd name="T33" fmla="*/ 28 h 274"/>
                  <a:gd name="T34" fmla="*/ 148 w 238"/>
                  <a:gd name="T35" fmla="*/ 4 h 274"/>
                  <a:gd name="T36" fmla="*/ 115 w 238"/>
                  <a:gd name="T37" fmla="*/ 6 h 274"/>
                  <a:gd name="T38" fmla="*/ 114 w 238"/>
                  <a:gd name="T39" fmla="*/ 6 h 274"/>
                  <a:gd name="T40" fmla="*/ 22 w 238"/>
                  <a:gd name="T41" fmla="*/ 54 h 274"/>
                  <a:gd name="T42" fmla="*/ 12 w 238"/>
                  <a:gd name="T43" fmla="*/ 59 h 274"/>
                  <a:gd name="T44" fmla="*/ 13 w 238"/>
                  <a:gd name="T45" fmla="*/ 100 h 274"/>
                  <a:gd name="T46" fmla="*/ 13 w 238"/>
                  <a:gd name="T47" fmla="*/ 104 h 274"/>
                  <a:gd name="T48" fmla="*/ 24 w 238"/>
                  <a:gd name="T49" fmla="*/ 121 h 274"/>
                  <a:gd name="T50" fmla="*/ 38 w 238"/>
                  <a:gd name="T51" fmla="*/ 124 h 274"/>
                  <a:gd name="T52" fmla="*/ 39 w 238"/>
                  <a:gd name="T53" fmla="*/ 127 h 274"/>
                  <a:gd name="T54" fmla="*/ 33 w 238"/>
                  <a:gd name="T55" fmla="*/ 134 h 274"/>
                  <a:gd name="T56" fmla="*/ 26 w 238"/>
                  <a:gd name="T57" fmla="*/ 139 h 274"/>
                  <a:gd name="T58" fmla="*/ 26 w 238"/>
                  <a:gd name="T59" fmla="*/ 139 h 274"/>
                  <a:gd name="T60" fmla="*/ 2 w 238"/>
                  <a:gd name="T61" fmla="*/ 174 h 274"/>
                  <a:gd name="T62" fmla="*/ 24 w 238"/>
                  <a:gd name="T63" fmla="*/ 213 h 274"/>
                  <a:gd name="T64" fmla="*/ 3 w 238"/>
                  <a:gd name="T65" fmla="*/ 261 h 274"/>
                  <a:gd name="T66" fmla="*/ 24 w 238"/>
                  <a:gd name="T67" fmla="*/ 273 h 274"/>
                  <a:gd name="T68" fmla="*/ 112 w 238"/>
                  <a:gd name="T69" fmla="*/ 264 h 274"/>
                  <a:gd name="T70" fmla="*/ 144 w 238"/>
                  <a:gd name="T71" fmla="*/ 261 h 274"/>
                  <a:gd name="T72" fmla="*/ 149 w 238"/>
                  <a:gd name="T73" fmla="*/ 263 h 274"/>
                  <a:gd name="T74" fmla="*/ 159 w 238"/>
                  <a:gd name="T75" fmla="*/ 266 h 274"/>
                  <a:gd name="T76" fmla="*/ 165 w 238"/>
                  <a:gd name="T77" fmla="*/ 266 h 274"/>
                  <a:gd name="T78" fmla="*/ 172 w 238"/>
                  <a:gd name="T79" fmla="*/ 268 h 274"/>
                  <a:gd name="T80" fmla="*/ 187 w 238"/>
                  <a:gd name="T81" fmla="*/ 270 h 274"/>
                  <a:gd name="T82" fmla="*/ 202 w 238"/>
                  <a:gd name="T83" fmla="*/ 268 h 274"/>
                  <a:gd name="T84" fmla="*/ 207 w 238"/>
                  <a:gd name="T85" fmla="*/ 269 h 274"/>
                  <a:gd name="T86" fmla="*/ 226 w 238"/>
                  <a:gd name="T87" fmla="*/ 257 h 274"/>
                  <a:gd name="T88" fmla="*/ 44 w 238"/>
                  <a:gd name="T89" fmla="*/ 183 h 274"/>
                  <a:gd name="T90" fmla="*/ 44 w 238"/>
                  <a:gd name="T91" fmla="*/ 184 h 274"/>
                  <a:gd name="T92" fmla="*/ 43 w 238"/>
                  <a:gd name="T93" fmla="*/ 184 h 274"/>
                  <a:gd name="T94" fmla="*/ 41 w 238"/>
                  <a:gd name="T95" fmla="*/ 181 h 274"/>
                  <a:gd name="T96" fmla="*/ 41 w 238"/>
                  <a:gd name="T97" fmla="*/ 181 h 274"/>
                  <a:gd name="T98" fmla="*/ 44 w 238"/>
                  <a:gd name="T99" fmla="*/ 175 h 274"/>
                  <a:gd name="T100" fmla="*/ 46 w 238"/>
                  <a:gd name="T101" fmla="*/ 177 h 274"/>
                  <a:gd name="T102" fmla="*/ 44 w 238"/>
                  <a:gd name="T103" fmla="*/ 183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38" h="274">
                    <a:moveTo>
                      <a:pt x="226" y="257"/>
                    </a:moveTo>
                    <a:cubicBezTo>
                      <a:pt x="226" y="255"/>
                      <a:pt x="226" y="254"/>
                      <a:pt x="225" y="252"/>
                    </a:cubicBezTo>
                    <a:cubicBezTo>
                      <a:pt x="225" y="251"/>
                      <a:pt x="225" y="249"/>
                      <a:pt x="224" y="248"/>
                    </a:cubicBezTo>
                    <a:cubicBezTo>
                      <a:pt x="224" y="247"/>
                      <a:pt x="224" y="246"/>
                      <a:pt x="223" y="245"/>
                    </a:cubicBezTo>
                    <a:cubicBezTo>
                      <a:pt x="223" y="244"/>
                      <a:pt x="222" y="243"/>
                      <a:pt x="221" y="242"/>
                    </a:cubicBezTo>
                    <a:cubicBezTo>
                      <a:pt x="221" y="240"/>
                      <a:pt x="219" y="237"/>
                      <a:pt x="218" y="235"/>
                    </a:cubicBezTo>
                    <a:cubicBezTo>
                      <a:pt x="217" y="234"/>
                      <a:pt x="216" y="233"/>
                      <a:pt x="215" y="232"/>
                    </a:cubicBezTo>
                    <a:cubicBezTo>
                      <a:pt x="209" y="225"/>
                      <a:pt x="204" y="217"/>
                      <a:pt x="198" y="210"/>
                    </a:cubicBezTo>
                    <a:cubicBezTo>
                      <a:pt x="204" y="206"/>
                      <a:pt x="208" y="199"/>
                      <a:pt x="211" y="193"/>
                    </a:cubicBezTo>
                    <a:cubicBezTo>
                      <a:pt x="218" y="190"/>
                      <a:pt x="224" y="183"/>
                      <a:pt x="221" y="175"/>
                    </a:cubicBezTo>
                    <a:cubicBezTo>
                      <a:pt x="222" y="174"/>
                      <a:pt x="222" y="172"/>
                      <a:pt x="222" y="170"/>
                    </a:cubicBezTo>
                    <a:cubicBezTo>
                      <a:pt x="222" y="170"/>
                      <a:pt x="222" y="170"/>
                      <a:pt x="222" y="170"/>
                    </a:cubicBezTo>
                    <a:cubicBezTo>
                      <a:pt x="224" y="162"/>
                      <a:pt x="217" y="154"/>
                      <a:pt x="209" y="153"/>
                    </a:cubicBezTo>
                    <a:cubicBezTo>
                      <a:pt x="203" y="146"/>
                      <a:pt x="194" y="141"/>
                      <a:pt x="185" y="138"/>
                    </a:cubicBezTo>
                    <a:cubicBezTo>
                      <a:pt x="196" y="127"/>
                      <a:pt x="208" y="116"/>
                      <a:pt x="217" y="104"/>
                    </a:cubicBezTo>
                    <a:cubicBezTo>
                      <a:pt x="238" y="75"/>
                      <a:pt x="205" y="54"/>
                      <a:pt x="189" y="33"/>
                    </a:cubicBezTo>
                    <a:cubicBezTo>
                      <a:pt x="185" y="29"/>
                      <a:pt x="180" y="27"/>
                      <a:pt x="175" y="28"/>
                    </a:cubicBezTo>
                    <a:cubicBezTo>
                      <a:pt x="167" y="18"/>
                      <a:pt x="159" y="8"/>
                      <a:pt x="148" y="4"/>
                    </a:cubicBezTo>
                    <a:cubicBezTo>
                      <a:pt x="138" y="0"/>
                      <a:pt x="125" y="0"/>
                      <a:pt x="115" y="6"/>
                    </a:cubicBezTo>
                    <a:cubicBezTo>
                      <a:pt x="115" y="6"/>
                      <a:pt x="114" y="6"/>
                      <a:pt x="114" y="6"/>
                    </a:cubicBezTo>
                    <a:cubicBezTo>
                      <a:pt x="78" y="2"/>
                      <a:pt x="44" y="26"/>
                      <a:pt x="22" y="54"/>
                    </a:cubicBezTo>
                    <a:cubicBezTo>
                      <a:pt x="19" y="55"/>
                      <a:pt x="15" y="56"/>
                      <a:pt x="12" y="59"/>
                    </a:cubicBezTo>
                    <a:cubicBezTo>
                      <a:pt x="0" y="71"/>
                      <a:pt x="1" y="90"/>
                      <a:pt x="13" y="100"/>
                    </a:cubicBezTo>
                    <a:cubicBezTo>
                      <a:pt x="13" y="102"/>
                      <a:pt x="13" y="103"/>
                      <a:pt x="13" y="104"/>
                    </a:cubicBezTo>
                    <a:cubicBezTo>
                      <a:pt x="15" y="110"/>
                      <a:pt x="19" y="117"/>
                      <a:pt x="24" y="121"/>
                    </a:cubicBezTo>
                    <a:cubicBezTo>
                      <a:pt x="28" y="124"/>
                      <a:pt x="33" y="126"/>
                      <a:pt x="38" y="124"/>
                    </a:cubicBezTo>
                    <a:cubicBezTo>
                      <a:pt x="38" y="125"/>
                      <a:pt x="39" y="126"/>
                      <a:pt x="39" y="127"/>
                    </a:cubicBezTo>
                    <a:cubicBezTo>
                      <a:pt x="37" y="129"/>
                      <a:pt x="35" y="131"/>
                      <a:pt x="33" y="134"/>
                    </a:cubicBezTo>
                    <a:cubicBezTo>
                      <a:pt x="30" y="135"/>
                      <a:pt x="28" y="137"/>
                      <a:pt x="26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19" y="153"/>
                      <a:pt x="0" y="154"/>
                      <a:pt x="2" y="174"/>
                    </a:cubicBezTo>
                    <a:cubicBezTo>
                      <a:pt x="3" y="188"/>
                      <a:pt x="14" y="201"/>
                      <a:pt x="24" y="213"/>
                    </a:cubicBezTo>
                    <a:cubicBezTo>
                      <a:pt x="9" y="224"/>
                      <a:pt x="0" y="238"/>
                      <a:pt x="3" y="261"/>
                    </a:cubicBezTo>
                    <a:cubicBezTo>
                      <a:pt x="5" y="270"/>
                      <a:pt x="16" y="274"/>
                      <a:pt x="24" y="273"/>
                    </a:cubicBezTo>
                    <a:cubicBezTo>
                      <a:pt x="53" y="268"/>
                      <a:pt x="83" y="266"/>
                      <a:pt x="112" y="264"/>
                    </a:cubicBezTo>
                    <a:cubicBezTo>
                      <a:pt x="119" y="264"/>
                      <a:pt x="133" y="264"/>
                      <a:pt x="144" y="261"/>
                    </a:cubicBezTo>
                    <a:cubicBezTo>
                      <a:pt x="146" y="262"/>
                      <a:pt x="147" y="262"/>
                      <a:pt x="149" y="263"/>
                    </a:cubicBezTo>
                    <a:cubicBezTo>
                      <a:pt x="152" y="264"/>
                      <a:pt x="155" y="265"/>
                      <a:pt x="159" y="266"/>
                    </a:cubicBezTo>
                    <a:cubicBezTo>
                      <a:pt x="161" y="267"/>
                      <a:pt x="163" y="267"/>
                      <a:pt x="165" y="266"/>
                    </a:cubicBezTo>
                    <a:cubicBezTo>
                      <a:pt x="167" y="267"/>
                      <a:pt x="170" y="267"/>
                      <a:pt x="172" y="268"/>
                    </a:cubicBezTo>
                    <a:cubicBezTo>
                      <a:pt x="177" y="269"/>
                      <a:pt x="182" y="269"/>
                      <a:pt x="187" y="270"/>
                    </a:cubicBezTo>
                    <a:cubicBezTo>
                      <a:pt x="190" y="270"/>
                      <a:pt x="197" y="268"/>
                      <a:pt x="202" y="268"/>
                    </a:cubicBezTo>
                    <a:cubicBezTo>
                      <a:pt x="203" y="269"/>
                      <a:pt x="205" y="269"/>
                      <a:pt x="207" y="269"/>
                    </a:cubicBezTo>
                    <a:cubicBezTo>
                      <a:pt x="215" y="272"/>
                      <a:pt x="227" y="267"/>
                      <a:pt x="226" y="257"/>
                    </a:cubicBezTo>
                    <a:moveTo>
                      <a:pt x="44" y="183"/>
                    </a:moveTo>
                    <a:cubicBezTo>
                      <a:pt x="44" y="183"/>
                      <a:pt x="44" y="183"/>
                      <a:pt x="44" y="184"/>
                    </a:cubicBezTo>
                    <a:cubicBezTo>
                      <a:pt x="43" y="184"/>
                      <a:pt x="43" y="184"/>
                      <a:pt x="43" y="184"/>
                    </a:cubicBezTo>
                    <a:cubicBezTo>
                      <a:pt x="43" y="183"/>
                      <a:pt x="42" y="182"/>
                      <a:pt x="41" y="181"/>
                    </a:cubicBezTo>
                    <a:cubicBezTo>
                      <a:pt x="41" y="181"/>
                      <a:pt x="41" y="181"/>
                      <a:pt x="41" y="181"/>
                    </a:cubicBezTo>
                    <a:cubicBezTo>
                      <a:pt x="42" y="179"/>
                      <a:pt x="43" y="177"/>
                      <a:pt x="44" y="175"/>
                    </a:cubicBezTo>
                    <a:cubicBezTo>
                      <a:pt x="44" y="176"/>
                      <a:pt x="45" y="176"/>
                      <a:pt x="46" y="177"/>
                    </a:cubicBezTo>
                    <a:cubicBezTo>
                      <a:pt x="45" y="179"/>
                      <a:pt x="44" y="181"/>
                      <a:pt x="44" y="183"/>
                    </a:cubicBezTo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44" name="Freeform 16"/>
              <p:cNvSpPr/>
              <p:nvPr/>
            </p:nvSpPr>
            <p:spPr bwMode="auto">
              <a:xfrm>
                <a:off x="4046538" y="2524125"/>
                <a:ext cx="582613" cy="215900"/>
              </a:xfrm>
              <a:custGeom>
                <a:avLst/>
                <a:gdLst>
                  <a:gd name="T0" fmla="*/ 213 w 215"/>
                  <a:gd name="T1" fmla="*/ 48 h 80"/>
                  <a:gd name="T2" fmla="*/ 214 w 215"/>
                  <a:gd name="T3" fmla="*/ 49 h 80"/>
                  <a:gd name="T4" fmla="*/ 214 w 215"/>
                  <a:gd name="T5" fmla="*/ 46 h 80"/>
                  <a:gd name="T6" fmla="*/ 214 w 215"/>
                  <a:gd name="T7" fmla="*/ 38 h 80"/>
                  <a:gd name="T8" fmla="*/ 189 w 215"/>
                  <a:gd name="T9" fmla="*/ 17 h 80"/>
                  <a:gd name="T10" fmla="*/ 188 w 215"/>
                  <a:gd name="T11" fmla="*/ 16 h 80"/>
                  <a:gd name="T12" fmla="*/ 152 w 215"/>
                  <a:gd name="T13" fmla="*/ 2 h 80"/>
                  <a:gd name="T14" fmla="*/ 143 w 215"/>
                  <a:gd name="T15" fmla="*/ 0 h 80"/>
                  <a:gd name="T16" fmla="*/ 143 w 215"/>
                  <a:gd name="T17" fmla="*/ 0 h 80"/>
                  <a:gd name="T18" fmla="*/ 118 w 215"/>
                  <a:gd name="T19" fmla="*/ 2 h 80"/>
                  <a:gd name="T20" fmla="*/ 109 w 215"/>
                  <a:gd name="T21" fmla="*/ 5 h 80"/>
                  <a:gd name="T22" fmla="*/ 76 w 215"/>
                  <a:gd name="T23" fmla="*/ 5 h 80"/>
                  <a:gd name="T24" fmla="*/ 52 w 215"/>
                  <a:gd name="T25" fmla="*/ 11 h 80"/>
                  <a:gd name="T26" fmla="*/ 51 w 215"/>
                  <a:gd name="T27" fmla="*/ 11 h 80"/>
                  <a:gd name="T28" fmla="*/ 25 w 215"/>
                  <a:gd name="T29" fmla="*/ 16 h 80"/>
                  <a:gd name="T30" fmla="*/ 15 w 215"/>
                  <a:gd name="T31" fmla="*/ 18 h 80"/>
                  <a:gd name="T32" fmla="*/ 9 w 215"/>
                  <a:gd name="T33" fmla="*/ 46 h 80"/>
                  <a:gd name="T34" fmla="*/ 9 w 215"/>
                  <a:gd name="T35" fmla="*/ 46 h 80"/>
                  <a:gd name="T36" fmla="*/ 18 w 215"/>
                  <a:gd name="T37" fmla="*/ 57 h 80"/>
                  <a:gd name="T38" fmla="*/ 18 w 215"/>
                  <a:gd name="T39" fmla="*/ 59 h 80"/>
                  <a:gd name="T40" fmla="*/ 33 w 215"/>
                  <a:gd name="T41" fmla="*/ 76 h 80"/>
                  <a:gd name="T42" fmla="*/ 43 w 215"/>
                  <a:gd name="T43" fmla="*/ 77 h 80"/>
                  <a:gd name="T44" fmla="*/ 51 w 215"/>
                  <a:gd name="T45" fmla="*/ 77 h 80"/>
                  <a:gd name="T46" fmla="*/ 71 w 215"/>
                  <a:gd name="T47" fmla="*/ 72 h 80"/>
                  <a:gd name="T48" fmla="*/ 74 w 215"/>
                  <a:gd name="T49" fmla="*/ 73 h 80"/>
                  <a:gd name="T50" fmla="*/ 154 w 215"/>
                  <a:gd name="T51" fmla="*/ 77 h 80"/>
                  <a:gd name="T52" fmla="*/ 169 w 215"/>
                  <a:gd name="T53" fmla="*/ 75 h 80"/>
                  <a:gd name="T54" fmla="*/ 195 w 215"/>
                  <a:gd name="T55" fmla="*/ 68 h 80"/>
                  <a:gd name="T56" fmla="*/ 198 w 215"/>
                  <a:gd name="T57" fmla="*/ 61 h 80"/>
                  <a:gd name="T58" fmla="*/ 201 w 215"/>
                  <a:gd name="T59" fmla="*/ 59 h 80"/>
                  <a:gd name="T60" fmla="*/ 212 w 215"/>
                  <a:gd name="T61" fmla="*/ 52 h 80"/>
                  <a:gd name="T62" fmla="*/ 214 w 215"/>
                  <a:gd name="T63" fmla="*/ 49 h 80"/>
                  <a:gd name="T64" fmla="*/ 213 w 215"/>
                  <a:gd name="T65" fmla="*/ 48 h 80"/>
                  <a:gd name="T66" fmla="*/ 213 w 215"/>
                  <a:gd name="T67" fmla="*/ 48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15" h="80">
                    <a:moveTo>
                      <a:pt x="213" y="48"/>
                    </a:moveTo>
                    <a:cubicBezTo>
                      <a:pt x="214" y="49"/>
                      <a:pt x="214" y="49"/>
                      <a:pt x="214" y="49"/>
                    </a:cubicBezTo>
                    <a:cubicBezTo>
                      <a:pt x="214" y="48"/>
                      <a:pt x="214" y="47"/>
                      <a:pt x="214" y="46"/>
                    </a:cubicBezTo>
                    <a:cubicBezTo>
                      <a:pt x="215" y="44"/>
                      <a:pt x="215" y="41"/>
                      <a:pt x="214" y="38"/>
                    </a:cubicBezTo>
                    <a:cubicBezTo>
                      <a:pt x="213" y="26"/>
                      <a:pt x="201" y="20"/>
                      <a:pt x="189" y="17"/>
                    </a:cubicBezTo>
                    <a:cubicBezTo>
                      <a:pt x="188" y="17"/>
                      <a:pt x="188" y="16"/>
                      <a:pt x="188" y="16"/>
                    </a:cubicBezTo>
                    <a:cubicBezTo>
                      <a:pt x="178" y="7"/>
                      <a:pt x="165" y="3"/>
                      <a:pt x="152" y="2"/>
                    </a:cubicBezTo>
                    <a:cubicBezTo>
                      <a:pt x="149" y="1"/>
                      <a:pt x="147" y="1"/>
                      <a:pt x="143" y="0"/>
                    </a:cubicBezTo>
                    <a:cubicBezTo>
                      <a:pt x="143" y="0"/>
                      <a:pt x="143" y="0"/>
                      <a:pt x="143" y="0"/>
                    </a:cubicBezTo>
                    <a:cubicBezTo>
                      <a:pt x="135" y="1"/>
                      <a:pt x="127" y="1"/>
                      <a:pt x="118" y="2"/>
                    </a:cubicBezTo>
                    <a:cubicBezTo>
                      <a:pt x="114" y="2"/>
                      <a:pt x="112" y="3"/>
                      <a:pt x="109" y="5"/>
                    </a:cubicBezTo>
                    <a:cubicBezTo>
                      <a:pt x="98" y="2"/>
                      <a:pt x="86" y="4"/>
                      <a:pt x="76" y="5"/>
                    </a:cubicBezTo>
                    <a:cubicBezTo>
                      <a:pt x="67" y="7"/>
                      <a:pt x="59" y="8"/>
                      <a:pt x="52" y="11"/>
                    </a:cubicBezTo>
                    <a:cubicBezTo>
                      <a:pt x="52" y="11"/>
                      <a:pt x="51" y="11"/>
                      <a:pt x="51" y="11"/>
                    </a:cubicBezTo>
                    <a:cubicBezTo>
                      <a:pt x="43" y="13"/>
                      <a:pt x="34" y="15"/>
                      <a:pt x="25" y="16"/>
                    </a:cubicBezTo>
                    <a:cubicBezTo>
                      <a:pt x="22" y="17"/>
                      <a:pt x="18" y="17"/>
                      <a:pt x="15" y="18"/>
                    </a:cubicBezTo>
                    <a:cubicBezTo>
                      <a:pt x="0" y="21"/>
                      <a:pt x="0" y="37"/>
                      <a:pt x="9" y="46"/>
                    </a:cubicBezTo>
                    <a:cubicBezTo>
                      <a:pt x="9" y="46"/>
                      <a:pt x="9" y="46"/>
                      <a:pt x="9" y="46"/>
                    </a:cubicBezTo>
                    <a:cubicBezTo>
                      <a:pt x="10" y="51"/>
                      <a:pt x="13" y="55"/>
                      <a:pt x="18" y="57"/>
                    </a:cubicBezTo>
                    <a:cubicBezTo>
                      <a:pt x="18" y="58"/>
                      <a:pt x="18" y="58"/>
                      <a:pt x="18" y="59"/>
                    </a:cubicBezTo>
                    <a:cubicBezTo>
                      <a:pt x="20" y="67"/>
                      <a:pt x="25" y="73"/>
                      <a:pt x="33" y="76"/>
                    </a:cubicBezTo>
                    <a:cubicBezTo>
                      <a:pt x="37" y="77"/>
                      <a:pt x="40" y="77"/>
                      <a:pt x="43" y="77"/>
                    </a:cubicBezTo>
                    <a:cubicBezTo>
                      <a:pt x="45" y="78"/>
                      <a:pt x="48" y="78"/>
                      <a:pt x="51" y="77"/>
                    </a:cubicBezTo>
                    <a:cubicBezTo>
                      <a:pt x="58" y="76"/>
                      <a:pt x="65" y="75"/>
                      <a:pt x="71" y="72"/>
                    </a:cubicBezTo>
                    <a:cubicBezTo>
                      <a:pt x="72" y="72"/>
                      <a:pt x="73" y="73"/>
                      <a:pt x="74" y="73"/>
                    </a:cubicBezTo>
                    <a:cubicBezTo>
                      <a:pt x="101" y="70"/>
                      <a:pt x="127" y="76"/>
                      <a:pt x="154" y="77"/>
                    </a:cubicBezTo>
                    <a:cubicBezTo>
                      <a:pt x="159" y="78"/>
                      <a:pt x="164" y="77"/>
                      <a:pt x="169" y="75"/>
                    </a:cubicBezTo>
                    <a:cubicBezTo>
                      <a:pt x="177" y="80"/>
                      <a:pt x="188" y="80"/>
                      <a:pt x="195" y="68"/>
                    </a:cubicBezTo>
                    <a:cubicBezTo>
                      <a:pt x="196" y="66"/>
                      <a:pt x="197" y="64"/>
                      <a:pt x="198" y="61"/>
                    </a:cubicBezTo>
                    <a:cubicBezTo>
                      <a:pt x="199" y="61"/>
                      <a:pt x="200" y="60"/>
                      <a:pt x="201" y="59"/>
                    </a:cubicBezTo>
                    <a:cubicBezTo>
                      <a:pt x="206" y="59"/>
                      <a:pt x="210" y="57"/>
                      <a:pt x="212" y="52"/>
                    </a:cubicBezTo>
                    <a:cubicBezTo>
                      <a:pt x="213" y="51"/>
                      <a:pt x="213" y="50"/>
                      <a:pt x="214" y="49"/>
                    </a:cubicBezTo>
                    <a:cubicBezTo>
                      <a:pt x="213" y="49"/>
                      <a:pt x="213" y="49"/>
                      <a:pt x="213" y="48"/>
                    </a:cubicBezTo>
                    <a:cubicBezTo>
                      <a:pt x="213" y="48"/>
                      <a:pt x="213" y="48"/>
                      <a:pt x="213" y="48"/>
                    </a:cubicBezTo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45" name="Freeform 17"/>
              <p:cNvSpPr/>
              <p:nvPr/>
            </p:nvSpPr>
            <p:spPr bwMode="auto">
              <a:xfrm>
                <a:off x="4040188" y="2801938"/>
                <a:ext cx="585788" cy="184150"/>
              </a:xfrm>
              <a:custGeom>
                <a:avLst/>
                <a:gdLst>
                  <a:gd name="T0" fmla="*/ 216 w 216"/>
                  <a:gd name="T1" fmla="*/ 27 h 68"/>
                  <a:gd name="T2" fmla="*/ 205 w 216"/>
                  <a:gd name="T3" fmla="*/ 13 h 68"/>
                  <a:gd name="T4" fmla="*/ 118 w 216"/>
                  <a:gd name="T5" fmla="*/ 3 h 68"/>
                  <a:gd name="T6" fmla="*/ 101 w 216"/>
                  <a:gd name="T7" fmla="*/ 5 h 68"/>
                  <a:gd name="T8" fmla="*/ 56 w 216"/>
                  <a:gd name="T9" fmla="*/ 8 h 68"/>
                  <a:gd name="T10" fmla="*/ 48 w 216"/>
                  <a:gd name="T11" fmla="*/ 5 h 68"/>
                  <a:gd name="T12" fmla="*/ 22 w 216"/>
                  <a:gd name="T13" fmla="*/ 10 h 68"/>
                  <a:gd name="T14" fmla="*/ 20 w 216"/>
                  <a:gd name="T15" fmla="*/ 12 h 68"/>
                  <a:gd name="T16" fmla="*/ 10 w 216"/>
                  <a:gd name="T17" fmla="*/ 19 h 68"/>
                  <a:gd name="T18" fmla="*/ 23 w 216"/>
                  <a:gd name="T19" fmla="*/ 42 h 68"/>
                  <a:gd name="T20" fmla="*/ 39 w 216"/>
                  <a:gd name="T21" fmla="*/ 63 h 68"/>
                  <a:gd name="T22" fmla="*/ 116 w 216"/>
                  <a:gd name="T23" fmla="*/ 53 h 68"/>
                  <a:gd name="T24" fmla="*/ 196 w 216"/>
                  <a:gd name="T25" fmla="*/ 59 h 68"/>
                  <a:gd name="T26" fmla="*/ 212 w 216"/>
                  <a:gd name="T27" fmla="*/ 49 h 68"/>
                  <a:gd name="T28" fmla="*/ 216 w 216"/>
                  <a:gd name="T29" fmla="*/ 27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16" h="68">
                    <a:moveTo>
                      <a:pt x="216" y="27"/>
                    </a:moveTo>
                    <a:cubicBezTo>
                      <a:pt x="215" y="20"/>
                      <a:pt x="211" y="15"/>
                      <a:pt x="205" y="13"/>
                    </a:cubicBezTo>
                    <a:cubicBezTo>
                      <a:pt x="176" y="4"/>
                      <a:pt x="147" y="0"/>
                      <a:pt x="118" y="3"/>
                    </a:cubicBezTo>
                    <a:cubicBezTo>
                      <a:pt x="112" y="3"/>
                      <a:pt x="107" y="4"/>
                      <a:pt x="101" y="5"/>
                    </a:cubicBezTo>
                    <a:cubicBezTo>
                      <a:pt x="86" y="5"/>
                      <a:pt x="71" y="6"/>
                      <a:pt x="56" y="8"/>
                    </a:cubicBezTo>
                    <a:cubicBezTo>
                      <a:pt x="54" y="6"/>
                      <a:pt x="51" y="5"/>
                      <a:pt x="48" y="5"/>
                    </a:cubicBezTo>
                    <a:cubicBezTo>
                      <a:pt x="38" y="4"/>
                      <a:pt x="30" y="6"/>
                      <a:pt x="22" y="10"/>
                    </a:cubicBezTo>
                    <a:cubicBezTo>
                      <a:pt x="21" y="11"/>
                      <a:pt x="21" y="11"/>
                      <a:pt x="20" y="12"/>
                    </a:cubicBezTo>
                    <a:cubicBezTo>
                      <a:pt x="17" y="14"/>
                      <a:pt x="13" y="16"/>
                      <a:pt x="10" y="19"/>
                    </a:cubicBezTo>
                    <a:cubicBezTo>
                      <a:pt x="0" y="28"/>
                      <a:pt x="11" y="44"/>
                      <a:pt x="23" y="42"/>
                    </a:cubicBezTo>
                    <a:cubicBezTo>
                      <a:pt x="17" y="52"/>
                      <a:pt x="25" y="68"/>
                      <a:pt x="39" y="63"/>
                    </a:cubicBezTo>
                    <a:cubicBezTo>
                      <a:pt x="64" y="54"/>
                      <a:pt x="89" y="52"/>
                      <a:pt x="116" y="53"/>
                    </a:cubicBezTo>
                    <a:cubicBezTo>
                      <a:pt x="142" y="53"/>
                      <a:pt x="170" y="53"/>
                      <a:pt x="196" y="59"/>
                    </a:cubicBezTo>
                    <a:cubicBezTo>
                      <a:pt x="203" y="60"/>
                      <a:pt x="209" y="56"/>
                      <a:pt x="212" y="49"/>
                    </a:cubicBezTo>
                    <a:cubicBezTo>
                      <a:pt x="215" y="42"/>
                      <a:pt x="216" y="35"/>
                      <a:pt x="216" y="27"/>
                    </a:cubicBezTo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46" name="Freeform 18"/>
              <p:cNvSpPr/>
              <p:nvPr/>
            </p:nvSpPr>
            <p:spPr bwMode="auto">
              <a:xfrm>
                <a:off x="4029076" y="3027363"/>
                <a:ext cx="628650" cy="107950"/>
              </a:xfrm>
              <a:custGeom>
                <a:avLst/>
                <a:gdLst>
                  <a:gd name="T0" fmla="*/ 222 w 232"/>
                  <a:gd name="T1" fmla="*/ 12 h 40"/>
                  <a:gd name="T2" fmla="*/ 222 w 232"/>
                  <a:gd name="T3" fmla="*/ 12 h 40"/>
                  <a:gd name="T4" fmla="*/ 200 w 232"/>
                  <a:gd name="T5" fmla="*/ 7 h 40"/>
                  <a:gd name="T6" fmla="*/ 191 w 232"/>
                  <a:gd name="T7" fmla="*/ 5 h 40"/>
                  <a:gd name="T8" fmla="*/ 170 w 232"/>
                  <a:gd name="T9" fmla="*/ 3 h 40"/>
                  <a:gd name="T10" fmla="*/ 121 w 232"/>
                  <a:gd name="T11" fmla="*/ 1 h 40"/>
                  <a:gd name="T12" fmla="*/ 56 w 232"/>
                  <a:gd name="T13" fmla="*/ 7 h 40"/>
                  <a:gd name="T14" fmla="*/ 45 w 232"/>
                  <a:gd name="T15" fmla="*/ 0 h 40"/>
                  <a:gd name="T16" fmla="*/ 10 w 232"/>
                  <a:gd name="T17" fmla="*/ 4 h 40"/>
                  <a:gd name="T18" fmla="*/ 5 w 232"/>
                  <a:gd name="T19" fmla="*/ 25 h 40"/>
                  <a:gd name="T20" fmla="*/ 18 w 232"/>
                  <a:gd name="T21" fmla="*/ 38 h 40"/>
                  <a:gd name="T22" fmla="*/ 72 w 232"/>
                  <a:gd name="T23" fmla="*/ 33 h 40"/>
                  <a:gd name="T24" fmla="*/ 122 w 232"/>
                  <a:gd name="T25" fmla="*/ 31 h 40"/>
                  <a:gd name="T26" fmla="*/ 173 w 232"/>
                  <a:gd name="T27" fmla="*/ 33 h 40"/>
                  <a:gd name="T28" fmla="*/ 222 w 232"/>
                  <a:gd name="T29" fmla="*/ 31 h 40"/>
                  <a:gd name="T30" fmla="*/ 222 w 232"/>
                  <a:gd name="T31" fmla="*/ 12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32" h="40">
                    <a:moveTo>
                      <a:pt x="222" y="12"/>
                    </a:moveTo>
                    <a:cubicBezTo>
                      <a:pt x="222" y="12"/>
                      <a:pt x="222" y="12"/>
                      <a:pt x="222" y="12"/>
                    </a:cubicBezTo>
                    <a:cubicBezTo>
                      <a:pt x="215" y="9"/>
                      <a:pt x="208" y="8"/>
                      <a:pt x="200" y="7"/>
                    </a:cubicBezTo>
                    <a:cubicBezTo>
                      <a:pt x="197" y="6"/>
                      <a:pt x="194" y="5"/>
                      <a:pt x="191" y="5"/>
                    </a:cubicBezTo>
                    <a:cubicBezTo>
                      <a:pt x="184" y="4"/>
                      <a:pt x="177" y="3"/>
                      <a:pt x="170" y="3"/>
                    </a:cubicBezTo>
                    <a:cubicBezTo>
                      <a:pt x="154" y="1"/>
                      <a:pt x="138" y="1"/>
                      <a:pt x="121" y="1"/>
                    </a:cubicBezTo>
                    <a:cubicBezTo>
                      <a:pt x="99" y="1"/>
                      <a:pt x="78" y="3"/>
                      <a:pt x="56" y="7"/>
                    </a:cubicBezTo>
                    <a:cubicBezTo>
                      <a:pt x="54" y="3"/>
                      <a:pt x="51" y="0"/>
                      <a:pt x="45" y="0"/>
                    </a:cubicBezTo>
                    <a:cubicBezTo>
                      <a:pt x="33" y="0"/>
                      <a:pt x="22" y="1"/>
                      <a:pt x="10" y="4"/>
                    </a:cubicBezTo>
                    <a:cubicBezTo>
                      <a:pt x="1" y="6"/>
                      <a:pt x="0" y="19"/>
                      <a:pt x="5" y="25"/>
                    </a:cubicBezTo>
                    <a:cubicBezTo>
                      <a:pt x="5" y="31"/>
                      <a:pt x="10" y="37"/>
                      <a:pt x="18" y="38"/>
                    </a:cubicBezTo>
                    <a:cubicBezTo>
                      <a:pt x="36" y="40"/>
                      <a:pt x="54" y="34"/>
                      <a:pt x="72" y="33"/>
                    </a:cubicBezTo>
                    <a:cubicBezTo>
                      <a:pt x="89" y="32"/>
                      <a:pt x="106" y="31"/>
                      <a:pt x="122" y="31"/>
                    </a:cubicBezTo>
                    <a:cubicBezTo>
                      <a:pt x="139" y="32"/>
                      <a:pt x="156" y="32"/>
                      <a:pt x="173" y="33"/>
                    </a:cubicBezTo>
                    <a:cubicBezTo>
                      <a:pt x="189" y="33"/>
                      <a:pt x="206" y="36"/>
                      <a:pt x="222" y="31"/>
                    </a:cubicBezTo>
                    <a:cubicBezTo>
                      <a:pt x="232" y="28"/>
                      <a:pt x="231" y="14"/>
                      <a:pt x="222" y="12"/>
                    </a:cubicBezTo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47" name="Freeform 19"/>
              <p:cNvSpPr/>
              <p:nvPr/>
            </p:nvSpPr>
            <p:spPr bwMode="auto">
              <a:xfrm>
                <a:off x="4267201" y="-120650"/>
                <a:ext cx="176213" cy="2511425"/>
              </a:xfrm>
              <a:custGeom>
                <a:avLst/>
                <a:gdLst>
                  <a:gd name="T0" fmla="*/ 57 w 65"/>
                  <a:gd name="T1" fmla="*/ 814 h 927"/>
                  <a:gd name="T2" fmla="*/ 52 w 65"/>
                  <a:gd name="T3" fmla="*/ 733 h 927"/>
                  <a:gd name="T4" fmla="*/ 49 w 65"/>
                  <a:gd name="T5" fmla="*/ 725 h 927"/>
                  <a:gd name="T6" fmla="*/ 50 w 65"/>
                  <a:gd name="T7" fmla="*/ 712 h 927"/>
                  <a:gd name="T8" fmla="*/ 54 w 65"/>
                  <a:gd name="T9" fmla="*/ 695 h 927"/>
                  <a:gd name="T10" fmla="*/ 56 w 65"/>
                  <a:gd name="T11" fmla="*/ 620 h 927"/>
                  <a:gd name="T12" fmla="*/ 53 w 65"/>
                  <a:gd name="T13" fmla="*/ 558 h 927"/>
                  <a:gd name="T14" fmla="*/ 53 w 65"/>
                  <a:gd name="T15" fmla="*/ 535 h 927"/>
                  <a:gd name="T16" fmla="*/ 55 w 65"/>
                  <a:gd name="T17" fmla="*/ 455 h 927"/>
                  <a:gd name="T18" fmla="*/ 50 w 65"/>
                  <a:gd name="T19" fmla="*/ 398 h 927"/>
                  <a:gd name="T20" fmla="*/ 51 w 65"/>
                  <a:gd name="T21" fmla="*/ 390 h 927"/>
                  <a:gd name="T22" fmla="*/ 50 w 65"/>
                  <a:gd name="T23" fmla="*/ 318 h 927"/>
                  <a:gd name="T24" fmla="*/ 52 w 65"/>
                  <a:gd name="T25" fmla="*/ 270 h 927"/>
                  <a:gd name="T26" fmla="*/ 53 w 65"/>
                  <a:gd name="T27" fmla="*/ 241 h 927"/>
                  <a:gd name="T28" fmla="*/ 53 w 65"/>
                  <a:gd name="T29" fmla="*/ 237 h 927"/>
                  <a:gd name="T30" fmla="*/ 60 w 65"/>
                  <a:gd name="T31" fmla="*/ 156 h 927"/>
                  <a:gd name="T32" fmla="*/ 55 w 65"/>
                  <a:gd name="T33" fmla="*/ 87 h 927"/>
                  <a:gd name="T34" fmla="*/ 57 w 65"/>
                  <a:gd name="T35" fmla="*/ 82 h 927"/>
                  <a:gd name="T36" fmla="*/ 54 w 65"/>
                  <a:gd name="T37" fmla="*/ 21 h 927"/>
                  <a:gd name="T38" fmla="*/ 41 w 65"/>
                  <a:gd name="T39" fmla="*/ 7 h 927"/>
                  <a:gd name="T40" fmla="*/ 18 w 65"/>
                  <a:gd name="T41" fmla="*/ 11 h 927"/>
                  <a:gd name="T42" fmla="*/ 12 w 65"/>
                  <a:gd name="T43" fmla="*/ 11 h 927"/>
                  <a:gd name="T44" fmla="*/ 11 w 65"/>
                  <a:gd name="T45" fmla="*/ 15 h 927"/>
                  <a:gd name="T46" fmla="*/ 7 w 65"/>
                  <a:gd name="T47" fmla="*/ 21 h 927"/>
                  <a:gd name="T48" fmla="*/ 5 w 65"/>
                  <a:gd name="T49" fmla="*/ 42 h 927"/>
                  <a:gd name="T50" fmla="*/ 3 w 65"/>
                  <a:gd name="T51" fmla="*/ 49 h 927"/>
                  <a:gd name="T52" fmla="*/ 4 w 65"/>
                  <a:gd name="T53" fmla="*/ 153 h 927"/>
                  <a:gd name="T54" fmla="*/ 6 w 65"/>
                  <a:gd name="T55" fmla="*/ 162 h 927"/>
                  <a:gd name="T56" fmla="*/ 6 w 65"/>
                  <a:gd name="T57" fmla="*/ 166 h 927"/>
                  <a:gd name="T58" fmla="*/ 4 w 65"/>
                  <a:gd name="T59" fmla="*/ 210 h 927"/>
                  <a:gd name="T60" fmla="*/ 3 w 65"/>
                  <a:gd name="T61" fmla="*/ 265 h 927"/>
                  <a:gd name="T62" fmla="*/ 2 w 65"/>
                  <a:gd name="T63" fmla="*/ 278 h 927"/>
                  <a:gd name="T64" fmla="*/ 5 w 65"/>
                  <a:gd name="T65" fmla="*/ 286 h 927"/>
                  <a:gd name="T66" fmla="*/ 5 w 65"/>
                  <a:gd name="T67" fmla="*/ 323 h 927"/>
                  <a:gd name="T68" fmla="*/ 6 w 65"/>
                  <a:gd name="T69" fmla="*/ 397 h 927"/>
                  <a:gd name="T70" fmla="*/ 9 w 65"/>
                  <a:gd name="T71" fmla="*/ 444 h 927"/>
                  <a:gd name="T72" fmla="*/ 8 w 65"/>
                  <a:gd name="T73" fmla="*/ 461 h 927"/>
                  <a:gd name="T74" fmla="*/ 6 w 65"/>
                  <a:gd name="T75" fmla="*/ 468 h 927"/>
                  <a:gd name="T76" fmla="*/ 5 w 65"/>
                  <a:gd name="T77" fmla="*/ 468 h 927"/>
                  <a:gd name="T78" fmla="*/ 6 w 65"/>
                  <a:gd name="T79" fmla="*/ 525 h 927"/>
                  <a:gd name="T80" fmla="*/ 6 w 65"/>
                  <a:gd name="T81" fmla="*/ 533 h 927"/>
                  <a:gd name="T82" fmla="*/ 6 w 65"/>
                  <a:gd name="T83" fmla="*/ 539 h 927"/>
                  <a:gd name="T84" fmla="*/ 6 w 65"/>
                  <a:gd name="T85" fmla="*/ 598 h 927"/>
                  <a:gd name="T86" fmla="*/ 6 w 65"/>
                  <a:gd name="T87" fmla="*/ 608 h 927"/>
                  <a:gd name="T88" fmla="*/ 8 w 65"/>
                  <a:gd name="T89" fmla="*/ 616 h 927"/>
                  <a:gd name="T90" fmla="*/ 8 w 65"/>
                  <a:gd name="T91" fmla="*/ 652 h 927"/>
                  <a:gd name="T92" fmla="*/ 8 w 65"/>
                  <a:gd name="T93" fmla="*/ 695 h 927"/>
                  <a:gd name="T94" fmla="*/ 1 w 65"/>
                  <a:gd name="T95" fmla="*/ 708 h 927"/>
                  <a:gd name="T96" fmla="*/ 4 w 65"/>
                  <a:gd name="T97" fmla="*/ 794 h 927"/>
                  <a:gd name="T98" fmla="*/ 2 w 65"/>
                  <a:gd name="T99" fmla="*/ 803 h 927"/>
                  <a:gd name="T100" fmla="*/ 6 w 65"/>
                  <a:gd name="T101" fmla="*/ 899 h 927"/>
                  <a:gd name="T102" fmla="*/ 7 w 65"/>
                  <a:gd name="T103" fmla="*/ 901 h 927"/>
                  <a:gd name="T104" fmla="*/ 6 w 65"/>
                  <a:gd name="T105" fmla="*/ 903 h 927"/>
                  <a:gd name="T106" fmla="*/ 23 w 65"/>
                  <a:gd name="T107" fmla="*/ 926 h 927"/>
                  <a:gd name="T108" fmla="*/ 43 w 65"/>
                  <a:gd name="T109" fmla="*/ 923 h 927"/>
                  <a:gd name="T110" fmla="*/ 58 w 65"/>
                  <a:gd name="T111" fmla="*/ 908 h 927"/>
                  <a:gd name="T112" fmla="*/ 57 w 65"/>
                  <a:gd name="T113" fmla="*/ 814 h 9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65" h="927">
                    <a:moveTo>
                      <a:pt x="57" y="814"/>
                    </a:moveTo>
                    <a:cubicBezTo>
                      <a:pt x="55" y="787"/>
                      <a:pt x="54" y="760"/>
                      <a:pt x="52" y="733"/>
                    </a:cubicBezTo>
                    <a:cubicBezTo>
                      <a:pt x="52" y="730"/>
                      <a:pt x="51" y="728"/>
                      <a:pt x="49" y="725"/>
                    </a:cubicBezTo>
                    <a:cubicBezTo>
                      <a:pt x="50" y="721"/>
                      <a:pt x="50" y="717"/>
                      <a:pt x="50" y="712"/>
                    </a:cubicBezTo>
                    <a:cubicBezTo>
                      <a:pt x="52" y="707"/>
                      <a:pt x="53" y="701"/>
                      <a:pt x="54" y="695"/>
                    </a:cubicBezTo>
                    <a:cubicBezTo>
                      <a:pt x="62" y="672"/>
                      <a:pt x="57" y="642"/>
                      <a:pt x="56" y="620"/>
                    </a:cubicBezTo>
                    <a:cubicBezTo>
                      <a:pt x="55" y="600"/>
                      <a:pt x="55" y="579"/>
                      <a:pt x="53" y="558"/>
                    </a:cubicBezTo>
                    <a:cubicBezTo>
                      <a:pt x="53" y="551"/>
                      <a:pt x="53" y="543"/>
                      <a:pt x="53" y="535"/>
                    </a:cubicBezTo>
                    <a:cubicBezTo>
                      <a:pt x="65" y="512"/>
                      <a:pt x="57" y="479"/>
                      <a:pt x="55" y="455"/>
                    </a:cubicBezTo>
                    <a:cubicBezTo>
                      <a:pt x="54" y="437"/>
                      <a:pt x="53" y="417"/>
                      <a:pt x="50" y="398"/>
                    </a:cubicBezTo>
                    <a:cubicBezTo>
                      <a:pt x="51" y="396"/>
                      <a:pt x="52" y="393"/>
                      <a:pt x="51" y="390"/>
                    </a:cubicBezTo>
                    <a:cubicBezTo>
                      <a:pt x="51" y="366"/>
                      <a:pt x="51" y="342"/>
                      <a:pt x="50" y="318"/>
                    </a:cubicBezTo>
                    <a:cubicBezTo>
                      <a:pt x="51" y="302"/>
                      <a:pt x="51" y="286"/>
                      <a:pt x="52" y="270"/>
                    </a:cubicBezTo>
                    <a:cubicBezTo>
                      <a:pt x="52" y="260"/>
                      <a:pt x="53" y="250"/>
                      <a:pt x="53" y="241"/>
                    </a:cubicBezTo>
                    <a:cubicBezTo>
                      <a:pt x="53" y="239"/>
                      <a:pt x="53" y="238"/>
                      <a:pt x="53" y="237"/>
                    </a:cubicBezTo>
                    <a:cubicBezTo>
                      <a:pt x="62" y="211"/>
                      <a:pt x="60" y="182"/>
                      <a:pt x="60" y="156"/>
                    </a:cubicBezTo>
                    <a:cubicBezTo>
                      <a:pt x="59" y="137"/>
                      <a:pt x="60" y="110"/>
                      <a:pt x="55" y="87"/>
                    </a:cubicBezTo>
                    <a:cubicBezTo>
                      <a:pt x="56" y="86"/>
                      <a:pt x="56" y="84"/>
                      <a:pt x="57" y="82"/>
                    </a:cubicBezTo>
                    <a:cubicBezTo>
                      <a:pt x="61" y="64"/>
                      <a:pt x="55" y="41"/>
                      <a:pt x="54" y="21"/>
                    </a:cubicBezTo>
                    <a:cubicBezTo>
                      <a:pt x="54" y="14"/>
                      <a:pt x="47" y="8"/>
                      <a:pt x="41" y="7"/>
                    </a:cubicBezTo>
                    <a:cubicBezTo>
                      <a:pt x="35" y="0"/>
                      <a:pt x="22" y="2"/>
                      <a:pt x="18" y="11"/>
                    </a:cubicBezTo>
                    <a:cubicBezTo>
                      <a:pt x="17" y="8"/>
                      <a:pt x="13" y="8"/>
                      <a:pt x="12" y="11"/>
                    </a:cubicBezTo>
                    <a:cubicBezTo>
                      <a:pt x="12" y="12"/>
                      <a:pt x="11" y="14"/>
                      <a:pt x="11" y="15"/>
                    </a:cubicBezTo>
                    <a:cubicBezTo>
                      <a:pt x="10" y="17"/>
                      <a:pt x="8" y="18"/>
                      <a:pt x="7" y="21"/>
                    </a:cubicBezTo>
                    <a:cubicBezTo>
                      <a:pt x="6" y="28"/>
                      <a:pt x="5" y="35"/>
                      <a:pt x="5" y="42"/>
                    </a:cubicBezTo>
                    <a:cubicBezTo>
                      <a:pt x="4" y="44"/>
                      <a:pt x="3" y="46"/>
                      <a:pt x="3" y="49"/>
                    </a:cubicBezTo>
                    <a:cubicBezTo>
                      <a:pt x="3" y="84"/>
                      <a:pt x="3" y="119"/>
                      <a:pt x="4" y="153"/>
                    </a:cubicBezTo>
                    <a:cubicBezTo>
                      <a:pt x="4" y="157"/>
                      <a:pt x="5" y="160"/>
                      <a:pt x="6" y="162"/>
                    </a:cubicBezTo>
                    <a:cubicBezTo>
                      <a:pt x="6" y="163"/>
                      <a:pt x="6" y="165"/>
                      <a:pt x="6" y="166"/>
                    </a:cubicBezTo>
                    <a:cubicBezTo>
                      <a:pt x="5" y="181"/>
                      <a:pt x="5" y="195"/>
                      <a:pt x="4" y="210"/>
                    </a:cubicBezTo>
                    <a:cubicBezTo>
                      <a:pt x="3" y="228"/>
                      <a:pt x="3" y="247"/>
                      <a:pt x="3" y="265"/>
                    </a:cubicBezTo>
                    <a:cubicBezTo>
                      <a:pt x="3" y="269"/>
                      <a:pt x="2" y="274"/>
                      <a:pt x="2" y="278"/>
                    </a:cubicBezTo>
                    <a:cubicBezTo>
                      <a:pt x="2" y="281"/>
                      <a:pt x="3" y="284"/>
                      <a:pt x="5" y="286"/>
                    </a:cubicBezTo>
                    <a:cubicBezTo>
                      <a:pt x="5" y="298"/>
                      <a:pt x="5" y="311"/>
                      <a:pt x="5" y="323"/>
                    </a:cubicBezTo>
                    <a:cubicBezTo>
                      <a:pt x="5" y="348"/>
                      <a:pt x="5" y="373"/>
                      <a:pt x="6" y="397"/>
                    </a:cubicBezTo>
                    <a:cubicBezTo>
                      <a:pt x="6" y="412"/>
                      <a:pt x="5" y="429"/>
                      <a:pt x="9" y="444"/>
                    </a:cubicBezTo>
                    <a:cubicBezTo>
                      <a:pt x="9" y="450"/>
                      <a:pt x="8" y="456"/>
                      <a:pt x="8" y="461"/>
                    </a:cubicBezTo>
                    <a:cubicBezTo>
                      <a:pt x="7" y="463"/>
                      <a:pt x="6" y="466"/>
                      <a:pt x="6" y="468"/>
                    </a:cubicBezTo>
                    <a:cubicBezTo>
                      <a:pt x="6" y="468"/>
                      <a:pt x="5" y="468"/>
                      <a:pt x="5" y="468"/>
                    </a:cubicBezTo>
                    <a:cubicBezTo>
                      <a:pt x="5" y="487"/>
                      <a:pt x="5" y="506"/>
                      <a:pt x="6" y="525"/>
                    </a:cubicBezTo>
                    <a:cubicBezTo>
                      <a:pt x="6" y="528"/>
                      <a:pt x="6" y="530"/>
                      <a:pt x="6" y="533"/>
                    </a:cubicBezTo>
                    <a:cubicBezTo>
                      <a:pt x="6" y="535"/>
                      <a:pt x="6" y="537"/>
                      <a:pt x="6" y="539"/>
                    </a:cubicBezTo>
                    <a:cubicBezTo>
                      <a:pt x="5" y="559"/>
                      <a:pt x="6" y="579"/>
                      <a:pt x="6" y="598"/>
                    </a:cubicBezTo>
                    <a:cubicBezTo>
                      <a:pt x="6" y="601"/>
                      <a:pt x="6" y="604"/>
                      <a:pt x="6" y="608"/>
                    </a:cubicBezTo>
                    <a:cubicBezTo>
                      <a:pt x="6" y="611"/>
                      <a:pt x="7" y="614"/>
                      <a:pt x="8" y="616"/>
                    </a:cubicBezTo>
                    <a:cubicBezTo>
                      <a:pt x="8" y="628"/>
                      <a:pt x="7" y="640"/>
                      <a:pt x="8" y="652"/>
                    </a:cubicBezTo>
                    <a:cubicBezTo>
                      <a:pt x="8" y="666"/>
                      <a:pt x="8" y="680"/>
                      <a:pt x="8" y="695"/>
                    </a:cubicBezTo>
                    <a:cubicBezTo>
                      <a:pt x="4" y="697"/>
                      <a:pt x="0" y="702"/>
                      <a:pt x="1" y="708"/>
                    </a:cubicBezTo>
                    <a:cubicBezTo>
                      <a:pt x="2" y="737"/>
                      <a:pt x="3" y="765"/>
                      <a:pt x="4" y="794"/>
                    </a:cubicBezTo>
                    <a:cubicBezTo>
                      <a:pt x="2" y="796"/>
                      <a:pt x="1" y="799"/>
                      <a:pt x="2" y="803"/>
                    </a:cubicBezTo>
                    <a:cubicBezTo>
                      <a:pt x="3" y="835"/>
                      <a:pt x="5" y="867"/>
                      <a:pt x="6" y="899"/>
                    </a:cubicBezTo>
                    <a:cubicBezTo>
                      <a:pt x="6" y="900"/>
                      <a:pt x="7" y="900"/>
                      <a:pt x="7" y="901"/>
                    </a:cubicBezTo>
                    <a:cubicBezTo>
                      <a:pt x="6" y="902"/>
                      <a:pt x="6" y="903"/>
                      <a:pt x="6" y="903"/>
                    </a:cubicBezTo>
                    <a:cubicBezTo>
                      <a:pt x="0" y="916"/>
                      <a:pt x="10" y="927"/>
                      <a:pt x="23" y="926"/>
                    </a:cubicBezTo>
                    <a:cubicBezTo>
                      <a:pt x="29" y="925"/>
                      <a:pt x="36" y="924"/>
                      <a:pt x="43" y="923"/>
                    </a:cubicBezTo>
                    <a:cubicBezTo>
                      <a:pt x="52" y="923"/>
                      <a:pt x="57" y="917"/>
                      <a:pt x="58" y="908"/>
                    </a:cubicBezTo>
                    <a:cubicBezTo>
                      <a:pt x="62" y="878"/>
                      <a:pt x="62" y="845"/>
                      <a:pt x="57" y="814"/>
                    </a:cubicBezTo>
                  </a:path>
                </a:pathLst>
              </a:custGeom>
              <a:solidFill>
                <a:srgbClr val="B3B3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48" name="Freeform 20"/>
              <p:cNvSpPr/>
              <p:nvPr/>
            </p:nvSpPr>
            <p:spPr bwMode="auto">
              <a:xfrm>
                <a:off x="4899026" y="3208338"/>
                <a:ext cx="417513" cy="222250"/>
              </a:xfrm>
              <a:custGeom>
                <a:avLst/>
                <a:gdLst>
                  <a:gd name="T0" fmla="*/ 147 w 154"/>
                  <a:gd name="T1" fmla="*/ 2 h 82"/>
                  <a:gd name="T2" fmla="*/ 73 w 154"/>
                  <a:gd name="T3" fmla="*/ 29 h 82"/>
                  <a:gd name="T4" fmla="*/ 5 w 154"/>
                  <a:gd name="T5" fmla="*/ 70 h 82"/>
                  <a:gd name="T6" fmla="*/ 11 w 154"/>
                  <a:gd name="T7" fmla="*/ 81 h 82"/>
                  <a:gd name="T8" fmla="*/ 80 w 154"/>
                  <a:gd name="T9" fmla="*/ 50 h 82"/>
                  <a:gd name="T10" fmla="*/ 150 w 154"/>
                  <a:gd name="T11" fmla="*/ 9 h 82"/>
                  <a:gd name="T12" fmla="*/ 147 w 154"/>
                  <a:gd name="T13" fmla="*/ 2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4" h="82">
                    <a:moveTo>
                      <a:pt x="147" y="2"/>
                    </a:moveTo>
                    <a:cubicBezTo>
                      <a:pt x="121" y="8"/>
                      <a:pt x="97" y="18"/>
                      <a:pt x="73" y="29"/>
                    </a:cubicBezTo>
                    <a:cubicBezTo>
                      <a:pt x="50" y="40"/>
                      <a:pt x="23" y="51"/>
                      <a:pt x="5" y="70"/>
                    </a:cubicBezTo>
                    <a:cubicBezTo>
                      <a:pt x="0" y="75"/>
                      <a:pt x="5" y="82"/>
                      <a:pt x="11" y="81"/>
                    </a:cubicBezTo>
                    <a:cubicBezTo>
                      <a:pt x="36" y="76"/>
                      <a:pt x="59" y="61"/>
                      <a:pt x="80" y="50"/>
                    </a:cubicBezTo>
                    <a:cubicBezTo>
                      <a:pt x="104" y="38"/>
                      <a:pt x="128" y="25"/>
                      <a:pt x="150" y="9"/>
                    </a:cubicBezTo>
                    <a:cubicBezTo>
                      <a:pt x="154" y="6"/>
                      <a:pt x="152" y="0"/>
                      <a:pt x="147" y="2"/>
                    </a:cubicBezTo>
                  </a:path>
                </a:pathLst>
              </a:custGeom>
              <a:solidFill>
                <a:srgbClr val="9DC3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49" name="Freeform 21"/>
              <p:cNvSpPr/>
              <p:nvPr/>
            </p:nvSpPr>
            <p:spPr bwMode="auto">
              <a:xfrm>
                <a:off x="5067301" y="3506788"/>
                <a:ext cx="420688" cy="114300"/>
              </a:xfrm>
              <a:custGeom>
                <a:avLst/>
                <a:gdLst>
                  <a:gd name="T0" fmla="*/ 148 w 155"/>
                  <a:gd name="T1" fmla="*/ 0 h 42"/>
                  <a:gd name="T2" fmla="*/ 78 w 155"/>
                  <a:gd name="T3" fmla="*/ 8 h 42"/>
                  <a:gd name="T4" fmla="*/ 5 w 155"/>
                  <a:gd name="T5" fmla="*/ 22 h 42"/>
                  <a:gd name="T6" fmla="*/ 5 w 155"/>
                  <a:gd name="T7" fmla="*/ 32 h 42"/>
                  <a:gd name="T8" fmla="*/ 150 w 155"/>
                  <a:gd name="T9" fmla="*/ 9 h 42"/>
                  <a:gd name="T10" fmla="*/ 148 w 155"/>
                  <a:gd name="T11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5" h="42">
                    <a:moveTo>
                      <a:pt x="148" y="0"/>
                    </a:moveTo>
                    <a:cubicBezTo>
                      <a:pt x="125" y="1"/>
                      <a:pt x="101" y="4"/>
                      <a:pt x="78" y="8"/>
                    </a:cubicBezTo>
                    <a:cubicBezTo>
                      <a:pt x="54" y="12"/>
                      <a:pt x="28" y="14"/>
                      <a:pt x="5" y="22"/>
                    </a:cubicBezTo>
                    <a:cubicBezTo>
                      <a:pt x="0" y="24"/>
                      <a:pt x="0" y="31"/>
                      <a:pt x="5" y="32"/>
                    </a:cubicBezTo>
                    <a:cubicBezTo>
                      <a:pt x="51" y="42"/>
                      <a:pt x="108" y="30"/>
                      <a:pt x="150" y="9"/>
                    </a:cubicBezTo>
                    <a:cubicBezTo>
                      <a:pt x="155" y="7"/>
                      <a:pt x="153" y="0"/>
                      <a:pt x="148" y="0"/>
                    </a:cubicBezTo>
                  </a:path>
                </a:pathLst>
              </a:custGeom>
              <a:solidFill>
                <a:srgbClr val="9DC3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50" name="Freeform 22"/>
              <p:cNvSpPr/>
              <p:nvPr/>
            </p:nvSpPr>
            <p:spPr bwMode="auto">
              <a:xfrm>
                <a:off x="5205413" y="3767138"/>
                <a:ext cx="466725" cy="80963"/>
              </a:xfrm>
              <a:custGeom>
                <a:avLst/>
                <a:gdLst>
                  <a:gd name="T0" fmla="*/ 165 w 172"/>
                  <a:gd name="T1" fmla="*/ 8 h 30"/>
                  <a:gd name="T2" fmla="*/ 93 w 172"/>
                  <a:gd name="T3" fmla="*/ 4 h 30"/>
                  <a:gd name="T4" fmla="*/ 15 w 172"/>
                  <a:gd name="T5" fmla="*/ 0 h 30"/>
                  <a:gd name="T6" fmla="*/ 12 w 172"/>
                  <a:gd name="T7" fmla="*/ 22 h 30"/>
                  <a:gd name="T8" fmla="*/ 89 w 172"/>
                  <a:gd name="T9" fmla="*/ 29 h 30"/>
                  <a:gd name="T10" fmla="*/ 165 w 172"/>
                  <a:gd name="T11" fmla="*/ 21 h 30"/>
                  <a:gd name="T12" fmla="*/ 165 w 172"/>
                  <a:gd name="T13" fmla="*/ 8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2" h="30">
                    <a:moveTo>
                      <a:pt x="165" y="8"/>
                    </a:moveTo>
                    <a:cubicBezTo>
                      <a:pt x="142" y="2"/>
                      <a:pt x="117" y="4"/>
                      <a:pt x="93" y="4"/>
                    </a:cubicBezTo>
                    <a:cubicBezTo>
                      <a:pt x="67" y="3"/>
                      <a:pt x="41" y="2"/>
                      <a:pt x="15" y="0"/>
                    </a:cubicBezTo>
                    <a:cubicBezTo>
                      <a:pt x="3" y="0"/>
                      <a:pt x="0" y="20"/>
                      <a:pt x="12" y="22"/>
                    </a:cubicBezTo>
                    <a:cubicBezTo>
                      <a:pt x="37" y="26"/>
                      <a:pt x="63" y="29"/>
                      <a:pt x="89" y="29"/>
                    </a:cubicBezTo>
                    <a:cubicBezTo>
                      <a:pt x="114" y="29"/>
                      <a:pt x="141" y="30"/>
                      <a:pt x="165" y="21"/>
                    </a:cubicBezTo>
                    <a:cubicBezTo>
                      <a:pt x="171" y="19"/>
                      <a:pt x="172" y="9"/>
                      <a:pt x="165" y="8"/>
                    </a:cubicBezTo>
                  </a:path>
                </a:pathLst>
              </a:custGeom>
              <a:solidFill>
                <a:srgbClr val="9DC3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51" name="Freeform 23"/>
              <p:cNvSpPr/>
              <p:nvPr/>
            </p:nvSpPr>
            <p:spPr bwMode="auto">
              <a:xfrm>
                <a:off x="5332413" y="3994150"/>
                <a:ext cx="542925" cy="166688"/>
              </a:xfrm>
              <a:custGeom>
                <a:avLst/>
                <a:gdLst>
                  <a:gd name="T0" fmla="*/ 194 w 200"/>
                  <a:gd name="T1" fmla="*/ 32 h 61"/>
                  <a:gd name="T2" fmla="*/ 14 w 200"/>
                  <a:gd name="T3" fmla="*/ 3 h 61"/>
                  <a:gd name="T4" fmla="*/ 8 w 200"/>
                  <a:gd name="T5" fmla="*/ 18 h 61"/>
                  <a:gd name="T6" fmla="*/ 195 w 200"/>
                  <a:gd name="T7" fmla="*/ 41 h 61"/>
                  <a:gd name="T8" fmla="*/ 194 w 200"/>
                  <a:gd name="T9" fmla="*/ 32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0" h="61">
                    <a:moveTo>
                      <a:pt x="194" y="32"/>
                    </a:moveTo>
                    <a:cubicBezTo>
                      <a:pt x="131" y="35"/>
                      <a:pt x="73" y="23"/>
                      <a:pt x="14" y="3"/>
                    </a:cubicBezTo>
                    <a:cubicBezTo>
                      <a:pt x="5" y="0"/>
                      <a:pt x="0" y="13"/>
                      <a:pt x="8" y="18"/>
                    </a:cubicBezTo>
                    <a:cubicBezTo>
                      <a:pt x="62" y="55"/>
                      <a:pt x="134" y="61"/>
                      <a:pt x="195" y="41"/>
                    </a:cubicBezTo>
                    <a:cubicBezTo>
                      <a:pt x="200" y="39"/>
                      <a:pt x="199" y="32"/>
                      <a:pt x="194" y="32"/>
                    </a:cubicBezTo>
                  </a:path>
                </a:pathLst>
              </a:custGeom>
              <a:solidFill>
                <a:srgbClr val="9DC3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52" name="Freeform 26"/>
              <p:cNvSpPr/>
              <p:nvPr/>
            </p:nvSpPr>
            <p:spPr bwMode="auto">
              <a:xfrm>
                <a:off x="5313363" y="4729163"/>
                <a:ext cx="377825" cy="322263"/>
              </a:xfrm>
              <a:custGeom>
                <a:avLst/>
                <a:gdLst>
                  <a:gd name="T0" fmla="*/ 135 w 139"/>
                  <a:gd name="T1" fmla="*/ 110 h 119"/>
                  <a:gd name="T2" fmla="*/ 20 w 139"/>
                  <a:gd name="T3" fmla="*/ 8 h 119"/>
                  <a:gd name="T4" fmla="*/ 5 w 139"/>
                  <a:gd name="T5" fmla="*/ 17 h 119"/>
                  <a:gd name="T6" fmla="*/ 132 w 139"/>
                  <a:gd name="T7" fmla="*/ 118 h 119"/>
                  <a:gd name="T8" fmla="*/ 135 w 139"/>
                  <a:gd name="T9" fmla="*/ 110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9" h="119">
                    <a:moveTo>
                      <a:pt x="135" y="110"/>
                    </a:moveTo>
                    <a:cubicBezTo>
                      <a:pt x="93" y="80"/>
                      <a:pt x="50" y="51"/>
                      <a:pt x="20" y="8"/>
                    </a:cubicBezTo>
                    <a:cubicBezTo>
                      <a:pt x="14" y="0"/>
                      <a:pt x="0" y="7"/>
                      <a:pt x="5" y="17"/>
                    </a:cubicBezTo>
                    <a:cubicBezTo>
                      <a:pt x="34" y="65"/>
                      <a:pt x="75" y="108"/>
                      <a:pt x="132" y="118"/>
                    </a:cubicBezTo>
                    <a:cubicBezTo>
                      <a:pt x="137" y="119"/>
                      <a:pt x="139" y="113"/>
                      <a:pt x="135" y="110"/>
                    </a:cubicBezTo>
                  </a:path>
                </a:pathLst>
              </a:custGeom>
              <a:solidFill>
                <a:srgbClr val="9DC3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53" name="Freeform 27"/>
              <p:cNvSpPr/>
              <p:nvPr/>
            </p:nvSpPr>
            <p:spPr bwMode="auto">
              <a:xfrm>
                <a:off x="5243513" y="4959350"/>
                <a:ext cx="290513" cy="360363"/>
              </a:xfrm>
              <a:custGeom>
                <a:avLst/>
                <a:gdLst>
                  <a:gd name="T0" fmla="*/ 106 w 107"/>
                  <a:gd name="T1" fmla="*/ 123 h 133"/>
                  <a:gd name="T2" fmla="*/ 69 w 107"/>
                  <a:gd name="T3" fmla="*/ 66 h 133"/>
                  <a:gd name="T4" fmla="*/ 17 w 107"/>
                  <a:gd name="T5" fmla="*/ 7 h 133"/>
                  <a:gd name="T6" fmla="*/ 5 w 107"/>
                  <a:gd name="T7" fmla="*/ 16 h 133"/>
                  <a:gd name="T8" fmla="*/ 50 w 107"/>
                  <a:gd name="T9" fmla="*/ 81 h 133"/>
                  <a:gd name="T10" fmla="*/ 96 w 107"/>
                  <a:gd name="T11" fmla="*/ 130 h 133"/>
                  <a:gd name="T12" fmla="*/ 106 w 107"/>
                  <a:gd name="T13" fmla="*/ 12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7" h="133">
                    <a:moveTo>
                      <a:pt x="106" y="123"/>
                    </a:moveTo>
                    <a:cubicBezTo>
                      <a:pt x="99" y="101"/>
                      <a:pt x="83" y="84"/>
                      <a:pt x="69" y="66"/>
                    </a:cubicBezTo>
                    <a:cubicBezTo>
                      <a:pt x="52" y="46"/>
                      <a:pt x="34" y="27"/>
                      <a:pt x="17" y="7"/>
                    </a:cubicBezTo>
                    <a:cubicBezTo>
                      <a:pt x="12" y="0"/>
                      <a:pt x="0" y="9"/>
                      <a:pt x="5" y="16"/>
                    </a:cubicBezTo>
                    <a:cubicBezTo>
                      <a:pt x="21" y="38"/>
                      <a:pt x="35" y="60"/>
                      <a:pt x="50" y="81"/>
                    </a:cubicBezTo>
                    <a:cubicBezTo>
                      <a:pt x="64" y="98"/>
                      <a:pt x="77" y="118"/>
                      <a:pt x="96" y="130"/>
                    </a:cubicBezTo>
                    <a:cubicBezTo>
                      <a:pt x="101" y="133"/>
                      <a:pt x="107" y="128"/>
                      <a:pt x="106" y="123"/>
                    </a:cubicBezTo>
                  </a:path>
                </a:pathLst>
              </a:custGeom>
              <a:solidFill>
                <a:srgbClr val="9DC3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54" name="Freeform 28"/>
              <p:cNvSpPr/>
              <p:nvPr/>
            </p:nvSpPr>
            <p:spPr bwMode="auto">
              <a:xfrm>
                <a:off x="5097463" y="5103813"/>
                <a:ext cx="211138" cy="444500"/>
              </a:xfrm>
              <a:custGeom>
                <a:avLst/>
                <a:gdLst>
                  <a:gd name="T0" fmla="*/ 55 w 78"/>
                  <a:gd name="T1" fmla="*/ 80 h 164"/>
                  <a:gd name="T2" fmla="*/ 19 w 78"/>
                  <a:gd name="T3" fmla="*/ 7 h 164"/>
                  <a:gd name="T4" fmla="*/ 3 w 78"/>
                  <a:gd name="T5" fmla="*/ 14 h 164"/>
                  <a:gd name="T6" fmla="*/ 34 w 78"/>
                  <a:gd name="T7" fmla="*/ 89 h 164"/>
                  <a:gd name="T8" fmla="*/ 65 w 78"/>
                  <a:gd name="T9" fmla="*/ 159 h 164"/>
                  <a:gd name="T10" fmla="*/ 78 w 78"/>
                  <a:gd name="T11" fmla="*/ 156 h 164"/>
                  <a:gd name="T12" fmla="*/ 55 w 78"/>
                  <a:gd name="T13" fmla="*/ 8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8" h="164">
                    <a:moveTo>
                      <a:pt x="55" y="80"/>
                    </a:moveTo>
                    <a:cubicBezTo>
                      <a:pt x="44" y="55"/>
                      <a:pt x="33" y="30"/>
                      <a:pt x="19" y="7"/>
                    </a:cubicBezTo>
                    <a:cubicBezTo>
                      <a:pt x="14" y="0"/>
                      <a:pt x="0" y="5"/>
                      <a:pt x="3" y="14"/>
                    </a:cubicBezTo>
                    <a:cubicBezTo>
                      <a:pt x="13" y="39"/>
                      <a:pt x="24" y="64"/>
                      <a:pt x="34" y="89"/>
                    </a:cubicBezTo>
                    <a:cubicBezTo>
                      <a:pt x="43" y="113"/>
                      <a:pt x="50" y="139"/>
                      <a:pt x="65" y="159"/>
                    </a:cubicBezTo>
                    <a:cubicBezTo>
                      <a:pt x="69" y="164"/>
                      <a:pt x="78" y="163"/>
                      <a:pt x="78" y="156"/>
                    </a:cubicBezTo>
                    <a:cubicBezTo>
                      <a:pt x="77" y="130"/>
                      <a:pt x="65" y="104"/>
                      <a:pt x="55" y="80"/>
                    </a:cubicBezTo>
                  </a:path>
                </a:pathLst>
              </a:custGeom>
              <a:solidFill>
                <a:srgbClr val="9DC3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55" name="Freeform 29"/>
              <p:cNvSpPr/>
              <p:nvPr/>
            </p:nvSpPr>
            <p:spPr bwMode="auto">
              <a:xfrm>
                <a:off x="4910138" y="5254625"/>
                <a:ext cx="184150" cy="401638"/>
              </a:xfrm>
              <a:custGeom>
                <a:avLst/>
                <a:gdLst>
                  <a:gd name="T0" fmla="*/ 43 w 68"/>
                  <a:gd name="T1" fmla="*/ 65 h 148"/>
                  <a:gd name="T2" fmla="*/ 7 w 68"/>
                  <a:gd name="T3" fmla="*/ 1 h 148"/>
                  <a:gd name="T4" fmla="*/ 5 w 68"/>
                  <a:gd name="T5" fmla="*/ 1 h 148"/>
                  <a:gd name="T6" fmla="*/ 24 w 68"/>
                  <a:gd name="T7" fmla="*/ 73 h 148"/>
                  <a:gd name="T8" fmla="*/ 57 w 68"/>
                  <a:gd name="T9" fmla="*/ 144 h 148"/>
                  <a:gd name="T10" fmla="*/ 68 w 68"/>
                  <a:gd name="T11" fmla="*/ 140 h 148"/>
                  <a:gd name="T12" fmla="*/ 43 w 68"/>
                  <a:gd name="T13" fmla="*/ 65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8" h="148">
                    <a:moveTo>
                      <a:pt x="43" y="65"/>
                    </a:moveTo>
                    <a:cubicBezTo>
                      <a:pt x="34" y="45"/>
                      <a:pt x="26" y="14"/>
                      <a:pt x="7" y="1"/>
                    </a:cubicBezTo>
                    <a:cubicBezTo>
                      <a:pt x="6" y="0"/>
                      <a:pt x="5" y="1"/>
                      <a:pt x="5" y="1"/>
                    </a:cubicBezTo>
                    <a:cubicBezTo>
                      <a:pt x="0" y="24"/>
                      <a:pt x="16" y="53"/>
                      <a:pt x="24" y="73"/>
                    </a:cubicBezTo>
                    <a:cubicBezTo>
                      <a:pt x="32" y="96"/>
                      <a:pt x="40" y="126"/>
                      <a:pt x="57" y="144"/>
                    </a:cubicBezTo>
                    <a:cubicBezTo>
                      <a:pt x="60" y="148"/>
                      <a:pt x="68" y="145"/>
                      <a:pt x="68" y="140"/>
                    </a:cubicBezTo>
                    <a:cubicBezTo>
                      <a:pt x="68" y="115"/>
                      <a:pt x="52" y="88"/>
                      <a:pt x="43" y="65"/>
                    </a:cubicBezTo>
                  </a:path>
                </a:pathLst>
              </a:custGeom>
              <a:solidFill>
                <a:srgbClr val="9DC3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56" name="Freeform 30"/>
              <p:cNvSpPr/>
              <p:nvPr/>
            </p:nvSpPr>
            <p:spPr bwMode="auto">
              <a:xfrm>
                <a:off x="4729163" y="5327650"/>
                <a:ext cx="127000" cy="469900"/>
              </a:xfrm>
              <a:custGeom>
                <a:avLst/>
                <a:gdLst>
                  <a:gd name="T0" fmla="*/ 37 w 47"/>
                  <a:gd name="T1" fmla="*/ 93 h 173"/>
                  <a:gd name="T2" fmla="*/ 18 w 47"/>
                  <a:gd name="T3" fmla="*/ 11 h 173"/>
                  <a:gd name="T4" fmla="*/ 2 w 47"/>
                  <a:gd name="T5" fmla="*/ 15 h 173"/>
                  <a:gd name="T6" fmla="*/ 15 w 47"/>
                  <a:gd name="T7" fmla="*/ 95 h 173"/>
                  <a:gd name="T8" fmla="*/ 31 w 47"/>
                  <a:gd name="T9" fmla="*/ 168 h 173"/>
                  <a:gd name="T10" fmla="*/ 43 w 47"/>
                  <a:gd name="T11" fmla="*/ 167 h 173"/>
                  <a:gd name="T12" fmla="*/ 37 w 47"/>
                  <a:gd name="T13" fmla="*/ 93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7" h="173">
                    <a:moveTo>
                      <a:pt x="37" y="93"/>
                    </a:moveTo>
                    <a:cubicBezTo>
                      <a:pt x="32" y="65"/>
                      <a:pt x="25" y="38"/>
                      <a:pt x="18" y="11"/>
                    </a:cubicBezTo>
                    <a:cubicBezTo>
                      <a:pt x="15" y="0"/>
                      <a:pt x="0" y="5"/>
                      <a:pt x="2" y="15"/>
                    </a:cubicBezTo>
                    <a:cubicBezTo>
                      <a:pt x="7" y="42"/>
                      <a:pt x="11" y="69"/>
                      <a:pt x="15" y="95"/>
                    </a:cubicBezTo>
                    <a:cubicBezTo>
                      <a:pt x="19" y="120"/>
                      <a:pt x="20" y="146"/>
                      <a:pt x="31" y="168"/>
                    </a:cubicBezTo>
                    <a:cubicBezTo>
                      <a:pt x="33" y="173"/>
                      <a:pt x="42" y="172"/>
                      <a:pt x="43" y="167"/>
                    </a:cubicBezTo>
                    <a:cubicBezTo>
                      <a:pt x="47" y="143"/>
                      <a:pt x="41" y="117"/>
                      <a:pt x="37" y="93"/>
                    </a:cubicBezTo>
                  </a:path>
                </a:pathLst>
              </a:custGeom>
              <a:solidFill>
                <a:srgbClr val="9DC3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57" name="Freeform 31"/>
              <p:cNvSpPr/>
              <p:nvPr/>
            </p:nvSpPr>
            <p:spPr bwMode="auto">
              <a:xfrm>
                <a:off x="4487863" y="5380038"/>
                <a:ext cx="96838" cy="584200"/>
              </a:xfrm>
              <a:custGeom>
                <a:avLst/>
                <a:gdLst>
                  <a:gd name="T0" fmla="*/ 29 w 36"/>
                  <a:gd name="T1" fmla="*/ 110 h 216"/>
                  <a:gd name="T2" fmla="*/ 15 w 36"/>
                  <a:gd name="T3" fmla="*/ 8 h 216"/>
                  <a:gd name="T4" fmla="*/ 1 w 36"/>
                  <a:gd name="T5" fmla="*/ 10 h 216"/>
                  <a:gd name="T6" fmla="*/ 8 w 36"/>
                  <a:gd name="T7" fmla="*/ 114 h 216"/>
                  <a:gd name="T8" fmla="*/ 17 w 36"/>
                  <a:gd name="T9" fmla="*/ 211 h 216"/>
                  <a:gd name="T10" fmla="*/ 26 w 36"/>
                  <a:gd name="T11" fmla="*/ 211 h 216"/>
                  <a:gd name="T12" fmla="*/ 29 w 36"/>
                  <a:gd name="T13" fmla="*/ 110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216">
                    <a:moveTo>
                      <a:pt x="29" y="110"/>
                    </a:moveTo>
                    <a:cubicBezTo>
                      <a:pt x="26" y="76"/>
                      <a:pt x="22" y="42"/>
                      <a:pt x="15" y="8"/>
                    </a:cubicBezTo>
                    <a:cubicBezTo>
                      <a:pt x="14" y="0"/>
                      <a:pt x="0" y="2"/>
                      <a:pt x="1" y="10"/>
                    </a:cubicBezTo>
                    <a:cubicBezTo>
                      <a:pt x="3" y="44"/>
                      <a:pt x="6" y="79"/>
                      <a:pt x="8" y="114"/>
                    </a:cubicBezTo>
                    <a:cubicBezTo>
                      <a:pt x="9" y="146"/>
                      <a:pt x="8" y="180"/>
                      <a:pt x="17" y="211"/>
                    </a:cubicBezTo>
                    <a:cubicBezTo>
                      <a:pt x="19" y="215"/>
                      <a:pt x="25" y="216"/>
                      <a:pt x="26" y="211"/>
                    </a:cubicBezTo>
                    <a:cubicBezTo>
                      <a:pt x="36" y="178"/>
                      <a:pt x="32" y="143"/>
                      <a:pt x="29" y="110"/>
                    </a:cubicBezTo>
                  </a:path>
                </a:pathLst>
              </a:custGeom>
              <a:solidFill>
                <a:srgbClr val="9DC3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58" name="Freeform 32"/>
              <p:cNvSpPr/>
              <p:nvPr/>
            </p:nvSpPr>
            <p:spPr bwMode="auto">
              <a:xfrm>
                <a:off x="4184651" y="5387975"/>
                <a:ext cx="157163" cy="574675"/>
              </a:xfrm>
              <a:custGeom>
                <a:avLst/>
                <a:gdLst>
                  <a:gd name="T0" fmla="*/ 55 w 58"/>
                  <a:gd name="T1" fmla="*/ 11 h 212"/>
                  <a:gd name="T2" fmla="*/ 39 w 58"/>
                  <a:gd name="T3" fmla="*/ 9 h 212"/>
                  <a:gd name="T4" fmla="*/ 19 w 58"/>
                  <a:gd name="T5" fmla="*/ 109 h 212"/>
                  <a:gd name="T6" fmla="*/ 0 w 58"/>
                  <a:gd name="T7" fmla="*/ 203 h 212"/>
                  <a:gd name="T8" fmla="*/ 12 w 58"/>
                  <a:gd name="T9" fmla="*/ 206 h 212"/>
                  <a:gd name="T10" fmla="*/ 41 w 58"/>
                  <a:gd name="T11" fmla="*/ 111 h 212"/>
                  <a:gd name="T12" fmla="*/ 55 w 58"/>
                  <a:gd name="T13" fmla="*/ 11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8" h="212">
                    <a:moveTo>
                      <a:pt x="55" y="11"/>
                    </a:moveTo>
                    <a:cubicBezTo>
                      <a:pt x="54" y="2"/>
                      <a:pt x="43" y="0"/>
                      <a:pt x="39" y="9"/>
                    </a:cubicBezTo>
                    <a:cubicBezTo>
                      <a:pt x="28" y="39"/>
                      <a:pt x="26" y="76"/>
                      <a:pt x="19" y="109"/>
                    </a:cubicBezTo>
                    <a:cubicBezTo>
                      <a:pt x="13" y="140"/>
                      <a:pt x="1" y="171"/>
                      <a:pt x="0" y="203"/>
                    </a:cubicBezTo>
                    <a:cubicBezTo>
                      <a:pt x="0" y="210"/>
                      <a:pt x="9" y="212"/>
                      <a:pt x="12" y="206"/>
                    </a:cubicBezTo>
                    <a:cubicBezTo>
                      <a:pt x="29" y="178"/>
                      <a:pt x="35" y="143"/>
                      <a:pt x="41" y="111"/>
                    </a:cubicBezTo>
                    <a:cubicBezTo>
                      <a:pt x="48" y="80"/>
                      <a:pt x="58" y="43"/>
                      <a:pt x="55" y="11"/>
                    </a:cubicBezTo>
                  </a:path>
                </a:pathLst>
              </a:custGeom>
              <a:solidFill>
                <a:srgbClr val="9DC3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59" name="Freeform 33"/>
              <p:cNvSpPr/>
              <p:nvPr/>
            </p:nvSpPr>
            <p:spPr bwMode="auto">
              <a:xfrm>
                <a:off x="3840163" y="5349875"/>
                <a:ext cx="276225" cy="463550"/>
              </a:xfrm>
              <a:custGeom>
                <a:avLst/>
                <a:gdLst>
                  <a:gd name="T0" fmla="*/ 84 w 102"/>
                  <a:gd name="T1" fmla="*/ 9 h 171"/>
                  <a:gd name="T2" fmla="*/ 38 w 102"/>
                  <a:gd name="T3" fmla="*/ 85 h 171"/>
                  <a:gd name="T4" fmla="*/ 2 w 102"/>
                  <a:gd name="T5" fmla="*/ 160 h 171"/>
                  <a:gd name="T6" fmla="*/ 12 w 102"/>
                  <a:gd name="T7" fmla="*/ 166 h 171"/>
                  <a:gd name="T8" fmla="*/ 56 w 102"/>
                  <a:gd name="T9" fmla="*/ 96 h 171"/>
                  <a:gd name="T10" fmla="*/ 97 w 102"/>
                  <a:gd name="T11" fmla="*/ 17 h 171"/>
                  <a:gd name="T12" fmla="*/ 84 w 102"/>
                  <a:gd name="T13" fmla="*/ 9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2" h="171">
                    <a:moveTo>
                      <a:pt x="84" y="9"/>
                    </a:moveTo>
                    <a:cubicBezTo>
                      <a:pt x="68" y="34"/>
                      <a:pt x="53" y="59"/>
                      <a:pt x="38" y="85"/>
                    </a:cubicBezTo>
                    <a:cubicBezTo>
                      <a:pt x="25" y="109"/>
                      <a:pt x="8" y="133"/>
                      <a:pt x="2" y="160"/>
                    </a:cubicBezTo>
                    <a:cubicBezTo>
                      <a:pt x="0" y="166"/>
                      <a:pt x="8" y="171"/>
                      <a:pt x="12" y="166"/>
                    </a:cubicBezTo>
                    <a:cubicBezTo>
                      <a:pt x="31" y="147"/>
                      <a:pt x="43" y="119"/>
                      <a:pt x="56" y="96"/>
                    </a:cubicBezTo>
                    <a:cubicBezTo>
                      <a:pt x="70" y="69"/>
                      <a:pt x="84" y="43"/>
                      <a:pt x="97" y="17"/>
                    </a:cubicBezTo>
                    <a:cubicBezTo>
                      <a:pt x="102" y="8"/>
                      <a:pt x="89" y="0"/>
                      <a:pt x="84" y="9"/>
                    </a:cubicBezTo>
                  </a:path>
                </a:pathLst>
              </a:custGeom>
              <a:solidFill>
                <a:srgbClr val="9DC3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60" name="Freeform 34"/>
              <p:cNvSpPr/>
              <p:nvPr/>
            </p:nvSpPr>
            <p:spPr bwMode="auto">
              <a:xfrm>
                <a:off x="3546476" y="5295900"/>
                <a:ext cx="323850" cy="325438"/>
              </a:xfrm>
              <a:custGeom>
                <a:avLst/>
                <a:gdLst>
                  <a:gd name="T0" fmla="*/ 94 w 119"/>
                  <a:gd name="T1" fmla="*/ 10 h 120"/>
                  <a:gd name="T2" fmla="*/ 3 w 119"/>
                  <a:gd name="T3" fmla="*/ 111 h 120"/>
                  <a:gd name="T4" fmla="*/ 10 w 119"/>
                  <a:gd name="T5" fmla="*/ 118 h 120"/>
                  <a:gd name="T6" fmla="*/ 110 w 119"/>
                  <a:gd name="T7" fmla="*/ 26 h 120"/>
                  <a:gd name="T8" fmla="*/ 94 w 119"/>
                  <a:gd name="T9" fmla="*/ 1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120">
                    <a:moveTo>
                      <a:pt x="94" y="10"/>
                    </a:moveTo>
                    <a:cubicBezTo>
                      <a:pt x="64" y="44"/>
                      <a:pt x="30" y="74"/>
                      <a:pt x="3" y="111"/>
                    </a:cubicBezTo>
                    <a:cubicBezTo>
                      <a:pt x="0" y="115"/>
                      <a:pt x="6" y="120"/>
                      <a:pt x="10" y="118"/>
                    </a:cubicBezTo>
                    <a:cubicBezTo>
                      <a:pt x="49" y="95"/>
                      <a:pt x="80" y="59"/>
                      <a:pt x="110" y="26"/>
                    </a:cubicBezTo>
                    <a:cubicBezTo>
                      <a:pt x="119" y="15"/>
                      <a:pt x="104" y="0"/>
                      <a:pt x="94" y="10"/>
                    </a:cubicBezTo>
                  </a:path>
                </a:pathLst>
              </a:custGeom>
              <a:solidFill>
                <a:srgbClr val="9DC3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61" name="Freeform 35"/>
              <p:cNvSpPr/>
              <p:nvPr/>
            </p:nvSpPr>
            <p:spPr bwMode="auto">
              <a:xfrm>
                <a:off x="3284538" y="5168900"/>
                <a:ext cx="414338" cy="261938"/>
              </a:xfrm>
              <a:custGeom>
                <a:avLst/>
                <a:gdLst>
                  <a:gd name="T0" fmla="*/ 132 w 153"/>
                  <a:gd name="T1" fmla="*/ 6 h 97"/>
                  <a:gd name="T2" fmla="*/ 4 w 153"/>
                  <a:gd name="T3" fmla="*/ 86 h 97"/>
                  <a:gd name="T4" fmla="*/ 9 w 153"/>
                  <a:gd name="T5" fmla="*/ 95 h 97"/>
                  <a:gd name="T6" fmla="*/ 142 w 153"/>
                  <a:gd name="T7" fmla="*/ 23 h 97"/>
                  <a:gd name="T8" fmla="*/ 132 w 153"/>
                  <a:gd name="T9" fmla="*/ 6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3" h="97">
                    <a:moveTo>
                      <a:pt x="132" y="6"/>
                    </a:moveTo>
                    <a:cubicBezTo>
                      <a:pt x="89" y="29"/>
                      <a:pt x="40" y="52"/>
                      <a:pt x="4" y="86"/>
                    </a:cubicBezTo>
                    <a:cubicBezTo>
                      <a:pt x="0" y="90"/>
                      <a:pt x="4" y="97"/>
                      <a:pt x="9" y="95"/>
                    </a:cubicBezTo>
                    <a:cubicBezTo>
                      <a:pt x="57" y="80"/>
                      <a:pt x="101" y="50"/>
                      <a:pt x="142" y="23"/>
                    </a:cubicBezTo>
                    <a:cubicBezTo>
                      <a:pt x="153" y="16"/>
                      <a:pt x="143" y="0"/>
                      <a:pt x="132" y="6"/>
                    </a:cubicBezTo>
                  </a:path>
                </a:pathLst>
              </a:custGeom>
              <a:solidFill>
                <a:srgbClr val="9DC3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62" name="Freeform 36"/>
              <p:cNvSpPr/>
              <p:nvPr/>
            </p:nvSpPr>
            <p:spPr bwMode="auto">
              <a:xfrm>
                <a:off x="3154363" y="5073650"/>
                <a:ext cx="392113" cy="115888"/>
              </a:xfrm>
              <a:custGeom>
                <a:avLst/>
                <a:gdLst>
                  <a:gd name="T0" fmla="*/ 132 w 145"/>
                  <a:gd name="T1" fmla="*/ 1 h 43"/>
                  <a:gd name="T2" fmla="*/ 5 w 145"/>
                  <a:gd name="T3" fmla="*/ 30 h 43"/>
                  <a:gd name="T4" fmla="*/ 8 w 145"/>
                  <a:gd name="T5" fmla="*/ 42 h 43"/>
                  <a:gd name="T6" fmla="*/ 132 w 145"/>
                  <a:gd name="T7" fmla="*/ 20 h 43"/>
                  <a:gd name="T8" fmla="*/ 132 w 145"/>
                  <a:gd name="T9" fmla="*/ 1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5" h="43">
                    <a:moveTo>
                      <a:pt x="132" y="1"/>
                    </a:moveTo>
                    <a:cubicBezTo>
                      <a:pt x="90" y="3"/>
                      <a:pt x="41" y="8"/>
                      <a:pt x="5" y="30"/>
                    </a:cubicBezTo>
                    <a:cubicBezTo>
                      <a:pt x="0" y="33"/>
                      <a:pt x="2" y="43"/>
                      <a:pt x="8" y="42"/>
                    </a:cubicBezTo>
                    <a:cubicBezTo>
                      <a:pt x="50" y="39"/>
                      <a:pt x="90" y="25"/>
                      <a:pt x="132" y="20"/>
                    </a:cubicBezTo>
                    <a:cubicBezTo>
                      <a:pt x="144" y="18"/>
                      <a:pt x="145" y="0"/>
                      <a:pt x="132" y="1"/>
                    </a:cubicBezTo>
                  </a:path>
                </a:pathLst>
              </a:custGeom>
              <a:solidFill>
                <a:srgbClr val="9DC3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63" name="Freeform 37"/>
              <p:cNvSpPr/>
              <p:nvPr/>
            </p:nvSpPr>
            <p:spPr bwMode="auto">
              <a:xfrm>
                <a:off x="2986088" y="4881563"/>
                <a:ext cx="452438" cy="115888"/>
              </a:xfrm>
              <a:custGeom>
                <a:avLst/>
                <a:gdLst>
                  <a:gd name="T0" fmla="*/ 147 w 167"/>
                  <a:gd name="T1" fmla="*/ 2 h 43"/>
                  <a:gd name="T2" fmla="*/ 5 w 167"/>
                  <a:gd name="T3" fmla="*/ 30 h 43"/>
                  <a:gd name="T4" fmla="*/ 6 w 167"/>
                  <a:gd name="T5" fmla="*/ 40 h 43"/>
                  <a:gd name="T6" fmla="*/ 153 w 167"/>
                  <a:gd name="T7" fmla="*/ 23 h 43"/>
                  <a:gd name="T8" fmla="*/ 147 w 167"/>
                  <a:gd name="T9" fmla="*/ 2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7" h="43">
                    <a:moveTo>
                      <a:pt x="147" y="2"/>
                    </a:moveTo>
                    <a:cubicBezTo>
                      <a:pt x="99" y="9"/>
                      <a:pt x="50" y="12"/>
                      <a:pt x="5" y="30"/>
                    </a:cubicBezTo>
                    <a:cubicBezTo>
                      <a:pt x="0" y="32"/>
                      <a:pt x="0" y="39"/>
                      <a:pt x="6" y="40"/>
                    </a:cubicBezTo>
                    <a:cubicBezTo>
                      <a:pt x="55" y="43"/>
                      <a:pt x="105" y="31"/>
                      <a:pt x="153" y="23"/>
                    </a:cubicBezTo>
                    <a:cubicBezTo>
                      <a:pt x="167" y="21"/>
                      <a:pt x="161" y="0"/>
                      <a:pt x="147" y="2"/>
                    </a:cubicBezTo>
                  </a:path>
                </a:pathLst>
              </a:custGeom>
              <a:solidFill>
                <a:srgbClr val="9DC3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64" name="Freeform 38"/>
              <p:cNvSpPr/>
              <p:nvPr/>
            </p:nvSpPr>
            <p:spPr bwMode="auto">
              <a:xfrm>
                <a:off x="2973388" y="4651375"/>
                <a:ext cx="368300" cy="101600"/>
              </a:xfrm>
              <a:custGeom>
                <a:avLst/>
                <a:gdLst>
                  <a:gd name="T0" fmla="*/ 122 w 136"/>
                  <a:gd name="T1" fmla="*/ 3 h 38"/>
                  <a:gd name="T2" fmla="*/ 7 w 136"/>
                  <a:gd name="T3" fmla="*/ 1 h 38"/>
                  <a:gd name="T4" fmla="*/ 3 w 136"/>
                  <a:gd name="T5" fmla="*/ 8 h 38"/>
                  <a:gd name="T6" fmla="*/ 127 w 136"/>
                  <a:gd name="T7" fmla="*/ 19 h 38"/>
                  <a:gd name="T8" fmla="*/ 122 w 136"/>
                  <a:gd name="T9" fmla="*/ 3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6" h="38">
                    <a:moveTo>
                      <a:pt x="122" y="3"/>
                    </a:moveTo>
                    <a:cubicBezTo>
                      <a:pt x="83" y="14"/>
                      <a:pt x="46" y="7"/>
                      <a:pt x="7" y="1"/>
                    </a:cubicBezTo>
                    <a:cubicBezTo>
                      <a:pt x="4" y="1"/>
                      <a:pt x="0" y="5"/>
                      <a:pt x="3" y="8"/>
                    </a:cubicBezTo>
                    <a:cubicBezTo>
                      <a:pt x="37" y="38"/>
                      <a:pt x="86" y="35"/>
                      <a:pt x="127" y="19"/>
                    </a:cubicBezTo>
                    <a:cubicBezTo>
                      <a:pt x="136" y="15"/>
                      <a:pt x="133" y="0"/>
                      <a:pt x="122" y="3"/>
                    </a:cubicBezTo>
                  </a:path>
                </a:pathLst>
              </a:custGeom>
              <a:solidFill>
                <a:srgbClr val="9DC3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65" name="Freeform 39"/>
              <p:cNvSpPr/>
              <p:nvPr/>
            </p:nvSpPr>
            <p:spPr bwMode="auto">
              <a:xfrm>
                <a:off x="2928938" y="4406900"/>
                <a:ext cx="382588" cy="92075"/>
              </a:xfrm>
              <a:custGeom>
                <a:avLst/>
                <a:gdLst>
                  <a:gd name="T0" fmla="*/ 122 w 141"/>
                  <a:gd name="T1" fmla="*/ 4 h 34"/>
                  <a:gd name="T2" fmla="*/ 5 w 141"/>
                  <a:gd name="T3" fmla="*/ 0 h 34"/>
                  <a:gd name="T4" fmla="*/ 3 w 141"/>
                  <a:gd name="T5" fmla="*/ 8 h 34"/>
                  <a:gd name="T6" fmla="*/ 128 w 141"/>
                  <a:gd name="T7" fmla="*/ 24 h 34"/>
                  <a:gd name="T8" fmla="*/ 122 w 141"/>
                  <a:gd name="T9" fmla="*/ 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1" h="34">
                    <a:moveTo>
                      <a:pt x="122" y="4"/>
                    </a:moveTo>
                    <a:cubicBezTo>
                      <a:pt x="82" y="11"/>
                      <a:pt x="44" y="2"/>
                      <a:pt x="5" y="0"/>
                    </a:cubicBezTo>
                    <a:cubicBezTo>
                      <a:pt x="0" y="0"/>
                      <a:pt x="0" y="6"/>
                      <a:pt x="3" y="8"/>
                    </a:cubicBezTo>
                    <a:cubicBezTo>
                      <a:pt x="38" y="34"/>
                      <a:pt x="86" y="32"/>
                      <a:pt x="128" y="24"/>
                    </a:cubicBezTo>
                    <a:cubicBezTo>
                      <a:pt x="141" y="22"/>
                      <a:pt x="135" y="2"/>
                      <a:pt x="122" y="4"/>
                    </a:cubicBezTo>
                  </a:path>
                </a:pathLst>
              </a:custGeom>
              <a:solidFill>
                <a:srgbClr val="9DC3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66" name="Freeform 40"/>
              <p:cNvSpPr/>
              <p:nvPr/>
            </p:nvSpPr>
            <p:spPr bwMode="auto">
              <a:xfrm>
                <a:off x="3028951" y="4089400"/>
                <a:ext cx="290513" cy="111125"/>
              </a:xfrm>
              <a:custGeom>
                <a:avLst/>
                <a:gdLst>
                  <a:gd name="T0" fmla="*/ 94 w 107"/>
                  <a:gd name="T1" fmla="*/ 20 h 41"/>
                  <a:gd name="T2" fmla="*/ 46 w 107"/>
                  <a:gd name="T3" fmla="*/ 10 h 41"/>
                  <a:gd name="T4" fmla="*/ 7 w 107"/>
                  <a:gd name="T5" fmla="*/ 0 h 41"/>
                  <a:gd name="T6" fmla="*/ 2 w 107"/>
                  <a:gd name="T7" fmla="*/ 8 h 41"/>
                  <a:gd name="T8" fmla="*/ 94 w 107"/>
                  <a:gd name="T9" fmla="*/ 41 h 41"/>
                  <a:gd name="T10" fmla="*/ 94 w 107"/>
                  <a:gd name="T11" fmla="*/ 2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7" h="41">
                    <a:moveTo>
                      <a:pt x="94" y="20"/>
                    </a:moveTo>
                    <a:cubicBezTo>
                      <a:pt x="78" y="19"/>
                      <a:pt x="62" y="15"/>
                      <a:pt x="46" y="10"/>
                    </a:cubicBezTo>
                    <a:cubicBezTo>
                      <a:pt x="33" y="6"/>
                      <a:pt x="21" y="0"/>
                      <a:pt x="7" y="0"/>
                    </a:cubicBezTo>
                    <a:cubicBezTo>
                      <a:pt x="3" y="0"/>
                      <a:pt x="0" y="5"/>
                      <a:pt x="2" y="8"/>
                    </a:cubicBezTo>
                    <a:cubicBezTo>
                      <a:pt x="21" y="34"/>
                      <a:pt x="64" y="39"/>
                      <a:pt x="94" y="41"/>
                    </a:cubicBezTo>
                    <a:cubicBezTo>
                      <a:pt x="107" y="41"/>
                      <a:pt x="107" y="21"/>
                      <a:pt x="94" y="20"/>
                    </a:cubicBezTo>
                  </a:path>
                </a:pathLst>
              </a:custGeom>
              <a:solidFill>
                <a:srgbClr val="9DC3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67" name="Freeform 41"/>
              <p:cNvSpPr/>
              <p:nvPr/>
            </p:nvSpPr>
            <p:spPr bwMode="auto">
              <a:xfrm>
                <a:off x="3035301" y="3805238"/>
                <a:ext cx="298450" cy="203200"/>
              </a:xfrm>
              <a:custGeom>
                <a:avLst/>
                <a:gdLst>
                  <a:gd name="T0" fmla="*/ 97 w 110"/>
                  <a:gd name="T1" fmla="*/ 52 h 75"/>
                  <a:gd name="T2" fmla="*/ 49 w 110"/>
                  <a:gd name="T3" fmla="*/ 26 h 75"/>
                  <a:gd name="T4" fmla="*/ 7 w 110"/>
                  <a:gd name="T5" fmla="*/ 1 h 75"/>
                  <a:gd name="T6" fmla="*/ 2 w 110"/>
                  <a:gd name="T7" fmla="*/ 8 h 75"/>
                  <a:gd name="T8" fmla="*/ 87 w 110"/>
                  <a:gd name="T9" fmla="*/ 70 h 75"/>
                  <a:gd name="T10" fmla="*/ 97 w 110"/>
                  <a:gd name="T11" fmla="*/ 52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0" h="75">
                    <a:moveTo>
                      <a:pt x="97" y="52"/>
                    </a:moveTo>
                    <a:cubicBezTo>
                      <a:pt x="81" y="45"/>
                      <a:pt x="65" y="36"/>
                      <a:pt x="49" y="26"/>
                    </a:cubicBezTo>
                    <a:cubicBezTo>
                      <a:pt x="35" y="17"/>
                      <a:pt x="22" y="7"/>
                      <a:pt x="7" y="1"/>
                    </a:cubicBezTo>
                    <a:cubicBezTo>
                      <a:pt x="3" y="0"/>
                      <a:pt x="0" y="5"/>
                      <a:pt x="2" y="8"/>
                    </a:cubicBezTo>
                    <a:cubicBezTo>
                      <a:pt x="18" y="39"/>
                      <a:pt x="56" y="57"/>
                      <a:pt x="87" y="70"/>
                    </a:cubicBezTo>
                    <a:cubicBezTo>
                      <a:pt x="99" y="75"/>
                      <a:pt x="110" y="57"/>
                      <a:pt x="97" y="52"/>
                    </a:cubicBezTo>
                  </a:path>
                </a:pathLst>
              </a:custGeom>
              <a:solidFill>
                <a:srgbClr val="9DC3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68" name="Freeform 42"/>
              <p:cNvSpPr/>
              <p:nvPr/>
            </p:nvSpPr>
            <p:spPr bwMode="auto">
              <a:xfrm>
                <a:off x="3197226" y="3559175"/>
                <a:ext cx="290513" cy="234950"/>
              </a:xfrm>
              <a:custGeom>
                <a:avLst/>
                <a:gdLst>
                  <a:gd name="T0" fmla="*/ 103 w 107"/>
                  <a:gd name="T1" fmla="*/ 79 h 87"/>
                  <a:gd name="T2" fmla="*/ 50 w 107"/>
                  <a:gd name="T3" fmla="*/ 39 h 87"/>
                  <a:gd name="T4" fmla="*/ 8 w 107"/>
                  <a:gd name="T5" fmla="*/ 2 h 87"/>
                  <a:gd name="T6" fmla="*/ 1 w 107"/>
                  <a:gd name="T7" fmla="*/ 7 h 87"/>
                  <a:gd name="T8" fmla="*/ 100 w 107"/>
                  <a:gd name="T9" fmla="*/ 86 h 87"/>
                  <a:gd name="T10" fmla="*/ 103 w 107"/>
                  <a:gd name="T11" fmla="*/ 79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7" h="87">
                    <a:moveTo>
                      <a:pt x="103" y="79"/>
                    </a:moveTo>
                    <a:cubicBezTo>
                      <a:pt x="85" y="65"/>
                      <a:pt x="67" y="54"/>
                      <a:pt x="50" y="39"/>
                    </a:cubicBezTo>
                    <a:cubicBezTo>
                      <a:pt x="36" y="27"/>
                      <a:pt x="24" y="12"/>
                      <a:pt x="8" y="2"/>
                    </a:cubicBezTo>
                    <a:cubicBezTo>
                      <a:pt x="4" y="0"/>
                      <a:pt x="0" y="3"/>
                      <a:pt x="1" y="7"/>
                    </a:cubicBezTo>
                    <a:cubicBezTo>
                      <a:pt x="11" y="46"/>
                      <a:pt x="62" y="79"/>
                      <a:pt x="100" y="86"/>
                    </a:cubicBezTo>
                    <a:cubicBezTo>
                      <a:pt x="104" y="87"/>
                      <a:pt x="107" y="81"/>
                      <a:pt x="103" y="79"/>
                    </a:cubicBezTo>
                  </a:path>
                </a:pathLst>
              </a:custGeom>
              <a:solidFill>
                <a:srgbClr val="9DC3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69" name="Freeform 43"/>
              <p:cNvSpPr/>
              <p:nvPr/>
            </p:nvSpPr>
            <p:spPr bwMode="auto">
              <a:xfrm>
                <a:off x="3360738" y="3365500"/>
                <a:ext cx="260350" cy="252413"/>
              </a:xfrm>
              <a:custGeom>
                <a:avLst/>
                <a:gdLst>
                  <a:gd name="T0" fmla="*/ 88 w 96"/>
                  <a:gd name="T1" fmla="*/ 73 h 93"/>
                  <a:gd name="T2" fmla="*/ 7 w 96"/>
                  <a:gd name="T3" fmla="*/ 1 h 93"/>
                  <a:gd name="T4" fmla="*/ 1 w 96"/>
                  <a:gd name="T5" fmla="*/ 7 h 93"/>
                  <a:gd name="T6" fmla="*/ 76 w 96"/>
                  <a:gd name="T7" fmla="*/ 85 h 93"/>
                  <a:gd name="T8" fmla="*/ 88 w 96"/>
                  <a:gd name="T9" fmla="*/ 7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6" h="93">
                    <a:moveTo>
                      <a:pt x="88" y="73"/>
                    </a:moveTo>
                    <a:cubicBezTo>
                      <a:pt x="64" y="48"/>
                      <a:pt x="41" y="12"/>
                      <a:pt x="7" y="1"/>
                    </a:cubicBezTo>
                    <a:cubicBezTo>
                      <a:pt x="4" y="0"/>
                      <a:pt x="0" y="3"/>
                      <a:pt x="1" y="7"/>
                    </a:cubicBezTo>
                    <a:cubicBezTo>
                      <a:pt x="15" y="40"/>
                      <a:pt x="51" y="61"/>
                      <a:pt x="76" y="85"/>
                    </a:cubicBezTo>
                    <a:cubicBezTo>
                      <a:pt x="84" y="93"/>
                      <a:pt x="96" y="81"/>
                      <a:pt x="88" y="73"/>
                    </a:cubicBezTo>
                  </a:path>
                </a:pathLst>
              </a:custGeom>
              <a:solidFill>
                <a:srgbClr val="9DC3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70" name="Freeform 44"/>
              <p:cNvSpPr/>
              <p:nvPr/>
            </p:nvSpPr>
            <p:spPr bwMode="auto">
              <a:xfrm>
                <a:off x="3514726" y="3162300"/>
                <a:ext cx="260350" cy="260350"/>
              </a:xfrm>
              <a:custGeom>
                <a:avLst/>
                <a:gdLst>
                  <a:gd name="T0" fmla="*/ 94 w 96"/>
                  <a:gd name="T1" fmla="*/ 87 h 96"/>
                  <a:gd name="T2" fmla="*/ 58 w 96"/>
                  <a:gd name="T3" fmla="*/ 42 h 96"/>
                  <a:gd name="T4" fmla="*/ 9 w 96"/>
                  <a:gd name="T5" fmla="*/ 2 h 96"/>
                  <a:gd name="T6" fmla="*/ 2 w 96"/>
                  <a:gd name="T7" fmla="*/ 9 h 96"/>
                  <a:gd name="T8" fmla="*/ 42 w 96"/>
                  <a:gd name="T9" fmla="*/ 58 h 96"/>
                  <a:gd name="T10" fmla="*/ 87 w 96"/>
                  <a:gd name="T11" fmla="*/ 94 h 96"/>
                  <a:gd name="T12" fmla="*/ 94 w 96"/>
                  <a:gd name="T13" fmla="*/ 87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6" h="96">
                    <a:moveTo>
                      <a:pt x="94" y="87"/>
                    </a:moveTo>
                    <a:cubicBezTo>
                      <a:pt x="87" y="69"/>
                      <a:pt x="71" y="55"/>
                      <a:pt x="58" y="42"/>
                    </a:cubicBezTo>
                    <a:cubicBezTo>
                      <a:pt x="43" y="27"/>
                      <a:pt x="28" y="13"/>
                      <a:pt x="9" y="2"/>
                    </a:cubicBezTo>
                    <a:cubicBezTo>
                      <a:pt x="5" y="0"/>
                      <a:pt x="0" y="5"/>
                      <a:pt x="2" y="9"/>
                    </a:cubicBezTo>
                    <a:cubicBezTo>
                      <a:pt x="13" y="28"/>
                      <a:pt x="27" y="43"/>
                      <a:pt x="42" y="58"/>
                    </a:cubicBezTo>
                    <a:cubicBezTo>
                      <a:pt x="55" y="71"/>
                      <a:pt x="69" y="87"/>
                      <a:pt x="87" y="94"/>
                    </a:cubicBezTo>
                    <a:cubicBezTo>
                      <a:pt x="91" y="96"/>
                      <a:pt x="96" y="91"/>
                      <a:pt x="94" y="87"/>
                    </a:cubicBezTo>
                  </a:path>
                </a:pathLst>
              </a:custGeom>
              <a:solidFill>
                <a:srgbClr val="9DC3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71" name="Freeform 45"/>
              <p:cNvSpPr>
                <a:spLocks noEditPoints="1"/>
              </p:cNvSpPr>
              <p:nvPr/>
            </p:nvSpPr>
            <p:spPr bwMode="auto">
              <a:xfrm>
                <a:off x="3425826" y="-73025"/>
                <a:ext cx="1844675" cy="5408613"/>
              </a:xfrm>
              <a:custGeom>
                <a:avLst/>
                <a:gdLst>
                  <a:gd name="T0" fmla="*/ 373 w 681"/>
                  <a:gd name="T1" fmla="*/ 256 h 1996"/>
                  <a:gd name="T2" fmla="*/ 372 w 681"/>
                  <a:gd name="T3" fmla="*/ 642 h 1996"/>
                  <a:gd name="T4" fmla="*/ 406 w 681"/>
                  <a:gd name="T5" fmla="*/ 927 h 1996"/>
                  <a:gd name="T6" fmla="*/ 434 w 681"/>
                  <a:gd name="T7" fmla="*/ 1039 h 1996"/>
                  <a:gd name="T8" fmla="*/ 444 w 681"/>
                  <a:gd name="T9" fmla="*/ 1123 h 1996"/>
                  <a:gd name="T10" fmla="*/ 465 w 681"/>
                  <a:gd name="T11" fmla="*/ 1255 h 1996"/>
                  <a:gd name="T12" fmla="*/ 678 w 681"/>
                  <a:gd name="T13" fmla="*/ 1581 h 1996"/>
                  <a:gd name="T14" fmla="*/ 581 w 681"/>
                  <a:gd name="T15" fmla="*/ 1908 h 1996"/>
                  <a:gd name="T16" fmla="*/ 351 w 681"/>
                  <a:gd name="T17" fmla="*/ 1996 h 1996"/>
                  <a:gd name="T18" fmla="*/ 77 w 681"/>
                  <a:gd name="T19" fmla="*/ 1879 h 1996"/>
                  <a:gd name="T20" fmla="*/ 50 w 681"/>
                  <a:gd name="T21" fmla="*/ 1439 h 1996"/>
                  <a:gd name="T22" fmla="*/ 232 w 681"/>
                  <a:gd name="T23" fmla="*/ 1226 h 1996"/>
                  <a:gd name="T24" fmla="*/ 239 w 681"/>
                  <a:gd name="T25" fmla="*/ 1110 h 1996"/>
                  <a:gd name="T26" fmla="*/ 227 w 681"/>
                  <a:gd name="T27" fmla="*/ 1013 h 1996"/>
                  <a:gd name="T28" fmla="*/ 311 w 681"/>
                  <a:gd name="T29" fmla="*/ 904 h 1996"/>
                  <a:gd name="T30" fmla="*/ 310 w 681"/>
                  <a:gd name="T31" fmla="*/ 516 h 1996"/>
                  <a:gd name="T32" fmla="*/ 306 w 681"/>
                  <a:gd name="T33" fmla="*/ 175 h 1996"/>
                  <a:gd name="T34" fmla="*/ 319 w 681"/>
                  <a:gd name="T35" fmla="*/ 58 h 1996"/>
                  <a:gd name="T36" fmla="*/ 318 w 681"/>
                  <a:gd name="T37" fmla="*/ 91 h 1996"/>
                  <a:gd name="T38" fmla="*/ 334 w 681"/>
                  <a:gd name="T39" fmla="*/ 275 h 1996"/>
                  <a:gd name="T40" fmla="*/ 320 w 681"/>
                  <a:gd name="T41" fmla="*/ 676 h 1996"/>
                  <a:gd name="T42" fmla="*/ 360 w 681"/>
                  <a:gd name="T43" fmla="*/ 897 h 1996"/>
                  <a:gd name="T44" fmla="*/ 363 w 681"/>
                  <a:gd name="T45" fmla="*/ 430 h 1996"/>
                  <a:gd name="T46" fmla="*/ 363 w 681"/>
                  <a:gd name="T47" fmla="*/ 58 h 1996"/>
                  <a:gd name="T48" fmla="*/ 246 w 681"/>
                  <a:gd name="T49" fmla="*/ 1227 h 1996"/>
                  <a:gd name="T50" fmla="*/ 45 w 681"/>
                  <a:gd name="T51" fmla="*/ 1481 h 1996"/>
                  <a:gd name="T52" fmla="*/ 38 w 681"/>
                  <a:gd name="T53" fmla="*/ 1778 h 1996"/>
                  <a:gd name="T54" fmla="*/ 340 w 681"/>
                  <a:gd name="T55" fmla="*/ 1982 h 1996"/>
                  <a:gd name="T56" fmla="*/ 562 w 681"/>
                  <a:gd name="T57" fmla="*/ 1904 h 1996"/>
                  <a:gd name="T58" fmla="*/ 664 w 681"/>
                  <a:gd name="T59" fmla="*/ 1578 h 1996"/>
                  <a:gd name="T60" fmla="*/ 444 w 681"/>
                  <a:gd name="T61" fmla="*/ 1245 h 1996"/>
                  <a:gd name="T62" fmla="*/ 423 w 681"/>
                  <a:gd name="T63" fmla="*/ 1321 h 1996"/>
                  <a:gd name="T64" fmla="*/ 509 w 681"/>
                  <a:gd name="T65" fmla="*/ 1617 h 1996"/>
                  <a:gd name="T66" fmla="*/ 430 w 681"/>
                  <a:gd name="T67" fmla="*/ 1594 h 1996"/>
                  <a:gd name="T68" fmla="*/ 337 w 681"/>
                  <a:gd name="T69" fmla="*/ 1597 h 1996"/>
                  <a:gd name="T70" fmla="*/ 232 w 681"/>
                  <a:gd name="T71" fmla="*/ 1587 h 1996"/>
                  <a:gd name="T72" fmla="*/ 170 w 681"/>
                  <a:gd name="T73" fmla="*/ 1617 h 1996"/>
                  <a:gd name="T74" fmla="*/ 231 w 681"/>
                  <a:gd name="T75" fmla="*/ 1461 h 1996"/>
                  <a:gd name="T76" fmla="*/ 192 w 681"/>
                  <a:gd name="T77" fmla="*/ 1588 h 1996"/>
                  <a:gd name="T78" fmla="*/ 280 w 681"/>
                  <a:gd name="T79" fmla="*/ 1602 h 1996"/>
                  <a:gd name="T80" fmla="*/ 359 w 681"/>
                  <a:gd name="T81" fmla="*/ 1582 h 1996"/>
                  <a:gd name="T82" fmla="*/ 446 w 681"/>
                  <a:gd name="T83" fmla="*/ 1561 h 1996"/>
                  <a:gd name="T84" fmla="*/ 441 w 681"/>
                  <a:gd name="T85" fmla="*/ 1439 h 1996"/>
                  <a:gd name="T86" fmla="*/ 327 w 681"/>
                  <a:gd name="T87" fmla="*/ 1179 h 1996"/>
                  <a:gd name="T88" fmla="*/ 192 w 681"/>
                  <a:gd name="T89" fmla="*/ 1588 h 1996"/>
                  <a:gd name="T90" fmla="*/ 318 w 681"/>
                  <a:gd name="T91" fmla="*/ 917 h 1996"/>
                  <a:gd name="T92" fmla="*/ 364 w 681"/>
                  <a:gd name="T93" fmla="*/ 955 h 1996"/>
                  <a:gd name="T94" fmla="*/ 281 w 681"/>
                  <a:gd name="T95" fmla="*/ 966 h 1996"/>
                  <a:gd name="T96" fmla="*/ 304 w 681"/>
                  <a:gd name="T97" fmla="*/ 1029 h 1996"/>
                  <a:gd name="T98" fmla="*/ 291 w 681"/>
                  <a:gd name="T99" fmla="*/ 1039 h 1996"/>
                  <a:gd name="T100" fmla="*/ 264 w 681"/>
                  <a:gd name="T101" fmla="*/ 1113 h 1996"/>
                  <a:gd name="T102" fmla="*/ 294 w 681"/>
                  <a:gd name="T103" fmla="*/ 1116 h 1996"/>
                  <a:gd name="T104" fmla="*/ 267 w 681"/>
                  <a:gd name="T105" fmla="*/ 1175 h 1996"/>
                  <a:gd name="T106" fmla="*/ 436 w 681"/>
                  <a:gd name="T107" fmla="*/ 1176 h 1996"/>
                  <a:gd name="T108" fmla="*/ 389 w 681"/>
                  <a:gd name="T109" fmla="*/ 1113 h 1996"/>
                  <a:gd name="T110" fmla="*/ 444 w 681"/>
                  <a:gd name="T111" fmla="*/ 1092 h 1996"/>
                  <a:gd name="T112" fmla="*/ 416 w 681"/>
                  <a:gd name="T113" fmla="*/ 1038 h 1996"/>
                  <a:gd name="T114" fmla="*/ 397 w 681"/>
                  <a:gd name="T115" fmla="*/ 964 h 19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681" h="1996">
                    <a:moveTo>
                      <a:pt x="372" y="0"/>
                    </a:moveTo>
                    <a:cubicBezTo>
                      <a:pt x="372" y="31"/>
                      <a:pt x="372" y="62"/>
                      <a:pt x="372" y="93"/>
                    </a:cubicBezTo>
                    <a:cubicBezTo>
                      <a:pt x="373" y="118"/>
                      <a:pt x="374" y="143"/>
                      <a:pt x="376" y="168"/>
                    </a:cubicBezTo>
                    <a:cubicBezTo>
                      <a:pt x="378" y="187"/>
                      <a:pt x="378" y="205"/>
                      <a:pt x="377" y="224"/>
                    </a:cubicBezTo>
                    <a:cubicBezTo>
                      <a:pt x="376" y="235"/>
                      <a:pt x="374" y="245"/>
                      <a:pt x="373" y="256"/>
                    </a:cubicBezTo>
                    <a:cubicBezTo>
                      <a:pt x="372" y="262"/>
                      <a:pt x="372" y="269"/>
                      <a:pt x="372" y="275"/>
                    </a:cubicBezTo>
                    <a:cubicBezTo>
                      <a:pt x="372" y="329"/>
                      <a:pt x="371" y="382"/>
                      <a:pt x="372" y="436"/>
                    </a:cubicBezTo>
                    <a:cubicBezTo>
                      <a:pt x="372" y="455"/>
                      <a:pt x="373" y="473"/>
                      <a:pt x="373" y="492"/>
                    </a:cubicBezTo>
                    <a:cubicBezTo>
                      <a:pt x="373" y="515"/>
                      <a:pt x="372" y="539"/>
                      <a:pt x="372" y="562"/>
                    </a:cubicBezTo>
                    <a:cubicBezTo>
                      <a:pt x="372" y="589"/>
                      <a:pt x="372" y="615"/>
                      <a:pt x="372" y="642"/>
                    </a:cubicBezTo>
                    <a:cubicBezTo>
                      <a:pt x="372" y="685"/>
                      <a:pt x="372" y="728"/>
                      <a:pt x="372" y="770"/>
                    </a:cubicBezTo>
                    <a:cubicBezTo>
                      <a:pt x="372" y="813"/>
                      <a:pt x="372" y="856"/>
                      <a:pt x="372" y="899"/>
                    </a:cubicBezTo>
                    <a:cubicBezTo>
                      <a:pt x="371" y="905"/>
                      <a:pt x="371" y="908"/>
                      <a:pt x="378" y="909"/>
                    </a:cubicBezTo>
                    <a:cubicBezTo>
                      <a:pt x="379" y="909"/>
                      <a:pt x="380" y="909"/>
                      <a:pt x="381" y="910"/>
                    </a:cubicBezTo>
                    <a:cubicBezTo>
                      <a:pt x="389" y="916"/>
                      <a:pt x="398" y="921"/>
                      <a:pt x="406" y="927"/>
                    </a:cubicBezTo>
                    <a:cubicBezTo>
                      <a:pt x="420" y="939"/>
                      <a:pt x="435" y="951"/>
                      <a:pt x="448" y="963"/>
                    </a:cubicBezTo>
                    <a:cubicBezTo>
                      <a:pt x="453" y="967"/>
                      <a:pt x="456" y="972"/>
                      <a:pt x="459" y="977"/>
                    </a:cubicBezTo>
                    <a:cubicBezTo>
                      <a:pt x="468" y="995"/>
                      <a:pt x="465" y="1003"/>
                      <a:pt x="451" y="1018"/>
                    </a:cubicBezTo>
                    <a:cubicBezTo>
                      <a:pt x="447" y="1023"/>
                      <a:pt x="441" y="1026"/>
                      <a:pt x="436" y="1030"/>
                    </a:cubicBezTo>
                    <a:cubicBezTo>
                      <a:pt x="431" y="1032"/>
                      <a:pt x="431" y="1036"/>
                      <a:pt x="434" y="1039"/>
                    </a:cubicBezTo>
                    <a:cubicBezTo>
                      <a:pt x="439" y="1045"/>
                      <a:pt x="445" y="1050"/>
                      <a:pt x="450" y="1056"/>
                    </a:cubicBezTo>
                    <a:cubicBezTo>
                      <a:pt x="454" y="1061"/>
                      <a:pt x="458" y="1066"/>
                      <a:pt x="461" y="1072"/>
                    </a:cubicBezTo>
                    <a:cubicBezTo>
                      <a:pt x="466" y="1082"/>
                      <a:pt x="462" y="1091"/>
                      <a:pt x="456" y="1100"/>
                    </a:cubicBezTo>
                    <a:cubicBezTo>
                      <a:pt x="453" y="1103"/>
                      <a:pt x="449" y="1106"/>
                      <a:pt x="445" y="1109"/>
                    </a:cubicBezTo>
                    <a:cubicBezTo>
                      <a:pt x="439" y="1114"/>
                      <a:pt x="438" y="1118"/>
                      <a:pt x="444" y="1123"/>
                    </a:cubicBezTo>
                    <a:cubicBezTo>
                      <a:pt x="447" y="1126"/>
                      <a:pt x="449" y="1128"/>
                      <a:pt x="452" y="1130"/>
                    </a:cubicBezTo>
                    <a:cubicBezTo>
                      <a:pt x="466" y="1140"/>
                      <a:pt x="468" y="1165"/>
                      <a:pt x="458" y="1178"/>
                    </a:cubicBezTo>
                    <a:cubicBezTo>
                      <a:pt x="457" y="1178"/>
                      <a:pt x="457" y="1179"/>
                      <a:pt x="456" y="1179"/>
                    </a:cubicBezTo>
                    <a:cubicBezTo>
                      <a:pt x="448" y="1184"/>
                      <a:pt x="448" y="1191"/>
                      <a:pt x="447" y="1199"/>
                    </a:cubicBezTo>
                    <a:cubicBezTo>
                      <a:pt x="446" y="1220"/>
                      <a:pt x="455" y="1237"/>
                      <a:pt x="465" y="1255"/>
                    </a:cubicBezTo>
                    <a:cubicBezTo>
                      <a:pt x="478" y="1278"/>
                      <a:pt x="496" y="1296"/>
                      <a:pt x="518" y="1310"/>
                    </a:cubicBezTo>
                    <a:cubicBezTo>
                      <a:pt x="542" y="1325"/>
                      <a:pt x="560" y="1345"/>
                      <a:pt x="579" y="1364"/>
                    </a:cubicBezTo>
                    <a:cubicBezTo>
                      <a:pt x="600" y="1385"/>
                      <a:pt x="616" y="1409"/>
                      <a:pt x="629" y="1434"/>
                    </a:cubicBezTo>
                    <a:cubicBezTo>
                      <a:pt x="642" y="1458"/>
                      <a:pt x="652" y="1484"/>
                      <a:pt x="661" y="1510"/>
                    </a:cubicBezTo>
                    <a:cubicBezTo>
                      <a:pt x="669" y="1533"/>
                      <a:pt x="674" y="1557"/>
                      <a:pt x="678" y="1581"/>
                    </a:cubicBezTo>
                    <a:cubicBezTo>
                      <a:pt x="681" y="1601"/>
                      <a:pt x="680" y="1622"/>
                      <a:pt x="679" y="1643"/>
                    </a:cubicBezTo>
                    <a:cubicBezTo>
                      <a:pt x="678" y="1669"/>
                      <a:pt x="676" y="1694"/>
                      <a:pt x="673" y="1720"/>
                    </a:cubicBezTo>
                    <a:cubicBezTo>
                      <a:pt x="670" y="1743"/>
                      <a:pt x="667" y="1766"/>
                      <a:pt x="657" y="1787"/>
                    </a:cubicBezTo>
                    <a:cubicBezTo>
                      <a:pt x="646" y="1814"/>
                      <a:pt x="633" y="1840"/>
                      <a:pt x="615" y="1865"/>
                    </a:cubicBezTo>
                    <a:cubicBezTo>
                      <a:pt x="604" y="1879"/>
                      <a:pt x="595" y="1895"/>
                      <a:pt x="581" y="1908"/>
                    </a:cubicBezTo>
                    <a:cubicBezTo>
                      <a:pt x="567" y="1921"/>
                      <a:pt x="552" y="1932"/>
                      <a:pt x="536" y="1940"/>
                    </a:cubicBezTo>
                    <a:cubicBezTo>
                      <a:pt x="513" y="1951"/>
                      <a:pt x="491" y="1961"/>
                      <a:pt x="468" y="1969"/>
                    </a:cubicBezTo>
                    <a:cubicBezTo>
                      <a:pt x="446" y="1977"/>
                      <a:pt x="423" y="1982"/>
                      <a:pt x="400" y="1987"/>
                    </a:cubicBezTo>
                    <a:cubicBezTo>
                      <a:pt x="386" y="1990"/>
                      <a:pt x="372" y="1992"/>
                      <a:pt x="358" y="1994"/>
                    </a:cubicBezTo>
                    <a:cubicBezTo>
                      <a:pt x="355" y="1994"/>
                      <a:pt x="354" y="1996"/>
                      <a:pt x="351" y="1996"/>
                    </a:cubicBezTo>
                    <a:cubicBezTo>
                      <a:pt x="331" y="1996"/>
                      <a:pt x="331" y="1996"/>
                      <a:pt x="331" y="1996"/>
                    </a:cubicBezTo>
                    <a:cubicBezTo>
                      <a:pt x="325" y="1995"/>
                      <a:pt x="318" y="1992"/>
                      <a:pt x="312" y="1991"/>
                    </a:cubicBezTo>
                    <a:cubicBezTo>
                      <a:pt x="260" y="1985"/>
                      <a:pt x="210" y="1973"/>
                      <a:pt x="164" y="1948"/>
                    </a:cubicBezTo>
                    <a:cubicBezTo>
                      <a:pt x="149" y="1940"/>
                      <a:pt x="134" y="1932"/>
                      <a:pt x="120" y="1923"/>
                    </a:cubicBezTo>
                    <a:cubicBezTo>
                      <a:pt x="102" y="1912"/>
                      <a:pt x="88" y="1896"/>
                      <a:pt x="77" y="1879"/>
                    </a:cubicBezTo>
                    <a:cubicBezTo>
                      <a:pt x="62" y="1856"/>
                      <a:pt x="46" y="1833"/>
                      <a:pt x="34" y="1808"/>
                    </a:cubicBezTo>
                    <a:cubicBezTo>
                      <a:pt x="23" y="1784"/>
                      <a:pt x="15" y="1758"/>
                      <a:pt x="11" y="1731"/>
                    </a:cubicBezTo>
                    <a:cubicBezTo>
                      <a:pt x="4" y="1686"/>
                      <a:pt x="0" y="1640"/>
                      <a:pt x="3" y="1594"/>
                    </a:cubicBezTo>
                    <a:cubicBezTo>
                      <a:pt x="5" y="1575"/>
                      <a:pt x="10" y="1557"/>
                      <a:pt x="14" y="1538"/>
                    </a:cubicBezTo>
                    <a:cubicBezTo>
                      <a:pt x="21" y="1503"/>
                      <a:pt x="34" y="1470"/>
                      <a:pt x="50" y="1439"/>
                    </a:cubicBezTo>
                    <a:cubicBezTo>
                      <a:pt x="63" y="1414"/>
                      <a:pt x="78" y="1390"/>
                      <a:pt x="99" y="1370"/>
                    </a:cubicBezTo>
                    <a:cubicBezTo>
                      <a:pt x="114" y="1355"/>
                      <a:pt x="128" y="1339"/>
                      <a:pt x="144" y="1325"/>
                    </a:cubicBezTo>
                    <a:cubicBezTo>
                      <a:pt x="153" y="1316"/>
                      <a:pt x="165" y="1310"/>
                      <a:pt x="175" y="1303"/>
                    </a:cubicBezTo>
                    <a:cubicBezTo>
                      <a:pt x="193" y="1289"/>
                      <a:pt x="208" y="1273"/>
                      <a:pt x="218" y="1253"/>
                    </a:cubicBezTo>
                    <a:cubicBezTo>
                      <a:pt x="223" y="1244"/>
                      <a:pt x="228" y="1235"/>
                      <a:pt x="232" y="1226"/>
                    </a:cubicBezTo>
                    <a:cubicBezTo>
                      <a:pt x="237" y="1214"/>
                      <a:pt x="235" y="1201"/>
                      <a:pt x="235" y="1188"/>
                    </a:cubicBezTo>
                    <a:cubicBezTo>
                      <a:pt x="235" y="1186"/>
                      <a:pt x="232" y="1184"/>
                      <a:pt x="230" y="1182"/>
                    </a:cubicBezTo>
                    <a:cubicBezTo>
                      <a:pt x="214" y="1172"/>
                      <a:pt x="215" y="1141"/>
                      <a:pt x="230" y="1130"/>
                    </a:cubicBezTo>
                    <a:cubicBezTo>
                      <a:pt x="234" y="1127"/>
                      <a:pt x="237" y="1124"/>
                      <a:pt x="241" y="1120"/>
                    </a:cubicBezTo>
                    <a:cubicBezTo>
                      <a:pt x="244" y="1116"/>
                      <a:pt x="243" y="1113"/>
                      <a:pt x="239" y="1110"/>
                    </a:cubicBezTo>
                    <a:cubicBezTo>
                      <a:pt x="234" y="1107"/>
                      <a:pt x="230" y="1103"/>
                      <a:pt x="226" y="1099"/>
                    </a:cubicBezTo>
                    <a:cubicBezTo>
                      <a:pt x="216" y="1086"/>
                      <a:pt x="218" y="1070"/>
                      <a:pt x="230" y="1057"/>
                    </a:cubicBezTo>
                    <a:cubicBezTo>
                      <a:pt x="236" y="1052"/>
                      <a:pt x="242" y="1046"/>
                      <a:pt x="248" y="1040"/>
                    </a:cubicBezTo>
                    <a:cubicBezTo>
                      <a:pt x="252" y="1036"/>
                      <a:pt x="251" y="1032"/>
                      <a:pt x="246" y="1029"/>
                    </a:cubicBezTo>
                    <a:cubicBezTo>
                      <a:pt x="239" y="1024"/>
                      <a:pt x="233" y="1019"/>
                      <a:pt x="227" y="1013"/>
                    </a:cubicBezTo>
                    <a:cubicBezTo>
                      <a:pt x="214" y="998"/>
                      <a:pt x="216" y="986"/>
                      <a:pt x="227" y="971"/>
                    </a:cubicBezTo>
                    <a:cubicBezTo>
                      <a:pt x="237" y="959"/>
                      <a:pt x="251" y="949"/>
                      <a:pt x="263" y="938"/>
                    </a:cubicBezTo>
                    <a:cubicBezTo>
                      <a:pt x="275" y="929"/>
                      <a:pt x="287" y="921"/>
                      <a:pt x="299" y="912"/>
                    </a:cubicBezTo>
                    <a:cubicBezTo>
                      <a:pt x="302" y="910"/>
                      <a:pt x="305" y="909"/>
                      <a:pt x="308" y="908"/>
                    </a:cubicBezTo>
                    <a:cubicBezTo>
                      <a:pt x="309" y="907"/>
                      <a:pt x="311" y="905"/>
                      <a:pt x="311" y="904"/>
                    </a:cubicBezTo>
                    <a:cubicBezTo>
                      <a:pt x="311" y="890"/>
                      <a:pt x="311" y="877"/>
                      <a:pt x="311" y="864"/>
                    </a:cubicBezTo>
                    <a:cubicBezTo>
                      <a:pt x="310" y="840"/>
                      <a:pt x="309" y="815"/>
                      <a:pt x="309" y="791"/>
                    </a:cubicBezTo>
                    <a:cubicBezTo>
                      <a:pt x="310" y="747"/>
                      <a:pt x="310" y="702"/>
                      <a:pt x="311" y="658"/>
                    </a:cubicBezTo>
                    <a:cubicBezTo>
                      <a:pt x="311" y="637"/>
                      <a:pt x="311" y="617"/>
                      <a:pt x="311" y="597"/>
                    </a:cubicBezTo>
                    <a:cubicBezTo>
                      <a:pt x="311" y="570"/>
                      <a:pt x="311" y="543"/>
                      <a:pt x="310" y="516"/>
                    </a:cubicBezTo>
                    <a:cubicBezTo>
                      <a:pt x="310" y="503"/>
                      <a:pt x="310" y="489"/>
                      <a:pt x="310" y="476"/>
                    </a:cubicBezTo>
                    <a:cubicBezTo>
                      <a:pt x="310" y="439"/>
                      <a:pt x="311" y="401"/>
                      <a:pt x="311" y="364"/>
                    </a:cubicBezTo>
                    <a:cubicBezTo>
                      <a:pt x="311" y="330"/>
                      <a:pt x="311" y="296"/>
                      <a:pt x="310" y="262"/>
                    </a:cubicBezTo>
                    <a:cubicBezTo>
                      <a:pt x="310" y="252"/>
                      <a:pt x="307" y="243"/>
                      <a:pt x="307" y="233"/>
                    </a:cubicBezTo>
                    <a:cubicBezTo>
                      <a:pt x="306" y="214"/>
                      <a:pt x="305" y="194"/>
                      <a:pt x="306" y="175"/>
                    </a:cubicBezTo>
                    <a:cubicBezTo>
                      <a:pt x="306" y="160"/>
                      <a:pt x="307" y="144"/>
                      <a:pt x="308" y="129"/>
                    </a:cubicBezTo>
                    <a:cubicBezTo>
                      <a:pt x="309" y="95"/>
                      <a:pt x="310" y="62"/>
                      <a:pt x="311" y="28"/>
                    </a:cubicBezTo>
                    <a:cubicBezTo>
                      <a:pt x="311" y="19"/>
                      <a:pt x="311" y="9"/>
                      <a:pt x="310" y="0"/>
                    </a:cubicBezTo>
                    <a:cubicBezTo>
                      <a:pt x="318" y="0"/>
                      <a:pt x="318" y="0"/>
                      <a:pt x="318" y="0"/>
                    </a:cubicBezTo>
                    <a:cubicBezTo>
                      <a:pt x="318" y="19"/>
                      <a:pt x="319" y="38"/>
                      <a:pt x="319" y="58"/>
                    </a:cubicBezTo>
                    <a:cubicBezTo>
                      <a:pt x="319" y="58"/>
                      <a:pt x="320" y="58"/>
                      <a:pt x="321" y="58"/>
                    </a:cubicBezTo>
                    <a:cubicBezTo>
                      <a:pt x="323" y="55"/>
                      <a:pt x="325" y="51"/>
                      <a:pt x="328" y="49"/>
                    </a:cubicBezTo>
                    <a:cubicBezTo>
                      <a:pt x="331" y="46"/>
                      <a:pt x="332" y="41"/>
                      <a:pt x="339" y="43"/>
                    </a:cubicBezTo>
                    <a:cubicBezTo>
                      <a:pt x="331" y="51"/>
                      <a:pt x="331" y="62"/>
                      <a:pt x="319" y="67"/>
                    </a:cubicBezTo>
                    <a:cubicBezTo>
                      <a:pt x="319" y="74"/>
                      <a:pt x="318" y="83"/>
                      <a:pt x="318" y="91"/>
                    </a:cubicBezTo>
                    <a:cubicBezTo>
                      <a:pt x="318" y="126"/>
                      <a:pt x="318" y="161"/>
                      <a:pt x="318" y="196"/>
                    </a:cubicBezTo>
                    <a:cubicBezTo>
                      <a:pt x="318" y="221"/>
                      <a:pt x="320" y="246"/>
                      <a:pt x="321" y="270"/>
                    </a:cubicBezTo>
                    <a:cubicBezTo>
                      <a:pt x="321" y="274"/>
                      <a:pt x="321" y="278"/>
                      <a:pt x="321" y="282"/>
                    </a:cubicBezTo>
                    <a:cubicBezTo>
                      <a:pt x="325" y="279"/>
                      <a:pt x="329" y="276"/>
                      <a:pt x="332" y="273"/>
                    </a:cubicBezTo>
                    <a:cubicBezTo>
                      <a:pt x="333" y="274"/>
                      <a:pt x="333" y="275"/>
                      <a:pt x="334" y="275"/>
                    </a:cubicBezTo>
                    <a:cubicBezTo>
                      <a:pt x="331" y="280"/>
                      <a:pt x="328" y="285"/>
                      <a:pt x="324" y="290"/>
                    </a:cubicBezTo>
                    <a:cubicBezTo>
                      <a:pt x="324" y="291"/>
                      <a:pt x="323" y="292"/>
                      <a:pt x="323" y="294"/>
                    </a:cubicBezTo>
                    <a:cubicBezTo>
                      <a:pt x="322" y="320"/>
                      <a:pt x="321" y="346"/>
                      <a:pt x="321" y="372"/>
                    </a:cubicBezTo>
                    <a:cubicBezTo>
                      <a:pt x="320" y="414"/>
                      <a:pt x="318" y="455"/>
                      <a:pt x="318" y="497"/>
                    </a:cubicBezTo>
                    <a:cubicBezTo>
                      <a:pt x="318" y="557"/>
                      <a:pt x="319" y="616"/>
                      <a:pt x="320" y="676"/>
                    </a:cubicBezTo>
                    <a:cubicBezTo>
                      <a:pt x="320" y="710"/>
                      <a:pt x="319" y="743"/>
                      <a:pt x="320" y="777"/>
                    </a:cubicBezTo>
                    <a:cubicBezTo>
                      <a:pt x="320" y="807"/>
                      <a:pt x="321" y="838"/>
                      <a:pt x="322" y="869"/>
                    </a:cubicBezTo>
                    <a:cubicBezTo>
                      <a:pt x="322" y="881"/>
                      <a:pt x="322" y="894"/>
                      <a:pt x="322" y="906"/>
                    </a:cubicBezTo>
                    <a:cubicBezTo>
                      <a:pt x="360" y="906"/>
                      <a:pt x="360" y="906"/>
                      <a:pt x="360" y="906"/>
                    </a:cubicBezTo>
                    <a:cubicBezTo>
                      <a:pt x="360" y="903"/>
                      <a:pt x="360" y="900"/>
                      <a:pt x="360" y="897"/>
                    </a:cubicBezTo>
                    <a:cubicBezTo>
                      <a:pt x="361" y="872"/>
                      <a:pt x="363" y="847"/>
                      <a:pt x="363" y="822"/>
                    </a:cubicBezTo>
                    <a:cubicBezTo>
                      <a:pt x="363" y="795"/>
                      <a:pt x="362" y="769"/>
                      <a:pt x="362" y="743"/>
                    </a:cubicBezTo>
                    <a:cubicBezTo>
                      <a:pt x="362" y="714"/>
                      <a:pt x="362" y="686"/>
                      <a:pt x="362" y="657"/>
                    </a:cubicBezTo>
                    <a:cubicBezTo>
                      <a:pt x="363" y="632"/>
                      <a:pt x="364" y="607"/>
                      <a:pt x="364" y="582"/>
                    </a:cubicBezTo>
                    <a:cubicBezTo>
                      <a:pt x="364" y="531"/>
                      <a:pt x="364" y="481"/>
                      <a:pt x="363" y="430"/>
                    </a:cubicBezTo>
                    <a:cubicBezTo>
                      <a:pt x="363" y="404"/>
                      <a:pt x="361" y="378"/>
                      <a:pt x="361" y="351"/>
                    </a:cubicBezTo>
                    <a:cubicBezTo>
                      <a:pt x="360" y="331"/>
                      <a:pt x="360" y="310"/>
                      <a:pt x="361" y="290"/>
                    </a:cubicBezTo>
                    <a:cubicBezTo>
                      <a:pt x="361" y="276"/>
                      <a:pt x="364" y="263"/>
                      <a:pt x="364" y="249"/>
                    </a:cubicBezTo>
                    <a:cubicBezTo>
                      <a:pt x="365" y="193"/>
                      <a:pt x="364" y="137"/>
                      <a:pt x="364" y="80"/>
                    </a:cubicBezTo>
                    <a:cubicBezTo>
                      <a:pt x="364" y="73"/>
                      <a:pt x="363" y="66"/>
                      <a:pt x="363" y="58"/>
                    </a:cubicBezTo>
                    <a:cubicBezTo>
                      <a:pt x="363" y="39"/>
                      <a:pt x="364" y="19"/>
                      <a:pt x="364" y="0"/>
                    </a:cubicBezTo>
                    <a:lnTo>
                      <a:pt x="372" y="0"/>
                    </a:lnTo>
                    <a:close/>
                    <a:moveTo>
                      <a:pt x="246" y="1190"/>
                    </a:moveTo>
                    <a:cubicBezTo>
                      <a:pt x="246" y="1191"/>
                      <a:pt x="247" y="1194"/>
                      <a:pt x="247" y="1196"/>
                    </a:cubicBezTo>
                    <a:cubicBezTo>
                      <a:pt x="248" y="1207"/>
                      <a:pt x="250" y="1217"/>
                      <a:pt x="246" y="1227"/>
                    </a:cubicBezTo>
                    <a:cubicBezTo>
                      <a:pt x="240" y="1239"/>
                      <a:pt x="234" y="1252"/>
                      <a:pt x="228" y="1264"/>
                    </a:cubicBezTo>
                    <a:cubicBezTo>
                      <a:pt x="220" y="1281"/>
                      <a:pt x="207" y="1295"/>
                      <a:pt x="193" y="1306"/>
                    </a:cubicBezTo>
                    <a:cubicBezTo>
                      <a:pt x="177" y="1320"/>
                      <a:pt x="158" y="1331"/>
                      <a:pt x="142" y="1345"/>
                    </a:cubicBezTo>
                    <a:cubicBezTo>
                      <a:pt x="126" y="1358"/>
                      <a:pt x="111" y="1373"/>
                      <a:pt x="98" y="1388"/>
                    </a:cubicBezTo>
                    <a:cubicBezTo>
                      <a:pt x="75" y="1416"/>
                      <a:pt x="58" y="1447"/>
                      <a:pt x="45" y="1481"/>
                    </a:cubicBezTo>
                    <a:cubicBezTo>
                      <a:pt x="32" y="1516"/>
                      <a:pt x="22" y="1551"/>
                      <a:pt x="18" y="1588"/>
                    </a:cubicBezTo>
                    <a:cubicBezTo>
                      <a:pt x="15" y="1615"/>
                      <a:pt x="17" y="1641"/>
                      <a:pt x="17" y="1668"/>
                    </a:cubicBezTo>
                    <a:cubicBezTo>
                      <a:pt x="17" y="1673"/>
                      <a:pt x="18" y="1679"/>
                      <a:pt x="19" y="1684"/>
                    </a:cubicBezTo>
                    <a:cubicBezTo>
                      <a:pt x="21" y="1696"/>
                      <a:pt x="22" y="1709"/>
                      <a:pt x="25" y="1721"/>
                    </a:cubicBezTo>
                    <a:cubicBezTo>
                      <a:pt x="29" y="1740"/>
                      <a:pt x="31" y="1760"/>
                      <a:pt x="38" y="1778"/>
                    </a:cubicBezTo>
                    <a:cubicBezTo>
                      <a:pt x="48" y="1808"/>
                      <a:pt x="65" y="1835"/>
                      <a:pt x="83" y="1861"/>
                    </a:cubicBezTo>
                    <a:cubicBezTo>
                      <a:pt x="97" y="1881"/>
                      <a:pt x="111" y="1900"/>
                      <a:pt x="132" y="1913"/>
                    </a:cubicBezTo>
                    <a:cubicBezTo>
                      <a:pt x="146" y="1922"/>
                      <a:pt x="162" y="1929"/>
                      <a:pt x="178" y="1938"/>
                    </a:cubicBezTo>
                    <a:cubicBezTo>
                      <a:pt x="209" y="1955"/>
                      <a:pt x="243" y="1962"/>
                      <a:pt x="277" y="1969"/>
                    </a:cubicBezTo>
                    <a:cubicBezTo>
                      <a:pt x="298" y="1974"/>
                      <a:pt x="320" y="1974"/>
                      <a:pt x="340" y="1982"/>
                    </a:cubicBezTo>
                    <a:cubicBezTo>
                      <a:pt x="341" y="1982"/>
                      <a:pt x="342" y="1982"/>
                      <a:pt x="342" y="1982"/>
                    </a:cubicBezTo>
                    <a:cubicBezTo>
                      <a:pt x="359" y="1978"/>
                      <a:pt x="377" y="1975"/>
                      <a:pt x="394" y="1971"/>
                    </a:cubicBezTo>
                    <a:cubicBezTo>
                      <a:pt x="417" y="1966"/>
                      <a:pt x="441" y="1962"/>
                      <a:pt x="463" y="1954"/>
                    </a:cubicBezTo>
                    <a:cubicBezTo>
                      <a:pt x="486" y="1947"/>
                      <a:pt x="507" y="1937"/>
                      <a:pt x="528" y="1927"/>
                    </a:cubicBezTo>
                    <a:cubicBezTo>
                      <a:pt x="540" y="1921"/>
                      <a:pt x="551" y="1913"/>
                      <a:pt x="562" y="1904"/>
                    </a:cubicBezTo>
                    <a:cubicBezTo>
                      <a:pt x="577" y="1892"/>
                      <a:pt x="588" y="1877"/>
                      <a:pt x="599" y="1861"/>
                    </a:cubicBezTo>
                    <a:cubicBezTo>
                      <a:pt x="617" y="1836"/>
                      <a:pt x="632" y="1810"/>
                      <a:pt x="643" y="1783"/>
                    </a:cubicBezTo>
                    <a:cubicBezTo>
                      <a:pt x="655" y="1755"/>
                      <a:pt x="657" y="1726"/>
                      <a:pt x="661" y="1697"/>
                    </a:cubicBezTo>
                    <a:cubicBezTo>
                      <a:pt x="664" y="1682"/>
                      <a:pt x="664" y="1668"/>
                      <a:pt x="666" y="1653"/>
                    </a:cubicBezTo>
                    <a:cubicBezTo>
                      <a:pt x="668" y="1628"/>
                      <a:pt x="668" y="1602"/>
                      <a:pt x="664" y="1578"/>
                    </a:cubicBezTo>
                    <a:cubicBezTo>
                      <a:pt x="657" y="1543"/>
                      <a:pt x="648" y="1509"/>
                      <a:pt x="635" y="1475"/>
                    </a:cubicBezTo>
                    <a:cubicBezTo>
                      <a:pt x="621" y="1440"/>
                      <a:pt x="603" y="1408"/>
                      <a:pt x="578" y="1381"/>
                    </a:cubicBezTo>
                    <a:cubicBezTo>
                      <a:pt x="556" y="1357"/>
                      <a:pt x="533" y="1336"/>
                      <a:pt x="505" y="1319"/>
                    </a:cubicBezTo>
                    <a:cubicBezTo>
                      <a:pt x="497" y="1314"/>
                      <a:pt x="490" y="1307"/>
                      <a:pt x="483" y="1301"/>
                    </a:cubicBezTo>
                    <a:cubicBezTo>
                      <a:pt x="466" y="1285"/>
                      <a:pt x="454" y="1266"/>
                      <a:pt x="444" y="1245"/>
                    </a:cubicBezTo>
                    <a:cubicBezTo>
                      <a:pt x="437" y="1232"/>
                      <a:pt x="433" y="1219"/>
                      <a:pt x="435" y="1204"/>
                    </a:cubicBezTo>
                    <a:cubicBezTo>
                      <a:pt x="435" y="1199"/>
                      <a:pt x="436" y="1194"/>
                      <a:pt x="436" y="1189"/>
                    </a:cubicBezTo>
                    <a:cubicBezTo>
                      <a:pt x="417" y="1187"/>
                      <a:pt x="398" y="1184"/>
                      <a:pt x="379" y="1182"/>
                    </a:cubicBezTo>
                    <a:cubicBezTo>
                      <a:pt x="385" y="1201"/>
                      <a:pt x="391" y="1221"/>
                      <a:pt x="397" y="1240"/>
                    </a:cubicBezTo>
                    <a:cubicBezTo>
                      <a:pt x="406" y="1267"/>
                      <a:pt x="416" y="1293"/>
                      <a:pt x="423" y="1321"/>
                    </a:cubicBezTo>
                    <a:cubicBezTo>
                      <a:pt x="434" y="1360"/>
                      <a:pt x="442" y="1399"/>
                      <a:pt x="453" y="1438"/>
                    </a:cubicBezTo>
                    <a:cubicBezTo>
                      <a:pt x="460" y="1463"/>
                      <a:pt x="469" y="1488"/>
                      <a:pt x="477" y="1513"/>
                    </a:cubicBezTo>
                    <a:cubicBezTo>
                      <a:pt x="484" y="1532"/>
                      <a:pt x="491" y="1550"/>
                      <a:pt x="502" y="1567"/>
                    </a:cubicBezTo>
                    <a:cubicBezTo>
                      <a:pt x="509" y="1577"/>
                      <a:pt x="513" y="1590"/>
                      <a:pt x="517" y="1602"/>
                    </a:cubicBezTo>
                    <a:cubicBezTo>
                      <a:pt x="520" y="1608"/>
                      <a:pt x="515" y="1616"/>
                      <a:pt x="509" y="1617"/>
                    </a:cubicBezTo>
                    <a:cubicBezTo>
                      <a:pt x="501" y="1618"/>
                      <a:pt x="494" y="1613"/>
                      <a:pt x="495" y="1604"/>
                    </a:cubicBezTo>
                    <a:cubicBezTo>
                      <a:pt x="496" y="1595"/>
                      <a:pt x="492" y="1589"/>
                      <a:pt x="485" y="1584"/>
                    </a:cubicBezTo>
                    <a:cubicBezTo>
                      <a:pt x="481" y="1580"/>
                      <a:pt x="476" y="1576"/>
                      <a:pt x="472" y="1573"/>
                    </a:cubicBezTo>
                    <a:cubicBezTo>
                      <a:pt x="458" y="1563"/>
                      <a:pt x="443" y="1565"/>
                      <a:pt x="436" y="1581"/>
                    </a:cubicBezTo>
                    <a:cubicBezTo>
                      <a:pt x="435" y="1586"/>
                      <a:pt x="432" y="1590"/>
                      <a:pt x="430" y="1594"/>
                    </a:cubicBezTo>
                    <a:cubicBezTo>
                      <a:pt x="422" y="1607"/>
                      <a:pt x="412" y="1611"/>
                      <a:pt x="398" y="1603"/>
                    </a:cubicBezTo>
                    <a:cubicBezTo>
                      <a:pt x="391" y="1599"/>
                      <a:pt x="383" y="1594"/>
                      <a:pt x="376" y="1589"/>
                    </a:cubicBezTo>
                    <a:cubicBezTo>
                      <a:pt x="371" y="1586"/>
                      <a:pt x="368" y="1585"/>
                      <a:pt x="364" y="1589"/>
                    </a:cubicBezTo>
                    <a:cubicBezTo>
                      <a:pt x="362" y="1592"/>
                      <a:pt x="358" y="1594"/>
                      <a:pt x="354" y="1596"/>
                    </a:cubicBezTo>
                    <a:cubicBezTo>
                      <a:pt x="349" y="1600"/>
                      <a:pt x="343" y="1600"/>
                      <a:pt x="337" y="1597"/>
                    </a:cubicBezTo>
                    <a:cubicBezTo>
                      <a:pt x="332" y="1593"/>
                      <a:pt x="327" y="1590"/>
                      <a:pt x="322" y="1588"/>
                    </a:cubicBezTo>
                    <a:cubicBezTo>
                      <a:pt x="318" y="1586"/>
                      <a:pt x="315" y="1585"/>
                      <a:pt x="312" y="1589"/>
                    </a:cubicBezTo>
                    <a:cubicBezTo>
                      <a:pt x="305" y="1596"/>
                      <a:pt x="298" y="1603"/>
                      <a:pt x="291" y="1610"/>
                    </a:cubicBezTo>
                    <a:cubicBezTo>
                      <a:pt x="279" y="1623"/>
                      <a:pt x="267" y="1624"/>
                      <a:pt x="254" y="1611"/>
                    </a:cubicBezTo>
                    <a:cubicBezTo>
                      <a:pt x="247" y="1603"/>
                      <a:pt x="240" y="1595"/>
                      <a:pt x="232" y="1587"/>
                    </a:cubicBezTo>
                    <a:cubicBezTo>
                      <a:pt x="230" y="1585"/>
                      <a:pt x="228" y="1583"/>
                      <a:pt x="225" y="1583"/>
                    </a:cubicBezTo>
                    <a:cubicBezTo>
                      <a:pt x="218" y="1581"/>
                      <a:pt x="199" y="1592"/>
                      <a:pt x="196" y="1598"/>
                    </a:cubicBezTo>
                    <a:cubicBezTo>
                      <a:pt x="195" y="1599"/>
                      <a:pt x="195" y="1599"/>
                      <a:pt x="195" y="1600"/>
                    </a:cubicBezTo>
                    <a:cubicBezTo>
                      <a:pt x="195" y="1610"/>
                      <a:pt x="188" y="1615"/>
                      <a:pt x="181" y="1618"/>
                    </a:cubicBezTo>
                    <a:cubicBezTo>
                      <a:pt x="178" y="1620"/>
                      <a:pt x="172" y="1619"/>
                      <a:pt x="170" y="1617"/>
                    </a:cubicBezTo>
                    <a:cubicBezTo>
                      <a:pt x="168" y="1616"/>
                      <a:pt x="167" y="1610"/>
                      <a:pt x="168" y="1607"/>
                    </a:cubicBezTo>
                    <a:cubicBezTo>
                      <a:pt x="169" y="1603"/>
                      <a:pt x="170" y="1599"/>
                      <a:pt x="173" y="1596"/>
                    </a:cubicBezTo>
                    <a:cubicBezTo>
                      <a:pt x="175" y="1593"/>
                      <a:pt x="178" y="1591"/>
                      <a:pt x="181" y="1589"/>
                    </a:cubicBezTo>
                    <a:cubicBezTo>
                      <a:pt x="183" y="1587"/>
                      <a:pt x="186" y="1586"/>
                      <a:pt x="186" y="1584"/>
                    </a:cubicBezTo>
                    <a:cubicBezTo>
                      <a:pt x="201" y="1543"/>
                      <a:pt x="217" y="1502"/>
                      <a:pt x="231" y="1461"/>
                    </a:cubicBezTo>
                    <a:cubicBezTo>
                      <a:pt x="244" y="1421"/>
                      <a:pt x="257" y="1382"/>
                      <a:pt x="269" y="1342"/>
                    </a:cubicBezTo>
                    <a:cubicBezTo>
                      <a:pt x="279" y="1306"/>
                      <a:pt x="287" y="1269"/>
                      <a:pt x="296" y="1233"/>
                    </a:cubicBezTo>
                    <a:cubicBezTo>
                      <a:pt x="301" y="1216"/>
                      <a:pt x="307" y="1199"/>
                      <a:pt x="312" y="1180"/>
                    </a:cubicBezTo>
                    <a:cubicBezTo>
                      <a:pt x="290" y="1183"/>
                      <a:pt x="269" y="1186"/>
                      <a:pt x="246" y="1190"/>
                    </a:cubicBezTo>
                    <a:moveTo>
                      <a:pt x="192" y="1588"/>
                    </a:moveTo>
                    <a:cubicBezTo>
                      <a:pt x="192" y="1588"/>
                      <a:pt x="192" y="1588"/>
                      <a:pt x="193" y="1589"/>
                    </a:cubicBezTo>
                    <a:cubicBezTo>
                      <a:pt x="197" y="1586"/>
                      <a:pt x="200" y="1583"/>
                      <a:pt x="205" y="1580"/>
                    </a:cubicBezTo>
                    <a:cubicBezTo>
                      <a:pt x="215" y="1574"/>
                      <a:pt x="227" y="1571"/>
                      <a:pt x="239" y="1581"/>
                    </a:cubicBezTo>
                    <a:cubicBezTo>
                      <a:pt x="247" y="1588"/>
                      <a:pt x="255" y="1595"/>
                      <a:pt x="263" y="1603"/>
                    </a:cubicBezTo>
                    <a:cubicBezTo>
                      <a:pt x="270" y="1609"/>
                      <a:pt x="274" y="1609"/>
                      <a:pt x="280" y="1602"/>
                    </a:cubicBezTo>
                    <a:cubicBezTo>
                      <a:pt x="285" y="1597"/>
                      <a:pt x="290" y="1591"/>
                      <a:pt x="295" y="1586"/>
                    </a:cubicBezTo>
                    <a:cubicBezTo>
                      <a:pt x="306" y="1575"/>
                      <a:pt x="317" y="1574"/>
                      <a:pt x="330" y="1580"/>
                    </a:cubicBezTo>
                    <a:cubicBezTo>
                      <a:pt x="332" y="1581"/>
                      <a:pt x="335" y="1582"/>
                      <a:pt x="337" y="1584"/>
                    </a:cubicBezTo>
                    <a:cubicBezTo>
                      <a:pt x="344" y="1590"/>
                      <a:pt x="351" y="1589"/>
                      <a:pt x="358" y="1583"/>
                    </a:cubicBezTo>
                    <a:cubicBezTo>
                      <a:pt x="358" y="1582"/>
                      <a:pt x="359" y="1582"/>
                      <a:pt x="359" y="1582"/>
                    </a:cubicBezTo>
                    <a:cubicBezTo>
                      <a:pt x="367" y="1577"/>
                      <a:pt x="371" y="1577"/>
                      <a:pt x="379" y="1581"/>
                    </a:cubicBezTo>
                    <a:cubicBezTo>
                      <a:pt x="387" y="1586"/>
                      <a:pt x="394" y="1591"/>
                      <a:pt x="402" y="1595"/>
                    </a:cubicBezTo>
                    <a:cubicBezTo>
                      <a:pt x="410" y="1599"/>
                      <a:pt x="415" y="1597"/>
                      <a:pt x="420" y="1590"/>
                    </a:cubicBezTo>
                    <a:cubicBezTo>
                      <a:pt x="423" y="1585"/>
                      <a:pt x="427" y="1579"/>
                      <a:pt x="430" y="1573"/>
                    </a:cubicBezTo>
                    <a:cubicBezTo>
                      <a:pt x="434" y="1567"/>
                      <a:pt x="439" y="1563"/>
                      <a:pt x="446" y="1561"/>
                    </a:cubicBezTo>
                    <a:cubicBezTo>
                      <a:pt x="457" y="1558"/>
                      <a:pt x="467" y="1560"/>
                      <a:pt x="476" y="1567"/>
                    </a:cubicBezTo>
                    <a:cubicBezTo>
                      <a:pt x="483" y="1572"/>
                      <a:pt x="489" y="1577"/>
                      <a:pt x="496" y="1582"/>
                    </a:cubicBezTo>
                    <a:cubicBezTo>
                      <a:pt x="495" y="1579"/>
                      <a:pt x="494" y="1577"/>
                      <a:pt x="493" y="1574"/>
                    </a:cubicBezTo>
                    <a:cubicBezTo>
                      <a:pt x="483" y="1558"/>
                      <a:pt x="474" y="1542"/>
                      <a:pt x="469" y="1524"/>
                    </a:cubicBezTo>
                    <a:cubicBezTo>
                      <a:pt x="460" y="1496"/>
                      <a:pt x="449" y="1467"/>
                      <a:pt x="441" y="1439"/>
                    </a:cubicBezTo>
                    <a:cubicBezTo>
                      <a:pt x="435" y="1417"/>
                      <a:pt x="432" y="1395"/>
                      <a:pt x="426" y="1374"/>
                    </a:cubicBezTo>
                    <a:cubicBezTo>
                      <a:pt x="416" y="1337"/>
                      <a:pt x="404" y="1300"/>
                      <a:pt x="393" y="1262"/>
                    </a:cubicBezTo>
                    <a:cubicBezTo>
                      <a:pt x="386" y="1237"/>
                      <a:pt x="379" y="1211"/>
                      <a:pt x="372" y="1186"/>
                    </a:cubicBezTo>
                    <a:cubicBezTo>
                      <a:pt x="372" y="1184"/>
                      <a:pt x="370" y="1182"/>
                      <a:pt x="368" y="1182"/>
                    </a:cubicBezTo>
                    <a:cubicBezTo>
                      <a:pt x="355" y="1180"/>
                      <a:pt x="341" y="1180"/>
                      <a:pt x="327" y="1179"/>
                    </a:cubicBezTo>
                    <a:cubicBezTo>
                      <a:pt x="323" y="1179"/>
                      <a:pt x="321" y="1180"/>
                      <a:pt x="320" y="1184"/>
                    </a:cubicBezTo>
                    <a:cubicBezTo>
                      <a:pt x="312" y="1215"/>
                      <a:pt x="304" y="1246"/>
                      <a:pt x="296" y="1277"/>
                    </a:cubicBezTo>
                    <a:cubicBezTo>
                      <a:pt x="288" y="1310"/>
                      <a:pt x="281" y="1343"/>
                      <a:pt x="272" y="1376"/>
                    </a:cubicBezTo>
                    <a:cubicBezTo>
                      <a:pt x="255" y="1439"/>
                      <a:pt x="227" y="1498"/>
                      <a:pt x="204" y="1559"/>
                    </a:cubicBezTo>
                    <a:cubicBezTo>
                      <a:pt x="200" y="1569"/>
                      <a:pt x="196" y="1578"/>
                      <a:pt x="192" y="1588"/>
                    </a:cubicBezTo>
                    <a:moveTo>
                      <a:pt x="442" y="973"/>
                    </a:moveTo>
                    <a:cubicBezTo>
                      <a:pt x="426" y="959"/>
                      <a:pt x="414" y="943"/>
                      <a:pt x="395" y="933"/>
                    </a:cubicBezTo>
                    <a:cubicBezTo>
                      <a:pt x="388" y="929"/>
                      <a:pt x="382" y="923"/>
                      <a:pt x="375" y="919"/>
                    </a:cubicBezTo>
                    <a:cubicBezTo>
                      <a:pt x="372" y="917"/>
                      <a:pt x="368" y="917"/>
                      <a:pt x="365" y="917"/>
                    </a:cubicBezTo>
                    <a:cubicBezTo>
                      <a:pt x="349" y="917"/>
                      <a:pt x="333" y="917"/>
                      <a:pt x="318" y="917"/>
                    </a:cubicBezTo>
                    <a:cubicBezTo>
                      <a:pt x="314" y="917"/>
                      <a:pt x="311" y="917"/>
                      <a:pt x="308" y="918"/>
                    </a:cubicBezTo>
                    <a:cubicBezTo>
                      <a:pt x="296" y="926"/>
                      <a:pt x="283" y="934"/>
                      <a:pt x="272" y="943"/>
                    </a:cubicBezTo>
                    <a:cubicBezTo>
                      <a:pt x="261" y="952"/>
                      <a:pt x="251" y="963"/>
                      <a:pt x="241" y="972"/>
                    </a:cubicBezTo>
                    <a:cubicBezTo>
                      <a:pt x="260" y="968"/>
                      <a:pt x="278" y="963"/>
                      <a:pt x="297" y="959"/>
                    </a:cubicBezTo>
                    <a:cubicBezTo>
                      <a:pt x="319" y="954"/>
                      <a:pt x="341" y="955"/>
                      <a:pt x="364" y="955"/>
                    </a:cubicBezTo>
                    <a:cubicBezTo>
                      <a:pt x="369" y="955"/>
                      <a:pt x="374" y="957"/>
                      <a:pt x="379" y="958"/>
                    </a:cubicBezTo>
                    <a:cubicBezTo>
                      <a:pt x="379" y="959"/>
                      <a:pt x="379" y="960"/>
                      <a:pt x="379" y="960"/>
                    </a:cubicBezTo>
                    <a:cubicBezTo>
                      <a:pt x="377" y="961"/>
                      <a:pt x="375" y="961"/>
                      <a:pt x="373" y="961"/>
                    </a:cubicBezTo>
                    <a:cubicBezTo>
                      <a:pt x="352" y="962"/>
                      <a:pt x="332" y="962"/>
                      <a:pt x="311" y="963"/>
                    </a:cubicBezTo>
                    <a:cubicBezTo>
                      <a:pt x="301" y="963"/>
                      <a:pt x="290" y="964"/>
                      <a:pt x="281" y="966"/>
                    </a:cubicBezTo>
                    <a:cubicBezTo>
                      <a:pt x="267" y="971"/>
                      <a:pt x="254" y="977"/>
                      <a:pt x="241" y="983"/>
                    </a:cubicBezTo>
                    <a:cubicBezTo>
                      <a:pt x="232" y="987"/>
                      <a:pt x="230" y="994"/>
                      <a:pt x="237" y="1002"/>
                    </a:cubicBezTo>
                    <a:cubicBezTo>
                      <a:pt x="242" y="1008"/>
                      <a:pt x="249" y="1013"/>
                      <a:pt x="255" y="1018"/>
                    </a:cubicBezTo>
                    <a:cubicBezTo>
                      <a:pt x="262" y="1023"/>
                      <a:pt x="268" y="1028"/>
                      <a:pt x="267" y="1038"/>
                    </a:cubicBezTo>
                    <a:cubicBezTo>
                      <a:pt x="279" y="1032"/>
                      <a:pt x="291" y="1028"/>
                      <a:pt x="304" y="1029"/>
                    </a:cubicBezTo>
                    <a:cubicBezTo>
                      <a:pt x="311" y="1029"/>
                      <a:pt x="317" y="1028"/>
                      <a:pt x="323" y="1027"/>
                    </a:cubicBezTo>
                    <a:cubicBezTo>
                      <a:pt x="331" y="1027"/>
                      <a:pt x="340" y="1026"/>
                      <a:pt x="348" y="1026"/>
                    </a:cubicBezTo>
                    <a:cubicBezTo>
                      <a:pt x="348" y="1027"/>
                      <a:pt x="348" y="1028"/>
                      <a:pt x="348" y="1029"/>
                    </a:cubicBezTo>
                    <a:cubicBezTo>
                      <a:pt x="341" y="1030"/>
                      <a:pt x="334" y="1030"/>
                      <a:pt x="327" y="1032"/>
                    </a:cubicBezTo>
                    <a:cubicBezTo>
                      <a:pt x="315" y="1034"/>
                      <a:pt x="303" y="1035"/>
                      <a:pt x="291" y="1039"/>
                    </a:cubicBezTo>
                    <a:cubicBezTo>
                      <a:pt x="271" y="1046"/>
                      <a:pt x="253" y="1057"/>
                      <a:pt x="237" y="1072"/>
                    </a:cubicBezTo>
                    <a:cubicBezTo>
                      <a:pt x="232" y="1076"/>
                      <a:pt x="230" y="1081"/>
                      <a:pt x="234" y="1086"/>
                    </a:cubicBezTo>
                    <a:cubicBezTo>
                      <a:pt x="238" y="1091"/>
                      <a:pt x="244" y="1095"/>
                      <a:pt x="248" y="1099"/>
                    </a:cubicBezTo>
                    <a:cubicBezTo>
                      <a:pt x="252" y="1103"/>
                      <a:pt x="256" y="1107"/>
                      <a:pt x="259" y="1111"/>
                    </a:cubicBezTo>
                    <a:cubicBezTo>
                      <a:pt x="261" y="1112"/>
                      <a:pt x="262" y="1114"/>
                      <a:pt x="264" y="1113"/>
                    </a:cubicBezTo>
                    <a:cubicBezTo>
                      <a:pt x="272" y="1113"/>
                      <a:pt x="281" y="1113"/>
                      <a:pt x="290" y="1111"/>
                    </a:cubicBezTo>
                    <a:cubicBezTo>
                      <a:pt x="306" y="1108"/>
                      <a:pt x="323" y="1107"/>
                      <a:pt x="339" y="1107"/>
                    </a:cubicBezTo>
                    <a:cubicBezTo>
                      <a:pt x="344" y="1107"/>
                      <a:pt x="349" y="1109"/>
                      <a:pt x="354" y="1109"/>
                    </a:cubicBezTo>
                    <a:cubicBezTo>
                      <a:pt x="354" y="1110"/>
                      <a:pt x="354" y="1110"/>
                      <a:pt x="354" y="1111"/>
                    </a:cubicBezTo>
                    <a:cubicBezTo>
                      <a:pt x="334" y="1113"/>
                      <a:pt x="314" y="1114"/>
                      <a:pt x="294" y="1116"/>
                    </a:cubicBezTo>
                    <a:cubicBezTo>
                      <a:pt x="282" y="1117"/>
                      <a:pt x="270" y="1117"/>
                      <a:pt x="259" y="1125"/>
                    </a:cubicBezTo>
                    <a:cubicBezTo>
                      <a:pt x="255" y="1129"/>
                      <a:pt x="252" y="1133"/>
                      <a:pt x="248" y="1136"/>
                    </a:cubicBezTo>
                    <a:cubicBezTo>
                      <a:pt x="234" y="1145"/>
                      <a:pt x="230" y="1159"/>
                      <a:pt x="237" y="1174"/>
                    </a:cubicBezTo>
                    <a:cubicBezTo>
                      <a:pt x="237" y="1175"/>
                      <a:pt x="240" y="1176"/>
                      <a:pt x="241" y="1176"/>
                    </a:cubicBezTo>
                    <a:cubicBezTo>
                      <a:pt x="250" y="1176"/>
                      <a:pt x="258" y="1176"/>
                      <a:pt x="267" y="1175"/>
                    </a:cubicBezTo>
                    <a:cubicBezTo>
                      <a:pt x="277" y="1173"/>
                      <a:pt x="287" y="1171"/>
                      <a:pt x="297" y="1170"/>
                    </a:cubicBezTo>
                    <a:cubicBezTo>
                      <a:pt x="321" y="1169"/>
                      <a:pt x="346" y="1169"/>
                      <a:pt x="371" y="1169"/>
                    </a:cubicBezTo>
                    <a:cubicBezTo>
                      <a:pt x="373" y="1169"/>
                      <a:pt x="375" y="1169"/>
                      <a:pt x="376" y="1169"/>
                    </a:cubicBezTo>
                    <a:cubicBezTo>
                      <a:pt x="387" y="1171"/>
                      <a:pt x="398" y="1173"/>
                      <a:pt x="410" y="1174"/>
                    </a:cubicBezTo>
                    <a:cubicBezTo>
                      <a:pt x="418" y="1175"/>
                      <a:pt x="427" y="1175"/>
                      <a:pt x="436" y="1176"/>
                    </a:cubicBezTo>
                    <a:cubicBezTo>
                      <a:pt x="444" y="1177"/>
                      <a:pt x="445" y="1177"/>
                      <a:pt x="447" y="1169"/>
                    </a:cubicBezTo>
                    <a:cubicBezTo>
                      <a:pt x="451" y="1152"/>
                      <a:pt x="448" y="1145"/>
                      <a:pt x="434" y="1135"/>
                    </a:cubicBezTo>
                    <a:cubicBezTo>
                      <a:pt x="432" y="1134"/>
                      <a:pt x="430" y="1133"/>
                      <a:pt x="429" y="1132"/>
                    </a:cubicBezTo>
                    <a:cubicBezTo>
                      <a:pt x="423" y="1123"/>
                      <a:pt x="413" y="1120"/>
                      <a:pt x="403" y="1117"/>
                    </a:cubicBezTo>
                    <a:cubicBezTo>
                      <a:pt x="398" y="1116"/>
                      <a:pt x="394" y="1114"/>
                      <a:pt x="389" y="1113"/>
                    </a:cubicBezTo>
                    <a:cubicBezTo>
                      <a:pt x="389" y="1112"/>
                      <a:pt x="389" y="1111"/>
                      <a:pt x="389" y="1111"/>
                    </a:cubicBezTo>
                    <a:cubicBezTo>
                      <a:pt x="398" y="1111"/>
                      <a:pt x="407" y="1112"/>
                      <a:pt x="416" y="1113"/>
                    </a:cubicBezTo>
                    <a:cubicBezTo>
                      <a:pt x="419" y="1114"/>
                      <a:pt x="421" y="1114"/>
                      <a:pt x="423" y="1110"/>
                    </a:cubicBezTo>
                    <a:cubicBezTo>
                      <a:pt x="426" y="1106"/>
                      <a:pt x="430" y="1103"/>
                      <a:pt x="433" y="1100"/>
                    </a:cubicBezTo>
                    <a:cubicBezTo>
                      <a:pt x="437" y="1097"/>
                      <a:pt x="441" y="1095"/>
                      <a:pt x="444" y="1092"/>
                    </a:cubicBezTo>
                    <a:cubicBezTo>
                      <a:pt x="453" y="1084"/>
                      <a:pt x="452" y="1078"/>
                      <a:pt x="443" y="1069"/>
                    </a:cubicBezTo>
                    <a:cubicBezTo>
                      <a:pt x="423" y="1053"/>
                      <a:pt x="402" y="1041"/>
                      <a:pt x="377" y="1035"/>
                    </a:cubicBezTo>
                    <a:cubicBezTo>
                      <a:pt x="374" y="1034"/>
                      <a:pt x="370" y="1033"/>
                      <a:pt x="366" y="1032"/>
                    </a:cubicBezTo>
                    <a:cubicBezTo>
                      <a:pt x="366" y="1031"/>
                      <a:pt x="366" y="1030"/>
                      <a:pt x="366" y="1030"/>
                    </a:cubicBezTo>
                    <a:cubicBezTo>
                      <a:pt x="383" y="1027"/>
                      <a:pt x="400" y="1028"/>
                      <a:pt x="416" y="1038"/>
                    </a:cubicBezTo>
                    <a:cubicBezTo>
                      <a:pt x="415" y="1029"/>
                      <a:pt x="420" y="1023"/>
                      <a:pt x="427" y="1018"/>
                    </a:cubicBezTo>
                    <a:cubicBezTo>
                      <a:pt x="434" y="1013"/>
                      <a:pt x="440" y="1008"/>
                      <a:pt x="446" y="1001"/>
                    </a:cubicBezTo>
                    <a:cubicBezTo>
                      <a:pt x="452" y="995"/>
                      <a:pt x="450" y="987"/>
                      <a:pt x="442" y="983"/>
                    </a:cubicBezTo>
                    <a:cubicBezTo>
                      <a:pt x="430" y="978"/>
                      <a:pt x="417" y="973"/>
                      <a:pt x="405" y="967"/>
                    </a:cubicBezTo>
                    <a:cubicBezTo>
                      <a:pt x="403" y="966"/>
                      <a:pt x="400" y="965"/>
                      <a:pt x="397" y="964"/>
                    </a:cubicBezTo>
                    <a:cubicBezTo>
                      <a:pt x="398" y="963"/>
                      <a:pt x="398" y="962"/>
                      <a:pt x="398" y="961"/>
                    </a:cubicBezTo>
                    <a:cubicBezTo>
                      <a:pt x="413" y="965"/>
                      <a:pt x="427" y="969"/>
                      <a:pt x="442" y="973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72" name="Freeform 94"/>
              <p:cNvSpPr/>
              <p:nvPr/>
            </p:nvSpPr>
            <p:spPr bwMode="auto">
              <a:xfrm>
                <a:off x="4297363" y="101600"/>
                <a:ext cx="38100" cy="46038"/>
              </a:xfrm>
              <a:custGeom>
                <a:avLst/>
                <a:gdLst>
                  <a:gd name="T0" fmla="*/ 14 w 14"/>
                  <a:gd name="T1" fmla="*/ 3 h 17"/>
                  <a:gd name="T2" fmla="*/ 8 w 14"/>
                  <a:gd name="T3" fmla="*/ 14 h 17"/>
                  <a:gd name="T4" fmla="*/ 4 w 14"/>
                  <a:gd name="T5" fmla="*/ 16 h 17"/>
                  <a:gd name="T6" fmla="*/ 0 w 14"/>
                  <a:gd name="T7" fmla="*/ 11 h 17"/>
                  <a:gd name="T8" fmla="*/ 8 w 14"/>
                  <a:gd name="T9" fmla="*/ 0 h 17"/>
                  <a:gd name="T10" fmla="*/ 14 w 14"/>
                  <a:gd name="T11" fmla="*/ 3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" h="17">
                    <a:moveTo>
                      <a:pt x="14" y="3"/>
                    </a:moveTo>
                    <a:cubicBezTo>
                      <a:pt x="12" y="8"/>
                      <a:pt x="10" y="11"/>
                      <a:pt x="8" y="14"/>
                    </a:cubicBezTo>
                    <a:cubicBezTo>
                      <a:pt x="7" y="16"/>
                      <a:pt x="5" y="17"/>
                      <a:pt x="4" y="16"/>
                    </a:cubicBezTo>
                    <a:cubicBezTo>
                      <a:pt x="2" y="15"/>
                      <a:pt x="0" y="12"/>
                      <a:pt x="0" y="11"/>
                    </a:cubicBezTo>
                    <a:cubicBezTo>
                      <a:pt x="3" y="7"/>
                      <a:pt x="5" y="4"/>
                      <a:pt x="8" y="0"/>
                    </a:cubicBezTo>
                    <a:cubicBezTo>
                      <a:pt x="9" y="0"/>
                      <a:pt x="12" y="2"/>
                      <a:pt x="14" y="3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73" name="Freeform 95"/>
              <p:cNvSpPr/>
              <p:nvPr/>
            </p:nvSpPr>
            <p:spPr bwMode="auto">
              <a:xfrm>
                <a:off x="4300538" y="1431925"/>
                <a:ext cx="41275" cy="42863"/>
              </a:xfrm>
              <a:custGeom>
                <a:avLst/>
                <a:gdLst>
                  <a:gd name="T0" fmla="*/ 15 w 15"/>
                  <a:gd name="T1" fmla="*/ 0 h 16"/>
                  <a:gd name="T2" fmla="*/ 4 w 15"/>
                  <a:gd name="T3" fmla="*/ 16 h 16"/>
                  <a:gd name="T4" fmla="*/ 15 w 15"/>
                  <a:gd name="T5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5" h="16">
                    <a:moveTo>
                      <a:pt x="15" y="0"/>
                    </a:moveTo>
                    <a:cubicBezTo>
                      <a:pt x="15" y="7"/>
                      <a:pt x="11" y="14"/>
                      <a:pt x="4" y="16"/>
                    </a:cubicBezTo>
                    <a:cubicBezTo>
                      <a:pt x="0" y="11"/>
                      <a:pt x="6" y="1"/>
                      <a:pt x="15" y="0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74" name="Freeform 96"/>
              <p:cNvSpPr/>
              <p:nvPr/>
            </p:nvSpPr>
            <p:spPr bwMode="auto">
              <a:xfrm>
                <a:off x="4305301" y="3175"/>
                <a:ext cx="30163" cy="42863"/>
              </a:xfrm>
              <a:custGeom>
                <a:avLst/>
                <a:gdLst>
                  <a:gd name="T0" fmla="*/ 11 w 11"/>
                  <a:gd name="T1" fmla="*/ 2 h 16"/>
                  <a:gd name="T2" fmla="*/ 6 w 11"/>
                  <a:gd name="T3" fmla="*/ 13 h 16"/>
                  <a:gd name="T4" fmla="*/ 2 w 11"/>
                  <a:gd name="T5" fmla="*/ 16 h 16"/>
                  <a:gd name="T6" fmla="*/ 1 w 11"/>
                  <a:gd name="T7" fmla="*/ 11 h 16"/>
                  <a:gd name="T8" fmla="*/ 8 w 11"/>
                  <a:gd name="T9" fmla="*/ 0 h 16"/>
                  <a:gd name="T10" fmla="*/ 11 w 11"/>
                  <a:gd name="T11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" h="16">
                    <a:moveTo>
                      <a:pt x="11" y="2"/>
                    </a:moveTo>
                    <a:cubicBezTo>
                      <a:pt x="9" y="6"/>
                      <a:pt x="8" y="10"/>
                      <a:pt x="6" y="13"/>
                    </a:cubicBezTo>
                    <a:cubicBezTo>
                      <a:pt x="5" y="15"/>
                      <a:pt x="3" y="15"/>
                      <a:pt x="2" y="16"/>
                    </a:cubicBezTo>
                    <a:cubicBezTo>
                      <a:pt x="1" y="14"/>
                      <a:pt x="0" y="12"/>
                      <a:pt x="1" y="11"/>
                    </a:cubicBezTo>
                    <a:cubicBezTo>
                      <a:pt x="3" y="7"/>
                      <a:pt x="5" y="4"/>
                      <a:pt x="8" y="0"/>
                    </a:cubicBezTo>
                    <a:cubicBezTo>
                      <a:pt x="9" y="1"/>
                      <a:pt x="10" y="2"/>
                      <a:pt x="11" y="2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75" name="Freeform 97"/>
              <p:cNvSpPr/>
              <p:nvPr/>
            </p:nvSpPr>
            <p:spPr bwMode="auto">
              <a:xfrm>
                <a:off x="4303713" y="1393825"/>
                <a:ext cx="26988" cy="39688"/>
              </a:xfrm>
              <a:custGeom>
                <a:avLst/>
                <a:gdLst>
                  <a:gd name="T0" fmla="*/ 10 w 10"/>
                  <a:gd name="T1" fmla="*/ 2 h 15"/>
                  <a:gd name="T2" fmla="*/ 5 w 10"/>
                  <a:gd name="T3" fmla="*/ 14 h 15"/>
                  <a:gd name="T4" fmla="*/ 2 w 10"/>
                  <a:gd name="T5" fmla="*/ 15 h 15"/>
                  <a:gd name="T6" fmla="*/ 0 w 10"/>
                  <a:gd name="T7" fmla="*/ 12 h 15"/>
                  <a:gd name="T8" fmla="*/ 7 w 10"/>
                  <a:gd name="T9" fmla="*/ 0 h 15"/>
                  <a:gd name="T10" fmla="*/ 10 w 10"/>
                  <a:gd name="T11" fmla="*/ 2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15">
                    <a:moveTo>
                      <a:pt x="10" y="2"/>
                    </a:moveTo>
                    <a:cubicBezTo>
                      <a:pt x="8" y="6"/>
                      <a:pt x="7" y="10"/>
                      <a:pt x="5" y="14"/>
                    </a:cubicBezTo>
                    <a:cubicBezTo>
                      <a:pt x="4" y="14"/>
                      <a:pt x="2" y="15"/>
                      <a:pt x="2" y="15"/>
                    </a:cubicBezTo>
                    <a:cubicBezTo>
                      <a:pt x="1" y="14"/>
                      <a:pt x="0" y="12"/>
                      <a:pt x="0" y="12"/>
                    </a:cubicBezTo>
                    <a:cubicBezTo>
                      <a:pt x="2" y="8"/>
                      <a:pt x="4" y="4"/>
                      <a:pt x="7" y="0"/>
                    </a:cubicBezTo>
                    <a:cubicBezTo>
                      <a:pt x="8" y="1"/>
                      <a:pt x="9" y="1"/>
                      <a:pt x="10" y="2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76" name="Freeform 98"/>
              <p:cNvSpPr/>
              <p:nvPr/>
            </p:nvSpPr>
            <p:spPr bwMode="auto">
              <a:xfrm>
                <a:off x="4300538" y="631825"/>
                <a:ext cx="19050" cy="33338"/>
              </a:xfrm>
              <a:custGeom>
                <a:avLst/>
                <a:gdLst>
                  <a:gd name="T0" fmla="*/ 7 w 7"/>
                  <a:gd name="T1" fmla="*/ 2 h 12"/>
                  <a:gd name="T2" fmla="*/ 3 w 7"/>
                  <a:gd name="T3" fmla="*/ 12 h 12"/>
                  <a:gd name="T4" fmla="*/ 0 w 7"/>
                  <a:gd name="T5" fmla="*/ 10 h 12"/>
                  <a:gd name="T6" fmla="*/ 5 w 7"/>
                  <a:gd name="T7" fmla="*/ 0 h 12"/>
                  <a:gd name="T8" fmla="*/ 7 w 7"/>
                  <a:gd name="T9" fmla="*/ 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12">
                    <a:moveTo>
                      <a:pt x="7" y="2"/>
                    </a:moveTo>
                    <a:cubicBezTo>
                      <a:pt x="6" y="5"/>
                      <a:pt x="4" y="8"/>
                      <a:pt x="3" y="12"/>
                    </a:cubicBezTo>
                    <a:cubicBezTo>
                      <a:pt x="2" y="11"/>
                      <a:pt x="0" y="10"/>
                      <a:pt x="0" y="10"/>
                    </a:cubicBezTo>
                    <a:cubicBezTo>
                      <a:pt x="2" y="7"/>
                      <a:pt x="3" y="3"/>
                      <a:pt x="5" y="0"/>
                    </a:cubicBezTo>
                    <a:cubicBezTo>
                      <a:pt x="6" y="1"/>
                      <a:pt x="7" y="1"/>
                      <a:pt x="7" y="2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77" name="Freeform 107"/>
              <p:cNvSpPr/>
              <p:nvPr/>
            </p:nvSpPr>
            <p:spPr bwMode="auto">
              <a:xfrm>
                <a:off x="4875213" y="3832225"/>
                <a:ext cx="246063" cy="514350"/>
              </a:xfrm>
              <a:custGeom>
                <a:avLst/>
                <a:gdLst>
                  <a:gd name="T0" fmla="*/ 50 w 91"/>
                  <a:gd name="T1" fmla="*/ 28 h 190"/>
                  <a:gd name="T2" fmla="*/ 48 w 91"/>
                  <a:gd name="T3" fmla="*/ 25 h 190"/>
                  <a:gd name="T4" fmla="*/ 15 w 91"/>
                  <a:gd name="T5" fmla="*/ 10 h 190"/>
                  <a:gd name="T6" fmla="*/ 7 w 91"/>
                  <a:gd name="T7" fmla="*/ 31 h 190"/>
                  <a:gd name="T8" fmla="*/ 21 w 91"/>
                  <a:gd name="T9" fmla="*/ 54 h 190"/>
                  <a:gd name="T10" fmla="*/ 41 w 91"/>
                  <a:gd name="T11" fmla="*/ 108 h 190"/>
                  <a:gd name="T12" fmla="*/ 39 w 91"/>
                  <a:gd name="T13" fmla="*/ 152 h 190"/>
                  <a:gd name="T14" fmla="*/ 39 w 91"/>
                  <a:gd name="T15" fmla="*/ 165 h 190"/>
                  <a:gd name="T16" fmla="*/ 57 w 91"/>
                  <a:gd name="T17" fmla="*/ 174 h 190"/>
                  <a:gd name="T18" fmla="*/ 79 w 91"/>
                  <a:gd name="T19" fmla="*/ 141 h 190"/>
                  <a:gd name="T20" fmla="*/ 73 w 91"/>
                  <a:gd name="T21" fmla="*/ 71 h 190"/>
                  <a:gd name="T22" fmla="*/ 62 w 91"/>
                  <a:gd name="T23" fmla="*/ 32 h 190"/>
                  <a:gd name="T24" fmla="*/ 61 w 91"/>
                  <a:gd name="T25" fmla="*/ 26 h 190"/>
                  <a:gd name="T26" fmla="*/ 64 w 91"/>
                  <a:gd name="T27" fmla="*/ 26 h 190"/>
                  <a:gd name="T28" fmla="*/ 70 w 91"/>
                  <a:gd name="T29" fmla="*/ 38 h 190"/>
                  <a:gd name="T30" fmla="*/ 87 w 91"/>
                  <a:gd name="T31" fmla="*/ 107 h 190"/>
                  <a:gd name="T32" fmla="*/ 77 w 91"/>
                  <a:gd name="T33" fmla="*/ 164 h 190"/>
                  <a:gd name="T34" fmla="*/ 61 w 91"/>
                  <a:gd name="T35" fmla="*/ 180 h 190"/>
                  <a:gd name="T36" fmla="*/ 29 w 91"/>
                  <a:gd name="T37" fmla="*/ 162 h 190"/>
                  <a:gd name="T38" fmla="*/ 31 w 91"/>
                  <a:gd name="T39" fmla="*/ 128 h 190"/>
                  <a:gd name="T40" fmla="*/ 26 w 91"/>
                  <a:gd name="T41" fmla="*/ 81 h 190"/>
                  <a:gd name="T42" fmla="*/ 12 w 91"/>
                  <a:gd name="T43" fmla="*/ 55 h 190"/>
                  <a:gd name="T44" fmla="*/ 0 w 91"/>
                  <a:gd name="T45" fmla="*/ 23 h 190"/>
                  <a:gd name="T46" fmla="*/ 8 w 91"/>
                  <a:gd name="T47" fmla="*/ 8 h 190"/>
                  <a:gd name="T48" fmla="*/ 46 w 91"/>
                  <a:gd name="T49" fmla="*/ 12 h 190"/>
                  <a:gd name="T50" fmla="*/ 50 w 91"/>
                  <a:gd name="T51" fmla="*/ 28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91" h="190">
                    <a:moveTo>
                      <a:pt x="50" y="28"/>
                    </a:moveTo>
                    <a:cubicBezTo>
                      <a:pt x="49" y="27"/>
                      <a:pt x="49" y="26"/>
                      <a:pt x="48" y="25"/>
                    </a:cubicBezTo>
                    <a:cubicBezTo>
                      <a:pt x="43" y="11"/>
                      <a:pt x="29" y="5"/>
                      <a:pt x="15" y="10"/>
                    </a:cubicBezTo>
                    <a:cubicBezTo>
                      <a:pt x="7" y="14"/>
                      <a:pt x="3" y="21"/>
                      <a:pt x="7" y="31"/>
                    </a:cubicBezTo>
                    <a:cubicBezTo>
                      <a:pt x="11" y="40"/>
                      <a:pt x="15" y="48"/>
                      <a:pt x="21" y="54"/>
                    </a:cubicBezTo>
                    <a:cubicBezTo>
                      <a:pt x="35" y="70"/>
                      <a:pt x="40" y="89"/>
                      <a:pt x="41" y="108"/>
                    </a:cubicBezTo>
                    <a:cubicBezTo>
                      <a:pt x="41" y="123"/>
                      <a:pt x="40" y="137"/>
                      <a:pt x="39" y="152"/>
                    </a:cubicBezTo>
                    <a:cubicBezTo>
                      <a:pt x="39" y="156"/>
                      <a:pt x="39" y="161"/>
                      <a:pt x="39" y="165"/>
                    </a:cubicBezTo>
                    <a:cubicBezTo>
                      <a:pt x="41" y="174"/>
                      <a:pt x="48" y="179"/>
                      <a:pt x="57" y="174"/>
                    </a:cubicBezTo>
                    <a:cubicBezTo>
                      <a:pt x="70" y="167"/>
                      <a:pt x="76" y="155"/>
                      <a:pt x="79" y="141"/>
                    </a:cubicBezTo>
                    <a:cubicBezTo>
                      <a:pt x="85" y="117"/>
                      <a:pt x="79" y="94"/>
                      <a:pt x="73" y="71"/>
                    </a:cubicBezTo>
                    <a:cubicBezTo>
                      <a:pt x="69" y="58"/>
                      <a:pt x="66" y="45"/>
                      <a:pt x="62" y="32"/>
                    </a:cubicBezTo>
                    <a:cubicBezTo>
                      <a:pt x="61" y="30"/>
                      <a:pt x="62" y="28"/>
                      <a:pt x="61" y="26"/>
                    </a:cubicBezTo>
                    <a:cubicBezTo>
                      <a:pt x="62" y="26"/>
                      <a:pt x="63" y="26"/>
                      <a:pt x="64" y="26"/>
                    </a:cubicBezTo>
                    <a:cubicBezTo>
                      <a:pt x="66" y="30"/>
                      <a:pt x="69" y="34"/>
                      <a:pt x="70" y="38"/>
                    </a:cubicBezTo>
                    <a:cubicBezTo>
                      <a:pt x="76" y="61"/>
                      <a:pt x="83" y="84"/>
                      <a:pt x="87" y="107"/>
                    </a:cubicBezTo>
                    <a:cubicBezTo>
                      <a:pt x="91" y="127"/>
                      <a:pt x="89" y="147"/>
                      <a:pt x="77" y="164"/>
                    </a:cubicBezTo>
                    <a:cubicBezTo>
                      <a:pt x="73" y="170"/>
                      <a:pt x="67" y="176"/>
                      <a:pt x="61" y="180"/>
                    </a:cubicBezTo>
                    <a:cubicBezTo>
                      <a:pt x="45" y="190"/>
                      <a:pt x="30" y="179"/>
                      <a:pt x="29" y="162"/>
                    </a:cubicBezTo>
                    <a:cubicBezTo>
                      <a:pt x="29" y="151"/>
                      <a:pt x="30" y="139"/>
                      <a:pt x="31" y="128"/>
                    </a:cubicBezTo>
                    <a:cubicBezTo>
                      <a:pt x="32" y="112"/>
                      <a:pt x="31" y="96"/>
                      <a:pt x="26" y="81"/>
                    </a:cubicBezTo>
                    <a:cubicBezTo>
                      <a:pt x="23" y="72"/>
                      <a:pt x="17" y="63"/>
                      <a:pt x="12" y="55"/>
                    </a:cubicBezTo>
                    <a:cubicBezTo>
                      <a:pt x="6" y="45"/>
                      <a:pt x="0" y="35"/>
                      <a:pt x="0" y="23"/>
                    </a:cubicBezTo>
                    <a:cubicBezTo>
                      <a:pt x="0" y="16"/>
                      <a:pt x="2" y="11"/>
                      <a:pt x="8" y="8"/>
                    </a:cubicBezTo>
                    <a:cubicBezTo>
                      <a:pt x="17" y="2"/>
                      <a:pt x="36" y="0"/>
                      <a:pt x="46" y="12"/>
                    </a:cubicBezTo>
                    <a:cubicBezTo>
                      <a:pt x="50" y="16"/>
                      <a:pt x="51" y="21"/>
                      <a:pt x="50" y="28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78" name="Freeform 108"/>
              <p:cNvSpPr>
                <a:spLocks noEditPoints="1"/>
              </p:cNvSpPr>
              <p:nvPr/>
            </p:nvSpPr>
            <p:spPr bwMode="auto">
              <a:xfrm>
                <a:off x="4791076" y="4602163"/>
                <a:ext cx="249238" cy="314325"/>
              </a:xfrm>
              <a:custGeom>
                <a:avLst/>
                <a:gdLst>
                  <a:gd name="T0" fmla="*/ 61 w 92"/>
                  <a:gd name="T1" fmla="*/ 0 h 116"/>
                  <a:gd name="T2" fmla="*/ 71 w 92"/>
                  <a:gd name="T3" fmla="*/ 5 h 116"/>
                  <a:gd name="T4" fmla="*/ 78 w 92"/>
                  <a:gd name="T5" fmla="*/ 80 h 116"/>
                  <a:gd name="T6" fmla="*/ 55 w 92"/>
                  <a:gd name="T7" fmla="*/ 107 h 116"/>
                  <a:gd name="T8" fmla="*/ 18 w 92"/>
                  <a:gd name="T9" fmla="*/ 114 h 116"/>
                  <a:gd name="T10" fmla="*/ 6 w 92"/>
                  <a:gd name="T11" fmla="*/ 88 h 116"/>
                  <a:gd name="T12" fmla="*/ 19 w 92"/>
                  <a:gd name="T13" fmla="*/ 68 h 116"/>
                  <a:gd name="T14" fmla="*/ 43 w 92"/>
                  <a:gd name="T15" fmla="*/ 18 h 116"/>
                  <a:gd name="T16" fmla="*/ 61 w 92"/>
                  <a:gd name="T17" fmla="*/ 0 h 116"/>
                  <a:gd name="T18" fmla="*/ 81 w 92"/>
                  <a:gd name="T19" fmla="*/ 47 h 116"/>
                  <a:gd name="T20" fmla="*/ 74 w 92"/>
                  <a:gd name="T21" fmla="*/ 18 h 116"/>
                  <a:gd name="T22" fmla="*/ 62 w 92"/>
                  <a:gd name="T23" fmla="*/ 3 h 116"/>
                  <a:gd name="T24" fmla="*/ 49 w 92"/>
                  <a:gd name="T25" fmla="*/ 17 h 116"/>
                  <a:gd name="T26" fmla="*/ 48 w 92"/>
                  <a:gd name="T27" fmla="*/ 19 h 116"/>
                  <a:gd name="T28" fmla="*/ 21 w 92"/>
                  <a:gd name="T29" fmla="*/ 74 h 116"/>
                  <a:gd name="T30" fmla="*/ 11 w 92"/>
                  <a:gd name="T31" fmla="*/ 89 h 116"/>
                  <a:gd name="T32" fmla="*/ 21 w 92"/>
                  <a:gd name="T33" fmla="*/ 110 h 116"/>
                  <a:gd name="T34" fmla="*/ 59 w 92"/>
                  <a:gd name="T35" fmla="*/ 97 h 116"/>
                  <a:gd name="T36" fmla="*/ 81 w 92"/>
                  <a:gd name="T37" fmla="*/ 47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92" h="116">
                    <a:moveTo>
                      <a:pt x="61" y="0"/>
                    </a:moveTo>
                    <a:cubicBezTo>
                      <a:pt x="64" y="2"/>
                      <a:pt x="68" y="3"/>
                      <a:pt x="71" y="5"/>
                    </a:cubicBezTo>
                    <a:cubicBezTo>
                      <a:pt x="89" y="28"/>
                      <a:pt x="92" y="54"/>
                      <a:pt x="78" y="80"/>
                    </a:cubicBezTo>
                    <a:cubicBezTo>
                      <a:pt x="72" y="91"/>
                      <a:pt x="66" y="101"/>
                      <a:pt x="55" y="107"/>
                    </a:cubicBezTo>
                    <a:cubicBezTo>
                      <a:pt x="44" y="114"/>
                      <a:pt x="31" y="116"/>
                      <a:pt x="18" y="114"/>
                    </a:cubicBezTo>
                    <a:cubicBezTo>
                      <a:pt x="5" y="111"/>
                      <a:pt x="0" y="100"/>
                      <a:pt x="6" y="88"/>
                    </a:cubicBezTo>
                    <a:cubicBezTo>
                      <a:pt x="9" y="81"/>
                      <a:pt x="15" y="75"/>
                      <a:pt x="19" y="68"/>
                    </a:cubicBezTo>
                    <a:cubicBezTo>
                      <a:pt x="31" y="54"/>
                      <a:pt x="38" y="37"/>
                      <a:pt x="43" y="18"/>
                    </a:cubicBezTo>
                    <a:cubicBezTo>
                      <a:pt x="45" y="6"/>
                      <a:pt x="51" y="1"/>
                      <a:pt x="61" y="0"/>
                    </a:cubicBezTo>
                    <a:moveTo>
                      <a:pt x="81" y="47"/>
                    </a:moveTo>
                    <a:cubicBezTo>
                      <a:pt x="79" y="38"/>
                      <a:pt x="76" y="28"/>
                      <a:pt x="74" y="18"/>
                    </a:cubicBezTo>
                    <a:cubicBezTo>
                      <a:pt x="73" y="10"/>
                      <a:pt x="67" y="4"/>
                      <a:pt x="62" y="3"/>
                    </a:cubicBezTo>
                    <a:cubicBezTo>
                      <a:pt x="56" y="3"/>
                      <a:pt x="51" y="8"/>
                      <a:pt x="49" y="17"/>
                    </a:cubicBezTo>
                    <a:cubicBezTo>
                      <a:pt x="48" y="18"/>
                      <a:pt x="48" y="19"/>
                      <a:pt x="48" y="19"/>
                    </a:cubicBezTo>
                    <a:cubicBezTo>
                      <a:pt x="44" y="40"/>
                      <a:pt x="35" y="58"/>
                      <a:pt x="21" y="74"/>
                    </a:cubicBezTo>
                    <a:cubicBezTo>
                      <a:pt x="18" y="79"/>
                      <a:pt x="14" y="83"/>
                      <a:pt x="11" y="89"/>
                    </a:cubicBezTo>
                    <a:cubicBezTo>
                      <a:pt x="5" y="99"/>
                      <a:pt x="9" y="108"/>
                      <a:pt x="21" y="110"/>
                    </a:cubicBezTo>
                    <a:cubicBezTo>
                      <a:pt x="35" y="111"/>
                      <a:pt x="49" y="108"/>
                      <a:pt x="59" y="97"/>
                    </a:cubicBezTo>
                    <a:cubicBezTo>
                      <a:pt x="72" y="84"/>
                      <a:pt x="80" y="67"/>
                      <a:pt x="81" y="47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79" name="Freeform 109"/>
              <p:cNvSpPr/>
              <p:nvPr/>
            </p:nvSpPr>
            <p:spPr bwMode="auto">
              <a:xfrm>
                <a:off x="4641851" y="3517900"/>
                <a:ext cx="195263" cy="230188"/>
              </a:xfrm>
              <a:custGeom>
                <a:avLst/>
                <a:gdLst>
                  <a:gd name="T0" fmla="*/ 58 w 72"/>
                  <a:gd name="T1" fmla="*/ 39 h 85"/>
                  <a:gd name="T2" fmla="*/ 46 w 72"/>
                  <a:gd name="T3" fmla="*/ 24 h 85"/>
                  <a:gd name="T4" fmla="*/ 15 w 72"/>
                  <a:gd name="T5" fmla="*/ 8 h 85"/>
                  <a:gd name="T6" fmla="*/ 8 w 72"/>
                  <a:gd name="T7" fmla="*/ 16 h 85"/>
                  <a:gd name="T8" fmla="*/ 43 w 72"/>
                  <a:gd name="T9" fmla="*/ 72 h 85"/>
                  <a:gd name="T10" fmla="*/ 52 w 72"/>
                  <a:gd name="T11" fmla="*/ 76 h 85"/>
                  <a:gd name="T12" fmla="*/ 66 w 72"/>
                  <a:gd name="T13" fmla="*/ 65 h 85"/>
                  <a:gd name="T14" fmla="*/ 65 w 72"/>
                  <a:gd name="T15" fmla="*/ 56 h 85"/>
                  <a:gd name="T16" fmla="*/ 67 w 72"/>
                  <a:gd name="T17" fmla="*/ 47 h 85"/>
                  <a:gd name="T18" fmla="*/ 70 w 72"/>
                  <a:gd name="T19" fmla="*/ 53 h 85"/>
                  <a:gd name="T20" fmla="*/ 71 w 72"/>
                  <a:gd name="T21" fmla="*/ 71 h 85"/>
                  <a:gd name="T22" fmla="*/ 51 w 72"/>
                  <a:gd name="T23" fmla="*/ 81 h 85"/>
                  <a:gd name="T24" fmla="*/ 5 w 72"/>
                  <a:gd name="T25" fmla="*/ 31 h 85"/>
                  <a:gd name="T26" fmla="*/ 2 w 72"/>
                  <a:gd name="T27" fmla="*/ 16 h 85"/>
                  <a:gd name="T28" fmla="*/ 10 w 72"/>
                  <a:gd name="T29" fmla="*/ 3 h 85"/>
                  <a:gd name="T30" fmla="*/ 58 w 72"/>
                  <a:gd name="T31" fmla="*/ 39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2" h="85">
                    <a:moveTo>
                      <a:pt x="58" y="39"/>
                    </a:moveTo>
                    <a:cubicBezTo>
                      <a:pt x="54" y="34"/>
                      <a:pt x="50" y="29"/>
                      <a:pt x="46" y="24"/>
                    </a:cubicBezTo>
                    <a:cubicBezTo>
                      <a:pt x="38" y="15"/>
                      <a:pt x="29" y="8"/>
                      <a:pt x="15" y="8"/>
                    </a:cubicBezTo>
                    <a:cubicBezTo>
                      <a:pt x="9" y="8"/>
                      <a:pt x="7" y="10"/>
                      <a:pt x="8" y="16"/>
                    </a:cubicBezTo>
                    <a:cubicBezTo>
                      <a:pt x="12" y="40"/>
                      <a:pt x="21" y="60"/>
                      <a:pt x="43" y="72"/>
                    </a:cubicBezTo>
                    <a:cubicBezTo>
                      <a:pt x="46" y="73"/>
                      <a:pt x="49" y="75"/>
                      <a:pt x="52" y="76"/>
                    </a:cubicBezTo>
                    <a:cubicBezTo>
                      <a:pt x="62" y="78"/>
                      <a:pt x="66" y="75"/>
                      <a:pt x="66" y="65"/>
                    </a:cubicBezTo>
                    <a:cubicBezTo>
                      <a:pt x="67" y="62"/>
                      <a:pt x="66" y="59"/>
                      <a:pt x="65" y="56"/>
                    </a:cubicBezTo>
                    <a:cubicBezTo>
                      <a:pt x="65" y="53"/>
                      <a:pt x="65" y="50"/>
                      <a:pt x="67" y="47"/>
                    </a:cubicBezTo>
                    <a:cubicBezTo>
                      <a:pt x="68" y="49"/>
                      <a:pt x="70" y="51"/>
                      <a:pt x="70" y="53"/>
                    </a:cubicBezTo>
                    <a:cubicBezTo>
                      <a:pt x="71" y="59"/>
                      <a:pt x="72" y="66"/>
                      <a:pt x="71" y="71"/>
                    </a:cubicBezTo>
                    <a:cubicBezTo>
                      <a:pt x="70" y="81"/>
                      <a:pt x="62" y="85"/>
                      <a:pt x="51" y="81"/>
                    </a:cubicBezTo>
                    <a:cubicBezTo>
                      <a:pt x="26" y="73"/>
                      <a:pt x="12" y="56"/>
                      <a:pt x="5" y="31"/>
                    </a:cubicBezTo>
                    <a:cubicBezTo>
                      <a:pt x="4" y="26"/>
                      <a:pt x="3" y="21"/>
                      <a:pt x="2" y="16"/>
                    </a:cubicBezTo>
                    <a:cubicBezTo>
                      <a:pt x="0" y="10"/>
                      <a:pt x="4" y="4"/>
                      <a:pt x="10" y="3"/>
                    </a:cubicBezTo>
                    <a:cubicBezTo>
                      <a:pt x="31" y="0"/>
                      <a:pt x="57" y="20"/>
                      <a:pt x="58" y="39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80" name="Freeform 110"/>
              <p:cNvSpPr/>
              <p:nvPr/>
            </p:nvSpPr>
            <p:spPr bwMode="auto">
              <a:xfrm>
                <a:off x="4603751" y="4962525"/>
                <a:ext cx="125413" cy="115888"/>
              </a:xfrm>
              <a:custGeom>
                <a:avLst/>
                <a:gdLst>
                  <a:gd name="T0" fmla="*/ 5 w 46"/>
                  <a:gd name="T1" fmla="*/ 14 h 43"/>
                  <a:gd name="T2" fmla="*/ 22 w 46"/>
                  <a:gd name="T3" fmla="*/ 36 h 43"/>
                  <a:gd name="T4" fmla="*/ 37 w 46"/>
                  <a:gd name="T5" fmla="*/ 17 h 43"/>
                  <a:gd name="T6" fmla="*/ 14 w 46"/>
                  <a:gd name="T7" fmla="*/ 6 h 43"/>
                  <a:gd name="T8" fmla="*/ 36 w 46"/>
                  <a:gd name="T9" fmla="*/ 4 h 43"/>
                  <a:gd name="T10" fmla="*/ 39 w 46"/>
                  <a:gd name="T11" fmla="*/ 31 h 43"/>
                  <a:gd name="T12" fmla="*/ 13 w 46"/>
                  <a:gd name="T13" fmla="*/ 38 h 43"/>
                  <a:gd name="T14" fmla="*/ 5 w 46"/>
                  <a:gd name="T15" fmla="*/ 14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6" h="43">
                    <a:moveTo>
                      <a:pt x="5" y="14"/>
                    </a:moveTo>
                    <a:cubicBezTo>
                      <a:pt x="5" y="27"/>
                      <a:pt x="13" y="36"/>
                      <a:pt x="22" y="36"/>
                    </a:cubicBezTo>
                    <a:cubicBezTo>
                      <a:pt x="29" y="36"/>
                      <a:pt x="37" y="26"/>
                      <a:pt x="37" y="17"/>
                    </a:cubicBezTo>
                    <a:cubicBezTo>
                      <a:pt x="37" y="9"/>
                      <a:pt x="32" y="7"/>
                      <a:pt x="14" y="6"/>
                    </a:cubicBezTo>
                    <a:cubicBezTo>
                      <a:pt x="18" y="0"/>
                      <a:pt x="29" y="0"/>
                      <a:pt x="36" y="4"/>
                    </a:cubicBezTo>
                    <a:cubicBezTo>
                      <a:pt x="44" y="9"/>
                      <a:pt x="46" y="20"/>
                      <a:pt x="39" y="31"/>
                    </a:cubicBezTo>
                    <a:cubicBezTo>
                      <a:pt x="34" y="41"/>
                      <a:pt x="24" y="43"/>
                      <a:pt x="13" y="38"/>
                    </a:cubicBezTo>
                    <a:cubicBezTo>
                      <a:pt x="3" y="33"/>
                      <a:pt x="0" y="25"/>
                      <a:pt x="5" y="14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92" name="Freeform 111"/>
              <p:cNvSpPr/>
              <p:nvPr/>
            </p:nvSpPr>
            <p:spPr bwMode="auto">
              <a:xfrm>
                <a:off x="3560763" y="4430713"/>
                <a:ext cx="53975" cy="106363"/>
              </a:xfrm>
              <a:custGeom>
                <a:avLst/>
                <a:gdLst>
                  <a:gd name="T0" fmla="*/ 0 w 20"/>
                  <a:gd name="T1" fmla="*/ 30 h 39"/>
                  <a:gd name="T2" fmla="*/ 12 w 20"/>
                  <a:gd name="T3" fmla="*/ 3 h 39"/>
                  <a:gd name="T4" fmla="*/ 17 w 20"/>
                  <a:gd name="T5" fmla="*/ 0 h 39"/>
                  <a:gd name="T6" fmla="*/ 20 w 20"/>
                  <a:gd name="T7" fmla="*/ 6 h 39"/>
                  <a:gd name="T8" fmla="*/ 10 w 20"/>
                  <a:gd name="T9" fmla="*/ 34 h 39"/>
                  <a:gd name="T10" fmla="*/ 4 w 20"/>
                  <a:gd name="T11" fmla="*/ 39 h 39"/>
                  <a:gd name="T12" fmla="*/ 0 w 20"/>
                  <a:gd name="T13" fmla="*/ 3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" h="39">
                    <a:moveTo>
                      <a:pt x="0" y="30"/>
                    </a:moveTo>
                    <a:cubicBezTo>
                      <a:pt x="4" y="21"/>
                      <a:pt x="7" y="12"/>
                      <a:pt x="12" y="3"/>
                    </a:cubicBezTo>
                    <a:cubicBezTo>
                      <a:pt x="12" y="2"/>
                      <a:pt x="15" y="1"/>
                      <a:pt x="17" y="0"/>
                    </a:cubicBezTo>
                    <a:cubicBezTo>
                      <a:pt x="18" y="2"/>
                      <a:pt x="20" y="5"/>
                      <a:pt x="20" y="6"/>
                    </a:cubicBezTo>
                    <a:cubicBezTo>
                      <a:pt x="17" y="16"/>
                      <a:pt x="14" y="25"/>
                      <a:pt x="10" y="34"/>
                    </a:cubicBezTo>
                    <a:cubicBezTo>
                      <a:pt x="9" y="36"/>
                      <a:pt x="6" y="37"/>
                      <a:pt x="4" y="39"/>
                    </a:cubicBezTo>
                    <a:cubicBezTo>
                      <a:pt x="3" y="36"/>
                      <a:pt x="2" y="34"/>
                      <a:pt x="0" y="30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93" name="Freeform 112"/>
              <p:cNvSpPr/>
              <p:nvPr/>
            </p:nvSpPr>
            <p:spPr bwMode="auto">
              <a:xfrm>
                <a:off x="3576638" y="4502150"/>
                <a:ext cx="60325" cy="93663"/>
              </a:xfrm>
              <a:custGeom>
                <a:avLst/>
                <a:gdLst>
                  <a:gd name="T0" fmla="*/ 22 w 22"/>
                  <a:gd name="T1" fmla="*/ 0 h 35"/>
                  <a:gd name="T2" fmla="*/ 19 w 22"/>
                  <a:gd name="T3" fmla="*/ 16 h 35"/>
                  <a:gd name="T4" fmla="*/ 12 w 22"/>
                  <a:gd name="T5" fmla="*/ 32 h 35"/>
                  <a:gd name="T6" fmla="*/ 6 w 22"/>
                  <a:gd name="T7" fmla="*/ 35 h 35"/>
                  <a:gd name="T8" fmla="*/ 2 w 22"/>
                  <a:gd name="T9" fmla="*/ 31 h 35"/>
                  <a:gd name="T10" fmla="*/ 22 w 22"/>
                  <a:gd name="T11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35">
                    <a:moveTo>
                      <a:pt x="22" y="0"/>
                    </a:moveTo>
                    <a:cubicBezTo>
                      <a:pt x="21" y="6"/>
                      <a:pt x="20" y="11"/>
                      <a:pt x="19" y="16"/>
                    </a:cubicBezTo>
                    <a:cubicBezTo>
                      <a:pt x="17" y="21"/>
                      <a:pt x="15" y="27"/>
                      <a:pt x="12" y="32"/>
                    </a:cubicBezTo>
                    <a:cubicBezTo>
                      <a:pt x="11" y="34"/>
                      <a:pt x="8" y="35"/>
                      <a:pt x="6" y="35"/>
                    </a:cubicBezTo>
                    <a:cubicBezTo>
                      <a:pt x="5" y="35"/>
                      <a:pt x="2" y="32"/>
                      <a:pt x="2" y="31"/>
                    </a:cubicBezTo>
                    <a:cubicBezTo>
                      <a:pt x="0" y="22"/>
                      <a:pt x="11" y="4"/>
                      <a:pt x="22" y="0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94" name="Freeform 113"/>
              <p:cNvSpPr/>
              <p:nvPr/>
            </p:nvSpPr>
            <p:spPr bwMode="auto">
              <a:xfrm>
                <a:off x="3814763" y="4886325"/>
                <a:ext cx="26988" cy="100013"/>
              </a:xfrm>
              <a:custGeom>
                <a:avLst/>
                <a:gdLst>
                  <a:gd name="T0" fmla="*/ 10 w 10"/>
                  <a:gd name="T1" fmla="*/ 10 h 37"/>
                  <a:gd name="T2" fmla="*/ 7 w 10"/>
                  <a:gd name="T3" fmla="*/ 32 h 37"/>
                  <a:gd name="T4" fmla="*/ 4 w 10"/>
                  <a:gd name="T5" fmla="*/ 37 h 37"/>
                  <a:gd name="T6" fmla="*/ 0 w 10"/>
                  <a:gd name="T7" fmla="*/ 33 h 37"/>
                  <a:gd name="T8" fmla="*/ 0 w 10"/>
                  <a:gd name="T9" fmla="*/ 20 h 37"/>
                  <a:gd name="T10" fmla="*/ 4 w 10"/>
                  <a:gd name="T11" fmla="*/ 5 h 37"/>
                  <a:gd name="T12" fmla="*/ 7 w 10"/>
                  <a:gd name="T13" fmla="*/ 0 h 37"/>
                  <a:gd name="T14" fmla="*/ 10 w 10"/>
                  <a:gd name="T15" fmla="*/ 6 h 37"/>
                  <a:gd name="T16" fmla="*/ 10 w 10"/>
                  <a:gd name="T17" fmla="*/ 1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" h="37">
                    <a:moveTo>
                      <a:pt x="10" y="10"/>
                    </a:moveTo>
                    <a:cubicBezTo>
                      <a:pt x="9" y="17"/>
                      <a:pt x="9" y="25"/>
                      <a:pt x="7" y="32"/>
                    </a:cubicBezTo>
                    <a:cubicBezTo>
                      <a:pt x="7" y="34"/>
                      <a:pt x="5" y="35"/>
                      <a:pt x="4" y="37"/>
                    </a:cubicBezTo>
                    <a:cubicBezTo>
                      <a:pt x="3" y="36"/>
                      <a:pt x="0" y="34"/>
                      <a:pt x="0" y="33"/>
                    </a:cubicBezTo>
                    <a:cubicBezTo>
                      <a:pt x="0" y="29"/>
                      <a:pt x="0" y="24"/>
                      <a:pt x="0" y="20"/>
                    </a:cubicBezTo>
                    <a:cubicBezTo>
                      <a:pt x="1" y="15"/>
                      <a:pt x="2" y="10"/>
                      <a:pt x="4" y="5"/>
                    </a:cubicBezTo>
                    <a:cubicBezTo>
                      <a:pt x="4" y="3"/>
                      <a:pt x="6" y="2"/>
                      <a:pt x="7" y="0"/>
                    </a:cubicBezTo>
                    <a:cubicBezTo>
                      <a:pt x="8" y="2"/>
                      <a:pt x="9" y="4"/>
                      <a:pt x="10" y="6"/>
                    </a:cubicBezTo>
                    <a:cubicBezTo>
                      <a:pt x="10" y="7"/>
                      <a:pt x="10" y="8"/>
                      <a:pt x="10" y="1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95" name="Freeform 114"/>
              <p:cNvSpPr/>
              <p:nvPr/>
            </p:nvSpPr>
            <p:spPr bwMode="auto">
              <a:xfrm>
                <a:off x="3595688" y="4572000"/>
                <a:ext cx="57150" cy="92075"/>
              </a:xfrm>
              <a:custGeom>
                <a:avLst/>
                <a:gdLst>
                  <a:gd name="T0" fmla="*/ 6 w 21"/>
                  <a:gd name="T1" fmla="*/ 34 h 34"/>
                  <a:gd name="T2" fmla="*/ 18 w 21"/>
                  <a:gd name="T3" fmla="*/ 0 h 34"/>
                  <a:gd name="T4" fmla="*/ 6 w 21"/>
                  <a:gd name="T5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" h="34">
                    <a:moveTo>
                      <a:pt x="6" y="34"/>
                    </a:moveTo>
                    <a:cubicBezTo>
                      <a:pt x="0" y="26"/>
                      <a:pt x="7" y="7"/>
                      <a:pt x="18" y="0"/>
                    </a:cubicBezTo>
                    <a:cubicBezTo>
                      <a:pt x="21" y="7"/>
                      <a:pt x="14" y="28"/>
                      <a:pt x="6" y="34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96" name="Freeform 115"/>
              <p:cNvSpPr/>
              <p:nvPr/>
            </p:nvSpPr>
            <p:spPr bwMode="auto">
              <a:xfrm>
                <a:off x="3848101" y="4908550"/>
                <a:ext cx="31750" cy="96838"/>
              </a:xfrm>
              <a:custGeom>
                <a:avLst/>
                <a:gdLst>
                  <a:gd name="T0" fmla="*/ 3 w 12"/>
                  <a:gd name="T1" fmla="*/ 36 h 36"/>
                  <a:gd name="T2" fmla="*/ 0 w 12"/>
                  <a:gd name="T3" fmla="*/ 25 h 36"/>
                  <a:gd name="T4" fmla="*/ 6 w 12"/>
                  <a:gd name="T5" fmla="*/ 3 h 36"/>
                  <a:gd name="T6" fmla="*/ 10 w 12"/>
                  <a:gd name="T7" fmla="*/ 0 h 36"/>
                  <a:gd name="T8" fmla="*/ 12 w 12"/>
                  <a:gd name="T9" fmla="*/ 4 h 36"/>
                  <a:gd name="T10" fmla="*/ 6 w 12"/>
                  <a:gd name="T11" fmla="*/ 35 h 36"/>
                  <a:gd name="T12" fmla="*/ 3 w 12"/>
                  <a:gd name="T13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36">
                    <a:moveTo>
                      <a:pt x="3" y="36"/>
                    </a:moveTo>
                    <a:cubicBezTo>
                      <a:pt x="2" y="32"/>
                      <a:pt x="0" y="28"/>
                      <a:pt x="0" y="25"/>
                    </a:cubicBezTo>
                    <a:cubicBezTo>
                      <a:pt x="1" y="18"/>
                      <a:pt x="4" y="10"/>
                      <a:pt x="6" y="3"/>
                    </a:cubicBezTo>
                    <a:cubicBezTo>
                      <a:pt x="6" y="2"/>
                      <a:pt x="9" y="1"/>
                      <a:pt x="10" y="0"/>
                    </a:cubicBezTo>
                    <a:cubicBezTo>
                      <a:pt x="11" y="1"/>
                      <a:pt x="12" y="3"/>
                      <a:pt x="12" y="4"/>
                    </a:cubicBezTo>
                    <a:cubicBezTo>
                      <a:pt x="12" y="15"/>
                      <a:pt x="10" y="25"/>
                      <a:pt x="6" y="35"/>
                    </a:cubicBezTo>
                    <a:cubicBezTo>
                      <a:pt x="5" y="35"/>
                      <a:pt x="4" y="36"/>
                      <a:pt x="3" y="36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97" name="Freeform 116"/>
              <p:cNvSpPr/>
              <p:nvPr/>
            </p:nvSpPr>
            <p:spPr bwMode="auto">
              <a:xfrm>
                <a:off x="4424363" y="5065713"/>
                <a:ext cx="68263" cy="69850"/>
              </a:xfrm>
              <a:custGeom>
                <a:avLst/>
                <a:gdLst>
                  <a:gd name="T0" fmla="*/ 0 w 25"/>
                  <a:gd name="T1" fmla="*/ 19 h 26"/>
                  <a:gd name="T2" fmla="*/ 14 w 25"/>
                  <a:gd name="T3" fmla="*/ 18 h 26"/>
                  <a:gd name="T4" fmla="*/ 20 w 25"/>
                  <a:gd name="T5" fmla="*/ 13 h 26"/>
                  <a:gd name="T6" fmla="*/ 12 w 25"/>
                  <a:gd name="T7" fmla="*/ 7 h 26"/>
                  <a:gd name="T8" fmla="*/ 5 w 25"/>
                  <a:gd name="T9" fmla="*/ 7 h 26"/>
                  <a:gd name="T10" fmla="*/ 15 w 25"/>
                  <a:gd name="T11" fmla="*/ 2 h 26"/>
                  <a:gd name="T12" fmla="*/ 25 w 25"/>
                  <a:gd name="T13" fmla="*/ 16 h 26"/>
                  <a:gd name="T14" fmla="*/ 11 w 25"/>
                  <a:gd name="T15" fmla="*/ 26 h 26"/>
                  <a:gd name="T16" fmla="*/ 0 w 25"/>
                  <a:gd name="T17" fmla="*/ 19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26">
                    <a:moveTo>
                      <a:pt x="0" y="19"/>
                    </a:moveTo>
                    <a:cubicBezTo>
                      <a:pt x="5" y="19"/>
                      <a:pt x="10" y="19"/>
                      <a:pt x="14" y="18"/>
                    </a:cubicBezTo>
                    <a:cubicBezTo>
                      <a:pt x="16" y="18"/>
                      <a:pt x="18" y="15"/>
                      <a:pt x="20" y="13"/>
                    </a:cubicBezTo>
                    <a:cubicBezTo>
                      <a:pt x="17" y="11"/>
                      <a:pt x="15" y="9"/>
                      <a:pt x="12" y="7"/>
                    </a:cubicBezTo>
                    <a:cubicBezTo>
                      <a:pt x="11" y="6"/>
                      <a:pt x="8" y="7"/>
                      <a:pt x="5" y="7"/>
                    </a:cubicBezTo>
                    <a:cubicBezTo>
                      <a:pt x="8" y="2"/>
                      <a:pt x="11" y="0"/>
                      <a:pt x="15" y="2"/>
                    </a:cubicBezTo>
                    <a:cubicBezTo>
                      <a:pt x="21" y="3"/>
                      <a:pt x="25" y="10"/>
                      <a:pt x="25" y="16"/>
                    </a:cubicBezTo>
                    <a:cubicBezTo>
                      <a:pt x="24" y="21"/>
                      <a:pt x="18" y="25"/>
                      <a:pt x="11" y="26"/>
                    </a:cubicBezTo>
                    <a:cubicBezTo>
                      <a:pt x="6" y="26"/>
                      <a:pt x="1" y="25"/>
                      <a:pt x="0" y="19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98" name="Freeform 117"/>
              <p:cNvSpPr/>
              <p:nvPr/>
            </p:nvSpPr>
            <p:spPr bwMode="auto">
              <a:xfrm>
                <a:off x="3897313" y="4959350"/>
                <a:ext cx="28575" cy="53975"/>
              </a:xfrm>
              <a:custGeom>
                <a:avLst/>
                <a:gdLst>
                  <a:gd name="T0" fmla="*/ 7 w 11"/>
                  <a:gd name="T1" fmla="*/ 0 h 20"/>
                  <a:gd name="T2" fmla="*/ 5 w 11"/>
                  <a:gd name="T3" fmla="*/ 20 h 20"/>
                  <a:gd name="T4" fmla="*/ 7 w 11"/>
                  <a:gd name="T5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20">
                    <a:moveTo>
                      <a:pt x="7" y="0"/>
                    </a:moveTo>
                    <a:cubicBezTo>
                      <a:pt x="11" y="6"/>
                      <a:pt x="10" y="15"/>
                      <a:pt x="5" y="20"/>
                    </a:cubicBezTo>
                    <a:cubicBezTo>
                      <a:pt x="0" y="15"/>
                      <a:pt x="1" y="6"/>
                      <a:pt x="7" y="0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99" name="Freeform 118"/>
              <p:cNvSpPr/>
              <p:nvPr/>
            </p:nvSpPr>
            <p:spPr bwMode="auto">
              <a:xfrm>
                <a:off x="3951288" y="5030788"/>
                <a:ext cx="23813" cy="23813"/>
              </a:xfrm>
              <a:custGeom>
                <a:avLst/>
                <a:gdLst>
                  <a:gd name="T0" fmla="*/ 0 w 9"/>
                  <a:gd name="T1" fmla="*/ 0 h 9"/>
                  <a:gd name="T2" fmla="*/ 8 w 9"/>
                  <a:gd name="T3" fmla="*/ 9 h 9"/>
                  <a:gd name="T4" fmla="*/ 0 w 9"/>
                  <a:gd name="T5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" h="9">
                    <a:moveTo>
                      <a:pt x="0" y="0"/>
                    </a:moveTo>
                    <a:cubicBezTo>
                      <a:pt x="7" y="0"/>
                      <a:pt x="9" y="2"/>
                      <a:pt x="8" y="9"/>
                    </a:cubicBezTo>
                    <a:cubicBezTo>
                      <a:pt x="3" y="9"/>
                      <a:pt x="3" y="8"/>
                      <a:pt x="0" y="0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100" name="Freeform 119"/>
              <p:cNvSpPr/>
              <p:nvPr/>
            </p:nvSpPr>
            <p:spPr bwMode="auto">
              <a:xfrm>
                <a:off x="4376738" y="3640138"/>
                <a:ext cx="69850" cy="80963"/>
              </a:xfrm>
              <a:custGeom>
                <a:avLst/>
                <a:gdLst>
                  <a:gd name="T0" fmla="*/ 0 w 26"/>
                  <a:gd name="T1" fmla="*/ 13 h 30"/>
                  <a:gd name="T2" fmla="*/ 11 w 26"/>
                  <a:gd name="T3" fmla="*/ 24 h 30"/>
                  <a:gd name="T4" fmla="*/ 18 w 26"/>
                  <a:gd name="T5" fmla="*/ 18 h 30"/>
                  <a:gd name="T6" fmla="*/ 8 w 26"/>
                  <a:gd name="T7" fmla="*/ 3 h 30"/>
                  <a:gd name="T8" fmla="*/ 22 w 26"/>
                  <a:gd name="T9" fmla="*/ 5 h 30"/>
                  <a:gd name="T10" fmla="*/ 22 w 26"/>
                  <a:gd name="T11" fmla="*/ 22 h 30"/>
                  <a:gd name="T12" fmla="*/ 7 w 26"/>
                  <a:gd name="T13" fmla="*/ 28 h 30"/>
                  <a:gd name="T14" fmla="*/ 0 w 26"/>
                  <a:gd name="T15" fmla="*/ 13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6" h="30">
                    <a:moveTo>
                      <a:pt x="0" y="13"/>
                    </a:moveTo>
                    <a:cubicBezTo>
                      <a:pt x="3" y="20"/>
                      <a:pt x="5" y="26"/>
                      <a:pt x="11" y="24"/>
                    </a:cubicBezTo>
                    <a:cubicBezTo>
                      <a:pt x="14" y="23"/>
                      <a:pt x="17" y="20"/>
                      <a:pt x="18" y="18"/>
                    </a:cubicBezTo>
                    <a:cubicBezTo>
                      <a:pt x="20" y="12"/>
                      <a:pt x="18" y="10"/>
                      <a:pt x="8" y="3"/>
                    </a:cubicBezTo>
                    <a:cubicBezTo>
                      <a:pt x="13" y="0"/>
                      <a:pt x="18" y="1"/>
                      <a:pt x="22" y="5"/>
                    </a:cubicBezTo>
                    <a:cubicBezTo>
                      <a:pt x="26" y="9"/>
                      <a:pt x="26" y="16"/>
                      <a:pt x="22" y="22"/>
                    </a:cubicBezTo>
                    <a:cubicBezTo>
                      <a:pt x="19" y="27"/>
                      <a:pt x="13" y="30"/>
                      <a:pt x="7" y="28"/>
                    </a:cubicBezTo>
                    <a:cubicBezTo>
                      <a:pt x="1" y="26"/>
                      <a:pt x="0" y="21"/>
                      <a:pt x="0" y="13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101" name="Freeform 120"/>
              <p:cNvSpPr/>
              <p:nvPr/>
            </p:nvSpPr>
            <p:spPr bwMode="auto">
              <a:xfrm>
                <a:off x="4387851" y="3490913"/>
                <a:ext cx="39688" cy="41275"/>
              </a:xfrm>
              <a:custGeom>
                <a:avLst/>
                <a:gdLst>
                  <a:gd name="T0" fmla="*/ 12 w 15"/>
                  <a:gd name="T1" fmla="*/ 0 h 15"/>
                  <a:gd name="T2" fmla="*/ 14 w 15"/>
                  <a:gd name="T3" fmla="*/ 4 h 15"/>
                  <a:gd name="T4" fmla="*/ 7 w 15"/>
                  <a:gd name="T5" fmla="*/ 13 h 15"/>
                  <a:gd name="T6" fmla="*/ 0 w 15"/>
                  <a:gd name="T7" fmla="*/ 14 h 15"/>
                  <a:gd name="T8" fmla="*/ 12 w 15"/>
                  <a:gd name="T9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5">
                    <a:moveTo>
                      <a:pt x="12" y="0"/>
                    </a:moveTo>
                    <a:cubicBezTo>
                      <a:pt x="12" y="1"/>
                      <a:pt x="15" y="3"/>
                      <a:pt x="14" y="4"/>
                    </a:cubicBezTo>
                    <a:cubicBezTo>
                      <a:pt x="12" y="8"/>
                      <a:pt x="10" y="11"/>
                      <a:pt x="7" y="13"/>
                    </a:cubicBezTo>
                    <a:cubicBezTo>
                      <a:pt x="6" y="15"/>
                      <a:pt x="3" y="14"/>
                      <a:pt x="0" y="14"/>
                    </a:cubicBezTo>
                    <a:cubicBezTo>
                      <a:pt x="5" y="9"/>
                      <a:pt x="8" y="5"/>
                      <a:pt x="12" y="0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102" name="Freeform 121"/>
              <p:cNvSpPr/>
              <p:nvPr/>
            </p:nvSpPr>
            <p:spPr bwMode="auto">
              <a:xfrm>
                <a:off x="4121151" y="2838450"/>
                <a:ext cx="26988" cy="55563"/>
              </a:xfrm>
              <a:custGeom>
                <a:avLst/>
                <a:gdLst>
                  <a:gd name="T0" fmla="*/ 8 w 10"/>
                  <a:gd name="T1" fmla="*/ 21 h 21"/>
                  <a:gd name="T2" fmla="*/ 2 w 10"/>
                  <a:gd name="T3" fmla="*/ 15 h 21"/>
                  <a:gd name="T4" fmla="*/ 1 w 10"/>
                  <a:gd name="T5" fmla="*/ 3 h 21"/>
                  <a:gd name="T6" fmla="*/ 7 w 10"/>
                  <a:gd name="T7" fmla="*/ 5 h 21"/>
                  <a:gd name="T8" fmla="*/ 10 w 10"/>
                  <a:gd name="T9" fmla="*/ 20 h 21"/>
                  <a:gd name="T10" fmla="*/ 8 w 10"/>
                  <a:gd name="T11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21">
                    <a:moveTo>
                      <a:pt x="8" y="21"/>
                    </a:moveTo>
                    <a:cubicBezTo>
                      <a:pt x="6" y="19"/>
                      <a:pt x="3" y="18"/>
                      <a:pt x="2" y="15"/>
                    </a:cubicBezTo>
                    <a:cubicBezTo>
                      <a:pt x="1" y="12"/>
                      <a:pt x="0" y="7"/>
                      <a:pt x="1" y="3"/>
                    </a:cubicBezTo>
                    <a:cubicBezTo>
                      <a:pt x="2" y="0"/>
                      <a:pt x="6" y="2"/>
                      <a:pt x="7" y="5"/>
                    </a:cubicBezTo>
                    <a:cubicBezTo>
                      <a:pt x="9" y="9"/>
                      <a:pt x="9" y="15"/>
                      <a:pt x="10" y="20"/>
                    </a:cubicBezTo>
                    <a:cubicBezTo>
                      <a:pt x="10" y="20"/>
                      <a:pt x="9" y="21"/>
                      <a:pt x="8" y="21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103" name="Freeform 122"/>
              <p:cNvSpPr/>
              <p:nvPr/>
            </p:nvSpPr>
            <p:spPr bwMode="auto">
              <a:xfrm>
                <a:off x="4148138" y="2846388"/>
                <a:ext cx="30163" cy="39688"/>
              </a:xfrm>
              <a:custGeom>
                <a:avLst/>
                <a:gdLst>
                  <a:gd name="T0" fmla="*/ 9 w 11"/>
                  <a:gd name="T1" fmla="*/ 15 h 15"/>
                  <a:gd name="T2" fmla="*/ 3 w 11"/>
                  <a:gd name="T3" fmla="*/ 0 h 15"/>
                  <a:gd name="T4" fmla="*/ 9 w 11"/>
                  <a:gd name="T5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15">
                    <a:moveTo>
                      <a:pt x="9" y="15"/>
                    </a:moveTo>
                    <a:cubicBezTo>
                      <a:pt x="2" y="15"/>
                      <a:pt x="0" y="10"/>
                      <a:pt x="3" y="0"/>
                    </a:cubicBezTo>
                    <a:cubicBezTo>
                      <a:pt x="9" y="1"/>
                      <a:pt x="11" y="5"/>
                      <a:pt x="9" y="15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104" name="Freeform 123"/>
              <p:cNvSpPr/>
              <p:nvPr/>
            </p:nvSpPr>
            <p:spPr bwMode="auto">
              <a:xfrm>
                <a:off x="4102101" y="3027363"/>
                <a:ext cx="33338" cy="49213"/>
              </a:xfrm>
              <a:custGeom>
                <a:avLst/>
                <a:gdLst>
                  <a:gd name="T0" fmla="*/ 5 w 12"/>
                  <a:gd name="T1" fmla="*/ 0 h 18"/>
                  <a:gd name="T2" fmla="*/ 12 w 12"/>
                  <a:gd name="T3" fmla="*/ 18 h 18"/>
                  <a:gd name="T4" fmla="*/ 5 w 12"/>
                  <a:gd name="T5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" h="18">
                    <a:moveTo>
                      <a:pt x="5" y="0"/>
                    </a:moveTo>
                    <a:cubicBezTo>
                      <a:pt x="7" y="7"/>
                      <a:pt x="9" y="12"/>
                      <a:pt x="12" y="18"/>
                    </a:cubicBezTo>
                    <a:cubicBezTo>
                      <a:pt x="4" y="17"/>
                      <a:pt x="0" y="8"/>
                      <a:pt x="5" y="0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105" name="Freeform 124"/>
              <p:cNvSpPr/>
              <p:nvPr/>
            </p:nvSpPr>
            <p:spPr bwMode="auto">
              <a:xfrm>
                <a:off x="4132263" y="2608263"/>
                <a:ext cx="22225" cy="50800"/>
              </a:xfrm>
              <a:custGeom>
                <a:avLst/>
                <a:gdLst>
                  <a:gd name="T0" fmla="*/ 3 w 8"/>
                  <a:gd name="T1" fmla="*/ 0 h 19"/>
                  <a:gd name="T2" fmla="*/ 8 w 8"/>
                  <a:gd name="T3" fmla="*/ 16 h 19"/>
                  <a:gd name="T4" fmla="*/ 7 w 8"/>
                  <a:gd name="T5" fmla="*/ 19 h 19"/>
                  <a:gd name="T6" fmla="*/ 4 w 8"/>
                  <a:gd name="T7" fmla="*/ 17 h 19"/>
                  <a:gd name="T8" fmla="*/ 0 w 8"/>
                  <a:gd name="T9" fmla="*/ 1 h 19"/>
                  <a:gd name="T10" fmla="*/ 3 w 8"/>
                  <a:gd name="T1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19">
                    <a:moveTo>
                      <a:pt x="3" y="0"/>
                    </a:moveTo>
                    <a:cubicBezTo>
                      <a:pt x="5" y="6"/>
                      <a:pt x="7" y="11"/>
                      <a:pt x="8" y="16"/>
                    </a:cubicBezTo>
                    <a:cubicBezTo>
                      <a:pt x="8" y="16"/>
                      <a:pt x="7" y="18"/>
                      <a:pt x="7" y="19"/>
                    </a:cubicBezTo>
                    <a:cubicBezTo>
                      <a:pt x="6" y="18"/>
                      <a:pt x="4" y="18"/>
                      <a:pt x="4" y="17"/>
                    </a:cubicBezTo>
                    <a:cubicBezTo>
                      <a:pt x="2" y="12"/>
                      <a:pt x="1" y="6"/>
                      <a:pt x="0" y="1"/>
                    </a:cubicBez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106" name="Freeform 125"/>
              <p:cNvSpPr/>
              <p:nvPr/>
            </p:nvSpPr>
            <p:spPr bwMode="auto">
              <a:xfrm>
                <a:off x="4546601" y="2608263"/>
                <a:ext cx="19050" cy="50800"/>
              </a:xfrm>
              <a:custGeom>
                <a:avLst/>
                <a:gdLst>
                  <a:gd name="T0" fmla="*/ 7 w 7"/>
                  <a:gd name="T1" fmla="*/ 1 h 19"/>
                  <a:gd name="T2" fmla="*/ 4 w 7"/>
                  <a:gd name="T3" fmla="*/ 16 h 19"/>
                  <a:gd name="T4" fmla="*/ 1 w 7"/>
                  <a:gd name="T5" fmla="*/ 19 h 19"/>
                  <a:gd name="T6" fmla="*/ 0 w 7"/>
                  <a:gd name="T7" fmla="*/ 15 h 19"/>
                  <a:gd name="T8" fmla="*/ 5 w 7"/>
                  <a:gd name="T9" fmla="*/ 0 h 19"/>
                  <a:gd name="T10" fmla="*/ 7 w 7"/>
                  <a:gd name="T11" fmla="*/ 1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19">
                    <a:moveTo>
                      <a:pt x="7" y="1"/>
                    </a:moveTo>
                    <a:cubicBezTo>
                      <a:pt x="6" y="6"/>
                      <a:pt x="5" y="11"/>
                      <a:pt x="4" y="16"/>
                    </a:cubicBezTo>
                    <a:cubicBezTo>
                      <a:pt x="4" y="17"/>
                      <a:pt x="2" y="18"/>
                      <a:pt x="1" y="19"/>
                    </a:cubicBezTo>
                    <a:cubicBezTo>
                      <a:pt x="0" y="17"/>
                      <a:pt x="0" y="16"/>
                      <a:pt x="0" y="15"/>
                    </a:cubicBezTo>
                    <a:cubicBezTo>
                      <a:pt x="1" y="10"/>
                      <a:pt x="3" y="5"/>
                      <a:pt x="5" y="0"/>
                    </a:cubicBezTo>
                    <a:lnTo>
                      <a:pt x="7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107" name="Freeform 126"/>
              <p:cNvSpPr/>
              <p:nvPr/>
            </p:nvSpPr>
            <p:spPr bwMode="auto">
              <a:xfrm>
                <a:off x="4181476" y="2851150"/>
                <a:ext cx="19050" cy="34925"/>
              </a:xfrm>
              <a:custGeom>
                <a:avLst/>
                <a:gdLst>
                  <a:gd name="T0" fmla="*/ 7 w 7"/>
                  <a:gd name="T1" fmla="*/ 13 h 13"/>
                  <a:gd name="T2" fmla="*/ 0 w 7"/>
                  <a:gd name="T3" fmla="*/ 3 h 13"/>
                  <a:gd name="T4" fmla="*/ 2 w 7"/>
                  <a:gd name="T5" fmla="*/ 0 h 13"/>
                  <a:gd name="T6" fmla="*/ 6 w 7"/>
                  <a:gd name="T7" fmla="*/ 3 h 13"/>
                  <a:gd name="T8" fmla="*/ 7 w 7"/>
                  <a:gd name="T9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13">
                    <a:moveTo>
                      <a:pt x="7" y="13"/>
                    </a:moveTo>
                    <a:cubicBezTo>
                      <a:pt x="1" y="12"/>
                      <a:pt x="0" y="8"/>
                      <a:pt x="0" y="3"/>
                    </a:cubicBezTo>
                    <a:cubicBezTo>
                      <a:pt x="0" y="2"/>
                      <a:pt x="1" y="1"/>
                      <a:pt x="2" y="0"/>
                    </a:cubicBezTo>
                    <a:cubicBezTo>
                      <a:pt x="3" y="0"/>
                      <a:pt x="6" y="2"/>
                      <a:pt x="6" y="3"/>
                    </a:cubicBezTo>
                    <a:cubicBezTo>
                      <a:pt x="7" y="6"/>
                      <a:pt x="7" y="9"/>
                      <a:pt x="7" y="13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108" name="Freeform 127"/>
              <p:cNvSpPr/>
              <p:nvPr/>
            </p:nvSpPr>
            <p:spPr bwMode="auto">
              <a:xfrm>
                <a:off x="4465638" y="2590800"/>
                <a:ext cx="23813" cy="38100"/>
              </a:xfrm>
              <a:custGeom>
                <a:avLst/>
                <a:gdLst>
                  <a:gd name="T0" fmla="*/ 6 w 9"/>
                  <a:gd name="T1" fmla="*/ 1 h 14"/>
                  <a:gd name="T2" fmla="*/ 0 w 9"/>
                  <a:gd name="T3" fmla="*/ 14 h 14"/>
                  <a:gd name="T4" fmla="*/ 4 w 9"/>
                  <a:gd name="T5" fmla="*/ 0 h 14"/>
                  <a:gd name="T6" fmla="*/ 6 w 9"/>
                  <a:gd name="T7" fmla="*/ 1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14">
                    <a:moveTo>
                      <a:pt x="6" y="1"/>
                    </a:moveTo>
                    <a:cubicBezTo>
                      <a:pt x="9" y="8"/>
                      <a:pt x="7" y="12"/>
                      <a:pt x="0" y="14"/>
                    </a:cubicBezTo>
                    <a:cubicBezTo>
                      <a:pt x="2" y="9"/>
                      <a:pt x="3" y="5"/>
                      <a:pt x="4" y="0"/>
                    </a:cubicBezTo>
                    <a:cubicBezTo>
                      <a:pt x="4" y="1"/>
                      <a:pt x="5" y="1"/>
                      <a:pt x="6" y="1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109" name="Freeform 128"/>
              <p:cNvSpPr/>
              <p:nvPr/>
            </p:nvSpPr>
            <p:spPr bwMode="auto">
              <a:xfrm>
                <a:off x="4211638" y="2590800"/>
                <a:ext cx="20638" cy="38100"/>
              </a:xfrm>
              <a:custGeom>
                <a:avLst/>
                <a:gdLst>
                  <a:gd name="T0" fmla="*/ 8 w 8"/>
                  <a:gd name="T1" fmla="*/ 14 h 14"/>
                  <a:gd name="T2" fmla="*/ 5 w 8"/>
                  <a:gd name="T3" fmla="*/ 0 h 14"/>
                  <a:gd name="T4" fmla="*/ 8 w 8"/>
                  <a:gd name="T5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14">
                    <a:moveTo>
                      <a:pt x="8" y="14"/>
                    </a:moveTo>
                    <a:cubicBezTo>
                      <a:pt x="1" y="12"/>
                      <a:pt x="0" y="7"/>
                      <a:pt x="5" y="0"/>
                    </a:cubicBezTo>
                    <a:cubicBezTo>
                      <a:pt x="6" y="5"/>
                      <a:pt x="7" y="9"/>
                      <a:pt x="8" y="14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110" name="Freeform 129"/>
              <p:cNvSpPr/>
              <p:nvPr/>
            </p:nvSpPr>
            <p:spPr bwMode="auto">
              <a:xfrm>
                <a:off x="4138613" y="3027363"/>
                <a:ext cx="15875" cy="30163"/>
              </a:xfrm>
              <a:custGeom>
                <a:avLst/>
                <a:gdLst>
                  <a:gd name="T0" fmla="*/ 2 w 6"/>
                  <a:gd name="T1" fmla="*/ 11 h 11"/>
                  <a:gd name="T2" fmla="*/ 0 w 6"/>
                  <a:gd name="T3" fmla="*/ 1 h 11"/>
                  <a:gd name="T4" fmla="*/ 4 w 6"/>
                  <a:gd name="T5" fmla="*/ 0 h 11"/>
                  <a:gd name="T6" fmla="*/ 6 w 6"/>
                  <a:gd name="T7" fmla="*/ 10 h 11"/>
                  <a:gd name="T8" fmla="*/ 2 w 6"/>
                  <a:gd name="T9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11">
                    <a:moveTo>
                      <a:pt x="2" y="1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3" y="1"/>
                      <a:pt x="4" y="0"/>
                    </a:cubicBezTo>
                    <a:cubicBezTo>
                      <a:pt x="5" y="4"/>
                      <a:pt x="5" y="7"/>
                      <a:pt x="6" y="10"/>
                    </a:cubicBezTo>
                    <a:cubicBezTo>
                      <a:pt x="5" y="11"/>
                      <a:pt x="3" y="11"/>
                      <a:pt x="2" y="11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111" name="Freeform 130"/>
              <p:cNvSpPr/>
              <p:nvPr/>
            </p:nvSpPr>
            <p:spPr bwMode="auto">
              <a:xfrm>
                <a:off x="4511676" y="2605088"/>
                <a:ext cx="19050" cy="34925"/>
              </a:xfrm>
              <a:custGeom>
                <a:avLst/>
                <a:gdLst>
                  <a:gd name="T0" fmla="*/ 0 w 7"/>
                  <a:gd name="T1" fmla="*/ 12 h 13"/>
                  <a:gd name="T2" fmla="*/ 5 w 7"/>
                  <a:gd name="T3" fmla="*/ 0 h 13"/>
                  <a:gd name="T4" fmla="*/ 7 w 7"/>
                  <a:gd name="T5" fmla="*/ 1 h 13"/>
                  <a:gd name="T6" fmla="*/ 3 w 7"/>
                  <a:gd name="T7" fmla="*/ 13 h 13"/>
                  <a:gd name="T8" fmla="*/ 0 w 7"/>
                  <a:gd name="T9" fmla="*/ 12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13">
                    <a:moveTo>
                      <a:pt x="0" y="12"/>
                    </a:moveTo>
                    <a:cubicBezTo>
                      <a:pt x="1" y="8"/>
                      <a:pt x="3" y="4"/>
                      <a:pt x="5" y="0"/>
                    </a:cubicBezTo>
                    <a:cubicBezTo>
                      <a:pt x="6" y="1"/>
                      <a:pt x="6" y="1"/>
                      <a:pt x="7" y="1"/>
                    </a:cubicBezTo>
                    <a:cubicBezTo>
                      <a:pt x="6" y="5"/>
                      <a:pt x="4" y="9"/>
                      <a:pt x="3" y="13"/>
                    </a:cubicBezTo>
                    <a:cubicBezTo>
                      <a:pt x="2" y="13"/>
                      <a:pt x="1" y="12"/>
                      <a:pt x="0" y="12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112" name="Freeform 131"/>
              <p:cNvSpPr/>
              <p:nvPr/>
            </p:nvSpPr>
            <p:spPr bwMode="auto">
              <a:xfrm>
                <a:off x="4167188" y="2605088"/>
                <a:ext cx="22225" cy="34925"/>
              </a:xfrm>
              <a:custGeom>
                <a:avLst/>
                <a:gdLst>
                  <a:gd name="T0" fmla="*/ 5 w 8"/>
                  <a:gd name="T1" fmla="*/ 13 h 13"/>
                  <a:gd name="T2" fmla="*/ 0 w 8"/>
                  <a:gd name="T3" fmla="*/ 1 h 13"/>
                  <a:gd name="T4" fmla="*/ 2 w 8"/>
                  <a:gd name="T5" fmla="*/ 0 h 13"/>
                  <a:gd name="T6" fmla="*/ 8 w 8"/>
                  <a:gd name="T7" fmla="*/ 12 h 13"/>
                  <a:gd name="T8" fmla="*/ 5 w 8"/>
                  <a:gd name="T9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13">
                    <a:moveTo>
                      <a:pt x="5" y="13"/>
                    </a:moveTo>
                    <a:cubicBezTo>
                      <a:pt x="3" y="9"/>
                      <a:pt x="1" y="5"/>
                      <a:pt x="0" y="1"/>
                    </a:cubicBezTo>
                    <a:cubicBezTo>
                      <a:pt x="1" y="1"/>
                      <a:pt x="1" y="1"/>
                      <a:pt x="2" y="0"/>
                    </a:cubicBezTo>
                    <a:cubicBezTo>
                      <a:pt x="4" y="4"/>
                      <a:pt x="6" y="8"/>
                      <a:pt x="8" y="12"/>
                    </a:cubicBezTo>
                    <a:cubicBezTo>
                      <a:pt x="7" y="12"/>
                      <a:pt x="6" y="13"/>
                      <a:pt x="5" y="13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113" name="Freeform 132"/>
              <p:cNvSpPr/>
              <p:nvPr/>
            </p:nvSpPr>
            <p:spPr bwMode="auto">
              <a:xfrm>
                <a:off x="4175126" y="3038475"/>
                <a:ext cx="14288" cy="26988"/>
              </a:xfrm>
              <a:custGeom>
                <a:avLst/>
                <a:gdLst>
                  <a:gd name="T0" fmla="*/ 2 w 5"/>
                  <a:gd name="T1" fmla="*/ 10 h 10"/>
                  <a:gd name="T2" fmla="*/ 0 w 5"/>
                  <a:gd name="T3" fmla="*/ 1 h 10"/>
                  <a:gd name="T4" fmla="*/ 1 w 5"/>
                  <a:gd name="T5" fmla="*/ 0 h 10"/>
                  <a:gd name="T6" fmla="*/ 5 w 5"/>
                  <a:gd name="T7" fmla="*/ 2 h 10"/>
                  <a:gd name="T8" fmla="*/ 5 w 5"/>
                  <a:gd name="T9" fmla="*/ 10 h 10"/>
                  <a:gd name="T10" fmla="*/ 2 w 5"/>
                  <a:gd name="T11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10">
                    <a:moveTo>
                      <a:pt x="2" y="10"/>
                    </a:moveTo>
                    <a:cubicBezTo>
                      <a:pt x="1" y="7"/>
                      <a:pt x="0" y="4"/>
                      <a:pt x="0" y="1"/>
                    </a:cubicBezTo>
                    <a:cubicBezTo>
                      <a:pt x="0" y="1"/>
                      <a:pt x="1" y="0"/>
                      <a:pt x="1" y="0"/>
                    </a:cubicBezTo>
                    <a:cubicBezTo>
                      <a:pt x="3" y="1"/>
                      <a:pt x="5" y="1"/>
                      <a:pt x="5" y="2"/>
                    </a:cubicBezTo>
                    <a:cubicBezTo>
                      <a:pt x="5" y="5"/>
                      <a:pt x="5" y="7"/>
                      <a:pt x="5" y="10"/>
                    </a:cubicBezTo>
                    <a:cubicBezTo>
                      <a:pt x="4" y="10"/>
                      <a:pt x="3" y="10"/>
                      <a:pt x="2" y="10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114" name="Freeform 133"/>
              <p:cNvSpPr/>
              <p:nvPr/>
            </p:nvSpPr>
            <p:spPr bwMode="auto">
              <a:xfrm>
                <a:off x="4573588" y="2628900"/>
                <a:ext cx="22225" cy="34925"/>
              </a:xfrm>
              <a:custGeom>
                <a:avLst/>
                <a:gdLst>
                  <a:gd name="T0" fmla="*/ 0 w 8"/>
                  <a:gd name="T1" fmla="*/ 12 h 13"/>
                  <a:gd name="T2" fmla="*/ 6 w 8"/>
                  <a:gd name="T3" fmla="*/ 0 h 13"/>
                  <a:gd name="T4" fmla="*/ 8 w 8"/>
                  <a:gd name="T5" fmla="*/ 1 h 13"/>
                  <a:gd name="T6" fmla="*/ 3 w 8"/>
                  <a:gd name="T7" fmla="*/ 13 h 13"/>
                  <a:gd name="T8" fmla="*/ 0 w 8"/>
                  <a:gd name="T9" fmla="*/ 12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13">
                    <a:moveTo>
                      <a:pt x="0" y="12"/>
                    </a:moveTo>
                    <a:cubicBezTo>
                      <a:pt x="2" y="8"/>
                      <a:pt x="4" y="4"/>
                      <a:pt x="6" y="0"/>
                    </a:cubicBezTo>
                    <a:cubicBezTo>
                      <a:pt x="7" y="1"/>
                      <a:pt x="8" y="1"/>
                      <a:pt x="8" y="1"/>
                    </a:cubicBezTo>
                    <a:cubicBezTo>
                      <a:pt x="6" y="5"/>
                      <a:pt x="5" y="9"/>
                      <a:pt x="3" y="13"/>
                    </a:cubicBezTo>
                    <a:cubicBezTo>
                      <a:pt x="2" y="13"/>
                      <a:pt x="1" y="12"/>
                      <a:pt x="0" y="12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115" name="Freeform 134"/>
              <p:cNvSpPr/>
              <p:nvPr/>
            </p:nvSpPr>
            <p:spPr bwMode="auto">
              <a:xfrm>
                <a:off x="4108451" y="2628900"/>
                <a:ext cx="19050" cy="33338"/>
              </a:xfrm>
              <a:custGeom>
                <a:avLst/>
                <a:gdLst>
                  <a:gd name="T0" fmla="*/ 0 w 7"/>
                  <a:gd name="T1" fmla="*/ 0 h 12"/>
                  <a:gd name="T2" fmla="*/ 7 w 7"/>
                  <a:gd name="T3" fmla="*/ 12 h 12"/>
                  <a:gd name="T4" fmla="*/ 0 w 7"/>
                  <a:gd name="T5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12">
                    <a:moveTo>
                      <a:pt x="0" y="0"/>
                    </a:moveTo>
                    <a:cubicBezTo>
                      <a:pt x="2" y="4"/>
                      <a:pt x="4" y="8"/>
                      <a:pt x="7" y="12"/>
                    </a:cubicBezTo>
                    <a:cubicBezTo>
                      <a:pt x="1" y="11"/>
                      <a:pt x="1" y="10"/>
                      <a:pt x="0" y="0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350"/>
              </a:p>
            </p:txBody>
          </p:sp>
        </p:grp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F81B1-D4C0-4CFE-8E4B-8D75BF4F38F2}" type="slidenum">
              <a:rPr lang="zh-CN" altLang="en-US" sz="1400" smtClean="0"/>
              <a:t>2</a:t>
            </a:fld>
            <a:endParaRPr lang="zh-CN" altLang="en-US" sz="1400"/>
          </a:p>
        </p:txBody>
      </p:sp>
    </p:spTree>
  </p:cSld>
  <p:clrMapOvr>
    <a:masterClrMapping/>
  </p:clrMapOvr>
  <p:transition spd="slow">
    <p:randomBar dir="vert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灯片编号占位符 1">
            <a:extLst>
              <a:ext uri="{FF2B5EF4-FFF2-40B4-BE49-F238E27FC236}">
                <a16:creationId xmlns:a16="http://schemas.microsoft.com/office/drawing/2014/main" id="{7CE28688-22FB-4455-A23A-4A6E9B3CE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200">
              <a:solidFill>
                <a:srgbClr val="B4B686"/>
              </a:solidFill>
            </a:endParaRP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C0F86A25-0DF0-459F-A34E-1FBCB2EEABB4}" type="slidenum">
              <a:rPr lang="en-US" altLang="zh-CN" sz="1200">
                <a:solidFill>
                  <a:srgbClr val="B4B686"/>
                </a:solidFill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20</a:t>
            </a:fld>
            <a:endParaRPr lang="en-US" altLang="zh-CN" sz="1200">
              <a:solidFill>
                <a:srgbClr val="B4B686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D5EFB3C-15B7-4D99-A92B-2007382E8817}"/>
              </a:ext>
            </a:extLst>
          </p:cNvPr>
          <p:cNvSpPr txBox="1"/>
          <p:nvPr/>
        </p:nvSpPr>
        <p:spPr>
          <a:xfrm>
            <a:off x="561975" y="692150"/>
            <a:ext cx="8280400" cy="3416320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dash"/>
          </a:ln>
        </p:spPr>
        <p:txBody>
          <a:bodyPr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en-US" sz="2400" b="1" dirty="0">
                <a:solidFill>
                  <a:srgbClr val="0E457C"/>
                </a:solidFill>
                <a:latin typeface="Times New Roman" panose="02020603050405020304" pitchFamily="18" charset="0"/>
              </a:rPr>
              <a:t>例：（</a:t>
            </a:r>
            <a:r>
              <a:rPr lang="en-US" altLang="zh-CN" sz="2400" b="1" dirty="0">
                <a:solidFill>
                  <a:srgbClr val="0E457C"/>
                </a:solidFill>
                <a:latin typeface="Times New Roman" panose="02020603050405020304" pitchFamily="18" charset="0"/>
              </a:rPr>
              <a:t>SI</a:t>
            </a:r>
            <a:r>
              <a:rPr lang="zh-CN" altLang="en-US" sz="2400" b="1" dirty="0">
                <a:solidFill>
                  <a:srgbClr val="0E457C"/>
                </a:solidFill>
                <a:latin typeface="Times New Roman" panose="02020603050405020304" pitchFamily="18" charset="0"/>
              </a:rPr>
              <a:t>）</a:t>
            </a:r>
            <a:r>
              <a:rPr lang="en-US" altLang="zh-CN" sz="2400" b="1" dirty="0">
                <a:solidFill>
                  <a:srgbClr val="0E457C"/>
                </a:solidFill>
                <a:latin typeface="Times New Roman" panose="02020603050405020304" pitchFamily="18" charset="0"/>
              </a:rPr>
              <a:t>= 2A9BH</a:t>
            </a:r>
            <a:r>
              <a:rPr lang="zh-CN" altLang="en-US" sz="2400" b="1" dirty="0">
                <a:solidFill>
                  <a:srgbClr val="0E457C"/>
                </a:solidFill>
                <a:latin typeface="Times New Roman" panose="02020603050405020304" pitchFamily="18" charset="0"/>
              </a:rPr>
              <a:t>，（</a:t>
            </a:r>
            <a:r>
              <a:rPr lang="en-US" altLang="zh-CN" sz="2400" b="1" dirty="0">
                <a:solidFill>
                  <a:srgbClr val="0E457C"/>
                </a:solidFill>
                <a:latin typeface="Times New Roman" panose="02020603050405020304" pitchFamily="18" charset="0"/>
              </a:rPr>
              <a:t>BX</a:t>
            </a:r>
            <a:r>
              <a:rPr lang="zh-CN" altLang="en-US" sz="2400" b="1" dirty="0">
                <a:solidFill>
                  <a:srgbClr val="0E457C"/>
                </a:solidFill>
                <a:latin typeface="Times New Roman" panose="02020603050405020304" pitchFamily="18" charset="0"/>
              </a:rPr>
              <a:t>）</a:t>
            </a:r>
            <a:r>
              <a:rPr lang="en-US" altLang="zh-CN" sz="2400" b="1" dirty="0">
                <a:solidFill>
                  <a:srgbClr val="0E457C"/>
                </a:solidFill>
                <a:latin typeface="Times New Roman" panose="02020603050405020304" pitchFamily="18" charset="0"/>
              </a:rPr>
              <a:t>= 637DH</a:t>
            </a:r>
            <a:r>
              <a:rPr lang="zh-CN" altLang="en-US" sz="2400" b="1" dirty="0">
                <a:solidFill>
                  <a:srgbClr val="0E457C"/>
                </a:solidFill>
                <a:latin typeface="Times New Roman" panose="02020603050405020304" pitchFamily="18" charset="0"/>
              </a:rPr>
              <a:t>，位移量</a:t>
            </a:r>
            <a:r>
              <a:rPr lang="en-US" altLang="zh-CN" sz="2400" b="1" dirty="0">
                <a:solidFill>
                  <a:srgbClr val="0E457C"/>
                </a:solidFill>
                <a:latin typeface="Times New Roman" panose="02020603050405020304" pitchFamily="18" charset="0"/>
              </a:rPr>
              <a:t>D= 3237H</a:t>
            </a:r>
            <a:r>
              <a:rPr lang="zh-CN" altLang="en-US" sz="2400" b="1" dirty="0">
                <a:solidFill>
                  <a:srgbClr val="0E457C"/>
                </a:solidFill>
                <a:latin typeface="Times New Roman" panose="02020603050405020304" pitchFamily="18" charset="0"/>
              </a:rPr>
              <a:t>。试确定在以下各种寻址方式下的有效地址是什么？</a:t>
            </a:r>
            <a:endParaRPr lang="en-US" altLang="zh-CN" sz="2400" b="1" dirty="0">
              <a:solidFill>
                <a:srgbClr val="0E457C"/>
              </a:solidFill>
              <a:latin typeface="Times New Roman" panose="02020603050405020304" pitchFamily="18" charset="0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en-US" sz="24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24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4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</a:rPr>
              <a:t>）立即寻址</a:t>
            </a:r>
            <a:r>
              <a:rPr lang="en-US" altLang="zh-CN" sz="24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</a:rPr>
              <a:t>        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en-US" sz="24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24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4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</a:rPr>
              <a:t>）直接寻址</a:t>
            </a:r>
            <a:endParaRPr lang="en-US" altLang="zh-CN" sz="2400" b="1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en-US" sz="24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24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</a:rPr>
              <a:t>3</a:t>
            </a:r>
            <a:r>
              <a:rPr lang="zh-CN" altLang="en-US" sz="24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</a:rPr>
              <a:t>）使用</a:t>
            </a:r>
            <a:r>
              <a:rPr lang="en-US" altLang="zh-CN" sz="24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</a:rPr>
              <a:t>BX</a:t>
            </a:r>
            <a:r>
              <a:rPr lang="zh-CN" altLang="en-US" sz="24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</a:rPr>
              <a:t>的寄存器寻址</a:t>
            </a:r>
            <a:r>
              <a:rPr lang="en-US" altLang="zh-CN" sz="24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</a:rPr>
              <a:t>       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en-US" sz="24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24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</a:rPr>
              <a:t>4</a:t>
            </a:r>
            <a:r>
              <a:rPr lang="zh-CN" altLang="en-US" sz="24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</a:rPr>
              <a:t>）使用</a:t>
            </a:r>
            <a:r>
              <a:rPr lang="en-US" altLang="zh-CN" sz="24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</a:rPr>
              <a:t>BX</a:t>
            </a:r>
            <a:r>
              <a:rPr lang="zh-CN" altLang="en-US" sz="24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</a:rPr>
              <a:t>的间接寻址</a:t>
            </a:r>
            <a:endParaRPr lang="en-US" altLang="zh-CN" sz="2400" b="1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en-US" sz="24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24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</a:rPr>
              <a:t>5</a:t>
            </a:r>
            <a:r>
              <a:rPr lang="zh-CN" altLang="en-US" sz="24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</a:rPr>
              <a:t>）使用</a:t>
            </a:r>
            <a:r>
              <a:rPr lang="en-US" altLang="zh-CN" sz="24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</a:rPr>
              <a:t>BX</a:t>
            </a:r>
            <a:r>
              <a:rPr lang="zh-CN" altLang="en-US" sz="24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</a:rPr>
              <a:t>的寄存器相对寻址</a:t>
            </a:r>
            <a:r>
              <a:rPr lang="en-US" altLang="zh-CN" sz="24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</a:rPr>
              <a:t>          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en-US" sz="24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24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</a:rPr>
              <a:t>6</a:t>
            </a:r>
            <a:r>
              <a:rPr lang="zh-CN" altLang="en-US" sz="24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</a:rPr>
              <a:t>）基址变址寻址</a:t>
            </a:r>
            <a:endParaRPr lang="en-US" altLang="zh-CN" sz="2400" b="1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en-US" sz="24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24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</a:rPr>
              <a:t>7</a:t>
            </a:r>
            <a:r>
              <a:rPr lang="zh-CN" altLang="en-US" sz="24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</a:rPr>
              <a:t>）相对基址变址寻址</a:t>
            </a:r>
            <a:endParaRPr lang="en-US" altLang="zh-CN" sz="2400" b="1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</a:endParaRPr>
          </a:p>
        </p:txBody>
      </p:sp>
      <p:sp>
        <p:nvSpPr>
          <p:cNvPr id="38917" name="文本框 3">
            <a:extLst>
              <a:ext uri="{FF2B5EF4-FFF2-40B4-BE49-F238E27FC236}">
                <a16:creationId xmlns:a16="http://schemas.microsoft.com/office/drawing/2014/main" id="{482F3A03-DEBE-40B8-8E53-86B58D8286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975" y="4211697"/>
            <a:ext cx="4914900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 dirty="0">
                <a:solidFill>
                  <a:srgbClr val="C00000"/>
                </a:solidFill>
              </a:rPr>
              <a:t>（</a:t>
            </a:r>
            <a:r>
              <a:rPr lang="en-US" altLang="zh-CN" sz="2000" b="1" dirty="0">
                <a:solidFill>
                  <a:srgbClr val="C00000"/>
                </a:solidFill>
              </a:rPr>
              <a:t>1</a:t>
            </a:r>
            <a:r>
              <a:rPr lang="zh-CN" altLang="en-US" sz="2000" b="1" dirty="0">
                <a:solidFill>
                  <a:srgbClr val="C00000"/>
                </a:solidFill>
              </a:rPr>
              <a:t>）没有有效地址</a:t>
            </a:r>
            <a:endParaRPr lang="en-US" altLang="zh-CN" sz="2000" b="1" dirty="0">
              <a:solidFill>
                <a:srgbClr val="C00000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 dirty="0">
                <a:solidFill>
                  <a:srgbClr val="C00000"/>
                </a:solidFill>
              </a:rPr>
              <a:t>（</a:t>
            </a:r>
            <a:r>
              <a:rPr lang="en-US" altLang="zh-CN" sz="2000" b="1" dirty="0">
                <a:solidFill>
                  <a:srgbClr val="C00000"/>
                </a:solidFill>
              </a:rPr>
              <a:t>2</a:t>
            </a:r>
            <a:r>
              <a:rPr lang="zh-CN" altLang="en-US" sz="2000" b="1" dirty="0">
                <a:solidFill>
                  <a:srgbClr val="C00000"/>
                </a:solidFill>
              </a:rPr>
              <a:t>）</a:t>
            </a:r>
            <a:r>
              <a:rPr lang="en-US" altLang="zh-CN" sz="2000" b="1" dirty="0">
                <a:solidFill>
                  <a:srgbClr val="C00000"/>
                </a:solidFill>
              </a:rPr>
              <a:t>3237H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 dirty="0">
                <a:solidFill>
                  <a:srgbClr val="C00000"/>
                </a:solidFill>
              </a:rPr>
              <a:t>（</a:t>
            </a:r>
            <a:r>
              <a:rPr lang="en-US" altLang="zh-CN" sz="2000" b="1" dirty="0">
                <a:solidFill>
                  <a:srgbClr val="C00000"/>
                </a:solidFill>
              </a:rPr>
              <a:t>3</a:t>
            </a:r>
            <a:r>
              <a:rPr lang="zh-CN" altLang="en-US" sz="2000" b="1" dirty="0">
                <a:solidFill>
                  <a:srgbClr val="C00000"/>
                </a:solidFill>
              </a:rPr>
              <a:t>）没有有效地址</a:t>
            </a:r>
            <a:endParaRPr lang="en-US" altLang="zh-CN" sz="2000" b="1" dirty="0">
              <a:solidFill>
                <a:srgbClr val="C00000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 dirty="0">
                <a:solidFill>
                  <a:srgbClr val="C00000"/>
                </a:solidFill>
              </a:rPr>
              <a:t>（</a:t>
            </a:r>
            <a:r>
              <a:rPr lang="en-US" altLang="zh-CN" sz="2000" b="1" dirty="0">
                <a:solidFill>
                  <a:srgbClr val="C00000"/>
                </a:solidFill>
              </a:rPr>
              <a:t>4</a:t>
            </a:r>
            <a:r>
              <a:rPr lang="zh-CN" altLang="en-US" sz="2000" b="1" dirty="0">
                <a:solidFill>
                  <a:srgbClr val="C00000"/>
                </a:solidFill>
              </a:rPr>
              <a:t>）</a:t>
            </a:r>
            <a:r>
              <a:rPr lang="en-US" altLang="zh-CN" sz="2000" b="1" dirty="0">
                <a:solidFill>
                  <a:srgbClr val="C00000"/>
                </a:solidFill>
              </a:rPr>
              <a:t>637DH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 dirty="0">
                <a:solidFill>
                  <a:srgbClr val="C00000"/>
                </a:solidFill>
              </a:rPr>
              <a:t>（</a:t>
            </a:r>
            <a:r>
              <a:rPr lang="en-US" altLang="zh-CN" sz="2000" b="1" dirty="0">
                <a:solidFill>
                  <a:srgbClr val="C00000"/>
                </a:solidFill>
              </a:rPr>
              <a:t>5</a:t>
            </a:r>
            <a:r>
              <a:rPr lang="zh-CN" altLang="en-US" sz="2000" b="1" dirty="0">
                <a:solidFill>
                  <a:srgbClr val="C00000"/>
                </a:solidFill>
              </a:rPr>
              <a:t>）</a:t>
            </a:r>
            <a:r>
              <a:rPr lang="en-US" altLang="zh-CN" sz="2000" b="1" dirty="0">
                <a:solidFill>
                  <a:srgbClr val="C00000"/>
                </a:solidFill>
              </a:rPr>
              <a:t>637DH + 3237H = 95B4H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 dirty="0">
                <a:solidFill>
                  <a:srgbClr val="C00000"/>
                </a:solidFill>
              </a:rPr>
              <a:t>（</a:t>
            </a:r>
            <a:r>
              <a:rPr lang="en-US" altLang="zh-CN" sz="2000" b="1" dirty="0">
                <a:solidFill>
                  <a:srgbClr val="C00000"/>
                </a:solidFill>
              </a:rPr>
              <a:t>6</a:t>
            </a:r>
            <a:r>
              <a:rPr lang="zh-CN" altLang="en-US" sz="2000" b="1" dirty="0">
                <a:solidFill>
                  <a:srgbClr val="C00000"/>
                </a:solidFill>
              </a:rPr>
              <a:t>）</a:t>
            </a:r>
            <a:r>
              <a:rPr lang="en-US" altLang="zh-CN" sz="2000" b="1" dirty="0">
                <a:solidFill>
                  <a:srgbClr val="C00000"/>
                </a:solidFill>
              </a:rPr>
              <a:t>2A9BH + 637DH = 8E18H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 dirty="0">
                <a:solidFill>
                  <a:srgbClr val="C00000"/>
                </a:solidFill>
              </a:rPr>
              <a:t>（</a:t>
            </a:r>
            <a:r>
              <a:rPr lang="en-US" altLang="zh-CN" sz="2000" b="1" dirty="0">
                <a:solidFill>
                  <a:srgbClr val="C00000"/>
                </a:solidFill>
              </a:rPr>
              <a:t>7</a:t>
            </a:r>
            <a:r>
              <a:rPr lang="zh-CN" altLang="en-US" sz="2000" b="1" dirty="0">
                <a:solidFill>
                  <a:srgbClr val="C00000"/>
                </a:solidFill>
              </a:rPr>
              <a:t>）</a:t>
            </a:r>
            <a:r>
              <a:rPr lang="en-US" altLang="zh-CN" sz="2000" b="1" dirty="0">
                <a:solidFill>
                  <a:srgbClr val="C00000"/>
                </a:solidFill>
              </a:rPr>
              <a:t>2A9BH + 637DH + 3237H = C04FH</a:t>
            </a:r>
            <a:r>
              <a:rPr lang="zh-CN" altLang="en-US" sz="2000" b="1" dirty="0">
                <a:solidFill>
                  <a:srgbClr val="C00000"/>
                </a:solidFill>
              </a:rPr>
              <a:t>                      </a:t>
            </a:r>
            <a:endParaRPr lang="en-US" altLang="zh-CN" sz="2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143630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9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89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89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89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89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89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89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832180A-6079-441D-8D9C-268EB652C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F81B1-D4C0-4CFE-8E4B-8D75BF4F38F2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729B409-28C0-4FB8-B4B5-7923EAFEB72F}"/>
              </a:ext>
            </a:extLst>
          </p:cNvPr>
          <p:cNvSpPr/>
          <p:nvPr/>
        </p:nvSpPr>
        <p:spPr>
          <a:xfrm>
            <a:off x="610723" y="1143446"/>
            <a:ext cx="8340000" cy="1323439"/>
          </a:xfrm>
          <a:prstGeom prst="rect">
            <a:avLst/>
          </a:prstGeom>
          <a:ln w="19050">
            <a:solidFill>
              <a:srgbClr val="2D8AE7">
                <a:lumMod val="75000"/>
              </a:srgbClr>
            </a:solidFill>
            <a:prstDash val="dash"/>
          </a:ln>
        </p:spPr>
        <p:txBody>
          <a:bodyPr wrap="square">
            <a:spAutoFit/>
          </a:bodyPr>
          <a:lstStyle/>
          <a:p>
            <a:pPr lvl="0" algn="just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DATA         SEGMENT</a:t>
            </a:r>
          </a:p>
          <a:p>
            <a:pPr lvl="0" algn="just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        string        DB      ‘ HAPPY NEW YEAR! ’, 0DH , 0AH , ‘ $ ’</a:t>
            </a:r>
          </a:p>
          <a:p>
            <a:pPr lvl="0" algn="just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        count        DW     17</a:t>
            </a:r>
          </a:p>
          <a:p>
            <a:pPr lvl="0" algn="just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DATA         ENDS</a:t>
            </a:r>
          </a:p>
        </p:txBody>
      </p:sp>
      <p:sp>
        <p:nvSpPr>
          <p:cNvPr id="4" name="Rectangle 1027">
            <a:extLst>
              <a:ext uri="{FF2B5EF4-FFF2-40B4-BE49-F238E27FC236}">
                <a16:creationId xmlns:a16="http://schemas.microsoft.com/office/drawing/2014/main" id="{0EC1EFEF-078B-47BB-B583-80C66DCCA2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2218" y="444530"/>
            <a:ext cx="6591869" cy="523220"/>
          </a:xfrm>
          <a:prstGeom prst="rect">
            <a:avLst/>
          </a:prstGeom>
          <a:solidFill>
            <a:srgbClr val="0E457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  <a:defRPr/>
            </a:pPr>
            <a:r>
              <a:rPr lang="zh-CN" altLang="en-US" sz="2800" b="1" kern="0" dirty="0">
                <a:solidFill>
                  <a:schemeClr val="bg1"/>
                </a:solidFill>
                <a:latin typeface="Times New Roman" panose="02020603050405020304" pitchFamily="18" charset="0"/>
                <a:ea typeface="方正静蕾简体" panose="02000000000000000000"/>
              </a:rPr>
              <a:t>例：编写一段显示字符串</a:t>
            </a:r>
            <a:r>
              <a:rPr lang="en-US" altLang="zh-CN" sz="2800" b="1" kern="0" dirty="0">
                <a:solidFill>
                  <a:schemeClr val="bg1"/>
                </a:solidFill>
                <a:latin typeface="Times New Roman" panose="02020603050405020304" pitchFamily="18" charset="0"/>
                <a:ea typeface="方正静蕾简体" panose="02000000000000000000"/>
              </a:rPr>
              <a:t>STRING</a:t>
            </a:r>
            <a:r>
              <a:rPr lang="zh-CN" altLang="en-US" sz="2800" b="1" kern="0" dirty="0">
                <a:solidFill>
                  <a:schemeClr val="bg1"/>
                </a:solidFill>
                <a:latin typeface="Times New Roman" panose="02020603050405020304" pitchFamily="18" charset="0"/>
                <a:ea typeface="方正静蕾简体" panose="02000000000000000000"/>
              </a:rPr>
              <a:t>的程序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5B1944E-5266-4004-9A22-C8B749BAC61F}"/>
              </a:ext>
            </a:extLst>
          </p:cNvPr>
          <p:cNvSpPr/>
          <p:nvPr/>
        </p:nvSpPr>
        <p:spPr>
          <a:xfrm>
            <a:off x="610723" y="2983387"/>
            <a:ext cx="8340000" cy="3170099"/>
          </a:xfrm>
          <a:prstGeom prst="rect">
            <a:avLst/>
          </a:prstGeom>
          <a:ln w="19050">
            <a:solidFill>
              <a:srgbClr val="2D8AE7">
                <a:lumMod val="75000"/>
              </a:srgbClr>
            </a:solidFill>
            <a:prstDash val="dash"/>
          </a:ln>
        </p:spPr>
        <p:txBody>
          <a:bodyPr wrap="square">
            <a:spAutoFit/>
          </a:bodyPr>
          <a:lstStyle/>
          <a:p>
            <a:pPr lvl="0" algn="just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方正静蕾简体" panose="02000000000000000000"/>
              </a:rPr>
              <a:t>（</a:t>
            </a:r>
            <a:r>
              <a:rPr lang="en-US" altLang="zh-CN" sz="20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方正静蕾简体" panose="02000000000000000000"/>
              </a:rPr>
              <a:t>1</a:t>
            </a:r>
            <a:r>
              <a:rPr lang="zh-CN" altLang="en-US" sz="20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方正静蕾简体" panose="02000000000000000000"/>
              </a:rPr>
              <a:t>）直接寻址</a:t>
            </a:r>
            <a:endParaRPr lang="en-US" altLang="zh-CN" sz="2000" b="1" kern="0" dirty="0">
              <a:solidFill>
                <a:srgbClr val="C00000"/>
              </a:solidFill>
              <a:latin typeface="Times New Roman" panose="02020603050405020304" pitchFamily="18" charset="0"/>
              <a:ea typeface="方正静蕾简体" panose="02000000000000000000"/>
            </a:endParaRPr>
          </a:p>
          <a:p>
            <a:pPr lvl="0" algn="just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      mov   dl,  string          </a:t>
            </a:r>
          </a:p>
          <a:p>
            <a:pPr lvl="0" algn="just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      mov   ah, 2              </a:t>
            </a:r>
          </a:p>
          <a:p>
            <a:pPr lvl="0" algn="just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      int      21h                       ; </a:t>
            </a:r>
            <a:r>
              <a:rPr lang="zh-CN" altLang="en-US" sz="20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显示字符‘</a:t>
            </a:r>
            <a:r>
              <a:rPr lang="en-US" altLang="zh-CN" sz="20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H’</a:t>
            </a:r>
          </a:p>
          <a:p>
            <a:pPr lvl="0" algn="just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2000" b="1" kern="0" dirty="0">
              <a:solidFill>
                <a:srgbClr val="2D8AE7">
                  <a:lumMod val="50000"/>
                </a:srgbClr>
              </a:solidFill>
              <a:latin typeface="Times New Roman" panose="02020603050405020304" pitchFamily="18" charset="0"/>
              <a:ea typeface="方正静蕾简体" panose="02000000000000000000"/>
            </a:endParaRPr>
          </a:p>
          <a:p>
            <a:pPr lvl="0" algn="just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      mov   dl, string+1                    </a:t>
            </a:r>
          </a:p>
          <a:p>
            <a:pPr lvl="0" algn="just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      mov   ah, 2</a:t>
            </a:r>
          </a:p>
          <a:p>
            <a:pPr lvl="0" algn="just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      int      21h                       ; </a:t>
            </a:r>
            <a:r>
              <a:rPr lang="zh-CN" altLang="en-US" sz="20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显示字符‘</a:t>
            </a:r>
            <a:r>
              <a:rPr lang="en-US" altLang="zh-CN" sz="20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A’</a:t>
            </a:r>
          </a:p>
          <a:p>
            <a:pPr lvl="0" algn="just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           :</a:t>
            </a:r>
          </a:p>
          <a:p>
            <a:pPr lvl="0" algn="just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           :</a:t>
            </a:r>
          </a:p>
        </p:txBody>
      </p:sp>
    </p:spTree>
    <p:extLst>
      <p:ext uri="{BB962C8B-B14F-4D97-AF65-F5344CB8AC3E}">
        <p14:creationId xmlns:p14="http://schemas.microsoft.com/office/powerpoint/2010/main" val="339300695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0140D04-CAC5-4F94-949C-517675651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F81B1-D4C0-4CFE-8E4B-8D75BF4F38F2}" type="slidenum">
              <a:rPr lang="zh-CN" altLang="en-US" smtClean="0"/>
              <a:t>22</a:t>
            </a:fld>
            <a:endParaRPr lang="zh-CN" altLang="en-US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07DFE3F0-2954-43A7-8C3D-E6C555477D51}"/>
              </a:ext>
            </a:extLst>
          </p:cNvPr>
          <p:cNvGrpSpPr/>
          <p:nvPr/>
        </p:nvGrpSpPr>
        <p:grpSpPr>
          <a:xfrm>
            <a:off x="590844" y="1085013"/>
            <a:ext cx="8340000" cy="2554545"/>
            <a:chOff x="590844" y="1085013"/>
            <a:chExt cx="8340000" cy="2554545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9F323FA0-7AB0-4D4E-BD6F-51D0FFCCFE48}"/>
                </a:ext>
              </a:extLst>
            </p:cNvPr>
            <p:cNvSpPr/>
            <p:nvPr/>
          </p:nvSpPr>
          <p:spPr>
            <a:xfrm>
              <a:off x="590844" y="1085013"/>
              <a:ext cx="8340000" cy="2554545"/>
            </a:xfrm>
            <a:prstGeom prst="rect">
              <a:avLst/>
            </a:prstGeom>
            <a:ln w="19050">
              <a:solidFill>
                <a:srgbClr val="2D8AE7">
                  <a:lumMod val="75000"/>
                </a:srgbClr>
              </a:solidFill>
              <a:prstDash val="dash"/>
            </a:ln>
          </p:spPr>
          <p:txBody>
            <a:bodyPr wrap="square">
              <a:spAutoFit/>
            </a:bodyPr>
            <a:lstStyle/>
            <a:p>
              <a:pPr lvl="0" algn="just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2000" b="1" kern="0" dirty="0">
                  <a:solidFill>
                    <a:srgbClr val="C00000"/>
                  </a:solidFill>
                  <a:latin typeface="Times New Roman" panose="02020603050405020304" pitchFamily="18" charset="0"/>
                  <a:ea typeface="方正静蕾简体" panose="02000000000000000000"/>
                </a:rPr>
                <a:t>（</a:t>
              </a:r>
              <a:r>
                <a:rPr lang="en-US" altLang="zh-CN" sz="2000" b="1" kern="0" dirty="0">
                  <a:solidFill>
                    <a:srgbClr val="C00000"/>
                  </a:solidFill>
                  <a:latin typeface="Times New Roman" panose="02020603050405020304" pitchFamily="18" charset="0"/>
                  <a:ea typeface="方正静蕾简体" panose="02000000000000000000"/>
                </a:rPr>
                <a:t>2</a:t>
              </a:r>
              <a:r>
                <a:rPr lang="zh-CN" altLang="en-US" sz="2000" b="1" kern="0" dirty="0">
                  <a:solidFill>
                    <a:srgbClr val="C00000"/>
                  </a:solidFill>
                  <a:latin typeface="Times New Roman" panose="02020603050405020304" pitchFamily="18" charset="0"/>
                  <a:ea typeface="方正静蕾简体" panose="02000000000000000000"/>
                </a:rPr>
                <a:t>）寄存器间接寻址</a:t>
              </a:r>
              <a:endParaRPr lang="en-US" altLang="zh-CN" sz="20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方正静蕾简体" panose="02000000000000000000"/>
              </a:endParaRPr>
            </a:p>
            <a:p>
              <a:pPr lvl="0" algn="just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 b="1" kern="0" dirty="0">
                  <a:solidFill>
                    <a:srgbClr val="2D8AE7">
                      <a:lumMod val="50000"/>
                    </a:srgbClr>
                  </a:solidFill>
                  <a:latin typeface="Times New Roman" panose="02020603050405020304" pitchFamily="18" charset="0"/>
                  <a:ea typeface="方正静蕾简体" panose="02000000000000000000"/>
                </a:rPr>
                <a:t>            mov    cx,  count                   ; mov  cx, 17         </a:t>
              </a:r>
            </a:p>
            <a:p>
              <a:pPr lvl="0" algn="just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 b="1" kern="0" dirty="0">
                  <a:solidFill>
                    <a:srgbClr val="2D8AE7">
                      <a:lumMod val="50000"/>
                    </a:srgbClr>
                  </a:solidFill>
                  <a:latin typeface="Times New Roman" panose="02020603050405020304" pitchFamily="18" charset="0"/>
                  <a:ea typeface="方正静蕾简体" panose="02000000000000000000"/>
                </a:rPr>
                <a:t>            mov    bx,  offset  string       ; string</a:t>
              </a:r>
              <a:r>
                <a:rPr lang="zh-CN" altLang="en-US" sz="2000" b="1" kern="0" dirty="0">
                  <a:solidFill>
                    <a:srgbClr val="2D8AE7">
                      <a:lumMod val="50000"/>
                    </a:srgbClr>
                  </a:solidFill>
                  <a:latin typeface="Times New Roman" panose="02020603050405020304" pitchFamily="18" charset="0"/>
                  <a:ea typeface="方正静蕾简体" panose="02000000000000000000"/>
                </a:rPr>
                <a:t>的偏址       </a:t>
              </a:r>
              <a:r>
                <a:rPr lang="en-US" altLang="zh-CN" sz="2000" b="1" kern="0" dirty="0">
                  <a:solidFill>
                    <a:srgbClr val="2D8AE7">
                      <a:lumMod val="50000"/>
                    </a:srgbClr>
                  </a:solidFill>
                  <a:latin typeface="Times New Roman" panose="02020603050405020304" pitchFamily="18" charset="0"/>
                  <a:ea typeface="方正静蕾简体" panose="02000000000000000000"/>
                </a:rPr>
                <a:t>bx</a:t>
              </a:r>
            </a:p>
            <a:p>
              <a:pPr lvl="0" algn="just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 b="1" kern="0" dirty="0">
                  <a:solidFill>
                    <a:srgbClr val="2D8AE7">
                      <a:lumMod val="50000"/>
                    </a:srgbClr>
                  </a:solidFill>
                  <a:latin typeface="Times New Roman" panose="02020603050405020304" pitchFamily="18" charset="0"/>
                  <a:ea typeface="方正静蕾简体" panose="02000000000000000000"/>
                </a:rPr>
                <a:t>next :  mov    dl,   [bx]                     </a:t>
              </a:r>
            </a:p>
            <a:p>
              <a:pPr lvl="0" algn="just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 b="1" kern="0" dirty="0">
                  <a:solidFill>
                    <a:srgbClr val="2D8AE7">
                      <a:lumMod val="50000"/>
                    </a:srgbClr>
                  </a:solidFill>
                  <a:latin typeface="Times New Roman" panose="02020603050405020304" pitchFamily="18" charset="0"/>
                  <a:ea typeface="方正静蕾简体" panose="02000000000000000000"/>
                </a:rPr>
                <a:t>            mov    ah,   2</a:t>
              </a:r>
            </a:p>
            <a:p>
              <a:pPr lvl="0" algn="just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 b="1" kern="0" dirty="0">
                  <a:solidFill>
                    <a:srgbClr val="2D8AE7">
                      <a:lumMod val="50000"/>
                    </a:srgbClr>
                  </a:solidFill>
                  <a:latin typeface="Times New Roman" panose="02020603050405020304" pitchFamily="18" charset="0"/>
                  <a:ea typeface="方正静蕾简体" panose="02000000000000000000"/>
                </a:rPr>
                <a:t>            int       21h                             ; </a:t>
              </a:r>
              <a:r>
                <a:rPr lang="zh-CN" altLang="en-US" sz="2000" b="1" kern="0" dirty="0">
                  <a:solidFill>
                    <a:srgbClr val="2D8AE7">
                      <a:lumMod val="50000"/>
                    </a:srgbClr>
                  </a:solidFill>
                  <a:latin typeface="Times New Roman" panose="02020603050405020304" pitchFamily="18" charset="0"/>
                  <a:ea typeface="方正静蕾简体" panose="02000000000000000000"/>
                </a:rPr>
                <a:t>显示一个字符</a:t>
              </a:r>
            </a:p>
            <a:p>
              <a:pPr lvl="0" algn="just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2000" b="1" kern="0" dirty="0">
                  <a:solidFill>
                    <a:srgbClr val="2D8AE7">
                      <a:lumMod val="50000"/>
                    </a:srgbClr>
                  </a:solidFill>
                  <a:latin typeface="Times New Roman" panose="02020603050405020304" pitchFamily="18" charset="0"/>
                  <a:ea typeface="方正静蕾简体" panose="02000000000000000000"/>
                </a:rPr>
                <a:t>            </a:t>
              </a:r>
              <a:r>
                <a:rPr lang="en-US" altLang="zh-CN" sz="2000" b="1" kern="0" dirty="0" err="1">
                  <a:solidFill>
                    <a:srgbClr val="2D8AE7">
                      <a:lumMod val="50000"/>
                    </a:srgbClr>
                  </a:solidFill>
                  <a:latin typeface="Times New Roman" panose="02020603050405020304" pitchFamily="18" charset="0"/>
                  <a:ea typeface="方正静蕾简体" panose="02000000000000000000"/>
                </a:rPr>
                <a:t>inc</a:t>
              </a:r>
              <a:r>
                <a:rPr lang="en-US" altLang="zh-CN" sz="2000" b="1" kern="0" dirty="0">
                  <a:solidFill>
                    <a:srgbClr val="2D8AE7">
                      <a:lumMod val="50000"/>
                    </a:srgbClr>
                  </a:solidFill>
                  <a:latin typeface="Times New Roman" panose="02020603050405020304" pitchFamily="18" charset="0"/>
                  <a:ea typeface="方正静蕾简体" panose="02000000000000000000"/>
                </a:rPr>
                <a:t>       bx</a:t>
              </a:r>
            </a:p>
            <a:p>
              <a:pPr lvl="0" algn="just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 b="1" kern="0" dirty="0">
                  <a:solidFill>
                    <a:srgbClr val="2D8AE7">
                      <a:lumMod val="50000"/>
                    </a:srgbClr>
                  </a:solidFill>
                  <a:latin typeface="Times New Roman" panose="02020603050405020304" pitchFamily="18" charset="0"/>
                  <a:ea typeface="方正静蕾简体" panose="02000000000000000000"/>
                </a:rPr>
                <a:t>            loop    next                            ; </a:t>
              </a:r>
              <a:r>
                <a:rPr lang="zh-CN" altLang="en-US" sz="2000" b="1" kern="0" dirty="0">
                  <a:solidFill>
                    <a:srgbClr val="2D8AE7">
                      <a:lumMod val="50000"/>
                    </a:srgbClr>
                  </a:solidFill>
                  <a:latin typeface="Times New Roman" panose="02020603050405020304" pitchFamily="18" charset="0"/>
                  <a:ea typeface="方正静蕾简体" panose="02000000000000000000"/>
                </a:rPr>
                <a:t>循环指令</a:t>
              </a:r>
              <a:endParaRPr lang="en-US" altLang="zh-CN" sz="20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endParaRPr>
            </a:p>
          </p:txBody>
        </p:sp>
        <p:cxnSp>
          <p:nvCxnSpPr>
            <p:cNvPr id="5" name="直接箭头连接符 4">
              <a:extLst>
                <a:ext uri="{FF2B5EF4-FFF2-40B4-BE49-F238E27FC236}">
                  <a16:creationId xmlns:a16="http://schemas.microsoft.com/office/drawing/2014/main" id="{D0AD0F06-244C-430F-8920-5874FF842587}"/>
                </a:ext>
              </a:extLst>
            </p:cNvPr>
            <p:cNvCxnSpPr>
              <a:cxnSpLocks/>
            </p:cNvCxnSpPr>
            <p:nvPr/>
          </p:nvCxnSpPr>
          <p:spPr>
            <a:xfrm>
              <a:off x="6023113" y="1908313"/>
              <a:ext cx="357809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ABAD28FA-799B-4C62-8CBB-6959B780658C}"/>
              </a:ext>
            </a:extLst>
          </p:cNvPr>
          <p:cNvSpPr/>
          <p:nvPr/>
        </p:nvSpPr>
        <p:spPr>
          <a:xfrm>
            <a:off x="590844" y="3801806"/>
            <a:ext cx="8340000" cy="2554545"/>
          </a:xfrm>
          <a:prstGeom prst="rect">
            <a:avLst/>
          </a:prstGeom>
          <a:ln w="19050">
            <a:solidFill>
              <a:srgbClr val="2D8AE7">
                <a:lumMod val="75000"/>
              </a:srgbClr>
            </a:solidFill>
            <a:prstDash val="dash"/>
          </a:ln>
        </p:spPr>
        <p:txBody>
          <a:bodyPr wrap="square">
            <a:spAutoFit/>
          </a:bodyPr>
          <a:lstStyle/>
          <a:p>
            <a:pPr lvl="0" algn="just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方正静蕾简体" panose="02000000000000000000"/>
              </a:rPr>
              <a:t>（</a:t>
            </a:r>
            <a:r>
              <a:rPr lang="en-US" altLang="zh-CN" sz="20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方正静蕾简体" panose="02000000000000000000"/>
              </a:rPr>
              <a:t>3</a:t>
            </a:r>
            <a:r>
              <a:rPr lang="zh-CN" altLang="en-US" sz="20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方正静蕾简体" panose="02000000000000000000"/>
              </a:rPr>
              <a:t>）寄存器相对寻址</a:t>
            </a:r>
            <a:endParaRPr lang="en-US" altLang="zh-CN" sz="2000" b="1" kern="0" dirty="0">
              <a:solidFill>
                <a:srgbClr val="C00000"/>
              </a:solidFill>
              <a:latin typeface="Times New Roman" panose="02020603050405020304" pitchFamily="18" charset="0"/>
              <a:ea typeface="方正静蕾简体" panose="02000000000000000000"/>
            </a:endParaRPr>
          </a:p>
          <a:p>
            <a:pPr lvl="0" algn="just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            mov    cx,  count                   ; mov  cx, 17         </a:t>
            </a:r>
          </a:p>
          <a:p>
            <a:pPr lvl="0" algn="just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            mov    </a:t>
            </a:r>
            <a:r>
              <a:rPr lang="en-US" altLang="zh-CN" sz="2000" b="1" kern="0" dirty="0" err="1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si</a:t>
            </a:r>
            <a:r>
              <a:rPr lang="en-US" altLang="zh-CN" sz="20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, 0</a:t>
            </a:r>
          </a:p>
          <a:p>
            <a:pPr lvl="0" algn="just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next :  mov    dl,   string[</a:t>
            </a:r>
            <a:r>
              <a:rPr lang="en-US" altLang="zh-CN" sz="2000" b="1" kern="0" dirty="0" err="1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si</a:t>
            </a:r>
            <a:r>
              <a:rPr lang="en-US" altLang="zh-CN" sz="20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]             ;mov dl, [</a:t>
            </a:r>
            <a:r>
              <a:rPr lang="en-US" altLang="zh-CN" sz="2000" b="1" kern="0" dirty="0" err="1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string+si</a:t>
            </a:r>
            <a:r>
              <a:rPr lang="en-US" altLang="zh-CN" sz="20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]             </a:t>
            </a:r>
          </a:p>
          <a:p>
            <a:pPr lvl="0" algn="just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            mov    ah,   2</a:t>
            </a:r>
          </a:p>
          <a:p>
            <a:pPr lvl="0" algn="just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            int       21h                             ; </a:t>
            </a:r>
            <a:r>
              <a:rPr lang="zh-CN" altLang="en-US" sz="20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显示一个字符</a:t>
            </a:r>
          </a:p>
          <a:p>
            <a:pPr lvl="0" algn="just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            </a:t>
            </a:r>
            <a:r>
              <a:rPr lang="en-US" altLang="zh-CN" sz="2000" b="1" kern="0" dirty="0" err="1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inc</a:t>
            </a:r>
            <a:r>
              <a:rPr lang="en-US" altLang="zh-CN" sz="20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       </a:t>
            </a:r>
            <a:r>
              <a:rPr lang="en-US" altLang="zh-CN" sz="2000" b="1" kern="0" dirty="0" err="1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si</a:t>
            </a:r>
            <a:endParaRPr lang="en-US" altLang="zh-CN" sz="2000" b="1" kern="0" dirty="0">
              <a:solidFill>
                <a:srgbClr val="2D8AE7">
                  <a:lumMod val="50000"/>
                </a:srgbClr>
              </a:solidFill>
              <a:latin typeface="Times New Roman" panose="02020603050405020304" pitchFamily="18" charset="0"/>
              <a:ea typeface="方正静蕾简体" panose="02000000000000000000"/>
            </a:endParaRPr>
          </a:p>
          <a:p>
            <a:pPr lvl="0" algn="just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            loop    next                            ; </a:t>
            </a:r>
            <a:r>
              <a:rPr lang="zh-CN" altLang="en-US" sz="20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循环指令</a:t>
            </a:r>
            <a:endParaRPr lang="en-US" altLang="zh-CN" sz="2000" b="1" kern="0" dirty="0">
              <a:solidFill>
                <a:srgbClr val="2D8AE7">
                  <a:lumMod val="50000"/>
                </a:srgbClr>
              </a:solidFill>
              <a:latin typeface="Times New Roman" panose="02020603050405020304" pitchFamily="18" charset="0"/>
              <a:ea typeface="方正静蕾简体" panose="020000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70781397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0140D04-CAC5-4F94-949C-517675651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F81B1-D4C0-4CFE-8E4B-8D75BF4F38F2}" type="slidenum">
              <a:rPr lang="zh-CN" altLang="en-US" smtClean="0"/>
              <a:t>23</a:t>
            </a:fld>
            <a:endParaRPr lang="zh-CN" altLang="en-US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07DFE3F0-2954-43A7-8C3D-E6C555477D51}"/>
              </a:ext>
            </a:extLst>
          </p:cNvPr>
          <p:cNvGrpSpPr/>
          <p:nvPr/>
        </p:nvGrpSpPr>
        <p:grpSpPr>
          <a:xfrm>
            <a:off x="590844" y="1085013"/>
            <a:ext cx="8340000" cy="2862322"/>
            <a:chOff x="590844" y="1085013"/>
            <a:chExt cx="8340000" cy="2862322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9F323FA0-7AB0-4D4E-BD6F-51D0FFCCFE48}"/>
                </a:ext>
              </a:extLst>
            </p:cNvPr>
            <p:cNvSpPr/>
            <p:nvPr/>
          </p:nvSpPr>
          <p:spPr>
            <a:xfrm>
              <a:off x="590844" y="1085013"/>
              <a:ext cx="8340000" cy="2862322"/>
            </a:xfrm>
            <a:prstGeom prst="rect">
              <a:avLst/>
            </a:prstGeom>
            <a:ln w="19050">
              <a:solidFill>
                <a:srgbClr val="2D8AE7">
                  <a:lumMod val="75000"/>
                </a:srgbClr>
              </a:solidFill>
              <a:prstDash val="dash"/>
            </a:ln>
          </p:spPr>
          <p:txBody>
            <a:bodyPr wrap="square">
              <a:spAutoFit/>
            </a:bodyPr>
            <a:lstStyle/>
            <a:p>
              <a:pPr lvl="0" algn="just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2000" b="1" kern="0" dirty="0">
                  <a:solidFill>
                    <a:srgbClr val="C00000"/>
                  </a:solidFill>
                  <a:latin typeface="Times New Roman" panose="02020603050405020304" pitchFamily="18" charset="0"/>
                  <a:ea typeface="方正静蕾简体" panose="02000000000000000000"/>
                </a:rPr>
                <a:t>（</a:t>
              </a:r>
              <a:r>
                <a:rPr lang="en-US" altLang="zh-CN" sz="2000" b="1" kern="0" dirty="0">
                  <a:solidFill>
                    <a:srgbClr val="C00000"/>
                  </a:solidFill>
                  <a:latin typeface="Times New Roman" panose="02020603050405020304" pitchFamily="18" charset="0"/>
                  <a:ea typeface="方正静蕾简体" panose="02000000000000000000"/>
                </a:rPr>
                <a:t>4</a:t>
              </a:r>
              <a:r>
                <a:rPr lang="zh-CN" altLang="en-US" sz="2000" b="1" kern="0" dirty="0">
                  <a:solidFill>
                    <a:srgbClr val="C00000"/>
                  </a:solidFill>
                  <a:latin typeface="Times New Roman" panose="02020603050405020304" pitchFamily="18" charset="0"/>
                  <a:ea typeface="方正静蕾简体" panose="02000000000000000000"/>
                </a:rPr>
                <a:t>）基址变址寻址</a:t>
              </a:r>
              <a:endParaRPr lang="en-US" altLang="zh-CN" sz="20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方正静蕾简体" panose="02000000000000000000"/>
              </a:endParaRPr>
            </a:p>
            <a:p>
              <a:pPr lvl="0" algn="just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 b="1" kern="0" dirty="0">
                  <a:solidFill>
                    <a:srgbClr val="2D8AE7">
                      <a:lumMod val="50000"/>
                    </a:srgbClr>
                  </a:solidFill>
                  <a:latin typeface="Times New Roman" panose="02020603050405020304" pitchFamily="18" charset="0"/>
                  <a:ea typeface="方正静蕾简体" panose="02000000000000000000"/>
                </a:rPr>
                <a:t>            mov    cx,  count                   ; mov  cx, 17         </a:t>
              </a:r>
            </a:p>
            <a:p>
              <a:pPr lvl="0" algn="just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 b="1" kern="0" dirty="0">
                  <a:solidFill>
                    <a:srgbClr val="2D8AE7">
                      <a:lumMod val="50000"/>
                    </a:srgbClr>
                  </a:solidFill>
                  <a:latin typeface="Times New Roman" panose="02020603050405020304" pitchFamily="18" charset="0"/>
                  <a:ea typeface="方正静蕾简体" panose="02000000000000000000"/>
                </a:rPr>
                <a:t>            mov    bx,  offset  string       ; string</a:t>
              </a:r>
              <a:r>
                <a:rPr lang="zh-CN" altLang="en-US" sz="2000" b="1" kern="0" dirty="0">
                  <a:solidFill>
                    <a:srgbClr val="2D8AE7">
                      <a:lumMod val="50000"/>
                    </a:srgbClr>
                  </a:solidFill>
                  <a:latin typeface="Times New Roman" panose="02020603050405020304" pitchFamily="18" charset="0"/>
                  <a:ea typeface="方正静蕾简体" panose="02000000000000000000"/>
                </a:rPr>
                <a:t>的偏址       </a:t>
              </a:r>
              <a:r>
                <a:rPr lang="en-US" altLang="zh-CN" sz="2000" b="1" kern="0" dirty="0">
                  <a:solidFill>
                    <a:srgbClr val="2D8AE7">
                      <a:lumMod val="50000"/>
                    </a:srgbClr>
                  </a:solidFill>
                  <a:latin typeface="Times New Roman" panose="02020603050405020304" pitchFamily="18" charset="0"/>
                  <a:ea typeface="方正静蕾简体" panose="02000000000000000000"/>
                </a:rPr>
                <a:t>bx</a:t>
              </a:r>
            </a:p>
            <a:p>
              <a:pPr lvl="0" algn="just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 b="1" kern="0" dirty="0">
                  <a:solidFill>
                    <a:srgbClr val="2D8AE7">
                      <a:lumMod val="50000"/>
                    </a:srgbClr>
                  </a:solidFill>
                  <a:latin typeface="Times New Roman" panose="02020603050405020304" pitchFamily="18" charset="0"/>
                  <a:ea typeface="方正静蕾简体" panose="02000000000000000000"/>
                </a:rPr>
                <a:t>            mov    </a:t>
              </a:r>
              <a:r>
                <a:rPr lang="en-US" altLang="zh-CN" sz="2000" b="1" kern="0" dirty="0" err="1">
                  <a:solidFill>
                    <a:srgbClr val="2D8AE7">
                      <a:lumMod val="50000"/>
                    </a:srgbClr>
                  </a:solidFill>
                  <a:latin typeface="Times New Roman" panose="02020603050405020304" pitchFamily="18" charset="0"/>
                  <a:ea typeface="方正静蕾简体" panose="02000000000000000000"/>
                </a:rPr>
                <a:t>si</a:t>
              </a:r>
              <a:r>
                <a:rPr lang="en-US" altLang="zh-CN" sz="2000" b="1" kern="0" dirty="0">
                  <a:solidFill>
                    <a:srgbClr val="2D8AE7">
                      <a:lumMod val="50000"/>
                    </a:srgbClr>
                  </a:solidFill>
                  <a:latin typeface="Times New Roman" panose="02020603050405020304" pitchFamily="18" charset="0"/>
                  <a:ea typeface="方正静蕾简体" panose="02000000000000000000"/>
                </a:rPr>
                <a:t>, 0</a:t>
              </a:r>
            </a:p>
            <a:p>
              <a:pPr lvl="0" algn="just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 b="1" kern="0" dirty="0">
                  <a:solidFill>
                    <a:srgbClr val="2D8AE7">
                      <a:lumMod val="50000"/>
                    </a:srgbClr>
                  </a:solidFill>
                  <a:latin typeface="Times New Roman" panose="02020603050405020304" pitchFamily="18" charset="0"/>
                  <a:ea typeface="方正静蕾简体" panose="02000000000000000000"/>
                </a:rPr>
                <a:t>next :  mov    dl,   [bx][</a:t>
              </a:r>
              <a:r>
                <a:rPr lang="en-US" altLang="zh-CN" sz="2000" b="1" kern="0" dirty="0" err="1">
                  <a:solidFill>
                    <a:srgbClr val="2D8AE7">
                      <a:lumMod val="50000"/>
                    </a:srgbClr>
                  </a:solidFill>
                  <a:latin typeface="Times New Roman" panose="02020603050405020304" pitchFamily="18" charset="0"/>
                  <a:ea typeface="方正静蕾简体" panose="02000000000000000000"/>
                </a:rPr>
                <a:t>si</a:t>
              </a:r>
              <a:r>
                <a:rPr lang="en-US" altLang="zh-CN" sz="2000" b="1" kern="0" dirty="0">
                  <a:solidFill>
                    <a:srgbClr val="2D8AE7">
                      <a:lumMod val="50000"/>
                    </a:srgbClr>
                  </a:solidFill>
                  <a:latin typeface="Times New Roman" panose="02020603050405020304" pitchFamily="18" charset="0"/>
                  <a:ea typeface="方正静蕾简体" panose="02000000000000000000"/>
                </a:rPr>
                <a:t>]                     </a:t>
              </a:r>
            </a:p>
            <a:p>
              <a:pPr lvl="0" algn="just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 b="1" kern="0" dirty="0">
                  <a:solidFill>
                    <a:srgbClr val="2D8AE7">
                      <a:lumMod val="50000"/>
                    </a:srgbClr>
                  </a:solidFill>
                  <a:latin typeface="Times New Roman" panose="02020603050405020304" pitchFamily="18" charset="0"/>
                  <a:ea typeface="方正静蕾简体" panose="02000000000000000000"/>
                </a:rPr>
                <a:t>            mov    ah,   2</a:t>
              </a:r>
            </a:p>
            <a:p>
              <a:pPr lvl="0" algn="just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 b="1" kern="0" dirty="0">
                  <a:solidFill>
                    <a:srgbClr val="2D8AE7">
                      <a:lumMod val="50000"/>
                    </a:srgbClr>
                  </a:solidFill>
                  <a:latin typeface="Times New Roman" panose="02020603050405020304" pitchFamily="18" charset="0"/>
                  <a:ea typeface="方正静蕾简体" panose="02000000000000000000"/>
                </a:rPr>
                <a:t>            int       21h                             ; </a:t>
              </a:r>
              <a:r>
                <a:rPr lang="zh-CN" altLang="en-US" sz="2000" b="1" kern="0" dirty="0">
                  <a:solidFill>
                    <a:srgbClr val="2D8AE7">
                      <a:lumMod val="50000"/>
                    </a:srgbClr>
                  </a:solidFill>
                  <a:latin typeface="Times New Roman" panose="02020603050405020304" pitchFamily="18" charset="0"/>
                  <a:ea typeface="方正静蕾简体" panose="02000000000000000000"/>
                </a:rPr>
                <a:t>显示一个字符</a:t>
              </a:r>
            </a:p>
            <a:p>
              <a:pPr lvl="0" algn="just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2000" b="1" kern="0" dirty="0">
                  <a:solidFill>
                    <a:srgbClr val="2D8AE7">
                      <a:lumMod val="50000"/>
                    </a:srgbClr>
                  </a:solidFill>
                  <a:latin typeface="Times New Roman" panose="02020603050405020304" pitchFamily="18" charset="0"/>
                  <a:ea typeface="方正静蕾简体" panose="02000000000000000000"/>
                </a:rPr>
                <a:t>            </a:t>
              </a:r>
              <a:r>
                <a:rPr lang="en-US" altLang="zh-CN" sz="2000" b="1" kern="0" dirty="0" err="1">
                  <a:solidFill>
                    <a:srgbClr val="2D8AE7">
                      <a:lumMod val="50000"/>
                    </a:srgbClr>
                  </a:solidFill>
                  <a:latin typeface="Times New Roman" panose="02020603050405020304" pitchFamily="18" charset="0"/>
                  <a:ea typeface="方正静蕾简体" panose="02000000000000000000"/>
                </a:rPr>
                <a:t>inc</a:t>
              </a:r>
              <a:r>
                <a:rPr lang="en-US" altLang="zh-CN" sz="2000" b="1" kern="0" dirty="0">
                  <a:solidFill>
                    <a:srgbClr val="2D8AE7">
                      <a:lumMod val="50000"/>
                    </a:srgbClr>
                  </a:solidFill>
                  <a:latin typeface="Times New Roman" panose="02020603050405020304" pitchFamily="18" charset="0"/>
                  <a:ea typeface="方正静蕾简体" panose="02000000000000000000"/>
                </a:rPr>
                <a:t>       </a:t>
              </a:r>
              <a:r>
                <a:rPr lang="en-US" altLang="zh-CN" sz="2000" b="1" kern="0" dirty="0" err="1">
                  <a:solidFill>
                    <a:srgbClr val="2D8AE7">
                      <a:lumMod val="50000"/>
                    </a:srgbClr>
                  </a:solidFill>
                  <a:latin typeface="Times New Roman" panose="02020603050405020304" pitchFamily="18" charset="0"/>
                  <a:ea typeface="方正静蕾简体" panose="02000000000000000000"/>
                </a:rPr>
                <a:t>si</a:t>
              </a:r>
              <a:endParaRPr lang="en-US" altLang="zh-CN" sz="20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endParaRPr>
            </a:p>
            <a:p>
              <a:pPr lvl="0" algn="just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 b="1" kern="0" dirty="0">
                  <a:solidFill>
                    <a:srgbClr val="2D8AE7">
                      <a:lumMod val="50000"/>
                    </a:srgbClr>
                  </a:solidFill>
                  <a:latin typeface="Times New Roman" panose="02020603050405020304" pitchFamily="18" charset="0"/>
                  <a:ea typeface="方正静蕾简体" panose="02000000000000000000"/>
                </a:rPr>
                <a:t>            loop    next                            ; </a:t>
              </a:r>
              <a:r>
                <a:rPr lang="zh-CN" altLang="en-US" sz="2000" b="1" kern="0" dirty="0">
                  <a:solidFill>
                    <a:srgbClr val="2D8AE7">
                      <a:lumMod val="50000"/>
                    </a:srgbClr>
                  </a:solidFill>
                  <a:latin typeface="Times New Roman" panose="02020603050405020304" pitchFamily="18" charset="0"/>
                  <a:ea typeface="方正静蕾简体" panose="02000000000000000000"/>
                </a:rPr>
                <a:t>循环指令</a:t>
              </a:r>
              <a:endParaRPr lang="en-US" altLang="zh-CN" sz="20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endParaRPr>
            </a:p>
          </p:txBody>
        </p:sp>
        <p:cxnSp>
          <p:nvCxnSpPr>
            <p:cNvPr id="5" name="直接箭头连接符 4">
              <a:extLst>
                <a:ext uri="{FF2B5EF4-FFF2-40B4-BE49-F238E27FC236}">
                  <a16:creationId xmlns:a16="http://schemas.microsoft.com/office/drawing/2014/main" id="{D0AD0F06-244C-430F-8920-5874FF842587}"/>
                </a:ext>
              </a:extLst>
            </p:cNvPr>
            <p:cNvCxnSpPr>
              <a:cxnSpLocks/>
            </p:cNvCxnSpPr>
            <p:nvPr/>
          </p:nvCxnSpPr>
          <p:spPr>
            <a:xfrm>
              <a:off x="6023113" y="1908313"/>
              <a:ext cx="357809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ABAD28FA-799B-4C62-8CBB-6959B780658C}"/>
              </a:ext>
            </a:extLst>
          </p:cNvPr>
          <p:cNvSpPr/>
          <p:nvPr/>
        </p:nvSpPr>
        <p:spPr>
          <a:xfrm>
            <a:off x="590844" y="4166931"/>
            <a:ext cx="8340000" cy="1631216"/>
          </a:xfrm>
          <a:prstGeom prst="rect">
            <a:avLst/>
          </a:prstGeom>
          <a:ln w="19050">
            <a:solidFill>
              <a:srgbClr val="2D8AE7">
                <a:lumMod val="75000"/>
              </a:srgbClr>
            </a:solidFill>
            <a:prstDash val="dash"/>
          </a:ln>
        </p:spPr>
        <p:txBody>
          <a:bodyPr wrap="square">
            <a:spAutoFit/>
          </a:bodyPr>
          <a:lstStyle/>
          <a:p>
            <a:pPr lvl="0" algn="just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方正静蕾简体" panose="02000000000000000000"/>
              </a:rPr>
              <a:t>（</a:t>
            </a:r>
            <a:r>
              <a:rPr lang="en-US" altLang="zh-CN" sz="20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方正静蕾简体" panose="02000000000000000000"/>
              </a:rPr>
              <a:t>5</a:t>
            </a:r>
            <a:r>
              <a:rPr lang="zh-CN" altLang="en-US" sz="20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方正静蕾简体" panose="02000000000000000000"/>
              </a:rPr>
              <a:t>）</a:t>
            </a:r>
            <a:r>
              <a:rPr lang="en-US" altLang="zh-CN" sz="20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方正静蕾简体" panose="02000000000000000000"/>
              </a:rPr>
              <a:t>DOS</a:t>
            </a:r>
            <a:r>
              <a:rPr lang="zh-CN" altLang="en-US" sz="20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方正静蕾简体" panose="02000000000000000000"/>
              </a:rPr>
              <a:t>显示字符串功能</a:t>
            </a:r>
            <a:endParaRPr lang="en-US" altLang="zh-CN" sz="2000" b="1" kern="0" dirty="0">
              <a:solidFill>
                <a:srgbClr val="C00000"/>
              </a:solidFill>
              <a:latin typeface="Times New Roman" panose="02020603050405020304" pitchFamily="18" charset="0"/>
              <a:ea typeface="方正静蕾简体" panose="02000000000000000000"/>
            </a:endParaRPr>
          </a:p>
          <a:p>
            <a:pPr lvl="0" algn="just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            mov    dx, offset string         ; string</a:t>
            </a:r>
            <a:r>
              <a:rPr lang="zh-CN" altLang="en-US" sz="20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的偏移地址存在</a:t>
            </a:r>
            <a:r>
              <a:rPr lang="en-US" altLang="zh-CN" sz="20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dx</a:t>
            </a:r>
            <a:r>
              <a:rPr lang="zh-CN" altLang="en-US" sz="20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中</a:t>
            </a:r>
            <a:endParaRPr lang="en-US" altLang="zh-CN" sz="2000" b="1" kern="0" dirty="0">
              <a:solidFill>
                <a:srgbClr val="2D8AE7">
                  <a:lumMod val="50000"/>
                </a:srgbClr>
              </a:solidFill>
              <a:latin typeface="Times New Roman" panose="02020603050405020304" pitchFamily="18" charset="0"/>
              <a:ea typeface="方正静蕾简体" panose="02000000000000000000"/>
            </a:endParaRPr>
          </a:p>
          <a:p>
            <a:pPr lvl="0" algn="just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                                                           ; lea  dx, string            </a:t>
            </a:r>
          </a:p>
          <a:p>
            <a:pPr lvl="0" algn="just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            mov    ah,   9</a:t>
            </a:r>
          </a:p>
          <a:p>
            <a:pPr lvl="0" algn="just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            int       21h                             ; </a:t>
            </a:r>
            <a:r>
              <a:rPr lang="zh-CN" altLang="en-US" sz="20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显示一串字符</a:t>
            </a:r>
          </a:p>
        </p:txBody>
      </p:sp>
    </p:spTree>
    <p:extLst>
      <p:ext uri="{BB962C8B-B14F-4D97-AF65-F5344CB8AC3E}">
        <p14:creationId xmlns:p14="http://schemas.microsoft.com/office/powerpoint/2010/main" val="312113553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灯片编号占位符 1">
            <a:extLst>
              <a:ext uri="{FF2B5EF4-FFF2-40B4-BE49-F238E27FC236}">
                <a16:creationId xmlns:a16="http://schemas.microsoft.com/office/drawing/2014/main" id="{6E03CD92-135B-45A1-A9A3-2578CE0F2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1600" y="6318122"/>
            <a:ext cx="20574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200" dirty="0">
              <a:solidFill>
                <a:srgbClr val="B4B686"/>
              </a:solidFill>
            </a:endParaRP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3C1C5753-4AA6-4AC9-BD66-1CC2AB48B8FE}" type="slidenum">
              <a:rPr lang="en-US" altLang="zh-CN" sz="1200">
                <a:solidFill>
                  <a:srgbClr val="B4B686"/>
                </a:solidFill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24</a:t>
            </a:fld>
            <a:endParaRPr lang="en-US" altLang="zh-CN" sz="1200" dirty="0">
              <a:solidFill>
                <a:srgbClr val="B4B686"/>
              </a:solidFill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3D81D855-F688-44B2-A20E-6DBF63209A94}"/>
              </a:ext>
            </a:extLst>
          </p:cNvPr>
          <p:cNvGrpSpPr>
            <a:grpSpLocks/>
          </p:cNvGrpSpPr>
          <p:nvPr/>
        </p:nvGrpSpPr>
        <p:grpSpPr bwMode="auto">
          <a:xfrm>
            <a:off x="6467475" y="1106898"/>
            <a:ext cx="1116012" cy="5472113"/>
            <a:chOff x="6315658" y="529178"/>
            <a:chExt cx="1116012" cy="5472112"/>
          </a:xfrm>
        </p:grpSpPr>
        <p:grpSp>
          <p:nvGrpSpPr>
            <p:cNvPr id="39964" name="组合 3">
              <a:extLst>
                <a:ext uri="{FF2B5EF4-FFF2-40B4-BE49-F238E27FC236}">
                  <a16:creationId xmlns:a16="http://schemas.microsoft.com/office/drawing/2014/main" id="{30C9D73B-C518-4190-AF44-E71AFF75B97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15658" y="529178"/>
              <a:ext cx="1116012" cy="5472112"/>
              <a:chOff x="5456238" y="1124744"/>
              <a:chExt cx="1116012" cy="5472112"/>
            </a:xfrm>
          </p:grpSpPr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8D384067-2B76-4BFB-8C81-DEEF9A2533BF}"/>
                  </a:ext>
                </a:extLst>
              </p:cNvPr>
              <p:cNvSpPr/>
              <p:nvPr/>
            </p:nvSpPr>
            <p:spPr>
              <a:xfrm>
                <a:off x="5473700" y="1124744"/>
                <a:ext cx="1079500" cy="5472112"/>
              </a:xfrm>
              <a:prstGeom prst="rect">
                <a:avLst/>
              </a:prstGeom>
              <a:noFill/>
              <a:ln>
                <a:solidFill>
                  <a:schemeClr val="tx2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b="1"/>
              </a:p>
            </p:txBody>
          </p:sp>
          <p:cxnSp>
            <p:nvCxnSpPr>
              <p:cNvPr id="15" name="直接连接符 14">
                <a:extLst>
                  <a:ext uri="{FF2B5EF4-FFF2-40B4-BE49-F238E27FC236}">
                    <a16:creationId xmlns:a16="http://schemas.microsoft.com/office/drawing/2014/main" id="{313761A9-3121-424C-9AB0-952929F90E8D}"/>
                  </a:ext>
                </a:extLst>
              </p:cNvPr>
              <p:cNvCxnSpPr/>
              <p:nvPr/>
            </p:nvCxnSpPr>
            <p:spPr>
              <a:xfrm>
                <a:off x="5473700" y="1702594"/>
                <a:ext cx="1079500" cy="0"/>
              </a:xfrm>
              <a:prstGeom prst="line">
                <a:avLst/>
              </a:prstGeom>
              <a:ln w="2857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>
                <a:extLst>
                  <a:ext uri="{FF2B5EF4-FFF2-40B4-BE49-F238E27FC236}">
                    <a16:creationId xmlns:a16="http://schemas.microsoft.com/office/drawing/2014/main" id="{B80E7396-8A26-4B60-8C05-A655D3CC7CC8}"/>
                  </a:ext>
                </a:extLst>
              </p:cNvPr>
              <p:cNvCxnSpPr/>
              <p:nvPr/>
            </p:nvCxnSpPr>
            <p:spPr>
              <a:xfrm>
                <a:off x="5473700" y="2007394"/>
                <a:ext cx="1079500" cy="0"/>
              </a:xfrm>
              <a:prstGeom prst="line">
                <a:avLst/>
              </a:prstGeom>
              <a:ln w="2857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>
                <a:extLst>
                  <a:ext uri="{FF2B5EF4-FFF2-40B4-BE49-F238E27FC236}">
                    <a16:creationId xmlns:a16="http://schemas.microsoft.com/office/drawing/2014/main" id="{BC26D614-8C7B-4067-9B34-26985CEC6492}"/>
                  </a:ext>
                </a:extLst>
              </p:cNvPr>
              <p:cNvCxnSpPr/>
              <p:nvPr/>
            </p:nvCxnSpPr>
            <p:spPr>
              <a:xfrm>
                <a:off x="5473700" y="2312194"/>
                <a:ext cx="1079500" cy="0"/>
              </a:xfrm>
              <a:prstGeom prst="line">
                <a:avLst/>
              </a:prstGeom>
              <a:ln w="2857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>
                <a:extLst>
                  <a:ext uri="{FF2B5EF4-FFF2-40B4-BE49-F238E27FC236}">
                    <a16:creationId xmlns:a16="http://schemas.microsoft.com/office/drawing/2014/main" id="{29AFC181-44A4-4F95-88BB-2EB3AB529BD9}"/>
                  </a:ext>
                </a:extLst>
              </p:cNvPr>
              <p:cNvCxnSpPr/>
              <p:nvPr/>
            </p:nvCxnSpPr>
            <p:spPr>
              <a:xfrm>
                <a:off x="5473700" y="2616994"/>
                <a:ext cx="1079500" cy="0"/>
              </a:xfrm>
              <a:prstGeom prst="line">
                <a:avLst/>
              </a:prstGeom>
              <a:ln w="2857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连接符 18">
                <a:extLst>
                  <a:ext uri="{FF2B5EF4-FFF2-40B4-BE49-F238E27FC236}">
                    <a16:creationId xmlns:a16="http://schemas.microsoft.com/office/drawing/2014/main" id="{1643E3DB-96A6-49F3-86E4-20A055DC003E}"/>
                  </a:ext>
                </a:extLst>
              </p:cNvPr>
              <p:cNvCxnSpPr/>
              <p:nvPr/>
            </p:nvCxnSpPr>
            <p:spPr>
              <a:xfrm>
                <a:off x="5473700" y="2931319"/>
                <a:ext cx="1079500" cy="0"/>
              </a:xfrm>
              <a:prstGeom prst="line">
                <a:avLst/>
              </a:prstGeom>
              <a:ln w="2857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>
                <a:extLst>
                  <a:ext uri="{FF2B5EF4-FFF2-40B4-BE49-F238E27FC236}">
                    <a16:creationId xmlns:a16="http://schemas.microsoft.com/office/drawing/2014/main" id="{C5EA578D-523C-4F13-BFB6-A53889F747C6}"/>
                  </a:ext>
                </a:extLst>
              </p:cNvPr>
              <p:cNvCxnSpPr/>
              <p:nvPr/>
            </p:nvCxnSpPr>
            <p:spPr>
              <a:xfrm>
                <a:off x="5473700" y="3245644"/>
                <a:ext cx="1079500" cy="0"/>
              </a:xfrm>
              <a:prstGeom prst="line">
                <a:avLst/>
              </a:prstGeom>
              <a:ln w="2857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>
                <a:extLst>
                  <a:ext uri="{FF2B5EF4-FFF2-40B4-BE49-F238E27FC236}">
                    <a16:creationId xmlns:a16="http://schemas.microsoft.com/office/drawing/2014/main" id="{BED38566-1365-4FD0-8CC5-C30638673934}"/>
                  </a:ext>
                </a:extLst>
              </p:cNvPr>
              <p:cNvCxnSpPr/>
              <p:nvPr/>
            </p:nvCxnSpPr>
            <p:spPr>
              <a:xfrm>
                <a:off x="5473700" y="3574257"/>
                <a:ext cx="1079500" cy="0"/>
              </a:xfrm>
              <a:prstGeom prst="line">
                <a:avLst/>
              </a:prstGeom>
              <a:ln w="2857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>
                <a:extLst>
                  <a:ext uri="{FF2B5EF4-FFF2-40B4-BE49-F238E27FC236}">
                    <a16:creationId xmlns:a16="http://schemas.microsoft.com/office/drawing/2014/main" id="{7C821160-1A2A-4FDC-B0E7-ACF622265DBD}"/>
                  </a:ext>
                </a:extLst>
              </p:cNvPr>
              <p:cNvCxnSpPr/>
              <p:nvPr/>
            </p:nvCxnSpPr>
            <p:spPr>
              <a:xfrm>
                <a:off x="5473700" y="3871118"/>
                <a:ext cx="1079500" cy="0"/>
              </a:xfrm>
              <a:prstGeom prst="line">
                <a:avLst/>
              </a:prstGeom>
              <a:ln w="2857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>
                <a:extLst>
                  <a:ext uri="{FF2B5EF4-FFF2-40B4-BE49-F238E27FC236}">
                    <a16:creationId xmlns:a16="http://schemas.microsoft.com/office/drawing/2014/main" id="{63D3A985-581C-4BDB-B1B2-7BAE80F7C2EE}"/>
                  </a:ext>
                </a:extLst>
              </p:cNvPr>
              <p:cNvCxnSpPr/>
              <p:nvPr/>
            </p:nvCxnSpPr>
            <p:spPr>
              <a:xfrm>
                <a:off x="5473700" y="4150518"/>
                <a:ext cx="1079500" cy="0"/>
              </a:xfrm>
              <a:prstGeom prst="line">
                <a:avLst/>
              </a:prstGeom>
              <a:ln w="2857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>
                <a:extLst>
                  <a:ext uri="{FF2B5EF4-FFF2-40B4-BE49-F238E27FC236}">
                    <a16:creationId xmlns:a16="http://schemas.microsoft.com/office/drawing/2014/main" id="{B59EBB4E-4063-454F-97D3-30A664A17E4C}"/>
                  </a:ext>
                </a:extLst>
              </p:cNvPr>
              <p:cNvCxnSpPr/>
              <p:nvPr/>
            </p:nvCxnSpPr>
            <p:spPr>
              <a:xfrm>
                <a:off x="5473700" y="4437856"/>
                <a:ext cx="1079500" cy="0"/>
              </a:xfrm>
              <a:prstGeom prst="line">
                <a:avLst/>
              </a:prstGeom>
              <a:ln w="2857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>
                <a:extLst>
                  <a:ext uri="{FF2B5EF4-FFF2-40B4-BE49-F238E27FC236}">
                    <a16:creationId xmlns:a16="http://schemas.microsoft.com/office/drawing/2014/main" id="{54ABD540-9C13-4AD3-8C3E-A34D6881673F}"/>
                  </a:ext>
                </a:extLst>
              </p:cNvPr>
              <p:cNvCxnSpPr/>
              <p:nvPr/>
            </p:nvCxnSpPr>
            <p:spPr>
              <a:xfrm>
                <a:off x="5473700" y="4726781"/>
                <a:ext cx="1079500" cy="0"/>
              </a:xfrm>
              <a:prstGeom prst="line">
                <a:avLst/>
              </a:prstGeom>
              <a:ln w="2857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986" name="文本框 25">
                <a:extLst>
                  <a:ext uri="{FF2B5EF4-FFF2-40B4-BE49-F238E27FC236}">
                    <a16:creationId xmlns:a16="http://schemas.microsoft.com/office/drawing/2014/main" id="{74AA6479-8230-43E4-B2E9-2A1F618604D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05450" y="1662906"/>
                <a:ext cx="1008063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 b="1">
                    <a:solidFill>
                      <a:srgbClr val="960000"/>
                    </a:solidFill>
                  </a:rPr>
                  <a:t>07</a:t>
                </a:r>
                <a:endParaRPr lang="zh-CN" altLang="en-US" sz="1800" b="1">
                  <a:solidFill>
                    <a:srgbClr val="960000"/>
                  </a:solidFill>
                </a:endParaRPr>
              </a:p>
            </p:txBody>
          </p:sp>
          <p:sp>
            <p:nvSpPr>
              <p:cNvPr id="39987" name="文本框 26">
                <a:extLst>
                  <a:ext uri="{FF2B5EF4-FFF2-40B4-BE49-F238E27FC236}">
                    <a16:creationId xmlns:a16="http://schemas.microsoft.com/office/drawing/2014/main" id="{2F594862-36C5-4C89-A1B2-25FF79A9240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68938" y="2283619"/>
                <a:ext cx="1009650" cy="369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 b="1">
                    <a:solidFill>
                      <a:srgbClr val="960000"/>
                    </a:solidFill>
                  </a:rPr>
                  <a:t>B8</a:t>
                </a:r>
                <a:endParaRPr lang="zh-CN" altLang="en-US" sz="1800" b="1">
                  <a:solidFill>
                    <a:srgbClr val="960000"/>
                  </a:solidFill>
                </a:endParaRPr>
              </a:p>
            </p:txBody>
          </p:sp>
          <p:sp>
            <p:nvSpPr>
              <p:cNvPr id="39988" name="文本框 27">
                <a:extLst>
                  <a:ext uri="{FF2B5EF4-FFF2-40B4-BE49-F238E27FC236}">
                    <a16:creationId xmlns:a16="http://schemas.microsoft.com/office/drawing/2014/main" id="{A43AD1B9-7824-4BEF-B664-758A1A710F0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05450" y="2910681"/>
                <a:ext cx="1008063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 b="1">
                    <a:solidFill>
                      <a:srgbClr val="960000"/>
                    </a:solidFill>
                  </a:rPr>
                  <a:t>8E</a:t>
                </a:r>
                <a:endParaRPr lang="zh-CN" altLang="en-US" sz="1800" b="1">
                  <a:solidFill>
                    <a:srgbClr val="960000"/>
                  </a:solidFill>
                </a:endParaRPr>
              </a:p>
            </p:txBody>
          </p:sp>
          <p:sp>
            <p:nvSpPr>
              <p:cNvPr id="39989" name="文本框 28">
                <a:extLst>
                  <a:ext uri="{FF2B5EF4-FFF2-40B4-BE49-F238E27FC236}">
                    <a16:creationId xmlns:a16="http://schemas.microsoft.com/office/drawing/2014/main" id="{29249622-E5BC-4459-A048-B17316C38C5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45138" y="5844381"/>
                <a:ext cx="1008062" cy="3683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 b="1">
                    <a:solidFill>
                      <a:srgbClr val="960000"/>
                    </a:solidFill>
                  </a:rPr>
                  <a:t>…</a:t>
                </a:r>
                <a:endParaRPr lang="zh-CN" altLang="en-US" sz="1800" b="1">
                  <a:solidFill>
                    <a:srgbClr val="960000"/>
                  </a:solidFill>
                </a:endParaRPr>
              </a:p>
            </p:txBody>
          </p:sp>
          <p:cxnSp>
            <p:nvCxnSpPr>
              <p:cNvPr id="30" name="直接连接符 29">
                <a:extLst>
                  <a:ext uri="{FF2B5EF4-FFF2-40B4-BE49-F238E27FC236}">
                    <a16:creationId xmlns:a16="http://schemas.microsoft.com/office/drawing/2014/main" id="{A9707AB7-7C57-4331-98B7-5F48C0EBD54E}"/>
                  </a:ext>
                </a:extLst>
              </p:cNvPr>
              <p:cNvCxnSpPr/>
              <p:nvPr/>
            </p:nvCxnSpPr>
            <p:spPr>
              <a:xfrm>
                <a:off x="5456238" y="5014118"/>
                <a:ext cx="1079500" cy="0"/>
              </a:xfrm>
              <a:prstGeom prst="line">
                <a:avLst/>
              </a:prstGeom>
              <a:ln w="2857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>
                <a:extLst>
                  <a:ext uri="{FF2B5EF4-FFF2-40B4-BE49-F238E27FC236}">
                    <a16:creationId xmlns:a16="http://schemas.microsoft.com/office/drawing/2014/main" id="{A96D0472-6F2D-4706-A406-FB1F4885CFB5}"/>
                  </a:ext>
                </a:extLst>
              </p:cNvPr>
              <p:cNvCxnSpPr/>
              <p:nvPr/>
            </p:nvCxnSpPr>
            <p:spPr>
              <a:xfrm>
                <a:off x="5492750" y="5301456"/>
                <a:ext cx="1079500" cy="0"/>
              </a:xfrm>
              <a:prstGeom prst="line">
                <a:avLst/>
              </a:prstGeom>
              <a:ln w="2857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>
                <a:extLst>
                  <a:ext uri="{FF2B5EF4-FFF2-40B4-BE49-F238E27FC236}">
                    <a16:creationId xmlns:a16="http://schemas.microsoft.com/office/drawing/2014/main" id="{ED2CE2E9-1F8E-4D8F-9A40-D839EB3CCCAB}"/>
                  </a:ext>
                </a:extLst>
              </p:cNvPr>
              <p:cNvCxnSpPr/>
              <p:nvPr/>
            </p:nvCxnSpPr>
            <p:spPr>
              <a:xfrm>
                <a:off x="5492750" y="5590381"/>
                <a:ext cx="1079500" cy="0"/>
              </a:xfrm>
              <a:prstGeom prst="line">
                <a:avLst/>
              </a:prstGeom>
              <a:ln w="2857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>
                <a:extLst>
                  <a:ext uri="{FF2B5EF4-FFF2-40B4-BE49-F238E27FC236}">
                    <a16:creationId xmlns:a16="http://schemas.microsoft.com/office/drawing/2014/main" id="{803A1AA2-0E4E-4300-8CF8-7744AE15048B}"/>
                  </a:ext>
                </a:extLst>
              </p:cNvPr>
              <p:cNvCxnSpPr/>
              <p:nvPr/>
            </p:nvCxnSpPr>
            <p:spPr>
              <a:xfrm>
                <a:off x="5473700" y="5877718"/>
                <a:ext cx="1079500" cy="0"/>
              </a:xfrm>
              <a:prstGeom prst="line">
                <a:avLst/>
              </a:prstGeom>
              <a:ln w="2857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>
                <a:extLst>
                  <a:ext uri="{FF2B5EF4-FFF2-40B4-BE49-F238E27FC236}">
                    <a16:creationId xmlns:a16="http://schemas.microsoft.com/office/drawing/2014/main" id="{67CD9CD5-0734-4AC2-A5C4-2137F5534A2F}"/>
                  </a:ext>
                </a:extLst>
              </p:cNvPr>
              <p:cNvCxnSpPr/>
              <p:nvPr/>
            </p:nvCxnSpPr>
            <p:spPr>
              <a:xfrm>
                <a:off x="5492750" y="6166643"/>
                <a:ext cx="1079500" cy="0"/>
              </a:xfrm>
              <a:prstGeom prst="line">
                <a:avLst/>
              </a:prstGeom>
              <a:ln w="2857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995" name="文本框 16">
                <a:extLst>
                  <a:ext uri="{FF2B5EF4-FFF2-40B4-BE49-F238E27FC236}">
                    <a16:creationId xmlns:a16="http://schemas.microsoft.com/office/drawing/2014/main" id="{78491059-5C4A-4D09-81B9-9A550AAF85F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00688" y="1989931"/>
                <a:ext cx="1008063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 b="1">
                    <a:solidFill>
                      <a:srgbClr val="960000"/>
                    </a:solidFill>
                  </a:rPr>
                  <a:t>70</a:t>
                </a:r>
                <a:endParaRPr lang="zh-CN" altLang="en-US" sz="1800" b="1">
                  <a:solidFill>
                    <a:srgbClr val="960000"/>
                  </a:solidFill>
                </a:endParaRPr>
              </a:p>
            </p:txBody>
          </p:sp>
          <p:sp>
            <p:nvSpPr>
              <p:cNvPr id="39996" name="文本框 16">
                <a:extLst>
                  <a:ext uri="{FF2B5EF4-FFF2-40B4-BE49-F238E27FC236}">
                    <a16:creationId xmlns:a16="http://schemas.microsoft.com/office/drawing/2014/main" id="{294A647D-203B-4541-8DA1-94F3AFCE3A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80050" y="2577306"/>
                <a:ext cx="1008063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 b="1">
                    <a:solidFill>
                      <a:srgbClr val="960000"/>
                    </a:solidFill>
                  </a:rPr>
                  <a:t>D8</a:t>
                </a:r>
                <a:endParaRPr lang="zh-CN" altLang="en-US" sz="1800" b="1">
                  <a:solidFill>
                    <a:srgbClr val="960000"/>
                  </a:solidFill>
                </a:endParaRPr>
              </a:p>
            </p:txBody>
          </p:sp>
          <p:sp>
            <p:nvSpPr>
              <p:cNvPr id="39997" name="文本框 16">
                <a:extLst>
                  <a:ext uri="{FF2B5EF4-FFF2-40B4-BE49-F238E27FC236}">
                    <a16:creationId xmlns:a16="http://schemas.microsoft.com/office/drawing/2014/main" id="{1596FB68-7634-4B9C-B1FB-92B2372B0DB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95925" y="3231356"/>
                <a:ext cx="1008063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 b="1">
                    <a:solidFill>
                      <a:srgbClr val="960000"/>
                    </a:solidFill>
                  </a:rPr>
                  <a:t>0C</a:t>
                </a:r>
                <a:endParaRPr lang="zh-CN" altLang="en-US" sz="1800" b="1">
                  <a:solidFill>
                    <a:srgbClr val="960000"/>
                  </a:solidFill>
                </a:endParaRPr>
              </a:p>
            </p:txBody>
          </p:sp>
          <p:sp>
            <p:nvSpPr>
              <p:cNvPr id="39998" name="文本框 22">
                <a:extLst>
                  <a:ext uri="{FF2B5EF4-FFF2-40B4-BE49-F238E27FC236}">
                    <a16:creationId xmlns:a16="http://schemas.microsoft.com/office/drawing/2014/main" id="{D01715CE-54BB-414B-B171-E8D88D9C5F8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43391" y="5555456"/>
                <a:ext cx="1008063" cy="3683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 b="1">
                    <a:solidFill>
                      <a:srgbClr val="960000"/>
                    </a:solidFill>
                  </a:rPr>
                  <a:t>…</a:t>
                </a:r>
                <a:endParaRPr lang="zh-CN" altLang="en-US" sz="1800" b="1">
                  <a:solidFill>
                    <a:srgbClr val="960000"/>
                  </a:solidFill>
                </a:endParaRPr>
              </a:p>
            </p:txBody>
          </p:sp>
        </p:grpSp>
        <p:sp>
          <p:nvSpPr>
            <p:cNvPr id="39965" name="文本框 4">
              <a:extLst>
                <a:ext uri="{FF2B5EF4-FFF2-40B4-BE49-F238E27FC236}">
                  <a16:creationId xmlns:a16="http://schemas.microsoft.com/office/drawing/2014/main" id="{71771722-54B5-4E7D-B5C1-DAC2A1C645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37866" y="622047"/>
              <a:ext cx="1008063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 b="1">
                  <a:solidFill>
                    <a:srgbClr val="960000"/>
                  </a:solidFill>
                </a:rPr>
                <a:t>存储器</a:t>
              </a:r>
            </a:p>
          </p:txBody>
        </p:sp>
        <p:sp>
          <p:nvSpPr>
            <p:cNvPr id="39966" name="文本框 16">
              <a:extLst>
                <a:ext uri="{FF2B5EF4-FFF2-40B4-BE49-F238E27FC236}">
                  <a16:creationId xmlns:a16="http://schemas.microsoft.com/office/drawing/2014/main" id="{99F80D37-F3EF-4A89-B917-A12EEB954F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51376" y="5555457"/>
              <a:ext cx="1008063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solidFill>
                    <a:srgbClr val="960000"/>
                  </a:solidFill>
                </a:rPr>
                <a:t>…</a:t>
              </a:r>
              <a:endParaRPr lang="zh-CN" altLang="en-US" sz="1800" b="1">
                <a:solidFill>
                  <a:srgbClr val="960000"/>
                </a:solidFill>
              </a:endParaRPr>
            </a:p>
          </p:txBody>
        </p:sp>
        <p:sp>
          <p:nvSpPr>
            <p:cNvPr id="39967" name="文本框 16">
              <a:extLst>
                <a:ext uri="{FF2B5EF4-FFF2-40B4-BE49-F238E27FC236}">
                  <a16:creationId xmlns:a16="http://schemas.microsoft.com/office/drawing/2014/main" id="{625BAF12-973F-4FEC-BC44-194AC62F82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68838" y="2905665"/>
              <a:ext cx="1008063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solidFill>
                    <a:srgbClr val="960000"/>
                  </a:solidFill>
                </a:rPr>
                <a:t>47</a:t>
              </a:r>
              <a:endParaRPr lang="zh-CN" altLang="en-US" sz="1800" b="1">
                <a:solidFill>
                  <a:srgbClr val="960000"/>
                </a:solidFill>
              </a:endParaRPr>
            </a:p>
          </p:txBody>
        </p:sp>
        <p:sp>
          <p:nvSpPr>
            <p:cNvPr id="39968" name="文本框 16">
              <a:extLst>
                <a:ext uri="{FF2B5EF4-FFF2-40B4-BE49-F238E27FC236}">
                  <a16:creationId xmlns:a16="http://schemas.microsoft.com/office/drawing/2014/main" id="{78EBE59F-E006-4B25-A72C-E8B32FADD1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68433" y="3195644"/>
              <a:ext cx="1008063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solidFill>
                    <a:srgbClr val="960000"/>
                  </a:solidFill>
                </a:rPr>
                <a:t>…</a:t>
              </a:r>
              <a:endParaRPr lang="zh-CN" altLang="en-US" sz="1800" b="1">
                <a:solidFill>
                  <a:srgbClr val="960000"/>
                </a:solidFill>
              </a:endParaRPr>
            </a:p>
          </p:txBody>
        </p:sp>
        <p:sp>
          <p:nvSpPr>
            <p:cNvPr id="39969" name="文本框 16">
              <a:extLst>
                <a:ext uri="{FF2B5EF4-FFF2-40B4-BE49-F238E27FC236}">
                  <a16:creationId xmlns:a16="http://schemas.microsoft.com/office/drawing/2014/main" id="{9D8DC10E-9849-433D-9F55-F0D47294B0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75464" y="3469562"/>
              <a:ext cx="1008063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solidFill>
                    <a:srgbClr val="960000"/>
                  </a:solidFill>
                </a:rPr>
                <a:t>…</a:t>
              </a:r>
              <a:endParaRPr lang="zh-CN" altLang="en-US" sz="1800" b="1">
                <a:solidFill>
                  <a:srgbClr val="960000"/>
                </a:solidFill>
              </a:endParaRPr>
            </a:p>
          </p:txBody>
        </p:sp>
        <p:sp>
          <p:nvSpPr>
            <p:cNvPr id="39970" name="文本框 16">
              <a:extLst>
                <a:ext uri="{FF2B5EF4-FFF2-40B4-BE49-F238E27FC236}">
                  <a16:creationId xmlns:a16="http://schemas.microsoft.com/office/drawing/2014/main" id="{2B1EDD1F-69E1-46DB-9BB9-80C23D4AAC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82495" y="3734212"/>
              <a:ext cx="1008063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solidFill>
                    <a:srgbClr val="960000"/>
                  </a:solidFill>
                </a:rPr>
                <a:t>…</a:t>
              </a:r>
              <a:endParaRPr lang="zh-CN" altLang="en-US" sz="1800" b="1">
                <a:solidFill>
                  <a:srgbClr val="960000"/>
                </a:solidFill>
              </a:endParaRPr>
            </a:p>
          </p:txBody>
        </p:sp>
        <p:sp>
          <p:nvSpPr>
            <p:cNvPr id="39971" name="文本框 16">
              <a:extLst>
                <a:ext uri="{FF2B5EF4-FFF2-40B4-BE49-F238E27FC236}">
                  <a16:creationId xmlns:a16="http://schemas.microsoft.com/office/drawing/2014/main" id="{009567DB-A89B-43F8-A804-58030EFFB1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75201" y="4042016"/>
              <a:ext cx="1008063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solidFill>
                    <a:srgbClr val="960000"/>
                  </a:solidFill>
                </a:rPr>
                <a:t>…</a:t>
              </a:r>
              <a:endParaRPr lang="zh-CN" altLang="en-US" sz="1800" b="1">
                <a:solidFill>
                  <a:srgbClr val="960000"/>
                </a:solidFill>
              </a:endParaRPr>
            </a:p>
          </p:txBody>
        </p:sp>
        <p:sp>
          <p:nvSpPr>
            <p:cNvPr id="39972" name="文本框 16">
              <a:extLst>
                <a:ext uri="{FF2B5EF4-FFF2-40B4-BE49-F238E27FC236}">
                  <a16:creationId xmlns:a16="http://schemas.microsoft.com/office/drawing/2014/main" id="{19B1C9EF-48F0-4152-B48B-8A8DD66F79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82495" y="4326544"/>
              <a:ext cx="1008063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solidFill>
                    <a:srgbClr val="960000"/>
                  </a:solidFill>
                </a:rPr>
                <a:t>…</a:t>
              </a:r>
              <a:endParaRPr lang="zh-CN" altLang="en-US" sz="1800" b="1">
                <a:solidFill>
                  <a:srgbClr val="960000"/>
                </a:solidFill>
              </a:endParaRPr>
            </a:p>
          </p:txBody>
        </p:sp>
        <p:sp>
          <p:nvSpPr>
            <p:cNvPr id="39973" name="文本框 16">
              <a:extLst>
                <a:ext uri="{FF2B5EF4-FFF2-40B4-BE49-F238E27FC236}">
                  <a16:creationId xmlns:a16="http://schemas.microsoft.com/office/drawing/2014/main" id="{69CCA89D-591A-41F0-96D8-C9CFEA33FF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75200" y="4599659"/>
              <a:ext cx="1008063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solidFill>
                    <a:srgbClr val="960000"/>
                  </a:solidFill>
                </a:rPr>
                <a:t>…</a:t>
              </a:r>
              <a:endParaRPr lang="zh-CN" altLang="en-US" sz="1800" b="1">
                <a:solidFill>
                  <a:srgbClr val="960000"/>
                </a:solidFill>
              </a:endParaRPr>
            </a:p>
          </p:txBody>
        </p:sp>
      </p:grpSp>
      <p:sp>
        <p:nvSpPr>
          <p:cNvPr id="39" name="右大括号 38">
            <a:extLst>
              <a:ext uri="{FF2B5EF4-FFF2-40B4-BE49-F238E27FC236}">
                <a16:creationId xmlns:a16="http://schemas.microsoft.com/office/drawing/2014/main" id="{AF97EC2B-9296-4F01-BADF-1DB4C6A17B33}"/>
              </a:ext>
            </a:extLst>
          </p:cNvPr>
          <p:cNvSpPr/>
          <p:nvPr/>
        </p:nvSpPr>
        <p:spPr>
          <a:xfrm>
            <a:off x="7651750" y="1695861"/>
            <a:ext cx="227012" cy="3876675"/>
          </a:xfrm>
          <a:prstGeom prst="rightBrac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0" name="文本框 16">
            <a:extLst>
              <a:ext uri="{FF2B5EF4-FFF2-40B4-BE49-F238E27FC236}">
                <a16:creationId xmlns:a16="http://schemas.microsoft.com/office/drawing/2014/main" id="{1C23D3C7-1537-4BAA-8F76-28B05AE829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9875" y="3438936"/>
            <a:ext cx="10080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>
                <a:solidFill>
                  <a:srgbClr val="960000"/>
                </a:solidFill>
              </a:rPr>
              <a:t>代码段</a:t>
            </a:r>
          </a:p>
        </p:txBody>
      </p:sp>
      <p:pic>
        <p:nvPicPr>
          <p:cNvPr id="41" name="图片 40">
            <a:extLst>
              <a:ext uri="{FF2B5EF4-FFF2-40B4-BE49-F238E27FC236}">
                <a16:creationId xmlns:a16="http://schemas.microsoft.com/office/drawing/2014/main" id="{FB4DDA05-57C5-4F8F-B06D-4D2571D1CC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687" y="4161248"/>
            <a:ext cx="4926013" cy="137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3" name="矩形 41">
            <a:extLst>
              <a:ext uri="{FF2B5EF4-FFF2-40B4-BE49-F238E27FC236}">
                <a16:creationId xmlns:a16="http://schemas.microsoft.com/office/drawing/2014/main" id="{5724EEB1-8487-43E0-909D-6C012AC38C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775" y="1369246"/>
            <a:ext cx="4572000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C00000"/>
                </a:solidFill>
              </a:rPr>
              <a:t>汇编指令：</a:t>
            </a:r>
            <a:endParaRPr lang="en-US" altLang="zh-CN" sz="2400" b="1" dirty="0">
              <a:solidFill>
                <a:srgbClr val="C00000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 b="1" dirty="0">
              <a:solidFill>
                <a:srgbClr val="0000FF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dirty="0">
                <a:solidFill>
                  <a:srgbClr val="0000FF"/>
                </a:solidFill>
              </a:rPr>
              <a:t>MOV</a:t>
            </a:r>
            <a:r>
              <a:rPr lang="zh-CN" altLang="en-US" sz="1800" b="1" dirty="0">
                <a:solidFill>
                  <a:srgbClr val="000000"/>
                </a:solidFill>
              </a:rPr>
              <a:t>   </a:t>
            </a:r>
            <a:r>
              <a:rPr lang="en-US" altLang="zh-CN" sz="1800" b="1" dirty="0">
                <a:solidFill>
                  <a:srgbClr val="000000"/>
                </a:solidFill>
              </a:rPr>
              <a:t>AX,  DATAS</a:t>
            </a:r>
            <a:endParaRPr lang="zh-CN" altLang="en-US" sz="1800" b="1" dirty="0">
              <a:solidFill>
                <a:srgbClr val="000000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dirty="0">
                <a:solidFill>
                  <a:srgbClr val="0000FF"/>
                </a:solidFill>
              </a:rPr>
              <a:t>MOV</a:t>
            </a:r>
            <a:r>
              <a:rPr lang="zh-CN" altLang="en-US" sz="1800" b="1" dirty="0">
                <a:solidFill>
                  <a:srgbClr val="000000"/>
                </a:solidFill>
              </a:rPr>
              <a:t>   </a:t>
            </a:r>
            <a:r>
              <a:rPr lang="en-US" altLang="zh-CN" sz="1800" b="1" dirty="0">
                <a:solidFill>
                  <a:srgbClr val="000000"/>
                </a:solidFill>
              </a:rPr>
              <a:t>DS,   AX</a:t>
            </a:r>
            <a:endParaRPr lang="zh-CN" altLang="en-US" sz="1800" b="1" dirty="0">
              <a:solidFill>
                <a:srgbClr val="000000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dirty="0">
                <a:solidFill>
                  <a:srgbClr val="0000FF"/>
                </a:solidFill>
              </a:rPr>
              <a:t>MOV</a:t>
            </a:r>
            <a:r>
              <a:rPr lang="zh-CN" altLang="en-US" sz="1800" b="1" dirty="0">
                <a:solidFill>
                  <a:srgbClr val="000000"/>
                </a:solidFill>
              </a:rPr>
              <a:t>   </a:t>
            </a:r>
            <a:r>
              <a:rPr lang="en-US" altLang="zh-CN" sz="1800" b="1" dirty="0">
                <a:solidFill>
                  <a:srgbClr val="000000"/>
                </a:solidFill>
              </a:rPr>
              <a:t>AX,  [BX+(7-1)*2]</a:t>
            </a:r>
            <a:endParaRPr lang="zh-CN" altLang="en-US" sz="1800" b="1" dirty="0">
              <a:solidFill>
                <a:srgbClr val="000000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dirty="0">
                <a:solidFill>
                  <a:srgbClr val="0000FF"/>
                </a:solidFill>
              </a:rPr>
              <a:t>MOV</a:t>
            </a:r>
            <a:r>
              <a:rPr lang="zh-CN" altLang="en-US" sz="1800" b="1" dirty="0">
                <a:solidFill>
                  <a:srgbClr val="000000"/>
                </a:solidFill>
              </a:rPr>
              <a:t>   </a:t>
            </a:r>
            <a:r>
              <a:rPr lang="en-US" altLang="zh-CN" sz="1800" b="1" dirty="0">
                <a:solidFill>
                  <a:srgbClr val="000000"/>
                </a:solidFill>
              </a:rPr>
              <a:t>[BX+7*2],  AX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dirty="0"/>
              <a:t>MOV</a:t>
            </a:r>
            <a:r>
              <a:rPr lang="zh-CN" altLang="en-US" sz="1800" b="1" dirty="0"/>
              <a:t>   </a:t>
            </a:r>
            <a:r>
              <a:rPr lang="en-US" altLang="zh-CN" sz="1800" b="1" dirty="0">
                <a:solidFill>
                  <a:srgbClr val="000000"/>
                </a:solidFill>
              </a:rPr>
              <a:t>AH,  4CH</a:t>
            </a:r>
            <a:endParaRPr lang="zh-CN" altLang="en-US" sz="1800" b="1" dirty="0">
              <a:solidFill>
                <a:srgbClr val="000000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dirty="0"/>
              <a:t>INT     </a:t>
            </a:r>
            <a:r>
              <a:rPr lang="en-US" altLang="zh-CN" sz="1800" b="1" dirty="0">
                <a:solidFill>
                  <a:srgbClr val="000000"/>
                </a:solidFill>
              </a:rPr>
              <a:t>21H</a:t>
            </a:r>
            <a:endParaRPr lang="zh-CN" altLang="en-US" sz="1800" b="1" dirty="0">
              <a:solidFill>
                <a:srgbClr val="000000"/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74AD765D-F749-4510-940F-DF5E7B437D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775" y="3683411"/>
            <a:ext cx="18224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>
                <a:solidFill>
                  <a:srgbClr val="C00000"/>
                </a:solidFill>
              </a:rPr>
              <a:t>反汇编结果：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C42188EF-07D5-401A-8646-0BD9D1D2BD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3900" y="1130711"/>
            <a:ext cx="6683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solidFill>
                  <a:srgbClr val="C00000"/>
                </a:solidFill>
              </a:rPr>
              <a:t>(IP)</a:t>
            </a:r>
            <a:endParaRPr lang="zh-CN" altLang="en-US" sz="2000" b="1" dirty="0">
              <a:solidFill>
                <a:srgbClr val="C00000"/>
              </a:solidFill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D1BB29E8-E280-4118-8B21-E42BEFF6DD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4600" y="1130711"/>
            <a:ext cx="682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C00000"/>
                </a:solidFill>
              </a:rPr>
              <a:t>(CS)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6FDEA347-22CF-43EC-BAFA-85F6A8C40B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6025" y="1627598"/>
            <a:ext cx="14636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C00000"/>
                </a:solidFill>
              </a:rPr>
              <a:t>0771 : 0000</a:t>
            </a: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CF8CC42A-5135-488B-B1AE-BB9B4E4E5EF6}"/>
              </a:ext>
            </a:extLst>
          </p:cNvPr>
          <p:cNvCxnSpPr>
            <a:stCxn id="45" idx="2"/>
          </p:cNvCxnSpPr>
          <p:nvPr/>
        </p:nvCxnSpPr>
        <p:spPr>
          <a:xfrm flipH="1">
            <a:off x="5395912" y="1530761"/>
            <a:ext cx="0" cy="1651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EB6491EA-E7ED-4FBA-A680-89E82B09344B}"/>
              </a:ext>
            </a:extLst>
          </p:cNvPr>
          <p:cNvCxnSpPr/>
          <p:nvPr/>
        </p:nvCxnSpPr>
        <p:spPr>
          <a:xfrm flipH="1">
            <a:off x="6107112" y="1519648"/>
            <a:ext cx="0" cy="1651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0" name="矩形 49">
            <a:extLst>
              <a:ext uri="{FF2B5EF4-FFF2-40B4-BE49-F238E27FC236}">
                <a16:creationId xmlns:a16="http://schemas.microsoft.com/office/drawing/2014/main" id="{43CEE532-52F9-452C-8DBD-C79F439CE6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7612" y="2527711"/>
            <a:ext cx="14636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solidFill>
                  <a:srgbClr val="C00000"/>
                </a:solidFill>
              </a:rPr>
              <a:t>0771 : 0003</a:t>
            </a: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6966CD11-C9DA-409F-B887-157354F3D8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6025" y="3197636"/>
            <a:ext cx="14636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C00000"/>
                </a:solidFill>
              </a:rPr>
              <a:t>0771 : 0005</a:t>
            </a: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45C21849-391F-4EAF-AF6F-40495BC062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5487" y="2030823"/>
            <a:ext cx="6699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solidFill>
                  <a:srgbClr val="C00000"/>
                </a:solidFill>
              </a:rPr>
              <a:t>(IP)</a:t>
            </a:r>
            <a:endParaRPr lang="zh-CN" altLang="en-US" sz="2000" b="1" dirty="0">
              <a:solidFill>
                <a:srgbClr val="C00000"/>
              </a:solidFill>
            </a:endParaRPr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B267A952-2035-45EE-B978-9C160333D676}"/>
              </a:ext>
            </a:extLst>
          </p:cNvPr>
          <p:cNvCxnSpPr/>
          <p:nvPr/>
        </p:nvCxnSpPr>
        <p:spPr>
          <a:xfrm flipH="1">
            <a:off x="6108700" y="2419761"/>
            <a:ext cx="0" cy="1651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60" name="矩形 59">
            <a:extLst>
              <a:ext uri="{FF2B5EF4-FFF2-40B4-BE49-F238E27FC236}">
                <a16:creationId xmlns:a16="http://schemas.microsoft.com/office/drawing/2014/main" id="{695A99D0-2513-4D2E-9A70-2789AD5015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1675" y="2759486"/>
            <a:ext cx="6699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C00000"/>
                </a:solidFill>
              </a:rPr>
              <a:t>(IP)</a:t>
            </a:r>
            <a:endParaRPr lang="zh-CN" altLang="en-US" sz="2000" b="1">
              <a:solidFill>
                <a:srgbClr val="C00000"/>
              </a:solidFill>
            </a:endParaRPr>
          </a:p>
        </p:txBody>
      </p: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6BB43C03-A848-4453-B447-9833D438C6F8}"/>
              </a:ext>
            </a:extLst>
          </p:cNvPr>
          <p:cNvCxnSpPr/>
          <p:nvPr/>
        </p:nvCxnSpPr>
        <p:spPr>
          <a:xfrm flipH="1">
            <a:off x="6084887" y="3148423"/>
            <a:ext cx="0" cy="1651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62" name="矩形 61">
            <a:extLst>
              <a:ext uri="{FF2B5EF4-FFF2-40B4-BE49-F238E27FC236}">
                <a16:creationId xmlns:a16="http://schemas.microsoft.com/office/drawing/2014/main" id="{82C86CEE-1162-4197-82B4-C2CEFF652A22}"/>
              </a:ext>
            </a:extLst>
          </p:cNvPr>
          <p:cNvSpPr/>
          <p:nvPr/>
        </p:nvSpPr>
        <p:spPr>
          <a:xfrm>
            <a:off x="2728912" y="3683411"/>
            <a:ext cx="3790950" cy="40005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b="1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</a:rPr>
              <a:t>(IP) </a:t>
            </a:r>
            <a:r>
              <a:rPr lang="en-US" altLang="zh-CN" sz="2000" b="1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 (IP) + </a:t>
            </a:r>
            <a:r>
              <a:rPr lang="zh-CN" altLang="en-US" sz="2000" b="1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指令所占空间大小</a:t>
            </a:r>
            <a:endParaRPr lang="zh-CN" altLang="en-US" sz="2000" b="1" dirty="0">
              <a:solidFill>
                <a:schemeClr val="accent5">
                  <a:lumMod val="25000"/>
                </a:schemeClr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6C692AE-7AFE-4D2D-A246-E9F163A26127}"/>
              </a:ext>
            </a:extLst>
          </p:cNvPr>
          <p:cNvSpPr/>
          <p:nvPr/>
        </p:nvSpPr>
        <p:spPr>
          <a:xfrm>
            <a:off x="674687" y="4161248"/>
            <a:ext cx="1111250" cy="13763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589989A1-6D70-4E9D-99D1-2425608BD043}"/>
              </a:ext>
            </a:extLst>
          </p:cNvPr>
          <p:cNvSpPr/>
          <p:nvPr/>
        </p:nvSpPr>
        <p:spPr>
          <a:xfrm>
            <a:off x="1831975" y="4170773"/>
            <a:ext cx="746125" cy="13763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91F3202B-953B-4C83-8671-A00C1C45FE09}"/>
              </a:ext>
            </a:extLst>
          </p:cNvPr>
          <p:cNvSpPr/>
          <p:nvPr/>
        </p:nvSpPr>
        <p:spPr>
          <a:xfrm>
            <a:off x="3363912" y="4158073"/>
            <a:ext cx="2095500" cy="13763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6EEE2D5-3D4A-4DF7-B1F7-32A9DBE6E9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9000" y="5642386"/>
            <a:ext cx="6842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>
                <a:solidFill>
                  <a:schemeClr val="tx2"/>
                </a:solidFill>
                <a:latin typeface="Arial" panose="020B0604020202020204" pitchFamily="34" charset="0"/>
              </a:rPr>
              <a:t>地址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75858546-6FF3-4A04-9301-E92C427BD6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2762" y="5640798"/>
            <a:ext cx="9318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>
                <a:solidFill>
                  <a:schemeClr val="tx2"/>
                </a:solidFill>
                <a:latin typeface="Arial" panose="020B0604020202020204" pitchFamily="34" charset="0"/>
              </a:rPr>
              <a:t>机器码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276850B6-B445-4AAE-A54E-F7D96EAA76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3525" y="5640798"/>
            <a:ext cx="6762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>
                <a:solidFill>
                  <a:schemeClr val="tx2"/>
                </a:solidFill>
                <a:latin typeface="Arial" panose="020B0604020202020204" pitchFamily="34" charset="0"/>
              </a:rPr>
              <a:t>指令</a:t>
            </a:r>
          </a:p>
        </p:txBody>
      </p:sp>
      <p:sp>
        <p:nvSpPr>
          <p:cNvPr id="65" name="Rectangle 1027">
            <a:extLst>
              <a:ext uri="{FF2B5EF4-FFF2-40B4-BE49-F238E27FC236}">
                <a16:creationId xmlns:a16="http://schemas.microsoft.com/office/drawing/2014/main" id="{861AB38A-2EDD-445E-9921-5661712063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2218" y="444530"/>
            <a:ext cx="4493538" cy="523220"/>
          </a:xfrm>
          <a:prstGeom prst="rect">
            <a:avLst/>
          </a:prstGeom>
          <a:solidFill>
            <a:srgbClr val="0E457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  <a:defRPr/>
            </a:pPr>
            <a:r>
              <a:rPr lang="zh-CN" altLang="en-US" sz="2800" b="1" kern="0" dirty="0">
                <a:solidFill>
                  <a:schemeClr val="bg1"/>
                </a:solidFill>
                <a:latin typeface="Times New Roman" panose="02020603050405020304" pitchFamily="18" charset="0"/>
                <a:ea typeface="方正静蕾简体" panose="02000000000000000000"/>
              </a:rPr>
              <a:t>与转移地址有关的寻址方式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28459DF-CFC5-412D-8D99-AB299BC23B25}"/>
              </a:ext>
            </a:extLst>
          </p:cNvPr>
          <p:cNvSpPr/>
          <p:nvPr/>
        </p:nvSpPr>
        <p:spPr>
          <a:xfrm>
            <a:off x="436562" y="1106898"/>
            <a:ext cx="8485187" cy="5610225"/>
          </a:xfrm>
          <a:prstGeom prst="rect">
            <a:avLst/>
          </a:prstGeom>
          <a:noFill/>
          <a:ln w="28575">
            <a:solidFill>
              <a:srgbClr val="0E457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/>
      <p:bldP spid="43" grpId="0"/>
      <p:bldP spid="44" grpId="0"/>
      <p:bldP spid="44" grpId="1"/>
      <p:bldP spid="45" grpId="0"/>
      <p:bldP spid="46" grpId="0"/>
      <p:bldP spid="50" grpId="0"/>
      <p:bldP spid="51" grpId="0"/>
      <p:bldP spid="56" grpId="0"/>
      <p:bldP spid="56" grpId="1"/>
      <p:bldP spid="60" grpId="0"/>
      <p:bldP spid="60" grpId="1"/>
      <p:bldP spid="62" grpId="0"/>
      <p:bldP spid="2" grpId="0" animBg="1"/>
      <p:bldP spid="2" grpId="1" animBg="1"/>
      <p:bldP spid="58" grpId="0" animBg="1"/>
      <p:bldP spid="58" grpId="1" animBg="1"/>
      <p:bldP spid="59" grpId="0" animBg="1"/>
      <p:bldP spid="4" grpId="0"/>
      <p:bldP spid="63" grpId="0"/>
      <p:bldP spid="6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7036F25-D04F-4EF2-AC12-D337CA8F9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F81B1-D4C0-4CFE-8E4B-8D75BF4F38F2}" type="slidenum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3" name="Rectangle 1027">
            <a:extLst>
              <a:ext uri="{FF2B5EF4-FFF2-40B4-BE49-F238E27FC236}">
                <a16:creationId xmlns:a16="http://schemas.microsoft.com/office/drawing/2014/main" id="{71B018F8-E3EF-4325-A86A-D5D55BB6BC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2218" y="444530"/>
            <a:ext cx="4493538" cy="523220"/>
          </a:xfrm>
          <a:prstGeom prst="rect">
            <a:avLst/>
          </a:prstGeom>
          <a:solidFill>
            <a:srgbClr val="0E457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  <a:defRPr/>
            </a:pPr>
            <a:r>
              <a:rPr lang="zh-CN" altLang="en-US" sz="2800" b="1" kern="0" dirty="0">
                <a:solidFill>
                  <a:schemeClr val="bg1"/>
                </a:solidFill>
                <a:latin typeface="Times New Roman" panose="02020603050405020304" pitchFamily="18" charset="0"/>
                <a:ea typeface="方正静蕾简体" panose="02000000000000000000"/>
              </a:rPr>
              <a:t>与转移地址有关的寻址方式</a:t>
            </a: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811C0F7E-A60E-40E6-B461-A148A35C77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064" y="1233142"/>
            <a:ext cx="7996101" cy="4678204"/>
          </a:xfrm>
          <a:prstGeom prst="rect">
            <a:avLst/>
          </a:prstGeom>
          <a:noFill/>
          <a:ln w="28575">
            <a:solidFill>
              <a:srgbClr val="0E457C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457200" indent="-457200" eaLnBrk="1" hangingPunct="1">
              <a:spcBef>
                <a:spcPct val="5000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000000"/>
                </a:solidFill>
                <a:ea typeface="楷体_GB2312"/>
                <a:cs typeface="楷体_GB2312"/>
              </a:rPr>
              <a:t>用来确定</a:t>
            </a:r>
            <a:r>
              <a:rPr lang="zh-CN" altLang="en-US" sz="2800" b="1" dirty="0">
                <a:solidFill>
                  <a:srgbClr val="C00000"/>
                </a:solidFill>
                <a:ea typeface="楷体_GB2312"/>
                <a:cs typeface="楷体_GB2312"/>
              </a:rPr>
              <a:t>转移指令</a:t>
            </a:r>
            <a:r>
              <a:rPr lang="zh-CN" altLang="en-US" sz="2800" b="1" dirty="0">
                <a:solidFill>
                  <a:srgbClr val="000000"/>
                </a:solidFill>
                <a:ea typeface="楷体_GB2312"/>
                <a:cs typeface="楷体_GB2312"/>
              </a:rPr>
              <a:t>及</a:t>
            </a:r>
            <a:r>
              <a:rPr lang="en-US" altLang="zh-CN" sz="2800" b="1" dirty="0">
                <a:solidFill>
                  <a:srgbClr val="C00000"/>
                </a:solidFill>
                <a:ea typeface="楷体_GB2312"/>
                <a:cs typeface="楷体_GB2312"/>
              </a:rPr>
              <a:t>call</a:t>
            </a:r>
            <a:r>
              <a:rPr lang="zh-CN" altLang="en-US" sz="2800" b="1" dirty="0">
                <a:solidFill>
                  <a:srgbClr val="C00000"/>
                </a:solidFill>
                <a:ea typeface="楷体_GB2312"/>
                <a:cs typeface="楷体_GB2312"/>
              </a:rPr>
              <a:t>指令</a:t>
            </a:r>
            <a:r>
              <a:rPr lang="zh-CN" altLang="en-US" sz="2800" b="1" dirty="0">
                <a:solidFill>
                  <a:srgbClr val="000000"/>
                </a:solidFill>
                <a:ea typeface="楷体_GB2312"/>
                <a:cs typeface="楷体_GB2312"/>
              </a:rPr>
              <a:t>的转向地址</a:t>
            </a:r>
            <a:r>
              <a:rPr lang="zh-CN" altLang="en-US" sz="2400" b="1" dirty="0">
                <a:solidFill>
                  <a:srgbClr val="000000"/>
                </a:solidFill>
                <a:ea typeface="楷体_GB2312"/>
                <a:cs typeface="楷体_GB2312"/>
              </a:rPr>
              <a:t>。</a:t>
            </a:r>
            <a:endParaRPr lang="en-US" altLang="zh-CN" sz="2400" b="1" dirty="0">
              <a:solidFill>
                <a:srgbClr val="000000"/>
              </a:solidFill>
              <a:ea typeface="楷体_GB2312"/>
              <a:cs typeface="楷体_GB2312"/>
            </a:endParaRPr>
          </a:p>
          <a:p>
            <a:pPr marL="1200150" lvl="1" indent="-457200">
              <a:spcBef>
                <a:spcPct val="50000"/>
              </a:spcBef>
              <a:buClrTx/>
              <a:buSzTx/>
            </a:pPr>
            <a:r>
              <a:rPr lang="zh-CN" altLang="en-US" b="1" dirty="0">
                <a:solidFill>
                  <a:srgbClr val="000000"/>
                </a:solidFill>
                <a:ea typeface="楷体_GB2312"/>
                <a:cs typeface="楷体_GB2312"/>
              </a:rPr>
              <a:t>段内寻址</a:t>
            </a:r>
            <a:endParaRPr lang="en-US" altLang="zh-CN" b="1" dirty="0">
              <a:solidFill>
                <a:srgbClr val="000000"/>
              </a:solidFill>
              <a:ea typeface="楷体_GB2312"/>
              <a:cs typeface="楷体_GB2312"/>
            </a:endParaRPr>
          </a:p>
          <a:p>
            <a:pPr marL="1600200" lvl="2" indent="-457200">
              <a:spcBef>
                <a:spcPct val="50000"/>
              </a:spcBef>
              <a:buClrTx/>
              <a:buSzTx/>
            </a:pPr>
            <a:r>
              <a:rPr lang="zh-CN" altLang="en-US" sz="2000" b="1" dirty="0">
                <a:solidFill>
                  <a:srgbClr val="000000"/>
                </a:solidFill>
                <a:ea typeface="楷体_GB2312"/>
                <a:cs typeface="楷体_GB2312"/>
              </a:rPr>
              <a:t>段内直接寻址      </a:t>
            </a:r>
            <a:r>
              <a:rPr lang="en-US" altLang="zh-CN" sz="2000" b="1" dirty="0">
                <a:solidFill>
                  <a:srgbClr val="000000"/>
                </a:solidFill>
                <a:ea typeface="楷体_GB2312"/>
                <a:cs typeface="楷体_GB2312"/>
              </a:rPr>
              <a:t>JMP  </a:t>
            </a:r>
            <a:r>
              <a:rPr lang="en-US" altLang="zh-CN" sz="2000" b="1" dirty="0">
                <a:solidFill>
                  <a:srgbClr val="C00000"/>
                </a:solidFill>
                <a:ea typeface="楷体_GB2312"/>
                <a:cs typeface="楷体_GB2312"/>
              </a:rPr>
              <a:t>NEAR  PTR</a:t>
            </a:r>
            <a:r>
              <a:rPr lang="en-US" altLang="zh-CN" sz="2000" b="1" dirty="0">
                <a:solidFill>
                  <a:srgbClr val="000000"/>
                </a:solidFill>
                <a:ea typeface="楷体_GB2312"/>
                <a:cs typeface="楷体_GB2312"/>
              </a:rPr>
              <a:t>  NEXT (16</a:t>
            </a:r>
            <a:r>
              <a:rPr lang="zh-CN" altLang="en-US" sz="2000" b="1" dirty="0">
                <a:solidFill>
                  <a:srgbClr val="000000"/>
                </a:solidFill>
                <a:ea typeface="楷体_GB2312"/>
                <a:cs typeface="楷体_GB2312"/>
              </a:rPr>
              <a:t>位位移量</a:t>
            </a:r>
            <a:r>
              <a:rPr lang="en-US" altLang="zh-CN" sz="2000" b="1" dirty="0">
                <a:solidFill>
                  <a:srgbClr val="000000"/>
                </a:solidFill>
                <a:ea typeface="楷体_GB2312"/>
                <a:cs typeface="楷体_GB2312"/>
              </a:rPr>
              <a:t>)</a:t>
            </a:r>
          </a:p>
          <a:p>
            <a:pPr lvl="2" indent="0">
              <a:spcBef>
                <a:spcPct val="50000"/>
              </a:spcBef>
              <a:buClrTx/>
              <a:buSzTx/>
              <a:buNone/>
            </a:pPr>
            <a:r>
              <a:rPr lang="en-US" altLang="zh-CN" sz="2000" b="1" dirty="0">
                <a:solidFill>
                  <a:srgbClr val="000000"/>
                </a:solidFill>
                <a:ea typeface="楷体_GB2312"/>
                <a:cs typeface="楷体_GB2312"/>
              </a:rPr>
              <a:t>                                     JMP  </a:t>
            </a:r>
            <a:r>
              <a:rPr lang="en-US" altLang="zh-CN" sz="2000" b="1" dirty="0">
                <a:solidFill>
                  <a:srgbClr val="C00000"/>
                </a:solidFill>
                <a:ea typeface="楷体_GB2312"/>
                <a:cs typeface="楷体_GB2312"/>
              </a:rPr>
              <a:t>SHORT</a:t>
            </a:r>
            <a:r>
              <a:rPr lang="en-US" altLang="zh-CN" sz="2000" b="1" dirty="0">
                <a:solidFill>
                  <a:srgbClr val="000000"/>
                </a:solidFill>
                <a:ea typeface="楷体_GB2312"/>
                <a:cs typeface="楷体_GB2312"/>
              </a:rPr>
              <a:t>  NEXT(8</a:t>
            </a:r>
            <a:r>
              <a:rPr lang="zh-CN" altLang="en-US" sz="2000" b="1" dirty="0">
                <a:solidFill>
                  <a:srgbClr val="000000"/>
                </a:solidFill>
                <a:ea typeface="楷体_GB2312"/>
                <a:cs typeface="楷体_GB2312"/>
              </a:rPr>
              <a:t>位位移量</a:t>
            </a:r>
            <a:r>
              <a:rPr lang="en-US" altLang="zh-CN" sz="2000" b="1" dirty="0">
                <a:solidFill>
                  <a:srgbClr val="000000"/>
                </a:solidFill>
                <a:ea typeface="楷体_GB2312"/>
                <a:cs typeface="楷体_GB2312"/>
              </a:rPr>
              <a:t>)</a:t>
            </a:r>
            <a:endParaRPr lang="en-US" altLang="zh-CN" sz="1600" b="1" dirty="0">
              <a:solidFill>
                <a:srgbClr val="000000"/>
              </a:solidFill>
              <a:ea typeface="楷体_GB2312"/>
              <a:cs typeface="楷体_GB2312"/>
            </a:endParaRPr>
          </a:p>
          <a:p>
            <a:pPr marL="1600200" lvl="2" indent="-457200">
              <a:spcBef>
                <a:spcPct val="50000"/>
              </a:spcBef>
              <a:buClrTx/>
              <a:buSzTx/>
            </a:pPr>
            <a:r>
              <a:rPr lang="zh-CN" altLang="en-US" sz="2000" b="1" dirty="0">
                <a:solidFill>
                  <a:srgbClr val="000000"/>
                </a:solidFill>
                <a:ea typeface="楷体_GB2312"/>
                <a:cs typeface="楷体_GB2312"/>
              </a:rPr>
              <a:t>段内间接寻址      </a:t>
            </a:r>
            <a:r>
              <a:rPr lang="en-US" altLang="zh-CN" sz="2000" b="1" dirty="0">
                <a:solidFill>
                  <a:srgbClr val="000000"/>
                </a:solidFill>
                <a:ea typeface="楷体_GB2312"/>
                <a:cs typeface="楷体_GB2312"/>
              </a:rPr>
              <a:t>JMP  </a:t>
            </a:r>
            <a:r>
              <a:rPr lang="en-US" altLang="zh-CN" sz="2000" b="1" dirty="0">
                <a:solidFill>
                  <a:srgbClr val="C00000"/>
                </a:solidFill>
                <a:ea typeface="楷体_GB2312"/>
                <a:cs typeface="楷体_GB2312"/>
              </a:rPr>
              <a:t>WORD</a:t>
            </a:r>
            <a:r>
              <a:rPr lang="en-US" altLang="zh-CN" sz="2000" b="1" dirty="0">
                <a:solidFill>
                  <a:srgbClr val="000000"/>
                </a:solidFill>
                <a:ea typeface="楷体_GB2312"/>
                <a:cs typeface="楷体_GB2312"/>
              </a:rPr>
              <a:t>  </a:t>
            </a:r>
            <a:r>
              <a:rPr lang="en-US" altLang="zh-CN" sz="2000" b="1" dirty="0">
                <a:solidFill>
                  <a:srgbClr val="C00000"/>
                </a:solidFill>
                <a:ea typeface="楷体_GB2312"/>
                <a:cs typeface="楷体_GB2312"/>
              </a:rPr>
              <a:t>PTR</a:t>
            </a:r>
            <a:r>
              <a:rPr lang="en-US" altLang="zh-CN" sz="2000" b="1" dirty="0">
                <a:solidFill>
                  <a:srgbClr val="000000"/>
                </a:solidFill>
                <a:ea typeface="楷体_GB2312"/>
                <a:cs typeface="楷体_GB2312"/>
              </a:rPr>
              <a:t>  [BX]</a:t>
            </a:r>
          </a:p>
          <a:p>
            <a:pPr marL="1200150" lvl="1" indent="-457200">
              <a:spcBef>
                <a:spcPct val="50000"/>
              </a:spcBef>
              <a:buClrTx/>
              <a:buSzTx/>
            </a:pPr>
            <a:r>
              <a:rPr lang="zh-CN" altLang="en-US" b="1" dirty="0">
                <a:solidFill>
                  <a:srgbClr val="000000"/>
                </a:solidFill>
                <a:ea typeface="楷体_GB2312"/>
                <a:cs typeface="楷体_GB2312"/>
              </a:rPr>
              <a:t>段间寻址</a:t>
            </a:r>
            <a:endParaRPr lang="en-US" altLang="zh-CN" b="1" dirty="0">
              <a:solidFill>
                <a:srgbClr val="000000"/>
              </a:solidFill>
              <a:ea typeface="楷体_GB2312"/>
              <a:cs typeface="楷体_GB2312"/>
            </a:endParaRPr>
          </a:p>
          <a:p>
            <a:pPr marL="1600200" lvl="2" indent="-457200">
              <a:spcBef>
                <a:spcPct val="50000"/>
              </a:spcBef>
              <a:buClrTx/>
              <a:buSzTx/>
            </a:pPr>
            <a:r>
              <a:rPr lang="zh-CN" altLang="en-US" sz="2000" b="1" dirty="0">
                <a:solidFill>
                  <a:srgbClr val="000000"/>
                </a:solidFill>
                <a:ea typeface="楷体_GB2312"/>
                <a:cs typeface="楷体_GB2312"/>
              </a:rPr>
              <a:t>段间直接寻址      </a:t>
            </a:r>
            <a:r>
              <a:rPr lang="en-US" altLang="zh-CN" sz="2000" b="1" dirty="0">
                <a:solidFill>
                  <a:srgbClr val="000000"/>
                </a:solidFill>
                <a:ea typeface="楷体_GB2312"/>
                <a:cs typeface="楷体_GB2312"/>
              </a:rPr>
              <a:t>JMP  </a:t>
            </a:r>
            <a:r>
              <a:rPr lang="en-US" altLang="zh-CN" sz="2000" b="1" dirty="0">
                <a:solidFill>
                  <a:srgbClr val="C00000"/>
                </a:solidFill>
                <a:ea typeface="楷体_GB2312"/>
                <a:cs typeface="楷体_GB2312"/>
              </a:rPr>
              <a:t>FAR  PTR</a:t>
            </a:r>
            <a:r>
              <a:rPr lang="en-US" altLang="zh-CN" sz="2000" b="1" dirty="0">
                <a:solidFill>
                  <a:srgbClr val="000000"/>
                </a:solidFill>
                <a:ea typeface="楷体_GB2312"/>
                <a:cs typeface="楷体_GB2312"/>
              </a:rPr>
              <a:t>  NEXT</a:t>
            </a:r>
          </a:p>
          <a:p>
            <a:pPr marL="1600200" lvl="2" indent="-457200">
              <a:spcBef>
                <a:spcPct val="50000"/>
              </a:spcBef>
              <a:buClrTx/>
              <a:buSzTx/>
            </a:pPr>
            <a:r>
              <a:rPr lang="zh-CN" altLang="en-US" sz="2000" b="1" dirty="0">
                <a:solidFill>
                  <a:srgbClr val="000000"/>
                </a:solidFill>
                <a:ea typeface="楷体_GB2312"/>
                <a:cs typeface="楷体_GB2312"/>
              </a:rPr>
              <a:t>段间间接寻址      </a:t>
            </a:r>
            <a:r>
              <a:rPr lang="en-US" altLang="zh-CN" sz="2000" b="1" dirty="0">
                <a:solidFill>
                  <a:srgbClr val="000000"/>
                </a:solidFill>
                <a:ea typeface="楷体_GB2312"/>
                <a:cs typeface="楷体_GB2312"/>
              </a:rPr>
              <a:t>JMP  </a:t>
            </a:r>
            <a:r>
              <a:rPr lang="en-US" altLang="zh-CN" sz="2000" b="1" dirty="0">
                <a:solidFill>
                  <a:srgbClr val="C00000"/>
                </a:solidFill>
                <a:ea typeface="楷体_GB2312"/>
                <a:cs typeface="楷体_GB2312"/>
              </a:rPr>
              <a:t>DWORD  PTR</a:t>
            </a:r>
            <a:r>
              <a:rPr lang="en-US" altLang="zh-CN" sz="2000" b="1" dirty="0">
                <a:solidFill>
                  <a:srgbClr val="000000"/>
                </a:solidFill>
                <a:ea typeface="楷体_GB2312"/>
                <a:cs typeface="楷体_GB2312"/>
              </a:rPr>
              <a:t>  [BX]</a:t>
            </a:r>
          </a:p>
          <a:p>
            <a:pPr marL="457200" indent="-457200" eaLnBrk="1" hangingPunct="1">
              <a:spcBef>
                <a:spcPct val="5000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C00000"/>
                </a:solidFill>
                <a:ea typeface="楷体_GB2312"/>
                <a:cs typeface="楷体_GB2312"/>
              </a:rPr>
              <a:t>改变</a:t>
            </a:r>
            <a:r>
              <a:rPr lang="en-US" altLang="zh-CN" sz="2400" b="1" dirty="0">
                <a:solidFill>
                  <a:srgbClr val="C00000"/>
                </a:solidFill>
                <a:ea typeface="楷体_GB2312"/>
                <a:cs typeface="楷体_GB2312"/>
              </a:rPr>
              <a:t>CS</a:t>
            </a:r>
            <a:r>
              <a:rPr lang="zh-CN" altLang="en-US" sz="2400" b="1" dirty="0">
                <a:solidFill>
                  <a:srgbClr val="C00000"/>
                </a:solidFill>
                <a:ea typeface="楷体_GB2312"/>
                <a:cs typeface="楷体_GB2312"/>
              </a:rPr>
              <a:t>或</a:t>
            </a:r>
            <a:r>
              <a:rPr lang="en-US" altLang="zh-CN" sz="2400" b="1" dirty="0">
                <a:solidFill>
                  <a:srgbClr val="C00000"/>
                </a:solidFill>
                <a:ea typeface="楷体_GB2312"/>
                <a:cs typeface="楷体_GB2312"/>
              </a:rPr>
              <a:t>IP</a:t>
            </a:r>
            <a:r>
              <a:rPr lang="zh-CN" altLang="en-US" sz="2400" b="1" dirty="0">
                <a:solidFill>
                  <a:srgbClr val="C00000"/>
                </a:solidFill>
                <a:ea typeface="楷体_GB2312"/>
                <a:cs typeface="楷体_GB2312"/>
              </a:rPr>
              <a:t>寄存器的值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C2D1A14B-AE28-4461-B619-D600221CA592}"/>
              </a:ext>
            </a:extLst>
          </p:cNvPr>
          <p:cNvGrpSpPr/>
          <p:nvPr/>
        </p:nvGrpSpPr>
        <p:grpSpPr>
          <a:xfrm>
            <a:off x="5595756" y="1800225"/>
            <a:ext cx="2386194" cy="1019175"/>
            <a:chOff x="5595756" y="1800225"/>
            <a:chExt cx="2386194" cy="1019175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E9793CF8-394A-4973-8FEA-94EB2A71E376}"/>
                </a:ext>
              </a:extLst>
            </p:cNvPr>
            <p:cNvSpPr/>
            <p:nvPr/>
          </p:nvSpPr>
          <p:spPr>
            <a:xfrm>
              <a:off x="5595756" y="2466975"/>
              <a:ext cx="747894" cy="352425"/>
            </a:xfrm>
            <a:prstGeom prst="rect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AE46FF72-0BA0-4655-9171-527296E655C2}"/>
                </a:ext>
              </a:extLst>
            </p:cNvPr>
            <p:cNvCxnSpPr>
              <a:stCxn id="4" idx="0"/>
            </p:cNvCxnSpPr>
            <p:nvPr/>
          </p:nvCxnSpPr>
          <p:spPr>
            <a:xfrm flipV="1">
              <a:off x="5969703" y="2021970"/>
              <a:ext cx="564447" cy="445005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BE333116-74FF-4D1D-861C-80E76EF4AE47}"/>
                </a:ext>
              </a:extLst>
            </p:cNvPr>
            <p:cNvSpPr/>
            <p:nvPr/>
          </p:nvSpPr>
          <p:spPr>
            <a:xfrm>
              <a:off x="6534150" y="1800225"/>
              <a:ext cx="1447800" cy="342900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latin typeface="宋体" panose="02010600030101010101" pitchFamily="2" charset="-122"/>
                  <a:ea typeface="宋体" panose="02010600030101010101" pitchFamily="2" charset="-122"/>
                </a:rPr>
                <a:t>属性操作符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6207667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5C5A5B55-E26C-4E18-B8C5-58EB21D739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330" y="1054328"/>
            <a:ext cx="7547340" cy="1557349"/>
          </a:xfrm>
          <a:prstGeom prst="rect">
            <a:avLst/>
          </a:prstGeom>
          <a:noFill/>
          <a:ln w="28575">
            <a:solidFill>
              <a:srgbClr val="0E457C"/>
            </a:solidFill>
            <a:prstDash val="dash"/>
          </a:ln>
        </p:spPr>
        <p:txBody>
          <a:bodyPr wrap="square">
            <a:spAutoFit/>
          </a:bodyPr>
          <a:lstStyle/>
          <a:p>
            <a:pPr marL="457200" indent="-457200" eaLnBrk="1" hangingPunct="1"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r>
              <a:rPr kumimoji="1" lang="zh-CN" altLang="en-US" sz="2800" b="1" dirty="0">
                <a:solidFill>
                  <a:srgbClr val="0E457C"/>
                </a:solidFill>
                <a:latin typeface="Times New Roman" panose="02020603050405020304" pitchFamily="18" charset="0"/>
              </a:rPr>
              <a:t>直接给出立即数或者符号地址</a:t>
            </a:r>
            <a:endParaRPr kumimoji="1" lang="en-US" altLang="zh-CN" sz="2800" b="1" dirty="0">
              <a:solidFill>
                <a:srgbClr val="0E457C"/>
              </a:solidFill>
              <a:latin typeface="Times New Roman" panose="02020603050405020304" pitchFamily="18" charset="0"/>
            </a:endParaRPr>
          </a:p>
          <a:p>
            <a:pPr marL="914400" lvl="1" indent="-457200"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r>
              <a:rPr kumimoji="1" lang="zh-CN" altLang="en-US" sz="2800" b="1" dirty="0">
                <a:solidFill>
                  <a:srgbClr val="0E457C"/>
                </a:solidFill>
                <a:latin typeface="Times New Roman" panose="02020603050405020304" pitchFamily="18" charset="0"/>
              </a:rPr>
              <a:t>汇编格式为：</a:t>
            </a:r>
            <a:r>
              <a:rPr kumimoji="1" lang="en-US" altLang="zh-CN" sz="2800" b="1" dirty="0">
                <a:solidFill>
                  <a:srgbClr val="0E457C"/>
                </a:solidFill>
                <a:latin typeface="Times New Roman" panose="02020603050405020304" pitchFamily="18" charset="0"/>
              </a:rPr>
              <a:t>JMP  </a:t>
            </a:r>
            <a:r>
              <a:rPr kumimoji="1"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SHORT</a:t>
            </a:r>
            <a:r>
              <a:rPr kumimoji="1" lang="en-US" altLang="zh-CN" sz="2800" b="1" dirty="0">
                <a:solidFill>
                  <a:srgbClr val="0E457C"/>
                </a:solidFill>
                <a:latin typeface="Times New Roman" panose="02020603050405020304" pitchFamily="18" charset="0"/>
              </a:rPr>
              <a:t>  QUEST</a:t>
            </a:r>
          </a:p>
          <a:p>
            <a:pPr lvl="1">
              <a:spcBef>
                <a:spcPct val="20000"/>
              </a:spcBef>
              <a:defRPr/>
            </a:pPr>
            <a:r>
              <a:rPr kumimoji="1" lang="en-US" altLang="zh-CN" sz="2800" b="1" dirty="0">
                <a:solidFill>
                  <a:srgbClr val="0E457C"/>
                </a:solidFill>
                <a:latin typeface="Times New Roman" panose="02020603050405020304" pitchFamily="18" charset="0"/>
              </a:rPr>
              <a:t>                             JMP  </a:t>
            </a:r>
            <a:r>
              <a:rPr kumimoji="1"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NEAR PTR</a:t>
            </a:r>
            <a:r>
              <a:rPr kumimoji="1" lang="en-US" altLang="zh-CN" sz="2800" b="1" dirty="0">
                <a:solidFill>
                  <a:srgbClr val="0E457C"/>
                </a:solidFill>
                <a:latin typeface="Times New Roman" panose="02020603050405020304" pitchFamily="18" charset="0"/>
              </a:rPr>
              <a:t> PROGIA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5673A2D2-2CE4-4FFE-9A73-769AB0F6B6CE}"/>
              </a:ext>
            </a:extLst>
          </p:cNvPr>
          <p:cNvGrpSpPr/>
          <p:nvPr/>
        </p:nvGrpSpPr>
        <p:grpSpPr>
          <a:xfrm>
            <a:off x="931794" y="2656295"/>
            <a:ext cx="7010400" cy="4065181"/>
            <a:chOff x="931794" y="2656295"/>
            <a:chExt cx="7010400" cy="4065181"/>
          </a:xfrm>
        </p:grpSpPr>
        <p:sp>
          <p:nvSpPr>
            <p:cNvPr id="41987" name="Text Box 3">
              <a:extLst>
                <a:ext uri="{FF2B5EF4-FFF2-40B4-BE49-F238E27FC236}">
                  <a16:creationId xmlns:a16="http://schemas.microsoft.com/office/drawing/2014/main" id="{41BC6F3C-6707-418F-8044-A4BE0EDA0C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2784" y="2656295"/>
              <a:ext cx="5943600" cy="427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200" b="1" dirty="0">
                  <a:solidFill>
                    <a:srgbClr val="000000"/>
                  </a:solidFill>
                </a:rPr>
                <a:t>转向的有效地址 </a:t>
              </a:r>
              <a:r>
                <a:rPr lang="en-US" altLang="zh-CN" sz="2200" b="1" dirty="0">
                  <a:solidFill>
                    <a:srgbClr val="000000"/>
                  </a:solidFill>
                </a:rPr>
                <a:t>= (IP)+ </a:t>
              </a:r>
              <a:r>
                <a:rPr lang="zh-CN" altLang="en-US" sz="2200" b="1" dirty="0">
                  <a:solidFill>
                    <a:srgbClr val="000000"/>
                  </a:solidFill>
                </a:rPr>
                <a:t>位移量</a:t>
              </a:r>
              <a:r>
                <a:rPr lang="en-US" altLang="zh-CN" sz="2200" b="1" dirty="0">
                  <a:solidFill>
                    <a:srgbClr val="000000"/>
                  </a:solidFill>
                </a:rPr>
                <a:t>(8bit/16bit)</a:t>
              </a:r>
              <a:r>
                <a:rPr lang="en-US" altLang="zh-CN" sz="2000" b="1" dirty="0">
                  <a:solidFill>
                    <a:srgbClr val="000000"/>
                  </a:solidFill>
                </a:rPr>
                <a:t> </a:t>
              </a:r>
            </a:p>
          </p:txBody>
        </p:sp>
        <p:graphicFrame>
          <p:nvGraphicFramePr>
            <p:cNvPr id="41988" name="Object 4">
              <a:extLst>
                <a:ext uri="{FF2B5EF4-FFF2-40B4-BE49-F238E27FC236}">
                  <a16:creationId xmlns:a16="http://schemas.microsoft.com/office/drawing/2014/main" id="{6F8B4DBB-33EB-4ED2-8B02-EA3CE21A557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7920361"/>
                </p:ext>
              </p:extLst>
            </p:nvPr>
          </p:nvGraphicFramePr>
          <p:xfrm>
            <a:off x="4055994" y="3305176"/>
            <a:ext cx="3886200" cy="15049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8" r:id="rId3" imgW="2704762" imgH="1047619" progId="Paint.Picture">
                    <p:embed/>
                  </p:oleObj>
                </mc:Choice>
                <mc:Fallback>
                  <p:oleObj r:id="rId3" imgW="2704762" imgH="1047619" progId="Paint.Picture">
                    <p:embed/>
                    <p:pic>
                      <p:nvPicPr>
                        <p:cNvPr id="41988" name="Object 4">
                          <a:extLst>
                            <a:ext uri="{FF2B5EF4-FFF2-40B4-BE49-F238E27FC236}">
                              <a16:creationId xmlns:a16="http://schemas.microsoft.com/office/drawing/2014/main" id="{6F8B4DBB-33EB-4ED2-8B02-EA3CE21A557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55994" y="3305176"/>
                          <a:ext cx="3886200" cy="1504950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989" name="Object 5">
              <a:extLst>
                <a:ext uri="{FF2B5EF4-FFF2-40B4-BE49-F238E27FC236}">
                  <a16:creationId xmlns:a16="http://schemas.microsoft.com/office/drawing/2014/main" id="{68484086-7B04-462C-AA13-8A14C684D0D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19247463"/>
                </p:ext>
              </p:extLst>
            </p:nvPr>
          </p:nvGraphicFramePr>
          <p:xfrm>
            <a:off x="931794" y="5286376"/>
            <a:ext cx="7010400" cy="1435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9" r:id="rId5" imgW="4704762" imgH="961905" progId="Paint.Picture">
                    <p:embed/>
                  </p:oleObj>
                </mc:Choice>
                <mc:Fallback>
                  <p:oleObj r:id="rId5" imgW="4704762" imgH="961905" progId="Paint.Picture">
                    <p:embed/>
                    <p:pic>
                      <p:nvPicPr>
                        <p:cNvPr id="41989" name="Object 5">
                          <a:extLst>
                            <a:ext uri="{FF2B5EF4-FFF2-40B4-BE49-F238E27FC236}">
                              <a16:creationId xmlns:a16="http://schemas.microsoft.com/office/drawing/2014/main" id="{68484086-7B04-462C-AA13-8A14C684D0D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1794" y="5286376"/>
                          <a:ext cx="7010400" cy="14351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8920" name="Group 6">
            <a:extLst>
              <a:ext uri="{FF2B5EF4-FFF2-40B4-BE49-F238E27FC236}">
                <a16:creationId xmlns:a16="http://schemas.microsoft.com/office/drawing/2014/main" id="{16E9E240-E296-4E83-9815-2E8A56D80A9D}"/>
              </a:ext>
            </a:extLst>
          </p:cNvPr>
          <p:cNvGrpSpPr>
            <a:grpSpLocks/>
          </p:cNvGrpSpPr>
          <p:nvPr/>
        </p:nvGrpSpPr>
        <p:grpSpPr bwMode="auto">
          <a:xfrm>
            <a:off x="2989194" y="2967039"/>
            <a:ext cx="2527300" cy="2624138"/>
            <a:chOff x="2208" y="1275"/>
            <a:chExt cx="1592" cy="1653"/>
          </a:xfrm>
        </p:grpSpPr>
        <p:sp>
          <p:nvSpPr>
            <p:cNvPr id="42003" name="Oval 7">
              <a:extLst>
                <a:ext uri="{FF2B5EF4-FFF2-40B4-BE49-F238E27FC236}">
                  <a16:creationId xmlns:a16="http://schemas.microsoft.com/office/drawing/2014/main" id="{819FAD95-462E-4AC0-9667-2ACC41F251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2736"/>
              <a:ext cx="288" cy="192"/>
            </a:xfrm>
            <a:prstGeom prst="ellipse">
              <a:avLst/>
            </a:prstGeom>
            <a:noFill/>
            <a:ln w="28575">
              <a:solidFill>
                <a:srgbClr val="FFFF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 dirty="0">
                <a:latin typeface="Arial" panose="020B0604020202020204" pitchFamily="34" charset="0"/>
              </a:endParaRPr>
            </a:p>
          </p:txBody>
        </p:sp>
        <p:sp>
          <p:nvSpPr>
            <p:cNvPr id="42004" name="Line 8">
              <a:extLst>
                <a:ext uri="{FF2B5EF4-FFF2-40B4-BE49-F238E27FC236}">
                  <a16:creationId xmlns:a16="http://schemas.microsoft.com/office/drawing/2014/main" id="{00DC2452-A1C7-4974-A86C-95B5FE076A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00" y="1275"/>
              <a:ext cx="1400" cy="1461"/>
            </a:xfrm>
            <a:prstGeom prst="line">
              <a:avLst/>
            </a:prstGeom>
            <a:noFill/>
            <a:ln w="28575" cap="sq">
              <a:solidFill>
                <a:srgbClr val="FFFF00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dirty="0"/>
            </a:p>
          </p:txBody>
        </p:sp>
      </p:grpSp>
      <p:grpSp>
        <p:nvGrpSpPr>
          <p:cNvPr id="38921" name="Group 9">
            <a:extLst>
              <a:ext uri="{FF2B5EF4-FFF2-40B4-BE49-F238E27FC236}">
                <a16:creationId xmlns:a16="http://schemas.microsoft.com/office/drawing/2014/main" id="{2A5B2FB0-4ABF-4038-AA9F-54D85852A4A4}"/>
              </a:ext>
            </a:extLst>
          </p:cNvPr>
          <p:cNvGrpSpPr>
            <a:grpSpLocks/>
          </p:cNvGrpSpPr>
          <p:nvPr/>
        </p:nvGrpSpPr>
        <p:grpSpPr bwMode="auto">
          <a:xfrm>
            <a:off x="1693794" y="3082926"/>
            <a:ext cx="2514600" cy="3695700"/>
            <a:chOff x="1392" y="1348"/>
            <a:chExt cx="1584" cy="2328"/>
          </a:xfrm>
        </p:grpSpPr>
        <p:grpSp>
          <p:nvGrpSpPr>
            <p:cNvPr id="41999" name="Group 10">
              <a:extLst>
                <a:ext uri="{FF2B5EF4-FFF2-40B4-BE49-F238E27FC236}">
                  <a16:creationId xmlns:a16="http://schemas.microsoft.com/office/drawing/2014/main" id="{47272649-8898-4404-9AFD-7EF5D8BDBB4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92" y="1348"/>
              <a:ext cx="624" cy="2328"/>
              <a:chOff x="1392" y="1348"/>
              <a:chExt cx="624" cy="2328"/>
            </a:xfrm>
          </p:grpSpPr>
          <p:sp>
            <p:nvSpPr>
              <p:cNvPr id="42001" name="Line 11">
                <a:extLst>
                  <a:ext uri="{FF2B5EF4-FFF2-40B4-BE49-F238E27FC236}">
                    <a16:creationId xmlns:a16="http://schemas.microsoft.com/office/drawing/2014/main" id="{8EA6789D-D27D-492A-89C6-B5018A996A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61" y="1348"/>
                <a:ext cx="0" cy="2088"/>
              </a:xfrm>
              <a:prstGeom prst="line">
                <a:avLst/>
              </a:prstGeom>
              <a:noFill/>
              <a:ln w="28575" cap="sq">
                <a:solidFill>
                  <a:srgbClr val="FF3300"/>
                </a:solidFill>
                <a:round/>
                <a:headEnd type="non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dirty="0"/>
              </a:p>
            </p:txBody>
          </p:sp>
          <p:sp>
            <p:nvSpPr>
              <p:cNvPr id="42002" name="Oval 12">
                <a:extLst>
                  <a:ext uri="{FF2B5EF4-FFF2-40B4-BE49-F238E27FC236}">
                    <a16:creationId xmlns:a16="http://schemas.microsoft.com/office/drawing/2014/main" id="{292159B2-22CE-43D2-96EC-9C963C4801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2" y="3436"/>
                <a:ext cx="624" cy="240"/>
              </a:xfrm>
              <a:prstGeom prst="ellipse">
                <a:avLst/>
              </a:prstGeom>
              <a:noFill/>
              <a:ln w="28575" cap="sq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endParaRPr lang="zh-CN" altLang="en-US" sz="18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42000" name="Line 13">
              <a:extLst>
                <a:ext uri="{FF2B5EF4-FFF2-40B4-BE49-F238E27FC236}">
                  <a16:creationId xmlns:a16="http://schemas.microsoft.com/office/drawing/2014/main" id="{4667DFD4-AA83-479C-B874-5AFC728BC6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6" y="1348"/>
              <a:ext cx="910" cy="956"/>
            </a:xfrm>
            <a:prstGeom prst="line">
              <a:avLst/>
            </a:prstGeom>
            <a:noFill/>
            <a:ln w="28575" cap="sq">
              <a:solidFill>
                <a:srgbClr val="FF3300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8922" name="Line 15">
            <a:extLst>
              <a:ext uri="{FF2B5EF4-FFF2-40B4-BE49-F238E27FC236}">
                <a16:creationId xmlns:a16="http://schemas.microsoft.com/office/drawing/2014/main" id="{4E17B1FD-C7B9-4789-B07E-9A2681DCE1EA}"/>
              </a:ext>
            </a:extLst>
          </p:cNvPr>
          <p:cNvSpPr>
            <a:spLocks noChangeShapeType="1"/>
          </p:cNvSpPr>
          <p:nvPr/>
        </p:nvSpPr>
        <p:spPr bwMode="auto">
          <a:xfrm>
            <a:off x="4300472" y="2967038"/>
            <a:ext cx="835022" cy="795337"/>
          </a:xfrm>
          <a:prstGeom prst="line">
            <a:avLst/>
          </a:prstGeom>
          <a:noFill/>
          <a:ln w="28575" cap="sq">
            <a:solidFill>
              <a:schemeClr val="hlink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8923" name="Group 16">
            <a:extLst>
              <a:ext uri="{FF2B5EF4-FFF2-40B4-BE49-F238E27FC236}">
                <a16:creationId xmlns:a16="http://schemas.microsoft.com/office/drawing/2014/main" id="{276635E6-B4E3-4202-BE62-ECD13F64142C}"/>
              </a:ext>
            </a:extLst>
          </p:cNvPr>
          <p:cNvGrpSpPr>
            <a:grpSpLocks/>
          </p:cNvGrpSpPr>
          <p:nvPr/>
        </p:nvGrpSpPr>
        <p:grpSpPr bwMode="auto">
          <a:xfrm>
            <a:off x="1669983" y="2967039"/>
            <a:ext cx="2538413" cy="2900363"/>
            <a:chOff x="1528" y="1293"/>
            <a:chExt cx="1599" cy="1827"/>
          </a:xfrm>
        </p:grpSpPr>
        <p:sp>
          <p:nvSpPr>
            <p:cNvPr id="41997" name="Oval 17">
              <a:extLst>
                <a:ext uri="{FF2B5EF4-FFF2-40B4-BE49-F238E27FC236}">
                  <a16:creationId xmlns:a16="http://schemas.microsoft.com/office/drawing/2014/main" id="{98478DB1-8E54-4157-8D21-CB931BF398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8" y="2880"/>
              <a:ext cx="624" cy="240"/>
            </a:xfrm>
            <a:prstGeom prst="ellipse">
              <a:avLst/>
            </a:prstGeom>
            <a:noFill/>
            <a:ln w="38100">
              <a:solidFill>
                <a:schemeClr val="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41998" name="Line 18">
              <a:extLst>
                <a:ext uri="{FF2B5EF4-FFF2-40B4-BE49-F238E27FC236}">
                  <a16:creationId xmlns:a16="http://schemas.microsoft.com/office/drawing/2014/main" id="{8E64E814-487B-43F8-B3AC-0BA2A9FA6D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70" y="1293"/>
              <a:ext cx="1157" cy="1587"/>
            </a:xfrm>
            <a:prstGeom prst="line">
              <a:avLst/>
            </a:prstGeom>
            <a:noFill/>
            <a:ln w="28575" cap="sq">
              <a:solidFill>
                <a:schemeClr val="hlink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dirty="0"/>
            </a:p>
          </p:txBody>
        </p:sp>
      </p:grpSp>
      <p:sp>
        <p:nvSpPr>
          <p:cNvPr id="41994" name="灯片编号占位符 4">
            <a:extLst>
              <a:ext uri="{FF2B5EF4-FFF2-40B4-BE49-F238E27FC236}">
                <a16:creationId xmlns:a16="http://schemas.microsoft.com/office/drawing/2014/main" id="{57E261E7-DD03-448D-A1AD-2C524EB65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6AA0FFE7-FFD7-4731-9D69-34AAF0108D30}" type="slidenum">
              <a:rPr lang="en-US" altLang="zh-CN" sz="1200">
                <a:solidFill>
                  <a:srgbClr val="B4B686"/>
                </a:solidFill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26</a:t>
            </a:fld>
            <a:endParaRPr lang="en-US" altLang="zh-CN" sz="1200">
              <a:solidFill>
                <a:srgbClr val="B4B686"/>
              </a:solidFill>
            </a:endParaRPr>
          </a:p>
        </p:txBody>
      </p:sp>
      <p:sp>
        <p:nvSpPr>
          <p:cNvPr id="21" name="Rectangle 1027">
            <a:extLst>
              <a:ext uri="{FF2B5EF4-FFF2-40B4-BE49-F238E27FC236}">
                <a16:creationId xmlns:a16="http://schemas.microsoft.com/office/drawing/2014/main" id="{A741CC4D-072A-4ADC-9911-DA382DDFB5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4502" y="427693"/>
            <a:ext cx="2339102" cy="523220"/>
          </a:xfrm>
          <a:prstGeom prst="rect">
            <a:avLst/>
          </a:prstGeom>
          <a:solidFill>
            <a:srgbClr val="0E457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  <a:defRPr/>
            </a:pPr>
            <a:r>
              <a:rPr lang="zh-CN" altLang="en-US" sz="2800" b="1" kern="0" dirty="0">
                <a:solidFill>
                  <a:schemeClr val="bg1"/>
                </a:solidFill>
                <a:latin typeface="Times New Roman" panose="02020603050405020304" pitchFamily="18" charset="0"/>
                <a:ea typeface="方正静蕾简体" panose="02000000000000000000"/>
              </a:rPr>
              <a:t>段内直接寻址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AAAA0F6-BB77-41FF-B7C7-73C4F60675C8}"/>
              </a:ext>
            </a:extLst>
          </p:cNvPr>
          <p:cNvSpPr/>
          <p:nvPr/>
        </p:nvSpPr>
        <p:spPr>
          <a:xfrm>
            <a:off x="798329" y="2723322"/>
            <a:ext cx="7547341" cy="4055304"/>
          </a:xfrm>
          <a:prstGeom prst="rect">
            <a:avLst/>
          </a:prstGeom>
          <a:noFill/>
          <a:ln w="28575">
            <a:solidFill>
              <a:srgbClr val="0E457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8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8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8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8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 animBg="1"/>
      <p:bldP spid="21" grpId="0" animBg="1"/>
      <p:bldP spid="2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94" name="灯片编号占位符 4">
            <a:extLst>
              <a:ext uri="{FF2B5EF4-FFF2-40B4-BE49-F238E27FC236}">
                <a16:creationId xmlns:a16="http://schemas.microsoft.com/office/drawing/2014/main" id="{57E261E7-DD03-448D-A1AD-2C524EB65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6AA0FFE7-FFD7-4731-9D69-34AAF0108D30}" type="slidenum">
              <a:rPr lang="en-US" altLang="zh-CN" sz="1200">
                <a:solidFill>
                  <a:srgbClr val="B4B686"/>
                </a:solidFill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27</a:t>
            </a:fld>
            <a:endParaRPr lang="en-US" altLang="zh-CN" sz="1200">
              <a:solidFill>
                <a:srgbClr val="B4B686"/>
              </a:solidFill>
            </a:endParaRPr>
          </a:p>
        </p:txBody>
      </p:sp>
      <p:sp>
        <p:nvSpPr>
          <p:cNvPr id="21" name="Rectangle 1027">
            <a:extLst>
              <a:ext uri="{FF2B5EF4-FFF2-40B4-BE49-F238E27FC236}">
                <a16:creationId xmlns:a16="http://schemas.microsoft.com/office/drawing/2014/main" id="{A741CC4D-072A-4ADC-9911-DA382DDFB5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4502" y="427693"/>
            <a:ext cx="2339102" cy="523220"/>
          </a:xfrm>
          <a:prstGeom prst="rect">
            <a:avLst/>
          </a:prstGeom>
          <a:solidFill>
            <a:srgbClr val="0E457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  <a:defRPr/>
            </a:pPr>
            <a:r>
              <a:rPr lang="zh-CN" altLang="en-US" sz="2800" b="1" kern="0" dirty="0">
                <a:solidFill>
                  <a:schemeClr val="bg1"/>
                </a:solidFill>
                <a:latin typeface="Times New Roman" panose="02020603050405020304" pitchFamily="18" charset="0"/>
                <a:ea typeface="方正静蕾简体" panose="02000000000000000000"/>
              </a:rPr>
              <a:t>段内直接寻址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AAAA0F6-BB77-41FF-B7C7-73C4F60675C8}"/>
              </a:ext>
            </a:extLst>
          </p:cNvPr>
          <p:cNvSpPr/>
          <p:nvPr/>
        </p:nvSpPr>
        <p:spPr>
          <a:xfrm>
            <a:off x="798329" y="1203669"/>
            <a:ext cx="7547341" cy="5152681"/>
          </a:xfrm>
          <a:prstGeom prst="rect">
            <a:avLst/>
          </a:prstGeom>
          <a:noFill/>
          <a:ln w="28575">
            <a:solidFill>
              <a:srgbClr val="0E457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3" name="Object 3">
            <a:extLst>
              <a:ext uri="{FF2B5EF4-FFF2-40B4-BE49-F238E27FC236}">
                <a16:creationId xmlns:a16="http://schemas.microsoft.com/office/drawing/2014/main" id="{93FFC7FB-78AE-4859-B358-9EE2A8B73E7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1768150"/>
              </p:ext>
            </p:extLst>
          </p:nvPr>
        </p:nvGraphicFramePr>
        <p:xfrm>
          <a:off x="3009899" y="1327910"/>
          <a:ext cx="3124200" cy="190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8" r:id="rId3" imgW="2048161" imgH="1247619" progId="Paint.Picture">
                  <p:embed/>
                </p:oleObj>
              </mc:Choice>
              <mc:Fallback>
                <p:oleObj r:id="rId3" imgW="2048161" imgH="1247619" progId="Paint.Picture">
                  <p:embed/>
                  <p:pic>
                    <p:nvPicPr>
                      <p:cNvPr id="43010" name="Object 3">
                        <a:extLst>
                          <a:ext uri="{FF2B5EF4-FFF2-40B4-BE49-F238E27FC236}">
                            <a16:creationId xmlns:a16="http://schemas.microsoft.com/office/drawing/2014/main" id="{936D31A8-CA48-429F-8A34-D19BABBC384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9899" y="1327910"/>
                        <a:ext cx="3124200" cy="1903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ectangle 4">
            <a:extLst>
              <a:ext uri="{FF2B5EF4-FFF2-40B4-BE49-F238E27FC236}">
                <a16:creationId xmlns:a16="http://schemas.microsoft.com/office/drawing/2014/main" id="{FBA4F4ED-8943-41E6-B83B-4B569F0FCA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8888" y="5062884"/>
            <a:ext cx="678180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rgbClr val="000000"/>
                </a:solidFill>
              </a:rPr>
              <a:t>例</a:t>
            </a:r>
            <a:r>
              <a:rPr lang="zh-CN" altLang="en-US" sz="2400" dirty="0">
                <a:solidFill>
                  <a:srgbClr val="000000"/>
                </a:solidFill>
              </a:rPr>
              <a:t>： </a:t>
            </a:r>
            <a:r>
              <a:rPr lang="en-US" altLang="zh-CN" sz="2000" b="1" dirty="0">
                <a:solidFill>
                  <a:srgbClr val="000000"/>
                </a:solidFill>
              </a:rPr>
              <a:t>JMP  </a:t>
            </a:r>
            <a:r>
              <a:rPr lang="en-US" altLang="zh-CN" sz="2000" b="1" i="1" dirty="0">
                <a:solidFill>
                  <a:srgbClr val="000000"/>
                </a:solidFill>
              </a:rPr>
              <a:t>NEAR PTR</a:t>
            </a:r>
            <a:r>
              <a:rPr lang="en-US" altLang="zh-CN" sz="2000" b="1" dirty="0">
                <a:solidFill>
                  <a:srgbClr val="000000"/>
                </a:solidFill>
              </a:rPr>
              <a:t>  NEXT    </a:t>
            </a:r>
            <a:r>
              <a:rPr lang="zh-CN" altLang="en-US" sz="2000" b="1" dirty="0">
                <a:solidFill>
                  <a:srgbClr val="000000"/>
                </a:solidFill>
              </a:rPr>
              <a:t>近转移    </a:t>
            </a:r>
            <a:r>
              <a:rPr lang="en-US" altLang="zh-CN" sz="2000" b="1" dirty="0">
                <a:solidFill>
                  <a:srgbClr val="000000"/>
                </a:solidFill>
              </a:rPr>
              <a:t>-32768 ~ +32767</a:t>
            </a:r>
          </a:p>
          <a:p>
            <a:pPr eaLnBrk="1" hangingPunct="1">
              <a:lnSpc>
                <a:spcPct val="4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b="1" dirty="0">
                <a:solidFill>
                  <a:srgbClr val="000000"/>
                </a:solidFill>
              </a:rPr>
              <a:t>         </a:t>
            </a:r>
          </a:p>
          <a:p>
            <a:pPr eaLnBrk="1" hangingPunct="1">
              <a:lnSpc>
                <a:spcPct val="4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b="1" dirty="0">
                <a:solidFill>
                  <a:srgbClr val="000000"/>
                </a:solidFill>
              </a:rPr>
              <a:t>           JMP  </a:t>
            </a:r>
            <a:r>
              <a:rPr lang="en-US" altLang="zh-CN" sz="2000" b="1" i="1" dirty="0">
                <a:solidFill>
                  <a:srgbClr val="000000"/>
                </a:solidFill>
              </a:rPr>
              <a:t>SHORT</a:t>
            </a:r>
            <a:r>
              <a:rPr lang="en-US" altLang="zh-CN" sz="2000" b="1" dirty="0">
                <a:solidFill>
                  <a:srgbClr val="000000"/>
                </a:solidFill>
              </a:rPr>
              <a:t>  NEXT</a:t>
            </a:r>
            <a:r>
              <a:rPr lang="en-US" altLang="zh-CN" sz="2000" b="1" baseline="30000" dirty="0">
                <a:solidFill>
                  <a:srgbClr val="000000"/>
                </a:solidFill>
                <a:sym typeface="Monotype Sorts" pitchFamily="2" charset="2"/>
              </a:rPr>
              <a:t>               </a:t>
            </a:r>
            <a:r>
              <a:rPr lang="en-US" altLang="zh-CN" sz="2000" b="1" dirty="0">
                <a:solidFill>
                  <a:srgbClr val="000000"/>
                </a:solidFill>
                <a:sym typeface="Monotype Sorts" pitchFamily="2" charset="2"/>
              </a:rPr>
              <a:t> </a:t>
            </a:r>
            <a:r>
              <a:rPr lang="zh-CN" altLang="en-US" sz="2000" b="1" dirty="0">
                <a:solidFill>
                  <a:srgbClr val="000000"/>
                </a:solidFill>
                <a:sym typeface="Monotype Sorts" pitchFamily="2" charset="2"/>
              </a:rPr>
              <a:t>短转移        </a:t>
            </a:r>
            <a:r>
              <a:rPr lang="en-US" altLang="zh-CN" sz="2000" b="1" dirty="0">
                <a:solidFill>
                  <a:srgbClr val="000000"/>
                </a:solidFill>
                <a:sym typeface="Monotype Sorts" pitchFamily="2" charset="2"/>
              </a:rPr>
              <a:t>-128 ~ +127</a:t>
            </a:r>
            <a:r>
              <a:rPr lang="en-US" altLang="zh-CN" sz="2000" b="1" baseline="30000" dirty="0">
                <a:solidFill>
                  <a:srgbClr val="000000"/>
                </a:solidFill>
                <a:sym typeface="Monotype Sorts" pitchFamily="2" charset="2"/>
              </a:rPr>
              <a:t>  </a:t>
            </a:r>
          </a:p>
        </p:txBody>
      </p:sp>
      <p:grpSp>
        <p:nvGrpSpPr>
          <p:cNvPr id="25" name="组合 1">
            <a:extLst>
              <a:ext uri="{FF2B5EF4-FFF2-40B4-BE49-F238E27FC236}">
                <a16:creationId xmlns:a16="http://schemas.microsoft.com/office/drawing/2014/main" id="{141CCB94-B9FB-417B-A27B-627D43D75A18}"/>
              </a:ext>
            </a:extLst>
          </p:cNvPr>
          <p:cNvGrpSpPr>
            <a:grpSpLocks/>
          </p:cNvGrpSpPr>
          <p:nvPr/>
        </p:nvGrpSpPr>
        <p:grpSpPr bwMode="auto">
          <a:xfrm>
            <a:off x="914399" y="3381099"/>
            <a:ext cx="7315200" cy="1716088"/>
            <a:chOff x="1828800" y="2924175"/>
            <a:chExt cx="7315200" cy="1716088"/>
          </a:xfrm>
        </p:grpSpPr>
        <p:graphicFrame>
          <p:nvGraphicFramePr>
            <p:cNvPr id="26" name="Object 2">
              <a:extLst>
                <a:ext uri="{FF2B5EF4-FFF2-40B4-BE49-F238E27FC236}">
                  <a16:creationId xmlns:a16="http://schemas.microsoft.com/office/drawing/2014/main" id="{E091973D-01AC-409B-A142-FDE5637FF1E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51297869"/>
                </p:ext>
              </p:extLst>
            </p:nvPr>
          </p:nvGraphicFramePr>
          <p:xfrm>
            <a:off x="1828800" y="2997200"/>
            <a:ext cx="7315200" cy="1498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19" r:id="rId5" imgW="4695238" imgH="961905" progId="Paint.Picture">
                    <p:embed/>
                  </p:oleObj>
                </mc:Choice>
                <mc:Fallback>
                  <p:oleObj r:id="rId5" imgW="4695238" imgH="961905" progId="Paint.Picture">
                    <p:embed/>
                    <p:pic>
                      <p:nvPicPr>
                        <p:cNvPr id="43014" name="Object 2">
                          <a:extLst>
                            <a:ext uri="{FF2B5EF4-FFF2-40B4-BE49-F238E27FC236}">
                              <a16:creationId xmlns:a16="http://schemas.microsoft.com/office/drawing/2014/main" id="{F5F830F1-94DD-40C8-8F00-F7B57C88802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8800" y="2997200"/>
                          <a:ext cx="7315200" cy="14986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" name="Oval 5">
              <a:extLst>
                <a:ext uri="{FF2B5EF4-FFF2-40B4-BE49-F238E27FC236}">
                  <a16:creationId xmlns:a16="http://schemas.microsoft.com/office/drawing/2014/main" id="{894AC5E8-751A-4776-AC69-EE59500377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2138" y="4017963"/>
              <a:ext cx="431800" cy="622300"/>
            </a:xfrm>
            <a:prstGeom prst="ellipse">
              <a:avLst/>
            </a:prstGeom>
            <a:noFill/>
            <a:ln w="28575" cap="sq">
              <a:solidFill>
                <a:srgbClr val="FF00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zh-CN" sz="2400">
                <a:solidFill>
                  <a:srgbClr val="000000"/>
                </a:solidFill>
              </a:endParaRPr>
            </a:p>
          </p:txBody>
        </p:sp>
        <p:sp>
          <p:nvSpPr>
            <p:cNvPr id="28" name="Oval 6">
              <a:extLst>
                <a:ext uri="{FF2B5EF4-FFF2-40B4-BE49-F238E27FC236}">
                  <a16:creationId xmlns:a16="http://schemas.microsoft.com/office/drawing/2014/main" id="{182ABF38-154D-471F-9D03-C236F65F76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5738" y="3860800"/>
              <a:ext cx="431800" cy="360363"/>
            </a:xfrm>
            <a:prstGeom prst="ellipse">
              <a:avLst/>
            </a:prstGeom>
            <a:noFill/>
            <a:ln w="28575" cap="sq">
              <a:solidFill>
                <a:srgbClr val="FF00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9" name="Oval 7">
              <a:extLst>
                <a:ext uri="{FF2B5EF4-FFF2-40B4-BE49-F238E27FC236}">
                  <a16:creationId xmlns:a16="http://schemas.microsoft.com/office/drawing/2014/main" id="{77997FF2-75D4-4F43-8662-F2B18883D5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1775" y="2924175"/>
              <a:ext cx="792163" cy="360363"/>
            </a:xfrm>
            <a:prstGeom prst="ellipse">
              <a:avLst/>
            </a:prstGeom>
            <a:noFill/>
            <a:ln w="28575" cap="sq">
              <a:solidFill>
                <a:srgbClr val="FF00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30" name="Line 8">
              <a:extLst>
                <a:ext uri="{FF2B5EF4-FFF2-40B4-BE49-F238E27FC236}">
                  <a16:creationId xmlns:a16="http://schemas.microsoft.com/office/drawing/2014/main" id="{9283DC8C-12D0-4B54-BBF9-75915F07EA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63938" y="3860800"/>
              <a:ext cx="503237" cy="73025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Line 9">
              <a:extLst>
                <a:ext uri="{FF2B5EF4-FFF2-40B4-BE49-F238E27FC236}">
                  <a16:creationId xmlns:a16="http://schemas.microsoft.com/office/drawing/2014/main" id="{8D77AFB9-FC26-433A-9A19-D53B153D8A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92500" y="3860800"/>
              <a:ext cx="71438" cy="360363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Line 10">
              <a:extLst>
                <a:ext uri="{FF2B5EF4-FFF2-40B4-BE49-F238E27FC236}">
                  <a16:creationId xmlns:a16="http://schemas.microsoft.com/office/drawing/2014/main" id="{7373B396-CD7B-4EC8-AEE7-1486E0CA8D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63938" y="3141663"/>
              <a:ext cx="0" cy="719137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oval" w="med" len="med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3" name="Line 8">
            <a:extLst>
              <a:ext uri="{FF2B5EF4-FFF2-40B4-BE49-F238E27FC236}">
                <a16:creationId xmlns:a16="http://schemas.microsoft.com/office/drawing/2014/main" id="{8CECA419-197C-4197-AE0E-6C942BD931E3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4699" y="4271169"/>
            <a:ext cx="401465" cy="166136"/>
          </a:xfrm>
          <a:prstGeom prst="line">
            <a:avLst/>
          </a:prstGeom>
          <a:noFill/>
          <a:ln w="28575" cap="sq">
            <a:solidFill>
              <a:srgbClr val="FF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" name="Line 9">
            <a:extLst>
              <a:ext uri="{FF2B5EF4-FFF2-40B4-BE49-F238E27FC236}">
                <a16:creationId xmlns:a16="http://schemas.microsoft.com/office/drawing/2014/main" id="{05174CD0-C293-4461-8915-7665E712CD0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62915" y="4271169"/>
            <a:ext cx="71445" cy="252755"/>
          </a:xfrm>
          <a:prstGeom prst="line">
            <a:avLst/>
          </a:prstGeom>
          <a:noFill/>
          <a:ln w="28575" cap="sq">
            <a:solidFill>
              <a:srgbClr val="FF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" name="Line 10">
            <a:extLst>
              <a:ext uri="{FF2B5EF4-FFF2-40B4-BE49-F238E27FC236}">
                <a16:creationId xmlns:a16="http://schemas.microsoft.com/office/drawing/2014/main" id="{8C1C9697-45AB-4203-8131-9361500AC64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562926" y="3645141"/>
            <a:ext cx="86601" cy="626027"/>
          </a:xfrm>
          <a:prstGeom prst="line">
            <a:avLst/>
          </a:prstGeom>
          <a:noFill/>
          <a:ln w="28575" cap="sq">
            <a:solidFill>
              <a:srgbClr val="FF0000"/>
            </a:solidFill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96410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94" name="灯片编号占位符 4">
            <a:extLst>
              <a:ext uri="{FF2B5EF4-FFF2-40B4-BE49-F238E27FC236}">
                <a16:creationId xmlns:a16="http://schemas.microsoft.com/office/drawing/2014/main" id="{57E261E7-DD03-448D-A1AD-2C524EB65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6AA0FFE7-FFD7-4731-9D69-34AAF0108D30}" type="slidenum">
              <a:rPr lang="en-US" altLang="zh-CN" sz="1200">
                <a:solidFill>
                  <a:srgbClr val="B4B686"/>
                </a:solidFill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28</a:t>
            </a:fld>
            <a:endParaRPr lang="en-US" altLang="zh-CN" sz="1200">
              <a:solidFill>
                <a:srgbClr val="B4B686"/>
              </a:solidFill>
            </a:endParaRPr>
          </a:p>
        </p:txBody>
      </p:sp>
      <p:sp>
        <p:nvSpPr>
          <p:cNvPr id="21" name="Rectangle 1027">
            <a:extLst>
              <a:ext uri="{FF2B5EF4-FFF2-40B4-BE49-F238E27FC236}">
                <a16:creationId xmlns:a16="http://schemas.microsoft.com/office/drawing/2014/main" id="{A741CC4D-072A-4ADC-9911-DA382DDFB5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4502" y="427693"/>
            <a:ext cx="2339102" cy="523220"/>
          </a:xfrm>
          <a:prstGeom prst="rect">
            <a:avLst/>
          </a:prstGeom>
          <a:solidFill>
            <a:srgbClr val="0E457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  <a:defRPr/>
            </a:pPr>
            <a:r>
              <a:rPr lang="zh-CN" altLang="en-US" sz="2800" b="1" kern="0" dirty="0">
                <a:solidFill>
                  <a:schemeClr val="bg1"/>
                </a:solidFill>
                <a:latin typeface="Times New Roman" panose="02020603050405020304" pitchFamily="18" charset="0"/>
                <a:ea typeface="方正静蕾简体" panose="02000000000000000000"/>
              </a:rPr>
              <a:t>段内直接寻址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AAAA0F6-BB77-41FF-B7C7-73C4F60675C8}"/>
              </a:ext>
            </a:extLst>
          </p:cNvPr>
          <p:cNvSpPr/>
          <p:nvPr/>
        </p:nvSpPr>
        <p:spPr>
          <a:xfrm>
            <a:off x="798329" y="1203669"/>
            <a:ext cx="7547341" cy="5152681"/>
          </a:xfrm>
          <a:prstGeom prst="rect">
            <a:avLst/>
          </a:prstGeom>
          <a:noFill/>
          <a:ln w="28575">
            <a:solidFill>
              <a:srgbClr val="0E457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 Box 4">
            <a:extLst>
              <a:ext uri="{FF2B5EF4-FFF2-40B4-BE49-F238E27FC236}">
                <a16:creationId xmlns:a16="http://schemas.microsoft.com/office/drawing/2014/main" id="{81997824-0605-4442-A5AC-13E870BD84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6710" y="1317625"/>
            <a:ext cx="7543800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rgbClr val="000000"/>
                </a:solidFill>
                <a:sym typeface="Monotype Sorts" pitchFamily="2" charset="2"/>
              </a:rPr>
              <a:t>例：在</a:t>
            </a:r>
            <a:r>
              <a:rPr lang="en-US" altLang="zh-CN" sz="2400" b="1" dirty="0">
                <a:solidFill>
                  <a:srgbClr val="000000"/>
                </a:solidFill>
                <a:sym typeface="Monotype Sorts" pitchFamily="2" charset="2"/>
              </a:rPr>
              <a:t>0624H</a:t>
            </a:r>
            <a:r>
              <a:rPr lang="zh-CN" altLang="en-US" sz="2400" b="1" dirty="0">
                <a:solidFill>
                  <a:srgbClr val="000000"/>
                </a:solidFill>
                <a:sym typeface="Monotype Sorts" pitchFamily="2" charset="2"/>
              </a:rPr>
              <a:t>单元内有一条二字节指令</a:t>
            </a:r>
            <a:r>
              <a:rPr lang="en-US" altLang="zh-CN" sz="2400" b="1" dirty="0">
                <a:solidFill>
                  <a:srgbClr val="000000"/>
                </a:solidFill>
                <a:sym typeface="Monotype Sorts" pitchFamily="2" charset="2"/>
              </a:rPr>
              <a:t>JMP  SHORT  OBJ</a:t>
            </a:r>
            <a:r>
              <a:rPr lang="zh-CN" altLang="en-US" sz="2400" b="1" dirty="0">
                <a:solidFill>
                  <a:srgbClr val="000000"/>
                </a:solidFill>
                <a:sym typeface="Monotype Sorts" pitchFamily="2" charset="2"/>
              </a:rPr>
              <a:t>，如其中位移量为</a:t>
            </a:r>
            <a:endParaRPr lang="en-US" altLang="zh-CN" sz="2400" b="1" dirty="0">
              <a:solidFill>
                <a:srgbClr val="000000"/>
              </a:solidFill>
              <a:sym typeface="Monotype Sorts" pitchFamily="2" charset="2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rgbClr val="000000"/>
                </a:solidFill>
                <a:sym typeface="Monotype Sorts" pitchFamily="2" charset="2"/>
              </a:rPr>
              <a:t>(1) 27H ,(2) 6BH, (3)  0C6H ,</a:t>
            </a:r>
          </a:p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rgbClr val="000000"/>
                </a:solidFill>
                <a:sym typeface="Monotype Sorts" pitchFamily="2" charset="2"/>
              </a:rPr>
              <a:t>试问转向地址</a:t>
            </a:r>
            <a:r>
              <a:rPr lang="en-US" altLang="zh-CN" sz="2400" b="1" dirty="0">
                <a:solidFill>
                  <a:srgbClr val="000000"/>
                </a:solidFill>
                <a:sym typeface="Monotype Sorts" pitchFamily="2" charset="2"/>
              </a:rPr>
              <a:t>OBJ</a:t>
            </a:r>
            <a:r>
              <a:rPr lang="zh-CN" altLang="en-US" sz="2400" b="1" dirty="0">
                <a:solidFill>
                  <a:srgbClr val="000000"/>
                </a:solidFill>
                <a:sym typeface="Monotype Sorts" pitchFamily="2" charset="2"/>
              </a:rPr>
              <a:t>的值是多少？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04E4A54-4F39-4242-9FCF-5E63ADE892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6710" y="3369919"/>
            <a:ext cx="8015288" cy="212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</a:rPr>
              <a:t>此时</a:t>
            </a:r>
            <a:r>
              <a:rPr lang="en-US" altLang="zh-CN" sz="2200" b="1" dirty="0">
                <a:solidFill>
                  <a:srgbClr val="C00000"/>
                </a:solidFill>
              </a:rPr>
              <a:t>IP</a:t>
            </a:r>
            <a:r>
              <a:rPr lang="zh-CN" altLang="en-US" sz="2200" b="1" dirty="0">
                <a:solidFill>
                  <a:srgbClr val="C00000"/>
                </a:solidFill>
              </a:rPr>
              <a:t>寄存器中的值为：</a:t>
            </a:r>
            <a:r>
              <a:rPr lang="en-US" altLang="zh-CN" sz="2200" b="1" dirty="0">
                <a:solidFill>
                  <a:srgbClr val="C00000"/>
                </a:solidFill>
              </a:rPr>
              <a:t>(IP) = 0626H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200" b="1" dirty="0">
                <a:solidFill>
                  <a:srgbClr val="C00000"/>
                </a:solidFill>
              </a:rPr>
              <a:t>(1)  (IP) = 0626H + 27H = 064DH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200" b="1" dirty="0">
                <a:solidFill>
                  <a:srgbClr val="C00000"/>
                </a:solidFill>
              </a:rPr>
              <a:t>(2)  (IP) = 0626H + 6BH = 0691H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200" b="1" dirty="0">
                <a:solidFill>
                  <a:srgbClr val="C00000"/>
                </a:solidFill>
              </a:rPr>
              <a:t>(3)  C6H</a:t>
            </a:r>
            <a:r>
              <a:rPr lang="zh-CN" altLang="en-US" sz="2200" b="1" dirty="0">
                <a:solidFill>
                  <a:srgbClr val="C00000"/>
                </a:solidFill>
              </a:rPr>
              <a:t>为负数（</a:t>
            </a:r>
            <a:r>
              <a:rPr lang="en-US" altLang="zh-CN" sz="2200" b="1" dirty="0">
                <a:solidFill>
                  <a:srgbClr val="C00000"/>
                </a:solidFill>
              </a:rPr>
              <a:t>-3AH</a:t>
            </a:r>
            <a:r>
              <a:rPr lang="zh-CN" altLang="en-US" sz="2200" b="1" dirty="0">
                <a:solidFill>
                  <a:srgbClr val="C00000"/>
                </a:solidFill>
              </a:rPr>
              <a:t>），</a:t>
            </a:r>
            <a:r>
              <a:rPr lang="en-US" altLang="zh-CN" sz="2200" b="1" dirty="0">
                <a:solidFill>
                  <a:srgbClr val="C00000"/>
                </a:solidFill>
              </a:rPr>
              <a:t> (IP) = 0626H – 3AH = 05ECH</a:t>
            </a:r>
          </a:p>
        </p:txBody>
      </p:sp>
    </p:spTree>
    <p:extLst>
      <p:ext uri="{BB962C8B-B14F-4D97-AF65-F5344CB8AC3E}">
        <p14:creationId xmlns:p14="http://schemas.microsoft.com/office/powerpoint/2010/main" val="3962358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5C5A5B55-E26C-4E18-B8C5-58EB21D739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330" y="1054328"/>
            <a:ext cx="7547340" cy="1902059"/>
          </a:xfrm>
          <a:prstGeom prst="rect">
            <a:avLst/>
          </a:prstGeom>
          <a:noFill/>
          <a:ln w="28575">
            <a:solidFill>
              <a:srgbClr val="0E457C"/>
            </a:solidFill>
            <a:prstDash val="dash"/>
          </a:ln>
        </p:spPr>
        <p:txBody>
          <a:bodyPr wrap="square">
            <a:spAutoFit/>
          </a:bodyPr>
          <a:lstStyle/>
          <a:p>
            <a:pPr marL="457200" indent="-457200" eaLnBrk="1" hangingPunct="1"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r>
              <a:rPr kumimoji="1" lang="zh-CN" altLang="en-US" sz="2800" b="1" dirty="0">
                <a:solidFill>
                  <a:srgbClr val="0E457C"/>
                </a:solidFill>
                <a:latin typeface="Times New Roman" panose="02020603050405020304" pitchFamily="18" charset="0"/>
              </a:rPr>
              <a:t>转向的有效地址是一个</a:t>
            </a:r>
            <a:r>
              <a:rPr kumimoji="1"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寄存器</a:t>
            </a:r>
            <a:r>
              <a:rPr kumimoji="1" lang="zh-CN" altLang="en-US" sz="2800" b="1" dirty="0">
                <a:solidFill>
                  <a:srgbClr val="0E457C"/>
                </a:solidFill>
                <a:latin typeface="Times New Roman" panose="02020603050405020304" pitchFamily="18" charset="0"/>
              </a:rPr>
              <a:t>或</a:t>
            </a:r>
            <a:r>
              <a:rPr kumimoji="1"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存储单元</a:t>
            </a:r>
            <a:r>
              <a:rPr kumimoji="1" lang="zh-CN" altLang="en-US" sz="2800" b="1" dirty="0">
                <a:solidFill>
                  <a:srgbClr val="0E457C"/>
                </a:solidFill>
                <a:latin typeface="Times New Roman" panose="02020603050405020304" pitchFamily="18" charset="0"/>
              </a:rPr>
              <a:t>的内容。</a:t>
            </a:r>
            <a:endParaRPr kumimoji="1" lang="en-US" altLang="zh-CN" sz="2800" b="1" dirty="0">
              <a:solidFill>
                <a:srgbClr val="0E457C"/>
              </a:solidFill>
              <a:latin typeface="Times New Roman" panose="02020603050405020304" pitchFamily="18" charset="0"/>
            </a:endParaRPr>
          </a:p>
          <a:p>
            <a:pPr marL="457200" indent="-457200" eaLnBrk="1" hangingPunct="1"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r>
              <a:rPr kumimoji="1" lang="zh-CN" altLang="en-US" sz="2800" b="1" dirty="0">
                <a:solidFill>
                  <a:srgbClr val="0E457C"/>
                </a:solidFill>
                <a:latin typeface="Times New Roman" panose="02020603050405020304" pitchFamily="18" charset="0"/>
              </a:rPr>
              <a:t>可以用</a:t>
            </a:r>
            <a:r>
              <a:rPr kumimoji="1"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除立即数以外</a:t>
            </a:r>
            <a:r>
              <a:rPr kumimoji="1" lang="zh-CN" altLang="en-US" sz="2800" b="1" dirty="0">
                <a:solidFill>
                  <a:srgbClr val="0E457C"/>
                </a:solidFill>
                <a:latin typeface="Times New Roman" panose="02020603050405020304" pitchFamily="18" charset="0"/>
              </a:rPr>
              <a:t>的任何一种数据寻址方式。</a:t>
            </a:r>
            <a:endParaRPr kumimoji="1" lang="en-US" altLang="zh-CN" sz="2800" b="1" dirty="0">
              <a:solidFill>
                <a:srgbClr val="0E457C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994" name="灯片编号占位符 4">
            <a:extLst>
              <a:ext uri="{FF2B5EF4-FFF2-40B4-BE49-F238E27FC236}">
                <a16:creationId xmlns:a16="http://schemas.microsoft.com/office/drawing/2014/main" id="{57E261E7-DD03-448D-A1AD-2C524EB65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6AA0FFE7-FFD7-4731-9D69-34AAF0108D30}" type="slidenum">
              <a:rPr lang="en-US" altLang="zh-CN" sz="1200">
                <a:solidFill>
                  <a:srgbClr val="B4B686"/>
                </a:solidFill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29</a:t>
            </a:fld>
            <a:endParaRPr lang="en-US" altLang="zh-CN" sz="1200">
              <a:solidFill>
                <a:srgbClr val="B4B686"/>
              </a:solidFill>
            </a:endParaRPr>
          </a:p>
        </p:txBody>
      </p:sp>
      <p:sp>
        <p:nvSpPr>
          <p:cNvPr id="21" name="Rectangle 1027">
            <a:extLst>
              <a:ext uri="{FF2B5EF4-FFF2-40B4-BE49-F238E27FC236}">
                <a16:creationId xmlns:a16="http://schemas.microsoft.com/office/drawing/2014/main" id="{A741CC4D-072A-4ADC-9911-DA382DDFB5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4502" y="427693"/>
            <a:ext cx="2339102" cy="523220"/>
          </a:xfrm>
          <a:prstGeom prst="rect">
            <a:avLst/>
          </a:prstGeom>
          <a:solidFill>
            <a:srgbClr val="0E457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  <a:defRPr/>
            </a:pPr>
            <a:r>
              <a:rPr lang="zh-CN" altLang="en-US" sz="2800" b="1" kern="0" dirty="0">
                <a:solidFill>
                  <a:schemeClr val="bg1"/>
                </a:solidFill>
                <a:latin typeface="Times New Roman" panose="02020603050405020304" pitchFamily="18" charset="0"/>
                <a:ea typeface="方正静蕾简体" panose="02000000000000000000"/>
              </a:rPr>
              <a:t>段内间接寻址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AAAA0F6-BB77-41FF-B7C7-73C4F60675C8}"/>
              </a:ext>
            </a:extLst>
          </p:cNvPr>
          <p:cNvSpPr/>
          <p:nvPr/>
        </p:nvSpPr>
        <p:spPr>
          <a:xfrm>
            <a:off x="798329" y="3059802"/>
            <a:ext cx="7547341" cy="3718824"/>
          </a:xfrm>
          <a:prstGeom prst="rect">
            <a:avLst/>
          </a:prstGeom>
          <a:noFill/>
          <a:ln w="28575">
            <a:solidFill>
              <a:srgbClr val="0E457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2721125-8205-4D73-BF99-DB91984ABC59}"/>
              </a:ext>
            </a:extLst>
          </p:cNvPr>
          <p:cNvSpPr/>
          <p:nvPr/>
        </p:nvSpPr>
        <p:spPr>
          <a:xfrm>
            <a:off x="390524" y="3059802"/>
            <a:ext cx="7955146" cy="34040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r>
              <a:rPr kumimoji="1" lang="zh-CN" altLang="en-US" sz="2800" b="1" dirty="0">
                <a:solidFill>
                  <a:srgbClr val="0E457C"/>
                </a:solidFill>
                <a:latin typeface="Times New Roman" panose="02020603050405020304" pitchFamily="18" charset="0"/>
              </a:rPr>
              <a:t>汇编格式为：</a:t>
            </a:r>
            <a:r>
              <a:rPr kumimoji="1" lang="en-US" altLang="zh-CN" sz="2800" b="1" dirty="0">
                <a:solidFill>
                  <a:srgbClr val="0E457C"/>
                </a:solidFill>
                <a:latin typeface="Times New Roman" panose="02020603050405020304" pitchFamily="18" charset="0"/>
              </a:rPr>
              <a:t>JMP  BX</a:t>
            </a:r>
          </a:p>
          <a:p>
            <a:pPr lvl="1">
              <a:spcBef>
                <a:spcPct val="20000"/>
              </a:spcBef>
              <a:defRPr/>
            </a:pPr>
            <a:r>
              <a:rPr kumimoji="1" lang="en-US" altLang="zh-CN" sz="2800" b="1" dirty="0">
                <a:solidFill>
                  <a:srgbClr val="0E457C"/>
                </a:solidFill>
                <a:latin typeface="Times New Roman" panose="02020603050405020304" pitchFamily="18" charset="0"/>
              </a:rPr>
              <a:t>                             JMP WORD PTR TABLE[BX]</a:t>
            </a:r>
          </a:p>
          <a:p>
            <a:pPr lvl="1">
              <a:spcBef>
                <a:spcPct val="20000"/>
              </a:spcBef>
              <a:defRPr/>
            </a:pPr>
            <a:endParaRPr kumimoji="1" lang="en-US" altLang="zh-CN" sz="2800" b="1" dirty="0">
              <a:solidFill>
                <a:srgbClr val="0E457C"/>
              </a:solidFill>
              <a:latin typeface="Times New Roman" panose="02020603050405020304" pitchFamily="18" charset="0"/>
            </a:endParaRPr>
          </a:p>
          <a:p>
            <a:pPr lvl="1">
              <a:spcBef>
                <a:spcPct val="20000"/>
              </a:spcBef>
              <a:defRPr/>
            </a:pPr>
            <a:r>
              <a:rPr kumimoji="1" lang="en-US" altLang="zh-CN" sz="2800" b="1" dirty="0">
                <a:solidFill>
                  <a:srgbClr val="0E457C"/>
                </a:solidFill>
                <a:latin typeface="Times New Roman" panose="02020603050405020304" pitchFamily="18" charset="0"/>
              </a:rPr>
              <a:t>                             JMP WORD PTR [BX][SI]</a:t>
            </a:r>
          </a:p>
          <a:p>
            <a:pPr lvl="1">
              <a:spcBef>
                <a:spcPct val="20000"/>
              </a:spcBef>
              <a:defRPr/>
            </a:pPr>
            <a:endParaRPr kumimoji="1" lang="en-US" altLang="zh-CN" sz="2800" b="1" dirty="0">
              <a:solidFill>
                <a:srgbClr val="0E457C"/>
              </a:solidFill>
              <a:latin typeface="Times New Roman" panose="02020603050405020304" pitchFamily="18" charset="0"/>
            </a:endParaRPr>
          </a:p>
          <a:p>
            <a:pPr lvl="1">
              <a:spcBef>
                <a:spcPct val="20000"/>
              </a:spcBef>
              <a:defRPr/>
            </a:pPr>
            <a:r>
              <a:rPr kumimoji="1" lang="zh-CN" altLang="pt-BR" sz="2400" b="1" dirty="0">
                <a:solidFill>
                  <a:srgbClr val="0E457C"/>
                </a:solidFill>
                <a:latin typeface="Times New Roman" panose="02020603050405020304" pitchFamily="18" charset="0"/>
              </a:rPr>
              <a:t>例： </a:t>
            </a:r>
            <a:r>
              <a:rPr kumimoji="1" lang="pt-BR" altLang="zh-CN" sz="2400" b="1" dirty="0">
                <a:solidFill>
                  <a:srgbClr val="0E457C"/>
                </a:solidFill>
                <a:latin typeface="Times New Roman" panose="02020603050405020304" pitchFamily="18" charset="0"/>
              </a:rPr>
              <a:t>TABLE = 20A2H  (BX) = 1256H  (SI) = 528EH  (DS) = 2000H  (232F8H) = 3280H  (264E4)=2450</a:t>
            </a:r>
            <a:endParaRPr kumimoji="1" lang="en-US" altLang="zh-CN" sz="2400" b="1" dirty="0">
              <a:solidFill>
                <a:srgbClr val="0E457C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" name="矩形 1">
            <a:extLst>
              <a:ext uri="{FF2B5EF4-FFF2-40B4-BE49-F238E27FC236}">
                <a16:creationId xmlns:a16="http://schemas.microsoft.com/office/drawing/2014/main" id="{E7BEECBC-0877-42B7-B7F1-0BD9164E7A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3488" y="3182371"/>
            <a:ext cx="1906291" cy="330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rgbClr val="C00000"/>
                </a:solidFill>
              </a:rPr>
              <a:t>; (IP)=1256H</a:t>
            </a:r>
          </a:p>
        </p:txBody>
      </p:sp>
      <p:sp>
        <p:nvSpPr>
          <p:cNvPr id="24" name="矩形 3">
            <a:extLst>
              <a:ext uri="{FF2B5EF4-FFF2-40B4-BE49-F238E27FC236}">
                <a16:creationId xmlns:a16="http://schemas.microsoft.com/office/drawing/2014/main" id="{9485AF13-9C70-4B64-A128-77C0A6D5A5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0712" y="4264549"/>
            <a:ext cx="1906291" cy="330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rgbClr val="C00000"/>
                </a:solidFill>
              </a:rPr>
              <a:t>; (IP)=3280H</a:t>
            </a:r>
          </a:p>
        </p:txBody>
      </p:sp>
      <p:sp>
        <p:nvSpPr>
          <p:cNvPr id="25" name="矩形 5">
            <a:extLst>
              <a:ext uri="{FF2B5EF4-FFF2-40B4-BE49-F238E27FC236}">
                <a16:creationId xmlns:a16="http://schemas.microsoft.com/office/drawing/2014/main" id="{B47D90E4-2A40-4BBE-9E7F-6668E89093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347" y="4164806"/>
            <a:ext cx="472238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rgbClr val="C00000"/>
                </a:solidFill>
                <a:ea typeface="楷体_GB2312"/>
                <a:cs typeface="楷体_GB2312"/>
                <a:sym typeface="Webdings" panose="05030102010509060703" pitchFamily="18" charset="2"/>
              </a:rPr>
              <a:t>DS:[BX+TABLE]=[232F8]=3280H</a:t>
            </a:r>
            <a:endParaRPr lang="zh-CN" altLang="en-US" sz="2400" dirty="0">
              <a:solidFill>
                <a:srgbClr val="C00000"/>
              </a:solidFill>
              <a:latin typeface="Arial" panose="020B0604020202020204" pitchFamily="34" charset="0"/>
            </a:endParaRPr>
          </a:p>
        </p:txBody>
      </p:sp>
      <p:sp>
        <p:nvSpPr>
          <p:cNvPr id="26" name="矩形 4">
            <a:extLst>
              <a:ext uri="{FF2B5EF4-FFF2-40B4-BE49-F238E27FC236}">
                <a16:creationId xmlns:a16="http://schemas.microsoft.com/office/drawing/2014/main" id="{762A1FDC-0181-4799-BDA0-9813B7F01D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4463" y="5292610"/>
            <a:ext cx="1906291" cy="330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rgbClr val="C00000"/>
                </a:solidFill>
              </a:rPr>
              <a:t>; (IP)=2450H</a:t>
            </a:r>
          </a:p>
        </p:txBody>
      </p:sp>
      <p:sp>
        <p:nvSpPr>
          <p:cNvPr id="27" name="矩形 6">
            <a:extLst>
              <a:ext uri="{FF2B5EF4-FFF2-40B4-BE49-F238E27FC236}">
                <a16:creationId xmlns:a16="http://schemas.microsoft.com/office/drawing/2014/main" id="{DCC9A952-7D5F-494E-A674-17DC5FBB4A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805" y="5175253"/>
            <a:ext cx="401103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rgbClr val="C00000"/>
                </a:solidFill>
                <a:ea typeface="楷体_GB2312"/>
                <a:cs typeface="楷体_GB2312"/>
                <a:sym typeface="Webdings" panose="05030102010509060703" pitchFamily="18" charset="2"/>
              </a:rPr>
              <a:t>DS:[BX+SI]=[264E4]=2450H</a:t>
            </a:r>
            <a:endParaRPr lang="zh-CN" altLang="en-US" sz="2400" dirty="0">
              <a:solidFill>
                <a:srgbClr val="C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4341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 animBg="1"/>
      <p:bldP spid="21" grpId="0" animBg="1"/>
      <p:bldP spid="22" grpId="0" animBg="1"/>
      <p:bldP spid="3" grpId="0" uiExpand="1" build="p"/>
      <p:bldP spid="23" grpId="0"/>
      <p:bldP spid="24" grpId="0"/>
      <p:bldP spid="25" grpId="0"/>
      <p:bldP spid="26" grpId="0"/>
      <p:bldP spid="2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 54"/>
          <p:cNvSpPr txBox="1"/>
          <p:nvPr/>
        </p:nvSpPr>
        <p:spPr>
          <a:xfrm flipH="1">
            <a:off x="3114767" y="4646757"/>
            <a:ext cx="31748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b="1" dirty="0">
                <a:latin typeface="方正静蕾简体" panose="02000000000000000000" pitchFamily="2" charset="-122"/>
                <a:ea typeface="方正静蕾简体" panose="02000000000000000000" pitchFamily="2" charset="-122"/>
              </a:rPr>
              <a:t>寻址方式</a:t>
            </a:r>
          </a:p>
        </p:txBody>
      </p:sp>
      <p:sp>
        <p:nvSpPr>
          <p:cNvPr id="43" name="Freeform 34"/>
          <p:cNvSpPr>
            <a:spLocks noEditPoints="1"/>
          </p:cNvSpPr>
          <p:nvPr/>
        </p:nvSpPr>
        <p:spPr bwMode="auto">
          <a:xfrm flipH="1">
            <a:off x="1866510" y="3401996"/>
            <a:ext cx="438917" cy="284583"/>
          </a:xfrm>
          <a:custGeom>
            <a:avLst/>
            <a:gdLst>
              <a:gd name="T0" fmla="*/ 97 w 97"/>
              <a:gd name="T1" fmla="*/ 16 h 63"/>
              <a:gd name="T2" fmla="*/ 90 w 97"/>
              <a:gd name="T3" fmla="*/ 22 h 63"/>
              <a:gd name="T4" fmla="*/ 75 w 97"/>
              <a:gd name="T5" fmla="*/ 33 h 63"/>
              <a:gd name="T6" fmla="*/ 46 w 97"/>
              <a:gd name="T7" fmla="*/ 51 h 63"/>
              <a:gd name="T8" fmla="*/ 29 w 97"/>
              <a:gd name="T9" fmla="*/ 63 h 63"/>
              <a:gd name="T10" fmla="*/ 26 w 97"/>
              <a:gd name="T11" fmla="*/ 62 h 63"/>
              <a:gd name="T12" fmla="*/ 16 w 97"/>
              <a:gd name="T13" fmla="*/ 47 h 63"/>
              <a:gd name="T14" fmla="*/ 2 w 97"/>
              <a:gd name="T15" fmla="*/ 48 h 63"/>
              <a:gd name="T16" fmla="*/ 10 w 97"/>
              <a:gd name="T17" fmla="*/ 28 h 63"/>
              <a:gd name="T18" fmla="*/ 10 w 97"/>
              <a:gd name="T19" fmla="*/ 26 h 63"/>
              <a:gd name="T20" fmla="*/ 18 w 97"/>
              <a:gd name="T21" fmla="*/ 0 h 63"/>
              <a:gd name="T22" fmla="*/ 40 w 97"/>
              <a:gd name="T23" fmla="*/ 5 h 63"/>
              <a:gd name="T24" fmla="*/ 75 w 97"/>
              <a:gd name="T25" fmla="*/ 13 h 63"/>
              <a:gd name="T26" fmla="*/ 94 w 97"/>
              <a:gd name="T27" fmla="*/ 15 h 63"/>
              <a:gd name="T28" fmla="*/ 97 w 97"/>
              <a:gd name="T29" fmla="*/ 16 h 63"/>
              <a:gd name="T30" fmla="*/ 20 w 97"/>
              <a:gd name="T31" fmla="*/ 3 h 63"/>
              <a:gd name="T32" fmla="*/ 16 w 97"/>
              <a:gd name="T33" fmla="*/ 18 h 63"/>
              <a:gd name="T34" fmla="*/ 14 w 97"/>
              <a:gd name="T35" fmla="*/ 26 h 63"/>
              <a:gd name="T36" fmla="*/ 65 w 97"/>
              <a:gd name="T37" fmla="*/ 20 h 63"/>
              <a:gd name="T38" fmla="*/ 86 w 97"/>
              <a:gd name="T39" fmla="*/ 17 h 63"/>
              <a:gd name="T40" fmla="*/ 20 w 97"/>
              <a:gd name="T41" fmla="*/ 3 h 63"/>
              <a:gd name="T42" fmla="*/ 14 w 97"/>
              <a:gd name="T43" fmla="*/ 38 h 63"/>
              <a:gd name="T44" fmla="*/ 28 w 97"/>
              <a:gd name="T45" fmla="*/ 60 h 63"/>
              <a:gd name="T46" fmla="*/ 82 w 97"/>
              <a:gd name="T47" fmla="*/ 24 h 63"/>
              <a:gd name="T48" fmla="*/ 82 w 97"/>
              <a:gd name="T49" fmla="*/ 23 h 63"/>
              <a:gd name="T50" fmla="*/ 14 w 97"/>
              <a:gd name="T51" fmla="*/ 38 h 63"/>
              <a:gd name="T52" fmla="*/ 13 w 97"/>
              <a:gd name="T53" fmla="*/ 29 h 63"/>
              <a:gd name="T54" fmla="*/ 7 w 97"/>
              <a:gd name="T55" fmla="*/ 40 h 63"/>
              <a:gd name="T56" fmla="*/ 12 w 97"/>
              <a:gd name="T57" fmla="*/ 35 h 63"/>
              <a:gd name="T58" fmla="*/ 15 w 97"/>
              <a:gd name="T59" fmla="*/ 36 h 63"/>
              <a:gd name="T60" fmla="*/ 57 w 97"/>
              <a:gd name="T61" fmla="*/ 27 h 63"/>
              <a:gd name="T62" fmla="*/ 77 w 97"/>
              <a:gd name="T63" fmla="*/ 21 h 63"/>
              <a:gd name="T64" fmla="*/ 13 w 97"/>
              <a:gd name="T65" fmla="*/ 29 h 63"/>
              <a:gd name="T66" fmla="*/ 6 w 97"/>
              <a:gd name="T67" fmla="*/ 45 h 63"/>
              <a:gd name="T68" fmla="*/ 14 w 97"/>
              <a:gd name="T69" fmla="*/ 44 h 63"/>
              <a:gd name="T70" fmla="*/ 11 w 97"/>
              <a:gd name="T71" fmla="*/ 39 h 63"/>
              <a:gd name="T72" fmla="*/ 6 w 97"/>
              <a:gd name="T73" fmla="*/ 45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7" h="63">
                <a:moveTo>
                  <a:pt x="97" y="16"/>
                </a:moveTo>
                <a:cubicBezTo>
                  <a:pt x="96" y="20"/>
                  <a:pt x="92" y="19"/>
                  <a:pt x="90" y="22"/>
                </a:cubicBezTo>
                <a:cubicBezTo>
                  <a:pt x="85" y="24"/>
                  <a:pt x="80" y="29"/>
                  <a:pt x="75" y="33"/>
                </a:cubicBezTo>
                <a:cubicBezTo>
                  <a:pt x="65" y="38"/>
                  <a:pt x="56" y="45"/>
                  <a:pt x="46" y="51"/>
                </a:cubicBezTo>
                <a:cubicBezTo>
                  <a:pt x="40" y="54"/>
                  <a:pt x="35" y="58"/>
                  <a:pt x="29" y="63"/>
                </a:cubicBezTo>
                <a:cubicBezTo>
                  <a:pt x="28" y="62"/>
                  <a:pt x="27" y="62"/>
                  <a:pt x="26" y="62"/>
                </a:cubicBezTo>
                <a:cubicBezTo>
                  <a:pt x="22" y="57"/>
                  <a:pt x="20" y="52"/>
                  <a:pt x="16" y="47"/>
                </a:cubicBezTo>
                <a:cubicBezTo>
                  <a:pt x="12" y="47"/>
                  <a:pt x="6" y="49"/>
                  <a:pt x="2" y="48"/>
                </a:cubicBezTo>
                <a:cubicBezTo>
                  <a:pt x="0" y="42"/>
                  <a:pt x="7" y="35"/>
                  <a:pt x="10" y="28"/>
                </a:cubicBezTo>
                <a:cubicBezTo>
                  <a:pt x="10" y="27"/>
                  <a:pt x="10" y="26"/>
                  <a:pt x="10" y="26"/>
                </a:cubicBezTo>
                <a:cubicBezTo>
                  <a:pt x="13" y="17"/>
                  <a:pt x="15" y="8"/>
                  <a:pt x="18" y="0"/>
                </a:cubicBezTo>
                <a:cubicBezTo>
                  <a:pt x="25" y="0"/>
                  <a:pt x="33" y="4"/>
                  <a:pt x="40" y="5"/>
                </a:cubicBezTo>
                <a:cubicBezTo>
                  <a:pt x="51" y="8"/>
                  <a:pt x="63" y="10"/>
                  <a:pt x="75" y="13"/>
                </a:cubicBezTo>
                <a:cubicBezTo>
                  <a:pt x="81" y="13"/>
                  <a:pt x="88" y="15"/>
                  <a:pt x="94" y="15"/>
                </a:cubicBezTo>
                <a:cubicBezTo>
                  <a:pt x="95" y="15"/>
                  <a:pt x="96" y="14"/>
                  <a:pt x="97" y="16"/>
                </a:cubicBezTo>
                <a:close/>
                <a:moveTo>
                  <a:pt x="20" y="3"/>
                </a:moveTo>
                <a:cubicBezTo>
                  <a:pt x="18" y="8"/>
                  <a:pt x="16" y="13"/>
                  <a:pt x="16" y="18"/>
                </a:cubicBezTo>
                <a:cubicBezTo>
                  <a:pt x="15" y="21"/>
                  <a:pt x="13" y="23"/>
                  <a:pt x="14" y="26"/>
                </a:cubicBezTo>
                <a:cubicBezTo>
                  <a:pt x="31" y="24"/>
                  <a:pt x="48" y="21"/>
                  <a:pt x="65" y="20"/>
                </a:cubicBezTo>
                <a:cubicBezTo>
                  <a:pt x="72" y="18"/>
                  <a:pt x="80" y="19"/>
                  <a:pt x="86" y="17"/>
                </a:cubicBezTo>
                <a:cubicBezTo>
                  <a:pt x="64" y="14"/>
                  <a:pt x="41" y="7"/>
                  <a:pt x="20" y="3"/>
                </a:cubicBezTo>
                <a:close/>
                <a:moveTo>
                  <a:pt x="14" y="38"/>
                </a:moveTo>
                <a:cubicBezTo>
                  <a:pt x="19" y="45"/>
                  <a:pt x="22" y="53"/>
                  <a:pt x="28" y="60"/>
                </a:cubicBezTo>
                <a:cubicBezTo>
                  <a:pt x="46" y="48"/>
                  <a:pt x="64" y="37"/>
                  <a:pt x="82" y="24"/>
                </a:cubicBezTo>
                <a:cubicBezTo>
                  <a:pt x="82" y="23"/>
                  <a:pt x="82" y="23"/>
                  <a:pt x="82" y="23"/>
                </a:cubicBezTo>
                <a:cubicBezTo>
                  <a:pt x="59" y="29"/>
                  <a:pt x="37" y="35"/>
                  <a:pt x="14" y="38"/>
                </a:cubicBezTo>
                <a:close/>
                <a:moveTo>
                  <a:pt x="13" y="29"/>
                </a:moveTo>
                <a:cubicBezTo>
                  <a:pt x="11" y="33"/>
                  <a:pt x="8" y="37"/>
                  <a:pt x="7" y="40"/>
                </a:cubicBezTo>
                <a:cubicBezTo>
                  <a:pt x="9" y="39"/>
                  <a:pt x="9" y="36"/>
                  <a:pt x="12" y="35"/>
                </a:cubicBezTo>
                <a:cubicBezTo>
                  <a:pt x="13" y="35"/>
                  <a:pt x="14" y="35"/>
                  <a:pt x="15" y="36"/>
                </a:cubicBezTo>
                <a:cubicBezTo>
                  <a:pt x="29" y="33"/>
                  <a:pt x="43" y="30"/>
                  <a:pt x="57" y="27"/>
                </a:cubicBezTo>
                <a:cubicBezTo>
                  <a:pt x="64" y="24"/>
                  <a:pt x="70" y="23"/>
                  <a:pt x="77" y="21"/>
                </a:cubicBezTo>
                <a:cubicBezTo>
                  <a:pt x="55" y="23"/>
                  <a:pt x="34" y="25"/>
                  <a:pt x="13" y="29"/>
                </a:cubicBezTo>
                <a:close/>
                <a:moveTo>
                  <a:pt x="6" y="45"/>
                </a:moveTo>
                <a:cubicBezTo>
                  <a:pt x="9" y="46"/>
                  <a:pt x="12" y="44"/>
                  <a:pt x="14" y="44"/>
                </a:cubicBezTo>
                <a:cubicBezTo>
                  <a:pt x="13" y="42"/>
                  <a:pt x="13" y="41"/>
                  <a:pt x="11" y="39"/>
                </a:cubicBezTo>
                <a:cubicBezTo>
                  <a:pt x="10" y="41"/>
                  <a:pt x="8" y="43"/>
                  <a:pt x="6" y="45"/>
                </a:cubicBezTo>
                <a:close/>
              </a:path>
            </a:pathLst>
          </a:custGeom>
          <a:solidFill>
            <a:srgbClr val="9DC3E6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grpSp>
        <p:nvGrpSpPr>
          <p:cNvPr id="3" name="组合 2"/>
          <p:cNvGrpSpPr/>
          <p:nvPr/>
        </p:nvGrpSpPr>
        <p:grpSpPr>
          <a:xfrm>
            <a:off x="1840127" y="4893068"/>
            <a:ext cx="5224086" cy="377292"/>
            <a:chOff x="2453503" y="5381090"/>
            <a:chExt cx="6965448" cy="503056"/>
          </a:xfrm>
        </p:grpSpPr>
        <p:sp>
          <p:nvSpPr>
            <p:cNvPr id="98" name="Freeform 34"/>
            <p:cNvSpPr>
              <a:spLocks noEditPoints="1"/>
            </p:cNvSpPr>
            <p:nvPr/>
          </p:nvSpPr>
          <p:spPr bwMode="auto">
            <a:xfrm>
              <a:off x="8625557" y="5381090"/>
              <a:ext cx="793394" cy="459363"/>
            </a:xfrm>
            <a:custGeom>
              <a:avLst/>
              <a:gdLst>
                <a:gd name="T0" fmla="*/ 97 w 97"/>
                <a:gd name="T1" fmla="*/ 16 h 63"/>
                <a:gd name="T2" fmla="*/ 90 w 97"/>
                <a:gd name="T3" fmla="*/ 22 h 63"/>
                <a:gd name="T4" fmla="*/ 75 w 97"/>
                <a:gd name="T5" fmla="*/ 33 h 63"/>
                <a:gd name="T6" fmla="*/ 46 w 97"/>
                <a:gd name="T7" fmla="*/ 51 h 63"/>
                <a:gd name="T8" fmla="*/ 29 w 97"/>
                <a:gd name="T9" fmla="*/ 63 h 63"/>
                <a:gd name="T10" fmla="*/ 26 w 97"/>
                <a:gd name="T11" fmla="*/ 62 h 63"/>
                <a:gd name="T12" fmla="*/ 16 w 97"/>
                <a:gd name="T13" fmla="*/ 47 h 63"/>
                <a:gd name="T14" fmla="*/ 2 w 97"/>
                <a:gd name="T15" fmla="*/ 48 h 63"/>
                <a:gd name="T16" fmla="*/ 10 w 97"/>
                <a:gd name="T17" fmla="*/ 28 h 63"/>
                <a:gd name="T18" fmla="*/ 10 w 97"/>
                <a:gd name="T19" fmla="*/ 26 h 63"/>
                <a:gd name="T20" fmla="*/ 18 w 97"/>
                <a:gd name="T21" fmla="*/ 0 h 63"/>
                <a:gd name="T22" fmla="*/ 40 w 97"/>
                <a:gd name="T23" fmla="*/ 5 h 63"/>
                <a:gd name="T24" fmla="*/ 75 w 97"/>
                <a:gd name="T25" fmla="*/ 13 h 63"/>
                <a:gd name="T26" fmla="*/ 94 w 97"/>
                <a:gd name="T27" fmla="*/ 15 h 63"/>
                <a:gd name="T28" fmla="*/ 97 w 97"/>
                <a:gd name="T29" fmla="*/ 16 h 63"/>
                <a:gd name="T30" fmla="*/ 20 w 97"/>
                <a:gd name="T31" fmla="*/ 3 h 63"/>
                <a:gd name="T32" fmla="*/ 16 w 97"/>
                <a:gd name="T33" fmla="*/ 18 h 63"/>
                <a:gd name="T34" fmla="*/ 14 w 97"/>
                <a:gd name="T35" fmla="*/ 26 h 63"/>
                <a:gd name="T36" fmla="*/ 65 w 97"/>
                <a:gd name="T37" fmla="*/ 20 h 63"/>
                <a:gd name="T38" fmla="*/ 86 w 97"/>
                <a:gd name="T39" fmla="*/ 17 h 63"/>
                <a:gd name="T40" fmla="*/ 20 w 97"/>
                <a:gd name="T41" fmla="*/ 3 h 63"/>
                <a:gd name="T42" fmla="*/ 14 w 97"/>
                <a:gd name="T43" fmla="*/ 38 h 63"/>
                <a:gd name="T44" fmla="*/ 28 w 97"/>
                <a:gd name="T45" fmla="*/ 60 h 63"/>
                <a:gd name="T46" fmla="*/ 82 w 97"/>
                <a:gd name="T47" fmla="*/ 24 h 63"/>
                <a:gd name="T48" fmla="*/ 82 w 97"/>
                <a:gd name="T49" fmla="*/ 23 h 63"/>
                <a:gd name="T50" fmla="*/ 14 w 97"/>
                <a:gd name="T51" fmla="*/ 38 h 63"/>
                <a:gd name="T52" fmla="*/ 13 w 97"/>
                <a:gd name="T53" fmla="*/ 29 h 63"/>
                <a:gd name="T54" fmla="*/ 7 w 97"/>
                <a:gd name="T55" fmla="*/ 40 h 63"/>
                <a:gd name="T56" fmla="*/ 12 w 97"/>
                <a:gd name="T57" fmla="*/ 35 h 63"/>
                <a:gd name="T58" fmla="*/ 15 w 97"/>
                <a:gd name="T59" fmla="*/ 36 h 63"/>
                <a:gd name="T60" fmla="*/ 57 w 97"/>
                <a:gd name="T61" fmla="*/ 27 h 63"/>
                <a:gd name="T62" fmla="*/ 77 w 97"/>
                <a:gd name="T63" fmla="*/ 21 h 63"/>
                <a:gd name="T64" fmla="*/ 13 w 97"/>
                <a:gd name="T65" fmla="*/ 29 h 63"/>
                <a:gd name="T66" fmla="*/ 6 w 97"/>
                <a:gd name="T67" fmla="*/ 45 h 63"/>
                <a:gd name="T68" fmla="*/ 14 w 97"/>
                <a:gd name="T69" fmla="*/ 44 h 63"/>
                <a:gd name="T70" fmla="*/ 11 w 97"/>
                <a:gd name="T71" fmla="*/ 39 h 63"/>
                <a:gd name="T72" fmla="*/ 6 w 97"/>
                <a:gd name="T73" fmla="*/ 45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7" h="63">
                  <a:moveTo>
                    <a:pt x="97" y="16"/>
                  </a:moveTo>
                  <a:cubicBezTo>
                    <a:pt x="96" y="20"/>
                    <a:pt x="92" y="19"/>
                    <a:pt x="90" y="22"/>
                  </a:cubicBezTo>
                  <a:cubicBezTo>
                    <a:pt x="85" y="24"/>
                    <a:pt x="80" y="29"/>
                    <a:pt x="75" y="33"/>
                  </a:cubicBezTo>
                  <a:cubicBezTo>
                    <a:pt x="65" y="38"/>
                    <a:pt x="56" y="45"/>
                    <a:pt x="46" y="51"/>
                  </a:cubicBezTo>
                  <a:cubicBezTo>
                    <a:pt x="40" y="54"/>
                    <a:pt x="35" y="58"/>
                    <a:pt x="29" y="63"/>
                  </a:cubicBezTo>
                  <a:cubicBezTo>
                    <a:pt x="28" y="62"/>
                    <a:pt x="27" y="62"/>
                    <a:pt x="26" y="62"/>
                  </a:cubicBezTo>
                  <a:cubicBezTo>
                    <a:pt x="22" y="57"/>
                    <a:pt x="20" y="52"/>
                    <a:pt x="16" y="47"/>
                  </a:cubicBezTo>
                  <a:cubicBezTo>
                    <a:pt x="12" y="47"/>
                    <a:pt x="6" y="49"/>
                    <a:pt x="2" y="48"/>
                  </a:cubicBezTo>
                  <a:cubicBezTo>
                    <a:pt x="0" y="42"/>
                    <a:pt x="7" y="35"/>
                    <a:pt x="10" y="28"/>
                  </a:cubicBezTo>
                  <a:cubicBezTo>
                    <a:pt x="10" y="27"/>
                    <a:pt x="10" y="26"/>
                    <a:pt x="10" y="26"/>
                  </a:cubicBezTo>
                  <a:cubicBezTo>
                    <a:pt x="13" y="17"/>
                    <a:pt x="15" y="8"/>
                    <a:pt x="18" y="0"/>
                  </a:cubicBezTo>
                  <a:cubicBezTo>
                    <a:pt x="25" y="0"/>
                    <a:pt x="33" y="4"/>
                    <a:pt x="40" y="5"/>
                  </a:cubicBezTo>
                  <a:cubicBezTo>
                    <a:pt x="51" y="8"/>
                    <a:pt x="63" y="10"/>
                    <a:pt x="75" y="13"/>
                  </a:cubicBezTo>
                  <a:cubicBezTo>
                    <a:pt x="81" y="13"/>
                    <a:pt x="88" y="15"/>
                    <a:pt x="94" y="15"/>
                  </a:cubicBezTo>
                  <a:cubicBezTo>
                    <a:pt x="95" y="15"/>
                    <a:pt x="96" y="14"/>
                    <a:pt x="97" y="16"/>
                  </a:cubicBezTo>
                  <a:close/>
                  <a:moveTo>
                    <a:pt x="20" y="3"/>
                  </a:moveTo>
                  <a:cubicBezTo>
                    <a:pt x="18" y="8"/>
                    <a:pt x="16" y="13"/>
                    <a:pt x="16" y="18"/>
                  </a:cubicBezTo>
                  <a:cubicBezTo>
                    <a:pt x="15" y="21"/>
                    <a:pt x="13" y="23"/>
                    <a:pt x="14" y="26"/>
                  </a:cubicBezTo>
                  <a:cubicBezTo>
                    <a:pt x="31" y="24"/>
                    <a:pt x="48" y="21"/>
                    <a:pt x="65" y="20"/>
                  </a:cubicBezTo>
                  <a:cubicBezTo>
                    <a:pt x="72" y="18"/>
                    <a:pt x="80" y="19"/>
                    <a:pt x="86" y="17"/>
                  </a:cubicBezTo>
                  <a:cubicBezTo>
                    <a:pt x="64" y="14"/>
                    <a:pt x="41" y="7"/>
                    <a:pt x="20" y="3"/>
                  </a:cubicBezTo>
                  <a:close/>
                  <a:moveTo>
                    <a:pt x="14" y="38"/>
                  </a:moveTo>
                  <a:cubicBezTo>
                    <a:pt x="19" y="45"/>
                    <a:pt x="22" y="53"/>
                    <a:pt x="28" y="60"/>
                  </a:cubicBezTo>
                  <a:cubicBezTo>
                    <a:pt x="46" y="48"/>
                    <a:pt x="64" y="37"/>
                    <a:pt x="82" y="24"/>
                  </a:cubicBezTo>
                  <a:cubicBezTo>
                    <a:pt x="82" y="23"/>
                    <a:pt x="82" y="23"/>
                    <a:pt x="82" y="23"/>
                  </a:cubicBezTo>
                  <a:cubicBezTo>
                    <a:pt x="59" y="29"/>
                    <a:pt x="37" y="35"/>
                    <a:pt x="14" y="38"/>
                  </a:cubicBezTo>
                  <a:close/>
                  <a:moveTo>
                    <a:pt x="13" y="29"/>
                  </a:moveTo>
                  <a:cubicBezTo>
                    <a:pt x="11" y="33"/>
                    <a:pt x="8" y="37"/>
                    <a:pt x="7" y="40"/>
                  </a:cubicBezTo>
                  <a:cubicBezTo>
                    <a:pt x="9" y="39"/>
                    <a:pt x="9" y="36"/>
                    <a:pt x="12" y="35"/>
                  </a:cubicBezTo>
                  <a:cubicBezTo>
                    <a:pt x="13" y="35"/>
                    <a:pt x="14" y="35"/>
                    <a:pt x="15" y="36"/>
                  </a:cubicBezTo>
                  <a:cubicBezTo>
                    <a:pt x="29" y="33"/>
                    <a:pt x="43" y="30"/>
                    <a:pt x="57" y="27"/>
                  </a:cubicBezTo>
                  <a:cubicBezTo>
                    <a:pt x="64" y="24"/>
                    <a:pt x="70" y="23"/>
                    <a:pt x="77" y="21"/>
                  </a:cubicBezTo>
                  <a:cubicBezTo>
                    <a:pt x="55" y="23"/>
                    <a:pt x="34" y="25"/>
                    <a:pt x="13" y="29"/>
                  </a:cubicBezTo>
                  <a:close/>
                  <a:moveTo>
                    <a:pt x="6" y="45"/>
                  </a:moveTo>
                  <a:cubicBezTo>
                    <a:pt x="9" y="46"/>
                    <a:pt x="12" y="44"/>
                    <a:pt x="14" y="44"/>
                  </a:cubicBezTo>
                  <a:cubicBezTo>
                    <a:pt x="13" y="42"/>
                    <a:pt x="13" y="41"/>
                    <a:pt x="11" y="39"/>
                  </a:cubicBezTo>
                  <a:cubicBezTo>
                    <a:pt x="10" y="41"/>
                    <a:pt x="8" y="43"/>
                    <a:pt x="6" y="45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99" name="任意多边形 98"/>
            <p:cNvSpPr/>
            <p:nvPr/>
          </p:nvSpPr>
          <p:spPr>
            <a:xfrm>
              <a:off x="3532280" y="5475339"/>
              <a:ext cx="5024077" cy="401116"/>
            </a:xfrm>
            <a:custGeom>
              <a:avLst/>
              <a:gdLst>
                <a:gd name="connsiteX0" fmla="*/ 0 w 6766560"/>
                <a:gd name="connsiteY0" fmla="*/ 39809 h 361457"/>
                <a:gd name="connsiteX1" fmla="*/ 4411980 w 6766560"/>
                <a:gd name="connsiteY1" fmla="*/ 28379 h 361457"/>
                <a:gd name="connsiteX2" fmla="*/ 4023360 w 6766560"/>
                <a:gd name="connsiteY2" fmla="*/ 359849 h 361457"/>
                <a:gd name="connsiteX3" fmla="*/ 6766560 w 6766560"/>
                <a:gd name="connsiteY3" fmla="*/ 131249 h 361457"/>
                <a:gd name="connsiteX0-1" fmla="*/ 0 w 6766560"/>
                <a:gd name="connsiteY0-2" fmla="*/ 75291 h 398381"/>
                <a:gd name="connsiteX1-3" fmla="*/ 4369154 w 6766560"/>
                <a:gd name="connsiteY1-4" fmla="*/ 18141 h 398381"/>
                <a:gd name="connsiteX2-5" fmla="*/ 4023360 w 6766560"/>
                <a:gd name="connsiteY2-6" fmla="*/ 395331 h 398381"/>
                <a:gd name="connsiteX3-7" fmla="*/ 6766560 w 6766560"/>
                <a:gd name="connsiteY3-8" fmla="*/ 166731 h 398381"/>
                <a:gd name="connsiteX0-9" fmla="*/ 0 w 6766560"/>
                <a:gd name="connsiteY0-10" fmla="*/ 71354 h 339035"/>
                <a:gd name="connsiteX1-11" fmla="*/ 4369154 w 6766560"/>
                <a:gd name="connsiteY1-12" fmla="*/ 14204 h 339035"/>
                <a:gd name="connsiteX2-13" fmla="*/ 4351696 w 6766560"/>
                <a:gd name="connsiteY2-14" fmla="*/ 334244 h 339035"/>
                <a:gd name="connsiteX3-15" fmla="*/ 6766560 w 6766560"/>
                <a:gd name="connsiteY3-16" fmla="*/ 162794 h 339035"/>
                <a:gd name="connsiteX0-17" fmla="*/ 0 w 7194823"/>
                <a:gd name="connsiteY0-18" fmla="*/ 71354 h 334304"/>
                <a:gd name="connsiteX1-19" fmla="*/ 4369154 w 7194823"/>
                <a:gd name="connsiteY1-20" fmla="*/ 14204 h 334304"/>
                <a:gd name="connsiteX2-21" fmla="*/ 4351696 w 7194823"/>
                <a:gd name="connsiteY2-22" fmla="*/ 334244 h 334304"/>
                <a:gd name="connsiteX3-23" fmla="*/ 7194823 w 7194823"/>
                <a:gd name="connsiteY3-24" fmla="*/ 37064 h 334304"/>
                <a:gd name="connsiteX0-25" fmla="*/ 0 w 7194823"/>
                <a:gd name="connsiteY0-26" fmla="*/ 72918 h 358721"/>
                <a:gd name="connsiteX1-27" fmla="*/ 4369154 w 7194823"/>
                <a:gd name="connsiteY1-28" fmla="*/ 15768 h 358721"/>
                <a:gd name="connsiteX2-29" fmla="*/ 4051911 w 7194823"/>
                <a:gd name="connsiteY2-30" fmla="*/ 358668 h 358721"/>
                <a:gd name="connsiteX3-31" fmla="*/ 7194823 w 7194823"/>
                <a:gd name="connsiteY3-32" fmla="*/ 38628 h 358721"/>
                <a:gd name="connsiteX0-33" fmla="*/ 0 w 6454042"/>
                <a:gd name="connsiteY0-34" fmla="*/ 72918 h 359955"/>
                <a:gd name="connsiteX1-35" fmla="*/ 4369154 w 6454042"/>
                <a:gd name="connsiteY1-36" fmla="*/ 15768 h 359955"/>
                <a:gd name="connsiteX2-37" fmla="*/ 4051911 w 6454042"/>
                <a:gd name="connsiteY2-38" fmla="*/ 358668 h 359955"/>
                <a:gd name="connsiteX3-39" fmla="*/ 6454042 w 6454042"/>
                <a:gd name="connsiteY3-40" fmla="*/ 112769 h 359955"/>
                <a:gd name="connsiteX0-41" fmla="*/ 0 w 6454042"/>
                <a:gd name="connsiteY0-42" fmla="*/ 62493 h 349247"/>
                <a:gd name="connsiteX1-43" fmla="*/ 4122228 w 6454042"/>
                <a:gd name="connsiteY1-44" fmla="*/ 17700 h 349247"/>
                <a:gd name="connsiteX2-45" fmla="*/ 4051911 w 6454042"/>
                <a:gd name="connsiteY2-46" fmla="*/ 348243 h 349247"/>
                <a:gd name="connsiteX3-47" fmla="*/ 6454042 w 6454042"/>
                <a:gd name="connsiteY3-48" fmla="*/ 102344 h 349247"/>
                <a:gd name="connsiteX0-49" fmla="*/ 0 w 4341830"/>
                <a:gd name="connsiteY0-50" fmla="*/ 62493 h 348243"/>
                <a:gd name="connsiteX1-51" fmla="*/ 4122228 w 4341830"/>
                <a:gd name="connsiteY1-52" fmla="*/ 17700 h 348243"/>
                <a:gd name="connsiteX2-53" fmla="*/ 4051911 w 4341830"/>
                <a:gd name="connsiteY2-54" fmla="*/ 348243 h 348243"/>
                <a:gd name="connsiteX0-55" fmla="*/ 0 w 4122228"/>
                <a:gd name="connsiteY0-56" fmla="*/ 62493 h 62493"/>
                <a:gd name="connsiteX1-57" fmla="*/ 4122228 w 4122228"/>
                <a:gd name="connsiteY1-58" fmla="*/ 17700 h 62493"/>
                <a:gd name="connsiteX0-59" fmla="*/ 0 w 4122228"/>
                <a:gd name="connsiteY0-60" fmla="*/ 44793 h 66159"/>
                <a:gd name="connsiteX1-61" fmla="*/ 4122228 w 4122228"/>
                <a:gd name="connsiteY1-62" fmla="*/ 0 h 66159"/>
                <a:gd name="connsiteX0-63" fmla="*/ 0 w 4245691"/>
                <a:gd name="connsiteY0-64" fmla="*/ 156004 h 156004"/>
                <a:gd name="connsiteX1-65" fmla="*/ 4245691 w 4245691"/>
                <a:gd name="connsiteY1-66" fmla="*/ 0 h 156004"/>
                <a:gd name="connsiteX0-67" fmla="*/ 0 w 4245691"/>
                <a:gd name="connsiteY0-68" fmla="*/ 156004 h 163985"/>
                <a:gd name="connsiteX1-69" fmla="*/ 4245691 w 4245691"/>
                <a:gd name="connsiteY1-70" fmla="*/ 0 h 163985"/>
                <a:gd name="connsiteX0-71" fmla="*/ 0 w 5449458"/>
                <a:gd name="connsiteY0-72" fmla="*/ 143648 h 143648"/>
                <a:gd name="connsiteX1-73" fmla="*/ 5449458 w 5449458"/>
                <a:gd name="connsiteY1-74" fmla="*/ 0 h 143648"/>
                <a:gd name="connsiteX0-75" fmla="*/ 0 w 5449458"/>
                <a:gd name="connsiteY0-76" fmla="*/ 143648 h 260913"/>
                <a:gd name="connsiteX1-77" fmla="*/ 1990356 w 5449458"/>
                <a:gd name="connsiteY1-78" fmla="*/ 260339 h 260913"/>
                <a:gd name="connsiteX2-79" fmla="*/ 5449458 w 5449458"/>
                <a:gd name="connsiteY2-80" fmla="*/ 0 h 260913"/>
                <a:gd name="connsiteX0-81" fmla="*/ 0 w 4693246"/>
                <a:gd name="connsiteY0-82" fmla="*/ 169 h 463018"/>
                <a:gd name="connsiteX1-83" fmla="*/ 1234144 w 4693246"/>
                <a:gd name="connsiteY1-84" fmla="*/ 462849 h 463018"/>
                <a:gd name="connsiteX2-85" fmla="*/ 4693246 w 4693246"/>
                <a:gd name="connsiteY2-86" fmla="*/ 202510 h 463018"/>
                <a:gd name="connsiteX0-87" fmla="*/ 153395 w 4846641"/>
                <a:gd name="connsiteY0-88" fmla="*/ 0 h 462988"/>
                <a:gd name="connsiteX1-89" fmla="*/ 1387539 w 4846641"/>
                <a:gd name="connsiteY1-90" fmla="*/ 462680 h 462988"/>
                <a:gd name="connsiteX2-91" fmla="*/ 4846641 w 4846641"/>
                <a:gd name="connsiteY2-92" fmla="*/ 202341 h 462988"/>
                <a:gd name="connsiteX0-93" fmla="*/ 212160 w 4457851"/>
                <a:gd name="connsiteY0-94" fmla="*/ 0 h 462988"/>
                <a:gd name="connsiteX1-95" fmla="*/ 998749 w 4457851"/>
                <a:gd name="connsiteY1-96" fmla="*/ 462680 h 462988"/>
                <a:gd name="connsiteX2-97" fmla="*/ 4457851 w 4457851"/>
                <a:gd name="connsiteY2-98" fmla="*/ 202341 h 462988"/>
                <a:gd name="connsiteX0-99" fmla="*/ 238795 w 4484486"/>
                <a:gd name="connsiteY0-100" fmla="*/ 0 h 462868"/>
                <a:gd name="connsiteX1-101" fmla="*/ 1025384 w 4484486"/>
                <a:gd name="connsiteY1-102" fmla="*/ 462680 h 462868"/>
                <a:gd name="connsiteX2-103" fmla="*/ 4484486 w 4484486"/>
                <a:gd name="connsiteY2-104" fmla="*/ 202341 h 462868"/>
                <a:gd name="connsiteX0-105" fmla="*/ 410770 w 4656461"/>
                <a:gd name="connsiteY0-106" fmla="*/ 0 h 425815"/>
                <a:gd name="connsiteX1-107" fmla="*/ 595476 w 4656461"/>
                <a:gd name="connsiteY1-108" fmla="*/ 425610 h 425815"/>
                <a:gd name="connsiteX2-109" fmla="*/ 4656461 w 4656461"/>
                <a:gd name="connsiteY2-110" fmla="*/ 202341 h 425815"/>
                <a:gd name="connsiteX0-111" fmla="*/ 410770 w 4656461"/>
                <a:gd name="connsiteY0-112" fmla="*/ 0 h 364069"/>
                <a:gd name="connsiteX1-113" fmla="*/ 595476 w 4656461"/>
                <a:gd name="connsiteY1-114" fmla="*/ 363827 h 364069"/>
                <a:gd name="connsiteX2-115" fmla="*/ 4656461 w 4656461"/>
                <a:gd name="connsiteY2-116" fmla="*/ 202341 h 364069"/>
                <a:gd name="connsiteX0-117" fmla="*/ 558636 w 4511100"/>
                <a:gd name="connsiteY0-118" fmla="*/ 0 h 388767"/>
                <a:gd name="connsiteX1-119" fmla="*/ 450115 w 4511100"/>
                <a:gd name="connsiteY1-120" fmla="*/ 388541 h 388767"/>
                <a:gd name="connsiteX2-121" fmla="*/ 4511100 w 4511100"/>
                <a:gd name="connsiteY2-122" fmla="*/ 227055 h 388767"/>
                <a:gd name="connsiteX0-123" fmla="*/ 445007 w 4613533"/>
                <a:gd name="connsiteY0-124" fmla="*/ 0 h 413467"/>
                <a:gd name="connsiteX1-125" fmla="*/ 552548 w 4613533"/>
                <a:gd name="connsiteY1-126" fmla="*/ 413255 h 413467"/>
                <a:gd name="connsiteX2-127" fmla="*/ 4613533 w 4613533"/>
                <a:gd name="connsiteY2-128" fmla="*/ 251769 h 413467"/>
                <a:gd name="connsiteX0-129" fmla="*/ 437894 w 4606420"/>
                <a:gd name="connsiteY0-130" fmla="*/ 0 h 351722"/>
                <a:gd name="connsiteX1-131" fmla="*/ 560868 w 4606420"/>
                <a:gd name="connsiteY1-132" fmla="*/ 351471 h 351722"/>
                <a:gd name="connsiteX2-133" fmla="*/ 4606420 w 4606420"/>
                <a:gd name="connsiteY2-134" fmla="*/ 251769 h 351722"/>
                <a:gd name="connsiteX0-135" fmla="*/ 424068 w 4592594"/>
                <a:gd name="connsiteY0-136" fmla="*/ 0 h 401116"/>
                <a:gd name="connsiteX1-137" fmla="*/ 577907 w 4592594"/>
                <a:gd name="connsiteY1-138" fmla="*/ 400898 h 401116"/>
                <a:gd name="connsiteX2-139" fmla="*/ 4592594 w 4592594"/>
                <a:gd name="connsiteY2-140" fmla="*/ 251769 h 401116"/>
                <a:gd name="connsiteX0-141" fmla="*/ 424068 w 4592594"/>
                <a:gd name="connsiteY0-142" fmla="*/ 0 h 401116"/>
                <a:gd name="connsiteX1-143" fmla="*/ 577907 w 4592594"/>
                <a:gd name="connsiteY1-144" fmla="*/ 400898 h 401116"/>
                <a:gd name="connsiteX2-145" fmla="*/ 4592594 w 4592594"/>
                <a:gd name="connsiteY2-146" fmla="*/ 338266 h 401116"/>
                <a:gd name="connsiteX0-147" fmla="*/ 391353 w 4638179"/>
                <a:gd name="connsiteY0-148" fmla="*/ 0 h 401116"/>
                <a:gd name="connsiteX1-149" fmla="*/ 623492 w 4638179"/>
                <a:gd name="connsiteY1-150" fmla="*/ 400898 h 401116"/>
                <a:gd name="connsiteX2-151" fmla="*/ 4638179 w 4638179"/>
                <a:gd name="connsiteY2-152" fmla="*/ 338266 h 401116"/>
                <a:gd name="connsiteX0-153" fmla="*/ 391353 w 4904398"/>
                <a:gd name="connsiteY0-154" fmla="*/ 0 h 401116"/>
                <a:gd name="connsiteX1-155" fmla="*/ 623492 w 4904398"/>
                <a:gd name="connsiteY1-156" fmla="*/ 400898 h 401116"/>
                <a:gd name="connsiteX2-157" fmla="*/ 4904398 w 4904398"/>
                <a:gd name="connsiteY2-158" fmla="*/ 322224 h 401116"/>
              </a:gdLst>
              <a:ahLst/>
              <a:cxnLst>
                <a:cxn ang="0">
                  <a:pos x="connsiteX0-153" y="connsiteY0-154"/>
                </a:cxn>
                <a:cxn ang="0">
                  <a:pos x="connsiteX1-155" y="connsiteY1-156"/>
                </a:cxn>
                <a:cxn ang="0">
                  <a:pos x="connsiteX2-157" y="connsiteY2-158"/>
                </a:cxn>
              </a:cxnLst>
              <a:rect l="l" t="t" r="r" b="b"/>
              <a:pathLst>
                <a:path w="4904398" h="401116">
                  <a:moveTo>
                    <a:pt x="391353" y="0"/>
                  </a:moveTo>
                  <a:cubicBezTo>
                    <a:pt x="-226127" y="38897"/>
                    <a:pt x="-86259" y="411428"/>
                    <a:pt x="623492" y="400898"/>
                  </a:cubicBezTo>
                  <a:lnTo>
                    <a:pt x="4904398" y="322224"/>
                  </a:lnTo>
                </a:path>
              </a:pathLst>
            </a:custGeom>
            <a:noFill/>
            <a:ln w="25400" cap="rnd">
              <a:solidFill>
                <a:schemeClr val="tx1"/>
              </a:solidFill>
              <a:prstDash val="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00" name="任意多边形 99"/>
            <p:cNvSpPr/>
            <p:nvPr/>
          </p:nvSpPr>
          <p:spPr>
            <a:xfrm>
              <a:off x="2453503" y="5467647"/>
              <a:ext cx="988875" cy="416499"/>
            </a:xfrm>
            <a:custGeom>
              <a:avLst/>
              <a:gdLst>
                <a:gd name="connsiteX0" fmla="*/ 755361 w 755361"/>
                <a:gd name="connsiteY0" fmla="*/ 383586 h 416878"/>
                <a:gd name="connsiteX1" fmla="*/ 1599 w 755361"/>
                <a:gd name="connsiteY1" fmla="*/ 383586 h 416878"/>
                <a:gd name="connsiteX2" fmla="*/ 557653 w 755361"/>
                <a:gd name="connsiteY2" fmla="*/ 37597 h 416878"/>
                <a:gd name="connsiteX3" fmla="*/ 619437 w 755361"/>
                <a:gd name="connsiteY3" fmla="*/ 25240 h 416878"/>
                <a:gd name="connsiteX0-1" fmla="*/ 754492 w 754492"/>
                <a:gd name="connsiteY0-2" fmla="*/ 358346 h 392510"/>
                <a:gd name="connsiteX1-3" fmla="*/ 730 w 754492"/>
                <a:gd name="connsiteY1-4" fmla="*/ 358346 h 392510"/>
                <a:gd name="connsiteX2-5" fmla="*/ 618568 w 754492"/>
                <a:gd name="connsiteY2-6" fmla="*/ 0 h 392510"/>
                <a:gd name="connsiteX0-7" fmla="*/ 1458409 w 1458409"/>
                <a:gd name="connsiteY0-8" fmla="*/ 358346 h 379568"/>
                <a:gd name="connsiteX1-9" fmla="*/ 312 w 1458409"/>
                <a:gd name="connsiteY1-10" fmla="*/ 333633 h 379568"/>
                <a:gd name="connsiteX2-11" fmla="*/ 1322485 w 1458409"/>
                <a:gd name="connsiteY2-12" fmla="*/ 0 h 379568"/>
                <a:gd name="connsiteX0-13" fmla="*/ 1483885 w 1483885"/>
                <a:gd name="connsiteY0-14" fmla="*/ 457200 h 484234"/>
                <a:gd name="connsiteX1-15" fmla="*/ 25788 w 1483885"/>
                <a:gd name="connsiteY1-16" fmla="*/ 432487 h 484234"/>
                <a:gd name="connsiteX2-17" fmla="*/ 569485 w 1483885"/>
                <a:gd name="connsiteY2-18" fmla="*/ 0 h 484234"/>
                <a:gd name="connsiteX0-19" fmla="*/ 1475175 w 1475175"/>
                <a:gd name="connsiteY0-20" fmla="*/ 469557 h 497359"/>
                <a:gd name="connsiteX1-21" fmla="*/ 17078 w 1475175"/>
                <a:gd name="connsiteY1-22" fmla="*/ 444844 h 497359"/>
                <a:gd name="connsiteX2-23" fmla="*/ 684342 w 1475175"/>
                <a:gd name="connsiteY2-24" fmla="*/ 0 h 497359"/>
                <a:gd name="connsiteX0-25" fmla="*/ 1482176 w 1482176"/>
                <a:gd name="connsiteY0-26" fmla="*/ 469557 h 497359"/>
                <a:gd name="connsiteX1-27" fmla="*/ 24079 w 1482176"/>
                <a:gd name="connsiteY1-28" fmla="*/ 444844 h 497359"/>
                <a:gd name="connsiteX2-29" fmla="*/ 691343 w 1482176"/>
                <a:gd name="connsiteY2-30" fmla="*/ 0 h 497359"/>
                <a:gd name="connsiteX0-31" fmla="*/ 1496003 w 1496003"/>
                <a:gd name="connsiteY0-32" fmla="*/ 383060 h 405670"/>
                <a:gd name="connsiteX1-33" fmla="*/ 37906 w 1496003"/>
                <a:gd name="connsiteY1-34" fmla="*/ 358347 h 405670"/>
                <a:gd name="connsiteX2-35" fmla="*/ 581603 w 1496003"/>
                <a:gd name="connsiteY2-36" fmla="*/ 0 h 405670"/>
                <a:gd name="connsiteX0-37" fmla="*/ 1498863 w 1498863"/>
                <a:gd name="connsiteY0-38" fmla="*/ 383060 h 405670"/>
                <a:gd name="connsiteX1-39" fmla="*/ 40766 w 1498863"/>
                <a:gd name="connsiteY1-40" fmla="*/ 358347 h 405670"/>
                <a:gd name="connsiteX2-41" fmla="*/ 584463 w 1498863"/>
                <a:gd name="connsiteY2-42" fmla="*/ 0 h 405670"/>
                <a:gd name="connsiteX0-43" fmla="*/ 1473706 w 1473706"/>
                <a:gd name="connsiteY0-44" fmla="*/ 383060 h 440354"/>
                <a:gd name="connsiteX1-45" fmla="*/ 15609 w 1473706"/>
                <a:gd name="connsiteY1-46" fmla="*/ 358347 h 440354"/>
                <a:gd name="connsiteX2-47" fmla="*/ 559306 w 1473706"/>
                <a:gd name="connsiteY2-48" fmla="*/ 0 h 440354"/>
                <a:gd name="connsiteX0-49" fmla="*/ 1682620 w 1682620"/>
                <a:gd name="connsiteY0-50" fmla="*/ 383060 h 405670"/>
                <a:gd name="connsiteX1-51" fmla="*/ 51528 w 1682620"/>
                <a:gd name="connsiteY1-52" fmla="*/ 358347 h 405670"/>
                <a:gd name="connsiteX2-53" fmla="*/ 595225 w 1682620"/>
                <a:gd name="connsiteY2-54" fmla="*/ 0 h 405670"/>
                <a:gd name="connsiteX0-55" fmla="*/ 1653020 w 1653020"/>
                <a:gd name="connsiteY0-56" fmla="*/ 320540 h 339742"/>
                <a:gd name="connsiteX1-57" fmla="*/ 21928 w 1653020"/>
                <a:gd name="connsiteY1-58" fmla="*/ 295827 h 339742"/>
                <a:gd name="connsiteX2-59" fmla="*/ 825980 w 1653020"/>
                <a:gd name="connsiteY2-60" fmla="*/ 0 h 339742"/>
                <a:gd name="connsiteX0-61" fmla="*/ 1717144 w 1717144"/>
                <a:gd name="connsiteY0-62" fmla="*/ 381397 h 403200"/>
                <a:gd name="connsiteX1-63" fmla="*/ 86052 w 1717144"/>
                <a:gd name="connsiteY1-64" fmla="*/ 356684 h 403200"/>
                <a:gd name="connsiteX2-65" fmla="*/ 296123 w 1717144"/>
                <a:gd name="connsiteY2-66" fmla="*/ 12588 h 403200"/>
                <a:gd name="connsiteX3-67" fmla="*/ 890104 w 1717144"/>
                <a:gd name="connsiteY3-68" fmla="*/ 60857 h 403200"/>
                <a:gd name="connsiteX0-69" fmla="*/ 1717144 w 1717144"/>
                <a:gd name="connsiteY0-70" fmla="*/ 376649 h 398452"/>
                <a:gd name="connsiteX1-71" fmla="*/ 86052 w 1717144"/>
                <a:gd name="connsiteY1-72" fmla="*/ 351936 h 398452"/>
                <a:gd name="connsiteX2-73" fmla="*/ 296123 w 1717144"/>
                <a:gd name="connsiteY2-74" fmla="*/ 7840 h 398452"/>
                <a:gd name="connsiteX3-75" fmla="*/ 651445 w 1717144"/>
                <a:gd name="connsiteY3-76" fmla="*/ 143636 h 398452"/>
                <a:gd name="connsiteX0-77" fmla="*/ 1717144 w 1717144"/>
                <a:gd name="connsiteY0-78" fmla="*/ 384043 h 405846"/>
                <a:gd name="connsiteX1-79" fmla="*/ 86052 w 1717144"/>
                <a:gd name="connsiteY1-80" fmla="*/ 359330 h 405846"/>
                <a:gd name="connsiteX2-81" fmla="*/ 296123 w 1717144"/>
                <a:gd name="connsiteY2-82" fmla="*/ 15234 h 405846"/>
                <a:gd name="connsiteX3-83" fmla="*/ 1237241 w 1717144"/>
                <a:gd name="connsiteY3-84" fmla="*/ 38495 h 405846"/>
                <a:gd name="connsiteX0-85" fmla="*/ 1717144 w 1717144"/>
                <a:gd name="connsiteY0-86" fmla="*/ 377444 h 399247"/>
                <a:gd name="connsiteX1-87" fmla="*/ 86052 w 1717144"/>
                <a:gd name="connsiteY1-88" fmla="*/ 352731 h 399247"/>
                <a:gd name="connsiteX2-89" fmla="*/ 296123 w 1717144"/>
                <a:gd name="connsiteY2-90" fmla="*/ 8635 h 399247"/>
                <a:gd name="connsiteX3-91" fmla="*/ 1237241 w 1717144"/>
                <a:gd name="connsiteY3-92" fmla="*/ 31896 h 399247"/>
                <a:gd name="connsiteX0-93" fmla="*/ 1717144 w 1717144"/>
                <a:gd name="connsiteY0-94" fmla="*/ 416694 h 438497"/>
                <a:gd name="connsiteX1-95" fmla="*/ 86052 w 1717144"/>
                <a:gd name="connsiteY1-96" fmla="*/ 391981 h 438497"/>
                <a:gd name="connsiteX2-97" fmla="*/ 296123 w 1717144"/>
                <a:gd name="connsiteY2-98" fmla="*/ 47885 h 438497"/>
                <a:gd name="connsiteX3-99" fmla="*/ 1237241 w 1717144"/>
                <a:gd name="connsiteY3-100" fmla="*/ 71146 h 438497"/>
                <a:gd name="connsiteX0-101" fmla="*/ 1717144 w 1717144"/>
                <a:gd name="connsiteY0-102" fmla="*/ 385519 h 407322"/>
                <a:gd name="connsiteX1-103" fmla="*/ 86052 w 1717144"/>
                <a:gd name="connsiteY1-104" fmla="*/ 360806 h 407322"/>
                <a:gd name="connsiteX2-105" fmla="*/ 296123 w 1717144"/>
                <a:gd name="connsiteY2-106" fmla="*/ 16710 h 407322"/>
                <a:gd name="connsiteX3-107" fmla="*/ 751724 w 1717144"/>
                <a:gd name="connsiteY3-108" fmla="*/ 141722 h 407322"/>
                <a:gd name="connsiteX0-109" fmla="*/ 1717144 w 1717144"/>
                <a:gd name="connsiteY0-110" fmla="*/ 385132 h 406935"/>
                <a:gd name="connsiteX1-111" fmla="*/ 86052 w 1717144"/>
                <a:gd name="connsiteY1-112" fmla="*/ 360419 h 406935"/>
                <a:gd name="connsiteX2-113" fmla="*/ 296123 w 1717144"/>
                <a:gd name="connsiteY2-114" fmla="*/ 16323 h 406935"/>
                <a:gd name="connsiteX3-115" fmla="*/ 751724 w 1717144"/>
                <a:gd name="connsiteY3-116" fmla="*/ 141335 h 406935"/>
                <a:gd name="connsiteX0-117" fmla="*/ 1717144 w 1717144"/>
                <a:gd name="connsiteY0-118" fmla="*/ 402465 h 424268"/>
                <a:gd name="connsiteX1-119" fmla="*/ 86052 w 1717144"/>
                <a:gd name="connsiteY1-120" fmla="*/ 377752 h 424268"/>
                <a:gd name="connsiteX2-121" fmla="*/ 296123 w 1717144"/>
                <a:gd name="connsiteY2-122" fmla="*/ 33656 h 424268"/>
                <a:gd name="connsiteX3-123" fmla="*/ 751724 w 1717144"/>
                <a:gd name="connsiteY3-124" fmla="*/ 158668 h 424268"/>
                <a:gd name="connsiteX0-125" fmla="*/ 1703068 w 1703068"/>
                <a:gd name="connsiteY0-126" fmla="*/ 402465 h 433569"/>
                <a:gd name="connsiteX1-127" fmla="*/ 71976 w 1703068"/>
                <a:gd name="connsiteY1-128" fmla="*/ 377752 h 433569"/>
                <a:gd name="connsiteX2-129" fmla="*/ 282047 w 1703068"/>
                <a:gd name="connsiteY2-130" fmla="*/ 33656 h 433569"/>
                <a:gd name="connsiteX3-131" fmla="*/ 737648 w 1703068"/>
                <a:gd name="connsiteY3-132" fmla="*/ 158668 h 433569"/>
                <a:gd name="connsiteX0-133" fmla="*/ 1703068 w 1703068"/>
                <a:gd name="connsiteY0-134" fmla="*/ 402465 h 433569"/>
                <a:gd name="connsiteX1-135" fmla="*/ 71976 w 1703068"/>
                <a:gd name="connsiteY1-136" fmla="*/ 377752 h 433569"/>
                <a:gd name="connsiteX2-137" fmla="*/ 282047 w 1703068"/>
                <a:gd name="connsiteY2-138" fmla="*/ 33656 h 433569"/>
                <a:gd name="connsiteX3-139" fmla="*/ 737648 w 1703068"/>
                <a:gd name="connsiteY3-140" fmla="*/ 158668 h 433569"/>
                <a:gd name="connsiteX0-141" fmla="*/ 1736283 w 1736283"/>
                <a:gd name="connsiteY0-142" fmla="*/ 399831 h 421458"/>
                <a:gd name="connsiteX1-143" fmla="*/ 105191 w 1736283"/>
                <a:gd name="connsiteY1-144" fmla="*/ 375118 h 421458"/>
                <a:gd name="connsiteX2-145" fmla="*/ 243539 w 1736283"/>
                <a:gd name="connsiteY2-146" fmla="*/ 34201 h 421458"/>
                <a:gd name="connsiteX3-147" fmla="*/ 770863 w 1736283"/>
                <a:gd name="connsiteY3-148" fmla="*/ 156034 h 421458"/>
              </a:gdLst>
              <a:ahLst/>
              <a:cxnLst>
                <a:cxn ang="0">
                  <a:pos x="connsiteX0-141" y="connsiteY0-142"/>
                </a:cxn>
                <a:cxn ang="0">
                  <a:pos x="connsiteX1-143" y="connsiteY1-144"/>
                </a:cxn>
                <a:cxn ang="0">
                  <a:pos x="connsiteX2-145" y="connsiteY2-146"/>
                </a:cxn>
                <a:cxn ang="0">
                  <a:pos x="connsiteX3-147" y="connsiteY3-148"/>
                </a:cxn>
              </a:cxnLst>
              <a:rect l="l" t="t" r="r" b="b"/>
              <a:pathLst>
                <a:path w="1736283" h="421458">
                  <a:moveTo>
                    <a:pt x="1736283" y="399831"/>
                  </a:moveTo>
                  <a:cubicBezTo>
                    <a:pt x="1375877" y="428663"/>
                    <a:pt x="353982" y="436056"/>
                    <a:pt x="105191" y="375118"/>
                  </a:cubicBezTo>
                  <a:cubicBezTo>
                    <a:pt x="-143600" y="314180"/>
                    <a:pt x="109530" y="83505"/>
                    <a:pt x="243539" y="34201"/>
                  </a:cubicBezTo>
                  <a:cubicBezTo>
                    <a:pt x="438239" y="-56438"/>
                    <a:pt x="1137030" y="50085"/>
                    <a:pt x="770863" y="156034"/>
                  </a:cubicBezTo>
                </a:path>
              </a:pathLst>
            </a:custGeom>
            <a:noFill/>
            <a:ln w="25400" cap="rnd">
              <a:solidFill>
                <a:schemeClr val="tx1"/>
              </a:solidFill>
              <a:prstDash val="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2" name="任意多边形 1"/>
          <p:cNvSpPr/>
          <p:nvPr/>
        </p:nvSpPr>
        <p:spPr>
          <a:xfrm>
            <a:off x="2487702" y="3588652"/>
            <a:ext cx="350231" cy="600395"/>
          </a:xfrm>
          <a:custGeom>
            <a:avLst/>
            <a:gdLst>
              <a:gd name="connsiteX0" fmla="*/ 0 w 786063"/>
              <a:gd name="connsiteY0" fmla="*/ 0 h 1347536"/>
              <a:gd name="connsiteX1" fmla="*/ 513347 w 786063"/>
              <a:gd name="connsiteY1" fmla="*/ 401052 h 1347536"/>
              <a:gd name="connsiteX2" fmla="*/ 336884 w 786063"/>
              <a:gd name="connsiteY2" fmla="*/ 1155031 h 1347536"/>
              <a:gd name="connsiteX3" fmla="*/ 786063 w 786063"/>
              <a:gd name="connsiteY3" fmla="*/ 1347536 h 1347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6063" h="1347536">
                <a:moveTo>
                  <a:pt x="0" y="0"/>
                </a:moveTo>
                <a:cubicBezTo>
                  <a:pt x="228600" y="104273"/>
                  <a:pt x="457200" y="208547"/>
                  <a:pt x="513347" y="401052"/>
                </a:cubicBezTo>
                <a:cubicBezTo>
                  <a:pt x="569494" y="593557"/>
                  <a:pt x="291431" y="997284"/>
                  <a:pt x="336884" y="1155031"/>
                </a:cubicBezTo>
                <a:cubicBezTo>
                  <a:pt x="382337" y="1312778"/>
                  <a:pt x="584200" y="1330157"/>
                  <a:pt x="786063" y="1347536"/>
                </a:cubicBezTo>
              </a:path>
            </a:pathLst>
          </a:custGeom>
          <a:noFill/>
          <a:ln w="25400" cap="rnd">
            <a:solidFill>
              <a:srgbClr val="9DC3E6"/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grpSp>
        <p:nvGrpSpPr>
          <p:cNvPr id="37" name="组合 36"/>
          <p:cNvGrpSpPr/>
          <p:nvPr/>
        </p:nvGrpSpPr>
        <p:grpSpPr>
          <a:xfrm>
            <a:off x="2903136" y="1401485"/>
            <a:ext cx="2978770" cy="3189058"/>
            <a:chOff x="4427538" y="954088"/>
            <a:chExt cx="3333750" cy="3729038"/>
          </a:xfrm>
        </p:grpSpPr>
        <p:sp>
          <p:nvSpPr>
            <p:cNvPr id="38" name="Freeform 5"/>
            <p:cNvSpPr/>
            <p:nvPr/>
          </p:nvSpPr>
          <p:spPr bwMode="auto">
            <a:xfrm>
              <a:off x="5026026" y="1547813"/>
              <a:ext cx="2144713" cy="2363788"/>
            </a:xfrm>
            <a:custGeom>
              <a:avLst/>
              <a:gdLst>
                <a:gd name="T0" fmla="*/ 518 w 570"/>
                <a:gd name="T1" fmla="*/ 231 h 629"/>
                <a:gd name="T2" fmla="*/ 454 w 570"/>
                <a:gd name="T3" fmla="*/ 271 h 629"/>
                <a:gd name="T4" fmla="*/ 496 w 570"/>
                <a:gd name="T5" fmla="*/ 135 h 629"/>
                <a:gd name="T6" fmla="*/ 393 w 570"/>
                <a:gd name="T7" fmla="*/ 205 h 629"/>
                <a:gd name="T8" fmla="*/ 326 w 570"/>
                <a:gd name="T9" fmla="*/ 264 h 629"/>
                <a:gd name="T10" fmla="*/ 474 w 570"/>
                <a:gd name="T11" fmla="*/ 89 h 629"/>
                <a:gd name="T12" fmla="*/ 385 w 570"/>
                <a:gd name="T13" fmla="*/ 100 h 629"/>
                <a:gd name="T14" fmla="*/ 322 w 570"/>
                <a:gd name="T15" fmla="*/ 156 h 629"/>
                <a:gd name="T16" fmla="*/ 401 w 570"/>
                <a:gd name="T17" fmla="*/ 66 h 629"/>
                <a:gd name="T18" fmla="*/ 279 w 570"/>
                <a:gd name="T19" fmla="*/ 80 h 629"/>
                <a:gd name="T20" fmla="*/ 223 w 570"/>
                <a:gd name="T21" fmla="*/ 103 h 629"/>
                <a:gd name="T22" fmla="*/ 280 w 570"/>
                <a:gd name="T23" fmla="*/ 61 h 629"/>
                <a:gd name="T24" fmla="*/ 212 w 570"/>
                <a:gd name="T25" fmla="*/ 33 h 629"/>
                <a:gd name="T26" fmla="*/ 78 w 570"/>
                <a:gd name="T27" fmla="*/ 109 h 629"/>
                <a:gd name="T28" fmla="*/ 29 w 570"/>
                <a:gd name="T29" fmla="*/ 198 h 629"/>
                <a:gd name="T30" fmla="*/ 35 w 570"/>
                <a:gd name="T31" fmla="*/ 232 h 629"/>
                <a:gd name="T32" fmla="*/ 42 w 570"/>
                <a:gd name="T33" fmla="*/ 311 h 629"/>
                <a:gd name="T34" fmla="*/ 20 w 570"/>
                <a:gd name="T35" fmla="*/ 366 h 629"/>
                <a:gd name="T36" fmla="*/ 73 w 570"/>
                <a:gd name="T37" fmla="*/ 388 h 629"/>
                <a:gd name="T38" fmla="*/ 178 w 570"/>
                <a:gd name="T39" fmla="*/ 311 h 629"/>
                <a:gd name="T40" fmla="*/ 102 w 570"/>
                <a:gd name="T41" fmla="*/ 390 h 629"/>
                <a:gd name="T42" fmla="*/ 92 w 570"/>
                <a:gd name="T43" fmla="*/ 469 h 629"/>
                <a:gd name="T44" fmla="*/ 196 w 570"/>
                <a:gd name="T45" fmla="*/ 407 h 629"/>
                <a:gd name="T46" fmla="*/ 265 w 570"/>
                <a:gd name="T47" fmla="*/ 373 h 629"/>
                <a:gd name="T48" fmla="*/ 196 w 570"/>
                <a:gd name="T49" fmla="*/ 450 h 629"/>
                <a:gd name="T50" fmla="*/ 179 w 570"/>
                <a:gd name="T51" fmla="*/ 542 h 629"/>
                <a:gd name="T52" fmla="*/ 261 w 570"/>
                <a:gd name="T53" fmla="*/ 489 h 629"/>
                <a:gd name="T54" fmla="*/ 270 w 570"/>
                <a:gd name="T55" fmla="*/ 506 h 629"/>
                <a:gd name="T56" fmla="*/ 208 w 570"/>
                <a:gd name="T57" fmla="*/ 588 h 629"/>
                <a:gd name="T58" fmla="*/ 303 w 570"/>
                <a:gd name="T59" fmla="*/ 597 h 629"/>
                <a:gd name="T60" fmla="*/ 332 w 570"/>
                <a:gd name="T61" fmla="*/ 603 h 629"/>
                <a:gd name="T62" fmla="*/ 406 w 570"/>
                <a:gd name="T63" fmla="*/ 554 h 629"/>
                <a:gd name="T64" fmla="*/ 430 w 570"/>
                <a:gd name="T65" fmla="*/ 535 h 629"/>
                <a:gd name="T66" fmla="*/ 504 w 570"/>
                <a:gd name="T67" fmla="*/ 444 h 629"/>
                <a:gd name="T68" fmla="*/ 549 w 570"/>
                <a:gd name="T69" fmla="*/ 342 h 629"/>
                <a:gd name="T70" fmla="*/ 563 w 570"/>
                <a:gd name="T71" fmla="*/ 266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70" h="629">
                  <a:moveTo>
                    <a:pt x="558" y="231"/>
                  </a:moveTo>
                  <a:cubicBezTo>
                    <a:pt x="547" y="219"/>
                    <a:pt x="530" y="221"/>
                    <a:pt x="518" y="231"/>
                  </a:cubicBezTo>
                  <a:cubicBezTo>
                    <a:pt x="477" y="265"/>
                    <a:pt x="437" y="300"/>
                    <a:pt x="395" y="332"/>
                  </a:cubicBezTo>
                  <a:cubicBezTo>
                    <a:pt x="415" y="313"/>
                    <a:pt x="434" y="292"/>
                    <a:pt x="454" y="271"/>
                  </a:cubicBezTo>
                  <a:cubicBezTo>
                    <a:pt x="482" y="243"/>
                    <a:pt x="510" y="213"/>
                    <a:pt x="528" y="177"/>
                  </a:cubicBezTo>
                  <a:cubicBezTo>
                    <a:pt x="539" y="156"/>
                    <a:pt x="521" y="127"/>
                    <a:pt x="496" y="135"/>
                  </a:cubicBezTo>
                  <a:cubicBezTo>
                    <a:pt x="475" y="142"/>
                    <a:pt x="458" y="154"/>
                    <a:pt x="441" y="168"/>
                  </a:cubicBezTo>
                  <a:cubicBezTo>
                    <a:pt x="425" y="180"/>
                    <a:pt x="408" y="191"/>
                    <a:pt x="393" y="205"/>
                  </a:cubicBezTo>
                  <a:cubicBezTo>
                    <a:pt x="377" y="218"/>
                    <a:pt x="364" y="234"/>
                    <a:pt x="349" y="247"/>
                  </a:cubicBezTo>
                  <a:cubicBezTo>
                    <a:pt x="342" y="253"/>
                    <a:pt x="334" y="259"/>
                    <a:pt x="326" y="264"/>
                  </a:cubicBezTo>
                  <a:cubicBezTo>
                    <a:pt x="353" y="239"/>
                    <a:pt x="378" y="210"/>
                    <a:pt x="407" y="186"/>
                  </a:cubicBezTo>
                  <a:cubicBezTo>
                    <a:pt x="437" y="160"/>
                    <a:pt x="471" y="131"/>
                    <a:pt x="474" y="89"/>
                  </a:cubicBezTo>
                  <a:cubicBezTo>
                    <a:pt x="475" y="66"/>
                    <a:pt x="448" y="54"/>
                    <a:pt x="430" y="64"/>
                  </a:cubicBezTo>
                  <a:cubicBezTo>
                    <a:pt x="413" y="73"/>
                    <a:pt x="399" y="87"/>
                    <a:pt x="385" y="100"/>
                  </a:cubicBezTo>
                  <a:cubicBezTo>
                    <a:pt x="369" y="115"/>
                    <a:pt x="353" y="130"/>
                    <a:pt x="336" y="144"/>
                  </a:cubicBezTo>
                  <a:cubicBezTo>
                    <a:pt x="331" y="148"/>
                    <a:pt x="326" y="152"/>
                    <a:pt x="322" y="156"/>
                  </a:cubicBezTo>
                  <a:cubicBezTo>
                    <a:pt x="323" y="155"/>
                    <a:pt x="323" y="154"/>
                    <a:pt x="324" y="153"/>
                  </a:cubicBezTo>
                  <a:cubicBezTo>
                    <a:pt x="351" y="125"/>
                    <a:pt x="374" y="93"/>
                    <a:pt x="401" y="66"/>
                  </a:cubicBezTo>
                  <a:cubicBezTo>
                    <a:pt x="423" y="43"/>
                    <a:pt x="393" y="1"/>
                    <a:pt x="366" y="21"/>
                  </a:cubicBezTo>
                  <a:cubicBezTo>
                    <a:pt x="337" y="41"/>
                    <a:pt x="309" y="62"/>
                    <a:pt x="279" y="80"/>
                  </a:cubicBezTo>
                  <a:cubicBezTo>
                    <a:pt x="256" y="95"/>
                    <a:pt x="232" y="107"/>
                    <a:pt x="208" y="119"/>
                  </a:cubicBezTo>
                  <a:cubicBezTo>
                    <a:pt x="213" y="113"/>
                    <a:pt x="218" y="108"/>
                    <a:pt x="223" y="103"/>
                  </a:cubicBezTo>
                  <a:cubicBezTo>
                    <a:pt x="229" y="96"/>
                    <a:pt x="236" y="88"/>
                    <a:pt x="244" y="81"/>
                  </a:cubicBezTo>
                  <a:cubicBezTo>
                    <a:pt x="256" y="75"/>
                    <a:pt x="268" y="69"/>
                    <a:pt x="280" y="61"/>
                  </a:cubicBezTo>
                  <a:cubicBezTo>
                    <a:pt x="306" y="42"/>
                    <a:pt x="291" y="0"/>
                    <a:pt x="257" y="8"/>
                  </a:cubicBezTo>
                  <a:cubicBezTo>
                    <a:pt x="240" y="12"/>
                    <a:pt x="225" y="22"/>
                    <a:pt x="212" y="33"/>
                  </a:cubicBezTo>
                  <a:cubicBezTo>
                    <a:pt x="187" y="45"/>
                    <a:pt x="161" y="54"/>
                    <a:pt x="138" y="68"/>
                  </a:cubicBezTo>
                  <a:cubicBezTo>
                    <a:pt x="116" y="79"/>
                    <a:pt x="97" y="94"/>
                    <a:pt x="78" y="109"/>
                  </a:cubicBezTo>
                  <a:cubicBezTo>
                    <a:pt x="59" y="123"/>
                    <a:pt x="47" y="142"/>
                    <a:pt x="29" y="157"/>
                  </a:cubicBezTo>
                  <a:cubicBezTo>
                    <a:pt x="17" y="167"/>
                    <a:pt x="19" y="187"/>
                    <a:pt x="29" y="198"/>
                  </a:cubicBezTo>
                  <a:cubicBezTo>
                    <a:pt x="36" y="205"/>
                    <a:pt x="45" y="207"/>
                    <a:pt x="54" y="205"/>
                  </a:cubicBezTo>
                  <a:cubicBezTo>
                    <a:pt x="48" y="215"/>
                    <a:pt x="42" y="224"/>
                    <a:pt x="35" y="232"/>
                  </a:cubicBezTo>
                  <a:cubicBezTo>
                    <a:pt x="23" y="245"/>
                    <a:pt x="11" y="258"/>
                    <a:pt x="7" y="275"/>
                  </a:cubicBezTo>
                  <a:cubicBezTo>
                    <a:pt x="0" y="298"/>
                    <a:pt x="21" y="314"/>
                    <a:pt x="42" y="311"/>
                  </a:cubicBezTo>
                  <a:cubicBezTo>
                    <a:pt x="46" y="310"/>
                    <a:pt x="49" y="309"/>
                    <a:pt x="52" y="308"/>
                  </a:cubicBezTo>
                  <a:cubicBezTo>
                    <a:pt x="39" y="326"/>
                    <a:pt x="28" y="345"/>
                    <a:pt x="20" y="366"/>
                  </a:cubicBezTo>
                  <a:cubicBezTo>
                    <a:pt x="15" y="378"/>
                    <a:pt x="23" y="392"/>
                    <a:pt x="33" y="398"/>
                  </a:cubicBezTo>
                  <a:cubicBezTo>
                    <a:pt x="47" y="407"/>
                    <a:pt x="64" y="401"/>
                    <a:pt x="73" y="388"/>
                  </a:cubicBezTo>
                  <a:cubicBezTo>
                    <a:pt x="93" y="358"/>
                    <a:pt x="122" y="337"/>
                    <a:pt x="155" y="321"/>
                  </a:cubicBezTo>
                  <a:cubicBezTo>
                    <a:pt x="162" y="317"/>
                    <a:pt x="170" y="314"/>
                    <a:pt x="178" y="311"/>
                  </a:cubicBezTo>
                  <a:cubicBezTo>
                    <a:pt x="167" y="323"/>
                    <a:pt x="157" y="337"/>
                    <a:pt x="146" y="349"/>
                  </a:cubicBezTo>
                  <a:cubicBezTo>
                    <a:pt x="134" y="364"/>
                    <a:pt x="118" y="379"/>
                    <a:pt x="102" y="390"/>
                  </a:cubicBezTo>
                  <a:cubicBezTo>
                    <a:pt x="87" y="400"/>
                    <a:pt x="68" y="410"/>
                    <a:pt x="59" y="427"/>
                  </a:cubicBezTo>
                  <a:cubicBezTo>
                    <a:pt x="48" y="450"/>
                    <a:pt x="67" y="476"/>
                    <a:pt x="92" y="469"/>
                  </a:cubicBezTo>
                  <a:cubicBezTo>
                    <a:pt x="112" y="465"/>
                    <a:pt x="127" y="451"/>
                    <a:pt x="142" y="438"/>
                  </a:cubicBezTo>
                  <a:cubicBezTo>
                    <a:pt x="158" y="426"/>
                    <a:pt x="178" y="417"/>
                    <a:pt x="196" y="407"/>
                  </a:cubicBezTo>
                  <a:cubicBezTo>
                    <a:pt x="216" y="397"/>
                    <a:pt x="237" y="388"/>
                    <a:pt x="258" y="377"/>
                  </a:cubicBezTo>
                  <a:cubicBezTo>
                    <a:pt x="260" y="376"/>
                    <a:pt x="263" y="375"/>
                    <a:pt x="265" y="373"/>
                  </a:cubicBezTo>
                  <a:cubicBezTo>
                    <a:pt x="255" y="384"/>
                    <a:pt x="245" y="394"/>
                    <a:pt x="236" y="405"/>
                  </a:cubicBezTo>
                  <a:cubicBezTo>
                    <a:pt x="223" y="421"/>
                    <a:pt x="210" y="436"/>
                    <a:pt x="196" y="450"/>
                  </a:cubicBezTo>
                  <a:cubicBezTo>
                    <a:pt x="180" y="465"/>
                    <a:pt x="164" y="477"/>
                    <a:pt x="150" y="493"/>
                  </a:cubicBezTo>
                  <a:cubicBezTo>
                    <a:pt x="131" y="516"/>
                    <a:pt x="150" y="546"/>
                    <a:pt x="179" y="542"/>
                  </a:cubicBezTo>
                  <a:cubicBezTo>
                    <a:pt x="193" y="539"/>
                    <a:pt x="204" y="525"/>
                    <a:pt x="211" y="519"/>
                  </a:cubicBezTo>
                  <a:cubicBezTo>
                    <a:pt x="227" y="508"/>
                    <a:pt x="244" y="498"/>
                    <a:pt x="261" y="489"/>
                  </a:cubicBezTo>
                  <a:cubicBezTo>
                    <a:pt x="279" y="479"/>
                    <a:pt x="298" y="468"/>
                    <a:pt x="316" y="457"/>
                  </a:cubicBezTo>
                  <a:cubicBezTo>
                    <a:pt x="300" y="473"/>
                    <a:pt x="286" y="490"/>
                    <a:pt x="270" y="506"/>
                  </a:cubicBezTo>
                  <a:cubicBezTo>
                    <a:pt x="258" y="517"/>
                    <a:pt x="247" y="531"/>
                    <a:pt x="236" y="543"/>
                  </a:cubicBezTo>
                  <a:cubicBezTo>
                    <a:pt x="225" y="557"/>
                    <a:pt x="214" y="571"/>
                    <a:pt x="208" y="588"/>
                  </a:cubicBezTo>
                  <a:cubicBezTo>
                    <a:pt x="204" y="602"/>
                    <a:pt x="214" y="620"/>
                    <a:pt x="229" y="623"/>
                  </a:cubicBezTo>
                  <a:cubicBezTo>
                    <a:pt x="256" y="629"/>
                    <a:pt x="281" y="611"/>
                    <a:pt x="303" y="597"/>
                  </a:cubicBezTo>
                  <a:cubicBezTo>
                    <a:pt x="310" y="592"/>
                    <a:pt x="317" y="588"/>
                    <a:pt x="324" y="583"/>
                  </a:cubicBezTo>
                  <a:cubicBezTo>
                    <a:pt x="324" y="590"/>
                    <a:pt x="326" y="597"/>
                    <a:pt x="332" y="603"/>
                  </a:cubicBezTo>
                  <a:cubicBezTo>
                    <a:pt x="343" y="614"/>
                    <a:pt x="363" y="615"/>
                    <a:pt x="373" y="603"/>
                  </a:cubicBezTo>
                  <a:cubicBezTo>
                    <a:pt x="386" y="588"/>
                    <a:pt x="401" y="574"/>
                    <a:pt x="406" y="554"/>
                  </a:cubicBezTo>
                  <a:cubicBezTo>
                    <a:pt x="407" y="550"/>
                    <a:pt x="407" y="547"/>
                    <a:pt x="407" y="543"/>
                  </a:cubicBezTo>
                  <a:cubicBezTo>
                    <a:pt x="415" y="544"/>
                    <a:pt x="423" y="541"/>
                    <a:pt x="430" y="535"/>
                  </a:cubicBezTo>
                  <a:cubicBezTo>
                    <a:pt x="444" y="523"/>
                    <a:pt x="457" y="511"/>
                    <a:pt x="469" y="497"/>
                  </a:cubicBezTo>
                  <a:cubicBezTo>
                    <a:pt x="483" y="481"/>
                    <a:pt x="494" y="462"/>
                    <a:pt x="504" y="444"/>
                  </a:cubicBezTo>
                  <a:cubicBezTo>
                    <a:pt x="514" y="427"/>
                    <a:pt x="523" y="413"/>
                    <a:pt x="536" y="400"/>
                  </a:cubicBezTo>
                  <a:cubicBezTo>
                    <a:pt x="553" y="383"/>
                    <a:pt x="558" y="364"/>
                    <a:pt x="549" y="342"/>
                  </a:cubicBezTo>
                  <a:cubicBezTo>
                    <a:pt x="544" y="332"/>
                    <a:pt x="527" y="325"/>
                    <a:pt x="516" y="329"/>
                  </a:cubicBezTo>
                  <a:cubicBezTo>
                    <a:pt x="533" y="309"/>
                    <a:pt x="549" y="288"/>
                    <a:pt x="563" y="266"/>
                  </a:cubicBezTo>
                  <a:cubicBezTo>
                    <a:pt x="570" y="255"/>
                    <a:pt x="567" y="240"/>
                    <a:pt x="558" y="23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39" name="Freeform 6"/>
            <p:cNvSpPr>
              <a:spLocks noEditPoints="1"/>
            </p:cNvSpPr>
            <p:nvPr/>
          </p:nvSpPr>
          <p:spPr bwMode="auto">
            <a:xfrm>
              <a:off x="5462588" y="2581276"/>
              <a:ext cx="1274763" cy="1308100"/>
            </a:xfrm>
            <a:custGeom>
              <a:avLst/>
              <a:gdLst>
                <a:gd name="T0" fmla="*/ 275 w 339"/>
                <a:gd name="T1" fmla="*/ 103 h 348"/>
                <a:gd name="T2" fmla="*/ 261 w 339"/>
                <a:gd name="T3" fmla="*/ 119 h 348"/>
                <a:gd name="T4" fmla="*/ 256 w 339"/>
                <a:gd name="T5" fmla="*/ 55 h 348"/>
                <a:gd name="T6" fmla="*/ 214 w 339"/>
                <a:gd name="T7" fmla="*/ 32 h 348"/>
                <a:gd name="T8" fmla="*/ 151 w 339"/>
                <a:gd name="T9" fmla="*/ 73 h 348"/>
                <a:gd name="T10" fmla="*/ 161 w 339"/>
                <a:gd name="T11" fmla="*/ 56 h 348"/>
                <a:gd name="T12" fmla="*/ 111 w 339"/>
                <a:gd name="T13" fmla="*/ 46 h 348"/>
                <a:gd name="T14" fmla="*/ 86 w 339"/>
                <a:gd name="T15" fmla="*/ 100 h 348"/>
                <a:gd name="T16" fmla="*/ 74 w 339"/>
                <a:gd name="T17" fmla="*/ 103 h 348"/>
                <a:gd name="T18" fmla="*/ 49 w 339"/>
                <a:gd name="T19" fmla="*/ 132 h 348"/>
                <a:gd name="T20" fmla="*/ 67 w 339"/>
                <a:gd name="T21" fmla="*/ 154 h 348"/>
                <a:gd name="T22" fmla="*/ 102 w 339"/>
                <a:gd name="T23" fmla="*/ 239 h 348"/>
                <a:gd name="T24" fmla="*/ 131 w 339"/>
                <a:gd name="T25" fmla="*/ 333 h 348"/>
                <a:gd name="T26" fmla="*/ 117 w 339"/>
                <a:gd name="T27" fmla="*/ 205 h 348"/>
                <a:gd name="T28" fmla="*/ 83 w 339"/>
                <a:gd name="T29" fmla="*/ 129 h 348"/>
                <a:gd name="T30" fmla="*/ 132 w 339"/>
                <a:gd name="T31" fmla="*/ 89 h 348"/>
                <a:gd name="T32" fmla="*/ 217 w 339"/>
                <a:gd name="T33" fmla="*/ 87 h 348"/>
                <a:gd name="T34" fmla="*/ 257 w 339"/>
                <a:gd name="T35" fmla="*/ 143 h 348"/>
                <a:gd name="T36" fmla="*/ 208 w 339"/>
                <a:gd name="T37" fmla="*/ 272 h 348"/>
                <a:gd name="T38" fmla="*/ 186 w 339"/>
                <a:gd name="T39" fmla="*/ 333 h 348"/>
                <a:gd name="T40" fmla="*/ 228 w 339"/>
                <a:gd name="T41" fmla="*/ 283 h 348"/>
                <a:gd name="T42" fmla="*/ 280 w 339"/>
                <a:gd name="T43" fmla="*/ 147 h 348"/>
                <a:gd name="T44" fmla="*/ 323 w 339"/>
                <a:gd name="T45" fmla="*/ 92 h 348"/>
                <a:gd name="T46" fmla="*/ 40 w 339"/>
                <a:gd name="T47" fmla="*/ 99 h 348"/>
                <a:gd name="T48" fmla="*/ 43 w 339"/>
                <a:gd name="T49" fmla="*/ 103 h 348"/>
                <a:gd name="T50" fmla="*/ 142 w 339"/>
                <a:gd name="T51" fmla="*/ 37 h 348"/>
                <a:gd name="T52" fmla="*/ 141 w 339"/>
                <a:gd name="T53" fmla="*/ 44 h 348"/>
                <a:gd name="T54" fmla="*/ 142 w 339"/>
                <a:gd name="T55" fmla="*/ 37 h 348"/>
                <a:gd name="T56" fmla="*/ 235 w 339"/>
                <a:gd name="T57" fmla="*/ 43 h 348"/>
                <a:gd name="T58" fmla="*/ 234 w 339"/>
                <a:gd name="T59" fmla="*/ 46 h 348"/>
                <a:gd name="T60" fmla="*/ 300 w 339"/>
                <a:gd name="T61" fmla="*/ 115 h 348"/>
                <a:gd name="T62" fmla="*/ 296 w 339"/>
                <a:gd name="T63" fmla="*/ 112 h 348"/>
                <a:gd name="T64" fmla="*/ 304 w 339"/>
                <a:gd name="T65" fmla="*/ 108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39" h="348">
                  <a:moveTo>
                    <a:pt x="323" y="92"/>
                  </a:moveTo>
                  <a:cubicBezTo>
                    <a:pt x="308" y="65"/>
                    <a:pt x="286" y="83"/>
                    <a:pt x="275" y="103"/>
                  </a:cubicBezTo>
                  <a:cubicBezTo>
                    <a:pt x="272" y="109"/>
                    <a:pt x="269" y="115"/>
                    <a:pt x="266" y="121"/>
                  </a:cubicBezTo>
                  <a:cubicBezTo>
                    <a:pt x="264" y="121"/>
                    <a:pt x="263" y="120"/>
                    <a:pt x="261" y="119"/>
                  </a:cubicBezTo>
                  <a:cubicBezTo>
                    <a:pt x="249" y="111"/>
                    <a:pt x="242" y="94"/>
                    <a:pt x="238" y="76"/>
                  </a:cubicBezTo>
                  <a:cubicBezTo>
                    <a:pt x="246" y="71"/>
                    <a:pt x="253" y="65"/>
                    <a:pt x="256" y="55"/>
                  </a:cubicBezTo>
                  <a:cubicBezTo>
                    <a:pt x="259" y="45"/>
                    <a:pt x="260" y="25"/>
                    <a:pt x="248" y="20"/>
                  </a:cubicBezTo>
                  <a:cubicBezTo>
                    <a:pt x="236" y="15"/>
                    <a:pt x="220" y="19"/>
                    <a:pt x="214" y="32"/>
                  </a:cubicBezTo>
                  <a:cubicBezTo>
                    <a:pt x="210" y="41"/>
                    <a:pt x="210" y="52"/>
                    <a:pt x="211" y="64"/>
                  </a:cubicBezTo>
                  <a:cubicBezTo>
                    <a:pt x="193" y="73"/>
                    <a:pt x="171" y="78"/>
                    <a:pt x="151" y="73"/>
                  </a:cubicBezTo>
                  <a:cubicBezTo>
                    <a:pt x="151" y="73"/>
                    <a:pt x="150" y="73"/>
                    <a:pt x="149" y="72"/>
                  </a:cubicBezTo>
                  <a:cubicBezTo>
                    <a:pt x="154" y="67"/>
                    <a:pt x="158" y="62"/>
                    <a:pt x="161" y="56"/>
                  </a:cubicBezTo>
                  <a:cubicBezTo>
                    <a:pt x="167" y="46"/>
                    <a:pt x="169" y="27"/>
                    <a:pt x="160" y="18"/>
                  </a:cubicBezTo>
                  <a:cubicBezTo>
                    <a:pt x="141" y="0"/>
                    <a:pt x="114" y="25"/>
                    <a:pt x="111" y="46"/>
                  </a:cubicBezTo>
                  <a:cubicBezTo>
                    <a:pt x="110" y="55"/>
                    <a:pt x="113" y="64"/>
                    <a:pt x="117" y="72"/>
                  </a:cubicBezTo>
                  <a:cubicBezTo>
                    <a:pt x="107" y="82"/>
                    <a:pt x="97" y="92"/>
                    <a:pt x="86" y="100"/>
                  </a:cubicBezTo>
                  <a:cubicBezTo>
                    <a:pt x="82" y="103"/>
                    <a:pt x="79" y="105"/>
                    <a:pt x="75" y="106"/>
                  </a:cubicBezTo>
                  <a:cubicBezTo>
                    <a:pt x="75" y="105"/>
                    <a:pt x="75" y="104"/>
                    <a:pt x="74" y="103"/>
                  </a:cubicBezTo>
                  <a:cubicBezTo>
                    <a:pt x="64" y="84"/>
                    <a:pt x="32" y="62"/>
                    <a:pt x="14" y="86"/>
                  </a:cubicBezTo>
                  <a:cubicBezTo>
                    <a:pt x="0" y="105"/>
                    <a:pt x="36" y="127"/>
                    <a:pt x="49" y="132"/>
                  </a:cubicBezTo>
                  <a:cubicBezTo>
                    <a:pt x="53" y="133"/>
                    <a:pt x="57" y="134"/>
                    <a:pt x="61" y="134"/>
                  </a:cubicBezTo>
                  <a:cubicBezTo>
                    <a:pt x="63" y="141"/>
                    <a:pt x="65" y="148"/>
                    <a:pt x="67" y="154"/>
                  </a:cubicBezTo>
                  <a:cubicBezTo>
                    <a:pt x="71" y="168"/>
                    <a:pt x="79" y="180"/>
                    <a:pt x="86" y="193"/>
                  </a:cubicBezTo>
                  <a:cubicBezTo>
                    <a:pt x="94" y="207"/>
                    <a:pt x="98" y="223"/>
                    <a:pt x="102" y="239"/>
                  </a:cubicBezTo>
                  <a:cubicBezTo>
                    <a:pt x="106" y="253"/>
                    <a:pt x="112" y="267"/>
                    <a:pt x="117" y="281"/>
                  </a:cubicBezTo>
                  <a:cubicBezTo>
                    <a:pt x="123" y="298"/>
                    <a:pt x="126" y="316"/>
                    <a:pt x="131" y="333"/>
                  </a:cubicBezTo>
                  <a:cubicBezTo>
                    <a:pt x="135" y="347"/>
                    <a:pt x="157" y="341"/>
                    <a:pt x="153" y="326"/>
                  </a:cubicBezTo>
                  <a:cubicBezTo>
                    <a:pt x="141" y="286"/>
                    <a:pt x="129" y="246"/>
                    <a:pt x="117" y="205"/>
                  </a:cubicBezTo>
                  <a:cubicBezTo>
                    <a:pt x="110" y="186"/>
                    <a:pt x="98" y="171"/>
                    <a:pt x="91" y="153"/>
                  </a:cubicBezTo>
                  <a:cubicBezTo>
                    <a:pt x="88" y="145"/>
                    <a:pt x="86" y="137"/>
                    <a:pt x="83" y="129"/>
                  </a:cubicBezTo>
                  <a:cubicBezTo>
                    <a:pt x="101" y="120"/>
                    <a:pt x="118" y="103"/>
                    <a:pt x="130" y="91"/>
                  </a:cubicBezTo>
                  <a:cubicBezTo>
                    <a:pt x="131" y="90"/>
                    <a:pt x="132" y="90"/>
                    <a:pt x="132" y="89"/>
                  </a:cubicBezTo>
                  <a:cubicBezTo>
                    <a:pt x="145" y="97"/>
                    <a:pt x="160" y="98"/>
                    <a:pt x="175" y="97"/>
                  </a:cubicBezTo>
                  <a:cubicBezTo>
                    <a:pt x="190" y="97"/>
                    <a:pt x="204" y="92"/>
                    <a:pt x="217" y="87"/>
                  </a:cubicBezTo>
                  <a:cubicBezTo>
                    <a:pt x="220" y="95"/>
                    <a:pt x="223" y="102"/>
                    <a:pt x="225" y="108"/>
                  </a:cubicBezTo>
                  <a:cubicBezTo>
                    <a:pt x="232" y="123"/>
                    <a:pt x="243" y="136"/>
                    <a:pt x="257" y="143"/>
                  </a:cubicBezTo>
                  <a:cubicBezTo>
                    <a:pt x="248" y="165"/>
                    <a:pt x="241" y="187"/>
                    <a:pt x="232" y="209"/>
                  </a:cubicBezTo>
                  <a:cubicBezTo>
                    <a:pt x="225" y="230"/>
                    <a:pt x="216" y="251"/>
                    <a:pt x="208" y="272"/>
                  </a:cubicBezTo>
                  <a:cubicBezTo>
                    <a:pt x="200" y="289"/>
                    <a:pt x="191" y="305"/>
                    <a:pt x="187" y="323"/>
                  </a:cubicBezTo>
                  <a:cubicBezTo>
                    <a:pt x="186" y="326"/>
                    <a:pt x="186" y="330"/>
                    <a:pt x="186" y="333"/>
                  </a:cubicBezTo>
                  <a:cubicBezTo>
                    <a:pt x="185" y="348"/>
                    <a:pt x="208" y="348"/>
                    <a:pt x="209" y="333"/>
                  </a:cubicBezTo>
                  <a:cubicBezTo>
                    <a:pt x="210" y="316"/>
                    <a:pt x="220" y="299"/>
                    <a:pt x="228" y="283"/>
                  </a:cubicBezTo>
                  <a:cubicBezTo>
                    <a:pt x="237" y="263"/>
                    <a:pt x="245" y="242"/>
                    <a:pt x="253" y="221"/>
                  </a:cubicBezTo>
                  <a:cubicBezTo>
                    <a:pt x="262" y="196"/>
                    <a:pt x="270" y="171"/>
                    <a:pt x="280" y="147"/>
                  </a:cubicBezTo>
                  <a:cubicBezTo>
                    <a:pt x="282" y="147"/>
                    <a:pt x="283" y="146"/>
                    <a:pt x="285" y="146"/>
                  </a:cubicBezTo>
                  <a:cubicBezTo>
                    <a:pt x="309" y="141"/>
                    <a:pt x="339" y="120"/>
                    <a:pt x="323" y="92"/>
                  </a:cubicBezTo>
                  <a:close/>
                  <a:moveTo>
                    <a:pt x="39" y="99"/>
                  </a:moveTo>
                  <a:cubicBezTo>
                    <a:pt x="39" y="99"/>
                    <a:pt x="39" y="99"/>
                    <a:pt x="40" y="99"/>
                  </a:cubicBezTo>
                  <a:cubicBezTo>
                    <a:pt x="43" y="100"/>
                    <a:pt x="46" y="103"/>
                    <a:pt x="48" y="106"/>
                  </a:cubicBezTo>
                  <a:cubicBezTo>
                    <a:pt x="46" y="105"/>
                    <a:pt x="45" y="104"/>
                    <a:pt x="43" y="103"/>
                  </a:cubicBezTo>
                  <a:cubicBezTo>
                    <a:pt x="42" y="102"/>
                    <a:pt x="40" y="101"/>
                    <a:pt x="39" y="99"/>
                  </a:cubicBezTo>
                  <a:close/>
                  <a:moveTo>
                    <a:pt x="142" y="37"/>
                  </a:moveTo>
                  <a:cubicBezTo>
                    <a:pt x="142" y="36"/>
                    <a:pt x="143" y="36"/>
                    <a:pt x="143" y="36"/>
                  </a:cubicBezTo>
                  <a:cubicBezTo>
                    <a:pt x="143" y="39"/>
                    <a:pt x="142" y="42"/>
                    <a:pt x="141" y="44"/>
                  </a:cubicBezTo>
                  <a:cubicBezTo>
                    <a:pt x="139" y="48"/>
                    <a:pt x="137" y="51"/>
                    <a:pt x="135" y="54"/>
                  </a:cubicBezTo>
                  <a:cubicBezTo>
                    <a:pt x="134" y="48"/>
                    <a:pt x="136" y="41"/>
                    <a:pt x="142" y="37"/>
                  </a:cubicBezTo>
                  <a:close/>
                  <a:moveTo>
                    <a:pt x="234" y="43"/>
                  </a:moveTo>
                  <a:cubicBezTo>
                    <a:pt x="235" y="43"/>
                    <a:pt x="235" y="43"/>
                    <a:pt x="235" y="43"/>
                  </a:cubicBezTo>
                  <a:cubicBezTo>
                    <a:pt x="235" y="45"/>
                    <a:pt x="234" y="46"/>
                    <a:pt x="234" y="48"/>
                  </a:cubicBezTo>
                  <a:cubicBezTo>
                    <a:pt x="234" y="47"/>
                    <a:pt x="234" y="47"/>
                    <a:pt x="234" y="46"/>
                  </a:cubicBezTo>
                  <a:cubicBezTo>
                    <a:pt x="234" y="45"/>
                    <a:pt x="234" y="44"/>
                    <a:pt x="234" y="43"/>
                  </a:cubicBezTo>
                  <a:close/>
                  <a:moveTo>
                    <a:pt x="300" y="115"/>
                  </a:moveTo>
                  <a:cubicBezTo>
                    <a:pt x="298" y="117"/>
                    <a:pt x="295" y="119"/>
                    <a:pt x="292" y="120"/>
                  </a:cubicBezTo>
                  <a:cubicBezTo>
                    <a:pt x="294" y="118"/>
                    <a:pt x="295" y="115"/>
                    <a:pt x="296" y="112"/>
                  </a:cubicBezTo>
                  <a:cubicBezTo>
                    <a:pt x="298" y="109"/>
                    <a:pt x="300" y="105"/>
                    <a:pt x="303" y="103"/>
                  </a:cubicBezTo>
                  <a:cubicBezTo>
                    <a:pt x="304" y="104"/>
                    <a:pt x="304" y="106"/>
                    <a:pt x="304" y="108"/>
                  </a:cubicBezTo>
                  <a:cubicBezTo>
                    <a:pt x="305" y="111"/>
                    <a:pt x="302" y="114"/>
                    <a:pt x="300" y="1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40" name="Freeform 7"/>
            <p:cNvSpPr/>
            <p:nvPr/>
          </p:nvSpPr>
          <p:spPr bwMode="auto">
            <a:xfrm>
              <a:off x="4999038" y="1325563"/>
              <a:ext cx="285750" cy="315913"/>
            </a:xfrm>
            <a:custGeom>
              <a:avLst/>
              <a:gdLst>
                <a:gd name="T0" fmla="*/ 72 w 76"/>
                <a:gd name="T1" fmla="*/ 66 h 84"/>
                <a:gd name="T2" fmla="*/ 54 w 76"/>
                <a:gd name="T3" fmla="*/ 15 h 84"/>
                <a:gd name="T4" fmla="*/ 32 w 76"/>
                <a:gd name="T5" fmla="*/ 21 h 84"/>
                <a:gd name="T6" fmla="*/ 34 w 76"/>
                <a:gd name="T7" fmla="*/ 27 h 84"/>
                <a:gd name="T8" fmla="*/ 27 w 76"/>
                <a:gd name="T9" fmla="*/ 14 h 84"/>
                <a:gd name="T10" fmla="*/ 5 w 76"/>
                <a:gd name="T11" fmla="*/ 20 h 84"/>
                <a:gd name="T12" fmla="*/ 63 w 76"/>
                <a:gd name="T13" fmla="*/ 83 h 84"/>
                <a:gd name="T14" fmla="*/ 72 w 76"/>
                <a:gd name="T15" fmla="*/ 66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4">
                  <a:moveTo>
                    <a:pt x="72" y="66"/>
                  </a:moveTo>
                  <a:cubicBezTo>
                    <a:pt x="65" y="50"/>
                    <a:pt x="59" y="33"/>
                    <a:pt x="54" y="15"/>
                  </a:cubicBezTo>
                  <a:cubicBezTo>
                    <a:pt x="51" y="1"/>
                    <a:pt x="28" y="7"/>
                    <a:pt x="32" y="21"/>
                  </a:cubicBezTo>
                  <a:cubicBezTo>
                    <a:pt x="33" y="23"/>
                    <a:pt x="33" y="25"/>
                    <a:pt x="34" y="27"/>
                  </a:cubicBezTo>
                  <a:cubicBezTo>
                    <a:pt x="31" y="23"/>
                    <a:pt x="29" y="18"/>
                    <a:pt x="27" y="14"/>
                  </a:cubicBezTo>
                  <a:cubicBezTo>
                    <a:pt x="22" y="0"/>
                    <a:pt x="0" y="6"/>
                    <a:pt x="5" y="20"/>
                  </a:cubicBezTo>
                  <a:cubicBezTo>
                    <a:pt x="15" y="44"/>
                    <a:pt x="33" y="82"/>
                    <a:pt x="63" y="83"/>
                  </a:cubicBezTo>
                  <a:cubicBezTo>
                    <a:pt x="72" y="84"/>
                    <a:pt x="76" y="73"/>
                    <a:pt x="72" y="6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41" name="Freeform 8"/>
            <p:cNvSpPr/>
            <p:nvPr/>
          </p:nvSpPr>
          <p:spPr bwMode="auto">
            <a:xfrm>
              <a:off x="5988051" y="987426"/>
              <a:ext cx="188913" cy="354013"/>
            </a:xfrm>
            <a:custGeom>
              <a:avLst/>
              <a:gdLst>
                <a:gd name="T0" fmla="*/ 49 w 50"/>
                <a:gd name="T1" fmla="*/ 26 h 94"/>
                <a:gd name="T2" fmla="*/ 47 w 50"/>
                <a:gd name="T3" fmla="*/ 19 h 94"/>
                <a:gd name="T4" fmla="*/ 46 w 50"/>
                <a:gd name="T5" fmla="*/ 10 h 94"/>
                <a:gd name="T6" fmla="*/ 32 w 50"/>
                <a:gd name="T7" fmla="*/ 2 h 94"/>
                <a:gd name="T8" fmla="*/ 15 w 50"/>
                <a:gd name="T9" fmla="*/ 5 h 94"/>
                <a:gd name="T10" fmla="*/ 15 w 50"/>
                <a:gd name="T11" fmla="*/ 28 h 94"/>
                <a:gd name="T12" fmla="*/ 22 w 50"/>
                <a:gd name="T13" fmla="*/ 28 h 94"/>
                <a:gd name="T14" fmla="*/ 15 w 50"/>
                <a:gd name="T15" fmla="*/ 46 h 94"/>
                <a:gd name="T16" fmla="*/ 13 w 50"/>
                <a:gd name="T17" fmla="*/ 82 h 94"/>
                <a:gd name="T18" fmla="*/ 33 w 50"/>
                <a:gd name="T19" fmla="*/ 87 h 94"/>
                <a:gd name="T20" fmla="*/ 49 w 50"/>
                <a:gd name="T21" fmla="*/ 26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" h="94">
                  <a:moveTo>
                    <a:pt x="49" y="26"/>
                  </a:moveTo>
                  <a:cubicBezTo>
                    <a:pt x="49" y="23"/>
                    <a:pt x="48" y="21"/>
                    <a:pt x="47" y="19"/>
                  </a:cubicBezTo>
                  <a:cubicBezTo>
                    <a:pt x="47" y="16"/>
                    <a:pt x="47" y="13"/>
                    <a:pt x="46" y="10"/>
                  </a:cubicBezTo>
                  <a:cubicBezTo>
                    <a:pt x="45" y="4"/>
                    <a:pt x="38" y="0"/>
                    <a:pt x="32" y="2"/>
                  </a:cubicBezTo>
                  <a:cubicBezTo>
                    <a:pt x="26" y="3"/>
                    <a:pt x="21" y="5"/>
                    <a:pt x="15" y="5"/>
                  </a:cubicBezTo>
                  <a:cubicBezTo>
                    <a:pt x="0" y="6"/>
                    <a:pt x="0" y="29"/>
                    <a:pt x="15" y="28"/>
                  </a:cubicBezTo>
                  <a:cubicBezTo>
                    <a:pt x="17" y="28"/>
                    <a:pt x="20" y="28"/>
                    <a:pt x="22" y="28"/>
                  </a:cubicBezTo>
                  <a:cubicBezTo>
                    <a:pt x="19" y="34"/>
                    <a:pt x="16" y="41"/>
                    <a:pt x="15" y="46"/>
                  </a:cubicBezTo>
                  <a:cubicBezTo>
                    <a:pt x="12" y="58"/>
                    <a:pt x="10" y="70"/>
                    <a:pt x="13" y="82"/>
                  </a:cubicBezTo>
                  <a:cubicBezTo>
                    <a:pt x="15" y="90"/>
                    <a:pt x="27" y="94"/>
                    <a:pt x="33" y="87"/>
                  </a:cubicBezTo>
                  <a:cubicBezTo>
                    <a:pt x="45" y="71"/>
                    <a:pt x="50" y="46"/>
                    <a:pt x="49" y="2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42" name="Freeform 9"/>
            <p:cNvSpPr/>
            <p:nvPr/>
          </p:nvSpPr>
          <p:spPr bwMode="auto">
            <a:xfrm>
              <a:off x="6869113" y="1319213"/>
              <a:ext cx="320675" cy="352425"/>
            </a:xfrm>
            <a:custGeom>
              <a:avLst/>
              <a:gdLst>
                <a:gd name="T0" fmla="*/ 61 w 85"/>
                <a:gd name="T1" fmla="*/ 15 h 94"/>
                <a:gd name="T2" fmla="*/ 60 w 85"/>
                <a:gd name="T3" fmla="*/ 10 h 94"/>
                <a:gd name="T4" fmla="*/ 46 w 85"/>
                <a:gd name="T5" fmla="*/ 2 h 94"/>
                <a:gd name="T6" fmla="*/ 20 w 85"/>
                <a:gd name="T7" fmla="*/ 27 h 94"/>
                <a:gd name="T8" fmla="*/ 8 w 85"/>
                <a:gd name="T9" fmla="*/ 59 h 94"/>
                <a:gd name="T10" fmla="*/ 15 w 85"/>
                <a:gd name="T11" fmla="*/ 78 h 94"/>
                <a:gd name="T12" fmla="*/ 15 w 85"/>
                <a:gd name="T13" fmla="*/ 79 h 94"/>
                <a:gd name="T14" fmla="*/ 29 w 85"/>
                <a:gd name="T15" fmla="*/ 93 h 94"/>
                <a:gd name="T16" fmla="*/ 60 w 85"/>
                <a:gd name="T17" fmla="*/ 66 h 94"/>
                <a:gd name="T18" fmla="*/ 80 w 85"/>
                <a:gd name="T19" fmla="*/ 26 h 94"/>
                <a:gd name="T20" fmla="*/ 61 w 85"/>
                <a:gd name="T21" fmla="*/ 15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5" h="94">
                  <a:moveTo>
                    <a:pt x="61" y="15"/>
                  </a:moveTo>
                  <a:cubicBezTo>
                    <a:pt x="61" y="14"/>
                    <a:pt x="61" y="12"/>
                    <a:pt x="60" y="10"/>
                  </a:cubicBezTo>
                  <a:cubicBezTo>
                    <a:pt x="58" y="5"/>
                    <a:pt x="52" y="0"/>
                    <a:pt x="46" y="2"/>
                  </a:cubicBezTo>
                  <a:cubicBezTo>
                    <a:pt x="33" y="7"/>
                    <a:pt x="26" y="15"/>
                    <a:pt x="20" y="27"/>
                  </a:cubicBezTo>
                  <a:cubicBezTo>
                    <a:pt x="16" y="38"/>
                    <a:pt x="17" y="51"/>
                    <a:pt x="8" y="59"/>
                  </a:cubicBezTo>
                  <a:cubicBezTo>
                    <a:pt x="0" y="66"/>
                    <a:pt x="6" y="77"/>
                    <a:pt x="15" y="78"/>
                  </a:cubicBezTo>
                  <a:cubicBezTo>
                    <a:pt x="15" y="78"/>
                    <a:pt x="15" y="78"/>
                    <a:pt x="15" y="79"/>
                  </a:cubicBezTo>
                  <a:cubicBezTo>
                    <a:pt x="13" y="88"/>
                    <a:pt x="20" y="94"/>
                    <a:pt x="29" y="93"/>
                  </a:cubicBezTo>
                  <a:cubicBezTo>
                    <a:pt x="43" y="91"/>
                    <a:pt x="52" y="77"/>
                    <a:pt x="60" y="66"/>
                  </a:cubicBezTo>
                  <a:cubicBezTo>
                    <a:pt x="68" y="54"/>
                    <a:pt x="75" y="40"/>
                    <a:pt x="80" y="26"/>
                  </a:cubicBezTo>
                  <a:cubicBezTo>
                    <a:pt x="85" y="14"/>
                    <a:pt x="69" y="8"/>
                    <a:pt x="61" y="15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44" name="Freeform 10"/>
            <p:cNvSpPr/>
            <p:nvPr/>
          </p:nvSpPr>
          <p:spPr bwMode="auto">
            <a:xfrm>
              <a:off x="7351713" y="2228851"/>
              <a:ext cx="349250" cy="179388"/>
            </a:xfrm>
            <a:custGeom>
              <a:avLst/>
              <a:gdLst>
                <a:gd name="T0" fmla="*/ 90 w 93"/>
                <a:gd name="T1" fmla="*/ 33 h 48"/>
                <a:gd name="T2" fmla="*/ 84 w 93"/>
                <a:gd name="T3" fmla="*/ 11 h 48"/>
                <a:gd name="T4" fmla="*/ 70 w 93"/>
                <a:gd name="T5" fmla="*/ 2 h 48"/>
                <a:gd name="T6" fmla="*/ 31 w 93"/>
                <a:gd name="T7" fmla="*/ 19 h 48"/>
                <a:gd name="T8" fmla="*/ 30 w 93"/>
                <a:gd name="T9" fmla="*/ 19 h 48"/>
                <a:gd name="T10" fmla="*/ 29 w 93"/>
                <a:gd name="T11" fmla="*/ 18 h 48"/>
                <a:gd name="T12" fmla="*/ 8 w 93"/>
                <a:gd name="T13" fmla="*/ 23 h 48"/>
                <a:gd name="T14" fmla="*/ 14 w 93"/>
                <a:gd name="T15" fmla="*/ 44 h 48"/>
                <a:gd name="T16" fmla="*/ 28 w 93"/>
                <a:gd name="T17" fmla="*/ 43 h 48"/>
                <a:gd name="T18" fmla="*/ 76 w 93"/>
                <a:gd name="T19" fmla="*/ 47 h 48"/>
                <a:gd name="T20" fmla="*/ 90 w 93"/>
                <a:gd name="T21" fmla="*/ 33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3" h="48">
                  <a:moveTo>
                    <a:pt x="90" y="33"/>
                  </a:moveTo>
                  <a:cubicBezTo>
                    <a:pt x="87" y="25"/>
                    <a:pt x="86" y="18"/>
                    <a:pt x="84" y="11"/>
                  </a:cubicBezTo>
                  <a:cubicBezTo>
                    <a:pt x="83" y="5"/>
                    <a:pt x="76" y="0"/>
                    <a:pt x="70" y="2"/>
                  </a:cubicBezTo>
                  <a:cubicBezTo>
                    <a:pt x="57" y="8"/>
                    <a:pt x="44" y="15"/>
                    <a:pt x="31" y="19"/>
                  </a:cubicBezTo>
                  <a:cubicBezTo>
                    <a:pt x="31" y="19"/>
                    <a:pt x="31" y="19"/>
                    <a:pt x="30" y="19"/>
                  </a:cubicBezTo>
                  <a:cubicBezTo>
                    <a:pt x="30" y="18"/>
                    <a:pt x="29" y="18"/>
                    <a:pt x="29" y="18"/>
                  </a:cubicBezTo>
                  <a:cubicBezTo>
                    <a:pt x="24" y="9"/>
                    <a:pt x="8" y="13"/>
                    <a:pt x="8" y="23"/>
                  </a:cubicBezTo>
                  <a:cubicBezTo>
                    <a:pt x="0" y="29"/>
                    <a:pt x="2" y="44"/>
                    <a:pt x="14" y="44"/>
                  </a:cubicBezTo>
                  <a:cubicBezTo>
                    <a:pt x="19" y="44"/>
                    <a:pt x="24" y="44"/>
                    <a:pt x="28" y="43"/>
                  </a:cubicBezTo>
                  <a:cubicBezTo>
                    <a:pt x="44" y="47"/>
                    <a:pt x="65" y="45"/>
                    <a:pt x="76" y="47"/>
                  </a:cubicBezTo>
                  <a:cubicBezTo>
                    <a:pt x="83" y="48"/>
                    <a:pt x="93" y="42"/>
                    <a:pt x="90" y="33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45" name="Freeform 11"/>
            <p:cNvSpPr/>
            <p:nvPr/>
          </p:nvSpPr>
          <p:spPr bwMode="auto">
            <a:xfrm>
              <a:off x="7234238" y="3190876"/>
              <a:ext cx="368300" cy="247650"/>
            </a:xfrm>
            <a:custGeom>
              <a:avLst/>
              <a:gdLst>
                <a:gd name="T0" fmla="*/ 97 w 98"/>
                <a:gd name="T1" fmla="*/ 50 h 66"/>
                <a:gd name="T2" fmla="*/ 80 w 98"/>
                <a:gd name="T3" fmla="*/ 27 h 66"/>
                <a:gd name="T4" fmla="*/ 68 w 98"/>
                <a:gd name="T5" fmla="*/ 28 h 66"/>
                <a:gd name="T6" fmla="*/ 45 w 98"/>
                <a:gd name="T7" fmla="*/ 3 h 66"/>
                <a:gd name="T8" fmla="*/ 32 w 98"/>
                <a:gd name="T9" fmla="*/ 4 h 66"/>
                <a:gd name="T10" fmla="*/ 15 w 98"/>
                <a:gd name="T11" fmla="*/ 6 h 66"/>
                <a:gd name="T12" fmla="*/ 15 w 98"/>
                <a:gd name="T13" fmla="*/ 29 h 66"/>
                <a:gd name="T14" fmla="*/ 28 w 98"/>
                <a:gd name="T15" fmla="*/ 28 h 66"/>
                <a:gd name="T16" fmla="*/ 30 w 98"/>
                <a:gd name="T17" fmla="*/ 28 h 66"/>
                <a:gd name="T18" fmla="*/ 29 w 98"/>
                <a:gd name="T19" fmla="*/ 36 h 66"/>
                <a:gd name="T20" fmla="*/ 42 w 98"/>
                <a:gd name="T21" fmla="*/ 57 h 66"/>
                <a:gd name="T22" fmla="*/ 64 w 98"/>
                <a:gd name="T23" fmla="*/ 55 h 66"/>
                <a:gd name="T24" fmla="*/ 65 w 98"/>
                <a:gd name="T25" fmla="*/ 55 h 66"/>
                <a:gd name="T26" fmla="*/ 83 w 98"/>
                <a:gd name="T27" fmla="*/ 64 h 66"/>
                <a:gd name="T28" fmla="*/ 97 w 98"/>
                <a:gd name="T29" fmla="*/ 5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8" h="66">
                  <a:moveTo>
                    <a:pt x="97" y="50"/>
                  </a:moveTo>
                  <a:cubicBezTo>
                    <a:pt x="95" y="39"/>
                    <a:pt x="91" y="29"/>
                    <a:pt x="80" y="27"/>
                  </a:cubicBezTo>
                  <a:cubicBezTo>
                    <a:pt x="76" y="26"/>
                    <a:pt x="72" y="26"/>
                    <a:pt x="68" y="28"/>
                  </a:cubicBezTo>
                  <a:cubicBezTo>
                    <a:pt x="61" y="19"/>
                    <a:pt x="54" y="9"/>
                    <a:pt x="45" y="3"/>
                  </a:cubicBezTo>
                  <a:cubicBezTo>
                    <a:pt x="40" y="0"/>
                    <a:pt x="35" y="1"/>
                    <a:pt x="32" y="4"/>
                  </a:cubicBezTo>
                  <a:cubicBezTo>
                    <a:pt x="26" y="4"/>
                    <a:pt x="20" y="5"/>
                    <a:pt x="15" y="6"/>
                  </a:cubicBezTo>
                  <a:cubicBezTo>
                    <a:pt x="0" y="6"/>
                    <a:pt x="0" y="29"/>
                    <a:pt x="15" y="29"/>
                  </a:cubicBezTo>
                  <a:cubicBezTo>
                    <a:pt x="19" y="28"/>
                    <a:pt x="24" y="28"/>
                    <a:pt x="28" y="28"/>
                  </a:cubicBezTo>
                  <a:cubicBezTo>
                    <a:pt x="29" y="28"/>
                    <a:pt x="30" y="28"/>
                    <a:pt x="30" y="28"/>
                  </a:cubicBezTo>
                  <a:cubicBezTo>
                    <a:pt x="30" y="31"/>
                    <a:pt x="29" y="33"/>
                    <a:pt x="29" y="36"/>
                  </a:cubicBezTo>
                  <a:cubicBezTo>
                    <a:pt x="28" y="45"/>
                    <a:pt x="34" y="54"/>
                    <a:pt x="42" y="57"/>
                  </a:cubicBezTo>
                  <a:cubicBezTo>
                    <a:pt x="50" y="60"/>
                    <a:pt x="57" y="58"/>
                    <a:pt x="64" y="55"/>
                  </a:cubicBezTo>
                  <a:cubicBezTo>
                    <a:pt x="64" y="55"/>
                    <a:pt x="64" y="55"/>
                    <a:pt x="65" y="55"/>
                  </a:cubicBezTo>
                  <a:cubicBezTo>
                    <a:pt x="70" y="59"/>
                    <a:pt x="75" y="62"/>
                    <a:pt x="83" y="64"/>
                  </a:cubicBezTo>
                  <a:cubicBezTo>
                    <a:pt x="92" y="66"/>
                    <a:pt x="98" y="58"/>
                    <a:pt x="97" y="5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46" name="Freeform 12"/>
            <p:cNvSpPr>
              <a:spLocks noEditPoints="1"/>
            </p:cNvSpPr>
            <p:nvPr/>
          </p:nvSpPr>
          <p:spPr bwMode="auto">
            <a:xfrm>
              <a:off x="4600576" y="3221038"/>
              <a:ext cx="349250" cy="209550"/>
            </a:xfrm>
            <a:custGeom>
              <a:avLst/>
              <a:gdLst>
                <a:gd name="T0" fmla="*/ 87 w 93"/>
                <a:gd name="T1" fmla="*/ 6 h 56"/>
                <a:gd name="T2" fmla="*/ 67 w 93"/>
                <a:gd name="T3" fmla="*/ 2 h 56"/>
                <a:gd name="T4" fmla="*/ 51 w 93"/>
                <a:gd name="T5" fmla="*/ 8 h 56"/>
                <a:gd name="T6" fmla="*/ 46 w 93"/>
                <a:gd name="T7" fmla="*/ 5 h 56"/>
                <a:gd name="T8" fmla="*/ 34 w 93"/>
                <a:gd name="T9" fmla="*/ 5 h 56"/>
                <a:gd name="T10" fmla="*/ 24 w 93"/>
                <a:gd name="T11" fmla="*/ 4 h 56"/>
                <a:gd name="T12" fmla="*/ 2 w 93"/>
                <a:gd name="T13" fmla="*/ 41 h 56"/>
                <a:gd name="T14" fmla="*/ 25 w 93"/>
                <a:gd name="T15" fmla="*/ 41 h 56"/>
                <a:gd name="T16" fmla="*/ 25 w 93"/>
                <a:gd name="T17" fmla="*/ 39 h 56"/>
                <a:gd name="T18" fmla="*/ 42 w 93"/>
                <a:gd name="T19" fmla="*/ 47 h 56"/>
                <a:gd name="T20" fmla="*/ 50 w 93"/>
                <a:gd name="T21" fmla="*/ 33 h 56"/>
                <a:gd name="T22" fmla="*/ 52 w 93"/>
                <a:gd name="T23" fmla="*/ 33 h 56"/>
                <a:gd name="T24" fmla="*/ 85 w 93"/>
                <a:gd name="T25" fmla="*/ 27 h 56"/>
                <a:gd name="T26" fmla="*/ 87 w 93"/>
                <a:gd name="T27" fmla="*/ 6 h 56"/>
                <a:gd name="T28" fmla="*/ 25 w 93"/>
                <a:gd name="T29" fmla="*/ 36 h 56"/>
                <a:gd name="T30" fmla="*/ 25 w 93"/>
                <a:gd name="T31" fmla="*/ 30 h 56"/>
                <a:gd name="T32" fmla="*/ 25 w 93"/>
                <a:gd name="T33" fmla="*/ 28 h 56"/>
                <a:gd name="T34" fmla="*/ 25 w 93"/>
                <a:gd name="T35" fmla="*/ 27 h 56"/>
                <a:gd name="T36" fmla="*/ 27 w 93"/>
                <a:gd name="T37" fmla="*/ 27 h 56"/>
                <a:gd name="T38" fmla="*/ 30 w 93"/>
                <a:gd name="T39" fmla="*/ 27 h 56"/>
                <a:gd name="T40" fmla="*/ 30 w 93"/>
                <a:gd name="T41" fmla="*/ 27 h 56"/>
                <a:gd name="T42" fmla="*/ 25 w 93"/>
                <a:gd name="T43" fmla="*/ 3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3" h="56">
                  <a:moveTo>
                    <a:pt x="87" y="6"/>
                  </a:moveTo>
                  <a:cubicBezTo>
                    <a:pt x="81" y="0"/>
                    <a:pt x="74" y="1"/>
                    <a:pt x="67" y="2"/>
                  </a:cubicBezTo>
                  <a:cubicBezTo>
                    <a:pt x="62" y="3"/>
                    <a:pt x="56" y="5"/>
                    <a:pt x="51" y="8"/>
                  </a:cubicBezTo>
                  <a:cubicBezTo>
                    <a:pt x="49" y="7"/>
                    <a:pt x="47" y="6"/>
                    <a:pt x="46" y="5"/>
                  </a:cubicBezTo>
                  <a:cubicBezTo>
                    <a:pt x="41" y="2"/>
                    <a:pt x="37" y="3"/>
                    <a:pt x="34" y="5"/>
                  </a:cubicBezTo>
                  <a:cubicBezTo>
                    <a:pt x="31" y="4"/>
                    <a:pt x="28" y="4"/>
                    <a:pt x="24" y="4"/>
                  </a:cubicBezTo>
                  <a:cubicBezTo>
                    <a:pt x="4" y="6"/>
                    <a:pt x="0" y="24"/>
                    <a:pt x="2" y="41"/>
                  </a:cubicBezTo>
                  <a:cubicBezTo>
                    <a:pt x="4" y="55"/>
                    <a:pt x="27" y="56"/>
                    <a:pt x="25" y="41"/>
                  </a:cubicBezTo>
                  <a:cubicBezTo>
                    <a:pt x="25" y="40"/>
                    <a:pt x="25" y="40"/>
                    <a:pt x="25" y="39"/>
                  </a:cubicBezTo>
                  <a:cubicBezTo>
                    <a:pt x="27" y="47"/>
                    <a:pt x="34" y="52"/>
                    <a:pt x="42" y="47"/>
                  </a:cubicBezTo>
                  <a:cubicBezTo>
                    <a:pt x="47" y="43"/>
                    <a:pt x="49" y="39"/>
                    <a:pt x="50" y="33"/>
                  </a:cubicBezTo>
                  <a:cubicBezTo>
                    <a:pt x="50" y="33"/>
                    <a:pt x="51" y="33"/>
                    <a:pt x="52" y="33"/>
                  </a:cubicBezTo>
                  <a:cubicBezTo>
                    <a:pt x="63" y="36"/>
                    <a:pt x="76" y="36"/>
                    <a:pt x="85" y="27"/>
                  </a:cubicBezTo>
                  <a:cubicBezTo>
                    <a:pt x="90" y="21"/>
                    <a:pt x="93" y="12"/>
                    <a:pt x="87" y="6"/>
                  </a:cubicBezTo>
                  <a:close/>
                  <a:moveTo>
                    <a:pt x="25" y="36"/>
                  </a:moveTo>
                  <a:cubicBezTo>
                    <a:pt x="25" y="34"/>
                    <a:pt x="25" y="32"/>
                    <a:pt x="25" y="30"/>
                  </a:cubicBezTo>
                  <a:cubicBezTo>
                    <a:pt x="25" y="29"/>
                    <a:pt x="25" y="28"/>
                    <a:pt x="25" y="28"/>
                  </a:cubicBezTo>
                  <a:cubicBezTo>
                    <a:pt x="25" y="27"/>
                    <a:pt x="25" y="27"/>
                    <a:pt x="25" y="27"/>
                  </a:cubicBezTo>
                  <a:cubicBezTo>
                    <a:pt x="26" y="27"/>
                    <a:pt x="26" y="27"/>
                    <a:pt x="27" y="27"/>
                  </a:cubicBezTo>
                  <a:cubicBezTo>
                    <a:pt x="27" y="29"/>
                    <a:pt x="27" y="29"/>
                    <a:pt x="30" y="27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26" y="30"/>
                    <a:pt x="25" y="33"/>
                    <a:pt x="25" y="3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47" name="Freeform 13"/>
            <p:cNvSpPr/>
            <p:nvPr/>
          </p:nvSpPr>
          <p:spPr bwMode="auto">
            <a:xfrm>
              <a:off x="4441826" y="2228851"/>
              <a:ext cx="381000" cy="195263"/>
            </a:xfrm>
            <a:custGeom>
              <a:avLst/>
              <a:gdLst>
                <a:gd name="T0" fmla="*/ 77 w 101"/>
                <a:gd name="T1" fmla="*/ 14 h 52"/>
                <a:gd name="T2" fmla="*/ 31 w 101"/>
                <a:gd name="T3" fmla="*/ 0 h 52"/>
                <a:gd name="T4" fmla="*/ 20 w 101"/>
                <a:gd name="T5" fmla="*/ 14 h 52"/>
                <a:gd name="T6" fmla="*/ 15 w 101"/>
                <a:gd name="T7" fmla="*/ 14 h 52"/>
                <a:gd name="T8" fmla="*/ 15 w 101"/>
                <a:gd name="T9" fmla="*/ 37 h 52"/>
                <a:gd name="T10" fmla="*/ 67 w 101"/>
                <a:gd name="T11" fmla="*/ 48 h 52"/>
                <a:gd name="T12" fmla="*/ 98 w 101"/>
                <a:gd name="T13" fmla="*/ 38 h 52"/>
                <a:gd name="T14" fmla="*/ 77 w 101"/>
                <a:gd name="T15" fmla="*/ 1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1" h="52">
                  <a:moveTo>
                    <a:pt x="77" y="14"/>
                  </a:moveTo>
                  <a:cubicBezTo>
                    <a:pt x="62" y="7"/>
                    <a:pt x="48" y="0"/>
                    <a:pt x="31" y="0"/>
                  </a:cubicBezTo>
                  <a:cubicBezTo>
                    <a:pt x="23" y="0"/>
                    <a:pt x="19" y="7"/>
                    <a:pt x="20" y="14"/>
                  </a:cubicBezTo>
                  <a:cubicBezTo>
                    <a:pt x="18" y="14"/>
                    <a:pt x="17" y="14"/>
                    <a:pt x="15" y="14"/>
                  </a:cubicBezTo>
                  <a:cubicBezTo>
                    <a:pt x="0" y="13"/>
                    <a:pt x="0" y="36"/>
                    <a:pt x="15" y="37"/>
                  </a:cubicBezTo>
                  <a:cubicBezTo>
                    <a:pt x="34" y="37"/>
                    <a:pt x="50" y="40"/>
                    <a:pt x="67" y="48"/>
                  </a:cubicBezTo>
                  <a:cubicBezTo>
                    <a:pt x="77" y="52"/>
                    <a:pt x="94" y="51"/>
                    <a:pt x="98" y="38"/>
                  </a:cubicBezTo>
                  <a:cubicBezTo>
                    <a:pt x="101" y="26"/>
                    <a:pt x="86" y="18"/>
                    <a:pt x="77" y="14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48" name="Freeform 14"/>
            <p:cNvSpPr/>
            <p:nvPr/>
          </p:nvSpPr>
          <p:spPr bwMode="auto">
            <a:xfrm>
              <a:off x="5619751" y="3903663"/>
              <a:ext cx="971550" cy="142875"/>
            </a:xfrm>
            <a:custGeom>
              <a:avLst/>
              <a:gdLst>
                <a:gd name="T0" fmla="*/ 243 w 258"/>
                <a:gd name="T1" fmla="*/ 1 h 38"/>
                <a:gd name="T2" fmla="*/ 129 w 258"/>
                <a:gd name="T3" fmla="*/ 1 h 38"/>
                <a:gd name="T4" fmla="*/ 15 w 258"/>
                <a:gd name="T5" fmla="*/ 9 h 38"/>
                <a:gd name="T6" fmla="*/ 15 w 258"/>
                <a:gd name="T7" fmla="*/ 32 h 38"/>
                <a:gd name="T8" fmla="*/ 93 w 258"/>
                <a:gd name="T9" fmla="*/ 26 h 38"/>
                <a:gd name="T10" fmla="*/ 107 w 258"/>
                <a:gd name="T11" fmla="*/ 35 h 38"/>
                <a:gd name="T12" fmla="*/ 169 w 258"/>
                <a:gd name="T13" fmla="*/ 32 h 38"/>
                <a:gd name="T14" fmla="*/ 204 w 258"/>
                <a:gd name="T15" fmla="*/ 32 h 38"/>
                <a:gd name="T16" fmla="*/ 243 w 258"/>
                <a:gd name="T17" fmla="*/ 24 h 38"/>
                <a:gd name="T18" fmla="*/ 243 w 258"/>
                <a:gd name="T19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8" h="38">
                  <a:moveTo>
                    <a:pt x="243" y="1"/>
                  </a:moveTo>
                  <a:cubicBezTo>
                    <a:pt x="205" y="1"/>
                    <a:pt x="167" y="0"/>
                    <a:pt x="129" y="1"/>
                  </a:cubicBezTo>
                  <a:cubicBezTo>
                    <a:pt x="90" y="2"/>
                    <a:pt x="53" y="6"/>
                    <a:pt x="15" y="9"/>
                  </a:cubicBezTo>
                  <a:cubicBezTo>
                    <a:pt x="0" y="10"/>
                    <a:pt x="0" y="34"/>
                    <a:pt x="15" y="32"/>
                  </a:cubicBezTo>
                  <a:cubicBezTo>
                    <a:pt x="41" y="30"/>
                    <a:pt x="67" y="28"/>
                    <a:pt x="93" y="26"/>
                  </a:cubicBezTo>
                  <a:cubicBezTo>
                    <a:pt x="94" y="32"/>
                    <a:pt x="99" y="38"/>
                    <a:pt x="107" y="35"/>
                  </a:cubicBezTo>
                  <a:cubicBezTo>
                    <a:pt x="126" y="27"/>
                    <a:pt x="149" y="32"/>
                    <a:pt x="169" y="32"/>
                  </a:cubicBezTo>
                  <a:cubicBezTo>
                    <a:pt x="181" y="32"/>
                    <a:pt x="192" y="33"/>
                    <a:pt x="204" y="32"/>
                  </a:cubicBezTo>
                  <a:cubicBezTo>
                    <a:pt x="217" y="30"/>
                    <a:pt x="230" y="25"/>
                    <a:pt x="243" y="24"/>
                  </a:cubicBezTo>
                  <a:cubicBezTo>
                    <a:pt x="258" y="22"/>
                    <a:pt x="258" y="1"/>
                    <a:pt x="243" y="1"/>
                  </a:cubicBezTo>
                  <a:close/>
                </a:path>
              </a:pathLst>
            </a:custGeom>
            <a:solidFill>
              <a:srgbClr val="3C34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49" name="Freeform 15"/>
            <p:cNvSpPr/>
            <p:nvPr/>
          </p:nvSpPr>
          <p:spPr bwMode="auto">
            <a:xfrm>
              <a:off x="5605463" y="4081463"/>
              <a:ext cx="974725" cy="153988"/>
            </a:xfrm>
            <a:custGeom>
              <a:avLst/>
              <a:gdLst>
                <a:gd name="T0" fmla="*/ 248 w 259"/>
                <a:gd name="T1" fmla="*/ 5 h 41"/>
                <a:gd name="T2" fmla="*/ 186 w 259"/>
                <a:gd name="T3" fmla="*/ 2 h 41"/>
                <a:gd name="T4" fmla="*/ 117 w 259"/>
                <a:gd name="T5" fmla="*/ 3 h 41"/>
                <a:gd name="T6" fmla="*/ 60 w 259"/>
                <a:gd name="T7" fmla="*/ 1 h 41"/>
                <a:gd name="T8" fmla="*/ 12 w 259"/>
                <a:gd name="T9" fmla="*/ 11 h 41"/>
                <a:gd name="T10" fmla="*/ 24 w 259"/>
                <a:gd name="T11" fmla="*/ 31 h 41"/>
                <a:gd name="T12" fmla="*/ 64 w 259"/>
                <a:gd name="T13" fmla="*/ 25 h 41"/>
                <a:gd name="T14" fmla="*/ 100 w 259"/>
                <a:gd name="T15" fmla="*/ 26 h 41"/>
                <a:gd name="T16" fmla="*/ 110 w 259"/>
                <a:gd name="T17" fmla="*/ 40 h 41"/>
                <a:gd name="T18" fmla="*/ 191 w 259"/>
                <a:gd name="T19" fmla="*/ 40 h 41"/>
                <a:gd name="T20" fmla="*/ 250 w 259"/>
                <a:gd name="T21" fmla="*/ 26 h 41"/>
                <a:gd name="T22" fmla="*/ 248 w 259"/>
                <a:gd name="T23" fmla="*/ 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9" h="41">
                  <a:moveTo>
                    <a:pt x="248" y="5"/>
                  </a:moveTo>
                  <a:cubicBezTo>
                    <a:pt x="227" y="1"/>
                    <a:pt x="206" y="2"/>
                    <a:pt x="186" y="2"/>
                  </a:cubicBezTo>
                  <a:cubicBezTo>
                    <a:pt x="163" y="3"/>
                    <a:pt x="140" y="3"/>
                    <a:pt x="117" y="3"/>
                  </a:cubicBezTo>
                  <a:cubicBezTo>
                    <a:pt x="98" y="3"/>
                    <a:pt x="79" y="2"/>
                    <a:pt x="60" y="1"/>
                  </a:cubicBezTo>
                  <a:cubicBezTo>
                    <a:pt x="44" y="0"/>
                    <a:pt x="26" y="1"/>
                    <a:pt x="12" y="11"/>
                  </a:cubicBezTo>
                  <a:cubicBezTo>
                    <a:pt x="0" y="19"/>
                    <a:pt x="12" y="39"/>
                    <a:pt x="24" y="31"/>
                  </a:cubicBezTo>
                  <a:cubicBezTo>
                    <a:pt x="35" y="22"/>
                    <a:pt x="50" y="24"/>
                    <a:pt x="64" y="25"/>
                  </a:cubicBezTo>
                  <a:cubicBezTo>
                    <a:pt x="76" y="25"/>
                    <a:pt x="88" y="26"/>
                    <a:pt x="100" y="26"/>
                  </a:cubicBezTo>
                  <a:cubicBezTo>
                    <a:pt x="98" y="32"/>
                    <a:pt x="102" y="40"/>
                    <a:pt x="110" y="40"/>
                  </a:cubicBezTo>
                  <a:cubicBezTo>
                    <a:pt x="137" y="40"/>
                    <a:pt x="164" y="41"/>
                    <a:pt x="191" y="40"/>
                  </a:cubicBezTo>
                  <a:cubicBezTo>
                    <a:pt x="210" y="40"/>
                    <a:pt x="235" y="38"/>
                    <a:pt x="250" y="26"/>
                  </a:cubicBezTo>
                  <a:cubicBezTo>
                    <a:pt x="257" y="21"/>
                    <a:pt x="259" y="7"/>
                    <a:pt x="248" y="5"/>
                  </a:cubicBezTo>
                  <a:close/>
                </a:path>
              </a:pathLst>
            </a:custGeom>
            <a:solidFill>
              <a:srgbClr val="3C34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50" name="Freeform 16"/>
            <p:cNvSpPr>
              <a:spLocks noEditPoints="1"/>
            </p:cNvSpPr>
            <p:nvPr/>
          </p:nvSpPr>
          <p:spPr bwMode="auto">
            <a:xfrm>
              <a:off x="5619751" y="4230688"/>
              <a:ext cx="925513" cy="403225"/>
            </a:xfrm>
            <a:custGeom>
              <a:avLst/>
              <a:gdLst>
                <a:gd name="T0" fmla="*/ 239 w 246"/>
                <a:gd name="T1" fmla="*/ 18 h 107"/>
                <a:gd name="T2" fmla="*/ 159 w 246"/>
                <a:gd name="T3" fmla="*/ 9 h 107"/>
                <a:gd name="T4" fmla="*/ 15 w 246"/>
                <a:gd name="T5" fmla="*/ 23 h 107"/>
                <a:gd name="T6" fmla="*/ 21 w 246"/>
                <a:gd name="T7" fmla="*/ 45 h 107"/>
                <a:gd name="T8" fmla="*/ 45 w 246"/>
                <a:gd name="T9" fmla="*/ 40 h 107"/>
                <a:gd name="T10" fmla="*/ 46 w 246"/>
                <a:gd name="T11" fmla="*/ 54 h 107"/>
                <a:gd name="T12" fmla="*/ 64 w 246"/>
                <a:gd name="T13" fmla="*/ 63 h 107"/>
                <a:gd name="T14" fmla="*/ 61 w 246"/>
                <a:gd name="T15" fmla="*/ 73 h 107"/>
                <a:gd name="T16" fmla="*/ 63 w 246"/>
                <a:gd name="T17" fmla="*/ 78 h 107"/>
                <a:gd name="T18" fmla="*/ 63 w 246"/>
                <a:gd name="T19" fmla="*/ 95 h 107"/>
                <a:gd name="T20" fmla="*/ 80 w 246"/>
                <a:gd name="T21" fmla="*/ 102 h 107"/>
                <a:gd name="T22" fmla="*/ 84 w 246"/>
                <a:gd name="T23" fmla="*/ 100 h 107"/>
                <a:gd name="T24" fmla="*/ 112 w 246"/>
                <a:gd name="T25" fmla="*/ 106 h 107"/>
                <a:gd name="T26" fmla="*/ 150 w 246"/>
                <a:gd name="T27" fmla="*/ 106 h 107"/>
                <a:gd name="T28" fmla="*/ 189 w 246"/>
                <a:gd name="T29" fmla="*/ 78 h 107"/>
                <a:gd name="T30" fmla="*/ 193 w 246"/>
                <a:gd name="T31" fmla="*/ 70 h 107"/>
                <a:gd name="T32" fmla="*/ 200 w 246"/>
                <a:gd name="T33" fmla="*/ 56 h 107"/>
                <a:gd name="T34" fmla="*/ 197 w 246"/>
                <a:gd name="T35" fmla="*/ 45 h 107"/>
                <a:gd name="T36" fmla="*/ 234 w 246"/>
                <a:gd name="T37" fmla="*/ 37 h 107"/>
                <a:gd name="T38" fmla="*/ 239 w 246"/>
                <a:gd name="T39" fmla="*/ 18 h 107"/>
                <a:gd name="T40" fmla="*/ 97 w 246"/>
                <a:gd name="T41" fmla="*/ 62 h 107"/>
                <a:gd name="T42" fmla="*/ 104 w 246"/>
                <a:gd name="T43" fmla="*/ 62 h 107"/>
                <a:gd name="T44" fmla="*/ 166 w 246"/>
                <a:gd name="T45" fmla="*/ 62 h 107"/>
                <a:gd name="T46" fmla="*/ 97 w 246"/>
                <a:gd name="T47" fmla="*/ 62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6" h="107">
                  <a:moveTo>
                    <a:pt x="239" y="18"/>
                  </a:moveTo>
                  <a:cubicBezTo>
                    <a:pt x="221" y="0"/>
                    <a:pt x="182" y="9"/>
                    <a:pt x="159" y="9"/>
                  </a:cubicBezTo>
                  <a:cubicBezTo>
                    <a:pt x="110" y="9"/>
                    <a:pt x="62" y="10"/>
                    <a:pt x="15" y="23"/>
                  </a:cubicBezTo>
                  <a:cubicBezTo>
                    <a:pt x="0" y="27"/>
                    <a:pt x="6" y="49"/>
                    <a:pt x="21" y="45"/>
                  </a:cubicBezTo>
                  <a:cubicBezTo>
                    <a:pt x="29" y="43"/>
                    <a:pt x="37" y="41"/>
                    <a:pt x="45" y="40"/>
                  </a:cubicBezTo>
                  <a:cubicBezTo>
                    <a:pt x="42" y="44"/>
                    <a:pt x="43" y="51"/>
                    <a:pt x="46" y="54"/>
                  </a:cubicBezTo>
                  <a:cubicBezTo>
                    <a:pt x="51" y="59"/>
                    <a:pt x="57" y="62"/>
                    <a:pt x="64" y="63"/>
                  </a:cubicBezTo>
                  <a:cubicBezTo>
                    <a:pt x="62" y="65"/>
                    <a:pt x="60" y="69"/>
                    <a:pt x="61" y="73"/>
                  </a:cubicBezTo>
                  <a:cubicBezTo>
                    <a:pt x="62" y="75"/>
                    <a:pt x="62" y="76"/>
                    <a:pt x="63" y="78"/>
                  </a:cubicBezTo>
                  <a:cubicBezTo>
                    <a:pt x="61" y="83"/>
                    <a:pt x="61" y="88"/>
                    <a:pt x="63" y="95"/>
                  </a:cubicBezTo>
                  <a:cubicBezTo>
                    <a:pt x="66" y="102"/>
                    <a:pt x="73" y="105"/>
                    <a:pt x="80" y="102"/>
                  </a:cubicBezTo>
                  <a:cubicBezTo>
                    <a:pt x="82" y="101"/>
                    <a:pt x="83" y="101"/>
                    <a:pt x="84" y="100"/>
                  </a:cubicBezTo>
                  <a:cubicBezTo>
                    <a:pt x="92" y="104"/>
                    <a:pt x="102" y="105"/>
                    <a:pt x="112" y="106"/>
                  </a:cubicBezTo>
                  <a:cubicBezTo>
                    <a:pt x="124" y="107"/>
                    <a:pt x="138" y="107"/>
                    <a:pt x="150" y="106"/>
                  </a:cubicBezTo>
                  <a:cubicBezTo>
                    <a:pt x="169" y="104"/>
                    <a:pt x="178" y="91"/>
                    <a:pt x="189" y="78"/>
                  </a:cubicBezTo>
                  <a:cubicBezTo>
                    <a:pt x="192" y="76"/>
                    <a:pt x="193" y="73"/>
                    <a:pt x="193" y="70"/>
                  </a:cubicBezTo>
                  <a:cubicBezTo>
                    <a:pt x="196" y="66"/>
                    <a:pt x="199" y="62"/>
                    <a:pt x="200" y="56"/>
                  </a:cubicBezTo>
                  <a:cubicBezTo>
                    <a:pt x="201" y="52"/>
                    <a:pt x="200" y="47"/>
                    <a:pt x="197" y="45"/>
                  </a:cubicBezTo>
                  <a:cubicBezTo>
                    <a:pt x="210" y="43"/>
                    <a:pt x="223" y="41"/>
                    <a:pt x="234" y="37"/>
                  </a:cubicBezTo>
                  <a:cubicBezTo>
                    <a:pt x="242" y="34"/>
                    <a:pt x="246" y="24"/>
                    <a:pt x="239" y="18"/>
                  </a:cubicBezTo>
                  <a:close/>
                  <a:moveTo>
                    <a:pt x="97" y="62"/>
                  </a:moveTo>
                  <a:cubicBezTo>
                    <a:pt x="100" y="62"/>
                    <a:pt x="102" y="62"/>
                    <a:pt x="104" y="62"/>
                  </a:cubicBezTo>
                  <a:cubicBezTo>
                    <a:pt x="124" y="62"/>
                    <a:pt x="145" y="60"/>
                    <a:pt x="166" y="62"/>
                  </a:cubicBezTo>
                  <a:cubicBezTo>
                    <a:pt x="143" y="65"/>
                    <a:pt x="120" y="63"/>
                    <a:pt x="97" y="62"/>
                  </a:cubicBezTo>
                  <a:close/>
                </a:path>
              </a:pathLst>
            </a:custGeom>
            <a:solidFill>
              <a:srgbClr val="3C34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51" name="Freeform 17"/>
            <p:cNvSpPr/>
            <p:nvPr/>
          </p:nvSpPr>
          <p:spPr bwMode="auto">
            <a:xfrm>
              <a:off x="7475538" y="3452813"/>
              <a:ext cx="11113" cy="7938"/>
            </a:xfrm>
            <a:custGeom>
              <a:avLst/>
              <a:gdLst>
                <a:gd name="T0" fmla="*/ 3 w 3"/>
                <a:gd name="T1" fmla="*/ 2 h 2"/>
                <a:gd name="T2" fmla="*/ 0 w 3"/>
                <a:gd name="T3" fmla="*/ 0 h 2"/>
                <a:gd name="T4" fmla="*/ 1 w 3"/>
                <a:gd name="T5" fmla="*/ 1 h 2"/>
                <a:gd name="T6" fmla="*/ 3 w 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">
                  <a:moveTo>
                    <a:pt x="3" y="2"/>
                  </a:moveTo>
                  <a:cubicBezTo>
                    <a:pt x="2" y="1"/>
                    <a:pt x="1" y="1"/>
                    <a:pt x="0" y="0"/>
                  </a:cubicBezTo>
                  <a:cubicBezTo>
                    <a:pt x="0" y="0"/>
                    <a:pt x="1" y="1"/>
                    <a:pt x="1" y="1"/>
                  </a:cubicBezTo>
                  <a:cubicBezTo>
                    <a:pt x="2" y="1"/>
                    <a:pt x="3" y="1"/>
                    <a:pt x="3" y="2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52" name="Freeform 18"/>
            <p:cNvSpPr/>
            <p:nvPr/>
          </p:nvSpPr>
          <p:spPr bwMode="auto">
            <a:xfrm>
              <a:off x="7489826" y="3460751"/>
              <a:ext cx="11113" cy="3175"/>
            </a:xfrm>
            <a:custGeom>
              <a:avLst/>
              <a:gdLst>
                <a:gd name="T0" fmla="*/ 0 w 3"/>
                <a:gd name="T1" fmla="*/ 0 h 1"/>
                <a:gd name="T2" fmla="*/ 3 w 3"/>
                <a:gd name="T3" fmla="*/ 1 h 1"/>
                <a:gd name="T4" fmla="*/ 0 w 3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0" y="0"/>
                  </a:moveTo>
                  <a:cubicBezTo>
                    <a:pt x="1" y="0"/>
                    <a:pt x="2" y="0"/>
                    <a:pt x="3" y="1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53" name="Freeform 19"/>
            <p:cNvSpPr/>
            <p:nvPr/>
          </p:nvSpPr>
          <p:spPr bwMode="auto">
            <a:xfrm>
              <a:off x="7486651" y="3460751"/>
              <a:ext cx="3175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54" name="Freeform 20"/>
            <p:cNvSpPr/>
            <p:nvPr/>
          </p:nvSpPr>
          <p:spPr bwMode="auto">
            <a:xfrm>
              <a:off x="7475538" y="34528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56" name="Freeform 21"/>
            <p:cNvSpPr/>
            <p:nvPr/>
          </p:nvSpPr>
          <p:spPr bwMode="auto">
            <a:xfrm>
              <a:off x="7212013" y="3141663"/>
              <a:ext cx="420688" cy="322263"/>
            </a:xfrm>
            <a:custGeom>
              <a:avLst/>
              <a:gdLst>
                <a:gd name="T0" fmla="*/ 107 w 112"/>
                <a:gd name="T1" fmla="*/ 42 h 86"/>
                <a:gd name="T2" fmla="*/ 110 w 112"/>
                <a:gd name="T3" fmla="*/ 58 h 86"/>
                <a:gd name="T4" fmla="*/ 106 w 112"/>
                <a:gd name="T5" fmla="*/ 70 h 86"/>
                <a:gd name="T6" fmla="*/ 105 w 112"/>
                <a:gd name="T7" fmla="*/ 72 h 86"/>
                <a:gd name="T8" fmla="*/ 72 w 112"/>
                <a:gd name="T9" fmla="*/ 81 h 86"/>
                <a:gd name="T10" fmla="*/ 65 w 112"/>
                <a:gd name="T11" fmla="*/ 78 h 86"/>
                <a:gd name="T12" fmla="*/ 73 w 112"/>
                <a:gd name="T13" fmla="*/ 82 h 86"/>
                <a:gd name="T14" fmla="*/ 103 w 112"/>
                <a:gd name="T15" fmla="*/ 73 h 86"/>
                <a:gd name="T16" fmla="*/ 109 w 112"/>
                <a:gd name="T17" fmla="*/ 60 h 86"/>
                <a:gd name="T18" fmla="*/ 106 w 112"/>
                <a:gd name="T19" fmla="*/ 42 h 86"/>
                <a:gd name="T20" fmla="*/ 94 w 112"/>
                <a:gd name="T21" fmla="*/ 35 h 86"/>
                <a:gd name="T22" fmla="*/ 100 w 112"/>
                <a:gd name="T23" fmla="*/ 44 h 86"/>
                <a:gd name="T24" fmla="*/ 101 w 112"/>
                <a:gd name="T25" fmla="*/ 52 h 86"/>
                <a:gd name="T26" fmla="*/ 99 w 112"/>
                <a:gd name="T27" fmla="*/ 66 h 86"/>
                <a:gd name="T28" fmla="*/ 92 w 112"/>
                <a:gd name="T29" fmla="*/ 73 h 86"/>
                <a:gd name="T30" fmla="*/ 75 w 112"/>
                <a:gd name="T31" fmla="*/ 74 h 86"/>
                <a:gd name="T32" fmla="*/ 60 w 112"/>
                <a:gd name="T33" fmla="*/ 66 h 86"/>
                <a:gd name="T34" fmla="*/ 72 w 112"/>
                <a:gd name="T35" fmla="*/ 73 h 86"/>
                <a:gd name="T36" fmla="*/ 75 w 112"/>
                <a:gd name="T37" fmla="*/ 74 h 86"/>
                <a:gd name="T38" fmla="*/ 92 w 112"/>
                <a:gd name="T39" fmla="*/ 73 h 86"/>
                <a:gd name="T40" fmla="*/ 98 w 112"/>
                <a:gd name="T41" fmla="*/ 67 h 86"/>
                <a:gd name="T42" fmla="*/ 101 w 112"/>
                <a:gd name="T43" fmla="*/ 54 h 86"/>
                <a:gd name="T44" fmla="*/ 98 w 112"/>
                <a:gd name="T45" fmla="*/ 50 h 86"/>
                <a:gd name="T46" fmla="*/ 97 w 112"/>
                <a:gd name="T47" fmla="*/ 63 h 86"/>
                <a:gd name="T48" fmla="*/ 96 w 112"/>
                <a:gd name="T49" fmla="*/ 66 h 86"/>
                <a:gd name="T50" fmla="*/ 78 w 112"/>
                <a:gd name="T51" fmla="*/ 72 h 86"/>
                <a:gd name="T52" fmla="*/ 73 w 112"/>
                <a:gd name="T53" fmla="*/ 70 h 86"/>
                <a:gd name="T54" fmla="*/ 28 w 112"/>
                <a:gd name="T55" fmla="*/ 46 h 86"/>
                <a:gd name="T56" fmla="*/ 20 w 112"/>
                <a:gd name="T57" fmla="*/ 42 h 86"/>
                <a:gd name="T58" fmla="*/ 14 w 112"/>
                <a:gd name="T59" fmla="*/ 33 h 86"/>
                <a:gd name="T60" fmla="*/ 21 w 112"/>
                <a:gd name="T61" fmla="*/ 17 h 86"/>
                <a:gd name="T62" fmla="*/ 36 w 112"/>
                <a:gd name="T63" fmla="*/ 17 h 86"/>
                <a:gd name="T64" fmla="*/ 50 w 112"/>
                <a:gd name="T65" fmla="*/ 23 h 86"/>
                <a:gd name="T66" fmla="*/ 79 w 112"/>
                <a:gd name="T67" fmla="*/ 28 h 86"/>
                <a:gd name="T68" fmla="*/ 59 w 112"/>
                <a:gd name="T69" fmla="*/ 12 h 86"/>
                <a:gd name="T70" fmla="*/ 43 w 112"/>
                <a:gd name="T71" fmla="*/ 4 h 86"/>
                <a:gd name="T72" fmla="*/ 6 w 112"/>
                <a:gd name="T73" fmla="*/ 12 h 86"/>
                <a:gd name="T74" fmla="*/ 5 w 112"/>
                <a:gd name="T75" fmla="*/ 47 h 86"/>
                <a:gd name="T76" fmla="*/ 23 w 112"/>
                <a:gd name="T77" fmla="*/ 60 h 86"/>
                <a:gd name="T78" fmla="*/ 66 w 112"/>
                <a:gd name="T79" fmla="*/ 81 h 86"/>
                <a:gd name="T80" fmla="*/ 70 w 112"/>
                <a:gd name="T81" fmla="*/ 83 h 86"/>
                <a:gd name="T82" fmla="*/ 31 w 112"/>
                <a:gd name="T83" fmla="*/ 63 h 86"/>
                <a:gd name="T84" fmla="*/ 14 w 112"/>
                <a:gd name="T85" fmla="*/ 55 h 86"/>
                <a:gd name="T86" fmla="*/ 8 w 112"/>
                <a:gd name="T87" fmla="*/ 50 h 86"/>
                <a:gd name="T88" fmla="*/ 2 w 112"/>
                <a:gd name="T89" fmla="*/ 21 h 86"/>
                <a:gd name="T90" fmla="*/ 12 w 112"/>
                <a:gd name="T91" fmla="*/ 52 h 86"/>
                <a:gd name="T92" fmla="*/ 21 w 112"/>
                <a:gd name="T93" fmla="*/ 57 h 86"/>
                <a:gd name="T94" fmla="*/ 65 w 112"/>
                <a:gd name="T95" fmla="*/ 80 h 86"/>
                <a:gd name="T96" fmla="*/ 72 w 112"/>
                <a:gd name="T97" fmla="*/ 83 h 86"/>
                <a:gd name="T98" fmla="*/ 91 w 112"/>
                <a:gd name="T99" fmla="*/ 85 h 86"/>
                <a:gd name="T100" fmla="*/ 107 w 112"/>
                <a:gd name="T101" fmla="*/ 72 h 86"/>
                <a:gd name="T102" fmla="*/ 112 w 112"/>
                <a:gd name="T103" fmla="*/ 58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2" h="86">
                  <a:moveTo>
                    <a:pt x="111" y="53"/>
                  </a:moveTo>
                  <a:cubicBezTo>
                    <a:pt x="111" y="51"/>
                    <a:pt x="111" y="50"/>
                    <a:pt x="110" y="49"/>
                  </a:cubicBezTo>
                  <a:cubicBezTo>
                    <a:pt x="110" y="46"/>
                    <a:pt x="108" y="44"/>
                    <a:pt x="107" y="42"/>
                  </a:cubicBezTo>
                  <a:cubicBezTo>
                    <a:pt x="108" y="44"/>
                    <a:pt x="109" y="47"/>
                    <a:pt x="109" y="50"/>
                  </a:cubicBezTo>
                  <a:cubicBezTo>
                    <a:pt x="110" y="51"/>
                    <a:pt x="110" y="53"/>
                    <a:pt x="110" y="54"/>
                  </a:cubicBezTo>
                  <a:cubicBezTo>
                    <a:pt x="110" y="55"/>
                    <a:pt x="110" y="57"/>
                    <a:pt x="110" y="58"/>
                  </a:cubicBezTo>
                  <a:cubicBezTo>
                    <a:pt x="109" y="61"/>
                    <a:pt x="109" y="64"/>
                    <a:pt x="108" y="67"/>
                  </a:cubicBezTo>
                  <a:cubicBezTo>
                    <a:pt x="107" y="67"/>
                    <a:pt x="107" y="68"/>
                    <a:pt x="107" y="69"/>
                  </a:cubicBezTo>
                  <a:cubicBezTo>
                    <a:pt x="106" y="70"/>
                    <a:pt x="106" y="70"/>
                    <a:pt x="106" y="70"/>
                  </a:cubicBezTo>
                  <a:cubicBezTo>
                    <a:pt x="106" y="70"/>
                    <a:pt x="106" y="70"/>
                    <a:pt x="106" y="70"/>
                  </a:cubicBezTo>
                  <a:cubicBezTo>
                    <a:pt x="105" y="71"/>
                    <a:pt x="105" y="71"/>
                    <a:pt x="105" y="71"/>
                  </a:cubicBezTo>
                  <a:cubicBezTo>
                    <a:pt x="105" y="72"/>
                    <a:pt x="105" y="72"/>
                    <a:pt x="105" y="72"/>
                  </a:cubicBezTo>
                  <a:cubicBezTo>
                    <a:pt x="104" y="73"/>
                    <a:pt x="104" y="73"/>
                    <a:pt x="103" y="74"/>
                  </a:cubicBezTo>
                  <a:cubicBezTo>
                    <a:pt x="99" y="79"/>
                    <a:pt x="94" y="82"/>
                    <a:pt x="88" y="83"/>
                  </a:cubicBezTo>
                  <a:cubicBezTo>
                    <a:pt x="83" y="84"/>
                    <a:pt x="77" y="84"/>
                    <a:pt x="72" y="81"/>
                  </a:cubicBezTo>
                  <a:cubicBezTo>
                    <a:pt x="20" y="55"/>
                    <a:pt x="20" y="55"/>
                    <a:pt x="20" y="55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50" y="70"/>
                    <a:pt x="58" y="74"/>
                    <a:pt x="65" y="78"/>
                  </a:cubicBezTo>
                  <a:cubicBezTo>
                    <a:pt x="68" y="80"/>
                    <a:pt x="68" y="80"/>
                    <a:pt x="68" y="80"/>
                  </a:cubicBezTo>
                  <a:cubicBezTo>
                    <a:pt x="69" y="80"/>
                    <a:pt x="70" y="80"/>
                    <a:pt x="71" y="81"/>
                  </a:cubicBezTo>
                  <a:cubicBezTo>
                    <a:pt x="71" y="81"/>
                    <a:pt x="72" y="81"/>
                    <a:pt x="73" y="82"/>
                  </a:cubicBezTo>
                  <a:cubicBezTo>
                    <a:pt x="76" y="83"/>
                    <a:pt x="79" y="83"/>
                    <a:pt x="82" y="83"/>
                  </a:cubicBezTo>
                  <a:cubicBezTo>
                    <a:pt x="89" y="83"/>
                    <a:pt x="95" y="81"/>
                    <a:pt x="100" y="77"/>
                  </a:cubicBezTo>
                  <a:cubicBezTo>
                    <a:pt x="101" y="76"/>
                    <a:pt x="102" y="74"/>
                    <a:pt x="103" y="73"/>
                  </a:cubicBezTo>
                  <a:cubicBezTo>
                    <a:pt x="104" y="72"/>
                    <a:pt x="104" y="72"/>
                    <a:pt x="105" y="71"/>
                  </a:cubicBezTo>
                  <a:cubicBezTo>
                    <a:pt x="106" y="69"/>
                    <a:pt x="106" y="69"/>
                    <a:pt x="106" y="69"/>
                  </a:cubicBezTo>
                  <a:cubicBezTo>
                    <a:pt x="107" y="66"/>
                    <a:pt x="108" y="63"/>
                    <a:pt x="109" y="60"/>
                  </a:cubicBezTo>
                  <a:cubicBezTo>
                    <a:pt x="109" y="59"/>
                    <a:pt x="109" y="57"/>
                    <a:pt x="109" y="55"/>
                  </a:cubicBezTo>
                  <a:cubicBezTo>
                    <a:pt x="109" y="54"/>
                    <a:pt x="109" y="53"/>
                    <a:pt x="109" y="51"/>
                  </a:cubicBezTo>
                  <a:cubicBezTo>
                    <a:pt x="108" y="48"/>
                    <a:pt x="107" y="45"/>
                    <a:pt x="106" y="42"/>
                  </a:cubicBezTo>
                  <a:cubicBezTo>
                    <a:pt x="105" y="41"/>
                    <a:pt x="104" y="40"/>
                    <a:pt x="104" y="38"/>
                  </a:cubicBezTo>
                  <a:cubicBezTo>
                    <a:pt x="102" y="37"/>
                    <a:pt x="101" y="36"/>
                    <a:pt x="99" y="36"/>
                  </a:cubicBezTo>
                  <a:cubicBezTo>
                    <a:pt x="97" y="34"/>
                    <a:pt x="94" y="35"/>
                    <a:pt x="94" y="35"/>
                  </a:cubicBezTo>
                  <a:cubicBezTo>
                    <a:pt x="94" y="36"/>
                    <a:pt x="94" y="36"/>
                    <a:pt x="95" y="37"/>
                  </a:cubicBezTo>
                  <a:cubicBezTo>
                    <a:pt x="95" y="38"/>
                    <a:pt x="96" y="39"/>
                    <a:pt x="98" y="41"/>
                  </a:cubicBezTo>
                  <a:cubicBezTo>
                    <a:pt x="98" y="42"/>
                    <a:pt x="99" y="43"/>
                    <a:pt x="100" y="44"/>
                  </a:cubicBezTo>
                  <a:cubicBezTo>
                    <a:pt x="101" y="46"/>
                    <a:pt x="101" y="47"/>
                    <a:pt x="101" y="47"/>
                  </a:cubicBezTo>
                  <a:cubicBezTo>
                    <a:pt x="101" y="48"/>
                    <a:pt x="100" y="47"/>
                    <a:pt x="99" y="47"/>
                  </a:cubicBezTo>
                  <a:cubicBezTo>
                    <a:pt x="100" y="49"/>
                    <a:pt x="101" y="50"/>
                    <a:pt x="101" y="52"/>
                  </a:cubicBezTo>
                  <a:cubicBezTo>
                    <a:pt x="101" y="53"/>
                    <a:pt x="101" y="54"/>
                    <a:pt x="101" y="54"/>
                  </a:cubicBezTo>
                  <a:cubicBezTo>
                    <a:pt x="101" y="55"/>
                    <a:pt x="101" y="56"/>
                    <a:pt x="101" y="57"/>
                  </a:cubicBezTo>
                  <a:cubicBezTo>
                    <a:pt x="101" y="60"/>
                    <a:pt x="100" y="63"/>
                    <a:pt x="99" y="66"/>
                  </a:cubicBezTo>
                  <a:cubicBezTo>
                    <a:pt x="98" y="67"/>
                    <a:pt x="98" y="67"/>
                    <a:pt x="97" y="68"/>
                  </a:cubicBezTo>
                  <a:cubicBezTo>
                    <a:pt x="97" y="69"/>
                    <a:pt x="96" y="69"/>
                    <a:pt x="96" y="70"/>
                  </a:cubicBezTo>
                  <a:cubicBezTo>
                    <a:pt x="95" y="71"/>
                    <a:pt x="94" y="72"/>
                    <a:pt x="92" y="73"/>
                  </a:cubicBezTo>
                  <a:cubicBezTo>
                    <a:pt x="90" y="74"/>
                    <a:pt x="86" y="75"/>
                    <a:pt x="83" y="75"/>
                  </a:cubicBezTo>
                  <a:cubicBezTo>
                    <a:pt x="81" y="75"/>
                    <a:pt x="79" y="75"/>
                    <a:pt x="78" y="75"/>
                  </a:cubicBezTo>
                  <a:cubicBezTo>
                    <a:pt x="77" y="75"/>
                    <a:pt x="76" y="74"/>
                    <a:pt x="75" y="74"/>
                  </a:cubicBezTo>
                  <a:cubicBezTo>
                    <a:pt x="74" y="74"/>
                    <a:pt x="74" y="73"/>
                    <a:pt x="74" y="73"/>
                  </a:cubicBezTo>
                  <a:cubicBezTo>
                    <a:pt x="72" y="73"/>
                    <a:pt x="72" y="73"/>
                    <a:pt x="72" y="73"/>
                  </a:cubicBezTo>
                  <a:cubicBezTo>
                    <a:pt x="60" y="66"/>
                    <a:pt x="60" y="66"/>
                    <a:pt x="60" y="66"/>
                  </a:cubicBezTo>
                  <a:cubicBezTo>
                    <a:pt x="52" y="62"/>
                    <a:pt x="44" y="58"/>
                    <a:pt x="36" y="53"/>
                  </a:cubicBezTo>
                  <a:cubicBezTo>
                    <a:pt x="44" y="58"/>
                    <a:pt x="52" y="62"/>
                    <a:pt x="60" y="66"/>
                  </a:cubicBezTo>
                  <a:cubicBezTo>
                    <a:pt x="72" y="73"/>
                    <a:pt x="72" y="73"/>
                    <a:pt x="72" y="73"/>
                  </a:cubicBezTo>
                  <a:cubicBezTo>
                    <a:pt x="73" y="73"/>
                    <a:pt x="73" y="73"/>
                    <a:pt x="73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5" y="74"/>
                    <a:pt x="75" y="74"/>
                  </a:cubicBezTo>
                  <a:cubicBezTo>
                    <a:pt x="76" y="74"/>
                    <a:pt x="77" y="74"/>
                    <a:pt x="78" y="75"/>
                  </a:cubicBezTo>
                  <a:cubicBezTo>
                    <a:pt x="79" y="75"/>
                    <a:pt x="81" y="75"/>
                    <a:pt x="83" y="75"/>
                  </a:cubicBezTo>
                  <a:cubicBezTo>
                    <a:pt x="86" y="75"/>
                    <a:pt x="90" y="74"/>
                    <a:pt x="92" y="73"/>
                  </a:cubicBezTo>
                  <a:cubicBezTo>
                    <a:pt x="94" y="72"/>
                    <a:pt x="95" y="71"/>
                    <a:pt x="96" y="70"/>
                  </a:cubicBezTo>
                  <a:cubicBezTo>
                    <a:pt x="96" y="69"/>
                    <a:pt x="97" y="68"/>
                    <a:pt x="97" y="68"/>
                  </a:cubicBezTo>
                  <a:cubicBezTo>
                    <a:pt x="97" y="68"/>
                    <a:pt x="98" y="67"/>
                    <a:pt x="98" y="67"/>
                  </a:cubicBezTo>
                  <a:cubicBezTo>
                    <a:pt x="98" y="66"/>
                    <a:pt x="98" y="66"/>
                    <a:pt x="98" y="66"/>
                  </a:cubicBezTo>
                  <a:cubicBezTo>
                    <a:pt x="100" y="63"/>
                    <a:pt x="101" y="60"/>
                    <a:pt x="101" y="57"/>
                  </a:cubicBezTo>
                  <a:cubicBezTo>
                    <a:pt x="101" y="56"/>
                    <a:pt x="101" y="55"/>
                    <a:pt x="101" y="54"/>
                  </a:cubicBezTo>
                  <a:cubicBezTo>
                    <a:pt x="101" y="53"/>
                    <a:pt x="100" y="52"/>
                    <a:pt x="100" y="52"/>
                  </a:cubicBezTo>
                  <a:cubicBezTo>
                    <a:pt x="100" y="50"/>
                    <a:pt x="99" y="49"/>
                    <a:pt x="99" y="47"/>
                  </a:cubicBezTo>
                  <a:cubicBezTo>
                    <a:pt x="98" y="47"/>
                    <a:pt x="98" y="48"/>
                    <a:pt x="98" y="50"/>
                  </a:cubicBezTo>
                  <a:cubicBezTo>
                    <a:pt x="98" y="51"/>
                    <a:pt x="98" y="52"/>
                    <a:pt x="98" y="54"/>
                  </a:cubicBezTo>
                  <a:cubicBezTo>
                    <a:pt x="98" y="56"/>
                    <a:pt x="99" y="58"/>
                    <a:pt x="98" y="60"/>
                  </a:cubicBezTo>
                  <a:cubicBezTo>
                    <a:pt x="98" y="61"/>
                    <a:pt x="98" y="62"/>
                    <a:pt x="97" y="63"/>
                  </a:cubicBezTo>
                  <a:cubicBezTo>
                    <a:pt x="97" y="64"/>
                    <a:pt x="97" y="64"/>
                    <a:pt x="97" y="64"/>
                  </a:cubicBezTo>
                  <a:cubicBezTo>
                    <a:pt x="97" y="64"/>
                    <a:pt x="97" y="65"/>
                    <a:pt x="97" y="65"/>
                  </a:cubicBezTo>
                  <a:cubicBezTo>
                    <a:pt x="96" y="66"/>
                    <a:pt x="96" y="66"/>
                    <a:pt x="96" y="66"/>
                  </a:cubicBezTo>
                  <a:cubicBezTo>
                    <a:pt x="96" y="66"/>
                    <a:pt x="96" y="66"/>
                    <a:pt x="96" y="66"/>
                  </a:cubicBezTo>
                  <a:cubicBezTo>
                    <a:pt x="95" y="68"/>
                    <a:pt x="93" y="70"/>
                    <a:pt x="92" y="70"/>
                  </a:cubicBezTo>
                  <a:cubicBezTo>
                    <a:pt x="88" y="73"/>
                    <a:pt x="83" y="74"/>
                    <a:pt x="78" y="72"/>
                  </a:cubicBezTo>
                  <a:cubicBezTo>
                    <a:pt x="77" y="72"/>
                    <a:pt x="76" y="72"/>
                    <a:pt x="75" y="71"/>
                  </a:cubicBezTo>
                  <a:cubicBezTo>
                    <a:pt x="74" y="71"/>
                    <a:pt x="74" y="71"/>
                    <a:pt x="74" y="71"/>
                  </a:cubicBezTo>
                  <a:cubicBezTo>
                    <a:pt x="74" y="70"/>
                    <a:pt x="73" y="70"/>
                    <a:pt x="73" y="70"/>
                  </a:cubicBezTo>
                  <a:cubicBezTo>
                    <a:pt x="71" y="69"/>
                    <a:pt x="71" y="69"/>
                    <a:pt x="71" y="69"/>
                  </a:cubicBezTo>
                  <a:cubicBezTo>
                    <a:pt x="62" y="64"/>
                    <a:pt x="62" y="64"/>
                    <a:pt x="62" y="64"/>
                  </a:cubicBezTo>
                  <a:cubicBezTo>
                    <a:pt x="50" y="58"/>
                    <a:pt x="39" y="52"/>
                    <a:pt x="28" y="46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19" y="41"/>
                    <a:pt x="18" y="41"/>
                    <a:pt x="18" y="41"/>
                  </a:cubicBezTo>
                  <a:cubicBezTo>
                    <a:pt x="16" y="39"/>
                    <a:pt x="15" y="36"/>
                    <a:pt x="14" y="33"/>
                  </a:cubicBezTo>
                  <a:cubicBezTo>
                    <a:pt x="14" y="30"/>
                    <a:pt x="14" y="26"/>
                    <a:pt x="15" y="23"/>
                  </a:cubicBezTo>
                  <a:cubicBezTo>
                    <a:pt x="16" y="22"/>
                    <a:pt x="17" y="21"/>
                    <a:pt x="18" y="20"/>
                  </a:cubicBezTo>
                  <a:cubicBezTo>
                    <a:pt x="18" y="18"/>
                    <a:pt x="20" y="18"/>
                    <a:pt x="21" y="17"/>
                  </a:cubicBezTo>
                  <a:cubicBezTo>
                    <a:pt x="24" y="15"/>
                    <a:pt x="29" y="14"/>
                    <a:pt x="34" y="16"/>
                  </a:cubicBezTo>
                  <a:cubicBezTo>
                    <a:pt x="34" y="16"/>
                    <a:pt x="35" y="16"/>
                    <a:pt x="35" y="16"/>
                  </a:cubicBezTo>
                  <a:cubicBezTo>
                    <a:pt x="36" y="16"/>
                    <a:pt x="36" y="16"/>
                    <a:pt x="36" y="17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41" y="19"/>
                    <a:pt x="41" y="19"/>
                    <a:pt x="41" y="19"/>
                  </a:cubicBezTo>
                  <a:cubicBezTo>
                    <a:pt x="50" y="23"/>
                    <a:pt x="50" y="23"/>
                    <a:pt x="50" y="23"/>
                  </a:cubicBezTo>
                  <a:cubicBezTo>
                    <a:pt x="61" y="29"/>
                    <a:pt x="72" y="34"/>
                    <a:pt x="81" y="38"/>
                  </a:cubicBezTo>
                  <a:cubicBezTo>
                    <a:pt x="98" y="45"/>
                    <a:pt x="94" y="38"/>
                    <a:pt x="78" y="29"/>
                  </a:cubicBezTo>
                  <a:cubicBezTo>
                    <a:pt x="79" y="28"/>
                    <a:pt x="79" y="28"/>
                    <a:pt x="79" y="28"/>
                  </a:cubicBezTo>
                  <a:cubicBezTo>
                    <a:pt x="95" y="37"/>
                    <a:pt x="88" y="30"/>
                    <a:pt x="91" y="29"/>
                  </a:cubicBezTo>
                  <a:cubicBezTo>
                    <a:pt x="82" y="25"/>
                    <a:pt x="75" y="21"/>
                    <a:pt x="67" y="16"/>
                  </a:cubicBezTo>
                  <a:cubicBezTo>
                    <a:pt x="59" y="12"/>
                    <a:pt x="59" y="12"/>
                    <a:pt x="59" y="12"/>
                  </a:cubicBezTo>
                  <a:cubicBezTo>
                    <a:pt x="50" y="7"/>
                    <a:pt x="50" y="7"/>
                    <a:pt x="50" y="7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3" y="4"/>
                    <a:pt x="43" y="4"/>
                    <a:pt x="43" y="4"/>
                  </a:cubicBezTo>
                  <a:cubicBezTo>
                    <a:pt x="42" y="4"/>
                    <a:pt x="41" y="3"/>
                    <a:pt x="40" y="3"/>
                  </a:cubicBezTo>
                  <a:cubicBezTo>
                    <a:pt x="32" y="0"/>
                    <a:pt x="24" y="0"/>
                    <a:pt x="16" y="3"/>
                  </a:cubicBezTo>
                  <a:cubicBezTo>
                    <a:pt x="12" y="5"/>
                    <a:pt x="8" y="8"/>
                    <a:pt x="6" y="12"/>
                  </a:cubicBezTo>
                  <a:cubicBezTo>
                    <a:pt x="3" y="15"/>
                    <a:pt x="1" y="19"/>
                    <a:pt x="1" y="23"/>
                  </a:cubicBezTo>
                  <a:cubicBezTo>
                    <a:pt x="0" y="27"/>
                    <a:pt x="0" y="31"/>
                    <a:pt x="0" y="35"/>
                  </a:cubicBezTo>
                  <a:cubicBezTo>
                    <a:pt x="1" y="39"/>
                    <a:pt x="2" y="43"/>
                    <a:pt x="5" y="47"/>
                  </a:cubicBezTo>
                  <a:cubicBezTo>
                    <a:pt x="6" y="49"/>
                    <a:pt x="7" y="50"/>
                    <a:pt x="9" y="52"/>
                  </a:cubicBezTo>
                  <a:cubicBezTo>
                    <a:pt x="11" y="53"/>
                    <a:pt x="13" y="55"/>
                    <a:pt x="15" y="55"/>
                  </a:cubicBezTo>
                  <a:cubicBezTo>
                    <a:pt x="23" y="60"/>
                    <a:pt x="23" y="60"/>
                    <a:pt x="23" y="60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66" y="81"/>
                    <a:pt x="66" y="81"/>
                    <a:pt x="66" y="81"/>
                  </a:cubicBezTo>
                  <a:cubicBezTo>
                    <a:pt x="67" y="82"/>
                    <a:pt x="67" y="82"/>
                    <a:pt x="67" y="82"/>
                  </a:cubicBezTo>
                  <a:cubicBezTo>
                    <a:pt x="68" y="82"/>
                    <a:pt x="68" y="82"/>
                    <a:pt x="68" y="83"/>
                  </a:cubicBezTo>
                  <a:cubicBezTo>
                    <a:pt x="69" y="83"/>
                    <a:pt x="69" y="83"/>
                    <a:pt x="70" y="83"/>
                  </a:cubicBezTo>
                  <a:cubicBezTo>
                    <a:pt x="64" y="80"/>
                    <a:pt x="64" y="80"/>
                    <a:pt x="64" y="80"/>
                  </a:cubicBezTo>
                  <a:cubicBezTo>
                    <a:pt x="53" y="74"/>
                    <a:pt x="53" y="74"/>
                    <a:pt x="53" y="74"/>
                  </a:cubicBezTo>
                  <a:cubicBezTo>
                    <a:pt x="31" y="63"/>
                    <a:pt x="31" y="63"/>
                    <a:pt x="31" y="63"/>
                  </a:cubicBezTo>
                  <a:cubicBezTo>
                    <a:pt x="20" y="58"/>
                    <a:pt x="20" y="58"/>
                    <a:pt x="20" y="58"/>
                  </a:cubicBezTo>
                  <a:cubicBezTo>
                    <a:pt x="15" y="55"/>
                    <a:pt x="15" y="55"/>
                    <a:pt x="15" y="55"/>
                  </a:cubicBezTo>
                  <a:cubicBezTo>
                    <a:pt x="14" y="55"/>
                    <a:pt x="14" y="55"/>
                    <a:pt x="14" y="55"/>
                  </a:cubicBezTo>
                  <a:cubicBezTo>
                    <a:pt x="13" y="54"/>
                    <a:pt x="13" y="54"/>
                    <a:pt x="13" y="54"/>
                  </a:cubicBezTo>
                  <a:cubicBezTo>
                    <a:pt x="13" y="54"/>
                    <a:pt x="12" y="53"/>
                    <a:pt x="12" y="53"/>
                  </a:cubicBezTo>
                  <a:cubicBezTo>
                    <a:pt x="10" y="52"/>
                    <a:pt x="9" y="51"/>
                    <a:pt x="8" y="50"/>
                  </a:cubicBezTo>
                  <a:cubicBezTo>
                    <a:pt x="4" y="47"/>
                    <a:pt x="2" y="42"/>
                    <a:pt x="1" y="36"/>
                  </a:cubicBezTo>
                  <a:cubicBezTo>
                    <a:pt x="0" y="31"/>
                    <a:pt x="0" y="26"/>
                    <a:pt x="2" y="21"/>
                  </a:cubicBezTo>
                  <a:cubicBezTo>
                    <a:pt x="2" y="21"/>
                    <a:pt x="2" y="22"/>
                    <a:pt x="2" y="21"/>
                  </a:cubicBezTo>
                  <a:cubicBezTo>
                    <a:pt x="1" y="26"/>
                    <a:pt x="1" y="31"/>
                    <a:pt x="2" y="36"/>
                  </a:cubicBezTo>
                  <a:cubicBezTo>
                    <a:pt x="3" y="41"/>
                    <a:pt x="5" y="46"/>
                    <a:pt x="9" y="50"/>
                  </a:cubicBezTo>
                  <a:cubicBezTo>
                    <a:pt x="10" y="51"/>
                    <a:pt x="11" y="52"/>
                    <a:pt x="12" y="52"/>
                  </a:cubicBezTo>
                  <a:cubicBezTo>
                    <a:pt x="13" y="53"/>
                    <a:pt x="13" y="53"/>
                    <a:pt x="14" y="53"/>
                  </a:cubicBezTo>
                  <a:cubicBezTo>
                    <a:pt x="15" y="54"/>
                    <a:pt x="15" y="54"/>
                    <a:pt x="16" y="54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32" y="63"/>
                    <a:pt x="32" y="63"/>
                    <a:pt x="32" y="63"/>
                  </a:cubicBezTo>
                  <a:cubicBezTo>
                    <a:pt x="39" y="67"/>
                    <a:pt x="47" y="71"/>
                    <a:pt x="54" y="74"/>
                  </a:cubicBezTo>
                  <a:cubicBezTo>
                    <a:pt x="58" y="76"/>
                    <a:pt x="61" y="78"/>
                    <a:pt x="65" y="80"/>
                  </a:cubicBezTo>
                  <a:cubicBezTo>
                    <a:pt x="68" y="81"/>
                    <a:pt x="68" y="81"/>
                    <a:pt x="68" y="81"/>
                  </a:cubicBezTo>
                  <a:cubicBezTo>
                    <a:pt x="68" y="81"/>
                    <a:pt x="69" y="82"/>
                    <a:pt x="70" y="82"/>
                  </a:cubicBezTo>
                  <a:cubicBezTo>
                    <a:pt x="70" y="82"/>
                    <a:pt x="71" y="83"/>
                    <a:pt x="72" y="83"/>
                  </a:cubicBezTo>
                  <a:cubicBezTo>
                    <a:pt x="74" y="84"/>
                    <a:pt x="77" y="84"/>
                    <a:pt x="79" y="84"/>
                  </a:cubicBezTo>
                  <a:cubicBezTo>
                    <a:pt x="79" y="86"/>
                    <a:pt x="79" y="86"/>
                    <a:pt x="79" y="86"/>
                  </a:cubicBezTo>
                  <a:cubicBezTo>
                    <a:pt x="83" y="86"/>
                    <a:pt x="87" y="86"/>
                    <a:pt x="91" y="85"/>
                  </a:cubicBezTo>
                  <a:cubicBezTo>
                    <a:pt x="95" y="84"/>
                    <a:pt x="98" y="82"/>
                    <a:pt x="101" y="79"/>
                  </a:cubicBezTo>
                  <a:cubicBezTo>
                    <a:pt x="103" y="78"/>
                    <a:pt x="104" y="76"/>
                    <a:pt x="106" y="74"/>
                  </a:cubicBezTo>
                  <a:cubicBezTo>
                    <a:pt x="106" y="74"/>
                    <a:pt x="107" y="73"/>
                    <a:pt x="107" y="72"/>
                  </a:cubicBezTo>
                  <a:cubicBezTo>
                    <a:pt x="108" y="71"/>
                    <a:pt x="108" y="71"/>
                    <a:pt x="108" y="71"/>
                  </a:cubicBezTo>
                  <a:cubicBezTo>
                    <a:pt x="108" y="70"/>
                    <a:pt x="108" y="70"/>
                    <a:pt x="109" y="69"/>
                  </a:cubicBezTo>
                  <a:cubicBezTo>
                    <a:pt x="111" y="66"/>
                    <a:pt x="111" y="62"/>
                    <a:pt x="112" y="58"/>
                  </a:cubicBezTo>
                  <a:cubicBezTo>
                    <a:pt x="112" y="57"/>
                    <a:pt x="112" y="56"/>
                    <a:pt x="112" y="55"/>
                  </a:cubicBezTo>
                  <a:cubicBezTo>
                    <a:pt x="112" y="54"/>
                    <a:pt x="111" y="54"/>
                    <a:pt x="111" y="5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57" name="Freeform 22"/>
            <p:cNvSpPr/>
            <p:nvPr/>
          </p:nvSpPr>
          <p:spPr bwMode="auto">
            <a:xfrm>
              <a:off x="4559301" y="3144838"/>
              <a:ext cx="417513" cy="315913"/>
            </a:xfrm>
            <a:custGeom>
              <a:avLst/>
              <a:gdLst>
                <a:gd name="T0" fmla="*/ 97 w 111"/>
                <a:gd name="T1" fmla="*/ 52 h 84"/>
                <a:gd name="T2" fmla="*/ 92 w 111"/>
                <a:gd name="T3" fmla="*/ 54 h 84"/>
                <a:gd name="T4" fmla="*/ 47 w 111"/>
                <a:gd name="T5" fmla="*/ 76 h 84"/>
                <a:gd name="T6" fmla="*/ 40 w 111"/>
                <a:gd name="T7" fmla="*/ 79 h 84"/>
                <a:gd name="T8" fmla="*/ 22 w 111"/>
                <a:gd name="T9" fmla="*/ 80 h 84"/>
                <a:gd name="T10" fmla="*/ 41 w 111"/>
                <a:gd name="T11" fmla="*/ 78 h 84"/>
                <a:gd name="T12" fmla="*/ 59 w 111"/>
                <a:gd name="T13" fmla="*/ 69 h 84"/>
                <a:gd name="T14" fmla="*/ 103 w 111"/>
                <a:gd name="T15" fmla="*/ 45 h 84"/>
                <a:gd name="T16" fmla="*/ 107 w 111"/>
                <a:gd name="T17" fmla="*/ 19 h 84"/>
                <a:gd name="T18" fmla="*/ 102 w 111"/>
                <a:gd name="T19" fmla="*/ 23 h 84"/>
                <a:gd name="T20" fmla="*/ 101 w 111"/>
                <a:gd name="T21" fmla="*/ 30 h 84"/>
                <a:gd name="T22" fmla="*/ 72 w 111"/>
                <a:gd name="T23" fmla="*/ 54 h 84"/>
                <a:gd name="T24" fmla="*/ 38 w 111"/>
                <a:gd name="T25" fmla="*/ 71 h 84"/>
                <a:gd name="T26" fmla="*/ 25 w 111"/>
                <a:gd name="T27" fmla="*/ 72 h 84"/>
                <a:gd name="T28" fmla="*/ 37 w 111"/>
                <a:gd name="T29" fmla="*/ 71 h 84"/>
                <a:gd name="T30" fmla="*/ 47 w 111"/>
                <a:gd name="T31" fmla="*/ 66 h 84"/>
                <a:gd name="T32" fmla="*/ 98 w 111"/>
                <a:gd name="T33" fmla="*/ 38 h 84"/>
                <a:gd name="T34" fmla="*/ 94 w 111"/>
                <a:gd name="T35" fmla="*/ 40 h 84"/>
                <a:gd name="T36" fmla="*/ 89 w 111"/>
                <a:gd name="T37" fmla="*/ 44 h 84"/>
                <a:gd name="T38" fmla="*/ 47 w 111"/>
                <a:gd name="T39" fmla="*/ 64 h 84"/>
                <a:gd name="T40" fmla="*/ 36 w 111"/>
                <a:gd name="T41" fmla="*/ 69 h 84"/>
                <a:gd name="T42" fmla="*/ 31 w 111"/>
                <a:gd name="T43" fmla="*/ 70 h 84"/>
                <a:gd name="T44" fmla="*/ 16 w 111"/>
                <a:gd name="T45" fmla="*/ 63 h 84"/>
                <a:gd name="T46" fmla="*/ 15 w 111"/>
                <a:gd name="T47" fmla="*/ 62 h 84"/>
                <a:gd name="T48" fmla="*/ 14 w 111"/>
                <a:gd name="T49" fmla="*/ 54 h 84"/>
                <a:gd name="T50" fmla="*/ 19 w 111"/>
                <a:gd name="T51" fmla="*/ 43 h 84"/>
                <a:gd name="T52" fmla="*/ 25 w 111"/>
                <a:gd name="T53" fmla="*/ 40 h 84"/>
                <a:gd name="T54" fmla="*/ 73 w 111"/>
                <a:gd name="T55" fmla="*/ 16 h 84"/>
                <a:gd name="T56" fmla="*/ 76 w 111"/>
                <a:gd name="T57" fmla="*/ 14 h 84"/>
                <a:gd name="T58" fmla="*/ 96 w 111"/>
                <a:gd name="T59" fmla="*/ 19 h 84"/>
                <a:gd name="T60" fmla="*/ 98 w 111"/>
                <a:gd name="T61" fmla="*/ 19 h 84"/>
                <a:gd name="T62" fmla="*/ 88 w 111"/>
                <a:gd name="T63" fmla="*/ 5 h 84"/>
                <a:gd name="T64" fmla="*/ 102 w 111"/>
                <a:gd name="T65" fmla="*/ 8 h 84"/>
                <a:gd name="T66" fmla="*/ 67 w 111"/>
                <a:gd name="T67" fmla="*/ 3 h 84"/>
                <a:gd name="T68" fmla="*/ 26 w 111"/>
                <a:gd name="T69" fmla="*/ 24 h 84"/>
                <a:gd name="T70" fmla="*/ 14 w 111"/>
                <a:gd name="T71" fmla="*/ 30 h 84"/>
                <a:gd name="T72" fmla="*/ 1 w 111"/>
                <a:gd name="T73" fmla="*/ 46 h 84"/>
                <a:gd name="T74" fmla="*/ 0 w 111"/>
                <a:gd name="T75" fmla="*/ 58 h 84"/>
                <a:gd name="T76" fmla="*/ 3 w 111"/>
                <a:gd name="T77" fmla="*/ 68 h 84"/>
                <a:gd name="T78" fmla="*/ 3 w 111"/>
                <a:gd name="T79" fmla="*/ 70 h 84"/>
                <a:gd name="T80" fmla="*/ 4 w 111"/>
                <a:gd name="T81" fmla="*/ 71 h 84"/>
                <a:gd name="T82" fmla="*/ 12 w 111"/>
                <a:gd name="T83" fmla="*/ 79 h 84"/>
                <a:gd name="T84" fmla="*/ 42 w 111"/>
                <a:gd name="T85" fmla="*/ 81 h 84"/>
                <a:gd name="T86" fmla="*/ 44 w 111"/>
                <a:gd name="T87" fmla="*/ 80 h 84"/>
                <a:gd name="T88" fmla="*/ 72 w 111"/>
                <a:gd name="T89" fmla="*/ 66 h 84"/>
                <a:gd name="T90" fmla="*/ 43 w 111"/>
                <a:gd name="T91" fmla="*/ 80 h 84"/>
                <a:gd name="T92" fmla="*/ 38 w 111"/>
                <a:gd name="T93" fmla="*/ 82 h 84"/>
                <a:gd name="T94" fmla="*/ 4 w 111"/>
                <a:gd name="T95" fmla="*/ 69 h 84"/>
                <a:gd name="T96" fmla="*/ 3 w 111"/>
                <a:gd name="T97" fmla="*/ 69 h 84"/>
                <a:gd name="T98" fmla="*/ 1 w 111"/>
                <a:gd name="T99" fmla="*/ 62 h 84"/>
                <a:gd name="T100" fmla="*/ 9 w 111"/>
                <a:gd name="T101" fmla="*/ 33 h 84"/>
                <a:gd name="T102" fmla="*/ 1 w 111"/>
                <a:gd name="T103" fmla="*/ 55 h 84"/>
                <a:gd name="T104" fmla="*/ 4 w 111"/>
                <a:gd name="T105" fmla="*/ 68 h 84"/>
                <a:gd name="T106" fmla="*/ 5 w 111"/>
                <a:gd name="T107" fmla="*/ 69 h 84"/>
                <a:gd name="T108" fmla="*/ 10 w 111"/>
                <a:gd name="T109" fmla="*/ 76 h 84"/>
                <a:gd name="T110" fmla="*/ 42 w 111"/>
                <a:gd name="T111" fmla="*/ 80 h 84"/>
                <a:gd name="T112" fmla="*/ 73 w 111"/>
                <a:gd name="T113" fmla="*/ 64 h 84"/>
                <a:gd name="T114" fmla="*/ 94 w 111"/>
                <a:gd name="T115" fmla="*/ 56 h 84"/>
                <a:gd name="T116" fmla="*/ 110 w 111"/>
                <a:gd name="T117" fmla="*/ 35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11" h="84">
                  <a:moveTo>
                    <a:pt x="105" y="44"/>
                  </a:moveTo>
                  <a:cubicBezTo>
                    <a:pt x="104" y="47"/>
                    <a:pt x="101" y="49"/>
                    <a:pt x="99" y="50"/>
                  </a:cubicBezTo>
                  <a:cubicBezTo>
                    <a:pt x="98" y="51"/>
                    <a:pt x="98" y="51"/>
                    <a:pt x="97" y="52"/>
                  </a:cubicBezTo>
                  <a:cubicBezTo>
                    <a:pt x="97" y="52"/>
                    <a:pt x="96" y="52"/>
                    <a:pt x="96" y="52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92" y="54"/>
                    <a:pt x="92" y="54"/>
                    <a:pt x="92" y="54"/>
                  </a:cubicBezTo>
                  <a:cubicBezTo>
                    <a:pt x="83" y="58"/>
                    <a:pt x="75" y="62"/>
                    <a:pt x="66" y="66"/>
                  </a:cubicBezTo>
                  <a:cubicBezTo>
                    <a:pt x="53" y="73"/>
                    <a:pt x="53" y="73"/>
                    <a:pt x="53" y="73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4" y="77"/>
                    <a:pt x="44" y="77"/>
                    <a:pt x="44" y="77"/>
                  </a:cubicBezTo>
                  <a:cubicBezTo>
                    <a:pt x="42" y="78"/>
                    <a:pt x="42" y="78"/>
                    <a:pt x="42" y="78"/>
                  </a:cubicBezTo>
                  <a:cubicBezTo>
                    <a:pt x="41" y="78"/>
                    <a:pt x="41" y="79"/>
                    <a:pt x="40" y="79"/>
                  </a:cubicBezTo>
                  <a:cubicBezTo>
                    <a:pt x="35" y="81"/>
                    <a:pt x="29" y="82"/>
                    <a:pt x="24" y="81"/>
                  </a:cubicBezTo>
                  <a:cubicBezTo>
                    <a:pt x="19" y="80"/>
                    <a:pt x="15" y="78"/>
                    <a:pt x="12" y="76"/>
                  </a:cubicBezTo>
                  <a:cubicBezTo>
                    <a:pt x="15" y="78"/>
                    <a:pt x="18" y="79"/>
                    <a:pt x="22" y="80"/>
                  </a:cubicBezTo>
                  <a:cubicBezTo>
                    <a:pt x="26" y="81"/>
                    <a:pt x="31" y="81"/>
                    <a:pt x="36" y="80"/>
                  </a:cubicBezTo>
                  <a:cubicBezTo>
                    <a:pt x="37" y="80"/>
                    <a:pt x="38" y="79"/>
                    <a:pt x="40" y="79"/>
                  </a:cubicBezTo>
                  <a:cubicBezTo>
                    <a:pt x="40" y="79"/>
                    <a:pt x="41" y="78"/>
                    <a:pt x="41" y="78"/>
                  </a:cubicBezTo>
                  <a:cubicBezTo>
                    <a:pt x="42" y="78"/>
                    <a:pt x="42" y="77"/>
                    <a:pt x="43" y="77"/>
                  </a:cubicBezTo>
                  <a:cubicBezTo>
                    <a:pt x="48" y="74"/>
                    <a:pt x="48" y="74"/>
                    <a:pt x="48" y="74"/>
                  </a:cubicBezTo>
                  <a:cubicBezTo>
                    <a:pt x="52" y="73"/>
                    <a:pt x="56" y="71"/>
                    <a:pt x="59" y="69"/>
                  </a:cubicBezTo>
                  <a:cubicBezTo>
                    <a:pt x="70" y="64"/>
                    <a:pt x="79" y="60"/>
                    <a:pt x="89" y="55"/>
                  </a:cubicBezTo>
                  <a:cubicBezTo>
                    <a:pt x="96" y="52"/>
                    <a:pt x="96" y="52"/>
                    <a:pt x="96" y="52"/>
                  </a:cubicBezTo>
                  <a:cubicBezTo>
                    <a:pt x="99" y="50"/>
                    <a:pt x="101" y="48"/>
                    <a:pt x="103" y="45"/>
                  </a:cubicBezTo>
                  <a:cubicBezTo>
                    <a:pt x="107" y="40"/>
                    <a:pt x="109" y="34"/>
                    <a:pt x="109" y="28"/>
                  </a:cubicBezTo>
                  <a:cubicBezTo>
                    <a:pt x="109" y="26"/>
                    <a:pt x="109" y="25"/>
                    <a:pt x="109" y="24"/>
                  </a:cubicBezTo>
                  <a:cubicBezTo>
                    <a:pt x="108" y="22"/>
                    <a:pt x="107" y="21"/>
                    <a:pt x="107" y="19"/>
                  </a:cubicBezTo>
                  <a:cubicBezTo>
                    <a:pt x="105" y="17"/>
                    <a:pt x="103" y="16"/>
                    <a:pt x="103" y="16"/>
                  </a:cubicBezTo>
                  <a:cubicBezTo>
                    <a:pt x="102" y="16"/>
                    <a:pt x="102" y="17"/>
                    <a:pt x="102" y="18"/>
                  </a:cubicBezTo>
                  <a:cubicBezTo>
                    <a:pt x="102" y="19"/>
                    <a:pt x="102" y="21"/>
                    <a:pt x="102" y="23"/>
                  </a:cubicBezTo>
                  <a:cubicBezTo>
                    <a:pt x="103" y="24"/>
                    <a:pt x="103" y="26"/>
                    <a:pt x="103" y="27"/>
                  </a:cubicBezTo>
                  <a:cubicBezTo>
                    <a:pt x="103" y="29"/>
                    <a:pt x="103" y="30"/>
                    <a:pt x="103" y="30"/>
                  </a:cubicBezTo>
                  <a:cubicBezTo>
                    <a:pt x="102" y="31"/>
                    <a:pt x="102" y="30"/>
                    <a:pt x="101" y="30"/>
                  </a:cubicBezTo>
                  <a:cubicBezTo>
                    <a:pt x="101" y="33"/>
                    <a:pt x="100" y="36"/>
                    <a:pt x="98" y="39"/>
                  </a:cubicBezTo>
                  <a:cubicBezTo>
                    <a:pt x="97" y="41"/>
                    <a:pt x="95" y="44"/>
                    <a:pt x="92" y="45"/>
                  </a:cubicBezTo>
                  <a:cubicBezTo>
                    <a:pt x="72" y="54"/>
                    <a:pt x="72" y="54"/>
                    <a:pt x="72" y="54"/>
                  </a:cubicBezTo>
                  <a:cubicBezTo>
                    <a:pt x="64" y="58"/>
                    <a:pt x="55" y="62"/>
                    <a:pt x="47" y="66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38" y="71"/>
                    <a:pt x="38" y="71"/>
                    <a:pt x="38" y="71"/>
                  </a:cubicBezTo>
                  <a:cubicBezTo>
                    <a:pt x="37" y="71"/>
                    <a:pt x="37" y="71"/>
                    <a:pt x="37" y="71"/>
                  </a:cubicBezTo>
                  <a:cubicBezTo>
                    <a:pt x="36" y="71"/>
                    <a:pt x="36" y="72"/>
                    <a:pt x="35" y="72"/>
                  </a:cubicBezTo>
                  <a:cubicBezTo>
                    <a:pt x="32" y="73"/>
                    <a:pt x="28" y="73"/>
                    <a:pt x="25" y="72"/>
                  </a:cubicBezTo>
                  <a:cubicBezTo>
                    <a:pt x="28" y="73"/>
                    <a:pt x="32" y="73"/>
                    <a:pt x="35" y="72"/>
                  </a:cubicBezTo>
                  <a:cubicBezTo>
                    <a:pt x="36" y="71"/>
                    <a:pt x="36" y="71"/>
                    <a:pt x="37" y="71"/>
                  </a:cubicBezTo>
                  <a:cubicBezTo>
                    <a:pt x="37" y="71"/>
                    <a:pt x="37" y="71"/>
                    <a:pt x="37" y="71"/>
                  </a:cubicBezTo>
                  <a:cubicBezTo>
                    <a:pt x="38" y="71"/>
                    <a:pt x="38" y="71"/>
                    <a:pt x="38" y="70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7" y="66"/>
                    <a:pt x="47" y="66"/>
                    <a:pt x="47" y="66"/>
                  </a:cubicBezTo>
                  <a:cubicBezTo>
                    <a:pt x="72" y="54"/>
                    <a:pt x="72" y="54"/>
                    <a:pt x="72" y="54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5" y="43"/>
                    <a:pt x="97" y="41"/>
                    <a:pt x="98" y="38"/>
                  </a:cubicBezTo>
                  <a:cubicBezTo>
                    <a:pt x="100" y="36"/>
                    <a:pt x="100" y="32"/>
                    <a:pt x="100" y="29"/>
                  </a:cubicBezTo>
                  <a:cubicBezTo>
                    <a:pt x="100" y="29"/>
                    <a:pt x="99" y="29"/>
                    <a:pt x="98" y="31"/>
                  </a:cubicBezTo>
                  <a:cubicBezTo>
                    <a:pt x="98" y="33"/>
                    <a:pt x="97" y="37"/>
                    <a:pt x="94" y="40"/>
                  </a:cubicBezTo>
                  <a:cubicBezTo>
                    <a:pt x="94" y="41"/>
                    <a:pt x="93" y="41"/>
                    <a:pt x="92" y="42"/>
                  </a:cubicBezTo>
                  <a:cubicBezTo>
                    <a:pt x="92" y="42"/>
                    <a:pt x="91" y="43"/>
                    <a:pt x="91" y="43"/>
                  </a:cubicBezTo>
                  <a:cubicBezTo>
                    <a:pt x="89" y="44"/>
                    <a:pt x="89" y="44"/>
                    <a:pt x="89" y="44"/>
                  </a:cubicBezTo>
                  <a:cubicBezTo>
                    <a:pt x="86" y="45"/>
                    <a:pt x="84" y="46"/>
                    <a:pt x="82" y="47"/>
                  </a:cubicBezTo>
                  <a:cubicBezTo>
                    <a:pt x="76" y="50"/>
                    <a:pt x="70" y="52"/>
                    <a:pt x="64" y="55"/>
                  </a:cubicBezTo>
                  <a:cubicBezTo>
                    <a:pt x="47" y="64"/>
                    <a:pt x="47" y="64"/>
                    <a:pt x="47" y="64"/>
                  </a:cubicBezTo>
                  <a:cubicBezTo>
                    <a:pt x="38" y="68"/>
                    <a:pt x="38" y="68"/>
                    <a:pt x="38" y="68"/>
                  </a:cubicBezTo>
                  <a:cubicBezTo>
                    <a:pt x="37" y="69"/>
                    <a:pt x="37" y="69"/>
                    <a:pt x="37" y="69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5" y="69"/>
                    <a:pt x="35" y="69"/>
                    <a:pt x="34" y="70"/>
                  </a:cubicBezTo>
                  <a:cubicBezTo>
                    <a:pt x="33" y="70"/>
                    <a:pt x="32" y="70"/>
                    <a:pt x="31" y="70"/>
                  </a:cubicBezTo>
                  <a:cubicBezTo>
                    <a:pt x="26" y="71"/>
                    <a:pt x="21" y="69"/>
                    <a:pt x="19" y="67"/>
                  </a:cubicBezTo>
                  <a:cubicBezTo>
                    <a:pt x="18" y="66"/>
                    <a:pt x="17" y="65"/>
                    <a:pt x="16" y="64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2"/>
                    <a:pt x="16" y="62"/>
                    <a:pt x="15" y="62"/>
                  </a:cubicBezTo>
                  <a:cubicBezTo>
                    <a:pt x="15" y="62"/>
                    <a:pt x="15" y="61"/>
                    <a:pt x="15" y="61"/>
                  </a:cubicBezTo>
                  <a:cubicBezTo>
                    <a:pt x="15" y="60"/>
                    <a:pt x="15" y="60"/>
                    <a:pt x="14" y="59"/>
                  </a:cubicBezTo>
                  <a:cubicBezTo>
                    <a:pt x="14" y="58"/>
                    <a:pt x="14" y="56"/>
                    <a:pt x="14" y="54"/>
                  </a:cubicBezTo>
                  <a:cubicBezTo>
                    <a:pt x="14" y="53"/>
                    <a:pt x="14" y="53"/>
                    <a:pt x="14" y="52"/>
                  </a:cubicBezTo>
                  <a:cubicBezTo>
                    <a:pt x="14" y="51"/>
                    <a:pt x="14" y="50"/>
                    <a:pt x="15" y="50"/>
                  </a:cubicBezTo>
                  <a:cubicBezTo>
                    <a:pt x="16" y="47"/>
                    <a:pt x="17" y="44"/>
                    <a:pt x="19" y="43"/>
                  </a:cubicBezTo>
                  <a:cubicBezTo>
                    <a:pt x="20" y="43"/>
                    <a:pt x="20" y="43"/>
                    <a:pt x="20" y="42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42" y="31"/>
                    <a:pt x="54" y="25"/>
                    <a:pt x="65" y="20"/>
                  </a:cubicBezTo>
                  <a:cubicBezTo>
                    <a:pt x="73" y="16"/>
                    <a:pt x="73" y="16"/>
                    <a:pt x="73" y="16"/>
                  </a:cubicBezTo>
                  <a:cubicBezTo>
                    <a:pt x="74" y="15"/>
                    <a:pt x="74" y="15"/>
                    <a:pt x="74" y="15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5" y="15"/>
                    <a:pt x="76" y="15"/>
                    <a:pt x="76" y="14"/>
                  </a:cubicBezTo>
                  <a:cubicBezTo>
                    <a:pt x="77" y="14"/>
                    <a:pt x="78" y="14"/>
                    <a:pt x="79" y="14"/>
                  </a:cubicBezTo>
                  <a:cubicBezTo>
                    <a:pt x="84" y="13"/>
                    <a:pt x="88" y="14"/>
                    <a:pt x="91" y="15"/>
                  </a:cubicBezTo>
                  <a:cubicBezTo>
                    <a:pt x="93" y="17"/>
                    <a:pt x="95" y="18"/>
                    <a:pt x="96" y="19"/>
                  </a:cubicBezTo>
                  <a:cubicBezTo>
                    <a:pt x="96" y="19"/>
                    <a:pt x="96" y="19"/>
                    <a:pt x="97" y="19"/>
                  </a:cubicBezTo>
                  <a:cubicBezTo>
                    <a:pt x="97" y="19"/>
                    <a:pt x="97" y="19"/>
                    <a:pt x="97" y="19"/>
                  </a:cubicBezTo>
                  <a:cubicBezTo>
                    <a:pt x="98" y="19"/>
                    <a:pt x="98" y="19"/>
                    <a:pt x="98" y="19"/>
                  </a:cubicBezTo>
                  <a:cubicBezTo>
                    <a:pt x="98" y="18"/>
                    <a:pt x="98" y="16"/>
                    <a:pt x="97" y="13"/>
                  </a:cubicBezTo>
                  <a:cubicBezTo>
                    <a:pt x="95" y="11"/>
                    <a:pt x="92" y="8"/>
                    <a:pt x="88" y="7"/>
                  </a:cubicBezTo>
                  <a:cubicBezTo>
                    <a:pt x="88" y="5"/>
                    <a:pt x="88" y="5"/>
                    <a:pt x="88" y="5"/>
                  </a:cubicBezTo>
                  <a:cubicBezTo>
                    <a:pt x="93" y="7"/>
                    <a:pt x="96" y="9"/>
                    <a:pt x="97" y="10"/>
                  </a:cubicBezTo>
                  <a:cubicBezTo>
                    <a:pt x="99" y="11"/>
                    <a:pt x="100" y="11"/>
                    <a:pt x="100" y="11"/>
                  </a:cubicBezTo>
                  <a:cubicBezTo>
                    <a:pt x="101" y="10"/>
                    <a:pt x="100" y="8"/>
                    <a:pt x="102" y="8"/>
                  </a:cubicBezTo>
                  <a:cubicBezTo>
                    <a:pt x="98" y="4"/>
                    <a:pt x="92" y="2"/>
                    <a:pt x="87" y="1"/>
                  </a:cubicBezTo>
                  <a:cubicBezTo>
                    <a:pt x="81" y="0"/>
                    <a:pt x="75" y="0"/>
                    <a:pt x="70" y="2"/>
                  </a:cubicBezTo>
                  <a:cubicBezTo>
                    <a:pt x="69" y="2"/>
                    <a:pt x="68" y="2"/>
                    <a:pt x="67" y="3"/>
                  </a:cubicBezTo>
                  <a:cubicBezTo>
                    <a:pt x="65" y="4"/>
                    <a:pt x="65" y="4"/>
                    <a:pt x="65" y="4"/>
                  </a:cubicBezTo>
                  <a:cubicBezTo>
                    <a:pt x="61" y="6"/>
                    <a:pt x="61" y="6"/>
                    <a:pt x="61" y="6"/>
                  </a:cubicBezTo>
                  <a:cubicBezTo>
                    <a:pt x="26" y="24"/>
                    <a:pt x="26" y="24"/>
                    <a:pt x="26" y="24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30"/>
                    <a:pt x="13" y="30"/>
                    <a:pt x="12" y="30"/>
                  </a:cubicBezTo>
                  <a:cubicBezTo>
                    <a:pt x="10" y="32"/>
                    <a:pt x="9" y="33"/>
                    <a:pt x="7" y="35"/>
                  </a:cubicBezTo>
                  <a:cubicBezTo>
                    <a:pt x="4" y="38"/>
                    <a:pt x="2" y="42"/>
                    <a:pt x="1" y="46"/>
                  </a:cubicBezTo>
                  <a:cubicBezTo>
                    <a:pt x="0" y="48"/>
                    <a:pt x="0" y="50"/>
                    <a:pt x="0" y="52"/>
                  </a:cubicBezTo>
                  <a:cubicBezTo>
                    <a:pt x="0" y="53"/>
                    <a:pt x="0" y="54"/>
                    <a:pt x="0" y="55"/>
                  </a:cubicBezTo>
                  <a:cubicBezTo>
                    <a:pt x="0" y="56"/>
                    <a:pt x="0" y="57"/>
                    <a:pt x="0" y="58"/>
                  </a:cubicBezTo>
                  <a:cubicBezTo>
                    <a:pt x="0" y="60"/>
                    <a:pt x="0" y="62"/>
                    <a:pt x="1" y="64"/>
                  </a:cubicBezTo>
                  <a:cubicBezTo>
                    <a:pt x="1" y="65"/>
                    <a:pt x="2" y="66"/>
                    <a:pt x="2" y="67"/>
                  </a:cubicBezTo>
                  <a:cubicBezTo>
                    <a:pt x="2" y="67"/>
                    <a:pt x="2" y="68"/>
                    <a:pt x="3" y="68"/>
                  </a:cubicBezTo>
                  <a:cubicBezTo>
                    <a:pt x="3" y="69"/>
                    <a:pt x="3" y="69"/>
                    <a:pt x="3" y="69"/>
                  </a:cubicBezTo>
                  <a:cubicBezTo>
                    <a:pt x="3" y="70"/>
                    <a:pt x="3" y="70"/>
                    <a:pt x="3" y="70"/>
                  </a:cubicBezTo>
                  <a:cubicBezTo>
                    <a:pt x="3" y="70"/>
                    <a:pt x="3" y="70"/>
                    <a:pt x="3" y="70"/>
                  </a:cubicBezTo>
                  <a:cubicBezTo>
                    <a:pt x="3" y="70"/>
                    <a:pt x="3" y="70"/>
                    <a:pt x="3" y="70"/>
                  </a:cubicBezTo>
                  <a:cubicBezTo>
                    <a:pt x="4" y="70"/>
                    <a:pt x="4" y="70"/>
                    <a:pt x="4" y="70"/>
                  </a:cubicBezTo>
                  <a:cubicBezTo>
                    <a:pt x="4" y="71"/>
                    <a:pt x="4" y="71"/>
                    <a:pt x="4" y="71"/>
                  </a:cubicBezTo>
                  <a:cubicBezTo>
                    <a:pt x="4" y="71"/>
                    <a:pt x="5" y="72"/>
                    <a:pt x="5" y="72"/>
                  </a:cubicBezTo>
                  <a:cubicBezTo>
                    <a:pt x="5" y="73"/>
                    <a:pt x="6" y="74"/>
                    <a:pt x="7" y="75"/>
                  </a:cubicBezTo>
                  <a:cubicBezTo>
                    <a:pt x="8" y="77"/>
                    <a:pt x="10" y="78"/>
                    <a:pt x="12" y="79"/>
                  </a:cubicBezTo>
                  <a:cubicBezTo>
                    <a:pt x="15" y="82"/>
                    <a:pt x="19" y="83"/>
                    <a:pt x="23" y="84"/>
                  </a:cubicBezTo>
                  <a:cubicBezTo>
                    <a:pt x="27" y="84"/>
                    <a:pt x="32" y="84"/>
                    <a:pt x="36" y="83"/>
                  </a:cubicBezTo>
                  <a:cubicBezTo>
                    <a:pt x="38" y="83"/>
                    <a:pt x="40" y="82"/>
                    <a:pt x="42" y="81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3" y="80"/>
                    <a:pt x="43" y="80"/>
                    <a:pt x="43" y="80"/>
                  </a:cubicBezTo>
                  <a:cubicBezTo>
                    <a:pt x="43" y="80"/>
                    <a:pt x="44" y="80"/>
                    <a:pt x="44" y="80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72" y="66"/>
                    <a:pt x="72" y="66"/>
                    <a:pt x="72" y="66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43" y="80"/>
                    <a:pt x="43" y="80"/>
                    <a:pt x="43" y="80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1" y="81"/>
                    <a:pt x="41" y="81"/>
                    <a:pt x="41" y="81"/>
                  </a:cubicBezTo>
                  <a:cubicBezTo>
                    <a:pt x="40" y="82"/>
                    <a:pt x="39" y="82"/>
                    <a:pt x="38" y="82"/>
                  </a:cubicBezTo>
                  <a:cubicBezTo>
                    <a:pt x="33" y="84"/>
                    <a:pt x="27" y="84"/>
                    <a:pt x="22" y="83"/>
                  </a:cubicBezTo>
                  <a:cubicBezTo>
                    <a:pt x="17" y="82"/>
                    <a:pt x="12" y="80"/>
                    <a:pt x="9" y="76"/>
                  </a:cubicBezTo>
                  <a:cubicBezTo>
                    <a:pt x="7" y="74"/>
                    <a:pt x="5" y="72"/>
                    <a:pt x="4" y="69"/>
                  </a:cubicBezTo>
                  <a:cubicBezTo>
                    <a:pt x="4" y="69"/>
                    <a:pt x="4" y="69"/>
                    <a:pt x="4" y="69"/>
                  </a:cubicBezTo>
                  <a:cubicBezTo>
                    <a:pt x="4" y="70"/>
                    <a:pt x="4" y="69"/>
                    <a:pt x="4" y="69"/>
                  </a:cubicBezTo>
                  <a:cubicBezTo>
                    <a:pt x="3" y="69"/>
                    <a:pt x="3" y="69"/>
                    <a:pt x="3" y="69"/>
                  </a:cubicBezTo>
                  <a:cubicBezTo>
                    <a:pt x="3" y="69"/>
                    <a:pt x="3" y="68"/>
                    <a:pt x="3" y="68"/>
                  </a:cubicBezTo>
                  <a:cubicBezTo>
                    <a:pt x="3" y="67"/>
                    <a:pt x="2" y="67"/>
                    <a:pt x="2" y="66"/>
                  </a:cubicBezTo>
                  <a:cubicBezTo>
                    <a:pt x="2" y="65"/>
                    <a:pt x="1" y="64"/>
                    <a:pt x="1" y="62"/>
                  </a:cubicBezTo>
                  <a:cubicBezTo>
                    <a:pt x="0" y="60"/>
                    <a:pt x="0" y="57"/>
                    <a:pt x="0" y="55"/>
                  </a:cubicBezTo>
                  <a:cubicBezTo>
                    <a:pt x="0" y="52"/>
                    <a:pt x="0" y="50"/>
                    <a:pt x="1" y="47"/>
                  </a:cubicBezTo>
                  <a:cubicBezTo>
                    <a:pt x="2" y="42"/>
                    <a:pt x="5" y="37"/>
                    <a:pt x="9" y="33"/>
                  </a:cubicBezTo>
                  <a:cubicBezTo>
                    <a:pt x="9" y="34"/>
                    <a:pt x="9" y="34"/>
                    <a:pt x="10" y="34"/>
                  </a:cubicBezTo>
                  <a:cubicBezTo>
                    <a:pt x="6" y="37"/>
                    <a:pt x="3" y="42"/>
                    <a:pt x="2" y="47"/>
                  </a:cubicBezTo>
                  <a:cubicBezTo>
                    <a:pt x="1" y="50"/>
                    <a:pt x="1" y="52"/>
                    <a:pt x="1" y="55"/>
                  </a:cubicBezTo>
                  <a:cubicBezTo>
                    <a:pt x="1" y="57"/>
                    <a:pt x="1" y="60"/>
                    <a:pt x="2" y="62"/>
                  </a:cubicBezTo>
                  <a:cubicBezTo>
                    <a:pt x="2" y="64"/>
                    <a:pt x="3" y="65"/>
                    <a:pt x="3" y="66"/>
                  </a:cubicBezTo>
                  <a:cubicBezTo>
                    <a:pt x="3" y="67"/>
                    <a:pt x="4" y="67"/>
                    <a:pt x="4" y="68"/>
                  </a:cubicBezTo>
                  <a:cubicBezTo>
                    <a:pt x="4" y="68"/>
                    <a:pt x="4" y="68"/>
                    <a:pt x="4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6" y="72"/>
                    <a:pt x="8" y="74"/>
                    <a:pt x="10" y="76"/>
                  </a:cubicBezTo>
                  <a:cubicBezTo>
                    <a:pt x="13" y="79"/>
                    <a:pt x="18" y="81"/>
                    <a:pt x="23" y="82"/>
                  </a:cubicBezTo>
                  <a:cubicBezTo>
                    <a:pt x="28" y="83"/>
                    <a:pt x="33" y="83"/>
                    <a:pt x="38" y="81"/>
                  </a:cubicBezTo>
                  <a:cubicBezTo>
                    <a:pt x="40" y="81"/>
                    <a:pt x="41" y="81"/>
                    <a:pt x="42" y="80"/>
                  </a:cubicBezTo>
                  <a:cubicBezTo>
                    <a:pt x="43" y="79"/>
                    <a:pt x="44" y="79"/>
                    <a:pt x="45" y="79"/>
                  </a:cubicBezTo>
                  <a:cubicBezTo>
                    <a:pt x="50" y="76"/>
                    <a:pt x="50" y="76"/>
                    <a:pt x="50" y="76"/>
                  </a:cubicBezTo>
                  <a:cubicBezTo>
                    <a:pt x="58" y="72"/>
                    <a:pt x="65" y="68"/>
                    <a:pt x="73" y="64"/>
                  </a:cubicBezTo>
                  <a:cubicBezTo>
                    <a:pt x="73" y="66"/>
                    <a:pt x="73" y="66"/>
                    <a:pt x="73" y="66"/>
                  </a:cubicBezTo>
                  <a:cubicBezTo>
                    <a:pt x="90" y="58"/>
                    <a:pt x="90" y="58"/>
                    <a:pt x="90" y="58"/>
                  </a:cubicBezTo>
                  <a:cubicBezTo>
                    <a:pt x="94" y="56"/>
                    <a:pt x="94" y="56"/>
                    <a:pt x="94" y="56"/>
                  </a:cubicBezTo>
                  <a:cubicBezTo>
                    <a:pt x="95" y="55"/>
                    <a:pt x="96" y="55"/>
                    <a:pt x="98" y="53"/>
                  </a:cubicBezTo>
                  <a:cubicBezTo>
                    <a:pt x="102" y="51"/>
                    <a:pt x="105" y="48"/>
                    <a:pt x="107" y="44"/>
                  </a:cubicBezTo>
                  <a:cubicBezTo>
                    <a:pt x="109" y="41"/>
                    <a:pt x="110" y="38"/>
                    <a:pt x="110" y="35"/>
                  </a:cubicBezTo>
                  <a:cubicBezTo>
                    <a:pt x="111" y="33"/>
                    <a:pt x="110" y="30"/>
                    <a:pt x="110" y="28"/>
                  </a:cubicBezTo>
                  <a:cubicBezTo>
                    <a:pt x="110" y="33"/>
                    <a:pt x="109" y="39"/>
                    <a:pt x="105" y="4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58" name="Freeform 23"/>
            <p:cNvSpPr/>
            <p:nvPr/>
          </p:nvSpPr>
          <p:spPr bwMode="auto">
            <a:xfrm>
              <a:off x="7693026" y="2405063"/>
              <a:ext cx="4763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59" name="Freeform 24"/>
            <p:cNvSpPr/>
            <p:nvPr/>
          </p:nvSpPr>
          <p:spPr bwMode="auto">
            <a:xfrm>
              <a:off x="7697788" y="2397126"/>
              <a:ext cx="11113" cy="7938"/>
            </a:xfrm>
            <a:custGeom>
              <a:avLst/>
              <a:gdLst>
                <a:gd name="T0" fmla="*/ 0 w 3"/>
                <a:gd name="T1" fmla="*/ 2 h 2"/>
                <a:gd name="T2" fmla="*/ 3 w 3"/>
                <a:gd name="T3" fmla="*/ 0 h 2"/>
                <a:gd name="T4" fmla="*/ 0 w 3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0" y="2"/>
                  </a:moveTo>
                  <a:cubicBezTo>
                    <a:pt x="1" y="2"/>
                    <a:pt x="2" y="1"/>
                    <a:pt x="3" y="0"/>
                  </a:cubicBezTo>
                  <a:cubicBezTo>
                    <a:pt x="2" y="1"/>
                    <a:pt x="1" y="2"/>
                    <a:pt x="0" y="2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60" name="Freeform 25"/>
            <p:cNvSpPr/>
            <p:nvPr/>
          </p:nvSpPr>
          <p:spPr bwMode="auto">
            <a:xfrm>
              <a:off x="7316788" y="2201863"/>
              <a:ext cx="444500" cy="258763"/>
            </a:xfrm>
            <a:custGeom>
              <a:avLst/>
              <a:gdLst>
                <a:gd name="T0" fmla="*/ 95 w 118"/>
                <a:gd name="T1" fmla="*/ 0 h 69"/>
                <a:gd name="T2" fmla="*/ 111 w 118"/>
                <a:gd name="T3" fmla="*/ 43 h 69"/>
                <a:gd name="T4" fmla="*/ 95 w 118"/>
                <a:gd name="T5" fmla="*/ 53 h 69"/>
                <a:gd name="T6" fmla="*/ 83 w 118"/>
                <a:gd name="T7" fmla="*/ 56 h 69"/>
                <a:gd name="T8" fmla="*/ 90 w 118"/>
                <a:gd name="T9" fmla="*/ 54 h 69"/>
                <a:gd name="T10" fmla="*/ 96 w 118"/>
                <a:gd name="T11" fmla="*/ 53 h 69"/>
                <a:gd name="T12" fmla="*/ 113 w 118"/>
                <a:gd name="T13" fmla="*/ 39 h 69"/>
                <a:gd name="T14" fmla="*/ 95 w 118"/>
                <a:gd name="T15" fmla="*/ 1 h 69"/>
                <a:gd name="T16" fmla="*/ 82 w 118"/>
                <a:gd name="T17" fmla="*/ 4 h 69"/>
                <a:gd name="T18" fmla="*/ 93 w 118"/>
                <a:gd name="T19" fmla="*/ 7 h 69"/>
                <a:gd name="T20" fmla="*/ 106 w 118"/>
                <a:gd name="T21" fmla="*/ 23 h 69"/>
                <a:gd name="T22" fmla="*/ 98 w 118"/>
                <a:gd name="T23" fmla="*/ 44 h 69"/>
                <a:gd name="T24" fmla="*/ 79 w 118"/>
                <a:gd name="T25" fmla="*/ 48 h 69"/>
                <a:gd name="T26" fmla="*/ 92 w 118"/>
                <a:gd name="T27" fmla="*/ 45 h 69"/>
                <a:gd name="T28" fmla="*/ 102 w 118"/>
                <a:gd name="T29" fmla="*/ 41 h 69"/>
                <a:gd name="T30" fmla="*/ 94 w 118"/>
                <a:gd name="T31" fmla="*/ 10 h 69"/>
                <a:gd name="T32" fmla="*/ 102 w 118"/>
                <a:gd name="T33" fmla="*/ 19 h 69"/>
                <a:gd name="T34" fmla="*/ 97 w 118"/>
                <a:gd name="T35" fmla="*/ 42 h 69"/>
                <a:gd name="T36" fmla="*/ 79 w 118"/>
                <a:gd name="T37" fmla="*/ 46 h 69"/>
                <a:gd name="T38" fmla="*/ 30 w 118"/>
                <a:gd name="T39" fmla="*/ 55 h 69"/>
                <a:gd name="T40" fmla="*/ 28 w 118"/>
                <a:gd name="T41" fmla="*/ 55 h 69"/>
                <a:gd name="T42" fmla="*/ 25 w 118"/>
                <a:gd name="T43" fmla="*/ 54 h 69"/>
                <a:gd name="T44" fmla="*/ 16 w 118"/>
                <a:gd name="T45" fmla="*/ 36 h 69"/>
                <a:gd name="T46" fmla="*/ 25 w 118"/>
                <a:gd name="T47" fmla="*/ 25 h 69"/>
                <a:gd name="T48" fmla="*/ 31 w 118"/>
                <a:gd name="T49" fmla="*/ 24 h 69"/>
                <a:gd name="T50" fmla="*/ 66 w 118"/>
                <a:gd name="T51" fmla="*/ 9 h 69"/>
                <a:gd name="T52" fmla="*/ 49 w 118"/>
                <a:gd name="T53" fmla="*/ 6 h 69"/>
                <a:gd name="T54" fmla="*/ 25 w 118"/>
                <a:gd name="T55" fmla="*/ 11 h 69"/>
                <a:gd name="T56" fmla="*/ 9 w 118"/>
                <a:gd name="T57" fmla="*/ 19 h 69"/>
                <a:gd name="T58" fmla="*/ 2 w 118"/>
                <a:gd name="T59" fmla="*/ 31 h 69"/>
                <a:gd name="T60" fmla="*/ 25 w 118"/>
                <a:gd name="T61" fmla="*/ 69 h 69"/>
                <a:gd name="T62" fmla="*/ 27 w 118"/>
                <a:gd name="T63" fmla="*/ 69 h 69"/>
                <a:gd name="T64" fmla="*/ 37 w 118"/>
                <a:gd name="T65" fmla="*/ 69 h 69"/>
                <a:gd name="T66" fmla="*/ 84 w 118"/>
                <a:gd name="T67" fmla="*/ 58 h 69"/>
                <a:gd name="T68" fmla="*/ 99 w 118"/>
                <a:gd name="T69" fmla="*/ 55 h 69"/>
                <a:gd name="T70" fmla="*/ 94 w 118"/>
                <a:gd name="T71" fmla="*/ 56 h 69"/>
                <a:gd name="T72" fmla="*/ 55 w 118"/>
                <a:gd name="T73" fmla="*/ 64 h 69"/>
                <a:gd name="T74" fmla="*/ 29 w 118"/>
                <a:gd name="T75" fmla="*/ 69 h 69"/>
                <a:gd name="T76" fmla="*/ 27 w 118"/>
                <a:gd name="T77" fmla="*/ 69 h 69"/>
                <a:gd name="T78" fmla="*/ 14 w 118"/>
                <a:gd name="T79" fmla="*/ 65 h 69"/>
                <a:gd name="T80" fmla="*/ 15 w 118"/>
                <a:gd name="T81" fmla="*/ 64 h 69"/>
                <a:gd name="T82" fmla="*/ 27 w 118"/>
                <a:gd name="T83" fmla="*/ 67 h 69"/>
                <a:gd name="T84" fmla="*/ 29 w 118"/>
                <a:gd name="T85" fmla="*/ 68 h 69"/>
                <a:gd name="T86" fmla="*/ 55 w 118"/>
                <a:gd name="T87" fmla="*/ 63 h 69"/>
                <a:gd name="T88" fmla="*/ 95 w 118"/>
                <a:gd name="T89" fmla="*/ 55 h 69"/>
                <a:gd name="T90" fmla="*/ 105 w 118"/>
                <a:gd name="T91" fmla="*/ 50 h 69"/>
                <a:gd name="T92" fmla="*/ 118 w 118"/>
                <a:gd name="T93" fmla="*/ 31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18" h="69">
                  <a:moveTo>
                    <a:pt x="110" y="9"/>
                  </a:moveTo>
                  <a:cubicBezTo>
                    <a:pt x="108" y="6"/>
                    <a:pt x="106" y="4"/>
                    <a:pt x="103" y="3"/>
                  </a:cubicBezTo>
                  <a:cubicBezTo>
                    <a:pt x="101" y="1"/>
                    <a:pt x="98" y="0"/>
                    <a:pt x="95" y="0"/>
                  </a:cubicBezTo>
                  <a:cubicBezTo>
                    <a:pt x="101" y="2"/>
                    <a:pt x="106" y="6"/>
                    <a:pt x="109" y="10"/>
                  </a:cubicBezTo>
                  <a:cubicBezTo>
                    <a:pt x="113" y="15"/>
                    <a:pt x="115" y="20"/>
                    <a:pt x="115" y="26"/>
                  </a:cubicBezTo>
                  <a:cubicBezTo>
                    <a:pt x="116" y="32"/>
                    <a:pt x="115" y="38"/>
                    <a:pt x="111" y="43"/>
                  </a:cubicBezTo>
                  <a:cubicBezTo>
                    <a:pt x="110" y="45"/>
                    <a:pt x="108" y="47"/>
                    <a:pt x="105" y="49"/>
                  </a:cubicBezTo>
                  <a:cubicBezTo>
                    <a:pt x="103" y="51"/>
                    <a:pt x="100" y="52"/>
                    <a:pt x="97" y="53"/>
                  </a:cubicBezTo>
                  <a:cubicBezTo>
                    <a:pt x="97" y="53"/>
                    <a:pt x="96" y="53"/>
                    <a:pt x="95" y="53"/>
                  </a:cubicBezTo>
                  <a:cubicBezTo>
                    <a:pt x="93" y="54"/>
                    <a:pt x="93" y="54"/>
                    <a:pt x="93" y="54"/>
                  </a:cubicBezTo>
                  <a:cubicBezTo>
                    <a:pt x="90" y="54"/>
                    <a:pt x="90" y="54"/>
                    <a:pt x="90" y="54"/>
                  </a:cubicBezTo>
                  <a:cubicBezTo>
                    <a:pt x="83" y="56"/>
                    <a:pt x="83" y="56"/>
                    <a:pt x="83" y="56"/>
                  </a:cubicBezTo>
                  <a:cubicBezTo>
                    <a:pt x="69" y="59"/>
                    <a:pt x="69" y="59"/>
                    <a:pt x="69" y="59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56" y="61"/>
                    <a:pt x="74" y="57"/>
                    <a:pt x="90" y="54"/>
                  </a:cubicBezTo>
                  <a:cubicBezTo>
                    <a:pt x="94" y="53"/>
                    <a:pt x="94" y="53"/>
                    <a:pt x="94" y="53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95" y="53"/>
                    <a:pt x="96" y="53"/>
                    <a:pt x="96" y="53"/>
                  </a:cubicBezTo>
                  <a:cubicBezTo>
                    <a:pt x="97" y="53"/>
                    <a:pt x="98" y="52"/>
                    <a:pt x="98" y="52"/>
                  </a:cubicBezTo>
                  <a:cubicBezTo>
                    <a:pt x="102" y="51"/>
                    <a:pt x="105" y="50"/>
                    <a:pt x="107" y="47"/>
                  </a:cubicBezTo>
                  <a:cubicBezTo>
                    <a:pt x="110" y="45"/>
                    <a:pt x="112" y="42"/>
                    <a:pt x="113" y="39"/>
                  </a:cubicBezTo>
                  <a:cubicBezTo>
                    <a:pt x="114" y="36"/>
                    <a:pt x="115" y="33"/>
                    <a:pt x="115" y="30"/>
                  </a:cubicBezTo>
                  <a:cubicBezTo>
                    <a:pt x="115" y="24"/>
                    <a:pt x="113" y="17"/>
                    <a:pt x="110" y="12"/>
                  </a:cubicBezTo>
                  <a:cubicBezTo>
                    <a:pt x="106" y="7"/>
                    <a:pt x="101" y="3"/>
                    <a:pt x="95" y="1"/>
                  </a:cubicBezTo>
                  <a:cubicBezTo>
                    <a:pt x="94" y="1"/>
                    <a:pt x="92" y="0"/>
                    <a:pt x="91" y="0"/>
                  </a:cubicBezTo>
                  <a:cubicBezTo>
                    <a:pt x="89" y="0"/>
                    <a:pt x="88" y="0"/>
                    <a:pt x="86" y="1"/>
                  </a:cubicBezTo>
                  <a:cubicBezTo>
                    <a:pt x="84" y="2"/>
                    <a:pt x="82" y="3"/>
                    <a:pt x="82" y="4"/>
                  </a:cubicBezTo>
                  <a:cubicBezTo>
                    <a:pt x="82" y="5"/>
                    <a:pt x="83" y="5"/>
                    <a:pt x="84" y="5"/>
                  </a:cubicBezTo>
                  <a:cubicBezTo>
                    <a:pt x="85" y="5"/>
                    <a:pt x="87" y="6"/>
                    <a:pt x="89" y="6"/>
                  </a:cubicBezTo>
                  <a:cubicBezTo>
                    <a:pt x="90" y="6"/>
                    <a:pt x="91" y="6"/>
                    <a:pt x="93" y="7"/>
                  </a:cubicBezTo>
                  <a:cubicBezTo>
                    <a:pt x="94" y="7"/>
                    <a:pt x="95" y="7"/>
                    <a:pt x="95" y="7"/>
                  </a:cubicBezTo>
                  <a:cubicBezTo>
                    <a:pt x="96" y="8"/>
                    <a:pt x="95" y="9"/>
                    <a:pt x="94" y="9"/>
                  </a:cubicBezTo>
                  <a:cubicBezTo>
                    <a:pt x="100" y="12"/>
                    <a:pt x="105" y="17"/>
                    <a:pt x="106" y="23"/>
                  </a:cubicBezTo>
                  <a:cubicBezTo>
                    <a:pt x="107" y="27"/>
                    <a:pt x="107" y="30"/>
                    <a:pt x="107" y="33"/>
                  </a:cubicBezTo>
                  <a:cubicBezTo>
                    <a:pt x="106" y="36"/>
                    <a:pt x="105" y="39"/>
                    <a:pt x="102" y="41"/>
                  </a:cubicBezTo>
                  <a:cubicBezTo>
                    <a:pt x="101" y="42"/>
                    <a:pt x="100" y="43"/>
                    <a:pt x="98" y="44"/>
                  </a:cubicBezTo>
                  <a:cubicBezTo>
                    <a:pt x="97" y="44"/>
                    <a:pt x="96" y="45"/>
                    <a:pt x="95" y="45"/>
                  </a:cubicBezTo>
                  <a:cubicBezTo>
                    <a:pt x="94" y="45"/>
                    <a:pt x="93" y="45"/>
                    <a:pt x="92" y="46"/>
                  </a:cubicBezTo>
                  <a:cubicBezTo>
                    <a:pt x="79" y="48"/>
                    <a:pt x="79" y="48"/>
                    <a:pt x="79" y="48"/>
                  </a:cubicBezTo>
                  <a:cubicBezTo>
                    <a:pt x="70" y="50"/>
                    <a:pt x="61" y="52"/>
                    <a:pt x="52" y="53"/>
                  </a:cubicBezTo>
                  <a:cubicBezTo>
                    <a:pt x="61" y="52"/>
                    <a:pt x="70" y="50"/>
                    <a:pt x="79" y="48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3" y="45"/>
                    <a:pt x="94" y="45"/>
                    <a:pt x="95" y="45"/>
                  </a:cubicBezTo>
                  <a:cubicBezTo>
                    <a:pt x="96" y="45"/>
                    <a:pt x="97" y="44"/>
                    <a:pt x="98" y="44"/>
                  </a:cubicBezTo>
                  <a:cubicBezTo>
                    <a:pt x="100" y="43"/>
                    <a:pt x="101" y="42"/>
                    <a:pt x="102" y="41"/>
                  </a:cubicBezTo>
                  <a:cubicBezTo>
                    <a:pt x="105" y="39"/>
                    <a:pt x="106" y="36"/>
                    <a:pt x="106" y="33"/>
                  </a:cubicBezTo>
                  <a:cubicBezTo>
                    <a:pt x="107" y="30"/>
                    <a:pt x="107" y="27"/>
                    <a:pt x="106" y="23"/>
                  </a:cubicBezTo>
                  <a:cubicBezTo>
                    <a:pt x="104" y="17"/>
                    <a:pt x="100" y="12"/>
                    <a:pt x="94" y="10"/>
                  </a:cubicBezTo>
                  <a:cubicBezTo>
                    <a:pt x="93" y="10"/>
                    <a:pt x="93" y="11"/>
                    <a:pt x="95" y="12"/>
                  </a:cubicBezTo>
                  <a:cubicBezTo>
                    <a:pt x="96" y="13"/>
                    <a:pt x="97" y="14"/>
                    <a:pt x="98" y="15"/>
                  </a:cubicBezTo>
                  <a:cubicBezTo>
                    <a:pt x="99" y="16"/>
                    <a:pt x="101" y="17"/>
                    <a:pt x="102" y="19"/>
                  </a:cubicBezTo>
                  <a:cubicBezTo>
                    <a:pt x="103" y="21"/>
                    <a:pt x="104" y="24"/>
                    <a:pt x="105" y="26"/>
                  </a:cubicBezTo>
                  <a:cubicBezTo>
                    <a:pt x="105" y="28"/>
                    <a:pt x="105" y="30"/>
                    <a:pt x="105" y="32"/>
                  </a:cubicBezTo>
                  <a:cubicBezTo>
                    <a:pt x="104" y="36"/>
                    <a:pt x="101" y="40"/>
                    <a:pt x="97" y="42"/>
                  </a:cubicBezTo>
                  <a:cubicBezTo>
                    <a:pt x="96" y="42"/>
                    <a:pt x="94" y="43"/>
                    <a:pt x="93" y="43"/>
                  </a:cubicBezTo>
                  <a:cubicBezTo>
                    <a:pt x="89" y="44"/>
                    <a:pt x="89" y="44"/>
                    <a:pt x="89" y="44"/>
                  </a:cubicBezTo>
                  <a:cubicBezTo>
                    <a:pt x="79" y="46"/>
                    <a:pt x="79" y="46"/>
                    <a:pt x="79" y="46"/>
                  </a:cubicBezTo>
                  <a:cubicBezTo>
                    <a:pt x="66" y="48"/>
                    <a:pt x="53" y="51"/>
                    <a:pt x="41" y="53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3" y="55"/>
                    <a:pt x="31" y="55"/>
                    <a:pt x="30" y="55"/>
                  </a:cubicBezTo>
                  <a:cubicBezTo>
                    <a:pt x="29" y="55"/>
                    <a:pt x="29" y="55"/>
                    <a:pt x="29" y="55"/>
                  </a:cubicBezTo>
                  <a:cubicBezTo>
                    <a:pt x="28" y="55"/>
                    <a:pt x="28" y="55"/>
                    <a:pt x="28" y="55"/>
                  </a:cubicBezTo>
                  <a:cubicBezTo>
                    <a:pt x="28" y="55"/>
                    <a:pt x="28" y="55"/>
                    <a:pt x="28" y="55"/>
                  </a:cubicBezTo>
                  <a:cubicBezTo>
                    <a:pt x="27" y="55"/>
                    <a:pt x="27" y="55"/>
                    <a:pt x="27" y="55"/>
                  </a:cubicBezTo>
                  <a:cubicBezTo>
                    <a:pt x="27" y="55"/>
                    <a:pt x="27" y="55"/>
                    <a:pt x="27" y="55"/>
                  </a:cubicBezTo>
                  <a:cubicBezTo>
                    <a:pt x="26" y="54"/>
                    <a:pt x="25" y="54"/>
                    <a:pt x="25" y="54"/>
                  </a:cubicBezTo>
                  <a:cubicBezTo>
                    <a:pt x="23" y="54"/>
                    <a:pt x="22" y="53"/>
                    <a:pt x="21" y="52"/>
                  </a:cubicBezTo>
                  <a:cubicBezTo>
                    <a:pt x="19" y="51"/>
                    <a:pt x="17" y="48"/>
                    <a:pt x="16" y="45"/>
                  </a:cubicBezTo>
                  <a:cubicBezTo>
                    <a:pt x="15" y="42"/>
                    <a:pt x="15" y="39"/>
                    <a:pt x="16" y="36"/>
                  </a:cubicBezTo>
                  <a:cubicBezTo>
                    <a:pt x="16" y="33"/>
                    <a:pt x="17" y="32"/>
                    <a:pt x="18" y="30"/>
                  </a:cubicBezTo>
                  <a:cubicBezTo>
                    <a:pt x="20" y="28"/>
                    <a:pt x="21" y="27"/>
                    <a:pt x="23" y="26"/>
                  </a:cubicBezTo>
                  <a:cubicBezTo>
                    <a:pt x="24" y="26"/>
                    <a:pt x="24" y="26"/>
                    <a:pt x="25" y="25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31" y="24"/>
                    <a:pt x="31" y="24"/>
                    <a:pt x="31" y="24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52" y="20"/>
                    <a:pt x="64" y="17"/>
                    <a:pt x="74" y="15"/>
                  </a:cubicBezTo>
                  <a:cubicBezTo>
                    <a:pt x="91" y="10"/>
                    <a:pt x="84" y="7"/>
                    <a:pt x="66" y="9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83" y="5"/>
                    <a:pt x="74" y="3"/>
                    <a:pt x="76" y="1"/>
                  </a:cubicBezTo>
                  <a:cubicBezTo>
                    <a:pt x="67" y="3"/>
                    <a:pt x="58" y="5"/>
                    <a:pt x="49" y="6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30" y="10"/>
                    <a:pt x="30" y="10"/>
                    <a:pt x="30" y="10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6" y="14"/>
                    <a:pt x="12" y="16"/>
                    <a:pt x="9" y="19"/>
                  </a:cubicBezTo>
                  <a:cubicBezTo>
                    <a:pt x="8" y="20"/>
                    <a:pt x="7" y="21"/>
                    <a:pt x="7" y="22"/>
                  </a:cubicBezTo>
                  <a:cubicBezTo>
                    <a:pt x="6" y="23"/>
                    <a:pt x="6" y="23"/>
                    <a:pt x="5" y="25"/>
                  </a:cubicBezTo>
                  <a:cubicBezTo>
                    <a:pt x="4" y="26"/>
                    <a:pt x="3" y="29"/>
                    <a:pt x="2" y="31"/>
                  </a:cubicBezTo>
                  <a:cubicBezTo>
                    <a:pt x="0" y="38"/>
                    <a:pt x="1" y="47"/>
                    <a:pt x="4" y="54"/>
                  </a:cubicBezTo>
                  <a:cubicBezTo>
                    <a:pt x="6" y="58"/>
                    <a:pt x="9" y="62"/>
                    <a:pt x="13" y="64"/>
                  </a:cubicBezTo>
                  <a:cubicBezTo>
                    <a:pt x="16" y="67"/>
                    <a:pt x="21" y="68"/>
                    <a:pt x="25" y="69"/>
                  </a:cubicBezTo>
                  <a:cubicBezTo>
                    <a:pt x="25" y="69"/>
                    <a:pt x="26" y="69"/>
                    <a:pt x="26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9"/>
                    <a:pt x="29" y="69"/>
                    <a:pt x="30" y="69"/>
                  </a:cubicBezTo>
                  <a:cubicBezTo>
                    <a:pt x="32" y="69"/>
                    <a:pt x="35" y="69"/>
                    <a:pt x="37" y="69"/>
                  </a:cubicBezTo>
                  <a:cubicBezTo>
                    <a:pt x="46" y="67"/>
                    <a:pt x="46" y="67"/>
                    <a:pt x="46" y="67"/>
                  </a:cubicBezTo>
                  <a:cubicBezTo>
                    <a:pt x="65" y="62"/>
                    <a:pt x="65" y="62"/>
                    <a:pt x="65" y="62"/>
                  </a:cubicBezTo>
                  <a:cubicBezTo>
                    <a:pt x="84" y="58"/>
                    <a:pt x="84" y="58"/>
                    <a:pt x="84" y="58"/>
                  </a:cubicBezTo>
                  <a:cubicBezTo>
                    <a:pt x="93" y="56"/>
                    <a:pt x="93" y="56"/>
                    <a:pt x="93" y="56"/>
                  </a:cubicBezTo>
                  <a:cubicBezTo>
                    <a:pt x="96" y="56"/>
                    <a:pt x="96" y="56"/>
                    <a:pt x="96" y="56"/>
                  </a:cubicBezTo>
                  <a:cubicBezTo>
                    <a:pt x="97" y="56"/>
                    <a:pt x="98" y="55"/>
                    <a:pt x="99" y="55"/>
                  </a:cubicBezTo>
                  <a:cubicBezTo>
                    <a:pt x="99" y="55"/>
                    <a:pt x="100" y="55"/>
                    <a:pt x="100" y="54"/>
                  </a:cubicBezTo>
                  <a:cubicBezTo>
                    <a:pt x="99" y="55"/>
                    <a:pt x="98" y="55"/>
                    <a:pt x="97" y="55"/>
                  </a:cubicBezTo>
                  <a:cubicBezTo>
                    <a:pt x="95" y="56"/>
                    <a:pt x="95" y="56"/>
                    <a:pt x="94" y="56"/>
                  </a:cubicBezTo>
                  <a:cubicBezTo>
                    <a:pt x="91" y="57"/>
                    <a:pt x="91" y="57"/>
                    <a:pt x="91" y="57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55" y="64"/>
                    <a:pt x="55" y="64"/>
                    <a:pt x="55" y="64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37" y="68"/>
                    <a:pt x="37" y="68"/>
                    <a:pt x="37" y="68"/>
                  </a:cubicBezTo>
                  <a:cubicBezTo>
                    <a:pt x="34" y="69"/>
                    <a:pt x="32" y="69"/>
                    <a:pt x="29" y="69"/>
                  </a:cubicBezTo>
                  <a:cubicBezTo>
                    <a:pt x="28" y="69"/>
                    <a:pt x="28" y="69"/>
                    <a:pt x="27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6" y="69"/>
                    <a:pt x="26" y="68"/>
                    <a:pt x="26" y="68"/>
                  </a:cubicBezTo>
                  <a:cubicBezTo>
                    <a:pt x="24" y="68"/>
                    <a:pt x="23" y="68"/>
                    <a:pt x="22" y="68"/>
                  </a:cubicBezTo>
                  <a:cubicBezTo>
                    <a:pt x="19" y="67"/>
                    <a:pt x="17" y="66"/>
                    <a:pt x="14" y="65"/>
                  </a:cubicBezTo>
                  <a:cubicBezTo>
                    <a:pt x="9" y="62"/>
                    <a:pt x="6" y="57"/>
                    <a:pt x="4" y="52"/>
                  </a:cubicBezTo>
                  <a:cubicBezTo>
                    <a:pt x="4" y="52"/>
                    <a:pt x="5" y="53"/>
                    <a:pt x="4" y="52"/>
                  </a:cubicBezTo>
                  <a:cubicBezTo>
                    <a:pt x="6" y="57"/>
                    <a:pt x="10" y="61"/>
                    <a:pt x="15" y="64"/>
                  </a:cubicBezTo>
                  <a:cubicBezTo>
                    <a:pt x="17" y="65"/>
                    <a:pt x="19" y="66"/>
                    <a:pt x="22" y="67"/>
                  </a:cubicBezTo>
                  <a:cubicBezTo>
                    <a:pt x="23" y="67"/>
                    <a:pt x="25" y="67"/>
                    <a:pt x="26" y="67"/>
                  </a:cubicBezTo>
                  <a:cubicBezTo>
                    <a:pt x="26" y="67"/>
                    <a:pt x="27" y="67"/>
                    <a:pt x="27" y="67"/>
                  </a:cubicBezTo>
                  <a:cubicBezTo>
                    <a:pt x="27" y="68"/>
                    <a:pt x="27" y="67"/>
                    <a:pt x="27" y="68"/>
                  </a:cubicBezTo>
                  <a:cubicBezTo>
                    <a:pt x="27" y="68"/>
                    <a:pt x="27" y="68"/>
                    <a:pt x="27" y="68"/>
                  </a:cubicBezTo>
                  <a:cubicBezTo>
                    <a:pt x="28" y="68"/>
                    <a:pt x="29" y="68"/>
                    <a:pt x="29" y="68"/>
                  </a:cubicBezTo>
                  <a:cubicBezTo>
                    <a:pt x="32" y="68"/>
                    <a:pt x="34" y="68"/>
                    <a:pt x="37" y="67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55" y="63"/>
                    <a:pt x="55" y="63"/>
                    <a:pt x="55" y="63"/>
                  </a:cubicBezTo>
                  <a:cubicBezTo>
                    <a:pt x="63" y="62"/>
                    <a:pt x="71" y="60"/>
                    <a:pt x="79" y="58"/>
                  </a:cubicBezTo>
                  <a:cubicBezTo>
                    <a:pt x="83" y="58"/>
                    <a:pt x="87" y="57"/>
                    <a:pt x="91" y="56"/>
                  </a:cubicBezTo>
                  <a:cubicBezTo>
                    <a:pt x="95" y="55"/>
                    <a:pt x="95" y="55"/>
                    <a:pt x="95" y="55"/>
                  </a:cubicBezTo>
                  <a:cubicBezTo>
                    <a:pt x="96" y="55"/>
                    <a:pt x="96" y="55"/>
                    <a:pt x="96" y="55"/>
                  </a:cubicBezTo>
                  <a:cubicBezTo>
                    <a:pt x="97" y="54"/>
                    <a:pt x="97" y="54"/>
                    <a:pt x="98" y="54"/>
                  </a:cubicBezTo>
                  <a:cubicBezTo>
                    <a:pt x="101" y="53"/>
                    <a:pt x="103" y="52"/>
                    <a:pt x="105" y="50"/>
                  </a:cubicBezTo>
                  <a:cubicBezTo>
                    <a:pt x="106" y="51"/>
                    <a:pt x="106" y="51"/>
                    <a:pt x="106" y="51"/>
                  </a:cubicBezTo>
                  <a:cubicBezTo>
                    <a:pt x="109" y="49"/>
                    <a:pt x="112" y="46"/>
                    <a:pt x="114" y="42"/>
                  </a:cubicBezTo>
                  <a:cubicBezTo>
                    <a:pt x="116" y="39"/>
                    <a:pt x="117" y="35"/>
                    <a:pt x="118" y="31"/>
                  </a:cubicBezTo>
                  <a:cubicBezTo>
                    <a:pt x="118" y="23"/>
                    <a:pt x="115" y="15"/>
                    <a:pt x="110" y="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61" name="Freeform 26"/>
            <p:cNvSpPr/>
            <p:nvPr/>
          </p:nvSpPr>
          <p:spPr bwMode="auto">
            <a:xfrm>
              <a:off x="4427538" y="2193926"/>
              <a:ext cx="431800" cy="266700"/>
            </a:xfrm>
            <a:custGeom>
              <a:avLst/>
              <a:gdLst>
                <a:gd name="T0" fmla="*/ 26 w 115"/>
                <a:gd name="T1" fmla="*/ 58 h 71"/>
                <a:gd name="T2" fmla="*/ 20 w 115"/>
                <a:gd name="T3" fmla="*/ 56 h 71"/>
                <a:gd name="T4" fmla="*/ 1 w 115"/>
                <a:gd name="T5" fmla="*/ 25 h 71"/>
                <a:gd name="T6" fmla="*/ 13 w 115"/>
                <a:gd name="T7" fmla="*/ 5 h 71"/>
                <a:gd name="T8" fmla="*/ 13 w 115"/>
                <a:gd name="T9" fmla="*/ 6 h 71"/>
                <a:gd name="T10" fmla="*/ 2 w 115"/>
                <a:gd name="T11" fmla="*/ 26 h 71"/>
                <a:gd name="T12" fmla="*/ 21 w 115"/>
                <a:gd name="T13" fmla="*/ 56 h 71"/>
                <a:gd name="T14" fmla="*/ 24 w 115"/>
                <a:gd name="T15" fmla="*/ 57 h 71"/>
                <a:gd name="T16" fmla="*/ 58 w 115"/>
                <a:gd name="T17" fmla="*/ 64 h 71"/>
                <a:gd name="T18" fmla="*/ 80 w 115"/>
                <a:gd name="T19" fmla="*/ 70 h 71"/>
                <a:gd name="T20" fmla="*/ 97 w 115"/>
                <a:gd name="T21" fmla="*/ 70 h 71"/>
                <a:gd name="T22" fmla="*/ 96 w 115"/>
                <a:gd name="T23" fmla="*/ 68 h 71"/>
                <a:gd name="T24" fmla="*/ 81 w 115"/>
                <a:gd name="T25" fmla="*/ 68 h 71"/>
                <a:gd name="T26" fmla="*/ 23 w 115"/>
                <a:gd name="T27" fmla="*/ 55 h 71"/>
                <a:gd name="T28" fmla="*/ 19 w 115"/>
                <a:gd name="T29" fmla="*/ 54 h 71"/>
                <a:gd name="T30" fmla="*/ 4 w 115"/>
                <a:gd name="T31" fmla="*/ 31 h 71"/>
                <a:gd name="T32" fmla="*/ 21 w 115"/>
                <a:gd name="T33" fmla="*/ 54 h 71"/>
                <a:gd name="T34" fmla="*/ 32 w 115"/>
                <a:gd name="T35" fmla="*/ 57 h 71"/>
                <a:gd name="T36" fmla="*/ 80 w 115"/>
                <a:gd name="T37" fmla="*/ 68 h 71"/>
                <a:gd name="T38" fmla="*/ 109 w 115"/>
                <a:gd name="T39" fmla="*/ 57 h 71"/>
                <a:gd name="T40" fmla="*/ 111 w 115"/>
                <a:gd name="T41" fmla="*/ 44 h 71"/>
                <a:gd name="T42" fmla="*/ 105 w 115"/>
                <a:gd name="T43" fmla="*/ 53 h 71"/>
                <a:gd name="T44" fmla="*/ 94 w 115"/>
                <a:gd name="T45" fmla="*/ 60 h 71"/>
                <a:gd name="T46" fmla="*/ 80 w 115"/>
                <a:gd name="T47" fmla="*/ 59 h 71"/>
                <a:gd name="T48" fmla="*/ 37 w 115"/>
                <a:gd name="T49" fmla="*/ 50 h 71"/>
                <a:gd name="T50" fmla="*/ 25 w 115"/>
                <a:gd name="T51" fmla="*/ 47 h 71"/>
                <a:gd name="T52" fmla="*/ 24 w 115"/>
                <a:gd name="T53" fmla="*/ 46 h 71"/>
                <a:gd name="T54" fmla="*/ 74 w 115"/>
                <a:gd name="T55" fmla="*/ 58 h 71"/>
                <a:gd name="T56" fmla="*/ 85 w 115"/>
                <a:gd name="T57" fmla="*/ 60 h 71"/>
                <a:gd name="T58" fmla="*/ 99 w 115"/>
                <a:gd name="T59" fmla="*/ 54 h 71"/>
                <a:gd name="T60" fmla="*/ 76 w 115"/>
                <a:gd name="T61" fmla="*/ 56 h 71"/>
                <a:gd name="T62" fmla="*/ 26 w 115"/>
                <a:gd name="T63" fmla="*/ 45 h 71"/>
                <a:gd name="T64" fmla="*/ 24 w 115"/>
                <a:gd name="T65" fmla="*/ 44 h 71"/>
                <a:gd name="T66" fmla="*/ 15 w 115"/>
                <a:gd name="T67" fmla="*/ 27 h 71"/>
                <a:gd name="T68" fmla="*/ 21 w 115"/>
                <a:gd name="T69" fmla="*/ 16 h 71"/>
                <a:gd name="T70" fmla="*/ 33 w 115"/>
                <a:gd name="T71" fmla="*/ 14 h 71"/>
                <a:gd name="T72" fmla="*/ 42 w 115"/>
                <a:gd name="T73" fmla="*/ 16 h 71"/>
                <a:gd name="T74" fmla="*/ 93 w 115"/>
                <a:gd name="T75" fmla="*/ 27 h 71"/>
                <a:gd name="T76" fmla="*/ 104 w 115"/>
                <a:gd name="T77" fmla="*/ 42 h 71"/>
                <a:gd name="T78" fmla="*/ 106 w 115"/>
                <a:gd name="T79" fmla="*/ 44 h 71"/>
                <a:gd name="T80" fmla="*/ 107 w 115"/>
                <a:gd name="T81" fmla="*/ 27 h 71"/>
                <a:gd name="T82" fmla="*/ 112 w 115"/>
                <a:gd name="T83" fmla="*/ 39 h 71"/>
                <a:gd name="T84" fmla="*/ 109 w 115"/>
                <a:gd name="T85" fmla="*/ 22 h 71"/>
                <a:gd name="T86" fmla="*/ 96 w 115"/>
                <a:gd name="T87" fmla="*/ 14 h 71"/>
                <a:gd name="T88" fmla="*/ 47 w 115"/>
                <a:gd name="T89" fmla="*/ 3 h 71"/>
                <a:gd name="T90" fmla="*/ 34 w 115"/>
                <a:gd name="T91" fmla="*/ 0 h 71"/>
                <a:gd name="T92" fmla="*/ 14 w 115"/>
                <a:gd name="T93" fmla="*/ 4 h 71"/>
                <a:gd name="T94" fmla="*/ 1 w 115"/>
                <a:gd name="T95" fmla="*/ 25 h 71"/>
                <a:gd name="T96" fmla="*/ 17 w 115"/>
                <a:gd name="T97" fmla="*/ 56 h 71"/>
                <a:gd name="T98" fmla="*/ 23 w 115"/>
                <a:gd name="T99" fmla="*/ 58 h 71"/>
                <a:gd name="T100" fmla="*/ 56 w 115"/>
                <a:gd name="T101" fmla="*/ 65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15" h="71">
                  <a:moveTo>
                    <a:pt x="56" y="65"/>
                  </a:moveTo>
                  <a:cubicBezTo>
                    <a:pt x="32" y="59"/>
                    <a:pt x="32" y="59"/>
                    <a:pt x="32" y="59"/>
                  </a:cubicBezTo>
                  <a:cubicBezTo>
                    <a:pt x="26" y="58"/>
                    <a:pt x="26" y="58"/>
                    <a:pt x="26" y="58"/>
                  </a:cubicBezTo>
                  <a:cubicBezTo>
                    <a:pt x="23" y="57"/>
                    <a:pt x="23" y="57"/>
                    <a:pt x="23" y="57"/>
                  </a:cubicBezTo>
                  <a:cubicBezTo>
                    <a:pt x="22" y="57"/>
                    <a:pt x="22" y="57"/>
                    <a:pt x="22" y="57"/>
                  </a:cubicBezTo>
                  <a:cubicBezTo>
                    <a:pt x="21" y="57"/>
                    <a:pt x="20" y="57"/>
                    <a:pt x="20" y="56"/>
                  </a:cubicBezTo>
                  <a:cubicBezTo>
                    <a:pt x="14" y="55"/>
                    <a:pt x="10" y="51"/>
                    <a:pt x="7" y="47"/>
                  </a:cubicBezTo>
                  <a:cubicBezTo>
                    <a:pt x="4" y="43"/>
                    <a:pt x="2" y="38"/>
                    <a:pt x="1" y="33"/>
                  </a:cubicBezTo>
                  <a:cubicBezTo>
                    <a:pt x="1" y="30"/>
                    <a:pt x="1" y="28"/>
                    <a:pt x="1" y="25"/>
                  </a:cubicBezTo>
                  <a:cubicBezTo>
                    <a:pt x="1" y="24"/>
                    <a:pt x="1" y="23"/>
                    <a:pt x="2" y="22"/>
                  </a:cubicBezTo>
                  <a:cubicBezTo>
                    <a:pt x="2" y="20"/>
                    <a:pt x="2" y="19"/>
                    <a:pt x="3" y="18"/>
                  </a:cubicBezTo>
                  <a:cubicBezTo>
                    <a:pt x="5" y="13"/>
                    <a:pt x="9" y="8"/>
                    <a:pt x="13" y="5"/>
                  </a:cubicBezTo>
                  <a:cubicBezTo>
                    <a:pt x="17" y="2"/>
                    <a:pt x="22" y="1"/>
                    <a:pt x="28" y="0"/>
                  </a:cubicBezTo>
                  <a:cubicBezTo>
                    <a:pt x="27" y="0"/>
                    <a:pt x="26" y="1"/>
                    <a:pt x="28" y="1"/>
                  </a:cubicBezTo>
                  <a:cubicBezTo>
                    <a:pt x="23" y="1"/>
                    <a:pt x="18" y="3"/>
                    <a:pt x="13" y="6"/>
                  </a:cubicBezTo>
                  <a:cubicBezTo>
                    <a:pt x="9" y="9"/>
                    <a:pt x="6" y="13"/>
                    <a:pt x="4" y="18"/>
                  </a:cubicBezTo>
                  <a:cubicBezTo>
                    <a:pt x="3" y="19"/>
                    <a:pt x="3" y="21"/>
                    <a:pt x="3" y="22"/>
                  </a:cubicBezTo>
                  <a:cubicBezTo>
                    <a:pt x="2" y="23"/>
                    <a:pt x="2" y="24"/>
                    <a:pt x="2" y="26"/>
                  </a:cubicBezTo>
                  <a:cubicBezTo>
                    <a:pt x="2" y="28"/>
                    <a:pt x="2" y="31"/>
                    <a:pt x="2" y="33"/>
                  </a:cubicBezTo>
                  <a:cubicBezTo>
                    <a:pt x="3" y="38"/>
                    <a:pt x="5" y="43"/>
                    <a:pt x="8" y="47"/>
                  </a:cubicBezTo>
                  <a:cubicBezTo>
                    <a:pt x="11" y="51"/>
                    <a:pt x="15" y="55"/>
                    <a:pt x="21" y="56"/>
                  </a:cubicBezTo>
                  <a:cubicBezTo>
                    <a:pt x="22" y="56"/>
                    <a:pt x="22" y="56"/>
                    <a:pt x="22" y="56"/>
                  </a:cubicBezTo>
                  <a:cubicBezTo>
                    <a:pt x="23" y="57"/>
                    <a:pt x="23" y="57"/>
                    <a:pt x="23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33" y="59"/>
                    <a:pt x="33" y="59"/>
                    <a:pt x="33" y="59"/>
                  </a:cubicBezTo>
                  <a:cubicBezTo>
                    <a:pt x="41" y="61"/>
                    <a:pt x="49" y="62"/>
                    <a:pt x="58" y="64"/>
                  </a:cubicBezTo>
                  <a:cubicBezTo>
                    <a:pt x="58" y="65"/>
                    <a:pt x="58" y="65"/>
                    <a:pt x="58" y="65"/>
                  </a:cubicBezTo>
                  <a:cubicBezTo>
                    <a:pt x="75" y="69"/>
                    <a:pt x="75" y="69"/>
                    <a:pt x="75" y="69"/>
                  </a:cubicBezTo>
                  <a:cubicBezTo>
                    <a:pt x="80" y="70"/>
                    <a:pt x="80" y="70"/>
                    <a:pt x="80" y="70"/>
                  </a:cubicBezTo>
                  <a:cubicBezTo>
                    <a:pt x="80" y="70"/>
                    <a:pt x="81" y="71"/>
                    <a:pt x="82" y="71"/>
                  </a:cubicBezTo>
                  <a:cubicBezTo>
                    <a:pt x="83" y="71"/>
                    <a:pt x="84" y="71"/>
                    <a:pt x="85" y="71"/>
                  </a:cubicBezTo>
                  <a:cubicBezTo>
                    <a:pt x="89" y="71"/>
                    <a:pt x="93" y="71"/>
                    <a:pt x="97" y="70"/>
                  </a:cubicBezTo>
                  <a:cubicBezTo>
                    <a:pt x="101" y="68"/>
                    <a:pt x="103" y="66"/>
                    <a:pt x="105" y="64"/>
                  </a:cubicBezTo>
                  <a:cubicBezTo>
                    <a:pt x="107" y="62"/>
                    <a:pt x="109" y="60"/>
                    <a:pt x="110" y="58"/>
                  </a:cubicBezTo>
                  <a:cubicBezTo>
                    <a:pt x="106" y="63"/>
                    <a:pt x="102" y="66"/>
                    <a:pt x="96" y="68"/>
                  </a:cubicBezTo>
                  <a:cubicBezTo>
                    <a:pt x="93" y="69"/>
                    <a:pt x="90" y="69"/>
                    <a:pt x="87" y="69"/>
                  </a:cubicBezTo>
                  <a:cubicBezTo>
                    <a:pt x="86" y="69"/>
                    <a:pt x="84" y="69"/>
                    <a:pt x="83" y="69"/>
                  </a:cubicBezTo>
                  <a:cubicBezTo>
                    <a:pt x="82" y="69"/>
                    <a:pt x="82" y="68"/>
                    <a:pt x="81" y="68"/>
                  </a:cubicBezTo>
                  <a:cubicBezTo>
                    <a:pt x="79" y="68"/>
                    <a:pt x="79" y="68"/>
                    <a:pt x="79" y="68"/>
                  </a:cubicBezTo>
                  <a:cubicBezTo>
                    <a:pt x="70" y="66"/>
                    <a:pt x="61" y="63"/>
                    <a:pt x="51" y="61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2" y="55"/>
                    <a:pt x="22" y="55"/>
                    <a:pt x="22" y="55"/>
                  </a:cubicBezTo>
                  <a:cubicBezTo>
                    <a:pt x="21" y="54"/>
                    <a:pt x="20" y="54"/>
                    <a:pt x="19" y="54"/>
                  </a:cubicBezTo>
                  <a:cubicBezTo>
                    <a:pt x="18" y="53"/>
                    <a:pt x="17" y="53"/>
                    <a:pt x="16" y="52"/>
                  </a:cubicBezTo>
                  <a:cubicBezTo>
                    <a:pt x="13" y="50"/>
                    <a:pt x="11" y="48"/>
                    <a:pt x="9" y="46"/>
                  </a:cubicBezTo>
                  <a:cubicBezTo>
                    <a:pt x="6" y="42"/>
                    <a:pt x="4" y="36"/>
                    <a:pt x="4" y="31"/>
                  </a:cubicBezTo>
                  <a:cubicBezTo>
                    <a:pt x="4" y="35"/>
                    <a:pt x="5" y="40"/>
                    <a:pt x="8" y="44"/>
                  </a:cubicBezTo>
                  <a:cubicBezTo>
                    <a:pt x="11" y="48"/>
                    <a:pt x="15" y="52"/>
                    <a:pt x="20" y="54"/>
                  </a:cubicBezTo>
                  <a:cubicBezTo>
                    <a:pt x="20" y="54"/>
                    <a:pt x="21" y="54"/>
                    <a:pt x="21" y="54"/>
                  </a:cubicBezTo>
                  <a:cubicBezTo>
                    <a:pt x="22" y="54"/>
                    <a:pt x="23" y="54"/>
                    <a:pt x="23" y="55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32" y="57"/>
                    <a:pt x="32" y="57"/>
                    <a:pt x="32" y="57"/>
                  </a:cubicBezTo>
                  <a:cubicBezTo>
                    <a:pt x="37" y="58"/>
                    <a:pt x="41" y="58"/>
                    <a:pt x="44" y="59"/>
                  </a:cubicBezTo>
                  <a:cubicBezTo>
                    <a:pt x="55" y="62"/>
                    <a:pt x="66" y="64"/>
                    <a:pt x="76" y="67"/>
                  </a:cubicBezTo>
                  <a:cubicBezTo>
                    <a:pt x="80" y="68"/>
                    <a:pt x="80" y="68"/>
                    <a:pt x="80" y="68"/>
                  </a:cubicBezTo>
                  <a:cubicBezTo>
                    <a:pt x="81" y="68"/>
                    <a:pt x="83" y="68"/>
                    <a:pt x="84" y="68"/>
                  </a:cubicBezTo>
                  <a:cubicBezTo>
                    <a:pt x="87" y="69"/>
                    <a:pt x="91" y="69"/>
                    <a:pt x="94" y="68"/>
                  </a:cubicBezTo>
                  <a:cubicBezTo>
                    <a:pt x="100" y="66"/>
                    <a:pt x="105" y="62"/>
                    <a:pt x="109" y="57"/>
                  </a:cubicBezTo>
                  <a:cubicBezTo>
                    <a:pt x="110" y="56"/>
                    <a:pt x="111" y="55"/>
                    <a:pt x="111" y="54"/>
                  </a:cubicBezTo>
                  <a:cubicBezTo>
                    <a:pt x="112" y="52"/>
                    <a:pt x="112" y="51"/>
                    <a:pt x="112" y="49"/>
                  </a:cubicBezTo>
                  <a:cubicBezTo>
                    <a:pt x="112" y="47"/>
                    <a:pt x="112" y="45"/>
                    <a:pt x="111" y="44"/>
                  </a:cubicBezTo>
                  <a:cubicBezTo>
                    <a:pt x="110" y="44"/>
                    <a:pt x="110" y="45"/>
                    <a:pt x="109" y="46"/>
                  </a:cubicBezTo>
                  <a:cubicBezTo>
                    <a:pt x="109" y="46"/>
                    <a:pt x="108" y="48"/>
                    <a:pt x="107" y="50"/>
                  </a:cubicBezTo>
                  <a:cubicBezTo>
                    <a:pt x="106" y="51"/>
                    <a:pt x="105" y="52"/>
                    <a:pt x="105" y="53"/>
                  </a:cubicBezTo>
                  <a:cubicBezTo>
                    <a:pt x="104" y="55"/>
                    <a:pt x="103" y="55"/>
                    <a:pt x="103" y="55"/>
                  </a:cubicBezTo>
                  <a:cubicBezTo>
                    <a:pt x="102" y="56"/>
                    <a:pt x="102" y="55"/>
                    <a:pt x="102" y="54"/>
                  </a:cubicBezTo>
                  <a:cubicBezTo>
                    <a:pt x="100" y="57"/>
                    <a:pt x="97" y="58"/>
                    <a:pt x="94" y="60"/>
                  </a:cubicBezTo>
                  <a:cubicBezTo>
                    <a:pt x="91" y="61"/>
                    <a:pt x="88" y="61"/>
                    <a:pt x="85" y="60"/>
                  </a:cubicBezTo>
                  <a:cubicBezTo>
                    <a:pt x="84" y="60"/>
                    <a:pt x="83" y="60"/>
                    <a:pt x="82" y="60"/>
                  </a:cubicBezTo>
                  <a:cubicBezTo>
                    <a:pt x="80" y="59"/>
                    <a:pt x="80" y="59"/>
                    <a:pt x="80" y="59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63" y="56"/>
                    <a:pt x="63" y="56"/>
                    <a:pt x="63" y="56"/>
                  </a:cubicBezTo>
                  <a:cubicBezTo>
                    <a:pt x="54" y="54"/>
                    <a:pt x="46" y="52"/>
                    <a:pt x="37" y="50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27" y="47"/>
                    <a:pt x="27" y="47"/>
                    <a:pt x="27" y="47"/>
                  </a:cubicBezTo>
                  <a:cubicBezTo>
                    <a:pt x="25" y="47"/>
                    <a:pt x="25" y="47"/>
                    <a:pt x="25" y="47"/>
                  </a:cubicBezTo>
                  <a:cubicBezTo>
                    <a:pt x="25" y="47"/>
                    <a:pt x="24" y="47"/>
                    <a:pt x="24" y="46"/>
                  </a:cubicBezTo>
                  <a:cubicBezTo>
                    <a:pt x="20" y="45"/>
                    <a:pt x="18" y="43"/>
                    <a:pt x="16" y="40"/>
                  </a:cubicBezTo>
                  <a:cubicBezTo>
                    <a:pt x="18" y="43"/>
                    <a:pt x="21" y="45"/>
                    <a:pt x="24" y="46"/>
                  </a:cubicBezTo>
                  <a:cubicBezTo>
                    <a:pt x="37" y="49"/>
                    <a:pt x="37" y="49"/>
                    <a:pt x="37" y="49"/>
                  </a:cubicBezTo>
                  <a:cubicBezTo>
                    <a:pt x="63" y="56"/>
                    <a:pt x="63" y="56"/>
                    <a:pt x="63" y="56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80" y="59"/>
                    <a:pt x="80" y="59"/>
                    <a:pt x="80" y="59"/>
                  </a:cubicBezTo>
                  <a:cubicBezTo>
                    <a:pt x="82" y="60"/>
                    <a:pt x="82" y="60"/>
                    <a:pt x="82" y="60"/>
                  </a:cubicBezTo>
                  <a:cubicBezTo>
                    <a:pt x="83" y="60"/>
                    <a:pt x="84" y="60"/>
                    <a:pt x="85" y="60"/>
                  </a:cubicBezTo>
                  <a:cubicBezTo>
                    <a:pt x="88" y="61"/>
                    <a:pt x="91" y="60"/>
                    <a:pt x="94" y="59"/>
                  </a:cubicBezTo>
                  <a:cubicBezTo>
                    <a:pt x="97" y="58"/>
                    <a:pt x="99" y="56"/>
                    <a:pt x="101" y="53"/>
                  </a:cubicBezTo>
                  <a:cubicBezTo>
                    <a:pt x="101" y="53"/>
                    <a:pt x="101" y="52"/>
                    <a:pt x="99" y="54"/>
                  </a:cubicBezTo>
                  <a:cubicBezTo>
                    <a:pt x="97" y="55"/>
                    <a:pt x="94" y="57"/>
                    <a:pt x="90" y="58"/>
                  </a:cubicBezTo>
                  <a:cubicBezTo>
                    <a:pt x="88" y="58"/>
                    <a:pt x="85" y="58"/>
                    <a:pt x="83" y="58"/>
                  </a:cubicBezTo>
                  <a:cubicBezTo>
                    <a:pt x="81" y="57"/>
                    <a:pt x="78" y="57"/>
                    <a:pt x="76" y="56"/>
                  </a:cubicBezTo>
                  <a:cubicBezTo>
                    <a:pt x="64" y="53"/>
                    <a:pt x="51" y="50"/>
                    <a:pt x="38" y="47"/>
                  </a:cubicBezTo>
                  <a:cubicBezTo>
                    <a:pt x="29" y="45"/>
                    <a:pt x="29" y="45"/>
                    <a:pt x="29" y="45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4" y="44"/>
                    <a:pt x="24" y="44"/>
                    <a:pt x="24" y="44"/>
                  </a:cubicBezTo>
                  <a:cubicBezTo>
                    <a:pt x="23" y="44"/>
                    <a:pt x="22" y="43"/>
                    <a:pt x="21" y="43"/>
                  </a:cubicBezTo>
                  <a:cubicBezTo>
                    <a:pt x="18" y="41"/>
                    <a:pt x="16" y="37"/>
                    <a:pt x="15" y="32"/>
                  </a:cubicBezTo>
                  <a:cubicBezTo>
                    <a:pt x="15" y="30"/>
                    <a:pt x="15" y="29"/>
                    <a:pt x="15" y="27"/>
                  </a:cubicBezTo>
                  <a:cubicBezTo>
                    <a:pt x="15" y="26"/>
                    <a:pt x="15" y="25"/>
                    <a:pt x="15" y="25"/>
                  </a:cubicBezTo>
                  <a:cubicBezTo>
                    <a:pt x="15" y="24"/>
                    <a:pt x="16" y="23"/>
                    <a:pt x="16" y="23"/>
                  </a:cubicBezTo>
                  <a:cubicBezTo>
                    <a:pt x="17" y="20"/>
                    <a:pt x="19" y="18"/>
                    <a:pt x="21" y="16"/>
                  </a:cubicBezTo>
                  <a:cubicBezTo>
                    <a:pt x="24" y="15"/>
                    <a:pt x="27" y="14"/>
                    <a:pt x="30" y="14"/>
                  </a:cubicBezTo>
                  <a:cubicBezTo>
                    <a:pt x="31" y="14"/>
                    <a:pt x="32" y="14"/>
                    <a:pt x="33" y="14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55" y="19"/>
                    <a:pt x="67" y="22"/>
                    <a:pt x="79" y="24"/>
                  </a:cubicBezTo>
                  <a:cubicBezTo>
                    <a:pt x="89" y="26"/>
                    <a:pt x="89" y="26"/>
                    <a:pt x="89" y="26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4" y="28"/>
                    <a:pt x="95" y="28"/>
                    <a:pt x="96" y="28"/>
                  </a:cubicBezTo>
                  <a:cubicBezTo>
                    <a:pt x="99" y="30"/>
                    <a:pt x="101" y="32"/>
                    <a:pt x="102" y="36"/>
                  </a:cubicBezTo>
                  <a:cubicBezTo>
                    <a:pt x="103" y="39"/>
                    <a:pt x="104" y="41"/>
                    <a:pt x="104" y="42"/>
                  </a:cubicBezTo>
                  <a:cubicBezTo>
                    <a:pt x="104" y="43"/>
                    <a:pt x="104" y="43"/>
                    <a:pt x="104" y="43"/>
                  </a:cubicBezTo>
                  <a:cubicBezTo>
                    <a:pt x="105" y="43"/>
                    <a:pt x="105" y="44"/>
                    <a:pt x="105" y="44"/>
                  </a:cubicBezTo>
                  <a:cubicBezTo>
                    <a:pt x="105" y="44"/>
                    <a:pt x="105" y="44"/>
                    <a:pt x="106" y="44"/>
                  </a:cubicBezTo>
                  <a:cubicBezTo>
                    <a:pt x="107" y="43"/>
                    <a:pt x="108" y="41"/>
                    <a:pt x="108" y="38"/>
                  </a:cubicBezTo>
                  <a:cubicBezTo>
                    <a:pt x="109" y="36"/>
                    <a:pt x="109" y="32"/>
                    <a:pt x="106" y="28"/>
                  </a:cubicBezTo>
                  <a:cubicBezTo>
                    <a:pt x="107" y="27"/>
                    <a:pt x="107" y="27"/>
                    <a:pt x="107" y="27"/>
                  </a:cubicBezTo>
                  <a:cubicBezTo>
                    <a:pt x="109" y="29"/>
                    <a:pt x="110" y="31"/>
                    <a:pt x="110" y="32"/>
                  </a:cubicBezTo>
                  <a:cubicBezTo>
                    <a:pt x="111" y="34"/>
                    <a:pt x="111" y="35"/>
                    <a:pt x="111" y="36"/>
                  </a:cubicBezTo>
                  <a:cubicBezTo>
                    <a:pt x="112" y="38"/>
                    <a:pt x="112" y="39"/>
                    <a:pt x="112" y="39"/>
                  </a:cubicBezTo>
                  <a:cubicBezTo>
                    <a:pt x="113" y="39"/>
                    <a:pt x="114" y="37"/>
                    <a:pt x="115" y="38"/>
                  </a:cubicBezTo>
                  <a:cubicBezTo>
                    <a:pt x="115" y="35"/>
                    <a:pt x="115" y="33"/>
                    <a:pt x="114" y="30"/>
                  </a:cubicBezTo>
                  <a:cubicBezTo>
                    <a:pt x="113" y="27"/>
                    <a:pt x="111" y="24"/>
                    <a:pt x="109" y="22"/>
                  </a:cubicBezTo>
                  <a:cubicBezTo>
                    <a:pt x="107" y="20"/>
                    <a:pt x="105" y="18"/>
                    <a:pt x="102" y="16"/>
                  </a:cubicBezTo>
                  <a:cubicBezTo>
                    <a:pt x="101" y="16"/>
                    <a:pt x="99" y="15"/>
                    <a:pt x="98" y="14"/>
                  </a:cubicBezTo>
                  <a:cubicBezTo>
                    <a:pt x="97" y="14"/>
                    <a:pt x="97" y="14"/>
                    <a:pt x="96" y="14"/>
                  </a:cubicBezTo>
                  <a:cubicBezTo>
                    <a:pt x="94" y="13"/>
                    <a:pt x="94" y="13"/>
                    <a:pt x="94" y="13"/>
                  </a:cubicBezTo>
                  <a:cubicBezTo>
                    <a:pt x="85" y="11"/>
                    <a:pt x="85" y="11"/>
                    <a:pt x="85" y="11"/>
                  </a:cubicBezTo>
                  <a:cubicBezTo>
                    <a:pt x="47" y="3"/>
                    <a:pt x="47" y="3"/>
                    <a:pt x="47" y="3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0"/>
                    <a:pt x="35" y="0"/>
                    <a:pt x="34" y="0"/>
                  </a:cubicBezTo>
                  <a:cubicBezTo>
                    <a:pt x="33" y="0"/>
                    <a:pt x="32" y="0"/>
                    <a:pt x="31" y="0"/>
                  </a:cubicBezTo>
                  <a:cubicBezTo>
                    <a:pt x="29" y="0"/>
                    <a:pt x="27" y="0"/>
                    <a:pt x="25" y="0"/>
                  </a:cubicBezTo>
                  <a:cubicBezTo>
                    <a:pt x="21" y="1"/>
                    <a:pt x="17" y="2"/>
                    <a:pt x="14" y="4"/>
                  </a:cubicBezTo>
                  <a:cubicBezTo>
                    <a:pt x="10" y="6"/>
                    <a:pt x="7" y="9"/>
                    <a:pt x="5" y="13"/>
                  </a:cubicBezTo>
                  <a:cubicBezTo>
                    <a:pt x="4" y="15"/>
                    <a:pt x="3" y="17"/>
                    <a:pt x="2" y="19"/>
                  </a:cubicBezTo>
                  <a:cubicBezTo>
                    <a:pt x="1" y="21"/>
                    <a:pt x="1" y="23"/>
                    <a:pt x="1" y="25"/>
                  </a:cubicBezTo>
                  <a:cubicBezTo>
                    <a:pt x="0" y="29"/>
                    <a:pt x="1" y="33"/>
                    <a:pt x="2" y="37"/>
                  </a:cubicBezTo>
                  <a:cubicBezTo>
                    <a:pt x="3" y="41"/>
                    <a:pt x="4" y="45"/>
                    <a:pt x="7" y="48"/>
                  </a:cubicBezTo>
                  <a:cubicBezTo>
                    <a:pt x="10" y="51"/>
                    <a:pt x="13" y="54"/>
                    <a:pt x="17" y="56"/>
                  </a:cubicBezTo>
                  <a:cubicBezTo>
                    <a:pt x="18" y="56"/>
                    <a:pt x="19" y="57"/>
                    <a:pt x="20" y="57"/>
                  </a:cubicBezTo>
                  <a:cubicBezTo>
                    <a:pt x="21" y="57"/>
                    <a:pt x="21" y="57"/>
                    <a:pt x="22" y="57"/>
                  </a:cubicBezTo>
                  <a:cubicBezTo>
                    <a:pt x="23" y="58"/>
                    <a:pt x="23" y="58"/>
                    <a:pt x="23" y="58"/>
                  </a:cubicBezTo>
                  <a:cubicBezTo>
                    <a:pt x="28" y="59"/>
                    <a:pt x="28" y="59"/>
                    <a:pt x="28" y="59"/>
                  </a:cubicBezTo>
                  <a:cubicBezTo>
                    <a:pt x="37" y="61"/>
                    <a:pt x="37" y="61"/>
                    <a:pt x="37" y="61"/>
                  </a:cubicBezTo>
                  <a:lnTo>
                    <a:pt x="56" y="6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62" name="Freeform 27"/>
            <p:cNvSpPr/>
            <p:nvPr/>
          </p:nvSpPr>
          <p:spPr bwMode="auto">
            <a:xfrm>
              <a:off x="6843713" y="1300163"/>
              <a:ext cx="363538" cy="390525"/>
            </a:xfrm>
            <a:custGeom>
              <a:avLst/>
              <a:gdLst>
                <a:gd name="T0" fmla="*/ 86 w 97"/>
                <a:gd name="T1" fmla="*/ 48 h 104"/>
                <a:gd name="T2" fmla="*/ 56 w 97"/>
                <a:gd name="T3" fmla="*/ 83 h 104"/>
                <a:gd name="T4" fmla="*/ 48 w 97"/>
                <a:gd name="T5" fmla="*/ 93 h 104"/>
                <a:gd name="T6" fmla="*/ 31 w 97"/>
                <a:gd name="T7" fmla="*/ 101 h 104"/>
                <a:gd name="T8" fmla="*/ 43 w 97"/>
                <a:gd name="T9" fmla="*/ 97 h 104"/>
                <a:gd name="T10" fmla="*/ 49 w 97"/>
                <a:gd name="T11" fmla="*/ 92 h 104"/>
                <a:gd name="T12" fmla="*/ 82 w 97"/>
                <a:gd name="T13" fmla="*/ 52 h 104"/>
                <a:gd name="T14" fmla="*/ 86 w 97"/>
                <a:gd name="T15" fmla="*/ 47 h 104"/>
                <a:gd name="T16" fmla="*/ 93 w 97"/>
                <a:gd name="T17" fmla="*/ 20 h 104"/>
                <a:gd name="T18" fmla="*/ 83 w 97"/>
                <a:gd name="T19" fmla="*/ 11 h 104"/>
                <a:gd name="T20" fmla="*/ 87 w 97"/>
                <a:gd name="T21" fmla="*/ 21 h 104"/>
                <a:gd name="T22" fmla="*/ 80 w 97"/>
                <a:gd name="T23" fmla="*/ 42 h 104"/>
                <a:gd name="T24" fmla="*/ 44 w 97"/>
                <a:gd name="T25" fmla="*/ 85 h 104"/>
                <a:gd name="T26" fmla="*/ 40 w 97"/>
                <a:gd name="T27" fmla="*/ 89 h 104"/>
                <a:gd name="T28" fmla="*/ 41 w 97"/>
                <a:gd name="T29" fmla="*/ 88 h 104"/>
                <a:gd name="T30" fmla="*/ 44 w 97"/>
                <a:gd name="T31" fmla="*/ 85 h 104"/>
                <a:gd name="T32" fmla="*/ 80 w 97"/>
                <a:gd name="T33" fmla="*/ 42 h 104"/>
                <a:gd name="T34" fmla="*/ 83 w 97"/>
                <a:gd name="T35" fmla="*/ 30 h 104"/>
                <a:gd name="T36" fmla="*/ 78 w 97"/>
                <a:gd name="T37" fmla="*/ 41 h 104"/>
                <a:gd name="T38" fmla="*/ 47 w 97"/>
                <a:gd name="T39" fmla="*/ 77 h 104"/>
                <a:gd name="T40" fmla="*/ 38 w 97"/>
                <a:gd name="T41" fmla="*/ 87 h 104"/>
                <a:gd name="T42" fmla="*/ 20 w 97"/>
                <a:gd name="T43" fmla="*/ 87 h 104"/>
                <a:gd name="T44" fmla="*/ 19 w 97"/>
                <a:gd name="T45" fmla="*/ 86 h 104"/>
                <a:gd name="T46" fmla="*/ 18 w 97"/>
                <a:gd name="T47" fmla="*/ 85 h 104"/>
                <a:gd name="T48" fmla="*/ 15 w 97"/>
                <a:gd name="T49" fmla="*/ 74 h 104"/>
                <a:gd name="T50" fmla="*/ 20 w 97"/>
                <a:gd name="T51" fmla="*/ 62 h 104"/>
                <a:gd name="T52" fmla="*/ 50 w 97"/>
                <a:gd name="T53" fmla="*/ 24 h 104"/>
                <a:gd name="T54" fmla="*/ 56 w 97"/>
                <a:gd name="T55" fmla="*/ 17 h 104"/>
                <a:gd name="T56" fmla="*/ 60 w 97"/>
                <a:gd name="T57" fmla="*/ 14 h 104"/>
                <a:gd name="T58" fmla="*/ 79 w 97"/>
                <a:gd name="T59" fmla="*/ 16 h 104"/>
                <a:gd name="T60" fmla="*/ 66 w 97"/>
                <a:gd name="T61" fmla="*/ 6 h 104"/>
                <a:gd name="T62" fmla="*/ 79 w 97"/>
                <a:gd name="T63" fmla="*/ 7 h 104"/>
                <a:gd name="T64" fmla="*/ 55 w 97"/>
                <a:gd name="T65" fmla="*/ 1 h 104"/>
                <a:gd name="T66" fmla="*/ 43 w 97"/>
                <a:gd name="T67" fmla="*/ 10 h 104"/>
                <a:gd name="T68" fmla="*/ 10 w 97"/>
                <a:gd name="T69" fmla="*/ 52 h 104"/>
                <a:gd name="T70" fmla="*/ 7 w 97"/>
                <a:gd name="T71" fmla="*/ 56 h 104"/>
                <a:gd name="T72" fmla="*/ 2 w 97"/>
                <a:gd name="T73" fmla="*/ 85 h 104"/>
                <a:gd name="T74" fmla="*/ 11 w 97"/>
                <a:gd name="T75" fmla="*/ 98 h 104"/>
                <a:gd name="T76" fmla="*/ 31 w 97"/>
                <a:gd name="T77" fmla="*/ 103 h 104"/>
                <a:gd name="T78" fmla="*/ 50 w 97"/>
                <a:gd name="T79" fmla="*/ 95 h 104"/>
                <a:gd name="T80" fmla="*/ 58 w 97"/>
                <a:gd name="T81" fmla="*/ 84 h 104"/>
                <a:gd name="T82" fmla="*/ 51 w 97"/>
                <a:gd name="T83" fmla="*/ 93 h 104"/>
                <a:gd name="T84" fmla="*/ 49 w 97"/>
                <a:gd name="T85" fmla="*/ 96 h 104"/>
                <a:gd name="T86" fmla="*/ 16 w 97"/>
                <a:gd name="T87" fmla="*/ 100 h 104"/>
                <a:gd name="T88" fmla="*/ 10 w 97"/>
                <a:gd name="T89" fmla="*/ 97 h 104"/>
                <a:gd name="T90" fmla="*/ 4 w 97"/>
                <a:gd name="T91" fmla="*/ 89 h 104"/>
                <a:gd name="T92" fmla="*/ 6 w 97"/>
                <a:gd name="T93" fmla="*/ 59 h 104"/>
                <a:gd name="T94" fmla="*/ 7 w 97"/>
                <a:gd name="T95" fmla="*/ 92 h 104"/>
                <a:gd name="T96" fmla="*/ 10 w 97"/>
                <a:gd name="T97" fmla="*/ 95 h 104"/>
                <a:gd name="T98" fmla="*/ 13 w 97"/>
                <a:gd name="T99" fmla="*/ 97 h 104"/>
                <a:gd name="T100" fmla="*/ 46 w 97"/>
                <a:gd name="T101" fmla="*/ 97 h 104"/>
                <a:gd name="T102" fmla="*/ 55 w 97"/>
                <a:gd name="T103" fmla="*/ 87 h 104"/>
                <a:gd name="T104" fmla="*/ 83 w 97"/>
                <a:gd name="T105" fmla="*/ 55 h 104"/>
                <a:gd name="T106" fmla="*/ 88 w 97"/>
                <a:gd name="T107" fmla="*/ 48 h 104"/>
                <a:gd name="T108" fmla="*/ 94 w 97"/>
                <a:gd name="T109" fmla="*/ 2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7" h="104">
                  <a:moveTo>
                    <a:pt x="92" y="37"/>
                  </a:moveTo>
                  <a:cubicBezTo>
                    <a:pt x="91" y="40"/>
                    <a:pt x="90" y="42"/>
                    <a:pt x="89" y="44"/>
                  </a:cubicBezTo>
                  <a:cubicBezTo>
                    <a:pt x="88" y="45"/>
                    <a:pt x="87" y="47"/>
                    <a:pt x="86" y="48"/>
                  </a:cubicBezTo>
                  <a:cubicBezTo>
                    <a:pt x="84" y="50"/>
                    <a:pt x="84" y="50"/>
                    <a:pt x="84" y="50"/>
                  </a:cubicBezTo>
                  <a:cubicBezTo>
                    <a:pt x="78" y="57"/>
                    <a:pt x="72" y="65"/>
                    <a:pt x="65" y="72"/>
                  </a:cubicBezTo>
                  <a:cubicBezTo>
                    <a:pt x="56" y="83"/>
                    <a:pt x="56" y="83"/>
                    <a:pt x="56" y="83"/>
                  </a:cubicBezTo>
                  <a:cubicBezTo>
                    <a:pt x="52" y="89"/>
                    <a:pt x="52" y="89"/>
                    <a:pt x="52" y="89"/>
                  </a:cubicBezTo>
                  <a:cubicBezTo>
                    <a:pt x="49" y="91"/>
                    <a:pt x="49" y="91"/>
                    <a:pt x="49" y="91"/>
                  </a:cubicBezTo>
                  <a:cubicBezTo>
                    <a:pt x="48" y="93"/>
                    <a:pt x="48" y="93"/>
                    <a:pt x="48" y="93"/>
                  </a:cubicBezTo>
                  <a:cubicBezTo>
                    <a:pt x="48" y="93"/>
                    <a:pt x="47" y="94"/>
                    <a:pt x="47" y="94"/>
                  </a:cubicBezTo>
                  <a:cubicBezTo>
                    <a:pt x="45" y="96"/>
                    <a:pt x="42" y="98"/>
                    <a:pt x="39" y="99"/>
                  </a:cubicBezTo>
                  <a:cubicBezTo>
                    <a:pt x="37" y="100"/>
                    <a:pt x="34" y="101"/>
                    <a:pt x="31" y="101"/>
                  </a:cubicBezTo>
                  <a:cubicBezTo>
                    <a:pt x="26" y="101"/>
                    <a:pt x="20" y="99"/>
                    <a:pt x="16" y="97"/>
                  </a:cubicBezTo>
                  <a:cubicBezTo>
                    <a:pt x="20" y="99"/>
                    <a:pt x="24" y="100"/>
                    <a:pt x="29" y="100"/>
                  </a:cubicBezTo>
                  <a:cubicBezTo>
                    <a:pt x="34" y="101"/>
                    <a:pt x="39" y="100"/>
                    <a:pt x="43" y="97"/>
                  </a:cubicBezTo>
                  <a:cubicBezTo>
                    <a:pt x="44" y="96"/>
                    <a:pt x="45" y="95"/>
                    <a:pt x="46" y="94"/>
                  </a:cubicBezTo>
                  <a:cubicBezTo>
                    <a:pt x="47" y="94"/>
                    <a:pt x="47" y="93"/>
                    <a:pt x="48" y="93"/>
                  </a:cubicBezTo>
                  <a:cubicBezTo>
                    <a:pt x="49" y="92"/>
                    <a:pt x="49" y="92"/>
                    <a:pt x="49" y="92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5" y="84"/>
                    <a:pt x="58" y="80"/>
                    <a:pt x="61" y="77"/>
                  </a:cubicBezTo>
                  <a:cubicBezTo>
                    <a:pt x="68" y="69"/>
                    <a:pt x="75" y="61"/>
                    <a:pt x="82" y="52"/>
                  </a:cubicBezTo>
                  <a:cubicBezTo>
                    <a:pt x="84" y="49"/>
                    <a:pt x="84" y="49"/>
                    <a:pt x="84" y="49"/>
                  </a:cubicBezTo>
                  <a:cubicBezTo>
                    <a:pt x="85" y="48"/>
                    <a:pt x="85" y="48"/>
                    <a:pt x="85" y="48"/>
                  </a:cubicBezTo>
                  <a:cubicBezTo>
                    <a:pt x="86" y="47"/>
                    <a:pt x="86" y="47"/>
                    <a:pt x="86" y="47"/>
                  </a:cubicBezTo>
                  <a:cubicBezTo>
                    <a:pt x="87" y="46"/>
                    <a:pt x="87" y="46"/>
                    <a:pt x="87" y="46"/>
                  </a:cubicBezTo>
                  <a:cubicBezTo>
                    <a:pt x="88" y="44"/>
                    <a:pt x="90" y="41"/>
                    <a:pt x="91" y="38"/>
                  </a:cubicBezTo>
                  <a:cubicBezTo>
                    <a:pt x="93" y="33"/>
                    <a:pt x="94" y="27"/>
                    <a:pt x="93" y="20"/>
                  </a:cubicBezTo>
                  <a:cubicBezTo>
                    <a:pt x="93" y="19"/>
                    <a:pt x="92" y="18"/>
                    <a:pt x="92" y="16"/>
                  </a:cubicBezTo>
                  <a:cubicBezTo>
                    <a:pt x="91" y="15"/>
                    <a:pt x="89" y="13"/>
                    <a:pt x="88" y="12"/>
                  </a:cubicBezTo>
                  <a:cubicBezTo>
                    <a:pt x="86" y="11"/>
                    <a:pt x="84" y="10"/>
                    <a:pt x="83" y="11"/>
                  </a:cubicBezTo>
                  <a:cubicBezTo>
                    <a:pt x="83" y="11"/>
                    <a:pt x="83" y="12"/>
                    <a:pt x="83" y="13"/>
                  </a:cubicBezTo>
                  <a:cubicBezTo>
                    <a:pt x="84" y="14"/>
                    <a:pt x="84" y="15"/>
                    <a:pt x="85" y="18"/>
                  </a:cubicBezTo>
                  <a:cubicBezTo>
                    <a:pt x="86" y="18"/>
                    <a:pt x="87" y="20"/>
                    <a:pt x="87" y="21"/>
                  </a:cubicBezTo>
                  <a:cubicBezTo>
                    <a:pt x="87" y="23"/>
                    <a:pt x="87" y="24"/>
                    <a:pt x="87" y="24"/>
                  </a:cubicBezTo>
                  <a:cubicBezTo>
                    <a:pt x="87" y="25"/>
                    <a:pt x="86" y="24"/>
                    <a:pt x="86" y="24"/>
                  </a:cubicBezTo>
                  <a:cubicBezTo>
                    <a:pt x="86" y="30"/>
                    <a:pt x="84" y="37"/>
                    <a:pt x="80" y="42"/>
                  </a:cubicBezTo>
                  <a:cubicBezTo>
                    <a:pt x="66" y="59"/>
                    <a:pt x="66" y="59"/>
                    <a:pt x="66" y="59"/>
                  </a:cubicBezTo>
                  <a:cubicBezTo>
                    <a:pt x="60" y="66"/>
                    <a:pt x="54" y="73"/>
                    <a:pt x="48" y="80"/>
                  </a:cubicBezTo>
                  <a:cubicBezTo>
                    <a:pt x="44" y="85"/>
                    <a:pt x="44" y="85"/>
                    <a:pt x="44" y="85"/>
                  </a:cubicBezTo>
                  <a:cubicBezTo>
                    <a:pt x="42" y="87"/>
                    <a:pt x="42" y="87"/>
                    <a:pt x="42" y="87"/>
                  </a:cubicBezTo>
                  <a:cubicBezTo>
                    <a:pt x="41" y="88"/>
                    <a:pt x="41" y="88"/>
                    <a:pt x="41" y="88"/>
                  </a:cubicBezTo>
                  <a:cubicBezTo>
                    <a:pt x="41" y="89"/>
                    <a:pt x="40" y="89"/>
                    <a:pt x="40" y="89"/>
                  </a:cubicBezTo>
                  <a:cubicBezTo>
                    <a:pt x="37" y="91"/>
                    <a:pt x="34" y="92"/>
                    <a:pt x="30" y="92"/>
                  </a:cubicBezTo>
                  <a:cubicBezTo>
                    <a:pt x="34" y="92"/>
                    <a:pt x="37" y="91"/>
                    <a:pt x="40" y="89"/>
                  </a:cubicBezTo>
                  <a:cubicBezTo>
                    <a:pt x="40" y="89"/>
                    <a:pt x="41" y="88"/>
                    <a:pt x="41" y="88"/>
                  </a:cubicBezTo>
                  <a:cubicBezTo>
                    <a:pt x="41" y="88"/>
                    <a:pt x="41" y="88"/>
                    <a:pt x="41" y="88"/>
                  </a:cubicBezTo>
                  <a:cubicBezTo>
                    <a:pt x="42" y="87"/>
                    <a:pt x="42" y="87"/>
                    <a:pt x="42" y="87"/>
                  </a:cubicBezTo>
                  <a:cubicBezTo>
                    <a:pt x="44" y="85"/>
                    <a:pt x="44" y="85"/>
                    <a:pt x="44" y="85"/>
                  </a:cubicBezTo>
                  <a:cubicBezTo>
                    <a:pt x="48" y="79"/>
                    <a:pt x="48" y="79"/>
                    <a:pt x="48" y="79"/>
                  </a:cubicBezTo>
                  <a:cubicBezTo>
                    <a:pt x="66" y="59"/>
                    <a:pt x="66" y="59"/>
                    <a:pt x="66" y="59"/>
                  </a:cubicBezTo>
                  <a:cubicBezTo>
                    <a:pt x="80" y="42"/>
                    <a:pt x="80" y="42"/>
                    <a:pt x="80" y="42"/>
                  </a:cubicBezTo>
                  <a:cubicBezTo>
                    <a:pt x="84" y="37"/>
                    <a:pt x="86" y="30"/>
                    <a:pt x="85" y="23"/>
                  </a:cubicBezTo>
                  <a:cubicBezTo>
                    <a:pt x="84" y="23"/>
                    <a:pt x="84" y="24"/>
                    <a:pt x="83" y="26"/>
                  </a:cubicBezTo>
                  <a:cubicBezTo>
                    <a:pt x="83" y="27"/>
                    <a:pt x="83" y="28"/>
                    <a:pt x="83" y="30"/>
                  </a:cubicBezTo>
                  <a:cubicBezTo>
                    <a:pt x="82" y="32"/>
                    <a:pt x="82" y="34"/>
                    <a:pt x="81" y="36"/>
                  </a:cubicBezTo>
                  <a:cubicBezTo>
                    <a:pt x="80" y="37"/>
                    <a:pt x="80" y="38"/>
                    <a:pt x="79" y="39"/>
                  </a:cubicBezTo>
                  <a:cubicBezTo>
                    <a:pt x="79" y="40"/>
                    <a:pt x="79" y="40"/>
                    <a:pt x="78" y="41"/>
                  </a:cubicBezTo>
                  <a:cubicBezTo>
                    <a:pt x="77" y="42"/>
                    <a:pt x="77" y="42"/>
                    <a:pt x="77" y="42"/>
                  </a:cubicBezTo>
                  <a:cubicBezTo>
                    <a:pt x="75" y="44"/>
                    <a:pt x="73" y="46"/>
                    <a:pt x="72" y="48"/>
                  </a:cubicBezTo>
                  <a:cubicBezTo>
                    <a:pt x="64" y="57"/>
                    <a:pt x="55" y="67"/>
                    <a:pt x="47" y="77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0" y="86"/>
                    <a:pt x="40" y="86"/>
                    <a:pt x="39" y="87"/>
                  </a:cubicBezTo>
                  <a:cubicBezTo>
                    <a:pt x="39" y="87"/>
                    <a:pt x="39" y="87"/>
                    <a:pt x="38" y="87"/>
                  </a:cubicBezTo>
                  <a:cubicBezTo>
                    <a:pt x="38" y="88"/>
                    <a:pt x="37" y="88"/>
                    <a:pt x="36" y="89"/>
                  </a:cubicBezTo>
                  <a:cubicBezTo>
                    <a:pt x="32" y="90"/>
                    <a:pt x="27" y="90"/>
                    <a:pt x="22" y="88"/>
                  </a:cubicBezTo>
                  <a:cubicBezTo>
                    <a:pt x="22" y="88"/>
                    <a:pt x="21" y="87"/>
                    <a:pt x="20" y="87"/>
                  </a:cubicBezTo>
                  <a:cubicBezTo>
                    <a:pt x="20" y="87"/>
                    <a:pt x="20" y="86"/>
                    <a:pt x="19" y="86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9" y="85"/>
                    <a:pt x="19" y="85"/>
                    <a:pt x="19" y="85"/>
                  </a:cubicBezTo>
                  <a:cubicBezTo>
                    <a:pt x="18" y="85"/>
                    <a:pt x="18" y="85"/>
                    <a:pt x="18" y="85"/>
                  </a:cubicBezTo>
                  <a:cubicBezTo>
                    <a:pt x="18" y="85"/>
                    <a:pt x="18" y="84"/>
                    <a:pt x="18" y="84"/>
                  </a:cubicBezTo>
                  <a:cubicBezTo>
                    <a:pt x="17" y="84"/>
                    <a:pt x="17" y="83"/>
                    <a:pt x="16" y="82"/>
                  </a:cubicBezTo>
                  <a:cubicBezTo>
                    <a:pt x="15" y="80"/>
                    <a:pt x="14" y="77"/>
                    <a:pt x="15" y="74"/>
                  </a:cubicBezTo>
                  <a:cubicBezTo>
                    <a:pt x="15" y="70"/>
                    <a:pt x="16" y="67"/>
                    <a:pt x="18" y="65"/>
                  </a:cubicBezTo>
                  <a:cubicBezTo>
                    <a:pt x="18" y="64"/>
                    <a:pt x="19" y="64"/>
                    <a:pt x="19" y="64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2" y="59"/>
                    <a:pt x="22" y="59"/>
                    <a:pt x="22" y="59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34" y="44"/>
                    <a:pt x="42" y="34"/>
                    <a:pt x="50" y="24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56" y="16"/>
                    <a:pt x="56" y="16"/>
                    <a:pt x="57" y="16"/>
                  </a:cubicBezTo>
                  <a:cubicBezTo>
                    <a:pt x="57" y="16"/>
                    <a:pt x="57" y="15"/>
                    <a:pt x="57" y="15"/>
                  </a:cubicBezTo>
                  <a:cubicBezTo>
                    <a:pt x="58" y="15"/>
                    <a:pt x="59" y="14"/>
                    <a:pt x="60" y="14"/>
                  </a:cubicBezTo>
                  <a:cubicBezTo>
                    <a:pt x="63" y="13"/>
                    <a:pt x="67" y="13"/>
                    <a:pt x="71" y="14"/>
                  </a:cubicBezTo>
                  <a:cubicBezTo>
                    <a:pt x="74" y="15"/>
                    <a:pt x="76" y="16"/>
                    <a:pt x="78" y="16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80" y="16"/>
                    <a:pt x="80" y="16"/>
                    <a:pt x="80" y="15"/>
                  </a:cubicBezTo>
                  <a:cubicBezTo>
                    <a:pt x="80" y="14"/>
                    <a:pt x="79" y="12"/>
                    <a:pt x="77" y="10"/>
                  </a:cubicBezTo>
                  <a:cubicBezTo>
                    <a:pt x="74" y="8"/>
                    <a:pt x="71" y="6"/>
                    <a:pt x="66" y="6"/>
                  </a:cubicBezTo>
                  <a:cubicBezTo>
                    <a:pt x="67" y="4"/>
                    <a:pt x="67" y="4"/>
                    <a:pt x="67" y="4"/>
                  </a:cubicBezTo>
                  <a:cubicBezTo>
                    <a:pt x="71" y="5"/>
                    <a:pt x="74" y="6"/>
                    <a:pt x="76" y="7"/>
                  </a:cubicBezTo>
                  <a:cubicBezTo>
                    <a:pt x="78" y="7"/>
                    <a:pt x="78" y="7"/>
                    <a:pt x="79" y="7"/>
                  </a:cubicBezTo>
                  <a:cubicBezTo>
                    <a:pt x="79" y="6"/>
                    <a:pt x="78" y="4"/>
                    <a:pt x="80" y="4"/>
                  </a:cubicBezTo>
                  <a:cubicBezTo>
                    <a:pt x="75" y="2"/>
                    <a:pt x="70" y="0"/>
                    <a:pt x="64" y="0"/>
                  </a:cubicBezTo>
                  <a:cubicBezTo>
                    <a:pt x="61" y="0"/>
                    <a:pt x="58" y="0"/>
                    <a:pt x="55" y="1"/>
                  </a:cubicBezTo>
                  <a:cubicBezTo>
                    <a:pt x="52" y="2"/>
                    <a:pt x="49" y="4"/>
                    <a:pt x="47" y="6"/>
                  </a:cubicBezTo>
                  <a:cubicBezTo>
                    <a:pt x="46" y="6"/>
                    <a:pt x="46" y="7"/>
                    <a:pt x="45" y="8"/>
                  </a:cubicBezTo>
                  <a:cubicBezTo>
                    <a:pt x="43" y="10"/>
                    <a:pt x="43" y="10"/>
                    <a:pt x="43" y="10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16" y="44"/>
                    <a:pt x="16" y="44"/>
                    <a:pt x="16" y="44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7" y="56"/>
                    <a:pt x="7" y="56"/>
                    <a:pt x="7" y="56"/>
                  </a:cubicBezTo>
                  <a:cubicBezTo>
                    <a:pt x="6" y="57"/>
                    <a:pt x="5" y="59"/>
                    <a:pt x="4" y="61"/>
                  </a:cubicBezTo>
                  <a:cubicBezTo>
                    <a:pt x="2" y="64"/>
                    <a:pt x="1" y="68"/>
                    <a:pt x="0" y="73"/>
                  </a:cubicBezTo>
                  <a:cubicBezTo>
                    <a:pt x="0" y="77"/>
                    <a:pt x="0" y="81"/>
                    <a:pt x="2" y="85"/>
                  </a:cubicBezTo>
                  <a:cubicBezTo>
                    <a:pt x="3" y="89"/>
                    <a:pt x="6" y="92"/>
                    <a:pt x="8" y="95"/>
                  </a:cubicBezTo>
                  <a:cubicBezTo>
                    <a:pt x="9" y="96"/>
                    <a:pt x="9" y="96"/>
                    <a:pt x="10" y="97"/>
                  </a:cubicBezTo>
                  <a:cubicBezTo>
                    <a:pt x="11" y="97"/>
                    <a:pt x="11" y="98"/>
                    <a:pt x="11" y="98"/>
                  </a:cubicBezTo>
                  <a:cubicBezTo>
                    <a:pt x="12" y="98"/>
                    <a:pt x="13" y="99"/>
                    <a:pt x="14" y="99"/>
                  </a:cubicBezTo>
                  <a:cubicBezTo>
                    <a:pt x="16" y="100"/>
                    <a:pt x="18" y="101"/>
                    <a:pt x="20" y="102"/>
                  </a:cubicBezTo>
                  <a:cubicBezTo>
                    <a:pt x="23" y="103"/>
                    <a:pt x="27" y="104"/>
                    <a:pt x="31" y="103"/>
                  </a:cubicBezTo>
                  <a:cubicBezTo>
                    <a:pt x="35" y="103"/>
                    <a:pt x="40" y="102"/>
                    <a:pt x="44" y="100"/>
                  </a:cubicBezTo>
                  <a:cubicBezTo>
                    <a:pt x="46" y="99"/>
                    <a:pt x="47" y="98"/>
                    <a:pt x="49" y="96"/>
                  </a:cubicBezTo>
                  <a:cubicBezTo>
                    <a:pt x="49" y="95"/>
                    <a:pt x="50" y="95"/>
                    <a:pt x="50" y="95"/>
                  </a:cubicBezTo>
                  <a:cubicBezTo>
                    <a:pt x="51" y="94"/>
                    <a:pt x="51" y="94"/>
                    <a:pt x="51" y="94"/>
                  </a:cubicBezTo>
                  <a:cubicBezTo>
                    <a:pt x="52" y="92"/>
                    <a:pt x="52" y="92"/>
                    <a:pt x="52" y="92"/>
                  </a:cubicBezTo>
                  <a:cubicBezTo>
                    <a:pt x="58" y="84"/>
                    <a:pt x="58" y="84"/>
                    <a:pt x="58" y="84"/>
                  </a:cubicBezTo>
                  <a:cubicBezTo>
                    <a:pt x="71" y="69"/>
                    <a:pt x="71" y="69"/>
                    <a:pt x="71" y="69"/>
                  </a:cubicBezTo>
                  <a:cubicBezTo>
                    <a:pt x="55" y="88"/>
                    <a:pt x="55" y="88"/>
                    <a:pt x="55" y="88"/>
                  </a:cubicBezTo>
                  <a:cubicBezTo>
                    <a:pt x="51" y="93"/>
                    <a:pt x="51" y="93"/>
                    <a:pt x="51" y="93"/>
                  </a:cubicBezTo>
                  <a:cubicBezTo>
                    <a:pt x="50" y="94"/>
                    <a:pt x="50" y="94"/>
                    <a:pt x="50" y="94"/>
                  </a:cubicBezTo>
                  <a:cubicBezTo>
                    <a:pt x="49" y="95"/>
                    <a:pt x="49" y="95"/>
                    <a:pt x="49" y="95"/>
                  </a:cubicBezTo>
                  <a:cubicBezTo>
                    <a:pt x="49" y="95"/>
                    <a:pt x="49" y="95"/>
                    <a:pt x="49" y="96"/>
                  </a:cubicBezTo>
                  <a:cubicBezTo>
                    <a:pt x="48" y="97"/>
                    <a:pt x="47" y="98"/>
                    <a:pt x="45" y="99"/>
                  </a:cubicBezTo>
                  <a:cubicBezTo>
                    <a:pt x="41" y="102"/>
                    <a:pt x="35" y="103"/>
                    <a:pt x="30" y="103"/>
                  </a:cubicBezTo>
                  <a:cubicBezTo>
                    <a:pt x="25" y="103"/>
                    <a:pt x="20" y="102"/>
                    <a:pt x="16" y="100"/>
                  </a:cubicBezTo>
                  <a:cubicBezTo>
                    <a:pt x="15" y="99"/>
                    <a:pt x="14" y="99"/>
                    <a:pt x="12" y="98"/>
                  </a:cubicBezTo>
                  <a:cubicBezTo>
                    <a:pt x="12" y="98"/>
                    <a:pt x="11" y="97"/>
                    <a:pt x="11" y="97"/>
                  </a:cubicBezTo>
                  <a:cubicBezTo>
                    <a:pt x="10" y="97"/>
                    <a:pt x="10" y="97"/>
                    <a:pt x="10" y="97"/>
                  </a:cubicBezTo>
                  <a:cubicBezTo>
                    <a:pt x="10" y="96"/>
                    <a:pt x="10" y="96"/>
                    <a:pt x="10" y="96"/>
                  </a:cubicBezTo>
                  <a:cubicBezTo>
                    <a:pt x="10" y="96"/>
                    <a:pt x="9" y="96"/>
                    <a:pt x="9" y="95"/>
                  </a:cubicBezTo>
                  <a:cubicBezTo>
                    <a:pt x="7" y="93"/>
                    <a:pt x="6" y="91"/>
                    <a:pt x="4" y="89"/>
                  </a:cubicBezTo>
                  <a:cubicBezTo>
                    <a:pt x="2" y="84"/>
                    <a:pt x="1" y="79"/>
                    <a:pt x="1" y="74"/>
                  </a:cubicBezTo>
                  <a:cubicBezTo>
                    <a:pt x="1" y="69"/>
                    <a:pt x="3" y="64"/>
                    <a:pt x="5" y="59"/>
                  </a:cubicBezTo>
                  <a:cubicBezTo>
                    <a:pt x="5" y="59"/>
                    <a:pt x="5" y="60"/>
                    <a:pt x="6" y="59"/>
                  </a:cubicBezTo>
                  <a:cubicBezTo>
                    <a:pt x="3" y="64"/>
                    <a:pt x="2" y="69"/>
                    <a:pt x="2" y="74"/>
                  </a:cubicBezTo>
                  <a:cubicBezTo>
                    <a:pt x="2" y="79"/>
                    <a:pt x="3" y="84"/>
                    <a:pt x="5" y="89"/>
                  </a:cubicBezTo>
                  <a:cubicBezTo>
                    <a:pt x="6" y="90"/>
                    <a:pt x="7" y="91"/>
                    <a:pt x="7" y="92"/>
                  </a:cubicBezTo>
                  <a:cubicBezTo>
                    <a:pt x="8" y="92"/>
                    <a:pt x="8" y="93"/>
                    <a:pt x="9" y="93"/>
                  </a:cubicBezTo>
                  <a:cubicBezTo>
                    <a:pt x="9" y="94"/>
                    <a:pt x="9" y="94"/>
                    <a:pt x="9" y="94"/>
                  </a:cubicBezTo>
                  <a:cubicBezTo>
                    <a:pt x="9" y="94"/>
                    <a:pt x="10" y="94"/>
                    <a:pt x="10" y="95"/>
                  </a:cubicBezTo>
                  <a:cubicBezTo>
                    <a:pt x="10" y="95"/>
                    <a:pt x="11" y="95"/>
                    <a:pt x="11" y="96"/>
                  </a:cubicBezTo>
                  <a:cubicBezTo>
                    <a:pt x="12" y="96"/>
                    <a:pt x="12" y="96"/>
                    <a:pt x="12" y="96"/>
                  </a:cubicBezTo>
                  <a:cubicBezTo>
                    <a:pt x="12" y="97"/>
                    <a:pt x="13" y="97"/>
                    <a:pt x="13" y="97"/>
                  </a:cubicBezTo>
                  <a:cubicBezTo>
                    <a:pt x="14" y="98"/>
                    <a:pt x="16" y="99"/>
                    <a:pt x="17" y="99"/>
                  </a:cubicBezTo>
                  <a:cubicBezTo>
                    <a:pt x="21" y="101"/>
                    <a:pt x="26" y="102"/>
                    <a:pt x="31" y="102"/>
                  </a:cubicBezTo>
                  <a:cubicBezTo>
                    <a:pt x="36" y="102"/>
                    <a:pt x="41" y="101"/>
                    <a:pt x="46" y="97"/>
                  </a:cubicBezTo>
                  <a:cubicBezTo>
                    <a:pt x="47" y="96"/>
                    <a:pt x="48" y="96"/>
                    <a:pt x="49" y="94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5" y="87"/>
                    <a:pt x="55" y="87"/>
                    <a:pt x="55" y="87"/>
                  </a:cubicBezTo>
                  <a:cubicBezTo>
                    <a:pt x="60" y="81"/>
                    <a:pt x="66" y="74"/>
                    <a:pt x="71" y="68"/>
                  </a:cubicBezTo>
                  <a:cubicBezTo>
                    <a:pt x="72" y="68"/>
                    <a:pt x="72" y="68"/>
                    <a:pt x="72" y="68"/>
                  </a:cubicBezTo>
                  <a:cubicBezTo>
                    <a:pt x="83" y="55"/>
                    <a:pt x="83" y="55"/>
                    <a:pt x="83" y="55"/>
                  </a:cubicBezTo>
                  <a:cubicBezTo>
                    <a:pt x="86" y="51"/>
                    <a:pt x="86" y="51"/>
                    <a:pt x="86" y="51"/>
                  </a:cubicBezTo>
                  <a:cubicBezTo>
                    <a:pt x="88" y="49"/>
                    <a:pt x="88" y="49"/>
                    <a:pt x="88" y="49"/>
                  </a:cubicBezTo>
                  <a:cubicBezTo>
                    <a:pt x="88" y="48"/>
                    <a:pt x="88" y="48"/>
                    <a:pt x="88" y="48"/>
                  </a:cubicBezTo>
                  <a:cubicBezTo>
                    <a:pt x="89" y="48"/>
                    <a:pt x="89" y="48"/>
                    <a:pt x="89" y="47"/>
                  </a:cubicBezTo>
                  <a:cubicBezTo>
                    <a:pt x="92" y="44"/>
                    <a:pt x="93" y="41"/>
                    <a:pt x="95" y="37"/>
                  </a:cubicBezTo>
                  <a:cubicBezTo>
                    <a:pt x="97" y="31"/>
                    <a:pt x="96" y="25"/>
                    <a:pt x="94" y="20"/>
                  </a:cubicBezTo>
                  <a:cubicBezTo>
                    <a:pt x="95" y="26"/>
                    <a:pt x="94" y="32"/>
                    <a:pt x="92" y="3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63" name="Freeform 28"/>
            <p:cNvSpPr/>
            <p:nvPr/>
          </p:nvSpPr>
          <p:spPr bwMode="auto">
            <a:xfrm>
              <a:off x="5175251" y="1671638"/>
              <a:ext cx="4763" cy="3175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64" name="Freeform 29"/>
            <p:cNvSpPr/>
            <p:nvPr/>
          </p:nvSpPr>
          <p:spPr bwMode="auto">
            <a:xfrm>
              <a:off x="5160963" y="1660526"/>
              <a:ext cx="3175" cy="3175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0 h 1"/>
                <a:gd name="T4" fmla="*/ 0 w 1"/>
                <a:gd name="T5" fmla="*/ 0 h 1"/>
                <a:gd name="T6" fmla="*/ 1 w 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65" name="Freeform 30"/>
            <p:cNvSpPr/>
            <p:nvPr/>
          </p:nvSpPr>
          <p:spPr bwMode="auto">
            <a:xfrm>
              <a:off x="5180013" y="1674813"/>
              <a:ext cx="11113" cy="4763"/>
            </a:xfrm>
            <a:custGeom>
              <a:avLst/>
              <a:gdLst>
                <a:gd name="T0" fmla="*/ 0 w 3"/>
                <a:gd name="T1" fmla="*/ 0 h 1"/>
                <a:gd name="T2" fmla="*/ 3 w 3"/>
                <a:gd name="T3" fmla="*/ 1 h 1"/>
                <a:gd name="T4" fmla="*/ 0 w 3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0" y="0"/>
                  </a:moveTo>
                  <a:cubicBezTo>
                    <a:pt x="1" y="1"/>
                    <a:pt x="2" y="1"/>
                    <a:pt x="3" y="1"/>
                  </a:cubicBezTo>
                  <a:cubicBezTo>
                    <a:pt x="2" y="1"/>
                    <a:pt x="1" y="1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66" name="Freeform 31"/>
            <p:cNvSpPr/>
            <p:nvPr/>
          </p:nvSpPr>
          <p:spPr bwMode="auto">
            <a:xfrm>
              <a:off x="5164138" y="1663701"/>
              <a:ext cx="7938" cy="4763"/>
            </a:xfrm>
            <a:custGeom>
              <a:avLst/>
              <a:gdLst>
                <a:gd name="T0" fmla="*/ 2 w 2"/>
                <a:gd name="T1" fmla="*/ 1 h 1"/>
                <a:gd name="T2" fmla="*/ 0 w 2"/>
                <a:gd name="T3" fmla="*/ 0 h 1"/>
                <a:gd name="T4" fmla="*/ 1 w 2"/>
                <a:gd name="T5" fmla="*/ 1 h 1"/>
                <a:gd name="T6" fmla="*/ 2 w 2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1" y="1"/>
                    <a:pt x="0" y="0"/>
                    <a:pt x="0" y="0"/>
                  </a:cubicBezTo>
                  <a:cubicBezTo>
                    <a:pt x="0" y="0"/>
                    <a:pt x="0" y="0"/>
                    <a:pt x="1" y="1"/>
                  </a:cubicBezTo>
                  <a:cubicBezTo>
                    <a:pt x="1" y="1"/>
                    <a:pt x="1" y="1"/>
                    <a:pt x="2" y="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67" name="Freeform 32"/>
            <p:cNvSpPr/>
            <p:nvPr/>
          </p:nvSpPr>
          <p:spPr bwMode="auto">
            <a:xfrm>
              <a:off x="5172076" y="1668463"/>
              <a:ext cx="3175" cy="3175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70" name="Freeform 33"/>
            <p:cNvSpPr/>
            <p:nvPr/>
          </p:nvSpPr>
          <p:spPr bwMode="auto">
            <a:xfrm>
              <a:off x="4987926" y="1292226"/>
              <a:ext cx="360363" cy="398463"/>
            </a:xfrm>
            <a:custGeom>
              <a:avLst/>
              <a:gdLst>
                <a:gd name="T0" fmla="*/ 38 w 96"/>
                <a:gd name="T1" fmla="*/ 88 h 106"/>
                <a:gd name="T2" fmla="*/ 46 w 96"/>
                <a:gd name="T3" fmla="*/ 98 h 106"/>
                <a:gd name="T4" fmla="*/ 42 w 96"/>
                <a:gd name="T5" fmla="*/ 93 h 106"/>
                <a:gd name="T6" fmla="*/ 12 w 96"/>
                <a:gd name="T7" fmla="*/ 55 h 106"/>
                <a:gd name="T8" fmla="*/ 0 w 96"/>
                <a:gd name="T9" fmla="*/ 29 h 106"/>
                <a:gd name="T10" fmla="*/ 6 w 96"/>
                <a:gd name="T11" fmla="*/ 14 h 106"/>
                <a:gd name="T12" fmla="*/ 5 w 96"/>
                <a:gd name="T13" fmla="*/ 43 h 106"/>
                <a:gd name="T14" fmla="*/ 20 w 96"/>
                <a:gd name="T15" fmla="*/ 64 h 106"/>
                <a:gd name="T16" fmla="*/ 45 w 96"/>
                <a:gd name="T17" fmla="*/ 96 h 106"/>
                <a:gd name="T18" fmla="*/ 48 w 96"/>
                <a:gd name="T19" fmla="*/ 99 h 106"/>
                <a:gd name="T20" fmla="*/ 67 w 96"/>
                <a:gd name="T21" fmla="*/ 106 h 106"/>
                <a:gd name="T22" fmla="*/ 86 w 96"/>
                <a:gd name="T23" fmla="*/ 98 h 106"/>
                <a:gd name="T24" fmla="*/ 95 w 96"/>
                <a:gd name="T25" fmla="*/ 86 h 106"/>
                <a:gd name="T26" fmla="*/ 92 w 96"/>
                <a:gd name="T27" fmla="*/ 86 h 106"/>
                <a:gd name="T28" fmla="*/ 81 w 96"/>
                <a:gd name="T29" fmla="*/ 99 h 106"/>
                <a:gd name="T30" fmla="*/ 49 w 96"/>
                <a:gd name="T31" fmla="*/ 97 h 106"/>
                <a:gd name="T32" fmla="*/ 40 w 96"/>
                <a:gd name="T33" fmla="*/ 86 h 106"/>
                <a:gd name="T34" fmla="*/ 44 w 96"/>
                <a:gd name="T35" fmla="*/ 91 h 106"/>
                <a:gd name="T36" fmla="*/ 50 w 96"/>
                <a:gd name="T37" fmla="*/ 98 h 106"/>
                <a:gd name="T38" fmla="*/ 78 w 96"/>
                <a:gd name="T39" fmla="*/ 101 h 106"/>
                <a:gd name="T40" fmla="*/ 92 w 96"/>
                <a:gd name="T41" fmla="*/ 69 h 106"/>
                <a:gd name="T42" fmla="*/ 83 w 96"/>
                <a:gd name="T43" fmla="*/ 59 h 106"/>
                <a:gd name="T44" fmla="*/ 86 w 96"/>
                <a:gd name="T45" fmla="*/ 70 h 106"/>
                <a:gd name="T46" fmla="*/ 85 w 96"/>
                <a:gd name="T47" fmla="*/ 82 h 106"/>
                <a:gd name="T48" fmla="*/ 57 w 96"/>
                <a:gd name="T49" fmla="*/ 93 h 106"/>
                <a:gd name="T50" fmla="*/ 53 w 96"/>
                <a:gd name="T51" fmla="*/ 90 h 106"/>
                <a:gd name="T52" fmla="*/ 28 w 96"/>
                <a:gd name="T53" fmla="*/ 57 h 106"/>
                <a:gd name="T54" fmla="*/ 54 w 96"/>
                <a:gd name="T55" fmla="*/ 91 h 106"/>
                <a:gd name="T56" fmla="*/ 62 w 96"/>
                <a:gd name="T57" fmla="*/ 95 h 106"/>
                <a:gd name="T58" fmla="*/ 84 w 96"/>
                <a:gd name="T59" fmla="*/ 72 h 106"/>
                <a:gd name="T60" fmla="*/ 79 w 96"/>
                <a:gd name="T61" fmla="*/ 87 h 106"/>
                <a:gd name="T62" fmla="*/ 72 w 96"/>
                <a:gd name="T63" fmla="*/ 92 h 106"/>
                <a:gd name="T64" fmla="*/ 56 w 96"/>
                <a:gd name="T65" fmla="*/ 89 h 106"/>
                <a:gd name="T66" fmla="*/ 23 w 96"/>
                <a:gd name="T67" fmla="*/ 47 h 106"/>
                <a:gd name="T68" fmla="*/ 18 w 96"/>
                <a:gd name="T69" fmla="*/ 40 h 106"/>
                <a:gd name="T70" fmla="*/ 17 w 96"/>
                <a:gd name="T71" fmla="*/ 21 h 106"/>
                <a:gd name="T72" fmla="*/ 21 w 96"/>
                <a:gd name="T73" fmla="*/ 18 h 106"/>
                <a:gd name="T74" fmla="*/ 37 w 96"/>
                <a:gd name="T75" fmla="*/ 17 h 106"/>
                <a:gd name="T76" fmla="*/ 39 w 96"/>
                <a:gd name="T77" fmla="*/ 19 h 106"/>
                <a:gd name="T78" fmla="*/ 70 w 96"/>
                <a:gd name="T79" fmla="*/ 57 h 106"/>
                <a:gd name="T80" fmla="*/ 83 w 96"/>
                <a:gd name="T81" fmla="*/ 53 h 106"/>
                <a:gd name="T82" fmla="*/ 55 w 96"/>
                <a:gd name="T83" fmla="*/ 16 h 106"/>
                <a:gd name="T84" fmla="*/ 48 w 96"/>
                <a:gd name="T85" fmla="*/ 7 h 106"/>
                <a:gd name="T86" fmla="*/ 12 w 96"/>
                <a:gd name="T87" fmla="*/ 6 h 106"/>
                <a:gd name="T88" fmla="*/ 7 w 96"/>
                <a:gd name="T89" fmla="*/ 10 h 106"/>
                <a:gd name="T90" fmla="*/ 2 w 96"/>
                <a:gd name="T91" fmla="*/ 4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6" h="106">
                  <a:moveTo>
                    <a:pt x="14" y="58"/>
                  </a:moveTo>
                  <a:cubicBezTo>
                    <a:pt x="26" y="73"/>
                    <a:pt x="26" y="73"/>
                    <a:pt x="26" y="73"/>
                  </a:cubicBezTo>
                  <a:cubicBezTo>
                    <a:pt x="38" y="88"/>
                    <a:pt x="38" y="88"/>
                    <a:pt x="38" y="88"/>
                  </a:cubicBezTo>
                  <a:cubicBezTo>
                    <a:pt x="44" y="95"/>
                    <a:pt x="44" y="95"/>
                    <a:pt x="44" y="95"/>
                  </a:cubicBezTo>
                  <a:cubicBezTo>
                    <a:pt x="45" y="97"/>
                    <a:pt x="45" y="97"/>
                    <a:pt x="45" y="97"/>
                  </a:cubicBezTo>
                  <a:cubicBezTo>
                    <a:pt x="46" y="97"/>
                    <a:pt x="46" y="98"/>
                    <a:pt x="46" y="98"/>
                  </a:cubicBezTo>
                  <a:cubicBezTo>
                    <a:pt x="46" y="98"/>
                    <a:pt x="45" y="97"/>
                    <a:pt x="45" y="97"/>
                  </a:cubicBezTo>
                  <a:cubicBezTo>
                    <a:pt x="44" y="95"/>
                    <a:pt x="44" y="95"/>
                    <a:pt x="44" y="95"/>
                  </a:cubicBezTo>
                  <a:cubicBezTo>
                    <a:pt x="42" y="93"/>
                    <a:pt x="42" y="93"/>
                    <a:pt x="42" y="93"/>
                  </a:cubicBezTo>
                  <a:cubicBezTo>
                    <a:pt x="35" y="83"/>
                    <a:pt x="35" y="83"/>
                    <a:pt x="35" y="83"/>
                  </a:cubicBezTo>
                  <a:cubicBezTo>
                    <a:pt x="19" y="64"/>
                    <a:pt x="19" y="64"/>
                    <a:pt x="19" y="64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6" y="48"/>
                    <a:pt x="5" y="46"/>
                    <a:pt x="4" y="44"/>
                  </a:cubicBezTo>
                  <a:cubicBezTo>
                    <a:pt x="2" y="39"/>
                    <a:pt x="0" y="34"/>
                    <a:pt x="0" y="29"/>
                  </a:cubicBezTo>
                  <a:cubicBezTo>
                    <a:pt x="0" y="27"/>
                    <a:pt x="0" y="24"/>
                    <a:pt x="1" y="21"/>
                  </a:cubicBezTo>
                  <a:cubicBezTo>
                    <a:pt x="2" y="18"/>
                    <a:pt x="3" y="16"/>
                    <a:pt x="5" y="13"/>
                  </a:cubicBezTo>
                  <a:cubicBezTo>
                    <a:pt x="5" y="14"/>
                    <a:pt x="4" y="15"/>
                    <a:pt x="6" y="14"/>
                  </a:cubicBezTo>
                  <a:cubicBezTo>
                    <a:pt x="4" y="16"/>
                    <a:pt x="3" y="18"/>
                    <a:pt x="2" y="21"/>
                  </a:cubicBezTo>
                  <a:cubicBezTo>
                    <a:pt x="1" y="24"/>
                    <a:pt x="1" y="27"/>
                    <a:pt x="1" y="29"/>
                  </a:cubicBezTo>
                  <a:cubicBezTo>
                    <a:pt x="1" y="34"/>
                    <a:pt x="3" y="39"/>
                    <a:pt x="5" y="43"/>
                  </a:cubicBezTo>
                  <a:cubicBezTo>
                    <a:pt x="6" y="46"/>
                    <a:pt x="7" y="48"/>
                    <a:pt x="9" y="50"/>
                  </a:cubicBezTo>
                  <a:cubicBezTo>
                    <a:pt x="13" y="54"/>
                    <a:pt x="13" y="54"/>
                    <a:pt x="13" y="54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25" y="71"/>
                    <a:pt x="30" y="77"/>
                    <a:pt x="36" y="84"/>
                  </a:cubicBezTo>
                  <a:cubicBezTo>
                    <a:pt x="38" y="87"/>
                    <a:pt x="41" y="90"/>
                    <a:pt x="43" y="93"/>
                  </a:cubicBezTo>
                  <a:cubicBezTo>
                    <a:pt x="45" y="96"/>
                    <a:pt x="45" y="96"/>
                    <a:pt x="45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6" y="97"/>
                    <a:pt x="47" y="97"/>
                    <a:pt x="47" y="97"/>
                  </a:cubicBezTo>
                  <a:cubicBezTo>
                    <a:pt x="47" y="98"/>
                    <a:pt x="48" y="98"/>
                    <a:pt x="48" y="99"/>
                  </a:cubicBezTo>
                  <a:cubicBezTo>
                    <a:pt x="51" y="101"/>
                    <a:pt x="53" y="102"/>
                    <a:pt x="56" y="103"/>
                  </a:cubicBezTo>
                  <a:cubicBezTo>
                    <a:pt x="55" y="104"/>
                    <a:pt x="55" y="104"/>
                    <a:pt x="55" y="104"/>
                  </a:cubicBezTo>
                  <a:cubicBezTo>
                    <a:pt x="59" y="106"/>
                    <a:pt x="63" y="106"/>
                    <a:pt x="67" y="106"/>
                  </a:cubicBezTo>
                  <a:cubicBezTo>
                    <a:pt x="71" y="106"/>
                    <a:pt x="75" y="105"/>
                    <a:pt x="78" y="103"/>
                  </a:cubicBezTo>
                  <a:cubicBezTo>
                    <a:pt x="80" y="102"/>
                    <a:pt x="82" y="101"/>
                    <a:pt x="84" y="100"/>
                  </a:cubicBezTo>
                  <a:cubicBezTo>
                    <a:pt x="84" y="100"/>
                    <a:pt x="85" y="99"/>
                    <a:pt x="86" y="98"/>
                  </a:cubicBezTo>
                  <a:cubicBezTo>
                    <a:pt x="86" y="98"/>
                    <a:pt x="87" y="98"/>
                    <a:pt x="87" y="97"/>
                  </a:cubicBezTo>
                  <a:cubicBezTo>
                    <a:pt x="88" y="97"/>
                    <a:pt x="88" y="97"/>
                    <a:pt x="88" y="96"/>
                  </a:cubicBezTo>
                  <a:cubicBezTo>
                    <a:pt x="91" y="93"/>
                    <a:pt x="93" y="90"/>
                    <a:pt x="95" y="86"/>
                  </a:cubicBezTo>
                  <a:cubicBezTo>
                    <a:pt x="96" y="82"/>
                    <a:pt x="96" y="79"/>
                    <a:pt x="95" y="76"/>
                  </a:cubicBezTo>
                  <a:cubicBezTo>
                    <a:pt x="95" y="73"/>
                    <a:pt x="94" y="71"/>
                    <a:pt x="93" y="69"/>
                  </a:cubicBezTo>
                  <a:cubicBezTo>
                    <a:pt x="95" y="74"/>
                    <a:pt x="95" y="80"/>
                    <a:pt x="92" y="86"/>
                  </a:cubicBezTo>
                  <a:cubicBezTo>
                    <a:pt x="91" y="89"/>
                    <a:pt x="90" y="91"/>
                    <a:pt x="88" y="93"/>
                  </a:cubicBezTo>
                  <a:cubicBezTo>
                    <a:pt x="87" y="94"/>
                    <a:pt x="86" y="95"/>
                    <a:pt x="85" y="96"/>
                  </a:cubicBezTo>
                  <a:cubicBezTo>
                    <a:pt x="84" y="97"/>
                    <a:pt x="83" y="98"/>
                    <a:pt x="81" y="99"/>
                  </a:cubicBezTo>
                  <a:cubicBezTo>
                    <a:pt x="76" y="102"/>
                    <a:pt x="71" y="103"/>
                    <a:pt x="65" y="103"/>
                  </a:cubicBezTo>
                  <a:cubicBezTo>
                    <a:pt x="62" y="103"/>
                    <a:pt x="60" y="103"/>
                    <a:pt x="57" y="102"/>
                  </a:cubicBezTo>
                  <a:cubicBezTo>
                    <a:pt x="54" y="101"/>
                    <a:pt x="51" y="100"/>
                    <a:pt x="49" y="97"/>
                  </a:cubicBezTo>
                  <a:cubicBezTo>
                    <a:pt x="48" y="96"/>
                    <a:pt x="47" y="95"/>
                    <a:pt x="46" y="94"/>
                  </a:cubicBezTo>
                  <a:cubicBezTo>
                    <a:pt x="44" y="91"/>
                    <a:pt x="44" y="91"/>
                    <a:pt x="44" y="91"/>
                  </a:cubicBezTo>
                  <a:cubicBezTo>
                    <a:pt x="40" y="86"/>
                    <a:pt x="40" y="86"/>
                    <a:pt x="40" y="86"/>
                  </a:cubicBezTo>
                  <a:cubicBezTo>
                    <a:pt x="31" y="74"/>
                    <a:pt x="31" y="74"/>
                    <a:pt x="31" y="74"/>
                  </a:cubicBezTo>
                  <a:cubicBezTo>
                    <a:pt x="13" y="52"/>
                    <a:pt x="13" y="52"/>
                    <a:pt x="13" y="52"/>
                  </a:cubicBezTo>
                  <a:cubicBezTo>
                    <a:pt x="23" y="64"/>
                    <a:pt x="35" y="78"/>
                    <a:pt x="44" y="91"/>
                  </a:cubicBezTo>
                  <a:cubicBezTo>
                    <a:pt x="47" y="94"/>
                    <a:pt x="47" y="94"/>
                    <a:pt x="47" y="94"/>
                  </a:cubicBezTo>
                  <a:cubicBezTo>
                    <a:pt x="47" y="95"/>
                    <a:pt x="48" y="96"/>
                    <a:pt x="48" y="96"/>
                  </a:cubicBezTo>
                  <a:cubicBezTo>
                    <a:pt x="49" y="97"/>
                    <a:pt x="49" y="98"/>
                    <a:pt x="50" y="98"/>
                  </a:cubicBezTo>
                  <a:cubicBezTo>
                    <a:pt x="53" y="100"/>
                    <a:pt x="56" y="102"/>
                    <a:pt x="59" y="103"/>
                  </a:cubicBezTo>
                  <a:cubicBezTo>
                    <a:pt x="63" y="103"/>
                    <a:pt x="66" y="103"/>
                    <a:pt x="69" y="103"/>
                  </a:cubicBezTo>
                  <a:cubicBezTo>
                    <a:pt x="72" y="103"/>
                    <a:pt x="75" y="102"/>
                    <a:pt x="78" y="101"/>
                  </a:cubicBezTo>
                  <a:cubicBezTo>
                    <a:pt x="81" y="99"/>
                    <a:pt x="83" y="97"/>
                    <a:pt x="86" y="95"/>
                  </a:cubicBezTo>
                  <a:cubicBezTo>
                    <a:pt x="88" y="93"/>
                    <a:pt x="90" y="90"/>
                    <a:pt x="91" y="87"/>
                  </a:cubicBezTo>
                  <a:cubicBezTo>
                    <a:pt x="94" y="81"/>
                    <a:pt x="94" y="75"/>
                    <a:pt x="92" y="69"/>
                  </a:cubicBezTo>
                  <a:cubicBezTo>
                    <a:pt x="92" y="68"/>
                    <a:pt x="91" y="66"/>
                    <a:pt x="91" y="65"/>
                  </a:cubicBezTo>
                  <a:cubicBezTo>
                    <a:pt x="90" y="64"/>
                    <a:pt x="89" y="62"/>
                    <a:pt x="88" y="61"/>
                  </a:cubicBezTo>
                  <a:cubicBezTo>
                    <a:pt x="86" y="60"/>
                    <a:pt x="84" y="59"/>
                    <a:pt x="83" y="59"/>
                  </a:cubicBezTo>
                  <a:cubicBezTo>
                    <a:pt x="83" y="60"/>
                    <a:pt x="83" y="60"/>
                    <a:pt x="83" y="61"/>
                  </a:cubicBezTo>
                  <a:cubicBezTo>
                    <a:pt x="83" y="62"/>
                    <a:pt x="84" y="64"/>
                    <a:pt x="84" y="66"/>
                  </a:cubicBezTo>
                  <a:cubicBezTo>
                    <a:pt x="85" y="67"/>
                    <a:pt x="86" y="69"/>
                    <a:pt x="86" y="70"/>
                  </a:cubicBezTo>
                  <a:cubicBezTo>
                    <a:pt x="87" y="71"/>
                    <a:pt x="87" y="72"/>
                    <a:pt x="87" y="72"/>
                  </a:cubicBezTo>
                  <a:cubicBezTo>
                    <a:pt x="86" y="73"/>
                    <a:pt x="86" y="73"/>
                    <a:pt x="85" y="73"/>
                  </a:cubicBezTo>
                  <a:cubicBezTo>
                    <a:pt x="86" y="76"/>
                    <a:pt x="86" y="79"/>
                    <a:pt x="85" y="82"/>
                  </a:cubicBezTo>
                  <a:cubicBezTo>
                    <a:pt x="84" y="85"/>
                    <a:pt x="82" y="88"/>
                    <a:pt x="80" y="90"/>
                  </a:cubicBezTo>
                  <a:cubicBezTo>
                    <a:pt x="75" y="94"/>
                    <a:pt x="68" y="96"/>
                    <a:pt x="62" y="95"/>
                  </a:cubicBezTo>
                  <a:cubicBezTo>
                    <a:pt x="60" y="95"/>
                    <a:pt x="58" y="94"/>
                    <a:pt x="57" y="93"/>
                  </a:cubicBezTo>
                  <a:cubicBezTo>
                    <a:pt x="56" y="93"/>
                    <a:pt x="55" y="92"/>
                    <a:pt x="55" y="92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54" y="90"/>
                    <a:pt x="53" y="90"/>
                    <a:pt x="53" y="90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39" y="71"/>
                    <a:pt x="33" y="64"/>
                    <a:pt x="28" y="57"/>
                  </a:cubicBezTo>
                  <a:cubicBezTo>
                    <a:pt x="34" y="64"/>
                    <a:pt x="39" y="72"/>
                    <a:pt x="45" y="79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90"/>
                    <a:pt x="54" y="90"/>
                    <a:pt x="54" y="91"/>
                  </a:cubicBezTo>
                  <a:cubicBezTo>
                    <a:pt x="54" y="91"/>
                    <a:pt x="54" y="91"/>
                    <a:pt x="55" y="92"/>
                  </a:cubicBezTo>
                  <a:cubicBezTo>
                    <a:pt x="55" y="92"/>
                    <a:pt x="56" y="93"/>
                    <a:pt x="57" y="93"/>
                  </a:cubicBezTo>
                  <a:cubicBezTo>
                    <a:pt x="58" y="94"/>
                    <a:pt x="60" y="95"/>
                    <a:pt x="62" y="95"/>
                  </a:cubicBezTo>
                  <a:cubicBezTo>
                    <a:pt x="68" y="96"/>
                    <a:pt x="75" y="94"/>
                    <a:pt x="79" y="90"/>
                  </a:cubicBezTo>
                  <a:cubicBezTo>
                    <a:pt x="82" y="87"/>
                    <a:pt x="83" y="85"/>
                    <a:pt x="84" y="82"/>
                  </a:cubicBezTo>
                  <a:cubicBezTo>
                    <a:pt x="85" y="79"/>
                    <a:pt x="85" y="76"/>
                    <a:pt x="84" y="72"/>
                  </a:cubicBezTo>
                  <a:cubicBezTo>
                    <a:pt x="83" y="72"/>
                    <a:pt x="83" y="72"/>
                    <a:pt x="83" y="75"/>
                  </a:cubicBezTo>
                  <a:cubicBezTo>
                    <a:pt x="83" y="77"/>
                    <a:pt x="83" y="81"/>
                    <a:pt x="81" y="84"/>
                  </a:cubicBezTo>
                  <a:cubicBezTo>
                    <a:pt x="80" y="85"/>
                    <a:pt x="80" y="86"/>
                    <a:pt x="79" y="87"/>
                  </a:cubicBezTo>
                  <a:cubicBezTo>
                    <a:pt x="79" y="88"/>
                    <a:pt x="78" y="88"/>
                    <a:pt x="78" y="88"/>
                  </a:cubicBezTo>
                  <a:cubicBezTo>
                    <a:pt x="78" y="89"/>
                    <a:pt x="77" y="89"/>
                    <a:pt x="77" y="89"/>
                  </a:cubicBezTo>
                  <a:cubicBezTo>
                    <a:pt x="75" y="91"/>
                    <a:pt x="73" y="92"/>
                    <a:pt x="72" y="92"/>
                  </a:cubicBezTo>
                  <a:cubicBezTo>
                    <a:pt x="69" y="93"/>
                    <a:pt x="67" y="93"/>
                    <a:pt x="64" y="93"/>
                  </a:cubicBezTo>
                  <a:cubicBezTo>
                    <a:pt x="62" y="93"/>
                    <a:pt x="60" y="92"/>
                    <a:pt x="58" y="91"/>
                  </a:cubicBezTo>
                  <a:cubicBezTo>
                    <a:pt x="57" y="90"/>
                    <a:pt x="56" y="90"/>
                    <a:pt x="56" y="89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47" y="78"/>
                    <a:pt x="47" y="78"/>
                    <a:pt x="47" y="78"/>
                  </a:cubicBezTo>
                  <a:cubicBezTo>
                    <a:pt x="39" y="67"/>
                    <a:pt x="31" y="57"/>
                    <a:pt x="23" y="47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19" y="41"/>
                    <a:pt x="18" y="41"/>
                    <a:pt x="18" y="41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39"/>
                    <a:pt x="17" y="38"/>
                    <a:pt x="16" y="37"/>
                  </a:cubicBezTo>
                  <a:cubicBezTo>
                    <a:pt x="15" y="34"/>
                    <a:pt x="14" y="31"/>
                    <a:pt x="14" y="28"/>
                  </a:cubicBezTo>
                  <a:cubicBezTo>
                    <a:pt x="14" y="25"/>
                    <a:pt x="15" y="23"/>
                    <a:pt x="17" y="21"/>
                  </a:cubicBezTo>
                  <a:cubicBezTo>
                    <a:pt x="17" y="21"/>
                    <a:pt x="17" y="20"/>
                    <a:pt x="18" y="20"/>
                  </a:cubicBezTo>
                  <a:cubicBezTo>
                    <a:pt x="18" y="20"/>
                    <a:pt x="18" y="20"/>
                    <a:pt x="19" y="19"/>
                  </a:cubicBezTo>
                  <a:cubicBezTo>
                    <a:pt x="19" y="19"/>
                    <a:pt x="20" y="18"/>
                    <a:pt x="21" y="18"/>
                  </a:cubicBezTo>
                  <a:cubicBezTo>
                    <a:pt x="22" y="17"/>
                    <a:pt x="24" y="16"/>
                    <a:pt x="26" y="16"/>
                  </a:cubicBezTo>
                  <a:cubicBezTo>
                    <a:pt x="28" y="15"/>
                    <a:pt x="30" y="15"/>
                    <a:pt x="32" y="15"/>
                  </a:cubicBezTo>
                  <a:cubicBezTo>
                    <a:pt x="34" y="15"/>
                    <a:pt x="36" y="16"/>
                    <a:pt x="37" y="17"/>
                  </a:cubicBezTo>
                  <a:cubicBezTo>
                    <a:pt x="38" y="17"/>
                    <a:pt x="38" y="17"/>
                    <a:pt x="38" y="18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42" y="22"/>
                    <a:pt x="42" y="22"/>
                    <a:pt x="42" y="22"/>
                  </a:cubicBezTo>
                  <a:cubicBezTo>
                    <a:pt x="48" y="30"/>
                    <a:pt x="48" y="30"/>
                    <a:pt x="48" y="30"/>
                  </a:cubicBezTo>
                  <a:cubicBezTo>
                    <a:pt x="56" y="40"/>
                    <a:pt x="63" y="49"/>
                    <a:pt x="70" y="57"/>
                  </a:cubicBezTo>
                  <a:cubicBezTo>
                    <a:pt x="82" y="70"/>
                    <a:pt x="82" y="62"/>
                    <a:pt x="72" y="47"/>
                  </a:cubicBezTo>
                  <a:cubicBezTo>
                    <a:pt x="72" y="46"/>
                    <a:pt x="72" y="46"/>
                    <a:pt x="72" y="46"/>
                  </a:cubicBezTo>
                  <a:cubicBezTo>
                    <a:pt x="83" y="61"/>
                    <a:pt x="80" y="52"/>
                    <a:pt x="83" y="53"/>
                  </a:cubicBezTo>
                  <a:cubicBezTo>
                    <a:pt x="77" y="45"/>
                    <a:pt x="72" y="38"/>
                    <a:pt x="67" y="30"/>
                  </a:cubicBezTo>
                  <a:cubicBezTo>
                    <a:pt x="61" y="23"/>
                    <a:pt x="61" y="23"/>
                    <a:pt x="61" y="23"/>
                  </a:cubicBezTo>
                  <a:cubicBezTo>
                    <a:pt x="55" y="16"/>
                    <a:pt x="55" y="16"/>
                    <a:pt x="55" y="16"/>
                  </a:cubicBezTo>
                  <a:cubicBezTo>
                    <a:pt x="52" y="12"/>
                    <a:pt x="52" y="12"/>
                    <a:pt x="52" y="12"/>
                  </a:cubicBezTo>
                  <a:cubicBezTo>
                    <a:pt x="50" y="10"/>
                    <a:pt x="50" y="10"/>
                    <a:pt x="50" y="10"/>
                  </a:cubicBezTo>
                  <a:cubicBezTo>
                    <a:pt x="50" y="9"/>
                    <a:pt x="49" y="8"/>
                    <a:pt x="48" y="7"/>
                  </a:cubicBezTo>
                  <a:cubicBezTo>
                    <a:pt x="45" y="4"/>
                    <a:pt x="40" y="2"/>
                    <a:pt x="36" y="1"/>
                  </a:cubicBezTo>
                  <a:cubicBezTo>
                    <a:pt x="31" y="0"/>
                    <a:pt x="27" y="1"/>
                    <a:pt x="23" y="2"/>
                  </a:cubicBezTo>
                  <a:cubicBezTo>
                    <a:pt x="19" y="3"/>
                    <a:pt x="16" y="4"/>
                    <a:pt x="12" y="6"/>
                  </a:cubicBezTo>
                  <a:cubicBezTo>
                    <a:pt x="11" y="7"/>
                    <a:pt x="11" y="7"/>
                    <a:pt x="10" y="8"/>
                  </a:cubicBezTo>
                  <a:cubicBezTo>
                    <a:pt x="9" y="8"/>
                    <a:pt x="9" y="9"/>
                    <a:pt x="9" y="9"/>
                  </a:cubicBezTo>
                  <a:cubicBezTo>
                    <a:pt x="8" y="9"/>
                    <a:pt x="8" y="10"/>
                    <a:pt x="7" y="10"/>
                  </a:cubicBezTo>
                  <a:cubicBezTo>
                    <a:pt x="6" y="12"/>
                    <a:pt x="4" y="13"/>
                    <a:pt x="3" y="15"/>
                  </a:cubicBezTo>
                  <a:cubicBezTo>
                    <a:pt x="1" y="19"/>
                    <a:pt x="0" y="24"/>
                    <a:pt x="0" y="28"/>
                  </a:cubicBezTo>
                  <a:cubicBezTo>
                    <a:pt x="0" y="32"/>
                    <a:pt x="0" y="36"/>
                    <a:pt x="2" y="40"/>
                  </a:cubicBezTo>
                  <a:cubicBezTo>
                    <a:pt x="3" y="43"/>
                    <a:pt x="5" y="47"/>
                    <a:pt x="7" y="50"/>
                  </a:cubicBezTo>
                  <a:lnTo>
                    <a:pt x="14" y="5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71" name="Freeform 34"/>
            <p:cNvSpPr/>
            <p:nvPr/>
          </p:nvSpPr>
          <p:spPr bwMode="auto">
            <a:xfrm>
              <a:off x="5984876" y="954088"/>
              <a:ext cx="222250" cy="431800"/>
            </a:xfrm>
            <a:custGeom>
              <a:avLst/>
              <a:gdLst>
                <a:gd name="T0" fmla="*/ 0 w 59"/>
                <a:gd name="T1" fmla="*/ 87 h 115"/>
                <a:gd name="T2" fmla="*/ 17 w 59"/>
                <a:gd name="T3" fmla="*/ 113 h 115"/>
                <a:gd name="T4" fmla="*/ 47 w 59"/>
                <a:gd name="T5" fmla="*/ 110 h 115"/>
                <a:gd name="T6" fmla="*/ 48 w 59"/>
                <a:gd name="T7" fmla="*/ 108 h 115"/>
                <a:gd name="T8" fmla="*/ 51 w 59"/>
                <a:gd name="T9" fmla="*/ 106 h 115"/>
                <a:gd name="T10" fmla="*/ 58 w 59"/>
                <a:gd name="T11" fmla="*/ 87 h 115"/>
                <a:gd name="T12" fmla="*/ 58 w 59"/>
                <a:gd name="T13" fmla="*/ 73 h 115"/>
                <a:gd name="T14" fmla="*/ 58 w 59"/>
                <a:gd name="T15" fmla="*/ 85 h 115"/>
                <a:gd name="T16" fmla="*/ 57 w 59"/>
                <a:gd name="T17" fmla="*/ 92 h 115"/>
                <a:gd name="T18" fmla="*/ 48 w 59"/>
                <a:gd name="T19" fmla="*/ 108 h 115"/>
                <a:gd name="T20" fmla="*/ 47 w 59"/>
                <a:gd name="T21" fmla="*/ 108 h 115"/>
                <a:gd name="T22" fmla="*/ 29 w 59"/>
                <a:gd name="T23" fmla="*/ 115 h 115"/>
                <a:gd name="T24" fmla="*/ 1 w 59"/>
                <a:gd name="T25" fmla="*/ 92 h 115"/>
                <a:gd name="T26" fmla="*/ 37 w 59"/>
                <a:gd name="T27" fmla="*/ 113 h 115"/>
                <a:gd name="T28" fmla="*/ 48 w 59"/>
                <a:gd name="T29" fmla="*/ 106 h 115"/>
                <a:gd name="T30" fmla="*/ 57 w 59"/>
                <a:gd name="T31" fmla="*/ 87 h 115"/>
                <a:gd name="T32" fmla="*/ 57 w 59"/>
                <a:gd name="T33" fmla="*/ 53 h 115"/>
                <a:gd name="T34" fmla="*/ 59 w 59"/>
                <a:gd name="T35" fmla="*/ 30 h 115"/>
                <a:gd name="T36" fmla="*/ 43 w 59"/>
                <a:gd name="T37" fmla="*/ 2 h 115"/>
                <a:gd name="T38" fmla="*/ 57 w 59"/>
                <a:gd name="T39" fmla="*/ 25 h 115"/>
                <a:gd name="T40" fmla="*/ 57 w 59"/>
                <a:gd name="T41" fmla="*/ 31 h 115"/>
                <a:gd name="T42" fmla="*/ 56 w 59"/>
                <a:gd name="T43" fmla="*/ 81 h 115"/>
                <a:gd name="T44" fmla="*/ 56 w 59"/>
                <a:gd name="T45" fmla="*/ 88 h 115"/>
                <a:gd name="T46" fmla="*/ 47 w 59"/>
                <a:gd name="T47" fmla="*/ 105 h 115"/>
                <a:gd name="T48" fmla="*/ 46 w 59"/>
                <a:gd name="T49" fmla="*/ 107 h 115"/>
                <a:gd name="T50" fmla="*/ 41 w 59"/>
                <a:gd name="T51" fmla="*/ 110 h 115"/>
                <a:gd name="T52" fmla="*/ 46 w 59"/>
                <a:gd name="T53" fmla="*/ 106 h 115"/>
                <a:gd name="T54" fmla="*/ 55 w 59"/>
                <a:gd name="T55" fmla="*/ 93 h 115"/>
                <a:gd name="T56" fmla="*/ 55 w 59"/>
                <a:gd name="T57" fmla="*/ 79 h 115"/>
                <a:gd name="T58" fmla="*/ 56 w 59"/>
                <a:gd name="T59" fmla="*/ 26 h 115"/>
                <a:gd name="T60" fmla="*/ 39 w 59"/>
                <a:gd name="T61" fmla="*/ 1 h 115"/>
                <a:gd name="T62" fmla="*/ 31 w 59"/>
                <a:gd name="T63" fmla="*/ 4 h 115"/>
                <a:gd name="T64" fmla="*/ 41 w 59"/>
                <a:gd name="T65" fmla="*/ 9 h 115"/>
                <a:gd name="T66" fmla="*/ 48 w 59"/>
                <a:gd name="T67" fmla="*/ 49 h 115"/>
                <a:gd name="T68" fmla="*/ 47 w 59"/>
                <a:gd name="T69" fmla="*/ 86 h 115"/>
                <a:gd name="T70" fmla="*/ 47 w 59"/>
                <a:gd name="T71" fmla="*/ 89 h 115"/>
                <a:gd name="T72" fmla="*/ 47 w 59"/>
                <a:gd name="T73" fmla="*/ 76 h 115"/>
                <a:gd name="T74" fmla="*/ 39 w 59"/>
                <a:gd name="T75" fmla="*/ 11 h 115"/>
                <a:gd name="T76" fmla="*/ 46 w 59"/>
                <a:gd name="T77" fmla="*/ 25 h 115"/>
                <a:gd name="T78" fmla="*/ 46 w 59"/>
                <a:gd name="T79" fmla="*/ 37 h 115"/>
                <a:gd name="T80" fmla="*/ 45 w 59"/>
                <a:gd name="T81" fmla="*/ 86 h 115"/>
                <a:gd name="T82" fmla="*/ 44 w 59"/>
                <a:gd name="T83" fmla="*/ 92 h 115"/>
                <a:gd name="T84" fmla="*/ 39 w 59"/>
                <a:gd name="T85" fmla="*/ 98 h 115"/>
                <a:gd name="T86" fmla="*/ 34 w 59"/>
                <a:gd name="T87" fmla="*/ 101 h 115"/>
                <a:gd name="T88" fmla="*/ 18 w 59"/>
                <a:gd name="T89" fmla="*/ 96 h 115"/>
                <a:gd name="T90" fmla="*/ 14 w 59"/>
                <a:gd name="T91" fmla="*/ 85 h 115"/>
                <a:gd name="T92" fmla="*/ 14 w 59"/>
                <a:gd name="T93" fmla="*/ 36 h 115"/>
                <a:gd name="T94" fmla="*/ 14 w 59"/>
                <a:gd name="T95" fmla="*/ 26 h 115"/>
                <a:gd name="T96" fmla="*/ 22 w 59"/>
                <a:gd name="T97" fmla="*/ 13 h 115"/>
                <a:gd name="T98" fmla="*/ 30 w 59"/>
                <a:gd name="T99" fmla="*/ 9 h 115"/>
                <a:gd name="T100" fmla="*/ 13 w 59"/>
                <a:gd name="T101" fmla="*/ 10 h 115"/>
                <a:gd name="T102" fmla="*/ 23 w 59"/>
                <a:gd name="T103" fmla="*/ 2 h 115"/>
                <a:gd name="T104" fmla="*/ 0 w 59"/>
                <a:gd name="T105" fmla="*/ 24 h 115"/>
                <a:gd name="T106" fmla="*/ 0 w 59"/>
                <a:gd name="T107" fmla="*/ 34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9" h="115">
                  <a:moveTo>
                    <a:pt x="0" y="83"/>
                  </a:moveTo>
                  <a:cubicBezTo>
                    <a:pt x="0" y="85"/>
                    <a:pt x="0" y="85"/>
                    <a:pt x="0" y="85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87"/>
                    <a:pt x="0" y="88"/>
                    <a:pt x="0" y="88"/>
                  </a:cubicBezTo>
                  <a:cubicBezTo>
                    <a:pt x="0" y="90"/>
                    <a:pt x="0" y="92"/>
                    <a:pt x="1" y="94"/>
                  </a:cubicBezTo>
                  <a:cubicBezTo>
                    <a:pt x="3" y="103"/>
                    <a:pt x="9" y="109"/>
                    <a:pt x="17" y="113"/>
                  </a:cubicBezTo>
                  <a:cubicBezTo>
                    <a:pt x="21" y="115"/>
                    <a:pt x="25" y="115"/>
                    <a:pt x="29" y="115"/>
                  </a:cubicBezTo>
                  <a:cubicBezTo>
                    <a:pt x="33" y="115"/>
                    <a:pt x="37" y="115"/>
                    <a:pt x="41" y="113"/>
                  </a:cubicBezTo>
                  <a:cubicBezTo>
                    <a:pt x="43" y="112"/>
                    <a:pt x="45" y="111"/>
                    <a:pt x="47" y="110"/>
                  </a:cubicBezTo>
                  <a:cubicBezTo>
                    <a:pt x="47" y="109"/>
                    <a:pt x="48" y="109"/>
                    <a:pt x="48" y="109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9" y="108"/>
                    <a:pt x="49" y="108"/>
                    <a:pt x="49" y="108"/>
                  </a:cubicBezTo>
                  <a:cubicBezTo>
                    <a:pt x="50" y="107"/>
                    <a:pt x="50" y="106"/>
                    <a:pt x="51" y="106"/>
                  </a:cubicBezTo>
                  <a:cubicBezTo>
                    <a:pt x="54" y="103"/>
                    <a:pt x="56" y="99"/>
                    <a:pt x="57" y="94"/>
                  </a:cubicBezTo>
                  <a:cubicBezTo>
                    <a:pt x="58" y="92"/>
                    <a:pt x="58" y="90"/>
                    <a:pt x="58" y="88"/>
                  </a:cubicBezTo>
                  <a:cubicBezTo>
                    <a:pt x="58" y="88"/>
                    <a:pt x="58" y="87"/>
                    <a:pt x="58" y="87"/>
                  </a:cubicBezTo>
                  <a:cubicBezTo>
                    <a:pt x="58" y="86"/>
                    <a:pt x="58" y="86"/>
                    <a:pt x="58" y="86"/>
                  </a:cubicBezTo>
                  <a:cubicBezTo>
                    <a:pt x="58" y="83"/>
                    <a:pt x="58" y="83"/>
                    <a:pt x="58" y="83"/>
                  </a:cubicBezTo>
                  <a:cubicBezTo>
                    <a:pt x="58" y="73"/>
                    <a:pt x="58" y="73"/>
                    <a:pt x="58" y="73"/>
                  </a:cubicBezTo>
                  <a:cubicBezTo>
                    <a:pt x="59" y="54"/>
                    <a:pt x="59" y="54"/>
                    <a:pt x="59" y="54"/>
                  </a:cubicBezTo>
                  <a:cubicBezTo>
                    <a:pt x="58" y="79"/>
                    <a:pt x="58" y="79"/>
                    <a:pt x="58" y="79"/>
                  </a:cubicBezTo>
                  <a:cubicBezTo>
                    <a:pt x="58" y="85"/>
                    <a:pt x="58" y="85"/>
                    <a:pt x="58" y="85"/>
                  </a:cubicBezTo>
                  <a:cubicBezTo>
                    <a:pt x="58" y="86"/>
                    <a:pt x="58" y="86"/>
                    <a:pt x="58" y="86"/>
                  </a:cubicBezTo>
                  <a:cubicBezTo>
                    <a:pt x="58" y="87"/>
                    <a:pt x="58" y="88"/>
                    <a:pt x="58" y="88"/>
                  </a:cubicBezTo>
                  <a:cubicBezTo>
                    <a:pt x="58" y="90"/>
                    <a:pt x="58" y="91"/>
                    <a:pt x="57" y="92"/>
                  </a:cubicBezTo>
                  <a:cubicBezTo>
                    <a:pt x="57" y="97"/>
                    <a:pt x="54" y="102"/>
                    <a:pt x="50" y="106"/>
                  </a:cubicBezTo>
                  <a:cubicBezTo>
                    <a:pt x="50" y="107"/>
                    <a:pt x="49" y="107"/>
                    <a:pt x="49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7" y="108"/>
                    <a:pt x="47" y="108"/>
                    <a:pt x="47" y="108"/>
                  </a:cubicBezTo>
                  <a:cubicBezTo>
                    <a:pt x="46" y="109"/>
                    <a:pt x="45" y="110"/>
                    <a:pt x="44" y="111"/>
                  </a:cubicBezTo>
                  <a:cubicBezTo>
                    <a:pt x="42" y="112"/>
                    <a:pt x="39" y="113"/>
                    <a:pt x="37" y="114"/>
                  </a:cubicBezTo>
                  <a:cubicBezTo>
                    <a:pt x="34" y="115"/>
                    <a:pt x="32" y="115"/>
                    <a:pt x="29" y="115"/>
                  </a:cubicBezTo>
                  <a:cubicBezTo>
                    <a:pt x="27" y="115"/>
                    <a:pt x="24" y="115"/>
                    <a:pt x="21" y="114"/>
                  </a:cubicBezTo>
                  <a:cubicBezTo>
                    <a:pt x="11" y="111"/>
                    <a:pt x="3" y="103"/>
                    <a:pt x="1" y="92"/>
                  </a:cubicBezTo>
                  <a:cubicBezTo>
                    <a:pt x="1" y="92"/>
                    <a:pt x="1" y="93"/>
                    <a:pt x="1" y="92"/>
                  </a:cubicBezTo>
                  <a:cubicBezTo>
                    <a:pt x="4" y="102"/>
                    <a:pt x="12" y="110"/>
                    <a:pt x="22" y="113"/>
                  </a:cubicBezTo>
                  <a:cubicBezTo>
                    <a:pt x="24" y="114"/>
                    <a:pt x="27" y="114"/>
                    <a:pt x="30" y="114"/>
                  </a:cubicBezTo>
                  <a:cubicBezTo>
                    <a:pt x="32" y="114"/>
                    <a:pt x="35" y="114"/>
                    <a:pt x="37" y="113"/>
                  </a:cubicBezTo>
                  <a:cubicBezTo>
                    <a:pt x="40" y="112"/>
                    <a:pt x="42" y="111"/>
                    <a:pt x="44" y="110"/>
                  </a:cubicBezTo>
                  <a:cubicBezTo>
                    <a:pt x="45" y="109"/>
                    <a:pt x="46" y="108"/>
                    <a:pt x="47" y="107"/>
                  </a:cubicBezTo>
                  <a:cubicBezTo>
                    <a:pt x="47" y="107"/>
                    <a:pt x="48" y="107"/>
                    <a:pt x="48" y="106"/>
                  </a:cubicBezTo>
                  <a:cubicBezTo>
                    <a:pt x="49" y="106"/>
                    <a:pt x="49" y="106"/>
                    <a:pt x="50" y="105"/>
                  </a:cubicBezTo>
                  <a:cubicBezTo>
                    <a:pt x="54" y="101"/>
                    <a:pt x="56" y="96"/>
                    <a:pt x="57" y="91"/>
                  </a:cubicBezTo>
                  <a:cubicBezTo>
                    <a:pt x="57" y="90"/>
                    <a:pt x="57" y="89"/>
                    <a:pt x="57" y="87"/>
                  </a:cubicBezTo>
                  <a:cubicBezTo>
                    <a:pt x="57" y="84"/>
                    <a:pt x="57" y="84"/>
                    <a:pt x="57" y="84"/>
                  </a:cubicBezTo>
                  <a:cubicBezTo>
                    <a:pt x="57" y="78"/>
                    <a:pt x="57" y="78"/>
                    <a:pt x="57" y="78"/>
                  </a:cubicBezTo>
                  <a:cubicBezTo>
                    <a:pt x="58" y="70"/>
                    <a:pt x="58" y="61"/>
                    <a:pt x="57" y="53"/>
                  </a:cubicBezTo>
                  <a:cubicBezTo>
                    <a:pt x="59" y="53"/>
                    <a:pt x="59" y="53"/>
                    <a:pt x="59" y="53"/>
                  </a:cubicBezTo>
                  <a:cubicBezTo>
                    <a:pt x="59" y="35"/>
                    <a:pt x="59" y="35"/>
                    <a:pt x="59" y="35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9" y="28"/>
                    <a:pt x="59" y="27"/>
                    <a:pt x="59" y="25"/>
                  </a:cubicBezTo>
                  <a:cubicBezTo>
                    <a:pt x="59" y="21"/>
                    <a:pt x="58" y="17"/>
                    <a:pt x="56" y="13"/>
                  </a:cubicBezTo>
                  <a:cubicBezTo>
                    <a:pt x="53" y="7"/>
                    <a:pt x="48" y="4"/>
                    <a:pt x="43" y="2"/>
                  </a:cubicBezTo>
                  <a:cubicBezTo>
                    <a:pt x="48" y="5"/>
                    <a:pt x="52" y="10"/>
                    <a:pt x="54" y="15"/>
                  </a:cubicBezTo>
                  <a:cubicBezTo>
                    <a:pt x="55" y="17"/>
                    <a:pt x="56" y="20"/>
                    <a:pt x="57" y="23"/>
                  </a:cubicBezTo>
                  <a:cubicBezTo>
                    <a:pt x="57" y="24"/>
                    <a:pt x="57" y="25"/>
                    <a:pt x="57" y="25"/>
                  </a:cubicBezTo>
                  <a:cubicBezTo>
                    <a:pt x="57" y="26"/>
                    <a:pt x="57" y="26"/>
                    <a:pt x="57" y="26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7" y="31"/>
                    <a:pt x="57" y="31"/>
                    <a:pt x="57" y="31"/>
                  </a:cubicBezTo>
                  <a:cubicBezTo>
                    <a:pt x="56" y="40"/>
                    <a:pt x="56" y="50"/>
                    <a:pt x="56" y="59"/>
                  </a:cubicBezTo>
                  <a:cubicBezTo>
                    <a:pt x="56" y="74"/>
                    <a:pt x="56" y="74"/>
                    <a:pt x="56" y="74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56" y="85"/>
                    <a:pt x="56" y="85"/>
                    <a:pt x="56" y="85"/>
                  </a:cubicBezTo>
                  <a:cubicBezTo>
                    <a:pt x="56" y="86"/>
                    <a:pt x="56" y="86"/>
                    <a:pt x="56" y="86"/>
                  </a:cubicBezTo>
                  <a:cubicBezTo>
                    <a:pt x="56" y="87"/>
                    <a:pt x="56" y="88"/>
                    <a:pt x="56" y="88"/>
                  </a:cubicBezTo>
                  <a:cubicBezTo>
                    <a:pt x="55" y="91"/>
                    <a:pt x="55" y="94"/>
                    <a:pt x="54" y="97"/>
                  </a:cubicBezTo>
                  <a:cubicBezTo>
                    <a:pt x="53" y="99"/>
                    <a:pt x="51" y="102"/>
                    <a:pt x="49" y="104"/>
                  </a:cubicBezTo>
                  <a:cubicBezTo>
                    <a:pt x="48" y="104"/>
                    <a:pt x="48" y="105"/>
                    <a:pt x="47" y="105"/>
                  </a:cubicBezTo>
                  <a:cubicBezTo>
                    <a:pt x="47" y="106"/>
                    <a:pt x="47" y="106"/>
                    <a:pt x="47" y="106"/>
                  </a:cubicBezTo>
                  <a:cubicBezTo>
                    <a:pt x="46" y="106"/>
                    <a:pt x="46" y="106"/>
                    <a:pt x="46" y="106"/>
                  </a:cubicBezTo>
                  <a:cubicBezTo>
                    <a:pt x="46" y="107"/>
                    <a:pt x="46" y="107"/>
                    <a:pt x="46" y="107"/>
                  </a:cubicBezTo>
                  <a:cubicBezTo>
                    <a:pt x="45" y="107"/>
                    <a:pt x="44" y="108"/>
                    <a:pt x="43" y="109"/>
                  </a:cubicBezTo>
                  <a:cubicBezTo>
                    <a:pt x="40" y="110"/>
                    <a:pt x="37" y="111"/>
                    <a:pt x="35" y="112"/>
                  </a:cubicBezTo>
                  <a:cubicBezTo>
                    <a:pt x="37" y="111"/>
                    <a:pt x="39" y="111"/>
                    <a:pt x="41" y="110"/>
                  </a:cubicBezTo>
                  <a:cubicBezTo>
                    <a:pt x="42" y="109"/>
                    <a:pt x="44" y="108"/>
                    <a:pt x="45" y="108"/>
                  </a:cubicBezTo>
                  <a:cubicBezTo>
                    <a:pt x="45" y="107"/>
                    <a:pt x="46" y="107"/>
                    <a:pt x="46" y="106"/>
                  </a:cubicBezTo>
                  <a:cubicBezTo>
                    <a:pt x="46" y="106"/>
                    <a:pt x="46" y="106"/>
                    <a:pt x="46" y="106"/>
                  </a:cubicBezTo>
                  <a:cubicBezTo>
                    <a:pt x="46" y="106"/>
                    <a:pt x="46" y="106"/>
                    <a:pt x="46" y="106"/>
                  </a:cubicBezTo>
                  <a:cubicBezTo>
                    <a:pt x="47" y="105"/>
                    <a:pt x="47" y="105"/>
                    <a:pt x="47" y="105"/>
                  </a:cubicBezTo>
                  <a:cubicBezTo>
                    <a:pt x="51" y="102"/>
                    <a:pt x="54" y="97"/>
                    <a:pt x="55" y="93"/>
                  </a:cubicBezTo>
                  <a:cubicBezTo>
                    <a:pt x="55" y="91"/>
                    <a:pt x="55" y="90"/>
                    <a:pt x="55" y="89"/>
                  </a:cubicBezTo>
                  <a:cubicBezTo>
                    <a:pt x="55" y="88"/>
                    <a:pt x="55" y="86"/>
                    <a:pt x="55" y="85"/>
                  </a:cubicBezTo>
                  <a:cubicBezTo>
                    <a:pt x="55" y="79"/>
                    <a:pt x="55" y="79"/>
                    <a:pt x="55" y="79"/>
                  </a:cubicBezTo>
                  <a:cubicBezTo>
                    <a:pt x="55" y="75"/>
                    <a:pt x="55" y="71"/>
                    <a:pt x="56" y="67"/>
                  </a:cubicBezTo>
                  <a:cubicBezTo>
                    <a:pt x="56" y="55"/>
                    <a:pt x="56" y="45"/>
                    <a:pt x="56" y="34"/>
                  </a:cubicBezTo>
                  <a:cubicBezTo>
                    <a:pt x="56" y="26"/>
                    <a:pt x="56" y="26"/>
                    <a:pt x="56" y="26"/>
                  </a:cubicBezTo>
                  <a:cubicBezTo>
                    <a:pt x="56" y="23"/>
                    <a:pt x="56" y="20"/>
                    <a:pt x="54" y="17"/>
                  </a:cubicBezTo>
                  <a:cubicBezTo>
                    <a:pt x="52" y="11"/>
                    <a:pt x="48" y="6"/>
                    <a:pt x="43" y="3"/>
                  </a:cubicBezTo>
                  <a:cubicBezTo>
                    <a:pt x="41" y="2"/>
                    <a:pt x="40" y="1"/>
                    <a:pt x="39" y="1"/>
                  </a:cubicBezTo>
                  <a:cubicBezTo>
                    <a:pt x="37" y="0"/>
                    <a:pt x="35" y="0"/>
                    <a:pt x="34" y="0"/>
                  </a:cubicBezTo>
                  <a:cubicBezTo>
                    <a:pt x="31" y="1"/>
                    <a:pt x="29" y="2"/>
                    <a:pt x="29" y="3"/>
                  </a:cubicBezTo>
                  <a:cubicBezTo>
                    <a:pt x="29" y="3"/>
                    <a:pt x="30" y="4"/>
                    <a:pt x="31" y="4"/>
                  </a:cubicBezTo>
                  <a:cubicBezTo>
                    <a:pt x="32" y="5"/>
                    <a:pt x="33" y="5"/>
                    <a:pt x="35" y="6"/>
                  </a:cubicBezTo>
                  <a:cubicBezTo>
                    <a:pt x="36" y="6"/>
                    <a:pt x="38" y="7"/>
                    <a:pt x="39" y="8"/>
                  </a:cubicBezTo>
                  <a:cubicBezTo>
                    <a:pt x="40" y="8"/>
                    <a:pt x="41" y="9"/>
                    <a:pt x="41" y="9"/>
                  </a:cubicBezTo>
                  <a:cubicBezTo>
                    <a:pt x="41" y="10"/>
                    <a:pt x="41" y="10"/>
                    <a:pt x="40" y="10"/>
                  </a:cubicBezTo>
                  <a:cubicBezTo>
                    <a:pt x="45" y="14"/>
                    <a:pt x="49" y="21"/>
                    <a:pt x="48" y="27"/>
                  </a:cubicBezTo>
                  <a:cubicBezTo>
                    <a:pt x="48" y="49"/>
                    <a:pt x="48" y="49"/>
                    <a:pt x="48" y="49"/>
                  </a:cubicBezTo>
                  <a:cubicBezTo>
                    <a:pt x="48" y="58"/>
                    <a:pt x="48" y="67"/>
                    <a:pt x="48" y="76"/>
                  </a:cubicBezTo>
                  <a:cubicBezTo>
                    <a:pt x="47" y="83"/>
                    <a:pt x="47" y="83"/>
                    <a:pt x="47" y="83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7" y="87"/>
                    <a:pt x="47" y="88"/>
                    <a:pt x="47" y="89"/>
                  </a:cubicBezTo>
                  <a:cubicBezTo>
                    <a:pt x="46" y="93"/>
                    <a:pt x="45" y="96"/>
                    <a:pt x="42" y="98"/>
                  </a:cubicBezTo>
                  <a:cubicBezTo>
                    <a:pt x="45" y="96"/>
                    <a:pt x="46" y="93"/>
                    <a:pt x="47" y="89"/>
                  </a:cubicBezTo>
                  <a:cubicBezTo>
                    <a:pt x="47" y="88"/>
                    <a:pt x="47" y="87"/>
                    <a:pt x="47" y="86"/>
                  </a:cubicBezTo>
                  <a:cubicBezTo>
                    <a:pt x="47" y="83"/>
                    <a:pt x="47" y="83"/>
                    <a:pt x="47" y="83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8" y="49"/>
                    <a:pt x="48" y="49"/>
                    <a:pt x="48" y="49"/>
                  </a:cubicBezTo>
                  <a:cubicBezTo>
                    <a:pt x="48" y="27"/>
                    <a:pt x="48" y="27"/>
                    <a:pt x="48" y="27"/>
                  </a:cubicBezTo>
                  <a:cubicBezTo>
                    <a:pt x="48" y="20"/>
                    <a:pt x="45" y="14"/>
                    <a:pt x="39" y="11"/>
                  </a:cubicBezTo>
                  <a:cubicBezTo>
                    <a:pt x="38" y="11"/>
                    <a:pt x="38" y="12"/>
                    <a:pt x="40" y="14"/>
                  </a:cubicBezTo>
                  <a:cubicBezTo>
                    <a:pt x="41" y="15"/>
                    <a:pt x="44" y="18"/>
                    <a:pt x="45" y="22"/>
                  </a:cubicBezTo>
                  <a:cubicBezTo>
                    <a:pt x="46" y="23"/>
                    <a:pt x="46" y="24"/>
                    <a:pt x="46" y="25"/>
                  </a:cubicBezTo>
                  <a:cubicBezTo>
                    <a:pt x="46" y="26"/>
                    <a:pt x="46" y="26"/>
                    <a:pt x="46" y="27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6" y="32"/>
                    <a:pt x="46" y="35"/>
                    <a:pt x="46" y="37"/>
                  </a:cubicBezTo>
                  <a:cubicBezTo>
                    <a:pt x="45" y="49"/>
                    <a:pt x="45" y="62"/>
                    <a:pt x="45" y="7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6"/>
                    <a:pt x="45" y="86"/>
                    <a:pt x="45" y="86"/>
                  </a:cubicBezTo>
                  <a:cubicBezTo>
                    <a:pt x="45" y="87"/>
                    <a:pt x="45" y="87"/>
                    <a:pt x="45" y="87"/>
                  </a:cubicBezTo>
                  <a:cubicBezTo>
                    <a:pt x="45" y="88"/>
                    <a:pt x="45" y="89"/>
                    <a:pt x="45" y="89"/>
                  </a:cubicBezTo>
                  <a:cubicBezTo>
                    <a:pt x="44" y="90"/>
                    <a:pt x="44" y="91"/>
                    <a:pt x="44" y="92"/>
                  </a:cubicBezTo>
                  <a:cubicBezTo>
                    <a:pt x="43" y="94"/>
                    <a:pt x="42" y="96"/>
                    <a:pt x="40" y="97"/>
                  </a:cubicBezTo>
                  <a:cubicBezTo>
                    <a:pt x="40" y="97"/>
                    <a:pt x="40" y="97"/>
                    <a:pt x="40" y="97"/>
                  </a:cubicBezTo>
                  <a:cubicBezTo>
                    <a:pt x="40" y="98"/>
                    <a:pt x="39" y="98"/>
                    <a:pt x="39" y="98"/>
                  </a:cubicBezTo>
                  <a:cubicBezTo>
                    <a:pt x="39" y="98"/>
                    <a:pt x="39" y="98"/>
                    <a:pt x="38" y="99"/>
                  </a:cubicBezTo>
                  <a:cubicBezTo>
                    <a:pt x="38" y="99"/>
                    <a:pt x="38" y="99"/>
                    <a:pt x="37" y="99"/>
                  </a:cubicBezTo>
                  <a:cubicBezTo>
                    <a:pt x="36" y="100"/>
                    <a:pt x="35" y="100"/>
                    <a:pt x="34" y="101"/>
                  </a:cubicBezTo>
                  <a:cubicBezTo>
                    <a:pt x="33" y="101"/>
                    <a:pt x="31" y="101"/>
                    <a:pt x="30" y="101"/>
                  </a:cubicBezTo>
                  <a:cubicBezTo>
                    <a:pt x="28" y="101"/>
                    <a:pt x="27" y="101"/>
                    <a:pt x="25" y="101"/>
                  </a:cubicBezTo>
                  <a:cubicBezTo>
                    <a:pt x="22" y="100"/>
                    <a:pt x="20" y="98"/>
                    <a:pt x="18" y="96"/>
                  </a:cubicBezTo>
                  <a:cubicBezTo>
                    <a:pt x="16" y="93"/>
                    <a:pt x="14" y="90"/>
                    <a:pt x="14" y="87"/>
                  </a:cubicBezTo>
                  <a:cubicBezTo>
                    <a:pt x="14" y="87"/>
                    <a:pt x="14" y="87"/>
                    <a:pt x="14" y="86"/>
                  </a:cubicBezTo>
                  <a:cubicBezTo>
                    <a:pt x="14" y="85"/>
                    <a:pt x="14" y="85"/>
                    <a:pt x="14" y="85"/>
                  </a:cubicBezTo>
                  <a:cubicBezTo>
                    <a:pt x="14" y="81"/>
                    <a:pt x="14" y="81"/>
                    <a:pt x="14" y="81"/>
                  </a:cubicBezTo>
                  <a:cubicBezTo>
                    <a:pt x="14" y="75"/>
                    <a:pt x="14" y="75"/>
                    <a:pt x="14" y="75"/>
                  </a:cubicBezTo>
                  <a:cubicBezTo>
                    <a:pt x="14" y="62"/>
                    <a:pt x="14" y="49"/>
                    <a:pt x="14" y="36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4" y="25"/>
                    <a:pt x="14" y="25"/>
                    <a:pt x="14" y="24"/>
                  </a:cubicBezTo>
                  <a:cubicBezTo>
                    <a:pt x="14" y="23"/>
                    <a:pt x="14" y="22"/>
                    <a:pt x="15" y="21"/>
                  </a:cubicBezTo>
                  <a:cubicBezTo>
                    <a:pt x="16" y="18"/>
                    <a:pt x="19" y="15"/>
                    <a:pt x="22" y="13"/>
                  </a:cubicBezTo>
                  <a:cubicBezTo>
                    <a:pt x="25" y="11"/>
                    <a:pt x="27" y="10"/>
                    <a:pt x="28" y="10"/>
                  </a:cubicBezTo>
                  <a:cubicBezTo>
                    <a:pt x="29" y="10"/>
                    <a:pt x="29" y="9"/>
                    <a:pt x="29" y="9"/>
                  </a:cubicBezTo>
                  <a:cubicBezTo>
                    <a:pt x="29" y="9"/>
                    <a:pt x="30" y="9"/>
                    <a:pt x="30" y="9"/>
                  </a:cubicBezTo>
                  <a:cubicBezTo>
                    <a:pt x="30" y="8"/>
                    <a:pt x="30" y="8"/>
                    <a:pt x="29" y="8"/>
                  </a:cubicBezTo>
                  <a:cubicBezTo>
                    <a:pt x="28" y="7"/>
                    <a:pt x="27" y="6"/>
                    <a:pt x="24" y="6"/>
                  </a:cubicBezTo>
                  <a:cubicBezTo>
                    <a:pt x="21" y="6"/>
                    <a:pt x="17" y="7"/>
                    <a:pt x="13" y="10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6" y="6"/>
                    <a:pt x="19" y="5"/>
                    <a:pt x="21" y="4"/>
                  </a:cubicBezTo>
                  <a:cubicBezTo>
                    <a:pt x="22" y="3"/>
                    <a:pt x="23" y="3"/>
                    <a:pt x="23" y="2"/>
                  </a:cubicBezTo>
                  <a:cubicBezTo>
                    <a:pt x="23" y="1"/>
                    <a:pt x="21" y="1"/>
                    <a:pt x="22" y="0"/>
                  </a:cubicBezTo>
                  <a:cubicBezTo>
                    <a:pt x="17" y="1"/>
                    <a:pt x="12" y="4"/>
                    <a:pt x="8" y="8"/>
                  </a:cubicBezTo>
                  <a:cubicBezTo>
                    <a:pt x="4" y="12"/>
                    <a:pt x="1" y="18"/>
                    <a:pt x="0" y="24"/>
                  </a:cubicBezTo>
                  <a:cubicBezTo>
                    <a:pt x="0" y="25"/>
                    <a:pt x="0" y="26"/>
                    <a:pt x="0" y="27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73"/>
                    <a:pt x="0" y="73"/>
                    <a:pt x="0" y="73"/>
                  </a:cubicBezTo>
                  <a:lnTo>
                    <a:pt x="0" y="8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72" name="Freeform 35"/>
            <p:cNvSpPr/>
            <p:nvPr/>
          </p:nvSpPr>
          <p:spPr bwMode="auto">
            <a:xfrm>
              <a:off x="6292851" y="2822576"/>
              <a:ext cx="49213" cy="33338"/>
            </a:xfrm>
            <a:custGeom>
              <a:avLst/>
              <a:gdLst>
                <a:gd name="T0" fmla="*/ 13 w 13"/>
                <a:gd name="T1" fmla="*/ 0 h 9"/>
                <a:gd name="T2" fmla="*/ 9 w 13"/>
                <a:gd name="T3" fmla="*/ 3 h 9"/>
                <a:gd name="T4" fmla="*/ 0 w 13"/>
                <a:gd name="T5" fmla="*/ 9 h 9"/>
                <a:gd name="T6" fmla="*/ 0 w 13"/>
                <a:gd name="T7" fmla="*/ 9 h 9"/>
                <a:gd name="T8" fmla="*/ 9 w 13"/>
                <a:gd name="T9" fmla="*/ 3 h 9"/>
                <a:gd name="T10" fmla="*/ 13 w 13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9">
                  <a:moveTo>
                    <a:pt x="13" y="0"/>
                  </a:moveTo>
                  <a:cubicBezTo>
                    <a:pt x="12" y="1"/>
                    <a:pt x="10" y="2"/>
                    <a:pt x="9" y="3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10" y="2"/>
                    <a:pt x="12" y="1"/>
                    <a:pt x="1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73" name="Freeform 36"/>
            <p:cNvSpPr/>
            <p:nvPr/>
          </p:nvSpPr>
          <p:spPr bwMode="auto">
            <a:xfrm>
              <a:off x="6289676" y="2833688"/>
              <a:ext cx="3175" cy="22225"/>
            </a:xfrm>
            <a:custGeom>
              <a:avLst/>
              <a:gdLst>
                <a:gd name="T0" fmla="*/ 2 w 2"/>
                <a:gd name="T1" fmla="*/ 14 h 14"/>
                <a:gd name="T2" fmla="*/ 2 w 2"/>
                <a:gd name="T3" fmla="*/ 14 h 14"/>
                <a:gd name="T4" fmla="*/ 0 w 2"/>
                <a:gd name="T5" fmla="*/ 0 h 14"/>
                <a:gd name="T6" fmla="*/ 2 w 2"/>
                <a:gd name="T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4">
                  <a:moveTo>
                    <a:pt x="2" y="14"/>
                  </a:moveTo>
                  <a:lnTo>
                    <a:pt x="2" y="14"/>
                  </a:lnTo>
                  <a:lnTo>
                    <a:pt x="0" y="0"/>
                  </a:lnTo>
                  <a:lnTo>
                    <a:pt x="2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74" name="Freeform 37"/>
            <p:cNvSpPr>
              <a:spLocks noEditPoints="1"/>
            </p:cNvSpPr>
            <p:nvPr/>
          </p:nvSpPr>
          <p:spPr bwMode="auto">
            <a:xfrm>
              <a:off x="6286501" y="2674938"/>
              <a:ext cx="120650" cy="177800"/>
            </a:xfrm>
            <a:custGeom>
              <a:avLst/>
              <a:gdLst>
                <a:gd name="T0" fmla="*/ 1 w 32"/>
                <a:gd name="T1" fmla="*/ 18 h 47"/>
                <a:gd name="T2" fmla="*/ 3 w 32"/>
                <a:gd name="T3" fmla="*/ 14 h 47"/>
                <a:gd name="T4" fmla="*/ 3 w 32"/>
                <a:gd name="T5" fmla="*/ 13 h 47"/>
                <a:gd name="T6" fmla="*/ 5 w 32"/>
                <a:gd name="T7" fmla="*/ 12 h 47"/>
                <a:gd name="T8" fmla="*/ 2 w 32"/>
                <a:gd name="T9" fmla="*/ 19 h 47"/>
                <a:gd name="T10" fmla="*/ 1 w 32"/>
                <a:gd name="T11" fmla="*/ 38 h 47"/>
                <a:gd name="T12" fmla="*/ 11 w 32"/>
                <a:gd name="T13" fmla="*/ 41 h 47"/>
                <a:gd name="T14" fmla="*/ 15 w 32"/>
                <a:gd name="T15" fmla="*/ 39 h 47"/>
                <a:gd name="T16" fmla="*/ 25 w 32"/>
                <a:gd name="T17" fmla="*/ 27 h 47"/>
                <a:gd name="T18" fmla="*/ 4 w 32"/>
                <a:gd name="T19" fmla="*/ 44 h 47"/>
                <a:gd name="T20" fmla="*/ 10 w 32"/>
                <a:gd name="T21" fmla="*/ 40 h 47"/>
                <a:gd name="T22" fmla="*/ 18 w 32"/>
                <a:gd name="T23" fmla="*/ 34 h 47"/>
                <a:gd name="T24" fmla="*/ 25 w 32"/>
                <a:gd name="T25" fmla="*/ 26 h 47"/>
                <a:gd name="T26" fmla="*/ 20 w 32"/>
                <a:gd name="T27" fmla="*/ 22 h 47"/>
                <a:gd name="T28" fmla="*/ 17 w 32"/>
                <a:gd name="T29" fmla="*/ 23 h 47"/>
                <a:gd name="T30" fmla="*/ 14 w 32"/>
                <a:gd name="T31" fmla="*/ 26 h 47"/>
                <a:gd name="T32" fmla="*/ 15 w 32"/>
                <a:gd name="T33" fmla="*/ 22 h 47"/>
                <a:gd name="T34" fmla="*/ 16 w 32"/>
                <a:gd name="T35" fmla="*/ 20 h 47"/>
                <a:gd name="T36" fmla="*/ 16 w 32"/>
                <a:gd name="T37" fmla="*/ 19 h 47"/>
                <a:gd name="T38" fmla="*/ 17 w 32"/>
                <a:gd name="T39" fmla="*/ 19 h 47"/>
                <a:gd name="T40" fmla="*/ 21 w 32"/>
                <a:gd name="T41" fmla="*/ 20 h 47"/>
                <a:gd name="T42" fmla="*/ 24 w 32"/>
                <a:gd name="T43" fmla="*/ 17 h 47"/>
                <a:gd name="T44" fmla="*/ 27 w 32"/>
                <a:gd name="T45" fmla="*/ 22 h 47"/>
                <a:gd name="T46" fmla="*/ 28 w 32"/>
                <a:gd name="T47" fmla="*/ 8 h 47"/>
                <a:gd name="T48" fmla="*/ 27 w 32"/>
                <a:gd name="T49" fmla="*/ 5 h 47"/>
                <a:gd name="T50" fmla="*/ 26 w 32"/>
                <a:gd name="T51" fmla="*/ 5 h 47"/>
                <a:gd name="T52" fmla="*/ 20 w 32"/>
                <a:gd name="T53" fmla="*/ 1 h 47"/>
                <a:gd name="T54" fmla="*/ 20 w 32"/>
                <a:gd name="T55" fmla="*/ 1 h 47"/>
                <a:gd name="T56" fmla="*/ 15 w 32"/>
                <a:gd name="T57" fmla="*/ 2 h 47"/>
                <a:gd name="T58" fmla="*/ 5 w 32"/>
                <a:gd name="T59" fmla="*/ 10 h 47"/>
                <a:gd name="T60" fmla="*/ 3 w 32"/>
                <a:gd name="T61" fmla="*/ 14 h 47"/>
                <a:gd name="T62" fmla="*/ 2 w 32"/>
                <a:gd name="T63" fmla="*/ 16 h 47"/>
                <a:gd name="T64" fmla="*/ 0 w 32"/>
                <a:gd name="T65" fmla="*/ 38 h 47"/>
                <a:gd name="T66" fmla="*/ 1 w 32"/>
                <a:gd name="T67" fmla="*/ 38 h 47"/>
                <a:gd name="T68" fmla="*/ 11 w 32"/>
                <a:gd name="T69" fmla="*/ 29 h 47"/>
                <a:gd name="T70" fmla="*/ 11 w 32"/>
                <a:gd name="T71" fmla="*/ 29 h 47"/>
                <a:gd name="T72" fmla="*/ 11 w 32"/>
                <a:gd name="T73" fmla="*/ 29 h 47"/>
                <a:gd name="T74" fmla="*/ 3 w 32"/>
                <a:gd name="T75" fmla="*/ 24 h 47"/>
                <a:gd name="T76" fmla="*/ 4 w 32"/>
                <a:gd name="T77" fmla="*/ 42 h 47"/>
                <a:gd name="T78" fmla="*/ 6 w 32"/>
                <a:gd name="T79" fmla="*/ 32 h 47"/>
                <a:gd name="T80" fmla="*/ 5 w 32"/>
                <a:gd name="T81" fmla="*/ 33 h 47"/>
                <a:gd name="T82" fmla="*/ 6 w 32"/>
                <a:gd name="T83" fmla="*/ 32 h 47"/>
                <a:gd name="T84" fmla="*/ 11 w 32"/>
                <a:gd name="T85" fmla="*/ 34 h 47"/>
                <a:gd name="T86" fmla="*/ 11 w 32"/>
                <a:gd name="T87" fmla="*/ 36 h 47"/>
                <a:gd name="T88" fmla="*/ 21 w 32"/>
                <a:gd name="T89" fmla="*/ 15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2" h="47">
                  <a:moveTo>
                    <a:pt x="0" y="25"/>
                  </a:moveTo>
                  <a:cubicBezTo>
                    <a:pt x="0" y="23"/>
                    <a:pt x="1" y="21"/>
                    <a:pt x="1" y="18"/>
                  </a:cubicBezTo>
                  <a:cubicBezTo>
                    <a:pt x="2" y="17"/>
                    <a:pt x="2" y="16"/>
                    <a:pt x="3" y="15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4" y="12"/>
                    <a:pt x="4" y="12"/>
                    <a:pt x="5" y="11"/>
                  </a:cubicBezTo>
                  <a:cubicBezTo>
                    <a:pt x="5" y="11"/>
                    <a:pt x="5" y="12"/>
                    <a:pt x="5" y="12"/>
                  </a:cubicBezTo>
                  <a:cubicBezTo>
                    <a:pt x="4" y="13"/>
                    <a:pt x="4" y="14"/>
                    <a:pt x="3" y="15"/>
                  </a:cubicBezTo>
                  <a:cubicBezTo>
                    <a:pt x="3" y="16"/>
                    <a:pt x="3" y="18"/>
                    <a:pt x="2" y="19"/>
                  </a:cubicBezTo>
                  <a:cubicBezTo>
                    <a:pt x="2" y="21"/>
                    <a:pt x="1" y="23"/>
                    <a:pt x="1" y="25"/>
                  </a:cubicBezTo>
                  <a:cubicBezTo>
                    <a:pt x="1" y="29"/>
                    <a:pt x="1" y="34"/>
                    <a:pt x="1" y="38"/>
                  </a:cubicBezTo>
                  <a:cubicBezTo>
                    <a:pt x="3" y="47"/>
                    <a:pt x="3" y="47"/>
                    <a:pt x="3" y="47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2" y="40"/>
                    <a:pt x="13" y="39"/>
                    <a:pt x="15" y="38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8" y="37"/>
                    <a:pt x="21" y="34"/>
                    <a:pt x="24" y="32"/>
                  </a:cubicBezTo>
                  <a:cubicBezTo>
                    <a:pt x="25" y="30"/>
                    <a:pt x="25" y="29"/>
                    <a:pt x="25" y="27"/>
                  </a:cubicBezTo>
                  <a:cubicBezTo>
                    <a:pt x="20" y="32"/>
                    <a:pt x="15" y="36"/>
                    <a:pt x="10" y="40"/>
                  </a:cubicBezTo>
                  <a:cubicBezTo>
                    <a:pt x="4" y="44"/>
                    <a:pt x="4" y="44"/>
                    <a:pt x="4" y="44"/>
                  </a:cubicBezTo>
                  <a:cubicBezTo>
                    <a:pt x="4" y="43"/>
                    <a:pt x="4" y="43"/>
                    <a:pt x="4" y="43"/>
                  </a:cubicBezTo>
                  <a:cubicBezTo>
                    <a:pt x="10" y="40"/>
                    <a:pt x="10" y="40"/>
                    <a:pt x="10" y="40"/>
                  </a:cubicBezTo>
                  <a:cubicBezTo>
                    <a:pt x="10" y="39"/>
                    <a:pt x="10" y="39"/>
                    <a:pt x="10" y="39"/>
                  </a:cubicBezTo>
                  <a:cubicBezTo>
                    <a:pt x="13" y="38"/>
                    <a:pt x="16" y="36"/>
                    <a:pt x="18" y="34"/>
                  </a:cubicBezTo>
                  <a:cubicBezTo>
                    <a:pt x="20" y="31"/>
                    <a:pt x="22" y="29"/>
                    <a:pt x="24" y="27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5" y="25"/>
                    <a:pt x="25" y="25"/>
                    <a:pt x="25" y="24"/>
                  </a:cubicBezTo>
                  <a:cubicBezTo>
                    <a:pt x="24" y="22"/>
                    <a:pt x="22" y="21"/>
                    <a:pt x="20" y="22"/>
                  </a:cubicBezTo>
                  <a:cubicBezTo>
                    <a:pt x="19" y="23"/>
                    <a:pt x="19" y="24"/>
                    <a:pt x="19" y="24"/>
                  </a:cubicBezTo>
                  <a:cubicBezTo>
                    <a:pt x="18" y="24"/>
                    <a:pt x="18" y="23"/>
                    <a:pt x="17" y="23"/>
                  </a:cubicBezTo>
                  <a:cubicBezTo>
                    <a:pt x="16" y="24"/>
                    <a:pt x="15" y="26"/>
                    <a:pt x="14" y="27"/>
                  </a:cubicBezTo>
                  <a:cubicBezTo>
                    <a:pt x="14" y="27"/>
                    <a:pt x="14" y="26"/>
                    <a:pt x="14" y="26"/>
                  </a:cubicBezTo>
                  <a:cubicBezTo>
                    <a:pt x="15" y="25"/>
                    <a:pt x="16" y="24"/>
                    <a:pt x="17" y="22"/>
                  </a:cubicBezTo>
                  <a:cubicBezTo>
                    <a:pt x="16" y="22"/>
                    <a:pt x="16" y="22"/>
                    <a:pt x="15" y="22"/>
                  </a:cubicBezTo>
                  <a:cubicBezTo>
                    <a:pt x="15" y="22"/>
                    <a:pt x="15" y="21"/>
                    <a:pt x="15" y="21"/>
                  </a:cubicBezTo>
                  <a:cubicBezTo>
                    <a:pt x="15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7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9" y="20"/>
                    <a:pt x="20" y="20"/>
                    <a:pt x="21" y="20"/>
                  </a:cubicBezTo>
                  <a:cubicBezTo>
                    <a:pt x="21" y="19"/>
                    <a:pt x="22" y="18"/>
                    <a:pt x="23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3" y="20"/>
                    <a:pt x="24" y="20"/>
                    <a:pt x="25" y="21"/>
                  </a:cubicBezTo>
                  <a:cubicBezTo>
                    <a:pt x="25" y="21"/>
                    <a:pt x="27" y="21"/>
                    <a:pt x="27" y="22"/>
                  </a:cubicBezTo>
                  <a:cubicBezTo>
                    <a:pt x="28" y="18"/>
                    <a:pt x="28" y="15"/>
                    <a:pt x="29" y="11"/>
                  </a:cubicBezTo>
                  <a:cubicBezTo>
                    <a:pt x="29" y="11"/>
                    <a:pt x="28" y="9"/>
                    <a:pt x="28" y="8"/>
                  </a:cubicBezTo>
                  <a:cubicBezTo>
                    <a:pt x="28" y="8"/>
                    <a:pt x="28" y="7"/>
                    <a:pt x="27" y="6"/>
                  </a:cubicBezTo>
                  <a:cubicBezTo>
                    <a:pt x="27" y="6"/>
                    <a:pt x="27" y="6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32" y="8"/>
                    <a:pt x="19" y="0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18" y="1"/>
                    <a:pt x="17" y="2"/>
                    <a:pt x="15" y="2"/>
                  </a:cubicBezTo>
                  <a:cubicBezTo>
                    <a:pt x="13" y="3"/>
                    <a:pt x="11" y="4"/>
                    <a:pt x="10" y="5"/>
                  </a:cubicBezTo>
                  <a:cubicBezTo>
                    <a:pt x="8" y="7"/>
                    <a:pt x="7" y="8"/>
                    <a:pt x="5" y="10"/>
                  </a:cubicBezTo>
                  <a:cubicBezTo>
                    <a:pt x="4" y="11"/>
                    <a:pt x="4" y="12"/>
                    <a:pt x="3" y="13"/>
                  </a:cubicBezTo>
                  <a:cubicBezTo>
                    <a:pt x="3" y="13"/>
                    <a:pt x="3" y="13"/>
                    <a:pt x="3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5"/>
                    <a:pt x="2" y="15"/>
                    <a:pt x="2" y="16"/>
                  </a:cubicBezTo>
                  <a:cubicBezTo>
                    <a:pt x="0" y="20"/>
                    <a:pt x="0" y="23"/>
                    <a:pt x="0" y="27"/>
                  </a:cubicBezTo>
                  <a:cubicBezTo>
                    <a:pt x="0" y="31"/>
                    <a:pt x="0" y="34"/>
                    <a:pt x="0" y="38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0" y="34"/>
                    <a:pt x="0" y="29"/>
                    <a:pt x="0" y="25"/>
                  </a:cubicBezTo>
                  <a:close/>
                  <a:moveTo>
                    <a:pt x="11" y="29"/>
                  </a:move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lose/>
                  <a:moveTo>
                    <a:pt x="3" y="37"/>
                  </a:moveTo>
                  <a:cubicBezTo>
                    <a:pt x="2" y="33"/>
                    <a:pt x="2" y="28"/>
                    <a:pt x="3" y="24"/>
                  </a:cubicBezTo>
                  <a:cubicBezTo>
                    <a:pt x="2" y="28"/>
                    <a:pt x="3" y="33"/>
                    <a:pt x="3" y="37"/>
                  </a:cubicBezTo>
                  <a:cubicBezTo>
                    <a:pt x="4" y="42"/>
                    <a:pt x="4" y="42"/>
                    <a:pt x="4" y="42"/>
                  </a:cubicBezTo>
                  <a:lnTo>
                    <a:pt x="3" y="37"/>
                  </a:lnTo>
                  <a:close/>
                  <a:moveTo>
                    <a:pt x="6" y="32"/>
                  </a:moveTo>
                  <a:cubicBezTo>
                    <a:pt x="6" y="32"/>
                    <a:pt x="6" y="32"/>
                    <a:pt x="6" y="32"/>
                  </a:cubicBezTo>
                  <a:cubicBezTo>
                    <a:pt x="6" y="33"/>
                    <a:pt x="5" y="33"/>
                    <a:pt x="5" y="33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5" y="33"/>
                    <a:pt x="6" y="33"/>
                    <a:pt x="6" y="32"/>
                  </a:cubicBezTo>
                  <a:close/>
                  <a:moveTo>
                    <a:pt x="11" y="36"/>
                  </a:moveTo>
                  <a:cubicBezTo>
                    <a:pt x="11" y="35"/>
                    <a:pt x="11" y="35"/>
                    <a:pt x="11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1" y="35"/>
                    <a:pt x="11" y="35"/>
                    <a:pt x="11" y="36"/>
                  </a:cubicBezTo>
                  <a:close/>
                  <a:moveTo>
                    <a:pt x="21" y="15"/>
                  </a:moveTo>
                  <a:cubicBezTo>
                    <a:pt x="21" y="15"/>
                    <a:pt x="21" y="15"/>
                    <a:pt x="21" y="15"/>
                  </a:cubicBezTo>
                  <a:cubicBezTo>
                    <a:pt x="21" y="15"/>
                    <a:pt x="21" y="15"/>
                    <a:pt x="21" y="1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75" name="Freeform 38"/>
            <p:cNvSpPr/>
            <p:nvPr/>
          </p:nvSpPr>
          <p:spPr bwMode="auto">
            <a:xfrm>
              <a:off x="5940426" y="2652713"/>
              <a:ext cx="112713" cy="173038"/>
            </a:xfrm>
            <a:custGeom>
              <a:avLst/>
              <a:gdLst>
                <a:gd name="T0" fmla="*/ 15 w 30"/>
                <a:gd name="T1" fmla="*/ 42 h 46"/>
                <a:gd name="T2" fmla="*/ 16 w 30"/>
                <a:gd name="T3" fmla="*/ 41 h 46"/>
                <a:gd name="T4" fmla="*/ 17 w 30"/>
                <a:gd name="T5" fmla="*/ 36 h 46"/>
                <a:gd name="T6" fmla="*/ 14 w 30"/>
                <a:gd name="T7" fmla="*/ 36 h 46"/>
                <a:gd name="T8" fmla="*/ 10 w 30"/>
                <a:gd name="T9" fmla="*/ 40 h 46"/>
                <a:gd name="T10" fmla="*/ 7 w 30"/>
                <a:gd name="T11" fmla="*/ 43 h 46"/>
                <a:gd name="T12" fmla="*/ 6 w 30"/>
                <a:gd name="T13" fmla="*/ 41 h 46"/>
                <a:gd name="T14" fmla="*/ 5 w 30"/>
                <a:gd name="T15" fmla="*/ 36 h 46"/>
                <a:gd name="T16" fmla="*/ 4 w 30"/>
                <a:gd name="T17" fmla="*/ 37 h 46"/>
                <a:gd name="T18" fmla="*/ 3 w 30"/>
                <a:gd name="T19" fmla="*/ 31 h 46"/>
                <a:gd name="T20" fmla="*/ 4 w 30"/>
                <a:gd name="T21" fmla="*/ 36 h 46"/>
                <a:gd name="T22" fmla="*/ 4 w 30"/>
                <a:gd name="T23" fmla="*/ 36 h 46"/>
                <a:gd name="T24" fmla="*/ 5 w 30"/>
                <a:gd name="T25" fmla="*/ 36 h 46"/>
                <a:gd name="T26" fmla="*/ 5 w 30"/>
                <a:gd name="T27" fmla="*/ 37 h 46"/>
                <a:gd name="T28" fmla="*/ 7 w 30"/>
                <a:gd name="T29" fmla="*/ 43 h 46"/>
                <a:gd name="T30" fmla="*/ 12 w 30"/>
                <a:gd name="T31" fmla="*/ 38 h 46"/>
                <a:gd name="T32" fmla="*/ 14 w 30"/>
                <a:gd name="T33" fmla="*/ 36 h 46"/>
                <a:gd name="T34" fmla="*/ 15 w 30"/>
                <a:gd name="T35" fmla="*/ 38 h 46"/>
                <a:gd name="T36" fmla="*/ 15 w 30"/>
                <a:gd name="T37" fmla="*/ 38 h 46"/>
                <a:gd name="T38" fmla="*/ 25 w 30"/>
                <a:gd name="T39" fmla="*/ 26 h 46"/>
                <a:gd name="T40" fmla="*/ 24 w 30"/>
                <a:gd name="T41" fmla="*/ 20 h 46"/>
                <a:gd name="T42" fmla="*/ 19 w 30"/>
                <a:gd name="T43" fmla="*/ 20 h 46"/>
                <a:gd name="T44" fmla="*/ 12 w 30"/>
                <a:gd name="T45" fmla="*/ 27 h 46"/>
                <a:gd name="T46" fmla="*/ 12 w 30"/>
                <a:gd name="T47" fmla="*/ 27 h 46"/>
                <a:gd name="T48" fmla="*/ 12 w 30"/>
                <a:gd name="T49" fmla="*/ 27 h 46"/>
                <a:gd name="T50" fmla="*/ 13 w 30"/>
                <a:gd name="T51" fmla="*/ 26 h 46"/>
                <a:gd name="T52" fmla="*/ 17 w 30"/>
                <a:gd name="T53" fmla="*/ 18 h 46"/>
                <a:gd name="T54" fmla="*/ 15 w 30"/>
                <a:gd name="T55" fmla="*/ 20 h 46"/>
                <a:gd name="T56" fmla="*/ 14 w 30"/>
                <a:gd name="T57" fmla="*/ 19 h 46"/>
                <a:gd name="T58" fmla="*/ 15 w 30"/>
                <a:gd name="T59" fmla="*/ 16 h 46"/>
                <a:gd name="T60" fmla="*/ 16 w 30"/>
                <a:gd name="T61" fmla="*/ 15 h 46"/>
                <a:gd name="T62" fmla="*/ 18 w 30"/>
                <a:gd name="T63" fmla="*/ 16 h 46"/>
                <a:gd name="T64" fmla="*/ 20 w 30"/>
                <a:gd name="T65" fmla="*/ 17 h 46"/>
                <a:gd name="T66" fmla="*/ 25 w 30"/>
                <a:gd name="T67" fmla="*/ 13 h 46"/>
                <a:gd name="T68" fmla="*/ 29 w 30"/>
                <a:gd name="T69" fmla="*/ 18 h 46"/>
                <a:gd name="T70" fmla="*/ 28 w 30"/>
                <a:gd name="T71" fmla="*/ 2 h 46"/>
                <a:gd name="T72" fmla="*/ 18 w 30"/>
                <a:gd name="T73" fmla="*/ 0 h 46"/>
                <a:gd name="T74" fmla="*/ 0 w 30"/>
                <a:gd name="T75" fmla="*/ 28 h 46"/>
                <a:gd name="T76" fmla="*/ 2 w 30"/>
                <a:gd name="T77" fmla="*/ 40 h 46"/>
                <a:gd name="T78" fmla="*/ 2 w 30"/>
                <a:gd name="T79" fmla="*/ 40 h 46"/>
                <a:gd name="T80" fmla="*/ 3 w 30"/>
                <a:gd name="T81" fmla="*/ 39 h 46"/>
                <a:gd name="T82" fmla="*/ 6 w 30"/>
                <a:gd name="T83" fmla="*/ 44 h 46"/>
                <a:gd name="T84" fmla="*/ 11 w 30"/>
                <a:gd name="T85" fmla="*/ 41 h 46"/>
                <a:gd name="T86" fmla="*/ 6 w 30"/>
                <a:gd name="T87" fmla="*/ 45 h 46"/>
                <a:gd name="T88" fmla="*/ 4 w 30"/>
                <a:gd name="T89" fmla="*/ 40 h 46"/>
                <a:gd name="T90" fmla="*/ 4 w 30"/>
                <a:gd name="T91" fmla="*/ 38 h 46"/>
                <a:gd name="T92" fmla="*/ 2 w 30"/>
                <a:gd name="T93" fmla="*/ 40 h 46"/>
                <a:gd name="T94" fmla="*/ 2 w 30"/>
                <a:gd name="T95" fmla="*/ 38 h 46"/>
                <a:gd name="T96" fmla="*/ 3 w 30"/>
                <a:gd name="T97" fmla="*/ 17 h 46"/>
                <a:gd name="T98" fmla="*/ 4 w 30"/>
                <a:gd name="T99" fmla="*/ 38 h 46"/>
                <a:gd name="T100" fmla="*/ 4 w 30"/>
                <a:gd name="T101" fmla="*/ 38 h 46"/>
                <a:gd name="T102" fmla="*/ 6 w 30"/>
                <a:gd name="T103" fmla="*/ 44 h 46"/>
                <a:gd name="T104" fmla="*/ 7 w 30"/>
                <a:gd name="T105" fmla="*/ 44 h 46"/>
                <a:gd name="T106" fmla="*/ 11 w 30"/>
                <a:gd name="T107" fmla="*/ 41 h 46"/>
                <a:gd name="T108" fmla="*/ 14 w 30"/>
                <a:gd name="T109" fmla="*/ 38 h 46"/>
                <a:gd name="T110" fmla="*/ 15 w 30"/>
                <a:gd name="T111" fmla="*/ 4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0" h="46">
                  <a:moveTo>
                    <a:pt x="15" y="42"/>
                  </a:moveTo>
                  <a:cubicBezTo>
                    <a:pt x="15" y="42"/>
                    <a:pt x="15" y="42"/>
                    <a:pt x="15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6" y="41"/>
                    <a:pt x="16" y="41"/>
                    <a:pt x="16" y="41"/>
                  </a:cubicBezTo>
                  <a:cubicBezTo>
                    <a:pt x="18" y="39"/>
                    <a:pt x="20" y="36"/>
                    <a:pt x="22" y="34"/>
                  </a:cubicBezTo>
                  <a:cubicBezTo>
                    <a:pt x="24" y="32"/>
                    <a:pt x="25" y="29"/>
                    <a:pt x="25" y="27"/>
                  </a:cubicBezTo>
                  <a:cubicBezTo>
                    <a:pt x="22" y="30"/>
                    <a:pt x="20" y="33"/>
                    <a:pt x="17" y="36"/>
                  </a:cubicBezTo>
                  <a:cubicBezTo>
                    <a:pt x="16" y="37"/>
                    <a:pt x="16" y="38"/>
                    <a:pt x="15" y="38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6"/>
                    <a:pt x="15" y="36"/>
                    <a:pt x="14" y="36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2" y="38"/>
                    <a:pt x="11" y="39"/>
                    <a:pt x="10" y="40"/>
                  </a:cubicBezTo>
                  <a:cubicBezTo>
                    <a:pt x="9" y="41"/>
                    <a:pt x="8" y="42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6" y="40"/>
                    <a:pt x="6" y="40"/>
                    <a:pt x="5" y="39"/>
                  </a:cubicBezTo>
                  <a:cubicBezTo>
                    <a:pt x="5" y="38"/>
                    <a:pt x="5" y="37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4" y="36"/>
                    <a:pt x="4" y="36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6"/>
                    <a:pt x="3" y="36"/>
                    <a:pt x="3" y="36"/>
                  </a:cubicBezTo>
                  <a:cubicBezTo>
                    <a:pt x="3" y="34"/>
                    <a:pt x="3" y="32"/>
                    <a:pt x="3" y="31"/>
                  </a:cubicBezTo>
                  <a:cubicBezTo>
                    <a:pt x="3" y="32"/>
                    <a:pt x="3" y="33"/>
                    <a:pt x="3" y="35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6"/>
                    <a:pt x="4" y="37"/>
                    <a:pt x="4" y="37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6" y="39"/>
                    <a:pt x="6" y="40"/>
                    <a:pt x="7" y="41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3"/>
                    <a:pt x="7" y="42"/>
                    <a:pt x="8" y="42"/>
                  </a:cubicBezTo>
                  <a:cubicBezTo>
                    <a:pt x="8" y="42"/>
                    <a:pt x="8" y="42"/>
                    <a:pt x="9" y="41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9" y="33"/>
                    <a:pt x="22" y="30"/>
                    <a:pt x="25" y="26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26" y="24"/>
                    <a:pt x="26" y="23"/>
                    <a:pt x="26" y="22"/>
                  </a:cubicBezTo>
                  <a:cubicBezTo>
                    <a:pt x="26" y="21"/>
                    <a:pt x="25" y="20"/>
                    <a:pt x="24" y="20"/>
                  </a:cubicBezTo>
                  <a:cubicBezTo>
                    <a:pt x="23" y="19"/>
                    <a:pt x="22" y="19"/>
                    <a:pt x="21" y="20"/>
                  </a:cubicBezTo>
                  <a:cubicBezTo>
                    <a:pt x="21" y="20"/>
                    <a:pt x="20" y="22"/>
                    <a:pt x="20" y="22"/>
                  </a:cubicBezTo>
                  <a:cubicBezTo>
                    <a:pt x="20" y="21"/>
                    <a:pt x="19" y="20"/>
                    <a:pt x="19" y="20"/>
                  </a:cubicBezTo>
                  <a:cubicBezTo>
                    <a:pt x="17" y="22"/>
                    <a:pt x="16" y="24"/>
                    <a:pt x="14" y="25"/>
                  </a:cubicBezTo>
                  <a:cubicBezTo>
                    <a:pt x="14" y="25"/>
                    <a:pt x="13" y="26"/>
                    <a:pt x="13" y="26"/>
                  </a:cubicBezTo>
                  <a:cubicBezTo>
                    <a:pt x="13" y="27"/>
                    <a:pt x="13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5"/>
                    <a:pt x="12" y="23"/>
                    <a:pt x="12" y="21"/>
                  </a:cubicBezTo>
                  <a:cubicBezTo>
                    <a:pt x="12" y="23"/>
                    <a:pt x="12" y="24"/>
                    <a:pt x="12" y="26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6"/>
                    <a:pt x="14" y="25"/>
                    <a:pt x="14" y="25"/>
                  </a:cubicBezTo>
                  <a:cubicBezTo>
                    <a:pt x="16" y="23"/>
                    <a:pt x="17" y="21"/>
                    <a:pt x="19" y="19"/>
                  </a:cubicBezTo>
                  <a:cubicBezTo>
                    <a:pt x="18" y="19"/>
                    <a:pt x="18" y="18"/>
                    <a:pt x="17" y="18"/>
                  </a:cubicBezTo>
                  <a:cubicBezTo>
                    <a:pt x="17" y="18"/>
                    <a:pt x="17" y="18"/>
                    <a:pt x="16" y="19"/>
                  </a:cubicBezTo>
                  <a:cubicBezTo>
                    <a:pt x="16" y="19"/>
                    <a:pt x="16" y="20"/>
                    <a:pt x="15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5" y="20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8"/>
                    <a:pt x="14" y="17"/>
                    <a:pt x="15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5" y="15"/>
                    <a:pt x="15" y="15"/>
                  </a:cubicBezTo>
                  <a:cubicBezTo>
                    <a:pt x="15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7" y="16"/>
                  </a:cubicBezTo>
                  <a:cubicBezTo>
                    <a:pt x="17" y="16"/>
                    <a:pt x="17" y="16"/>
                    <a:pt x="18" y="16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9" y="17"/>
                    <a:pt x="19" y="17"/>
                  </a:cubicBezTo>
                  <a:cubicBezTo>
                    <a:pt x="19" y="17"/>
                    <a:pt x="19" y="17"/>
                    <a:pt x="20" y="17"/>
                  </a:cubicBezTo>
                  <a:cubicBezTo>
                    <a:pt x="20" y="18"/>
                    <a:pt x="21" y="17"/>
                    <a:pt x="22" y="17"/>
                  </a:cubicBezTo>
                  <a:cubicBezTo>
                    <a:pt x="23" y="16"/>
                    <a:pt x="24" y="15"/>
                    <a:pt x="24" y="14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15"/>
                    <a:pt x="25" y="16"/>
                    <a:pt x="25" y="17"/>
                  </a:cubicBezTo>
                  <a:cubicBezTo>
                    <a:pt x="25" y="17"/>
                    <a:pt x="26" y="18"/>
                    <a:pt x="26" y="18"/>
                  </a:cubicBezTo>
                  <a:cubicBezTo>
                    <a:pt x="27" y="18"/>
                    <a:pt x="28" y="18"/>
                    <a:pt x="29" y="18"/>
                  </a:cubicBezTo>
                  <a:cubicBezTo>
                    <a:pt x="29" y="16"/>
                    <a:pt x="30" y="14"/>
                    <a:pt x="30" y="11"/>
                  </a:cubicBezTo>
                  <a:cubicBezTo>
                    <a:pt x="30" y="9"/>
                    <a:pt x="30" y="6"/>
                    <a:pt x="29" y="4"/>
                  </a:cubicBezTo>
                  <a:cubicBezTo>
                    <a:pt x="29" y="4"/>
                    <a:pt x="29" y="3"/>
                    <a:pt x="28" y="2"/>
                  </a:cubicBezTo>
                  <a:cubicBezTo>
                    <a:pt x="28" y="2"/>
                    <a:pt x="27" y="1"/>
                    <a:pt x="27" y="1"/>
                  </a:cubicBezTo>
                  <a:cubicBezTo>
                    <a:pt x="26" y="0"/>
                    <a:pt x="24" y="0"/>
                    <a:pt x="23" y="0"/>
                  </a:cubicBezTo>
                  <a:cubicBezTo>
                    <a:pt x="21" y="0"/>
                    <a:pt x="20" y="0"/>
                    <a:pt x="18" y="0"/>
                  </a:cubicBezTo>
                  <a:cubicBezTo>
                    <a:pt x="15" y="1"/>
                    <a:pt x="11" y="3"/>
                    <a:pt x="8" y="7"/>
                  </a:cubicBezTo>
                  <a:cubicBezTo>
                    <a:pt x="4" y="10"/>
                    <a:pt x="2" y="15"/>
                    <a:pt x="1" y="18"/>
                  </a:cubicBezTo>
                  <a:cubicBezTo>
                    <a:pt x="0" y="22"/>
                    <a:pt x="0" y="25"/>
                    <a:pt x="0" y="28"/>
                  </a:cubicBezTo>
                  <a:cubicBezTo>
                    <a:pt x="0" y="31"/>
                    <a:pt x="0" y="33"/>
                    <a:pt x="0" y="36"/>
                  </a:cubicBezTo>
                  <a:cubicBezTo>
                    <a:pt x="1" y="37"/>
                    <a:pt x="1" y="38"/>
                    <a:pt x="1" y="39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4" y="41"/>
                    <a:pt x="5" y="42"/>
                    <a:pt x="5" y="43"/>
                  </a:cubicBezTo>
                  <a:cubicBezTo>
                    <a:pt x="5" y="43"/>
                    <a:pt x="5" y="44"/>
                    <a:pt x="6" y="44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6" y="45"/>
                    <a:pt x="6" y="46"/>
                    <a:pt x="7" y="45"/>
                  </a:cubicBezTo>
                  <a:cubicBezTo>
                    <a:pt x="8" y="44"/>
                    <a:pt x="9" y="42"/>
                    <a:pt x="11" y="41"/>
                  </a:cubicBezTo>
                  <a:cubicBezTo>
                    <a:pt x="10" y="42"/>
                    <a:pt x="9" y="43"/>
                    <a:pt x="8" y="44"/>
                  </a:cubicBezTo>
                  <a:cubicBezTo>
                    <a:pt x="7" y="45"/>
                    <a:pt x="7" y="45"/>
                    <a:pt x="7" y="45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5" y="43"/>
                    <a:pt x="5" y="41"/>
                    <a:pt x="4" y="40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2" y="39"/>
                    <a:pt x="2" y="39"/>
                    <a:pt x="2" y="39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39"/>
                    <a:pt x="2" y="39"/>
                    <a:pt x="2" y="39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1" y="35"/>
                    <a:pt x="0" y="33"/>
                    <a:pt x="0" y="29"/>
                  </a:cubicBezTo>
                  <a:cubicBezTo>
                    <a:pt x="0" y="26"/>
                    <a:pt x="0" y="22"/>
                    <a:pt x="2" y="17"/>
                  </a:cubicBezTo>
                  <a:cubicBezTo>
                    <a:pt x="2" y="17"/>
                    <a:pt x="2" y="18"/>
                    <a:pt x="3" y="17"/>
                  </a:cubicBezTo>
                  <a:cubicBezTo>
                    <a:pt x="2" y="22"/>
                    <a:pt x="1" y="25"/>
                    <a:pt x="1" y="28"/>
                  </a:cubicBezTo>
                  <a:cubicBezTo>
                    <a:pt x="1" y="32"/>
                    <a:pt x="2" y="35"/>
                    <a:pt x="2" y="37"/>
                  </a:cubicBezTo>
                  <a:cubicBezTo>
                    <a:pt x="2" y="38"/>
                    <a:pt x="2" y="40"/>
                    <a:pt x="4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5" y="41"/>
                    <a:pt x="5" y="42"/>
                    <a:pt x="6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7" y="45"/>
                    <a:pt x="7" y="44"/>
                    <a:pt x="7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9" y="43"/>
                    <a:pt x="9" y="43"/>
                    <a:pt x="9" y="43"/>
                  </a:cubicBezTo>
                  <a:cubicBezTo>
                    <a:pt x="10" y="42"/>
                    <a:pt x="11" y="41"/>
                    <a:pt x="12" y="40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4" y="39"/>
                    <a:pt x="14" y="39"/>
                    <a:pt x="14" y="39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9"/>
                    <a:pt x="14" y="39"/>
                    <a:pt x="14" y="39"/>
                  </a:cubicBezTo>
                  <a:cubicBezTo>
                    <a:pt x="15" y="40"/>
                    <a:pt x="15" y="40"/>
                    <a:pt x="15" y="40"/>
                  </a:cubicBezTo>
                  <a:cubicBezTo>
                    <a:pt x="15" y="42"/>
                    <a:pt x="15" y="42"/>
                    <a:pt x="15" y="4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76" name="Freeform 39"/>
            <p:cNvSpPr>
              <a:spLocks noEditPoints="1"/>
            </p:cNvSpPr>
            <p:nvPr/>
          </p:nvSpPr>
          <p:spPr bwMode="auto">
            <a:xfrm>
              <a:off x="5534026" y="2908301"/>
              <a:ext cx="160338" cy="146050"/>
            </a:xfrm>
            <a:custGeom>
              <a:avLst/>
              <a:gdLst>
                <a:gd name="T0" fmla="*/ 42 w 43"/>
                <a:gd name="T1" fmla="*/ 30 h 39"/>
                <a:gd name="T2" fmla="*/ 38 w 43"/>
                <a:gd name="T3" fmla="*/ 23 h 39"/>
                <a:gd name="T4" fmla="*/ 43 w 43"/>
                <a:gd name="T5" fmla="*/ 33 h 39"/>
                <a:gd name="T6" fmla="*/ 42 w 43"/>
                <a:gd name="T7" fmla="*/ 36 h 39"/>
                <a:gd name="T8" fmla="*/ 40 w 43"/>
                <a:gd name="T9" fmla="*/ 37 h 39"/>
                <a:gd name="T10" fmla="*/ 23 w 43"/>
                <a:gd name="T11" fmla="*/ 35 h 39"/>
                <a:gd name="T12" fmla="*/ 39 w 43"/>
                <a:gd name="T13" fmla="*/ 36 h 39"/>
                <a:gd name="T14" fmla="*/ 40 w 43"/>
                <a:gd name="T15" fmla="*/ 36 h 39"/>
                <a:gd name="T16" fmla="*/ 41 w 43"/>
                <a:gd name="T17" fmla="*/ 35 h 39"/>
                <a:gd name="T18" fmla="*/ 42 w 43"/>
                <a:gd name="T19" fmla="*/ 34 h 39"/>
                <a:gd name="T20" fmla="*/ 41 w 43"/>
                <a:gd name="T21" fmla="*/ 32 h 39"/>
                <a:gd name="T22" fmla="*/ 39 w 43"/>
                <a:gd name="T23" fmla="*/ 27 h 39"/>
                <a:gd name="T24" fmla="*/ 34 w 43"/>
                <a:gd name="T25" fmla="*/ 14 h 39"/>
                <a:gd name="T26" fmla="*/ 27 w 43"/>
                <a:gd name="T27" fmla="*/ 7 h 39"/>
                <a:gd name="T28" fmla="*/ 36 w 43"/>
                <a:gd name="T29" fmla="*/ 23 h 39"/>
                <a:gd name="T30" fmla="*/ 38 w 43"/>
                <a:gd name="T31" fmla="*/ 29 h 39"/>
                <a:gd name="T32" fmla="*/ 39 w 43"/>
                <a:gd name="T33" fmla="*/ 32 h 39"/>
                <a:gd name="T34" fmla="*/ 39 w 43"/>
                <a:gd name="T35" fmla="*/ 33 h 39"/>
                <a:gd name="T36" fmla="*/ 38 w 43"/>
                <a:gd name="T37" fmla="*/ 35 h 39"/>
                <a:gd name="T38" fmla="*/ 39 w 43"/>
                <a:gd name="T39" fmla="*/ 33 h 39"/>
                <a:gd name="T40" fmla="*/ 39 w 43"/>
                <a:gd name="T41" fmla="*/ 32 h 39"/>
                <a:gd name="T42" fmla="*/ 38 w 43"/>
                <a:gd name="T43" fmla="*/ 28 h 39"/>
                <a:gd name="T44" fmla="*/ 31 w 43"/>
                <a:gd name="T45" fmla="*/ 14 h 39"/>
                <a:gd name="T46" fmla="*/ 17 w 43"/>
                <a:gd name="T47" fmla="*/ 2 h 39"/>
                <a:gd name="T48" fmla="*/ 18 w 43"/>
                <a:gd name="T49" fmla="*/ 8 h 39"/>
                <a:gd name="T50" fmla="*/ 23 w 43"/>
                <a:gd name="T51" fmla="*/ 19 h 39"/>
                <a:gd name="T52" fmla="*/ 22 w 43"/>
                <a:gd name="T53" fmla="*/ 21 h 39"/>
                <a:gd name="T54" fmla="*/ 22 w 43"/>
                <a:gd name="T55" fmla="*/ 21 h 39"/>
                <a:gd name="T56" fmla="*/ 22 w 43"/>
                <a:gd name="T57" fmla="*/ 20 h 39"/>
                <a:gd name="T58" fmla="*/ 17 w 43"/>
                <a:gd name="T59" fmla="*/ 10 h 39"/>
                <a:gd name="T60" fmla="*/ 17 w 43"/>
                <a:gd name="T61" fmla="*/ 14 h 39"/>
                <a:gd name="T62" fmla="*/ 16 w 43"/>
                <a:gd name="T63" fmla="*/ 16 h 39"/>
                <a:gd name="T64" fmla="*/ 14 w 43"/>
                <a:gd name="T65" fmla="*/ 14 h 39"/>
                <a:gd name="T66" fmla="*/ 13 w 43"/>
                <a:gd name="T67" fmla="*/ 13 h 39"/>
                <a:gd name="T68" fmla="*/ 13 w 43"/>
                <a:gd name="T69" fmla="*/ 13 h 39"/>
                <a:gd name="T70" fmla="*/ 13 w 43"/>
                <a:gd name="T71" fmla="*/ 13 h 39"/>
                <a:gd name="T72" fmla="*/ 13 w 43"/>
                <a:gd name="T73" fmla="*/ 13 h 39"/>
                <a:gd name="T74" fmla="*/ 15 w 43"/>
                <a:gd name="T75" fmla="*/ 9 h 39"/>
                <a:gd name="T76" fmla="*/ 9 w 43"/>
                <a:gd name="T77" fmla="*/ 6 h 39"/>
                <a:gd name="T78" fmla="*/ 12 w 43"/>
                <a:gd name="T79" fmla="*/ 0 h 39"/>
                <a:gd name="T80" fmla="*/ 1 w 43"/>
                <a:gd name="T81" fmla="*/ 9 h 39"/>
                <a:gd name="T82" fmla="*/ 7 w 43"/>
                <a:gd name="T83" fmla="*/ 27 h 39"/>
                <a:gd name="T84" fmla="*/ 35 w 43"/>
                <a:gd name="T85" fmla="*/ 39 h 39"/>
                <a:gd name="T86" fmla="*/ 40 w 43"/>
                <a:gd name="T87" fmla="*/ 37 h 39"/>
                <a:gd name="T88" fmla="*/ 43 w 43"/>
                <a:gd name="T89" fmla="*/ 36 h 39"/>
                <a:gd name="T90" fmla="*/ 43 w 43"/>
                <a:gd name="T91" fmla="*/ 34 h 39"/>
                <a:gd name="T92" fmla="*/ 12 w 43"/>
                <a:gd name="T93" fmla="*/ 1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3" h="39">
                  <a:moveTo>
                    <a:pt x="43" y="33"/>
                  </a:moveTo>
                  <a:cubicBezTo>
                    <a:pt x="42" y="31"/>
                    <a:pt x="42" y="31"/>
                    <a:pt x="42" y="31"/>
                  </a:cubicBezTo>
                  <a:cubicBezTo>
                    <a:pt x="42" y="31"/>
                    <a:pt x="42" y="31"/>
                    <a:pt x="42" y="30"/>
                  </a:cubicBezTo>
                  <a:cubicBezTo>
                    <a:pt x="41" y="29"/>
                    <a:pt x="41" y="29"/>
                    <a:pt x="41" y="29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38" y="23"/>
                    <a:pt x="38" y="23"/>
                    <a:pt x="38" y="23"/>
                  </a:cubicBezTo>
                  <a:cubicBezTo>
                    <a:pt x="39" y="24"/>
                    <a:pt x="40" y="26"/>
                    <a:pt x="41" y="28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43" y="33"/>
                    <a:pt x="43" y="34"/>
                    <a:pt x="43" y="34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41" y="36"/>
                    <a:pt x="41" y="36"/>
                    <a:pt x="41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39" y="39"/>
                    <a:pt x="35" y="38"/>
                    <a:pt x="32" y="38"/>
                  </a:cubicBezTo>
                  <a:cubicBezTo>
                    <a:pt x="30" y="38"/>
                    <a:pt x="26" y="37"/>
                    <a:pt x="23" y="36"/>
                  </a:cubicBezTo>
                  <a:cubicBezTo>
                    <a:pt x="23" y="36"/>
                    <a:pt x="23" y="36"/>
                    <a:pt x="23" y="35"/>
                  </a:cubicBezTo>
                  <a:cubicBezTo>
                    <a:pt x="26" y="36"/>
                    <a:pt x="29" y="37"/>
                    <a:pt x="32" y="37"/>
                  </a:cubicBezTo>
                  <a:cubicBezTo>
                    <a:pt x="33" y="37"/>
                    <a:pt x="35" y="37"/>
                    <a:pt x="36" y="37"/>
                  </a:cubicBezTo>
                  <a:cubicBezTo>
                    <a:pt x="37" y="37"/>
                    <a:pt x="39" y="37"/>
                    <a:pt x="39" y="36"/>
                  </a:cubicBezTo>
                  <a:cubicBezTo>
                    <a:pt x="39" y="36"/>
                    <a:pt x="39" y="36"/>
                    <a:pt x="39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2" y="33"/>
                    <a:pt x="42" y="33"/>
                    <a:pt x="42" y="33"/>
                  </a:cubicBezTo>
                  <a:cubicBezTo>
                    <a:pt x="42" y="33"/>
                    <a:pt x="42" y="33"/>
                    <a:pt x="42" y="33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41" y="31"/>
                    <a:pt x="41" y="31"/>
                    <a:pt x="41" y="31"/>
                  </a:cubicBezTo>
                  <a:cubicBezTo>
                    <a:pt x="41" y="31"/>
                    <a:pt x="41" y="30"/>
                    <a:pt x="41" y="30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5"/>
                    <a:pt x="37" y="23"/>
                    <a:pt x="36" y="21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37" y="19"/>
                    <a:pt x="36" y="17"/>
                    <a:pt x="34" y="14"/>
                  </a:cubicBezTo>
                  <a:cubicBezTo>
                    <a:pt x="33" y="11"/>
                    <a:pt x="31" y="8"/>
                    <a:pt x="29" y="6"/>
                  </a:cubicBezTo>
                  <a:cubicBezTo>
                    <a:pt x="27" y="3"/>
                    <a:pt x="24" y="2"/>
                    <a:pt x="22" y="2"/>
                  </a:cubicBezTo>
                  <a:cubicBezTo>
                    <a:pt x="24" y="3"/>
                    <a:pt x="26" y="5"/>
                    <a:pt x="27" y="7"/>
                  </a:cubicBezTo>
                  <a:cubicBezTo>
                    <a:pt x="28" y="9"/>
                    <a:pt x="30" y="11"/>
                    <a:pt x="31" y="12"/>
                  </a:cubicBezTo>
                  <a:cubicBezTo>
                    <a:pt x="32" y="14"/>
                    <a:pt x="33" y="16"/>
                    <a:pt x="33" y="18"/>
                  </a:cubicBezTo>
                  <a:cubicBezTo>
                    <a:pt x="36" y="23"/>
                    <a:pt x="36" y="23"/>
                    <a:pt x="36" y="23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8" y="28"/>
                    <a:pt x="38" y="28"/>
                    <a:pt x="38" y="28"/>
                  </a:cubicBezTo>
                  <a:cubicBezTo>
                    <a:pt x="38" y="28"/>
                    <a:pt x="38" y="29"/>
                    <a:pt x="38" y="29"/>
                  </a:cubicBezTo>
                  <a:cubicBezTo>
                    <a:pt x="39" y="31"/>
                    <a:pt x="39" y="31"/>
                    <a:pt x="39" y="31"/>
                  </a:cubicBezTo>
                  <a:cubicBezTo>
                    <a:pt x="39" y="31"/>
                    <a:pt x="39" y="32"/>
                    <a:pt x="39" y="32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39" y="35"/>
                    <a:pt x="39" y="35"/>
                    <a:pt x="38" y="35"/>
                  </a:cubicBezTo>
                  <a:cubicBezTo>
                    <a:pt x="37" y="36"/>
                    <a:pt x="35" y="36"/>
                    <a:pt x="34" y="36"/>
                  </a:cubicBezTo>
                  <a:cubicBezTo>
                    <a:pt x="35" y="36"/>
                    <a:pt x="36" y="36"/>
                    <a:pt x="37" y="35"/>
                  </a:cubicBezTo>
                  <a:cubicBezTo>
                    <a:pt x="38" y="35"/>
                    <a:pt x="38" y="34"/>
                    <a:pt x="39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31"/>
                    <a:pt x="39" y="31"/>
                    <a:pt x="39" y="31"/>
                  </a:cubicBezTo>
                  <a:cubicBezTo>
                    <a:pt x="39" y="31"/>
                    <a:pt x="38" y="31"/>
                    <a:pt x="38" y="30"/>
                  </a:cubicBezTo>
                  <a:cubicBezTo>
                    <a:pt x="38" y="30"/>
                    <a:pt x="38" y="29"/>
                    <a:pt x="38" y="28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6" y="24"/>
                    <a:pt x="35" y="22"/>
                    <a:pt x="34" y="20"/>
                  </a:cubicBezTo>
                  <a:cubicBezTo>
                    <a:pt x="33" y="18"/>
                    <a:pt x="32" y="16"/>
                    <a:pt x="31" y="14"/>
                  </a:cubicBezTo>
                  <a:cubicBezTo>
                    <a:pt x="28" y="10"/>
                    <a:pt x="26" y="6"/>
                    <a:pt x="21" y="3"/>
                  </a:cubicBezTo>
                  <a:cubicBezTo>
                    <a:pt x="21" y="2"/>
                    <a:pt x="20" y="2"/>
                    <a:pt x="20" y="2"/>
                  </a:cubicBezTo>
                  <a:cubicBezTo>
                    <a:pt x="19" y="2"/>
                    <a:pt x="18" y="2"/>
                    <a:pt x="17" y="2"/>
                  </a:cubicBezTo>
                  <a:cubicBezTo>
                    <a:pt x="16" y="2"/>
                    <a:pt x="15" y="3"/>
                    <a:pt x="15" y="4"/>
                  </a:cubicBezTo>
                  <a:cubicBezTo>
                    <a:pt x="15" y="5"/>
                    <a:pt x="15" y="6"/>
                    <a:pt x="16" y="7"/>
                  </a:cubicBezTo>
                  <a:cubicBezTo>
                    <a:pt x="17" y="7"/>
                    <a:pt x="18" y="8"/>
                    <a:pt x="18" y="8"/>
                  </a:cubicBezTo>
                  <a:cubicBezTo>
                    <a:pt x="18" y="9"/>
                    <a:pt x="17" y="9"/>
                    <a:pt x="17" y="9"/>
                  </a:cubicBezTo>
                  <a:cubicBezTo>
                    <a:pt x="19" y="11"/>
                    <a:pt x="21" y="14"/>
                    <a:pt x="21" y="16"/>
                  </a:cubicBezTo>
                  <a:cubicBezTo>
                    <a:pt x="22" y="17"/>
                    <a:pt x="23" y="18"/>
                    <a:pt x="23" y="19"/>
                  </a:cubicBezTo>
                  <a:cubicBezTo>
                    <a:pt x="23" y="20"/>
                    <a:pt x="23" y="20"/>
                    <a:pt x="23" y="21"/>
                  </a:cubicBezTo>
                  <a:cubicBezTo>
                    <a:pt x="23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1" y="21"/>
                    <a:pt x="21" y="21"/>
                    <a:pt x="21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1"/>
                    <a:pt x="22" y="20"/>
                    <a:pt x="22" y="20"/>
                  </a:cubicBezTo>
                  <a:cubicBezTo>
                    <a:pt x="22" y="20"/>
                    <a:pt x="22" y="20"/>
                    <a:pt x="22" y="19"/>
                  </a:cubicBezTo>
                  <a:cubicBezTo>
                    <a:pt x="22" y="18"/>
                    <a:pt x="22" y="17"/>
                    <a:pt x="21" y="16"/>
                  </a:cubicBezTo>
                  <a:cubicBezTo>
                    <a:pt x="20" y="14"/>
                    <a:pt x="19" y="11"/>
                    <a:pt x="17" y="10"/>
                  </a:cubicBezTo>
                  <a:cubicBezTo>
                    <a:pt x="16" y="10"/>
                    <a:pt x="16" y="11"/>
                    <a:pt x="16" y="12"/>
                  </a:cubicBezTo>
                  <a:cubicBezTo>
                    <a:pt x="16" y="12"/>
                    <a:pt x="16" y="12"/>
                    <a:pt x="16" y="13"/>
                  </a:cubicBezTo>
                  <a:cubicBezTo>
                    <a:pt x="17" y="13"/>
                    <a:pt x="17" y="13"/>
                    <a:pt x="17" y="14"/>
                  </a:cubicBezTo>
                  <a:cubicBezTo>
                    <a:pt x="17" y="15"/>
                    <a:pt x="17" y="15"/>
                    <a:pt x="17" y="16"/>
                  </a:cubicBezTo>
                  <a:cubicBezTo>
                    <a:pt x="17" y="16"/>
                    <a:pt x="17" y="16"/>
                    <a:pt x="16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16"/>
                    <a:pt x="16" y="16"/>
                    <a:pt x="16" y="15"/>
                  </a:cubicBezTo>
                  <a:cubicBezTo>
                    <a:pt x="16" y="15"/>
                    <a:pt x="15" y="15"/>
                    <a:pt x="15" y="15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5"/>
                    <a:pt x="13" y="14"/>
                    <a:pt x="13" y="14"/>
                  </a:cubicBezTo>
                  <a:cubicBezTo>
                    <a:pt x="13" y="14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4" y="12"/>
                    <a:pt x="14" y="12"/>
                    <a:pt x="15" y="11"/>
                  </a:cubicBezTo>
                  <a:cubicBezTo>
                    <a:pt x="15" y="11"/>
                    <a:pt x="15" y="10"/>
                    <a:pt x="15" y="10"/>
                  </a:cubicBezTo>
                  <a:cubicBezTo>
                    <a:pt x="15" y="10"/>
                    <a:pt x="15" y="9"/>
                    <a:pt x="15" y="9"/>
                  </a:cubicBezTo>
                  <a:cubicBezTo>
                    <a:pt x="15" y="8"/>
                    <a:pt x="14" y="8"/>
                    <a:pt x="13" y="7"/>
                  </a:cubicBezTo>
                  <a:cubicBezTo>
                    <a:pt x="12" y="7"/>
                    <a:pt x="11" y="6"/>
                    <a:pt x="9" y="7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0" y="5"/>
                    <a:pt x="11" y="5"/>
                    <a:pt x="12" y="4"/>
                  </a:cubicBezTo>
                  <a:cubicBezTo>
                    <a:pt x="12" y="4"/>
                    <a:pt x="13" y="4"/>
                    <a:pt x="13" y="3"/>
                  </a:cubicBezTo>
                  <a:cubicBezTo>
                    <a:pt x="13" y="2"/>
                    <a:pt x="12" y="1"/>
                    <a:pt x="12" y="0"/>
                  </a:cubicBezTo>
                  <a:cubicBezTo>
                    <a:pt x="11" y="0"/>
                    <a:pt x="10" y="1"/>
                    <a:pt x="9" y="1"/>
                  </a:cubicBezTo>
                  <a:cubicBezTo>
                    <a:pt x="8" y="1"/>
                    <a:pt x="7" y="2"/>
                    <a:pt x="5" y="3"/>
                  </a:cubicBezTo>
                  <a:cubicBezTo>
                    <a:pt x="3" y="4"/>
                    <a:pt x="2" y="6"/>
                    <a:pt x="1" y="9"/>
                  </a:cubicBezTo>
                  <a:cubicBezTo>
                    <a:pt x="1" y="10"/>
                    <a:pt x="0" y="11"/>
                    <a:pt x="0" y="12"/>
                  </a:cubicBezTo>
                  <a:cubicBezTo>
                    <a:pt x="0" y="13"/>
                    <a:pt x="1" y="14"/>
                    <a:pt x="1" y="15"/>
                  </a:cubicBezTo>
                  <a:cubicBezTo>
                    <a:pt x="2" y="20"/>
                    <a:pt x="4" y="24"/>
                    <a:pt x="7" y="27"/>
                  </a:cubicBezTo>
                  <a:cubicBezTo>
                    <a:pt x="10" y="30"/>
                    <a:pt x="13" y="32"/>
                    <a:pt x="16" y="33"/>
                  </a:cubicBezTo>
                  <a:cubicBezTo>
                    <a:pt x="21" y="37"/>
                    <a:pt x="27" y="38"/>
                    <a:pt x="32" y="39"/>
                  </a:cubicBezTo>
                  <a:cubicBezTo>
                    <a:pt x="33" y="39"/>
                    <a:pt x="34" y="39"/>
                    <a:pt x="35" y="39"/>
                  </a:cubicBezTo>
                  <a:cubicBezTo>
                    <a:pt x="36" y="39"/>
                    <a:pt x="37" y="39"/>
                    <a:pt x="38" y="39"/>
                  </a:cubicBezTo>
                  <a:cubicBezTo>
                    <a:pt x="39" y="39"/>
                    <a:pt x="40" y="38"/>
                    <a:pt x="40" y="37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41" y="37"/>
                    <a:pt x="41" y="37"/>
                    <a:pt x="41" y="37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43" y="36"/>
                    <a:pt x="43" y="36"/>
                    <a:pt x="43" y="36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43" y="34"/>
                    <a:pt x="43" y="34"/>
                    <a:pt x="43" y="34"/>
                  </a:cubicBezTo>
                  <a:lnTo>
                    <a:pt x="43" y="33"/>
                  </a:lnTo>
                  <a:close/>
                  <a:moveTo>
                    <a:pt x="12" y="11"/>
                  </a:move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1" y="11"/>
                    <a:pt x="11" y="11"/>
                    <a:pt x="12" y="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77" name="Freeform 40"/>
            <p:cNvSpPr/>
            <p:nvPr/>
          </p:nvSpPr>
          <p:spPr bwMode="auto">
            <a:xfrm>
              <a:off x="6613526" y="2957513"/>
              <a:ext cx="0" cy="3175"/>
            </a:xfrm>
            <a:custGeom>
              <a:avLst/>
              <a:gdLst>
                <a:gd name="T0" fmla="*/ 1 h 1"/>
                <a:gd name="T1" fmla="*/ 1 h 1"/>
                <a:gd name="T2" fmla="*/ 0 h 1"/>
                <a:gd name="T3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82" name="Freeform 41"/>
            <p:cNvSpPr/>
            <p:nvPr/>
          </p:nvSpPr>
          <p:spPr bwMode="auto">
            <a:xfrm>
              <a:off x="6613526" y="296068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83" name="Freeform 42"/>
            <p:cNvSpPr/>
            <p:nvPr/>
          </p:nvSpPr>
          <p:spPr bwMode="auto">
            <a:xfrm>
              <a:off x="6616701" y="296068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84" name="Freeform 43"/>
            <p:cNvSpPr>
              <a:spLocks noEditPoints="1"/>
            </p:cNvSpPr>
            <p:nvPr/>
          </p:nvSpPr>
          <p:spPr bwMode="auto">
            <a:xfrm>
              <a:off x="6503988" y="2938463"/>
              <a:ext cx="150813" cy="153988"/>
            </a:xfrm>
            <a:custGeom>
              <a:avLst/>
              <a:gdLst>
                <a:gd name="T0" fmla="*/ 32 w 40"/>
                <a:gd name="T1" fmla="*/ 31 h 41"/>
                <a:gd name="T2" fmla="*/ 32 w 40"/>
                <a:gd name="T3" fmla="*/ 31 h 41"/>
                <a:gd name="T4" fmla="*/ 12 w 40"/>
                <a:gd name="T5" fmla="*/ 39 h 41"/>
                <a:gd name="T6" fmla="*/ 6 w 40"/>
                <a:gd name="T7" fmla="*/ 30 h 41"/>
                <a:gd name="T8" fmla="*/ 9 w 40"/>
                <a:gd name="T9" fmla="*/ 26 h 41"/>
                <a:gd name="T10" fmla="*/ 3 w 40"/>
                <a:gd name="T11" fmla="*/ 39 h 41"/>
                <a:gd name="T12" fmla="*/ 26 w 40"/>
                <a:gd name="T13" fmla="*/ 35 h 41"/>
                <a:gd name="T14" fmla="*/ 36 w 40"/>
                <a:gd name="T15" fmla="*/ 23 h 41"/>
                <a:gd name="T16" fmla="*/ 39 w 40"/>
                <a:gd name="T17" fmla="*/ 10 h 41"/>
                <a:gd name="T18" fmla="*/ 38 w 40"/>
                <a:gd name="T19" fmla="*/ 10 h 41"/>
                <a:gd name="T20" fmla="*/ 37 w 40"/>
                <a:gd name="T21" fmla="*/ 15 h 41"/>
                <a:gd name="T22" fmla="*/ 27 w 40"/>
                <a:gd name="T23" fmla="*/ 32 h 41"/>
                <a:gd name="T24" fmla="*/ 19 w 40"/>
                <a:gd name="T25" fmla="*/ 35 h 41"/>
                <a:gd name="T26" fmla="*/ 37 w 40"/>
                <a:gd name="T27" fmla="*/ 16 h 41"/>
                <a:gd name="T28" fmla="*/ 36 w 40"/>
                <a:gd name="T29" fmla="*/ 5 h 41"/>
                <a:gd name="T30" fmla="*/ 34 w 40"/>
                <a:gd name="T31" fmla="*/ 3 h 41"/>
                <a:gd name="T32" fmla="*/ 30 w 40"/>
                <a:gd name="T33" fmla="*/ 3 h 41"/>
                <a:gd name="T34" fmla="*/ 30 w 40"/>
                <a:gd name="T35" fmla="*/ 6 h 41"/>
                <a:gd name="T36" fmla="*/ 30 w 40"/>
                <a:gd name="T37" fmla="*/ 8 h 41"/>
                <a:gd name="T38" fmla="*/ 30 w 40"/>
                <a:gd name="T39" fmla="*/ 6 h 41"/>
                <a:gd name="T40" fmla="*/ 25 w 40"/>
                <a:gd name="T41" fmla="*/ 7 h 41"/>
                <a:gd name="T42" fmla="*/ 26 w 40"/>
                <a:gd name="T43" fmla="*/ 3 h 41"/>
                <a:gd name="T44" fmla="*/ 20 w 40"/>
                <a:gd name="T45" fmla="*/ 4 h 41"/>
                <a:gd name="T46" fmla="*/ 15 w 40"/>
                <a:gd name="T47" fmla="*/ 10 h 41"/>
                <a:gd name="T48" fmla="*/ 15 w 40"/>
                <a:gd name="T49" fmla="*/ 11 h 41"/>
                <a:gd name="T50" fmla="*/ 14 w 40"/>
                <a:gd name="T51" fmla="*/ 13 h 41"/>
                <a:gd name="T52" fmla="*/ 10 w 40"/>
                <a:gd name="T53" fmla="*/ 20 h 41"/>
                <a:gd name="T54" fmla="*/ 0 w 40"/>
                <a:gd name="T55" fmla="*/ 41 h 41"/>
                <a:gd name="T56" fmla="*/ 26 w 40"/>
                <a:gd name="T57" fmla="*/ 36 h 41"/>
                <a:gd name="T58" fmla="*/ 18 w 40"/>
                <a:gd name="T59" fmla="*/ 36 h 41"/>
                <a:gd name="T60" fmla="*/ 25 w 40"/>
                <a:gd name="T61" fmla="*/ 24 h 41"/>
                <a:gd name="T62" fmla="*/ 24 w 40"/>
                <a:gd name="T63" fmla="*/ 24 h 41"/>
                <a:gd name="T64" fmla="*/ 28 w 40"/>
                <a:gd name="T65" fmla="*/ 19 h 41"/>
                <a:gd name="T66" fmla="*/ 29 w 40"/>
                <a:gd name="T67" fmla="*/ 15 h 41"/>
                <a:gd name="T68" fmla="*/ 25 w 40"/>
                <a:gd name="T69" fmla="*/ 2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" h="41">
                  <a:moveTo>
                    <a:pt x="26" y="36"/>
                  </a:moveTo>
                  <a:cubicBezTo>
                    <a:pt x="28" y="35"/>
                    <a:pt x="30" y="33"/>
                    <a:pt x="32" y="31"/>
                  </a:cubicBezTo>
                  <a:cubicBezTo>
                    <a:pt x="34" y="29"/>
                    <a:pt x="36" y="27"/>
                    <a:pt x="37" y="24"/>
                  </a:cubicBezTo>
                  <a:cubicBezTo>
                    <a:pt x="36" y="27"/>
                    <a:pt x="34" y="29"/>
                    <a:pt x="32" y="31"/>
                  </a:cubicBezTo>
                  <a:cubicBezTo>
                    <a:pt x="30" y="33"/>
                    <a:pt x="28" y="34"/>
                    <a:pt x="26" y="35"/>
                  </a:cubicBezTo>
                  <a:cubicBezTo>
                    <a:pt x="21" y="38"/>
                    <a:pt x="17" y="39"/>
                    <a:pt x="12" y="39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5"/>
                    <a:pt x="9" y="26"/>
                    <a:pt x="9" y="26"/>
                  </a:cubicBezTo>
                  <a:cubicBezTo>
                    <a:pt x="8" y="27"/>
                    <a:pt x="8" y="29"/>
                    <a:pt x="7" y="31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7" y="37"/>
                    <a:pt x="21" y="37"/>
                    <a:pt x="26" y="35"/>
                  </a:cubicBezTo>
                  <a:cubicBezTo>
                    <a:pt x="28" y="34"/>
                    <a:pt x="30" y="32"/>
                    <a:pt x="32" y="30"/>
                  </a:cubicBezTo>
                  <a:cubicBezTo>
                    <a:pt x="34" y="28"/>
                    <a:pt x="36" y="26"/>
                    <a:pt x="36" y="23"/>
                  </a:cubicBezTo>
                  <a:cubicBezTo>
                    <a:pt x="38" y="24"/>
                    <a:pt x="38" y="24"/>
                    <a:pt x="38" y="24"/>
                  </a:cubicBezTo>
                  <a:cubicBezTo>
                    <a:pt x="40" y="19"/>
                    <a:pt x="40" y="14"/>
                    <a:pt x="39" y="10"/>
                  </a:cubicBezTo>
                  <a:cubicBezTo>
                    <a:pt x="39" y="8"/>
                    <a:pt x="38" y="6"/>
                    <a:pt x="37" y="5"/>
                  </a:cubicBezTo>
                  <a:cubicBezTo>
                    <a:pt x="37" y="7"/>
                    <a:pt x="37" y="9"/>
                    <a:pt x="38" y="10"/>
                  </a:cubicBezTo>
                  <a:cubicBezTo>
                    <a:pt x="38" y="11"/>
                    <a:pt x="37" y="12"/>
                    <a:pt x="37" y="13"/>
                  </a:cubicBezTo>
                  <a:cubicBezTo>
                    <a:pt x="37" y="13"/>
                    <a:pt x="37" y="14"/>
                    <a:pt x="37" y="15"/>
                  </a:cubicBezTo>
                  <a:cubicBezTo>
                    <a:pt x="37" y="18"/>
                    <a:pt x="36" y="22"/>
                    <a:pt x="34" y="25"/>
                  </a:cubicBezTo>
                  <a:cubicBezTo>
                    <a:pt x="32" y="28"/>
                    <a:pt x="30" y="31"/>
                    <a:pt x="27" y="32"/>
                  </a:cubicBezTo>
                  <a:cubicBezTo>
                    <a:pt x="24" y="34"/>
                    <a:pt x="22" y="35"/>
                    <a:pt x="19" y="35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24" y="34"/>
                    <a:pt x="29" y="31"/>
                    <a:pt x="32" y="27"/>
                  </a:cubicBezTo>
                  <a:cubicBezTo>
                    <a:pt x="35" y="24"/>
                    <a:pt x="36" y="20"/>
                    <a:pt x="37" y="16"/>
                  </a:cubicBezTo>
                  <a:cubicBezTo>
                    <a:pt x="37" y="14"/>
                    <a:pt x="37" y="12"/>
                    <a:pt x="37" y="11"/>
                  </a:cubicBezTo>
                  <a:cubicBezTo>
                    <a:pt x="37" y="9"/>
                    <a:pt x="37" y="7"/>
                    <a:pt x="36" y="5"/>
                  </a:cubicBezTo>
                  <a:cubicBezTo>
                    <a:pt x="36" y="5"/>
                    <a:pt x="36" y="4"/>
                    <a:pt x="36" y="4"/>
                  </a:cubicBezTo>
                  <a:cubicBezTo>
                    <a:pt x="35" y="3"/>
                    <a:pt x="35" y="3"/>
                    <a:pt x="34" y="3"/>
                  </a:cubicBezTo>
                  <a:cubicBezTo>
                    <a:pt x="33" y="2"/>
                    <a:pt x="32" y="2"/>
                    <a:pt x="32" y="2"/>
                  </a:cubicBezTo>
                  <a:cubicBezTo>
                    <a:pt x="31" y="2"/>
                    <a:pt x="30" y="2"/>
                    <a:pt x="30" y="3"/>
                  </a:cubicBezTo>
                  <a:cubicBezTo>
                    <a:pt x="30" y="3"/>
                    <a:pt x="30" y="4"/>
                    <a:pt x="30" y="4"/>
                  </a:cubicBezTo>
                  <a:cubicBezTo>
                    <a:pt x="30" y="5"/>
                    <a:pt x="30" y="5"/>
                    <a:pt x="30" y="6"/>
                  </a:cubicBezTo>
                  <a:cubicBezTo>
                    <a:pt x="30" y="7"/>
                    <a:pt x="31" y="8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0" y="7"/>
                    <a:pt x="30" y="7"/>
                    <a:pt x="30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8" y="6"/>
                    <a:pt x="26" y="6"/>
                    <a:pt x="25" y="7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6" y="4"/>
                    <a:pt x="27" y="3"/>
                    <a:pt x="26" y="3"/>
                  </a:cubicBezTo>
                  <a:cubicBezTo>
                    <a:pt x="26" y="2"/>
                    <a:pt x="24" y="1"/>
                    <a:pt x="24" y="0"/>
                  </a:cubicBezTo>
                  <a:cubicBezTo>
                    <a:pt x="23" y="2"/>
                    <a:pt x="22" y="3"/>
                    <a:pt x="20" y="4"/>
                  </a:cubicBezTo>
                  <a:cubicBezTo>
                    <a:pt x="19" y="5"/>
                    <a:pt x="18" y="6"/>
                    <a:pt x="17" y="7"/>
                  </a:cubicBezTo>
                  <a:cubicBezTo>
                    <a:pt x="17" y="8"/>
                    <a:pt x="16" y="9"/>
                    <a:pt x="15" y="10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5" y="10"/>
                    <a:pt x="15" y="10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7" y="39"/>
                    <a:pt x="22" y="38"/>
                    <a:pt x="26" y="36"/>
                  </a:cubicBezTo>
                  <a:close/>
                  <a:moveTo>
                    <a:pt x="18" y="36"/>
                  </a:moveTo>
                  <a:cubicBezTo>
                    <a:pt x="18" y="36"/>
                    <a:pt x="18" y="36"/>
                    <a:pt x="18" y="36"/>
                  </a:cubicBezTo>
                  <a:cubicBezTo>
                    <a:pt x="18" y="36"/>
                    <a:pt x="18" y="36"/>
                    <a:pt x="18" y="36"/>
                  </a:cubicBezTo>
                  <a:close/>
                  <a:moveTo>
                    <a:pt x="25" y="24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6" y="22"/>
                    <a:pt x="27" y="21"/>
                    <a:pt x="28" y="19"/>
                  </a:cubicBezTo>
                  <a:cubicBezTo>
                    <a:pt x="28" y="18"/>
                    <a:pt x="29" y="17"/>
                    <a:pt x="29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6"/>
                    <a:pt x="29" y="18"/>
                    <a:pt x="28" y="19"/>
                  </a:cubicBezTo>
                  <a:cubicBezTo>
                    <a:pt x="27" y="21"/>
                    <a:pt x="26" y="23"/>
                    <a:pt x="25" y="2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85" name="Freeform 44"/>
            <p:cNvSpPr/>
            <p:nvPr/>
          </p:nvSpPr>
          <p:spPr bwMode="auto">
            <a:xfrm>
              <a:off x="6613526" y="29575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86" name="Freeform 45"/>
            <p:cNvSpPr/>
            <p:nvPr/>
          </p:nvSpPr>
          <p:spPr bwMode="auto">
            <a:xfrm>
              <a:off x="6613526" y="2960688"/>
              <a:ext cx="3175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87" name="Freeform 46"/>
            <p:cNvSpPr>
              <a:spLocks noEditPoints="1"/>
            </p:cNvSpPr>
            <p:nvPr/>
          </p:nvSpPr>
          <p:spPr bwMode="auto">
            <a:xfrm>
              <a:off x="4999038" y="1544638"/>
              <a:ext cx="2201863" cy="3138488"/>
            </a:xfrm>
            <a:custGeom>
              <a:avLst/>
              <a:gdLst>
                <a:gd name="T0" fmla="*/ 329 w 585"/>
                <a:gd name="T1" fmla="*/ 617 h 835"/>
                <a:gd name="T2" fmla="*/ 393 w 585"/>
                <a:gd name="T3" fmla="*/ 406 h 835"/>
                <a:gd name="T4" fmla="*/ 334 w 585"/>
                <a:gd name="T5" fmla="*/ 317 h 835"/>
                <a:gd name="T6" fmla="*/ 383 w 585"/>
                <a:gd name="T7" fmla="*/ 401 h 835"/>
                <a:gd name="T8" fmla="*/ 359 w 585"/>
                <a:gd name="T9" fmla="*/ 523 h 835"/>
                <a:gd name="T10" fmla="*/ 535 w 585"/>
                <a:gd name="T11" fmla="*/ 440 h 835"/>
                <a:gd name="T12" fmla="*/ 406 w 585"/>
                <a:gd name="T13" fmla="*/ 544 h 835"/>
                <a:gd name="T14" fmla="*/ 404 w 585"/>
                <a:gd name="T15" fmla="*/ 430 h 835"/>
                <a:gd name="T16" fmla="*/ 385 w 585"/>
                <a:gd name="T17" fmla="*/ 393 h 835"/>
                <a:gd name="T18" fmla="*/ 408 w 585"/>
                <a:gd name="T19" fmla="*/ 429 h 835"/>
                <a:gd name="T20" fmla="*/ 406 w 585"/>
                <a:gd name="T21" fmla="*/ 570 h 835"/>
                <a:gd name="T22" fmla="*/ 413 w 585"/>
                <a:gd name="T23" fmla="*/ 536 h 835"/>
                <a:gd name="T24" fmla="*/ 407 w 585"/>
                <a:gd name="T25" fmla="*/ 431 h 835"/>
                <a:gd name="T26" fmla="*/ 363 w 585"/>
                <a:gd name="T27" fmla="*/ 361 h 835"/>
                <a:gd name="T28" fmla="*/ 289 w 585"/>
                <a:gd name="T29" fmla="*/ 345 h 835"/>
                <a:gd name="T30" fmla="*/ 217 w 585"/>
                <a:gd name="T31" fmla="*/ 366 h 835"/>
                <a:gd name="T32" fmla="*/ 206 w 585"/>
                <a:gd name="T33" fmla="*/ 480 h 835"/>
                <a:gd name="T34" fmla="*/ 40 w 585"/>
                <a:gd name="T35" fmla="*/ 170 h 835"/>
                <a:gd name="T36" fmla="*/ 157 w 585"/>
                <a:gd name="T37" fmla="*/ 545 h 835"/>
                <a:gd name="T38" fmla="*/ 185 w 585"/>
                <a:gd name="T39" fmla="*/ 719 h 835"/>
                <a:gd name="T40" fmla="*/ 249 w 585"/>
                <a:gd name="T41" fmla="*/ 831 h 835"/>
                <a:gd name="T42" fmla="*/ 245 w 585"/>
                <a:gd name="T43" fmla="*/ 829 h 835"/>
                <a:gd name="T44" fmla="*/ 224 w 585"/>
                <a:gd name="T45" fmla="*/ 805 h 835"/>
                <a:gd name="T46" fmla="*/ 360 w 585"/>
                <a:gd name="T47" fmla="*/ 812 h 835"/>
                <a:gd name="T48" fmla="*/ 382 w 585"/>
                <a:gd name="T49" fmla="*/ 767 h 835"/>
                <a:gd name="T50" fmla="*/ 375 w 585"/>
                <a:gd name="T51" fmla="*/ 779 h 835"/>
                <a:gd name="T52" fmla="*/ 354 w 585"/>
                <a:gd name="T53" fmla="*/ 801 h 835"/>
                <a:gd name="T54" fmla="*/ 358 w 585"/>
                <a:gd name="T55" fmla="*/ 789 h 835"/>
                <a:gd name="T56" fmla="*/ 180 w 585"/>
                <a:gd name="T57" fmla="*/ 750 h 835"/>
                <a:gd name="T58" fmla="*/ 296 w 585"/>
                <a:gd name="T59" fmla="*/ 716 h 835"/>
                <a:gd name="T60" fmla="*/ 397 w 585"/>
                <a:gd name="T61" fmla="*/ 709 h 835"/>
                <a:gd name="T62" fmla="*/ 362 w 585"/>
                <a:gd name="T63" fmla="*/ 675 h 835"/>
                <a:gd name="T64" fmla="*/ 414 w 585"/>
                <a:gd name="T65" fmla="*/ 634 h 835"/>
                <a:gd name="T66" fmla="*/ 397 w 585"/>
                <a:gd name="T67" fmla="*/ 658 h 835"/>
                <a:gd name="T68" fmla="*/ 405 w 585"/>
                <a:gd name="T69" fmla="*/ 620 h 835"/>
                <a:gd name="T70" fmla="*/ 416 w 585"/>
                <a:gd name="T71" fmla="*/ 599 h 835"/>
                <a:gd name="T72" fmla="*/ 256 w 585"/>
                <a:gd name="T73" fmla="*/ 820 h 835"/>
                <a:gd name="T74" fmla="*/ 228 w 585"/>
                <a:gd name="T75" fmla="*/ 811 h 835"/>
                <a:gd name="T76" fmla="*/ 185 w 585"/>
                <a:gd name="T77" fmla="*/ 718 h 835"/>
                <a:gd name="T78" fmla="*/ 225 w 585"/>
                <a:gd name="T79" fmla="*/ 376 h 835"/>
                <a:gd name="T80" fmla="*/ 270 w 585"/>
                <a:gd name="T81" fmla="*/ 353 h 835"/>
                <a:gd name="T82" fmla="*/ 358 w 585"/>
                <a:gd name="T83" fmla="*/ 348 h 835"/>
                <a:gd name="T84" fmla="*/ 446 w 585"/>
                <a:gd name="T85" fmla="*/ 390 h 835"/>
                <a:gd name="T86" fmla="*/ 407 w 585"/>
                <a:gd name="T87" fmla="*/ 418 h 835"/>
                <a:gd name="T88" fmla="*/ 355 w 585"/>
                <a:gd name="T89" fmla="*/ 374 h 835"/>
                <a:gd name="T90" fmla="*/ 332 w 585"/>
                <a:gd name="T91" fmla="*/ 354 h 835"/>
                <a:gd name="T92" fmla="*/ 242 w 585"/>
                <a:gd name="T93" fmla="*/ 333 h 835"/>
                <a:gd name="T94" fmla="*/ 139 w 585"/>
                <a:gd name="T95" fmla="*/ 387 h 835"/>
                <a:gd name="T96" fmla="*/ 182 w 585"/>
                <a:gd name="T97" fmla="*/ 623 h 835"/>
                <a:gd name="T98" fmla="*/ 372 w 585"/>
                <a:gd name="T99" fmla="*/ 434 h 835"/>
                <a:gd name="T100" fmla="*/ 255 w 585"/>
                <a:gd name="T101" fmla="*/ 373 h 835"/>
                <a:gd name="T102" fmla="*/ 374 w 585"/>
                <a:gd name="T103" fmla="*/ 423 h 835"/>
                <a:gd name="T104" fmla="*/ 235 w 585"/>
                <a:gd name="T105" fmla="*/ 391 h 835"/>
                <a:gd name="T106" fmla="*/ 368 w 585"/>
                <a:gd name="T107" fmla="*/ 468 h 835"/>
                <a:gd name="T108" fmla="*/ 263 w 585"/>
                <a:gd name="T109" fmla="*/ 358 h 835"/>
                <a:gd name="T110" fmla="*/ 343 w 585"/>
                <a:gd name="T111" fmla="*/ 372 h 835"/>
                <a:gd name="T112" fmla="*/ 339 w 585"/>
                <a:gd name="T113" fmla="*/ 361 h 835"/>
                <a:gd name="T114" fmla="*/ 240 w 585"/>
                <a:gd name="T115" fmla="*/ 513 h 835"/>
                <a:gd name="T116" fmla="*/ 185 w 585"/>
                <a:gd name="T117" fmla="*/ 382 h 835"/>
                <a:gd name="T118" fmla="*/ 287 w 585"/>
                <a:gd name="T119" fmla="*/ 300 h 835"/>
                <a:gd name="T120" fmla="*/ 336 w 585"/>
                <a:gd name="T121" fmla="*/ 336 h 835"/>
                <a:gd name="T122" fmla="*/ 382 w 585"/>
                <a:gd name="T123" fmla="*/ 404 h 835"/>
                <a:gd name="T124" fmla="*/ 333 w 585"/>
                <a:gd name="T125" fmla="*/ 593 h 8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85" h="835">
                  <a:moveTo>
                    <a:pt x="542" y="139"/>
                  </a:moveTo>
                  <a:cubicBezTo>
                    <a:pt x="526" y="111"/>
                    <a:pt x="507" y="89"/>
                    <a:pt x="486" y="71"/>
                  </a:cubicBezTo>
                  <a:cubicBezTo>
                    <a:pt x="466" y="53"/>
                    <a:pt x="445" y="39"/>
                    <a:pt x="425" y="29"/>
                  </a:cubicBezTo>
                  <a:cubicBezTo>
                    <a:pt x="460" y="48"/>
                    <a:pt x="492" y="74"/>
                    <a:pt x="517" y="106"/>
                  </a:cubicBezTo>
                  <a:cubicBezTo>
                    <a:pt x="542" y="138"/>
                    <a:pt x="561" y="175"/>
                    <a:pt x="571" y="215"/>
                  </a:cubicBezTo>
                  <a:cubicBezTo>
                    <a:pt x="581" y="255"/>
                    <a:pt x="583" y="297"/>
                    <a:pt x="575" y="338"/>
                  </a:cubicBezTo>
                  <a:cubicBezTo>
                    <a:pt x="568" y="378"/>
                    <a:pt x="552" y="418"/>
                    <a:pt x="528" y="452"/>
                  </a:cubicBezTo>
                  <a:cubicBezTo>
                    <a:pt x="504" y="486"/>
                    <a:pt x="472" y="515"/>
                    <a:pt x="436" y="536"/>
                  </a:cubicBezTo>
                  <a:cubicBezTo>
                    <a:pt x="432" y="539"/>
                    <a:pt x="427" y="541"/>
                    <a:pt x="422" y="544"/>
                  </a:cubicBezTo>
                  <a:cubicBezTo>
                    <a:pt x="419" y="545"/>
                    <a:pt x="419" y="545"/>
                    <a:pt x="419" y="545"/>
                  </a:cubicBezTo>
                  <a:cubicBezTo>
                    <a:pt x="416" y="547"/>
                    <a:pt x="416" y="547"/>
                    <a:pt x="416" y="547"/>
                  </a:cubicBezTo>
                  <a:cubicBezTo>
                    <a:pt x="414" y="548"/>
                    <a:pt x="414" y="548"/>
                    <a:pt x="414" y="548"/>
                  </a:cubicBezTo>
                  <a:cubicBezTo>
                    <a:pt x="414" y="549"/>
                    <a:pt x="414" y="549"/>
                    <a:pt x="414" y="549"/>
                  </a:cubicBezTo>
                  <a:cubicBezTo>
                    <a:pt x="414" y="580"/>
                    <a:pt x="414" y="580"/>
                    <a:pt x="414" y="580"/>
                  </a:cubicBezTo>
                  <a:cubicBezTo>
                    <a:pt x="414" y="595"/>
                    <a:pt x="414" y="595"/>
                    <a:pt x="414" y="595"/>
                  </a:cubicBezTo>
                  <a:cubicBezTo>
                    <a:pt x="414" y="599"/>
                    <a:pt x="414" y="599"/>
                    <a:pt x="414" y="599"/>
                  </a:cubicBezTo>
                  <a:cubicBezTo>
                    <a:pt x="414" y="600"/>
                    <a:pt x="414" y="600"/>
                    <a:pt x="414" y="600"/>
                  </a:cubicBezTo>
                  <a:cubicBezTo>
                    <a:pt x="414" y="600"/>
                    <a:pt x="414" y="601"/>
                    <a:pt x="414" y="601"/>
                  </a:cubicBezTo>
                  <a:cubicBezTo>
                    <a:pt x="414" y="602"/>
                    <a:pt x="414" y="603"/>
                    <a:pt x="414" y="604"/>
                  </a:cubicBezTo>
                  <a:cubicBezTo>
                    <a:pt x="413" y="607"/>
                    <a:pt x="412" y="610"/>
                    <a:pt x="410" y="613"/>
                  </a:cubicBezTo>
                  <a:cubicBezTo>
                    <a:pt x="406" y="618"/>
                    <a:pt x="400" y="621"/>
                    <a:pt x="393" y="621"/>
                  </a:cubicBezTo>
                  <a:cubicBezTo>
                    <a:pt x="377" y="621"/>
                    <a:pt x="377" y="621"/>
                    <a:pt x="377" y="621"/>
                  </a:cubicBezTo>
                  <a:cubicBezTo>
                    <a:pt x="346" y="621"/>
                    <a:pt x="346" y="621"/>
                    <a:pt x="346" y="621"/>
                  </a:cubicBezTo>
                  <a:cubicBezTo>
                    <a:pt x="336" y="621"/>
                    <a:pt x="336" y="621"/>
                    <a:pt x="336" y="621"/>
                  </a:cubicBezTo>
                  <a:cubicBezTo>
                    <a:pt x="330" y="621"/>
                    <a:pt x="330" y="621"/>
                    <a:pt x="330" y="621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8" y="620"/>
                    <a:pt x="328" y="620"/>
                    <a:pt x="328" y="620"/>
                  </a:cubicBezTo>
                  <a:cubicBezTo>
                    <a:pt x="329" y="617"/>
                    <a:pt x="329" y="617"/>
                    <a:pt x="329" y="617"/>
                  </a:cubicBezTo>
                  <a:cubicBezTo>
                    <a:pt x="332" y="606"/>
                    <a:pt x="332" y="606"/>
                    <a:pt x="332" y="606"/>
                  </a:cubicBezTo>
                  <a:cubicBezTo>
                    <a:pt x="334" y="598"/>
                    <a:pt x="334" y="598"/>
                    <a:pt x="334" y="598"/>
                  </a:cubicBezTo>
                  <a:cubicBezTo>
                    <a:pt x="340" y="578"/>
                    <a:pt x="346" y="558"/>
                    <a:pt x="353" y="539"/>
                  </a:cubicBezTo>
                  <a:cubicBezTo>
                    <a:pt x="360" y="519"/>
                    <a:pt x="367" y="499"/>
                    <a:pt x="374" y="480"/>
                  </a:cubicBezTo>
                  <a:cubicBezTo>
                    <a:pt x="378" y="470"/>
                    <a:pt x="382" y="460"/>
                    <a:pt x="386" y="451"/>
                  </a:cubicBezTo>
                  <a:cubicBezTo>
                    <a:pt x="388" y="446"/>
                    <a:pt x="390" y="441"/>
                    <a:pt x="392" y="437"/>
                  </a:cubicBezTo>
                  <a:cubicBezTo>
                    <a:pt x="395" y="429"/>
                    <a:pt x="395" y="429"/>
                    <a:pt x="395" y="429"/>
                  </a:cubicBezTo>
                  <a:cubicBezTo>
                    <a:pt x="397" y="425"/>
                    <a:pt x="397" y="425"/>
                    <a:pt x="397" y="425"/>
                  </a:cubicBezTo>
                  <a:cubicBezTo>
                    <a:pt x="398" y="423"/>
                    <a:pt x="399" y="421"/>
                    <a:pt x="400" y="420"/>
                  </a:cubicBezTo>
                  <a:cubicBezTo>
                    <a:pt x="404" y="420"/>
                    <a:pt x="404" y="420"/>
                    <a:pt x="404" y="420"/>
                  </a:cubicBezTo>
                  <a:cubicBezTo>
                    <a:pt x="405" y="420"/>
                    <a:pt x="405" y="420"/>
                    <a:pt x="406" y="420"/>
                  </a:cubicBezTo>
                  <a:cubicBezTo>
                    <a:pt x="407" y="420"/>
                    <a:pt x="407" y="420"/>
                    <a:pt x="407" y="420"/>
                  </a:cubicBezTo>
                  <a:cubicBezTo>
                    <a:pt x="408" y="420"/>
                    <a:pt x="408" y="420"/>
                    <a:pt x="408" y="420"/>
                  </a:cubicBezTo>
                  <a:cubicBezTo>
                    <a:pt x="410" y="420"/>
                    <a:pt x="411" y="420"/>
                    <a:pt x="413" y="420"/>
                  </a:cubicBezTo>
                  <a:cubicBezTo>
                    <a:pt x="417" y="420"/>
                    <a:pt x="420" y="419"/>
                    <a:pt x="423" y="418"/>
                  </a:cubicBezTo>
                  <a:cubicBezTo>
                    <a:pt x="430" y="416"/>
                    <a:pt x="435" y="413"/>
                    <a:pt x="440" y="408"/>
                  </a:cubicBezTo>
                  <a:cubicBezTo>
                    <a:pt x="442" y="406"/>
                    <a:pt x="444" y="403"/>
                    <a:pt x="445" y="400"/>
                  </a:cubicBezTo>
                  <a:cubicBezTo>
                    <a:pt x="446" y="397"/>
                    <a:pt x="447" y="394"/>
                    <a:pt x="448" y="390"/>
                  </a:cubicBezTo>
                  <a:cubicBezTo>
                    <a:pt x="449" y="384"/>
                    <a:pt x="448" y="377"/>
                    <a:pt x="445" y="371"/>
                  </a:cubicBezTo>
                  <a:cubicBezTo>
                    <a:pt x="443" y="365"/>
                    <a:pt x="438" y="360"/>
                    <a:pt x="432" y="359"/>
                  </a:cubicBezTo>
                  <a:cubicBezTo>
                    <a:pt x="431" y="359"/>
                    <a:pt x="430" y="359"/>
                    <a:pt x="428" y="359"/>
                  </a:cubicBezTo>
                  <a:cubicBezTo>
                    <a:pt x="427" y="359"/>
                    <a:pt x="425" y="360"/>
                    <a:pt x="424" y="361"/>
                  </a:cubicBezTo>
                  <a:cubicBezTo>
                    <a:pt x="421" y="362"/>
                    <a:pt x="419" y="364"/>
                    <a:pt x="416" y="366"/>
                  </a:cubicBezTo>
                  <a:cubicBezTo>
                    <a:pt x="414" y="368"/>
                    <a:pt x="411" y="371"/>
                    <a:pt x="409" y="374"/>
                  </a:cubicBezTo>
                  <a:cubicBezTo>
                    <a:pt x="409" y="375"/>
                    <a:pt x="408" y="375"/>
                    <a:pt x="408" y="376"/>
                  </a:cubicBezTo>
                  <a:cubicBezTo>
                    <a:pt x="407" y="377"/>
                    <a:pt x="407" y="377"/>
                    <a:pt x="407" y="377"/>
                  </a:cubicBezTo>
                  <a:cubicBezTo>
                    <a:pt x="407" y="378"/>
                    <a:pt x="407" y="378"/>
                    <a:pt x="407" y="378"/>
                  </a:cubicBezTo>
                  <a:cubicBezTo>
                    <a:pt x="404" y="383"/>
                    <a:pt x="404" y="383"/>
                    <a:pt x="404" y="383"/>
                  </a:cubicBezTo>
                  <a:cubicBezTo>
                    <a:pt x="399" y="393"/>
                    <a:pt x="399" y="393"/>
                    <a:pt x="399" y="393"/>
                  </a:cubicBezTo>
                  <a:cubicBezTo>
                    <a:pt x="393" y="406"/>
                    <a:pt x="393" y="406"/>
                    <a:pt x="393" y="406"/>
                  </a:cubicBezTo>
                  <a:cubicBezTo>
                    <a:pt x="393" y="406"/>
                    <a:pt x="392" y="406"/>
                    <a:pt x="392" y="406"/>
                  </a:cubicBezTo>
                  <a:cubicBezTo>
                    <a:pt x="391" y="405"/>
                    <a:pt x="391" y="405"/>
                    <a:pt x="391" y="405"/>
                  </a:cubicBezTo>
                  <a:cubicBezTo>
                    <a:pt x="388" y="404"/>
                    <a:pt x="388" y="404"/>
                    <a:pt x="388" y="404"/>
                  </a:cubicBezTo>
                  <a:cubicBezTo>
                    <a:pt x="386" y="403"/>
                    <a:pt x="385" y="403"/>
                    <a:pt x="383" y="402"/>
                  </a:cubicBezTo>
                  <a:cubicBezTo>
                    <a:pt x="382" y="401"/>
                    <a:pt x="382" y="401"/>
                    <a:pt x="382" y="401"/>
                  </a:cubicBezTo>
                  <a:cubicBezTo>
                    <a:pt x="381" y="400"/>
                    <a:pt x="381" y="400"/>
                    <a:pt x="381" y="400"/>
                  </a:cubicBezTo>
                  <a:cubicBezTo>
                    <a:pt x="380" y="400"/>
                    <a:pt x="380" y="400"/>
                    <a:pt x="379" y="399"/>
                  </a:cubicBezTo>
                  <a:cubicBezTo>
                    <a:pt x="378" y="398"/>
                    <a:pt x="377" y="398"/>
                    <a:pt x="376" y="397"/>
                  </a:cubicBezTo>
                  <a:cubicBezTo>
                    <a:pt x="372" y="394"/>
                    <a:pt x="368" y="390"/>
                    <a:pt x="365" y="386"/>
                  </a:cubicBezTo>
                  <a:cubicBezTo>
                    <a:pt x="362" y="381"/>
                    <a:pt x="359" y="377"/>
                    <a:pt x="357" y="373"/>
                  </a:cubicBezTo>
                  <a:cubicBezTo>
                    <a:pt x="356" y="370"/>
                    <a:pt x="355" y="368"/>
                    <a:pt x="354" y="366"/>
                  </a:cubicBezTo>
                  <a:cubicBezTo>
                    <a:pt x="353" y="363"/>
                    <a:pt x="353" y="363"/>
                    <a:pt x="353" y="363"/>
                  </a:cubicBezTo>
                  <a:cubicBezTo>
                    <a:pt x="352" y="361"/>
                    <a:pt x="352" y="361"/>
                    <a:pt x="352" y="361"/>
                  </a:cubicBezTo>
                  <a:cubicBezTo>
                    <a:pt x="351" y="359"/>
                    <a:pt x="350" y="357"/>
                    <a:pt x="350" y="356"/>
                  </a:cubicBezTo>
                  <a:cubicBezTo>
                    <a:pt x="352" y="354"/>
                    <a:pt x="354" y="353"/>
                    <a:pt x="356" y="352"/>
                  </a:cubicBezTo>
                  <a:cubicBezTo>
                    <a:pt x="358" y="351"/>
                    <a:pt x="358" y="351"/>
                    <a:pt x="358" y="351"/>
                  </a:cubicBezTo>
                  <a:cubicBezTo>
                    <a:pt x="359" y="350"/>
                    <a:pt x="359" y="350"/>
                    <a:pt x="359" y="350"/>
                  </a:cubicBezTo>
                  <a:cubicBezTo>
                    <a:pt x="359" y="349"/>
                    <a:pt x="360" y="349"/>
                    <a:pt x="360" y="349"/>
                  </a:cubicBezTo>
                  <a:cubicBezTo>
                    <a:pt x="363" y="347"/>
                    <a:pt x="365" y="345"/>
                    <a:pt x="367" y="342"/>
                  </a:cubicBezTo>
                  <a:cubicBezTo>
                    <a:pt x="372" y="338"/>
                    <a:pt x="376" y="333"/>
                    <a:pt x="378" y="328"/>
                  </a:cubicBezTo>
                  <a:cubicBezTo>
                    <a:pt x="380" y="322"/>
                    <a:pt x="382" y="317"/>
                    <a:pt x="380" y="311"/>
                  </a:cubicBezTo>
                  <a:cubicBezTo>
                    <a:pt x="380" y="308"/>
                    <a:pt x="379" y="306"/>
                    <a:pt x="377" y="303"/>
                  </a:cubicBezTo>
                  <a:cubicBezTo>
                    <a:pt x="377" y="302"/>
                    <a:pt x="376" y="301"/>
                    <a:pt x="375" y="300"/>
                  </a:cubicBezTo>
                  <a:cubicBezTo>
                    <a:pt x="374" y="299"/>
                    <a:pt x="373" y="297"/>
                    <a:pt x="372" y="297"/>
                  </a:cubicBezTo>
                  <a:cubicBezTo>
                    <a:pt x="368" y="293"/>
                    <a:pt x="362" y="292"/>
                    <a:pt x="357" y="293"/>
                  </a:cubicBezTo>
                  <a:cubicBezTo>
                    <a:pt x="354" y="294"/>
                    <a:pt x="352" y="295"/>
                    <a:pt x="349" y="296"/>
                  </a:cubicBezTo>
                  <a:cubicBezTo>
                    <a:pt x="347" y="298"/>
                    <a:pt x="345" y="300"/>
                    <a:pt x="343" y="302"/>
                  </a:cubicBezTo>
                  <a:cubicBezTo>
                    <a:pt x="338" y="306"/>
                    <a:pt x="336" y="311"/>
                    <a:pt x="334" y="317"/>
                  </a:cubicBezTo>
                  <a:cubicBezTo>
                    <a:pt x="332" y="323"/>
                    <a:pt x="332" y="329"/>
                    <a:pt x="333" y="335"/>
                  </a:cubicBezTo>
                  <a:cubicBezTo>
                    <a:pt x="332" y="329"/>
                    <a:pt x="332" y="323"/>
                    <a:pt x="334" y="317"/>
                  </a:cubicBezTo>
                  <a:cubicBezTo>
                    <a:pt x="335" y="312"/>
                    <a:pt x="338" y="307"/>
                    <a:pt x="342" y="302"/>
                  </a:cubicBezTo>
                  <a:cubicBezTo>
                    <a:pt x="343" y="301"/>
                    <a:pt x="344" y="300"/>
                    <a:pt x="345" y="299"/>
                  </a:cubicBezTo>
                  <a:cubicBezTo>
                    <a:pt x="346" y="299"/>
                    <a:pt x="346" y="298"/>
                    <a:pt x="347" y="298"/>
                  </a:cubicBezTo>
                  <a:cubicBezTo>
                    <a:pt x="348" y="297"/>
                    <a:pt x="348" y="297"/>
                    <a:pt x="349" y="297"/>
                  </a:cubicBezTo>
                  <a:cubicBezTo>
                    <a:pt x="351" y="295"/>
                    <a:pt x="354" y="294"/>
                    <a:pt x="356" y="293"/>
                  </a:cubicBezTo>
                  <a:cubicBezTo>
                    <a:pt x="362" y="292"/>
                    <a:pt x="368" y="293"/>
                    <a:pt x="372" y="296"/>
                  </a:cubicBezTo>
                  <a:cubicBezTo>
                    <a:pt x="372" y="297"/>
                    <a:pt x="373" y="297"/>
                    <a:pt x="373" y="297"/>
                  </a:cubicBezTo>
                  <a:cubicBezTo>
                    <a:pt x="374" y="298"/>
                    <a:pt x="374" y="299"/>
                    <a:pt x="375" y="299"/>
                  </a:cubicBezTo>
                  <a:cubicBezTo>
                    <a:pt x="375" y="300"/>
                    <a:pt x="376" y="301"/>
                    <a:pt x="377" y="303"/>
                  </a:cubicBezTo>
                  <a:cubicBezTo>
                    <a:pt x="379" y="305"/>
                    <a:pt x="380" y="308"/>
                    <a:pt x="380" y="310"/>
                  </a:cubicBezTo>
                  <a:cubicBezTo>
                    <a:pt x="382" y="316"/>
                    <a:pt x="381" y="322"/>
                    <a:pt x="378" y="327"/>
                  </a:cubicBezTo>
                  <a:cubicBezTo>
                    <a:pt x="376" y="333"/>
                    <a:pt x="372" y="338"/>
                    <a:pt x="368" y="342"/>
                  </a:cubicBezTo>
                  <a:cubicBezTo>
                    <a:pt x="366" y="345"/>
                    <a:pt x="363" y="347"/>
                    <a:pt x="361" y="349"/>
                  </a:cubicBezTo>
                  <a:cubicBezTo>
                    <a:pt x="360" y="349"/>
                    <a:pt x="359" y="350"/>
                    <a:pt x="359" y="350"/>
                  </a:cubicBezTo>
                  <a:cubicBezTo>
                    <a:pt x="358" y="351"/>
                    <a:pt x="358" y="351"/>
                    <a:pt x="358" y="351"/>
                  </a:cubicBezTo>
                  <a:cubicBezTo>
                    <a:pt x="356" y="352"/>
                    <a:pt x="356" y="352"/>
                    <a:pt x="356" y="352"/>
                  </a:cubicBezTo>
                  <a:cubicBezTo>
                    <a:pt x="354" y="353"/>
                    <a:pt x="352" y="354"/>
                    <a:pt x="350" y="356"/>
                  </a:cubicBezTo>
                  <a:cubicBezTo>
                    <a:pt x="350" y="356"/>
                    <a:pt x="350" y="356"/>
                    <a:pt x="350" y="356"/>
                  </a:cubicBezTo>
                  <a:cubicBezTo>
                    <a:pt x="351" y="357"/>
                    <a:pt x="351" y="357"/>
                    <a:pt x="351" y="357"/>
                  </a:cubicBezTo>
                  <a:cubicBezTo>
                    <a:pt x="351" y="358"/>
                    <a:pt x="351" y="358"/>
                    <a:pt x="351" y="358"/>
                  </a:cubicBezTo>
                  <a:cubicBezTo>
                    <a:pt x="352" y="361"/>
                    <a:pt x="352" y="361"/>
                    <a:pt x="352" y="361"/>
                  </a:cubicBezTo>
                  <a:cubicBezTo>
                    <a:pt x="353" y="363"/>
                    <a:pt x="353" y="363"/>
                    <a:pt x="353" y="363"/>
                  </a:cubicBezTo>
                  <a:cubicBezTo>
                    <a:pt x="354" y="366"/>
                    <a:pt x="354" y="366"/>
                    <a:pt x="354" y="366"/>
                  </a:cubicBezTo>
                  <a:cubicBezTo>
                    <a:pt x="355" y="368"/>
                    <a:pt x="356" y="370"/>
                    <a:pt x="357" y="372"/>
                  </a:cubicBezTo>
                  <a:cubicBezTo>
                    <a:pt x="359" y="377"/>
                    <a:pt x="362" y="381"/>
                    <a:pt x="365" y="385"/>
                  </a:cubicBezTo>
                  <a:cubicBezTo>
                    <a:pt x="368" y="389"/>
                    <a:pt x="372" y="393"/>
                    <a:pt x="376" y="397"/>
                  </a:cubicBezTo>
                  <a:cubicBezTo>
                    <a:pt x="377" y="397"/>
                    <a:pt x="378" y="398"/>
                    <a:pt x="379" y="399"/>
                  </a:cubicBezTo>
                  <a:cubicBezTo>
                    <a:pt x="380" y="399"/>
                    <a:pt x="380" y="400"/>
                    <a:pt x="381" y="400"/>
                  </a:cubicBezTo>
                  <a:cubicBezTo>
                    <a:pt x="382" y="401"/>
                    <a:pt x="382" y="401"/>
                    <a:pt x="382" y="401"/>
                  </a:cubicBezTo>
                  <a:cubicBezTo>
                    <a:pt x="383" y="401"/>
                    <a:pt x="383" y="401"/>
                    <a:pt x="383" y="401"/>
                  </a:cubicBezTo>
                  <a:cubicBezTo>
                    <a:pt x="385" y="402"/>
                    <a:pt x="386" y="403"/>
                    <a:pt x="388" y="404"/>
                  </a:cubicBezTo>
                  <a:cubicBezTo>
                    <a:pt x="390" y="405"/>
                    <a:pt x="390" y="405"/>
                    <a:pt x="390" y="405"/>
                  </a:cubicBezTo>
                  <a:cubicBezTo>
                    <a:pt x="392" y="405"/>
                    <a:pt x="392" y="405"/>
                    <a:pt x="392" y="405"/>
                  </a:cubicBezTo>
                  <a:cubicBezTo>
                    <a:pt x="392" y="405"/>
                    <a:pt x="393" y="406"/>
                    <a:pt x="393" y="406"/>
                  </a:cubicBezTo>
                  <a:cubicBezTo>
                    <a:pt x="399" y="392"/>
                    <a:pt x="399" y="392"/>
                    <a:pt x="399" y="392"/>
                  </a:cubicBezTo>
                  <a:cubicBezTo>
                    <a:pt x="404" y="383"/>
                    <a:pt x="404" y="383"/>
                    <a:pt x="404" y="383"/>
                  </a:cubicBezTo>
                  <a:cubicBezTo>
                    <a:pt x="406" y="378"/>
                    <a:pt x="406" y="378"/>
                    <a:pt x="406" y="378"/>
                  </a:cubicBezTo>
                  <a:cubicBezTo>
                    <a:pt x="407" y="377"/>
                    <a:pt x="407" y="377"/>
                    <a:pt x="407" y="377"/>
                  </a:cubicBezTo>
                  <a:cubicBezTo>
                    <a:pt x="408" y="376"/>
                    <a:pt x="408" y="376"/>
                    <a:pt x="408" y="376"/>
                  </a:cubicBezTo>
                  <a:cubicBezTo>
                    <a:pt x="408" y="375"/>
                    <a:pt x="409" y="374"/>
                    <a:pt x="409" y="374"/>
                  </a:cubicBezTo>
                  <a:cubicBezTo>
                    <a:pt x="411" y="371"/>
                    <a:pt x="414" y="368"/>
                    <a:pt x="416" y="366"/>
                  </a:cubicBezTo>
                  <a:cubicBezTo>
                    <a:pt x="421" y="361"/>
                    <a:pt x="427" y="358"/>
                    <a:pt x="432" y="359"/>
                  </a:cubicBezTo>
                  <a:cubicBezTo>
                    <a:pt x="435" y="360"/>
                    <a:pt x="438" y="361"/>
                    <a:pt x="440" y="363"/>
                  </a:cubicBezTo>
                  <a:cubicBezTo>
                    <a:pt x="443" y="365"/>
                    <a:pt x="444" y="368"/>
                    <a:pt x="446" y="371"/>
                  </a:cubicBezTo>
                  <a:cubicBezTo>
                    <a:pt x="448" y="377"/>
                    <a:pt x="449" y="384"/>
                    <a:pt x="448" y="390"/>
                  </a:cubicBezTo>
                  <a:cubicBezTo>
                    <a:pt x="447" y="394"/>
                    <a:pt x="447" y="397"/>
                    <a:pt x="445" y="400"/>
                  </a:cubicBezTo>
                  <a:cubicBezTo>
                    <a:pt x="444" y="403"/>
                    <a:pt x="442" y="406"/>
                    <a:pt x="440" y="408"/>
                  </a:cubicBezTo>
                  <a:cubicBezTo>
                    <a:pt x="436" y="413"/>
                    <a:pt x="430" y="417"/>
                    <a:pt x="423" y="419"/>
                  </a:cubicBezTo>
                  <a:cubicBezTo>
                    <a:pt x="420" y="420"/>
                    <a:pt x="416" y="420"/>
                    <a:pt x="413" y="420"/>
                  </a:cubicBezTo>
                  <a:cubicBezTo>
                    <a:pt x="411" y="421"/>
                    <a:pt x="410" y="421"/>
                    <a:pt x="408" y="421"/>
                  </a:cubicBezTo>
                  <a:cubicBezTo>
                    <a:pt x="407" y="421"/>
                    <a:pt x="407" y="421"/>
                    <a:pt x="407" y="421"/>
                  </a:cubicBezTo>
                  <a:cubicBezTo>
                    <a:pt x="407" y="421"/>
                    <a:pt x="407" y="421"/>
                    <a:pt x="406" y="421"/>
                  </a:cubicBezTo>
                  <a:cubicBezTo>
                    <a:pt x="405" y="421"/>
                    <a:pt x="405" y="421"/>
                    <a:pt x="404" y="420"/>
                  </a:cubicBezTo>
                  <a:cubicBezTo>
                    <a:pt x="400" y="420"/>
                    <a:pt x="400" y="420"/>
                    <a:pt x="400" y="420"/>
                  </a:cubicBezTo>
                  <a:cubicBezTo>
                    <a:pt x="399" y="422"/>
                    <a:pt x="399" y="423"/>
                    <a:pt x="398" y="425"/>
                  </a:cubicBezTo>
                  <a:cubicBezTo>
                    <a:pt x="396" y="429"/>
                    <a:pt x="396" y="429"/>
                    <a:pt x="396" y="429"/>
                  </a:cubicBezTo>
                  <a:cubicBezTo>
                    <a:pt x="393" y="435"/>
                    <a:pt x="393" y="435"/>
                    <a:pt x="393" y="435"/>
                  </a:cubicBezTo>
                  <a:cubicBezTo>
                    <a:pt x="388" y="447"/>
                    <a:pt x="388" y="447"/>
                    <a:pt x="388" y="447"/>
                  </a:cubicBezTo>
                  <a:cubicBezTo>
                    <a:pt x="384" y="456"/>
                    <a:pt x="381" y="464"/>
                    <a:pt x="378" y="472"/>
                  </a:cubicBezTo>
                  <a:cubicBezTo>
                    <a:pt x="371" y="489"/>
                    <a:pt x="365" y="506"/>
                    <a:pt x="359" y="523"/>
                  </a:cubicBezTo>
                  <a:cubicBezTo>
                    <a:pt x="353" y="539"/>
                    <a:pt x="347" y="556"/>
                    <a:pt x="342" y="573"/>
                  </a:cubicBezTo>
                  <a:cubicBezTo>
                    <a:pt x="340" y="581"/>
                    <a:pt x="337" y="590"/>
                    <a:pt x="335" y="598"/>
                  </a:cubicBezTo>
                  <a:cubicBezTo>
                    <a:pt x="330" y="612"/>
                    <a:pt x="330" y="612"/>
                    <a:pt x="330" y="612"/>
                  </a:cubicBezTo>
                  <a:cubicBezTo>
                    <a:pt x="329" y="617"/>
                    <a:pt x="329" y="617"/>
                    <a:pt x="329" y="617"/>
                  </a:cubicBezTo>
                  <a:cubicBezTo>
                    <a:pt x="328" y="620"/>
                    <a:pt x="328" y="620"/>
                    <a:pt x="328" y="620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9" y="621"/>
                    <a:pt x="329" y="621"/>
                    <a:pt x="329" y="621"/>
                  </a:cubicBezTo>
                  <a:cubicBezTo>
                    <a:pt x="329" y="621"/>
                    <a:pt x="329" y="621"/>
                    <a:pt x="329" y="621"/>
                  </a:cubicBezTo>
                  <a:cubicBezTo>
                    <a:pt x="339" y="621"/>
                    <a:pt x="339" y="621"/>
                    <a:pt x="339" y="621"/>
                  </a:cubicBezTo>
                  <a:cubicBezTo>
                    <a:pt x="392" y="621"/>
                    <a:pt x="392" y="621"/>
                    <a:pt x="392" y="621"/>
                  </a:cubicBezTo>
                  <a:cubicBezTo>
                    <a:pt x="393" y="621"/>
                    <a:pt x="393" y="621"/>
                    <a:pt x="393" y="621"/>
                  </a:cubicBezTo>
                  <a:cubicBezTo>
                    <a:pt x="393" y="621"/>
                    <a:pt x="393" y="621"/>
                    <a:pt x="393" y="621"/>
                  </a:cubicBezTo>
                  <a:cubicBezTo>
                    <a:pt x="394" y="621"/>
                    <a:pt x="395" y="621"/>
                    <a:pt x="395" y="621"/>
                  </a:cubicBezTo>
                  <a:cubicBezTo>
                    <a:pt x="397" y="621"/>
                    <a:pt x="398" y="620"/>
                    <a:pt x="399" y="620"/>
                  </a:cubicBezTo>
                  <a:cubicBezTo>
                    <a:pt x="402" y="619"/>
                    <a:pt x="404" y="618"/>
                    <a:pt x="406" y="616"/>
                  </a:cubicBezTo>
                  <a:cubicBezTo>
                    <a:pt x="410" y="613"/>
                    <a:pt x="413" y="608"/>
                    <a:pt x="414" y="603"/>
                  </a:cubicBezTo>
                  <a:cubicBezTo>
                    <a:pt x="414" y="602"/>
                    <a:pt x="414" y="601"/>
                    <a:pt x="414" y="601"/>
                  </a:cubicBezTo>
                  <a:cubicBezTo>
                    <a:pt x="414" y="600"/>
                    <a:pt x="414" y="600"/>
                    <a:pt x="414" y="600"/>
                  </a:cubicBezTo>
                  <a:cubicBezTo>
                    <a:pt x="414" y="599"/>
                    <a:pt x="414" y="599"/>
                    <a:pt x="414" y="599"/>
                  </a:cubicBezTo>
                  <a:cubicBezTo>
                    <a:pt x="414" y="596"/>
                    <a:pt x="414" y="596"/>
                    <a:pt x="414" y="596"/>
                  </a:cubicBezTo>
                  <a:cubicBezTo>
                    <a:pt x="414" y="590"/>
                    <a:pt x="414" y="590"/>
                    <a:pt x="414" y="590"/>
                  </a:cubicBezTo>
                  <a:cubicBezTo>
                    <a:pt x="414" y="577"/>
                    <a:pt x="414" y="577"/>
                    <a:pt x="414" y="577"/>
                  </a:cubicBezTo>
                  <a:cubicBezTo>
                    <a:pt x="414" y="552"/>
                    <a:pt x="414" y="552"/>
                    <a:pt x="414" y="552"/>
                  </a:cubicBezTo>
                  <a:cubicBezTo>
                    <a:pt x="414" y="548"/>
                    <a:pt x="414" y="548"/>
                    <a:pt x="414" y="548"/>
                  </a:cubicBezTo>
                  <a:cubicBezTo>
                    <a:pt x="414" y="547"/>
                    <a:pt x="415" y="547"/>
                    <a:pt x="415" y="547"/>
                  </a:cubicBezTo>
                  <a:cubicBezTo>
                    <a:pt x="416" y="546"/>
                    <a:pt x="416" y="546"/>
                    <a:pt x="416" y="546"/>
                  </a:cubicBezTo>
                  <a:cubicBezTo>
                    <a:pt x="420" y="545"/>
                    <a:pt x="424" y="543"/>
                    <a:pt x="428" y="541"/>
                  </a:cubicBezTo>
                  <a:cubicBezTo>
                    <a:pt x="442" y="533"/>
                    <a:pt x="456" y="523"/>
                    <a:pt x="470" y="513"/>
                  </a:cubicBezTo>
                  <a:cubicBezTo>
                    <a:pt x="496" y="493"/>
                    <a:pt x="518" y="468"/>
                    <a:pt x="535" y="440"/>
                  </a:cubicBezTo>
                  <a:cubicBezTo>
                    <a:pt x="553" y="412"/>
                    <a:pt x="565" y="382"/>
                    <a:pt x="572" y="350"/>
                  </a:cubicBezTo>
                  <a:cubicBezTo>
                    <a:pt x="580" y="319"/>
                    <a:pt x="581" y="286"/>
                    <a:pt x="578" y="255"/>
                  </a:cubicBezTo>
                  <a:cubicBezTo>
                    <a:pt x="574" y="223"/>
                    <a:pt x="566" y="192"/>
                    <a:pt x="552" y="164"/>
                  </a:cubicBezTo>
                  <a:cubicBezTo>
                    <a:pt x="539" y="135"/>
                    <a:pt x="521" y="109"/>
                    <a:pt x="499" y="86"/>
                  </a:cubicBezTo>
                  <a:cubicBezTo>
                    <a:pt x="477" y="63"/>
                    <a:pt x="451" y="44"/>
                    <a:pt x="424" y="30"/>
                  </a:cubicBezTo>
                  <a:cubicBezTo>
                    <a:pt x="412" y="23"/>
                    <a:pt x="399" y="18"/>
                    <a:pt x="386" y="13"/>
                  </a:cubicBezTo>
                  <a:cubicBezTo>
                    <a:pt x="369" y="8"/>
                    <a:pt x="353" y="4"/>
                    <a:pt x="339" y="2"/>
                  </a:cubicBezTo>
                  <a:cubicBezTo>
                    <a:pt x="325" y="0"/>
                    <a:pt x="313" y="0"/>
                    <a:pt x="305" y="0"/>
                  </a:cubicBezTo>
                  <a:cubicBezTo>
                    <a:pt x="296" y="0"/>
                    <a:pt x="291" y="0"/>
                    <a:pt x="291" y="1"/>
                  </a:cubicBezTo>
                  <a:cubicBezTo>
                    <a:pt x="291" y="1"/>
                    <a:pt x="296" y="2"/>
                    <a:pt x="308" y="3"/>
                  </a:cubicBezTo>
                  <a:cubicBezTo>
                    <a:pt x="314" y="3"/>
                    <a:pt x="322" y="4"/>
                    <a:pt x="331" y="6"/>
                  </a:cubicBezTo>
                  <a:cubicBezTo>
                    <a:pt x="341" y="7"/>
                    <a:pt x="352" y="10"/>
                    <a:pt x="365" y="13"/>
                  </a:cubicBezTo>
                  <a:cubicBezTo>
                    <a:pt x="372" y="15"/>
                    <a:pt x="380" y="18"/>
                    <a:pt x="388" y="21"/>
                  </a:cubicBezTo>
                  <a:cubicBezTo>
                    <a:pt x="397" y="24"/>
                    <a:pt x="405" y="28"/>
                    <a:pt x="413" y="31"/>
                  </a:cubicBezTo>
                  <a:cubicBezTo>
                    <a:pt x="429" y="39"/>
                    <a:pt x="440" y="46"/>
                    <a:pt x="440" y="46"/>
                  </a:cubicBezTo>
                  <a:cubicBezTo>
                    <a:pt x="445" y="49"/>
                    <a:pt x="445" y="50"/>
                    <a:pt x="444" y="50"/>
                  </a:cubicBezTo>
                  <a:cubicBezTo>
                    <a:pt x="443" y="50"/>
                    <a:pt x="440" y="48"/>
                    <a:pt x="437" y="47"/>
                  </a:cubicBezTo>
                  <a:cubicBezTo>
                    <a:pt x="475" y="70"/>
                    <a:pt x="507" y="102"/>
                    <a:pt x="530" y="139"/>
                  </a:cubicBezTo>
                  <a:cubicBezTo>
                    <a:pt x="553" y="176"/>
                    <a:pt x="567" y="219"/>
                    <a:pt x="571" y="263"/>
                  </a:cubicBezTo>
                  <a:cubicBezTo>
                    <a:pt x="572" y="285"/>
                    <a:pt x="572" y="307"/>
                    <a:pt x="568" y="329"/>
                  </a:cubicBezTo>
                  <a:cubicBezTo>
                    <a:pt x="565" y="350"/>
                    <a:pt x="559" y="371"/>
                    <a:pt x="551" y="392"/>
                  </a:cubicBezTo>
                  <a:cubicBezTo>
                    <a:pt x="535" y="432"/>
                    <a:pt x="509" y="469"/>
                    <a:pt x="475" y="498"/>
                  </a:cubicBezTo>
                  <a:cubicBezTo>
                    <a:pt x="462" y="510"/>
                    <a:pt x="448" y="520"/>
                    <a:pt x="432" y="529"/>
                  </a:cubicBezTo>
                  <a:cubicBezTo>
                    <a:pt x="428" y="531"/>
                    <a:pt x="425" y="533"/>
                    <a:pt x="421" y="535"/>
                  </a:cubicBezTo>
                  <a:cubicBezTo>
                    <a:pt x="419" y="536"/>
                    <a:pt x="417" y="537"/>
                    <a:pt x="415" y="538"/>
                  </a:cubicBezTo>
                  <a:cubicBezTo>
                    <a:pt x="413" y="539"/>
                    <a:pt x="410" y="541"/>
                    <a:pt x="407" y="542"/>
                  </a:cubicBezTo>
                  <a:cubicBezTo>
                    <a:pt x="406" y="542"/>
                    <a:pt x="406" y="542"/>
                    <a:pt x="406" y="542"/>
                  </a:cubicBezTo>
                  <a:cubicBezTo>
                    <a:pt x="406" y="542"/>
                    <a:pt x="406" y="542"/>
                    <a:pt x="406" y="542"/>
                  </a:cubicBezTo>
                  <a:cubicBezTo>
                    <a:pt x="406" y="543"/>
                    <a:pt x="406" y="543"/>
                    <a:pt x="406" y="543"/>
                  </a:cubicBezTo>
                  <a:cubicBezTo>
                    <a:pt x="406" y="544"/>
                    <a:pt x="406" y="544"/>
                    <a:pt x="406" y="544"/>
                  </a:cubicBezTo>
                  <a:cubicBezTo>
                    <a:pt x="406" y="547"/>
                    <a:pt x="406" y="547"/>
                    <a:pt x="406" y="547"/>
                  </a:cubicBezTo>
                  <a:cubicBezTo>
                    <a:pt x="406" y="551"/>
                    <a:pt x="406" y="551"/>
                    <a:pt x="406" y="551"/>
                  </a:cubicBezTo>
                  <a:cubicBezTo>
                    <a:pt x="406" y="558"/>
                    <a:pt x="406" y="558"/>
                    <a:pt x="406" y="558"/>
                  </a:cubicBezTo>
                  <a:cubicBezTo>
                    <a:pt x="406" y="571"/>
                    <a:pt x="406" y="571"/>
                    <a:pt x="406" y="571"/>
                  </a:cubicBezTo>
                  <a:cubicBezTo>
                    <a:pt x="406" y="598"/>
                    <a:pt x="406" y="598"/>
                    <a:pt x="406" y="598"/>
                  </a:cubicBezTo>
                  <a:cubicBezTo>
                    <a:pt x="406" y="600"/>
                    <a:pt x="406" y="600"/>
                    <a:pt x="406" y="600"/>
                  </a:cubicBezTo>
                  <a:cubicBezTo>
                    <a:pt x="406" y="600"/>
                    <a:pt x="406" y="600"/>
                    <a:pt x="406" y="600"/>
                  </a:cubicBezTo>
                  <a:cubicBezTo>
                    <a:pt x="406" y="601"/>
                    <a:pt x="406" y="601"/>
                    <a:pt x="406" y="601"/>
                  </a:cubicBezTo>
                  <a:cubicBezTo>
                    <a:pt x="406" y="602"/>
                    <a:pt x="406" y="603"/>
                    <a:pt x="406" y="604"/>
                  </a:cubicBezTo>
                  <a:cubicBezTo>
                    <a:pt x="405" y="605"/>
                    <a:pt x="404" y="607"/>
                    <a:pt x="403" y="608"/>
                  </a:cubicBezTo>
                  <a:cubicBezTo>
                    <a:pt x="401" y="611"/>
                    <a:pt x="398" y="613"/>
                    <a:pt x="394" y="613"/>
                  </a:cubicBezTo>
                  <a:cubicBezTo>
                    <a:pt x="394" y="613"/>
                    <a:pt x="393" y="613"/>
                    <a:pt x="393" y="613"/>
                  </a:cubicBezTo>
                  <a:cubicBezTo>
                    <a:pt x="391" y="613"/>
                    <a:pt x="391" y="613"/>
                    <a:pt x="391" y="613"/>
                  </a:cubicBezTo>
                  <a:cubicBezTo>
                    <a:pt x="388" y="613"/>
                    <a:pt x="388" y="613"/>
                    <a:pt x="388" y="613"/>
                  </a:cubicBezTo>
                  <a:cubicBezTo>
                    <a:pt x="381" y="613"/>
                    <a:pt x="381" y="613"/>
                    <a:pt x="381" y="613"/>
                  </a:cubicBezTo>
                  <a:cubicBezTo>
                    <a:pt x="368" y="613"/>
                    <a:pt x="368" y="613"/>
                    <a:pt x="368" y="613"/>
                  </a:cubicBezTo>
                  <a:cubicBezTo>
                    <a:pt x="342" y="613"/>
                    <a:pt x="342" y="613"/>
                    <a:pt x="342" y="613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38" y="613"/>
                    <a:pt x="339" y="613"/>
                    <a:pt x="339" y="613"/>
                  </a:cubicBezTo>
                  <a:cubicBezTo>
                    <a:pt x="339" y="612"/>
                    <a:pt x="339" y="612"/>
                    <a:pt x="339" y="612"/>
                  </a:cubicBezTo>
                  <a:cubicBezTo>
                    <a:pt x="339" y="610"/>
                    <a:pt x="339" y="610"/>
                    <a:pt x="339" y="610"/>
                  </a:cubicBezTo>
                  <a:cubicBezTo>
                    <a:pt x="342" y="599"/>
                    <a:pt x="342" y="599"/>
                    <a:pt x="342" y="599"/>
                  </a:cubicBezTo>
                  <a:cubicBezTo>
                    <a:pt x="345" y="591"/>
                    <a:pt x="348" y="582"/>
                    <a:pt x="350" y="574"/>
                  </a:cubicBezTo>
                  <a:cubicBezTo>
                    <a:pt x="355" y="557"/>
                    <a:pt x="361" y="540"/>
                    <a:pt x="367" y="524"/>
                  </a:cubicBezTo>
                  <a:cubicBezTo>
                    <a:pt x="373" y="507"/>
                    <a:pt x="379" y="490"/>
                    <a:pt x="385" y="474"/>
                  </a:cubicBezTo>
                  <a:cubicBezTo>
                    <a:pt x="389" y="466"/>
                    <a:pt x="392" y="458"/>
                    <a:pt x="396" y="450"/>
                  </a:cubicBezTo>
                  <a:cubicBezTo>
                    <a:pt x="401" y="438"/>
                    <a:pt x="401" y="438"/>
                    <a:pt x="401" y="438"/>
                  </a:cubicBezTo>
                  <a:cubicBezTo>
                    <a:pt x="403" y="432"/>
                    <a:pt x="403" y="432"/>
                    <a:pt x="403" y="432"/>
                  </a:cubicBezTo>
                  <a:cubicBezTo>
                    <a:pt x="404" y="430"/>
                    <a:pt x="404" y="430"/>
                    <a:pt x="404" y="430"/>
                  </a:cubicBezTo>
                  <a:cubicBezTo>
                    <a:pt x="405" y="429"/>
                    <a:pt x="405" y="429"/>
                    <a:pt x="405" y="428"/>
                  </a:cubicBezTo>
                  <a:cubicBezTo>
                    <a:pt x="405" y="428"/>
                    <a:pt x="406" y="428"/>
                    <a:pt x="406" y="429"/>
                  </a:cubicBezTo>
                  <a:cubicBezTo>
                    <a:pt x="407" y="429"/>
                    <a:pt x="407" y="429"/>
                    <a:pt x="407" y="429"/>
                  </a:cubicBezTo>
                  <a:cubicBezTo>
                    <a:pt x="408" y="429"/>
                    <a:pt x="408" y="429"/>
                    <a:pt x="408" y="429"/>
                  </a:cubicBezTo>
                  <a:cubicBezTo>
                    <a:pt x="410" y="429"/>
                    <a:pt x="412" y="429"/>
                    <a:pt x="414" y="428"/>
                  </a:cubicBezTo>
                  <a:cubicBezTo>
                    <a:pt x="418" y="428"/>
                    <a:pt x="422" y="427"/>
                    <a:pt x="426" y="426"/>
                  </a:cubicBezTo>
                  <a:cubicBezTo>
                    <a:pt x="433" y="424"/>
                    <a:pt x="441" y="420"/>
                    <a:pt x="446" y="413"/>
                  </a:cubicBezTo>
                  <a:cubicBezTo>
                    <a:pt x="449" y="410"/>
                    <a:pt x="451" y="407"/>
                    <a:pt x="453" y="403"/>
                  </a:cubicBezTo>
                  <a:cubicBezTo>
                    <a:pt x="454" y="399"/>
                    <a:pt x="455" y="395"/>
                    <a:pt x="456" y="391"/>
                  </a:cubicBezTo>
                  <a:cubicBezTo>
                    <a:pt x="457" y="383"/>
                    <a:pt x="457" y="375"/>
                    <a:pt x="453" y="367"/>
                  </a:cubicBezTo>
                  <a:cubicBezTo>
                    <a:pt x="451" y="363"/>
                    <a:pt x="449" y="360"/>
                    <a:pt x="446" y="357"/>
                  </a:cubicBezTo>
                  <a:cubicBezTo>
                    <a:pt x="442" y="354"/>
                    <a:pt x="438" y="352"/>
                    <a:pt x="434" y="351"/>
                  </a:cubicBezTo>
                  <a:cubicBezTo>
                    <a:pt x="433" y="351"/>
                    <a:pt x="431" y="351"/>
                    <a:pt x="430" y="351"/>
                  </a:cubicBezTo>
                  <a:cubicBezTo>
                    <a:pt x="429" y="351"/>
                    <a:pt x="428" y="351"/>
                    <a:pt x="427" y="351"/>
                  </a:cubicBezTo>
                  <a:cubicBezTo>
                    <a:pt x="424" y="351"/>
                    <a:pt x="422" y="352"/>
                    <a:pt x="420" y="353"/>
                  </a:cubicBezTo>
                  <a:cubicBezTo>
                    <a:pt x="416" y="355"/>
                    <a:pt x="413" y="357"/>
                    <a:pt x="410" y="360"/>
                  </a:cubicBezTo>
                  <a:cubicBezTo>
                    <a:pt x="407" y="363"/>
                    <a:pt x="405" y="366"/>
                    <a:pt x="402" y="369"/>
                  </a:cubicBezTo>
                  <a:cubicBezTo>
                    <a:pt x="402" y="369"/>
                    <a:pt x="401" y="370"/>
                    <a:pt x="401" y="371"/>
                  </a:cubicBezTo>
                  <a:cubicBezTo>
                    <a:pt x="400" y="372"/>
                    <a:pt x="400" y="372"/>
                    <a:pt x="400" y="372"/>
                  </a:cubicBezTo>
                  <a:cubicBezTo>
                    <a:pt x="400" y="373"/>
                    <a:pt x="400" y="373"/>
                    <a:pt x="400" y="373"/>
                  </a:cubicBezTo>
                  <a:cubicBezTo>
                    <a:pt x="399" y="374"/>
                    <a:pt x="399" y="374"/>
                    <a:pt x="399" y="374"/>
                  </a:cubicBezTo>
                  <a:cubicBezTo>
                    <a:pt x="396" y="379"/>
                    <a:pt x="396" y="379"/>
                    <a:pt x="396" y="379"/>
                  </a:cubicBezTo>
                  <a:cubicBezTo>
                    <a:pt x="392" y="389"/>
                    <a:pt x="392" y="389"/>
                    <a:pt x="392" y="389"/>
                  </a:cubicBezTo>
                  <a:cubicBezTo>
                    <a:pt x="389" y="394"/>
                    <a:pt x="389" y="394"/>
                    <a:pt x="389" y="394"/>
                  </a:cubicBezTo>
                  <a:cubicBezTo>
                    <a:pt x="389" y="395"/>
                    <a:pt x="389" y="395"/>
                    <a:pt x="389" y="394"/>
                  </a:cubicBezTo>
                  <a:cubicBezTo>
                    <a:pt x="388" y="394"/>
                    <a:pt x="388" y="394"/>
                    <a:pt x="388" y="394"/>
                  </a:cubicBezTo>
                  <a:cubicBezTo>
                    <a:pt x="388" y="394"/>
                    <a:pt x="388" y="394"/>
                    <a:pt x="388" y="394"/>
                  </a:cubicBezTo>
                  <a:cubicBezTo>
                    <a:pt x="387" y="394"/>
                    <a:pt x="387" y="394"/>
                    <a:pt x="387" y="394"/>
                  </a:cubicBezTo>
                  <a:cubicBezTo>
                    <a:pt x="386" y="393"/>
                    <a:pt x="386" y="393"/>
                    <a:pt x="386" y="393"/>
                  </a:cubicBezTo>
                  <a:cubicBezTo>
                    <a:pt x="385" y="393"/>
                    <a:pt x="385" y="393"/>
                    <a:pt x="385" y="393"/>
                  </a:cubicBezTo>
                  <a:cubicBezTo>
                    <a:pt x="385" y="392"/>
                    <a:pt x="384" y="392"/>
                    <a:pt x="383" y="391"/>
                  </a:cubicBezTo>
                  <a:cubicBezTo>
                    <a:pt x="380" y="389"/>
                    <a:pt x="377" y="386"/>
                    <a:pt x="375" y="383"/>
                  </a:cubicBezTo>
                  <a:cubicBezTo>
                    <a:pt x="369" y="377"/>
                    <a:pt x="365" y="370"/>
                    <a:pt x="362" y="363"/>
                  </a:cubicBezTo>
                  <a:cubicBezTo>
                    <a:pt x="365" y="370"/>
                    <a:pt x="369" y="377"/>
                    <a:pt x="375" y="383"/>
                  </a:cubicBezTo>
                  <a:cubicBezTo>
                    <a:pt x="377" y="386"/>
                    <a:pt x="380" y="389"/>
                    <a:pt x="383" y="391"/>
                  </a:cubicBezTo>
                  <a:cubicBezTo>
                    <a:pt x="384" y="392"/>
                    <a:pt x="385" y="392"/>
                    <a:pt x="385" y="393"/>
                  </a:cubicBezTo>
                  <a:cubicBezTo>
                    <a:pt x="386" y="393"/>
                    <a:pt x="386" y="393"/>
                    <a:pt x="386" y="393"/>
                  </a:cubicBezTo>
                  <a:cubicBezTo>
                    <a:pt x="387" y="393"/>
                    <a:pt x="387" y="393"/>
                    <a:pt x="387" y="393"/>
                  </a:cubicBezTo>
                  <a:cubicBezTo>
                    <a:pt x="387" y="394"/>
                    <a:pt x="387" y="394"/>
                    <a:pt x="388" y="394"/>
                  </a:cubicBezTo>
                  <a:cubicBezTo>
                    <a:pt x="388" y="394"/>
                    <a:pt x="388" y="394"/>
                    <a:pt x="388" y="394"/>
                  </a:cubicBezTo>
                  <a:cubicBezTo>
                    <a:pt x="389" y="394"/>
                    <a:pt x="389" y="394"/>
                    <a:pt x="389" y="394"/>
                  </a:cubicBezTo>
                  <a:cubicBezTo>
                    <a:pt x="389" y="394"/>
                    <a:pt x="389" y="395"/>
                    <a:pt x="389" y="394"/>
                  </a:cubicBezTo>
                  <a:cubicBezTo>
                    <a:pt x="392" y="389"/>
                    <a:pt x="392" y="389"/>
                    <a:pt x="392" y="389"/>
                  </a:cubicBezTo>
                  <a:cubicBezTo>
                    <a:pt x="396" y="379"/>
                    <a:pt x="396" y="379"/>
                    <a:pt x="396" y="379"/>
                  </a:cubicBezTo>
                  <a:cubicBezTo>
                    <a:pt x="399" y="374"/>
                    <a:pt x="399" y="374"/>
                    <a:pt x="399" y="374"/>
                  </a:cubicBezTo>
                  <a:cubicBezTo>
                    <a:pt x="399" y="373"/>
                    <a:pt x="399" y="373"/>
                    <a:pt x="400" y="372"/>
                  </a:cubicBezTo>
                  <a:cubicBezTo>
                    <a:pt x="401" y="371"/>
                    <a:pt x="401" y="371"/>
                    <a:pt x="401" y="371"/>
                  </a:cubicBezTo>
                  <a:cubicBezTo>
                    <a:pt x="401" y="370"/>
                    <a:pt x="402" y="369"/>
                    <a:pt x="402" y="369"/>
                  </a:cubicBezTo>
                  <a:cubicBezTo>
                    <a:pt x="405" y="365"/>
                    <a:pt x="407" y="362"/>
                    <a:pt x="410" y="360"/>
                  </a:cubicBezTo>
                  <a:cubicBezTo>
                    <a:pt x="413" y="357"/>
                    <a:pt x="417" y="354"/>
                    <a:pt x="421" y="353"/>
                  </a:cubicBezTo>
                  <a:cubicBezTo>
                    <a:pt x="423" y="352"/>
                    <a:pt x="425" y="351"/>
                    <a:pt x="427" y="351"/>
                  </a:cubicBezTo>
                  <a:cubicBezTo>
                    <a:pt x="429" y="350"/>
                    <a:pt x="432" y="350"/>
                    <a:pt x="434" y="351"/>
                  </a:cubicBezTo>
                  <a:cubicBezTo>
                    <a:pt x="439" y="352"/>
                    <a:pt x="443" y="354"/>
                    <a:pt x="446" y="357"/>
                  </a:cubicBezTo>
                  <a:cubicBezTo>
                    <a:pt x="449" y="360"/>
                    <a:pt x="452" y="364"/>
                    <a:pt x="453" y="368"/>
                  </a:cubicBezTo>
                  <a:cubicBezTo>
                    <a:pt x="457" y="375"/>
                    <a:pt x="457" y="384"/>
                    <a:pt x="456" y="392"/>
                  </a:cubicBezTo>
                  <a:cubicBezTo>
                    <a:pt x="455" y="396"/>
                    <a:pt x="454" y="400"/>
                    <a:pt x="453" y="403"/>
                  </a:cubicBezTo>
                  <a:cubicBezTo>
                    <a:pt x="451" y="407"/>
                    <a:pt x="449" y="411"/>
                    <a:pt x="446" y="414"/>
                  </a:cubicBezTo>
                  <a:cubicBezTo>
                    <a:pt x="441" y="420"/>
                    <a:pt x="433" y="424"/>
                    <a:pt x="425" y="426"/>
                  </a:cubicBezTo>
                  <a:cubicBezTo>
                    <a:pt x="422" y="428"/>
                    <a:pt x="418" y="428"/>
                    <a:pt x="414" y="429"/>
                  </a:cubicBezTo>
                  <a:cubicBezTo>
                    <a:pt x="412" y="429"/>
                    <a:pt x="410" y="429"/>
                    <a:pt x="408" y="429"/>
                  </a:cubicBezTo>
                  <a:cubicBezTo>
                    <a:pt x="407" y="429"/>
                    <a:pt x="407" y="429"/>
                    <a:pt x="407" y="429"/>
                  </a:cubicBezTo>
                  <a:cubicBezTo>
                    <a:pt x="407" y="429"/>
                    <a:pt x="407" y="429"/>
                    <a:pt x="407" y="429"/>
                  </a:cubicBezTo>
                  <a:cubicBezTo>
                    <a:pt x="406" y="429"/>
                    <a:pt x="406" y="429"/>
                    <a:pt x="406" y="429"/>
                  </a:cubicBezTo>
                  <a:cubicBezTo>
                    <a:pt x="406" y="429"/>
                    <a:pt x="405" y="429"/>
                    <a:pt x="405" y="429"/>
                  </a:cubicBezTo>
                  <a:cubicBezTo>
                    <a:pt x="405" y="429"/>
                    <a:pt x="405" y="429"/>
                    <a:pt x="404" y="430"/>
                  </a:cubicBezTo>
                  <a:cubicBezTo>
                    <a:pt x="404" y="432"/>
                    <a:pt x="404" y="432"/>
                    <a:pt x="404" y="432"/>
                  </a:cubicBezTo>
                  <a:cubicBezTo>
                    <a:pt x="401" y="438"/>
                    <a:pt x="401" y="438"/>
                    <a:pt x="401" y="438"/>
                  </a:cubicBezTo>
                  <a:cubicBezTo>
                    <a:pt x="396" y="450"/>
                    <a:pt x="396" y="450"/>
                    <a:pt x="396" y="450"/>
                  </a:cubicBezTo>
                  <a:cubicBezTo>
                    <a:pt x="392" y="458"/>
                    <a:pt x="389" y="466"/>
                    <a:pt x="385" y="475"/>
                  </a:cubicBezTo>
                  <a:cubicBezTo>
                    <a:pt x="379" y="491"/>
                    <a:pt x="373" y="508"/>
                    <a:pt x="367" y="525"/>
                  </a:cubicBezTo>
                  <a:cubicBezTo>
                    <a:pt x="361" y="541"/>
                    <a:pt x="355" y="558"/>
                    <a:pt x="350" y="575"/>
                  </a:cubicBezTo>
                  <a:cubicBezTo>
                    <a:pt x="347" y="584"/>
                    <a:pt x="345" y="592"/>
                    <a:pt x="342" y="601"/>
                  </a:cubicBezTo>
                  <a:cubicBezTo>
                    <a:pt x="339" y="611"/>
                    <a:pt x="339" y="611"/>
                    <a:pt x="339" y="611"/>
                  </a:cubicBezTo>
                  <a:cubicBezTo>
                    <a:pt x="339" y="612"/>
                    <a:pt x="339" y="612"/>
                    <a:pt x="339" y="612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40" y="613"/>
                    <a:pt x="340" y="613"/>
                    <a:pt x="340" y="613"/>
                  </a:cubicBezTo>
                  <a:cubicBezTo>
                    <a:pt x="343" y="613"/>
                    <a:pt x="343" y="613"/>
                    <a:pt x="343" y="613"/>
                  </a:cubicBezTo>
                  <a:cubicBezTo>
                    <a:pt x="369" y="613"/>
                    <a:pt x="369" y="613"/>
                    <a:pt x="369" y="613"/>
                  </a:cubicBezTo>
                  <a:cubicBezTo>
                    <a:pt x="382" y="613"/>
                    <a:pt x="382" y="613"/>
                    <a:pt x="382" y="613"/>
                  </a:cubicBezTo>
                  <a:cubicBezTo>
                    <a:pt x="389" y="613"/>
                    <a:pt x="389" y="613"/>
                    <a:pt x="389" y="613"/>
                  </a:cubicBezTo>
                  <a:cubicBezTo>
                    <a:pt x="392" y="613"/>
                    <a:pt x="392" y="613"/>
                    <a:pt x="392" y="613"/>
                  </a:cubicBezTo>
                  <a:cubicBezTo>
                    <a:pt x="393" y="613"/>
                    <a:pt x="393" y="613"/>
                    <a:pt x="394" y="613"/>
                  </a:cubicBezTo>
                  <a:cubicBezTo>
                    <a:pt x="394" y="613"/>
                    <a:pt x="395" y="613"/>
                    <a:pt x="395" y="613"/>
                  </a:cubicBezTo>
                  <a:cubicBezTo>
                    <a:pt x="398" y="612"/>
                    <a:pt x="402" y="610"/>
                    <a:pt x="404" y="607"/>
                  </a:cubicBezTo>
                  <a:cubicBezTo>
                    <a:pt x="405" y="606"/>
                    <a:pt x="405" y="604"/>
                    <a:pt x="406" y="603"/>
                  </a:cubicBezTo>
                  <a:cubicBezTo>
                    <a:pt x="406" y="602"/>
                    <a:pt x="406" y="601"/>
                    <a:pt x="406" y="600"/>
                  </a:cubicBezTo>
                  <a:cubicBezTo>
                    <a:pt x="406" y="597"/>
                    <a:pt x="406" y="597"/>
                    <a:pt x="406" y="597"/>
                  </a:cubicBezTo>
                  <a:cubicBezTo>
                    <a:pt x="406" y="570"/>
                    <a:pt x="406" y="570"/>
                    <a:pt x="406" y="570"/>
                  </a:cubicBezTo>
                  <a:cubicBezTo>
                    <a:pt x="406" y="557"/>
                    <a:pt x="406" y="557"/>
                    <a:pt x="406" y="557"/>
                  </a:cubicBezTo>
                  <a:cubicBezTo>
                    <a:pt x="406" y="550"/>
                    <a:pt x="406" y="550"/>
                    <a:pt x="406" y="550"/>
                  </a:cubicBezTo>
                  <a:cubicBezTo>
                    <a:pt x="406" y="545"/>
                    <a:pt x="406" y="545"/>
                    <a:pt x="406" y="545"/>
                  </a:cubicBezTo>
                  <a:cubicBezTo>
                    <a:pt x="406" y="543"/>
                    <a:pt x="406" y="543"/>
                    <a:pt x="406" y="543"/>
                  </a:cubicBezTo>
                  <a:cubicBezTo>
                    <a:pt x="406" y="543"/>
                    <a:pt x="406" y="543"/>
                    <a:pt x="406" y="543"/>
                  </a:cubicBezTo>
                  <a:cubicBezTo>
                    <a:pt x="406" y="542"/>
                    <a:pt x="406" y="542"/>
                    <a:pt x="406" y="542"/>
                  </a:cubicBezTo>
                  <a:cubicBezTo>
                    <a:pt x="407" y="542"/>
                    <a:pt x="407" y="542"/>
                    <a:pt x="407" y="542"/>
                  </a:cubicBezTo>
                  <a:cubicBezTo>
                    <a:pt x="408" y="542"/>
                    <a:pt x="408" y="542"/>
                    <a:pt x="408" y="542"/>
                  </a:cubicBezTo>
                  <a:cubicBezTo>
                    <a:pt x="412" y="540"/>
                    <a:pt x="412" y="540"/>
                    <a:pt x="412" y="540"/>
                  </a:cubicBezTo>
                  <a:cubicBezTo>
                    <a:pt x="415" y="538"/>
                    <a:pt x="415" y="538"/>
                    <a:pt x="415" y="538"/>
                  </a:cubicBezTo>
                  <a:cubicBezTo>
                    <a:pt x="417" y="537"/>
                    <a:pt x="419" y="536"/>
                    <a:pt x="421" y="535"/>
                  </a:cubicBezTo>
                  <a:cubicBezTo>
                    <a:pt x="425" y="533"/>
                    <a:pt x="429" y="531"/>
                    <a:pt x="433" y="529"/>
                  </a:cubicBezTo>
                  <a:cubicBezTo>
                    <a:pt x="448" y="520"/>
                    <a:pt x="462" y="509"/>
                    <a:pt x="475" y="498"/>
                  </a:cubicBezTo>
                  <a:cubicBezTo>
                    <a:pt x="509" y="469"/>
                    <a:pt x="535" y="432"/>
                    <a:pt x="551" y="391"/>
                  </a:cubicBezTo>
                  <a:cubicBezTo>
                    <a:pt x="568" y="350"/>
                    <a:pt x="574" y="305"/>
                    <a:pt x="570" y="261"/>
                  </a:cubicBezTo>
                  <a:cubicBezTo>
                    <a:pt x="566" y="217"/>
                    <a:pt x="552" y="174"/>
                    <a:pt x="528" y="136"/>
                  </a:cubicBezTo>
                  <a:cubicBezTo>
                    <a:pt x="504" y="99"/>
                    <a:pt x="471" y="67"/>
                    <a:pt x="432" y="44"/>
                  </a:cubicBezTo>
                  <a:cubicBezTo>
                    <a:pt x="430" y="43"/>
                    <a:pt x="429" y="43"/>
                    <a:pt x="432" y="45"/>
                  </a:cubicBezTo>
                  <a:cubicBezTo>
                    <a:pt x="442" y="52"/>
                    <a:pt x="442" y="52"/>
                    <a:pt x="442" y="52"/>
                  </a:cubicBezTo>
                  <a:cubicBezTo>
                    <a:pt x="446" y="55"/>
                    <a:pt x="452" y="59"/>
                    <a:pt x="460" y="65"/>
                  </a:cubicBezTo>
                  <a:cubicBezTo>
                    <a:pt x="470" y="73"/>
                    <a:pt x="487" y="88"/>
                    <a:pt x="505" y="108"/>
                  </a:cubicBezTo>
                  <a:cubicBezTo>
                    <a:pt x="513" y="119"/>
                    <a:pt x="522" y="131"/>
                    <a:pt x="530" y="144"/>
                  </a:cubicBezTo>
                  <a:cubicBezTo>
                    <a:pt x="538" y="157"/>
                    <a:pt x="545" y="172"/>
                    <a:pt x="551" y="188"/>
                  </a:cubicBezTo>
                  <a:cubicBezTo>
                    <a:pt x="557" y="203"/>
                    <a:pt x="562" y="220"/>
                    <a:pt x="565" y="237"/>
                  </a:cubicBezTo>
                  <a:cubicBezTo>
                    <a:pt x="568" y="254"/>
                    <a:pt x="569" y="271"/>
                    <a:pt x="569" y="288"/>
                  </a:cubicBezTo>
                  <a:cubicBezTo>
                    <a:pt x="569" y="305"/>
                    <a:pt x="568" y="321"/>
                    <a:pt x="565" y="337"/>
                  </a:cubicBezTo>
                  <a:cubicBezTo>
                    <a:pt x="562" y="352"/>
                    <a:pt x="558" y="366"/>
                    <a:pt x="554" y="379"/>
                  </a:cubicBezTo>
                  <a:cubicBezTo>
                    <a:pt x="539" y="422"/>
                    <a:pt x="513" y="461"/>
                    <a:pt x="478" y="492"/>
                  </a:cubicBezTo>
                  <a:cubicBezTo>
                    <a:pt x="461" y="508"/>
                    <a:pt x="442" y="521"/>
                    <a:pt x="421" y="532"/>
                  </a:cubicBezTo>
                  <a:cubicBezTo>
                    <a:pt x="419" y="534"/>
                    <a:pt x="416" y="535"/>
                    <a:pt x="413" y="536"/>
                  </a:cubicBezTo>
                  <a:cubicBezTo>
                    <a:pt x="408" y="539"/>
                    <a:pt x="408" y="539"/>
                    <a:pt x="408" y="539"/>
                  </a:cubicBezTo>
                  <a:cubicBezTo>
                    <a:pt x="404" y="541"/>
                    <a:pt x="404" y="541"/>
                    <a:pt x="404" y="541"/>
                  </a:cubicBezTo>
                  <a:cubicBezTo>
                    <a:pt x="404" y="541"/>
                    <a:pt x="404" y="541"/>
                    <a:pt x="404" y="541"/>
                  </a:cubicBezTo>
                  <a:cubicBezTo>
                    <a:pt x="404" y="541"/>
                    <a:pt x="404" y="541"/>
                    <a:pt x="404" y="541"/>
                  </a:cubicBezTo>
                  <a:cubicBezTo>
                    <a:pt x="404" y="542"/>
                    <a:pt x="404" y="542"/>
                    <a:pt x="404" y="542"/>
                  </a:cubicBezTo>
                  <a:cubicBezTo>
                    <a:pt x="404" y="543"/>
                    <a:pt x="404" y="543"/>
                    <a:pt x="404" y="543"/>
                  </a:cubicBezTo>
                  <a:cubicBezTo>
                    <a:pt x="404" y="545"/>
                    <a:pt x="404" y="545"/>
                    <a:pt x="404" y="545"/>
                  </a:cubicBezTo>
                  <a:cubicBezTo>
                    <a:pt x="404" y="565"/>
                    <a:pt x="404" y="565"/>
                    <a:pt x="404" y="565"/>
                  </a:cubicBezTo>
                  <a:cubicBezTo>
                    <a:pt x="404" y="600"/>
                    <a:pt x="404" y="600"/>
                    <a:pt x="404" y="600"/>
                  </a:cubicBezTo>
                  <a:cubicBezTo>
                    <a:pt x="403" y="602"/>
                    <a:pt x="403" y="604"/>
                    <a:pt x="402" y="606"/>
                  </a:cubicBezTo>
                  <a:cubicBezTo>
                    <a:pt x="401" y="607"/>
                    <a:pt x="399" y="609"/>
                    <a:pt x="397" y="609"/>
                  </a:cubicBezTo>
                  <a:cubicBezTo>
                    <a:pt x="397" y="610"/>
                    <a:pt x="396" y="610"/>
                    <a:pt x="395" y="610"/>
                  </a:cubicBezTo>
                  <a:cubicBezTo>
                    <a:pt x="394" y="610"/>
                    <a:pt x="393" y="610"/>
                    <a:pt x="391" y="610"/>
                  </a:cubicBezTo>
                  <a:cubicBezTo>
                    <a:pt x="382" y="610"/>
                    <a:pt x="382" y="610"/>
                    <a:pt x="382" y="610"/>
                  </a:cubicBezTo>
                  <a:cubicBezTo>
                    <a:pt x="346" y="610"/>
                    <a:pt x="346" y="610"/>
                    <a:pt x="346" y="610"/>
                  </a:cubicBezTo>
                  <a:cubicBezTo>
                    <a:pt x="343" y="610"/>
                    <a:pt x="343" y="610"/>
                    <a:pt x="343" y="610"/>
                  </a:cubicBezTo>
                  <a:cubicBezTo>
                    <a:pt x="342" y="610"/>
                    <a:pt x="342" y="610"/>
                    <a:pt x="342" y="610"/>
                  </a:cubicBezTo>
                  <a:cubicBezTo>
                    <a:pt x="342" y="610"/>
                    <a:pt x="342" y="610"/>
                    <a:pt x="342" y="610"/>
                  </a:cubicBezTo>
                  <a:cubicBezTo>
                    <a:pt x="342" y="610"/>
                    <a:pt x="342" y="610"/>
                    <a:pt x="342" y="610"/>
                  </a:cubicBezTo>
                  <a:cubicBezTo>
                    <a:pt x="342" y="609"/>
                    <a:pt x="342" y="609"/>
                    <a:pt x="342" y="609"/>
                  </a:cubicBezTo>
                  <a:cubicBezTo>
                    <a:pt x="346" y="596"/>
                    <a:pt x="346" y="596"/>
                    <a:pt x="346" y="596"/>
                  </a:cubicBezTo>
                  <a:cubicBezTo>
                    <a:pt x="350" y="584"/>
                    <a:pt x="353" y="573"/>
                    <a:pt x="357" y="561"/>
                  </a:cubicBezTo>
                  <a:cubicBezTo>
                    <a:pt x="364" y="539"/>
                    <a:pt x="372" y="516"/>
                    <a:pt x="381" y="493"/>
                  </a:cubicBezTo>
                  <a:cubicBezTo>
                    <a:pt x="385" y="482"/>
                    <a:pt x="389" y="471"/>
                    <a:pt x="394" y="460"/>
                  </a:cubicBezTo>
                  <a:cubicBezTo>
                    <a:pt x="396" y="454"/>
                    <a:pt x="399" y="449"/>
                    <a:pt x="401" y="443"/>
                  </a:cubicBezTo>
                  <a:cubicBezTo>
                    <a:pt x="405" y="435"/>
                    <a:pt x="405" y="435"/>
                    <a:pt x="405" y="435"/>
                  </a:cubicBezTo>
                  <a:cubicBezTo>
                    <a:pt x="406" y="432"/>
                    <a:pt x="406" y="432"/>
                    <a:pt x="406" y="432"/>
                  </a:cubicBezTo>
                  <a:cubicBezTo>
                    <a:pt x="406" y="431"/>
                    <a:pt x="406" y="431"/>
                    <a:pt x="406" y="431"/>
                  </a:cubicBezTo>
                  <a:cubicBezTo>
                    <a:pt x="407" y="431"/>
                    <a:pt x="407" y="431"/>
                    <a:pt x="407" y="431"/>
                  </a:cubicBezTo>
                  <a:cubicBezTo>
                    <a:pt x="407" y="431"/>
                    <a:pt x="407" y="431"/>
                    <a:pt x="407" y="431"/>
                  </a:cubicBezTo>
                  <a:cubicBezTo>
                    <a:pt x="407" y="431"/>
                    <a:pt x="407" y="431"/>
                    <a:pt x="407" y="431"/>
                  </a:cubicBezTo>
                  <a:cubicBezTo>
                    <a:pt x="408" y="431"/>
                    <a:pt x="408" y="431"/>
                    <a:pt x="408" y="431"/>
                  </a:cubicBezTo>
                  <a:cubicBezTo>
                    <a:pt x="410" y="431"/>
                    <a:pt x="412" y="431"/>
                    <a:pt x="414" y="431"/>
                  </a:cubicBezTo>
                  <a:cubicBezTo>
                    <a:pt x="418" y="430"/>
                    <a:pt x="422" y="430"/>
                    <a:pt x="426" y="429"/>
                  </a:cubicBezTo>
                  <a:cubicBezTo>
                    <a:pt x="434" y="426"/>
                    <a:pt x="442" y="422"/>
                    <a:pt x="448" y="415"/>
                  </a:cubicBezTo>
                  <a:cubicBezTo>
                    <a:pt x="451" y="412"/>
                    <a:pt x="453" y="408"/>
                    <a:pt x="455" y="404"/>
                  </a:cubicBezTo>
                  <a:cubicBezTo>
                    <a:pt x="457" y="400"/>
                    <a:pt x="458" y="396"/>
                    <a:pt x="458" y="392"/>
                  </a:cubicBezTo>
                  <a:cubicBezTo>
                    <a:pt x="460" y="383"/>
                    <a:pt x="459" y="374"/>
                    <a:pt x="455" y="366"/>
                  </a:cubicBezTo>
                  <a:cubicBezTo>
                    <a:pt x="453" y="362"/>
                    <a:pt x="450" y="358"/>
                    <a:pt x="447" y="355"/>
                  </a:cubicBezTo>
                  <a:cubicBezTo>
                    <a:pt x="444" y="352"/>
                    <a:pt x="439" y="350"/>
                    <a:pt x="434" y="349"/>
                  </a:cubicBezTo>
                  <a:cubicBezTo>
                    <a:pt x="433" y="348"/>
                    <a:pt x="432" y="348"/>
                    <a:pt x="430" y="348"/>
                  </a:cubicBezTo>
                  <a:cubicBezTo>
                    <a:pt x="429" y="348"/>
                    <a:pt x="428" y="348"/>
                    <a:pt x="426" y="349"/>
                  </a:cubicBezTo>
                  <a:cubicBezTo>
                    <a:pt x="424" y="349"/>
                    <a:pt x="421" y="350"/>
                    <a:pt x="419" y="351"/>
                  </a:cubicBezTo>
                  <a:cubicBezTo>
                    <a:pt x="415" y="353"/>
                    <a:pt x="412" y="355"/>
                    <a:pt x="409" y="358"/>
                  </a:cubicBezTo>
                  <a:cubicBezTo>
                    <a:pt x="406" y="361"/>
                    <a:pt x="403" y="364"/>
                    <a:pt x="401" y="367"/>
                  </a:cubicBezTo>
                  <a:cubicBezTo>
                    <a:pt x="400" y="368"/>
                    <a:pt x="399" y="369"/>
                    <a:pt x="399" y="370"/>
                  </a:cubicBezTo>
                  <a:cubicBezTo>
                    <a:pt x="398" y="370"/>
                    <a:pt x="398" y="370"/>
                    <a:pt x="398" y="370"/>
                  </a:cubicBezTo>
                  <a:cubicBezTo>
                    <a:pt x="398" y="371"/>
                    <a:pt x="398" y="371"/>
                    <a:pt x="398" y="371"/>
                  </a:cubicBezTo>
                  <a:cubicBezTo>
                    <a:pt x="398" y="371"/>
                    <a:pt x="398" y="371"/>
                    <a:pt x="398" y="371"/>
                  </a:cubicBezTo>
                  <a:cubicBezTo>
                    <a:pt x="397" y="373"/>
                    <a:pt x="397" y="373"/>
                    <a:pt x="397" y="373"/>
                  </a:cubicBezTo>
                  <a:cubicBezTo>
                    <a:pt x="395" y="378"/>
                    <a:pt x="395" y="378"/>
                    <a:pt x="395" y="378"/>
                  </a:cubicBezTo>
                  <a:cubicBezTo>
                    <a:pt x="388" y="392"/>
                    <a:pt x="388" y="392"/>
                    <a:pt x="388" y="392"/>
                  </a:cubicBezTo>
                  <a:cubicBezTo>
                    <a:pt x="388" y="392"/>
                    <a:pt x="387" y="391"/>
                    <a:pt x="387" y="391"/>
                  </a:cubicBezTo>
                  <a:cubicBezTo>
                    <a:pt x="387" y="391"/>
                    <a:pt x="387" y="391"/>
                    <a:pt x="387" y="391"/>
                  </a:cubicBezTo>
                  <a:cubicBezTo>
                    <a:pt x="385" y="390"/>
                    <a:pt x="385" y="390"/>
                    <a:pt x="385" y="390"/>
                  </a:cubicBezTo>
                  <a:cubicBezTo>
                    <a:pt x="384" y="390"/>
                    <a:pt x="384" y="389"/>
                    <a:pt x="383" y="388"/>
                  </a:cubicBezTo>
                  <a:cubicBezTo>
                    <a:pt x="379" y="386"/>
                    <a:pt x="376" y="382"/>
                    <a:pt x="374" y="379"/>
                  </a:cubicBezTo>
                  <a:cubicBezTo>
                    <a:pt x="371" y="375"/>
                    <a:pt x="369" y="372"/>
                    <a:pt x="367" y="367"/>
                  </a:cubicBezTo>
                  <a:cubicBezTo>
                    <a:pt x="366" y="365"/>
                    <a:pt x="365" y="363"/>
                    <a:pt x="364" y="361"/>
                  </a:cubicBezTo>
                  <a:cubicBezTo>
                    <a:pt x="363" y="361"/>
                    <a:pt x="363" y="361"/>
                    <a:pt x="363" y="361"/>
                  </a:cubicBezTo>
                  <a:cubicBezTo>
                    <a:pt x="363" y="360"/>
                    <a:pt x="363" y="360"/>
                    <a:pt x="363" y="360"/>
                  </a:cubicBezTo>
                  <a:cubicBezTo>
                    <a:pt x="363" y="360"/>
                    <a:pt x="363" y="360"/>
                    <a:pt x="363" y="360"/>
                  </a:cubicBezTo>
                  <a:cubicBezTo>
                    <a:pt x="364" y="360"/>
                    <a:pt x="364" y="360"/>
                    <a:pt x="364" y="360"/>
                  </a:cubicBezTo>
                  <a:cubicBezTo>
                    <a:pt x="364" y="360"/>
                    <a:pt x="364" y="360"/>
                    <a:pt x="364" y="360"/>
                  </a:cubicBezTo>
                  <a:cubicBezTo>
                    <a:pt x="365" y="359"/>
                    <a:pt x="365" y="359"/>
                    <a:pt x="365" y="359"/>
                  </a:cubicBezTo>
                  <a:cubicBezTo>
                    <a:pt x="368" y="357"/>
                    <a:pt x="370" y="355"/>
                    <a:pt x="372" y="353"/>
                  </a:cubicBezTo>
                  <a:cubicBezTo>
                    <a:pt x="376" y="349"/>
                    <a:pt x="380" y="345"/>
                    <a:pt x="383" y="340"/>
                  </a:cubicBezTo>
                  <a:cubicBezTo>
                    <a:pt x="387" y="336"/>
                    <a:pt x="390" y="330"/>
                    <a:pt x="391" y="324"/>
                  </a:cubicBezTo>
                  <a:cubicBezTo>
                    <a:pt x="392" y="318"/>
                    <a:pt x="392" y="311"/>
                    <a:pt x="390" y="305"/>
                  </a:cubicBezTo>
                  <a:cubicBezTo>
                    <a:pt x="389" y="302"/>
                    <a:pt x="388" y="299"/>
                    <a:pt x="386" y="296"/>
                  </a:cubicBezTo>
                  <a:cubicBezTo>
                    <a:pt x="385" y="295"/>
                    <a:pt x="384" y="294"/>
                    <a:pt x="383" y="292"/>
                  </a:cubicBezTo>
                  <a:cubicBezTo>
                    <a:pt x="383" y="292"/>
                    <a:pt x="382" y="291"/>
                    <a:pt x="382" y="291"/>
                  </a:cubicBezTo>
                  <a:cubicBezTo>
                    <a:pt x="381" y="290"/>
                    <a:pt x="381" y="290"/>
                    <a:pt x="381" y="290"/>
                  </a:cubicBezTo>
                  <a:cubicBezTo>
                    <a:pt x="380" y="289"/>
                    <a:pt x="380" y="289"/>
                    <a:pt x="380" y="289"/>
                  </a:cubicBezTo>
                  <a:cubicBezTo>
                    <a:pt x="377" y="287"/>
                    <a:pt x="374" y="285"/>
                    <a:pt x="371" y="283"/>
                  </a:cubicBezTo>
                  <a:cubicBezTo>
                    <a:pt x="368" y="282"/>
                    <a:pt x="364" y="282"/>
                    <a:pt x="361" y="282"/>
                  </a:cubicBezTo>
                  <a:cubicBezTo>
                    <a:pt x="354" y="282"/>
                    <a:pt x="348" y="284"/>
                    <a:pt x="343" y="287"/>
                  </a:cubicBezTo>
                  <a:cubicBezTo>
                    <a:pt x="340" y="289"/>
                    <a:pt x="338" y="291"/>
                    <a:pt x="336" y="293"/>
                  </a:cubicBezTo>
                  <a:cubicBezTo>
                    <a:pt x="333" y="295"/>
                    <a:pt x="331" y="298"/>
                    <a:pt x="330" y="300"/>
                  </a:cubicBezTo>
                  <a:cubicBezTo>
                    <a:pt x="327" y="304"/>
                    <a:pt x="325" y="308"/>
                    <a:pt x="324" y="312"/>
                  </a:cubicBezTo>
                  <a:cubicBezTo>
                    <a:pt x="322" y="316"/>
                    <a:pt x="322" y="321"/>
                    <a:pt x="321" y="325"/>
                  </a:cubicBezTo>
                  <a:cubicBezTo>
                    <a:pt x="321" y="329"/>
                    <a:pt x="321" y="333"/>
                    <a:pt x="322" y="337"/>
                  </a:cubicBezTo>
                  <a:cubicBezTo>
                    <a:pt x="322" y="340"/>
                    <a:pt x="322" y="340"/>
                    <a:pt x="322" y="340"/>
                  </a:cubicBezTo>
                  <a:cubicBezTo>
                    <a:pt x="322" y="343"/>
                    <a:pt x="322" y="343"/>
                    <a:pt x="322" y="343"/>
                  </a:cubicBezTo>
                  <a:cubicBezTo>
                    <a:pt x="323" y="343"/>
                    <a:pt x="323" y="343"/>
                    <a:pt x="323" y="343"/>
                  </a:cubicBezTo>
                  <a:cubicBezTo>
                    <a:pt x="322" y="343"/>
                    <a:pt x="322" y="343"/>
                    <a:pt x="322" y="343"/>
                  </a:cubicBezTo>
                  <a:cubicBezTo>
                    <a:pt x="322" y="344"/>
                    <a:pt x="322" y="344"/>
                    <a:pt x="322" y="344"/>
                  </a:cubicBezTo>
                  <a:cubicBezTo>
                    <a:pt x="320" y="344"/>
                    <a:pt x="318" y="345"/>
                    <a:pt x="315" y="345"/>
                  </a:cubicBezTo>
                  <a:cubicBezTo>
                    <a:pt x="311" y="346"/>
                    <a:pt x="307" y="347"/>
                    <a:pt x="302" y="347"/>
                  </a:cubicBezTo>
                  <a:cubicBezTo>
                    <a:pt x="298" y="346"/>
                    <a:pt x="293" y="346"/>
                    <a:pt x="289" y="345"/>
                  </a:cubicBezTo>
                  <a:cubicBezTo>
                    <a:pt x="287" y="345"/>
                    <a:pt x="287" y="345"/>
                    <a:pt x="287" y="345"/>
                  </a:cubicBezTo>
                  <a:cubicBezTo>
                    <a:pt x="286" y="345"/>
                    <a:pt x="286" y="345"/>
                    <a:pt x="286" y="345"/>
                  </a:cubicBezTo>
                  <a:cubicBezTo>
                    <a:pt x="285" y="345"/>
                    <a:pt x="285" y="345"/>
                    <a:pt x="285" y="345"/>
                  </a:cubicBezTo>
                  <a:cubicBezTo>
                    <a:pt x="285" y="345"/>
                    <a:pt x="285" y="345"/>
                    <a:pt x="285" y="345"/>
                  </a:cubicBezTo>
                  <a:cubicBezTo>
                    <a:pt x="285" y="345"/>
                    <a:pt x="285" y="345"/>
                    <a:pt x="285" y="345"/>
                  </a:cubicBezTo>
                  <a:cubicBezTo>
                    <a:pt x="285" y="344"/>
                    <a:pt x="285" y="344"/>
                    <a:pt x="285" y="344"/>
                  </a:cubicBezTo>
                  <a:cubicBezTo>
                    <a:pt x="286" y="343"/>
                    <a:pt x="286" y="343"/>
                    <a:pt x="286" y="343"/>
                  </a:cubicBezTo>
                  <a:cubicBezTo>
                    <a:pt x="290" y="339"/>
                    <a:pt x="293" y="334"/>
                    <a:pt x="295" y="330"/>
                  </a:cubicBezTo>
                  <a:cubicBezTo>
                    <a:pt x="298" y="325"/>
                    <a:pt x="300" y="320"/>
                    <a:pt x="302" y="314"/>
                  </a:cubicBezTo>
                  <a:cubicBezTo>
                    <a:pt x="302" y="311"/>
                    <a:pt x="303" y="308"/>
                    <a:pt x="302" y="305"/>
                  </a:cubicBezTo>
                  <a:cubicBezTo>
                    <a:pt x="302" y="301"/>
                    <a:pt x="302" y="298"/>
                    <a:pt x="300" y="295"/>
                  </a:cubicBezTo>
                  <a:cubicBezTo>
                    <a:pt x="298" y="289"/>
                    <a:pt x="293" y="284"/>
                    <a:pt x="289" y="280"/>
                  </a:cubicBezTo>
                  <a:cubicBezTo>
                    <a:pt x="284" y="277"/>
                    <a:pt x="278" y="274"/>
                    <a:pt x="271" y="274"/>
                  </a:cubicBezTo>
                  <a:cubicBezTo>
                    <a:pt x="268" y="273"/>
                    <a:pt x="264" y="274"/>
                    <a:pt x="261" y="275"/>
                  </a:cubicBezTo>
                  <a:cubicBezTo>
                    <a:pt x="258" y="276"/>
                    <a:pt x="255" y="277"/>
                    <a:pt x="252" y="279"/>
                  </a:cubicBezTo>
                  <a:cubicBezTo>
                    <a:pt x="247" y="282"/>
                    <a:pt x="243" y="287"/>
                    <a:pt x="240" y="291"/>
                  </a:cubicBezTo>
                  <a:cubicBezTo>
                    <a:pt x="237" y="296"/>
                    <a:pt x="234" y="301"/>
                    <a:pt x="232" y="306"/>
                  </a:cubicBezTo>
                  <a:cubicBezTo>
                    <a:pt x="230" y="311"/>
                    <a:pt x="229" y="316"/>
                    <a:pt x="228" y="322"/>
                  </a:cubicBezTo>
                  <a:cubicBezTo>
                    <a:pt x="228" y="325"/>
                    <a:pt x="228" y="328"/>
                    <a:pt x="228" y="331"/>
                  </a:cubicBezTo>
                  <a:cubicBezTo>
                    <a:pt x="228" y="331"/>
                    <a:pt x="228" y="332"/>
                    <a:pt x="228" y="333"/>
                  </a:cubicBezTo>
                  <a:cubicBezTo>
                    <a:pt x="228" y="334"/>
                    <a:pt x="228" y="334"/>
                    <a:pt x="228" y="335"/>
                  </a:cubicBezTo>
                  <a:cubicBezTo>
                    <a:pt x="229" y="337"/>
                    <a:pt x="229" y="338"/>
                    <a:pt x="229" y="339"/>
                  </a:cubicBezTo>
                  <a:cubicBezTo>
                    <a:pt x="230" y="342"/>
                    <a:pt x="231" y="345"/>
                    <a:pt x="232" y="348"/>
                  </a:cubicBezTo>
                  <a:cubicBezTo>
                    <a:pt x="233" y="348"/>
                    <a:pt x="233" y="349"/>
                    <a:pt x="233" y="350"/>
                  </a:cubicBezTo>
                  <a:cubicBezTo>
                    <a:pt x="234" y="350"/>
                    <a:pt x="234" y="350"/>
                    <a:pt x="234" y="350"/>
                  </a:cubicBezTo>
                  <a:cubicBezTo>
                    <a:pt x="234" y="350"/>
                    <a:pt x="234" y="350"/>
                    <a:pt x="234" y="350"/>
                  </a:cubicBezTo>
                  <a:cubicBezTo>
                    <a:pt x="234" y="350"/>
                    <a:pt x="234" y="350"/>
                    <a:pt x="234" y="350"/>
                  </a:cubicBezTo>
                  <a:cubicBezTo>
                    <a:pt x="233" y="351"/>
                    <a:pt x="233" y="351"/>
                    <a:pt x="233" y="351"/>
                  </a:cubicBezTo>
                  <a:cubicBezTo>
                    <a:pt x="231" y="353"/>
                    <a:pt x="229" y="355"/>
                    <a:pt x="228" y="357"/>
                  </a:cubicBezTo>
                  <a:cubicBezTo>
                    <a:pt x="224" y="360"/>
                    <a:pt x="221" y="363"/>
                    <a:pt x="217" y="366"/>
                  </a:cubicBezTo>
                  <a:cubicBezTo>
                    <a:pt x="213" y="369"/>
                    <a:pt x="209" y="372"/>
                    <a:pt x="205" y="375"/>
                  </a:cubicBezTo>
                  <a:cubicBezTo>
                    <a:pt x="204" y="376"/>
                    <a:pt x="203" y="376"/>
                    <a:pt x="202" y="377"/>
                  </a:cubicBezTo>
                  <a:cubicBezTo>
                    <a:pt x="200" y="378"/>
                    <a:pt x="200" y="378"/>
                    <a:pt x="200" y="378"/>
                  </a:cubicBezTo>
                  <a:cubicBezTo>
                    <a:pt x="200" y="378"/>
                    <a:pt x="200" y="378"/>
                    <a:pt x="200" y="378"/>
                  </a:cubicBezTo>
                  <a:cubicBezTo>
                    <a:pt x="200" y="378"/>
                    <a:pt x="200" y="378"/>
                    <a:pt x="200" y="378"/>
                  </a:cubicBezTo>
                  <a:cubicBezTo>
                    <a:pt x="198" y="375"/>
                    <a:pt x="198" y="375"/>
                    <a:pt x="198" y="375"/>
                  </a:cubicBezTo>
                  <a:cubicBezTo>
                    <a:pt x="196" y="370"/>
                    <a:pt x="196" y="370"/>
                    <a:pt x="196" y="370"/>
                  </a:cubicBezTo>
                  <a:cubicBezTo>
                    <a:pt x="195" y="368"/>
                    <a:pt x="194" y="366"/>
                    <a:pt x="192" y="365"/>
                  </a:cubicBezTo>
                  <a:cubicBezTo>
                    <a:pt x="188" y="358"/>
                    <a:pt x="182" y="351"/>
                    <a:pt x="174" y="346"/>
                  </a:cubicBezTo>
                  <a:cubicBezTo>
                    <a:pt x="170" y="344"/>
                    <a:pt x="166" y="342"/>
                    <a:pt x="161" y="342"/>
                  </a:cubicBezTo>
                  <a:cubicBezTo>
                    <a:pt x="157" y="341"/>
                    <a:pt x="152" y="341"/>
                    <a:pt x="147" y="342"/>
                  </a:cubicBezTo>
                  <a:cubicBezTo>
                    <a:pt x="145" y="343"/>
                    <a:pt x="142" y="344"/>
                    <a:pt x="140" y="345"/>
                  </a:cubicBezTo>
                  <a:cubicBezTo>
                    <a:pt x="138" y="346"/>
                    <a:pt x="136" y="347"/>
                    <a:pt x="134" y="348"/>
                  </a:cubicBezTo>
                  <a:cubicBezTo>
                    <a:pt x="131" y="351"/>
                    <a:pt x="127" y="355"/>
                    <a:pt x="125" y="359"/>
                  </a:cubicBezTo>
                  <a:cubicBezTo>
                    <a:pt x="123" y="364"/>
                    <a:pt x="122" y="369"/>
                    <a:pt x="122" y="374"/>
                  </a:cubicBezTo>
                  <a:cubicBezTo>
                    <a:pt x="122" y="379"/>
                    <a:pt x="123" y="383"/>
                    <a:pt x="125" y="387"/>
                  </a:cubicBezTo>
                  <a:cubicBezTo>
                    <a:pt x="126" y="391"/>
                    <a:pt x="128" y="395"/>
                    <a:pt x="131" y="399"/>
                  </a:cubicBezTo>
                  <a:cubicBezTo>
                    <a:pt x="133" y="402"/>
                    <a:pt x="136" y="405"/>
                    <a:pt x="139" y="408"/>
                  </a:cubicBezTo>
                  <a:cubicBezTo>
                    <a:pt x="146" y="414"/>
                    <a:pt x="154" y="418"/>
                    <a:pt x="162" y="421"/>
                  </a:cubicBezTo>
                  <a:cubicBezTo>
                    <a:pt x="166" y="422"/>
                    <a:pt x="171" y="422"/>
                    <a:pt x="175" y="422"/>
                  </a:cubicBezTo>
                  <a:cubicBezTo>
                    <a:pt x="177" y="422"/>
                    <a:pt x="179" y="422"/>
                    <a:pt x="181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3" y="425"/>
                    <a:pt x="183" y="425"/>
                    <a:pt x="183" y="425"/>
                  </a:cubicBezTo>
                  <a:cubicBezTo>
                    <a:pt x="186" y="432"/>
                    <a:pt x="186" y="432"/>
                    <a:pt x="186" y="432"/>
                  </a:cubicBezTo>
                  <a:cubicBezTo>
                    <a:pt x="189" y="438"/>
                    <a:pt x="191" y="443"/>
                    <a:pt x="193" y="448"/>
                  </a:cubicBezTo>
                  <a:cubicBezTo>
                    <a:pt x="198" y="458"/>
                    <a:pt x="202" y="469"/>
                    <a:pt x="206" y="480"/>
                  </a:cubicBezTo>
                  <a:cubicBezTo>
                    <a:pt x="215" y="501"/>
                    <a:pt x="222" y="522"/>
                    <a:pt x="230" y="544"/>
                  </a:cubicBezTo>
                  <a:cubicBezTo>
                    <a:pt x="236" y="562"/>
                    <a:pt x="241" y="580"/>
                    <a:pt x="247" y="598"/>
                  </a:cubicBezTo>
                  <a:cubicBezTo>
                    <a:pt x="250" y="609"/>
                    <a:pt x="250" y="609"/>
                    <a:pt x="250" y="609"/>
                  </a:cubicBezTo>
                  <a:cubicBezTo>
                    <a:pt x="250" y="610"/>
                    <a:pt x="250" y="610"/>
                    <a:pt x="250" y="610"/>
                  </a:cubicBezTo>
                  <a:cubicBezTo>
                    <a:pt x="250" y="610"/>
                    <a:pt x="250" y="610"/>
                    <a:pt x="250" y="610"/>
                  </a:cubicBezTo>
                  <a:cubicBezTo>
                    <a:pt x="224" y="610"/>
                    <a:pt x="224" y="610"/>
                    <a:pt x="224" y="610"/>
                  </a:cubicBezTo>
                  <a:cubicBezTo>
                    <a:pt x="196" y="610"/>
                    <a:pt x="196" y="610"/>
                    <a:pt x="196" y="610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187" y="610"/>
                    <a:pt x="186" y="609"/>
                    <a:pt x="184" y="609"/>
                  </a:cubicBezTo>
                  <a:cubicBezTo>
                    <a:pt x="182" y="608"/>
                    <a:pt x="180" y="605"/>
                    <a:pt x="179" y="603"/>
                  </a:cubicBezTo>
                  <a:cubicBezTo>
                    <a:pt x="179" y="602"/>
                    <a:pt x="179" y="601"/>
                    <a:pt x="179" y="600"/>
                  </a:cubicBezTo>
                  <a:cubicBezTo>
                    <a:pt x="179" y="600"/>
                    <a:pt x="179" y="600"/>
                    <a:pt x="179" y="600"/>
                  </a:cubicBezTo>
                  <a:cubicBezTo>
                    <a:pt x="179" y="599"/>
                    <a:pt x="179" y="599"/>
                    <a:pt x="179" y="599"/>
                  </a:cubicBezTo>
                  <a:cubicBezTo>
                    <a:pt x="179" y="597"/>
                    <a:pt x="179" y="597"/>
                    <a:pt x="179" y="597"/>
                  </a:cubicBezTo>
                  <a:cubicBezTo>
                    <a:pt x="179" y="590"/>
                    <a:pt x="179" y="590"/>
                    <a:pt x="179" y="590"/>
                  </a:cubicBezTo>
                  <a:cubicBezTo>
                    <a:pt x="179" y="576"/>
                    <a:pt x="179" y="576"/>
                    <a:pt x="179" y="576"/>
                  </a:cubicBezTo>
                  <a:cubicBezTo>
                    <a:pt x="179" y="544"/>
                    <a:pt x="179" y="544"/>
                    <a:pt x="179" y="544"/>
                  </a:cubicBezTo>
                  <a:cubicBezTo>
                    <a:pt x="179" y="540"/>
                    <a:pt x="179" y="540"/>
                    <a:pt x="179" y="540"/>
                  </a:cubicBezTo>
                  <a:cubicBezTo>
                    <a:pt x="179" y="540"/>
                    <a:pt x="179" y="540"/>
                    <a:pt x="179" y="540"/>
                  </a:cubicBezTo>
                  <a:cubicBezTo>
                    <a:pt x="178" y="540"/>
                    <a:pt x="178" y="540"/>
                    <a:pt x="178" y="540"/>
                  </a:cubicBezTo>
                  <a:cubicBezTo>
                    <a:pt x="177" y="540"/>
                    <a:pt x="177" y="540"/>
                    <a:pt x="177" y="540"/>
                  </a:cubicBezTo>
                  <a:cubicBezTo>
                    <a:pt x="176" y="539"/>
                    <a:pt x="176" y="539"/>
                    <a:pt x="176" y="539"/>
                  </a:cubicBezTo>
                  <a:cubicBezTo>
                    <a:pt x="170" y="536"/>
                    <a:pt x="170" y="536"/>
                    <a:pt x="170" y="536"/>
                  </a:cubicBezTo>
                  <a:cubicBezTo>
                    <a:pt x="168" y="535"/>
                    <a:pt x="166" y="534"/>
                    <a:pt x="164" y="533"/>
                  </a:cubicBezTo>
                  <a:cubicBezTo>
                    <a:pt x="160" y="531"/>
                    <a:pt x="155" y="528"/>
                    <a:pt x="151" y="526"/>
                  </a:cubicBezTo>
                  <a:cubicBezTo>
                    <a:pt x="143" y="521"/>
                    <a:pt x="135" y="516"/>
                    <a:pt x="128" y="511"/>
                  </a:cubicBezTo>
                  <a:cubicBezTo>
                    <a:pt x="113" y="500"/>
                    <a:pt x="99" y="487"/>
                    <a:pt x="86" y="473"/>
                  </a:cubicBezTo>
                  <a:cubicBezTo>
                    <a:pt x="61" y="446"/>
                    <a:pt x="41" y="413"/>
                    <a:pt x="29" y="378"/>
                  </a:cubicBezTo>
                  <a:cubicBezTo>
                    <a:pt x="17" y="344"/>
                    <a:pt x="12" y="307"/>
                    <a:pt x="14" y="271"/>
                  </a:cubicBezTo>
                  <a:cubicBezTo>
                    <a:pt x="16" y="235"/>
                    <a:pt x="25" y="201"/>
                    <a:pt x="40" y="170"/>
                  </a:cubicBezTo>
                  <a:cubicBezTo>
                    <a:pt x="54" y="139"/>
                    <a:pt x="74" y="111"/>
                    <a:pt x="97" y="89"/>
                  </a:cubicBezTo>
                  <a:cubicBezTo>
                    <a:pt x="120" y="66"/>
                    <a:pt x="147" y="48"/>
                    <a:pt x="174" y="35"/>
                  </a:cubicBezTo>
                  <a:cubicBezTo>
                    <a:pt x="198" y="24"/>
                    <a:pt x="220" y="18"/>
                    <a:pt x="237" y="14"/>
                  </a:cubicBezTo>
                  <a:cubicBezTo>
                    <a:pt x="255" y="10"/>
                    <a:pt x="268" y="9"/>
                    <a:pt x="278" y="8"/>
                  </a:cubicBezTo>
                  <a:cubicBezTo>
                    <a:pt x="283" y="8"/>
                    <a:pt x="287" y="8"/>
                    <a:pt x="290" y="8"/>
                  </a:cubicBezTo>
                  <a:cubicBezTo>
                    <a:pt x="293" y="7"/>
                    <a:pt x="295" y="7"/>
                    <a:pt x="296" y="7"/>
                  </a:cubicBezTo>
                  <a:cubicBezTo>
                    <a:pt x="298" y="7"/>
                    <a:pt x="296" y="6"/>
                    <a:pt x="291" y="6"/>
                  </a:cubicBezTo>
                  <a:cubicBezTo>
                    <a:pt x="286" y="6"/>
                    <a:pt x="277" y="5"/>
                    <a:pt x="266" y="6"/>
                  </a:cubicBezTo>
                  <a:cubicBezTo>
                    <a:pt x="254" y="7"/>
                    <a:pt x="239" y="8"/>
                    <a:pt x="222" y="12"/>
                  </a:cubicBezTo>
                  <a:cubicBezTo>
                    <a:pt x="205" y="16"/>
                    <a:pt x="186" y="22"/>
                    <a:pt x="165" y="32"/>
                  </a:cubicBezTo>
                  <a:cubicBezTo>
                    <a:pt x="145" y="42"/>
                    <a:pt x="123" y="56"/>
                    <a:pt x="102" y="74"/>
                  </a:cubicBezTo>
                  <a:cubicBezTo>
                    <a:pt x="101" y="73"/>
                    <a:pt x="101" y="73"/>
                    <a:pt x="101" y="73"/>
                  </a:cubicBezTo>
                  <a:cubicBezTo>
                    <a:pt x="122" y="55"/>
                    <a:pt x="141" y="43"/>
                    <a:pt x="157" y="34"/>
                  </a:cubicBezTo>
                  <a:cubicBezTo>
                    <a:pt x="173" y="26"/>
                    <a:pt x="186" y="20"/>
                    <a:pt x="196" y="17"/>
                  </a:cubicBezTo>
                  <a:cubicBezTo>
                    <a:pt x="206" y="13"/>
                    <a:pt x="213" y="11"/>
                    <a:pt x="218" y="10"/>
                  </a:cubicBezTo>
                  <a:cubicBezTo>
                    <a:pt x="222" y="8"/>
                    <a:pt x="225" y="8"/>
                    <a:pt x="225" y="7"/>
                  </a:cubicBezTo>
                  <a:cubicBezTo>
                    <a:pt x="227" y="6"/>
                    <a:pt x="223" y="7"/>
                    <a:pt x="220" y="7"/>
                  </a:cubicBezTo>
                  <a:cubicBezTo>
                    <a:pt x="217" y="8"/>
                    <a:pt x="215" y="7"/>
                    <a:pt x="221" y="5"/>
                  </a:cubicBezTo>
                  <a:cubicBezTo>
                    <a:pt x="194" y="12"/>
                    <a:pt x="168" y="23"/>
                    <a:pt x="144" y="37"/>
                  </a:cubicBezTo>
                  <a:cubicBezTo>
                    <a:pt x="120" y="51"/>
                    <a:pt x="98" y="69"/>
                    <a:pt x="78" y="89"/>
                  </a:cubicBezTo>
                  <a:cubicBezTo>
                    <a:pt x="59" y="110"/>
                    <a:pt x="43" y="133"/>
                    <a:pt x="30" y="158"/>
                  </a:cubicBezTo>
                  <a:cubicBezTo>
                    <a:pt x="18" y="183"/>
                    <a:pt x="9" y="210"/>
                    <a:pt x="4" y="237"/>
                  </a:cubicBezTo>
                  <a:cubicBezTo>
                    <a:pt x="3" y="244"/>
                    <a:pt x="1" y="253"/>
                    <a:pt x="1" y="263"/>
                  </a:cubicBezTo>
                  <a:cubicBezTo>
                    <a:pt x="0" y="272"/>
                    <a:pt x="0" y="283"/>
                    <a:pt x="0" y="293"/>
                  </a:cubicBezTo>
                  <a:cubicBezTo>
                    <a:pt x="0" y="304"/>
                    <a:pt x="1" y="314"/>
                    <a:pt x="2" y="324"/>
                  </a:cubicBezTo>
                  <a:cubicBezTo>
                    <a:pt x="3" y="334"/>
                    <a:pt x="5" y="342"/>
                    <a:pt x="6" y="349"/>
                  </a:cubicBezTo>
                  <a:cubicBezTo>
                    <a:pt x="12" y="376"/>
                    <a:pt x="22" y="402"/>
                    <a:pt x="35" y="426"/>
                  </a:cubicBezTo>
                  <a:cubicBezTo>
                    <a:pt x="48" y="450"/>
                    <a:pt x="64" y="472"/>
                    <a:pt x="83" y="491"/>
                  </a:cubicBezTo>
                  <a:cubicBezTo>
                    <a:pt x="102" y="510"/>
                    <a:pt x="124" y="527"/>
                    <a:pt x="148" y="540"/>
                  </a:cubicBezTo>
                  <a:cubicBezTo>
                    <a:pt x="151" y="542"/>
                    <a:pt x="154" y="544"/>
                    <a:pt x="157" y="545"/>
                  </a:cubicBezTo>
                  <a:cubicBezTo>
                    <a:pt x="161" y="547"/>
                    <a:pt x="161" y="547"/>
                    <a:pt x="161" y="547"/>
                  </a:cubicBezTo>
                  <a:cubicBezTo>
                    <a:pt x="164" y="549"/>
                    <a:pt x="164" y="549"/>
                    <a:pt x="164" y="549"/>
                  </a:cubicBezTo>
                  <a:cubicBezTo>
                    <a:pt x="165" y="549"/>
                    <a:pt x="165" y="549"/>
                    <a:pt x="165" y="549"/>
                  </a:cubicBezTo>
                  <a:cubicBezTo>
                    <a:pt x="165" y="549"/>
                    <a:pt x="165" y="549"/>
                    <a:pt x="165" y="549"/>
                  </a:cubicBezTo>
                  <a:cubicBezTo>
                    <a:pt x="165" y="551"/>
                    <a:pt x="165" y="551"/>
                    <a:pt x="165" y="551"/>
                  </a:cubicBezTo>
                  <a:cubicBezTo>
                    <a:pt x="165" y="561"/>
                    <a:pt x="165" y="561"/>
                    <a:pt x="165" y="561"/>
                  </a:cubicBezTo>
                  <a:cubicBezTo>
                    <a:pt x="165" y="601"/>
                    <a:pt x="165" y="601"/>
                    <a:pt x="165" y="601"/>
                  </a:cubicBezTo>
                  <a:cubicBezTo>
                    <a:pt x="165" y="605"/>
                    <a:pt x="167" y="610"/>
                    <a:pt x="169" y="614"/>
                  </a:cubicBezTo>
                  <a:cubicBezTo>
                    <a:pt x="172" y="618"/>
                    <a:pt x="176" y="621"/>
                    <a:pt x="180" y="622"/>
                  </a:cubicBezTo>
                  <a:cubicBezTo>
                    <a:pt x="180" y="622"/>
                    <a:pt x="180" y="622"/>
                    <a:pt x="181" y="622"/>
                  </a:cubicBezTo>
                  <a:cubicBezTo>
                    <a:pt x="176" y="623"/>
                    <a:pt x="172" y="626"/>
                    <a:pt x="169" y="629"/>
                  </a:cubicBezTo>
                  <a:cubicBezTo>
                    <a:pt x="166" y="633"/>
                    <a:pt x="164" y="637"/>
                    <a:pt x="164" y="641"/>
                  </a:cubicBezTo>
                  <a:cubicBezTo>
                    <a:pt x="163" y="646"/>
                    <a:pt x="163" y="650"/>
                    <a:pt x="165" y="654"/>
                  </a:cubicBezTo>
                  <a:cubicBezTo>
                    <a:pt x="166" y="658"/>
                    <a:pt x="169" y="662"/>
                    <a:pt x="172" y="665"/>
                  </a:cubicBezTo>
                  <a:cubicBezTo>
                    <a:pt x="174" y="667"/>
                    <a:pt x="176" y="668"/>
                    <a:pt x="178" y="669"/>
                  </a:cubicBezTo>
                  <a:cubicBezTo>
                    <a:pt x="181" y="670"/>
                    <a:pt x="183" y="670"/>
                    <a:pt x="185" y="670"/>
                  </a:cubicBezTo>
                  <a:cubicBezTo>
                    <a:pt x="205" y="670"/>
                    <a:pt x="205" y="670"/>
                    <a:pt x="205" y="670"/>
                  </a:cubicBezTo>
                  <a:cubicBezTo>
                    <a:pt x="244" y="670"/>
                    <a:pt x="244" y="670"/>
                    <a:pt x="244" y="670"/>
                  </a:cubicBezTo>
                  <a:cubicBezTo>
                    <a:pt x="268" y="670"/>
                    <a:pt x="268" y="670"/>
                    <a:pt x="268" y="670"/>
                  </a:cubicBezTo>
                  <a:cubicBezTo>
                    <a:pt x="232" y="670"/>
                    <a:pt x="232" y="670"/>
                    <a:pt x="232" y="670"/>
                  </a:cubicBezTo>
                  <a:cubicBezTo>
                    <a:pt x="192" y="670"/>
                    <a:pt x="192" y="670"/>
                    <a:pt x="192" y="670"/>
                  </a:cubicBezTo>
                  <a:cubicBezTo>
                    <a:pt x="188" y="670"/>
                    <a:pt x="188" y="670"/>
                    <a:pt x="188" y="670"/>
                  </a:cubicBezTo>
                  <a:cubicBezTo>
                    <a:pt x="185" y="670"/>
                    <a:pt x="185" y="670"/>
                    <a:pt x="185" y="670"/>
                  </a:cubicBezTo>
                  <a:cubicBezTo>
                    <a:pt x="184" y="670"/>
                    <a:pt x="183" y="671"/>
                    <a:pt x="181" y="671"/>
                  </a:cubicBezTo>
                  <a:cubicBezTo>
                    <a:pt x="177" y="672"/>
                    <a:pt x="172" y="674"/>
                    <a:pt x="169" y="678"/>
                  </a:cubicBezTo>
                  <a:cubicBezTo>
                    <a:pt x="166" y="681"/>
                    <a:pt x="164" y="686"/>
                    <a:pt x="164" y="690"/>
                  </a:cubicBezTo>
                  <a:cubicBezTo>
                    <a:pt x="163" y="694"/>
                    <a:pt x="163" y="699"/>
                    <a:pt x="165" y="703"/>
                  </a:cubicBezTo>
                  <a:cubicBezTo>
                    <a:pt x="166" y="707"/>
                    <a:pt x="169" y="711"/>
                    <a:pt x="172" y="714"/>
                  </a:cubicBezTo>
                  <a:cubicBezTo>
                    <a:pt x="174" y="715"/>
                    <a:pt x="176" y="717"/>
                    <a:pt x="178" y="717"/>
                  </a:cubicBezTo>
                  <a:cubicBezTo>
                    <a:pt x="181" y="718"/>
                    <a:pt x="183" y="719"/>
                    <a:pt x="185" y="719"/>
                  </a:cubicBezTo>
                  <a:cubicBezTo>
                    <a:pt x="205" y="719"/>
                    <a:pt x="205" y="719"/>
                    <a:pt x="205" y="719"/>
                  </a:cubicBezTo>
                  <a:cubicBezTo>
                    <a:pt x="244" y="719"/>
                    <a:pt x="244" y="719"/>
                    <a:pt x="244" y="719"/>
                  </a:cubicBezTo>
                  <a:cubicBezTo>
                    <a:pt x="265" y="719"/>
                    <a:pt x="265" y="719"/>
                    <a:pt x="265" y="719"/>
                  </a:cubicBezTo>
                  <a:cubicBezTo>
                    <a:pt x="205" y="719"/>
                    <a:pt x="205" y="719"/>
                    <a:pt x="205" y="719"/>
                  </a:cubicBezTo>
                  <a:cubicBezTo>
                    <a:pt x="193" y="719"/>
                    <a:pt x="193" y="719"/>
                    <a:pt x="193" y="719"/>
                  </a:cubicBezTo>
                  <a:cubicBezTo>
                    <a:pt x="187" y="719"/>
                    <a:pt x="187" y="719"/>
                    <a:pt x="187" y="719"/>
                  </a:cubicBezTo>
                  <a:cubicBezTo>
                    <a:pt x="186" y="719"/>
                    <a:pt x="186" y="719"/>
                    <a:pt x="186" y="719"/>
                  </a:cubicBezTo>
                  <a:cubicBezTo>
                    <a:pt x="185" y="719"/>
                    <a:pt x="185" y="719"/>
                    <a:pt x="185" y="719"/>
                  </a:cubicBezTo>
                  <a:cubicBezTo>
                    <a:pt x="184" y="719"/>
                    <a:pt x="184" y="719"/>
                    <a:pt x="184" y="719"/>
                  </a:cubicBezTo>
                  <a:cubicBezTo>
                    <a:pt x="182" y="719"/>
                    <a:pt x="181" y="719"/>
                    <a:pt x="179" y="720"/>
                  </a:cubicBezTo>
                  <a:cubicBezTo>
                    <a:pt x="174" y="722"/>
                    <a:pt x="169" y="726"/>
                    <a:pt x="167" y="730"/>
                  </a:cubicBezTo>
                  <a:cubicBezTo>
                    <a:pt x="164" y="735"/>
                    <a:pt x="163" y="740"/>
                    <a:pt x="163" y="746"/>
                  </a:cubicBezTo>
                  <a:cubicBezTo>
                    <a:pt x="164" y="751"/>
                    <a:pt x="166" y="756"/>
                    <a:pt x="169" y="760"/>
                  </a:cubicBezTo>
                  <a:cubicBezTo>
                    <a:pt x="171" y="762"/>
                    <a:pt x="173" y="764"/>
                    <a:pt x="176" y="765"/>
                  </a:cubicBezTo>
                  <a:cubicBezTo>
                    <a:pt x="179" y="766"/>
                    <a:pt x="181" y="767"/>
                    <a:pt x="184" y="767"/>
                  </a:cubicBezTo>
                  <a:cubicBezTo>
                    <a:pt x="204" y="767"/>
                    <a:pt x="204" y="767"/>
                    <a:pt x="204" y="767"/>
                  </a:cubicBezTo>
                  <a:cubicBezTo>
                    <a:pt x="220" y="801"/>
                    <a:pt x="220" y="801"/>
                    <a:pt x="220" y="801"/>
                  </a:cubicBezTo>
                  <a:cubicBezTo>
                    <a:pt x="222" y="805"/>
                    <a:pt x="222" y="805"/>
                    <a:pt x="222" y="805"/>
                  </a:cubicBezTo>
                  <a:cubicBezTo>
                    <a:pt x="224" y="808"/>
                    <a:pt x="224" y="808"/>
                    <a:pt x="224" y="808"/>
                  </a:cubicBezTo>
                  <a:cubicBezTo>
                    <a:pt x="224" y="809"/>
                    <a:pt x="224" y="809"/>
                    <a:pt x="224" y="809"/>
                  </a:cubicBezTo>
                  <a:cubicBezTo>
                    <a:pt x="225" y="810"/>
                    <a:pt x="225" y="810"/>
                    <a:pt x="225" y="810"/>
                  </a:cubicBezTo>
                  <a:cubicBezTo>
                    <a:pt x="225" y="810"/>
                    <a:pt x="225" y="811"/>
                    <a:pt x="225" y="811"/>
                  </a:cubicBezTo>
                  <a:cubicBezTo>
                    <a:pt x="227" y="813"/>
                    <a:pt x="227" y="813"/>
                    <a:pt x="227" y="813"/>
                  </a:cubicBezTo>
                  <a:cubicBezTo>
                    <a:pt x="229" y="815"/>
                    <a:pt x="229" y="815"/>
                    <a:pt x="229" y="815"/>
                  </a:cubicBezTo>
                  <a:cubicBezTo>
                    <a:pt x="230" y="817"/>
                    <a:pt x="231" y="818"/>
                    <a:pt x="232" y="820"/>
                  </a:cubicBezTo>
                  <a:cubicBezTo>
                    <a:pt x="234" y="821"/>
                    <a:pt x="235" y="822"/>
                    <a:pt x="236" y="824"/>
                  </a:cubicBezTo>
                  <a:cubicBezTo>
                    <a:pt x="238" y="825"/>
                    <a:pt x="239" y="826"/>
                    <a:pt x="241" y="828"/>
                  </a:cubicBezTo>
                  <a:cubicBezTo>
                    <a:pt x="242" y="828"/>
                    <a:pt x="243" y="829"/>
                    <a:pt x="245" y="830"/>
                  </a:cubicBezTo>
                  <a:cubicBezTo>
                    <a:pt x="246" y="830"/>
                    <a:pt x="247" y="830"/>
                    <a:pt x="247" y="830"/>
                  </a:cubicBezTo>
                  <a:cubicBezTo>
                    <a:pt x="249" y="831"/>
                    <a:pt x="249" y="831"/>
                    <a:pt x="249" y="831"/>
                  </a:cubicBezTo>
                  <a:cubicBezTo>
                    <a:pt x="250" y="831"/>
                    <a:pt x="252" y="831"/>
                    <a:pt x="254" y="831"/>
                  </a:cubicBezTo>
                  <a:cubicBezTo>
                    <a:pt x="268" y="833"/>
                    <a:pt x="282" y="834"/>
                    <a:pt x="296" y="834"/>
                  </a:cubicBezTo>
                  <a:cubicBezTo>
                    <a:pt x="303" y="835"/>
                    <a:pt x="310" y="835"/>
                    <a:pt x="318" y="834"/>
                  </a:cubicBezTo>
                  <a:cubicBezTo>
                    <a:pt x="321" y="834"/>
                    <a:pt x="325" y="834"/>
                    <a:pt x="329" y="833"/>
                  </a:cubicBezTo>
                  <a:cubicBezTo>
                    <a:pt x="331" y="833"/>
                    <a:pt x="332" y="832"/>
                    <a:pt x="334" y="832"/>
                  </a:cubicBezTo>
                  <a:cubicBezTo>
                    <a:pt x="335" y="832"/>
                    <a:pt x="336" y="831"/>
                    <a:pt x="337" y="831"/>
                  </a:cubicBezTo>
                  <a:cubicBezTo>
                    <a:pt x="338" y="831"/>
                    <a:pt x="338" y="831"/>
                    <a:pt x="339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1" y="830"/>
                    <a:pt x="341" y="830"/>
                    <a:pt x="341" y="830"/>
                  </a:cubicBezTo>
                  <a:cubicBezTo>
                    <a:pt x="341" y="829"/>
                    <a:pt x="341" y="829"/>
                    <a:pt x="341" y="829"/>
                  </a:cubicBezTo>
                  <a:cubicBezTo>
                    <a:pt x="342" y="829"/>
                    <a:pt x="342" y="829"/>
                    <a:pt x="343" y="829"/>
                  </a:cubicBezTo>
                  <a:cubicBezTo>
                    <a:pt x="342" y="829"/>
                    <a:pt x="342" y="829"/>
                    <a:pt x="341" y="829"/>
                  </a:cubicBezTo>
                  <a:cubicBezTo>
                    <a:pt x="341" y="830"/>
                    <a:pt x="341" y="830"/>
                    <a:pt x="341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39" y="830"/>
                    <a:pt x="339" y="830"/>
                    <a:pt x="339" y="830"/>
                  </a:cubicBezTo>
                  <a:cubicBezTo>
                    <a:pt x="338" y="831"/>
                    <a:pt x="338" y="831"/>
                    <a:pt x="337" y="831"/>
                  </a:cubicBezTo>
                  <a:cubicBezTo>
                    <a:pt x="336" y="831"/>
                    <a:pt x="335" y="832"/>
                    <a:pt x="334" y="832"/>
                  </a:cubicBezTo>
                  <a:cubicBezTo>
                    <a:pt x="332" y="832"/>
                    <a:pt x="330" y="833"/>
                    <a:pt x="329" y="833"/>
                  </a:cubicBezTo>
                  <a:cubicBezTo>
                    <a:pt x="325" y="834"/>
                    <a:pt x="321" y="834"/>
                    <a:pt x="317" y="834"/>
                  </a:cubicBezTo>
                  <a:cubicBezTo>
                    <a:pt x="310" y="834"/>
                    <a:pt x="303" y="834"/>
                    <a:pt x="296" y="834"/>
                  </a:cubicBezTo>
                  <a:cubicBezTo>
                    <a:pt x="282" y="834"/>
                    <a:pt x="268" y="833"/>
                    <a:pt x="254" y="831"/>
                  </a:cubicBezTo>
                  <a:cubicBezTo>
                    <a:pt x="252" y="831"/>
                    <a:pt x="250" y="830"/>
                    <a:pt x="248" y="830"/>
                  </a:cubicBezTo>
                  <a:cubicBezTo>
                    <a:pt x="247" y="830"/>
                    <a:pt x="247" y="830"/>
                    <a:pt x="247" y="830"/>
                  </a:cubicBezTo>
                  <a:cubicBezTo>
                    <a:pt x="246" y="830"/>
                    <a:pt x="246" y="830"/>
                    <a:pt x="246" y="830"/>
                  </a:cubicBezTo>
                  <a:cubicBezTo>
                    <a:pt x="246" y="830"/>
                    <a:pt x="246" y="830"/>
                    <a:pt x="246" y="830"/>
                  </a:cubicBezTo>
                  <a:cubicBezTo>
                    <a:pt x="245" y="829"/>
                    <a:pt x="245" y="829"/>
                    <a:pt x="245" y="829"/>
                  </a:cubicBezTo>
                  <a:cubicBezTo>
                    <a:pt x="243" y="829"/>
                    <a:pt x="242" y="828"/>
                    <a:pt x="241" y="827"/>
                  </a:cubicBezTo>
                  <a:cubicBezTo>
                    <a:pt x="239" y="826"/>
                    <a:pt x="238" y="825"/>
                    <a:pt x="236" y="823"/>
                  </a:cubicBezTo>
                  <a:cubicBezTo>
                    <a:pt x="235" y="822"/>
                    <a:pt x="234" y="821"/>
                    <a:pt x="232" y="819"/>
                  </a:cubicBezTo>
                  <a:cubicBezTo>
                    <a:pt x="231" y="818"/>
                    <a:pt x="230" y="817"/>
                    <a:pt x="229" y="815"/>
                  </a:cubicBezTo>
                  <a:cubicBezTo>
                    <a:pt x="227" y="813"/>
                    <a:pt x="227" y="813"/>
                    <a:pt x="227" y="813"/>
                  </a:cubicBezTo>
                  <a:cubicBezTo>
                    <a:pt x="225" y="811"/>
                    <a:pt x="225" y="811"/>
                    <a:pt x="225" y="811"/>
                  </a:cubicBezTo>
                  <a:cubicBezTo>
                    <a:pt x="225" y="810"/>
                    <a:pt x="225" y="810"/>
                    <a:pt x="225" y="809"/>
                  </a:cubicBezTo>
                  <a:cubicBezTo>
                    <a:pt x="224" y="809"/>
                    <a:pt x="224" y="809"/>
                    <a:pt x="224" y="809"/>
                  </a:cubicBezTo>
                  <a:cubicBezTo>
                    <a:pt x="224" y="808"/>
                    <a:pt x="224" y="808"/>
                    <a:pt x="224" y="808"/>
                  </a:cubicBezTo>
                  <a:cubicBezTo>
                    <a:pt x="223" y="805"/>
                    <a:pt x="223" y="805"/>
                    <a:pt x="223" y="805"/>
                  </a:cubicBezTo>
                  <a:cubicBezTo>
                    <a:pt x="220" y="801"/>
                    <a:pt x="220" y="801"/>
                    <a:pt x="220" y="801"/>
                  </a:cubicBezTo>
                  <a:cubicBezTo>
                    <a:pt x="204" y="767"/>
                    <a:pt x="204" y="767"/>
                    <a:pt x="204" y="767"/>
                  </a:cubicBezTo>
                  <a:cubicBezTo>
                    <a:pt x="194" y="767"/>
                    <a:pt x="194" y="767"/>
                    <a:pt x="194" y="767"/>
                  </a:cubicBezTo>
                  <a:cubicBezTo>
                    <a:pt x="187" y="767"/>
                    <a:pt x="187" y="767"/>
                    <a:pt x="187" y="767"/>
                  </a:cubicBezTo>
                  <a:cubicBezTo>
                    <a:pt x="186" y="767"/>
                    <a:pt x="184" y="767"/>
                    <a:pt x="182" y="767"/>
                  </a:cubicBezTo>
                  <a:cubicBezTo>
                    <a:pt x="180" y="766"/>
                    <a:pt x="178" y="766"/>
                    <a:pt x="177" y="765"/>
                  </a:cubicBezTo>
                  <a:cubicBezTo>
                    <a:pt x="171" y="762"/>
                    <a:pt x="166" y="756"/>
                    <a:pt x="165" y="750"/>
                  </a:cubicBezTo>
                  <a:cubicBezTo>
                    <a:pt x="163" y="744"/>
                    <a:pt x="164" y="737"/>
                    <a:pt x="167" y="731"/>
                  </a:cubicBezTo>
                  <a:cubicBezTo>
                    <a:pt x="166" y="732"/>
                    <a:pt x="166" y="733"/>
                    <a:pt x="166" y="733"/>
                  </a:cubicBezTo>
                  <a:cubicBezTo>
                    <a:pt x="166" y="733"/>
                    <a:pt x="167" y="733"/>
                    <a:pt x="167" y="731"/>
                  </a:cubicBezTo>
                  <a:cubicBezTo>
                    <a:pt x="164" y="737"/>
                    <a:pt x="164" y="743"/>
                    <a:pt x="165" y="749"/>
                  </a:cubicBezTo>
                  <a:cubicBezTo>
                    <a:pt x="167" y="755"/>
                    <a:pt x="171" y="761"/>
                    <a:pt x="177" y="764"/>
                  </a:cubicBezTo>
                  <a:cubicBezTo>
                    <a:pt x="178" y="765"/>
                    <a:pt x="180" y="765"/>
                    <a:pt x="182" y="766"/>
                  </a:cubicBezTo>
                  <a:cubicBezTo>
                    <a:pt x="183" y="766"/>
                    <a:pt x="183" y="766"/>
                    <a:pt x="184" y="766"/>
                  </a:cubicBezTo>
                  <a:cubicBezTo>
                    <a:pt x="185" y="766"/>
                    <a:pt x="185" y="766"/>
                    <a:pt x="185" y="766"/>
                  </a:cubicBezTo>
                  <a:cubicBezTo>
                    <a:pt x="186" y="766"/>
                    <a:pt x="186" y="766"/>
                    <a:pt x="186" y="766"/>
                  </a:cubicBezTo>
                  <a:cubicBezTo>
                    <a:pt x="194" y="766"/>
                    <a:pt x="194" y="766"/>
                    <a:pt x="194" y="766"/>
                  </a:cubicBezTo>
                  <a:cubicBezTo>
                    <a:pt x="205" y="766"/>
                    <a:pt x="205" y="766"/>
                    <a:pt x="205" y="766"/>
                  </a:cubicBezTo>
                  <a:cubicBezTo>
                    <a:pt x="221" y="800"/>
                    <a:pt x="221" y="800"/>
                    <a:pt x="221" y="800"/>
                  </a:cubicBezTo>
                  <a:cubicBezTo>
                    <a:pt x="224" y="805"/>
                    <a:pt x="224" y="805"/>
                    <a:pt x="224" y="805"/>
                  </a:cubicBezTo>
                  <a:cubicBezTo>
                    <a:pt x="225" y="807"/>
                    <a:pt x="225" y="807"/>
                    <a:pt x="225" y="807"/>
                  </a:cubicBezTo>
                  <a:cubicBezTo>
                    <a:pt x="225" y="808"/>
                    <a:pt x="225" y="808"/>
                    <a:pt x="225" y="808"/>
                  </a:cubicBezTo>
                  <a:cubicBezTo>
                    <a:pt x="226" y="809"/>
                    <a:pt x="226" y="809"/>
                    <a:pt x="226" y="809"/>
                  </a:cubicBezTo>
                  <a:cubicBezTo>
                    <a:pt x="226" y="809"/>
                    <a:pt x="226" y="810"/>
                    <a:pt x="226" y="810"/>
                  </a:cubicBezTo>
                  <a:cubicBezTo>
                    <a:pt x="228" y="812"/>
                    <a:pt x="228" y="812"/>
                    <a:pt x="228" y="812"/>
                  </a:cubicBezTo>
                  <a:cubicBezTo>
                    <a:pt x="230" y="815"/>
                    <a:pt x="230" y="815"/>
                    <a:pt x="230" y="815"/>
                  </a:cubicBezTo>
                  <a:cubicBezTo>
                    <a:pt x="231" y="816"/>
                    <a:pt x="232" y="817"/>
                    <a:pt x="233" y="819"/>
                  </a:cubicBezTo>
                  <a:cubicBezTo>
                    <a:pt x="234" y="820"/>
                    <a:pt x="236" y="821"/>
                    <a:pt x="237" y="823"/>
                  </a:cubicBezTo>
                  <a:cubicBezTo>
                    <a:pt x="238" y="824"/>
                    <a:pt x="240" y="825"/>
                    <a:pt x="242" y="827"/>
                  </a:cubicBezTo>
                  <a:cubicBezTo>
                    <a:pt x="243" y="827"/>
                    <a:pt x="244" y="828"/>
                    <a:pt x="245" y="829"/>
                  </a:cubicBezTo>
                  <a:cubicBezTo>
                    <a:pt x="246" y="829"/>
                    <a:pt x="246" y="829"/>
                    <a:pt x="246" y="829"/>
                  </a:cubicBezTo>
                  <a:cubicBezTo>
                    <a:pt x="246" y="829"/>
                    <a:pt x="246" y="829"/>
                    <a:pt x="246" y="829"/>
                  </a:cubicBezTo>
                  <a:cubicBezTo>
                    <a:pt x="247" y="829"/>
                    <a:pt x="247" y="829"/>
                    <a:pt x="247" y="829"/>
                  </a:cubicBezTo>
                  <a:cubicBezTo>
                    <a:pt x="249" y="829"/>
                    <a:pt x="249" y="829"/>
                    <a:pt x="249" y="829"/>
                  </a:cubicBezTo>
                  <a:cubicBezTo>
                    <a:pt x="250" y="830"/>
                    <a:pt x="252" y="830"/>
                    <a:pt x="254" y="830"/>
                  </a:cubicBezTo>
                  <a:cubicBezTo>
                    <a:pt x="268" y="832"/>
                    <a:pt x="282" y="833"/>
                    <a:pt x="296" y="834"/>
                  </a:cubicBezTo>
                  <a:cubicBezTo>
                    <a:pt x="303" y="834"/>
                    <a:pt x="310" y="834"/>
                    <a:pt x="317" y="833"/>
                  </a:cubicBezTo>
                  <a:cubicBezTo>
                    <a:pt x="321" y="833"/>
                    <a:pt x="325" y="833"/>
                    <a:pt x="328" y="832"/>
                  </a:cubicBezTo>
                  <a:cubicBezTo>
                    <a:pt x="330" y="832"/>
                    <a:pt x="332" y="831"/>
                    <a:pt x="334" y="831"/>
                  </a:cubicBezTo>
                  <a:cubicBezTo>
                    <a:pt x="335" y="831"/>
                    <a:pt x="336" y="830"/>
                    <a:pt x="337" y="830"/>
                  </a:cubicBezTo>
                  <a:cubicBezTo>
                    <a:pt x="337" y="830"/>
                    <a:pt x="338" y="830"/>
                    <a:pt x="338" y="829"/>
                  </a:cubicBezTo>
                  <a:cubicBezTo>
                    <a:pt x="339" y="829"/>
                    <a:pt x="339" y="829"/>
                    <a:pt x="339" y="829"/>
                  </a:cubicBezTo>
                  <a:cubicBezTo>
                    <a:pt x="340" y="829"/>
                    <a:pt x="340" y="829"/>
                    <a:pt x="340" y="829"/>
                  </a:cubicBezTo>
                  <a:cubicBezTo>
                    <a:pt x="340" y="829"/>
                    <a:pt x="340" y="829"/>
                    <a:pt x="340" y="829"/>
                  </a:cubicBezTo>
                  <a:cubicBezTo>
                    <a:pt x="341" y="829"/>
                    <a:pt x="341" y="829"/>
                    <a:pt x="341" y="829"/>
                  </a:cubicBezTo>
                  <a:cubicBezTo>
                    <a:pt x="341" y="828"/>
                    <a:pt x="341" y="828"/>
                    <a:pt x="341" y="828"/>
                  </a:cubicBezTo>
                  <a:cubicBezTo>
                    <a:pt x="342" y="828"/>
                    <a:pt x="342" y="828"/>
                    <a:pt x="343" y="827"/>
                  </a:cubicBezTo>
                  <a:cubicBezTo>
                    <a:pt x="344" y="827"/>
                    <a:pt x="345" y="826"/>
                    <a:pt x="346" y="826"/>
                  </a:cubicBezTo>
                  <a:cubicBezTo>
                    <a:pt x="346" y="827"/>
                    <a:pt x="346" y="827"/>
                    <a:pt x="346" y="827"/>
                  </a:cubicBezTo>
                  <a:cubicBezTo>
                    <a:pt x="352" y="823"/>
                    <a:pt x="357" y="817"/>
                    <a:pt x="360" y="812"/>
                  </a:cubicBezTo>
                  <a:cubicBezTo>
                    <a:pt x="369" y="796"/>
                    <a:pt x="369" y="796"/>
                    <a:pt x="369" y="796"/>
                  </a:cubicBezTo>
                  <a:cubicBezTo>
                    <a:pt x="377" y="780"/>
                    <a:pt x="377" y="780"/>
                    <a:pt x="377" y="780"/>
                  </a:cubicBezTo>
                  <a:cubicBezTo>
                    <a:pt x="382" y="772"/>
                    <a:pt x="382" y="772"/>
                    <a:pt x="382" y="772"/>
                  </a:cubicBezTo>
                  <a:cubicBezTo>
                    <a:pt x="384" y="768"/>
                    <a:pt x="384" y="768"/>
                    <a:pt x="384" y="768"/>
                  </a:cubicBezTo>
                  <a:cubicBezTo>
                    <a:pt x="384" y="768"/>
                    <a:pt x="384" y="768"/>
                    <a:pt x="384" y="768"/>
                  </a:cubicBezTo>
                  <a:cubicBezTo>
                    <a:pt x="384" y="768"/>
                    <a:pt x="384" y="768"/>
                    <a:pt x="384" y="768"/>
                  </a:cubicBezTo>
                  <a:cubicBezTo>
                    <a:pt x="384" y="768"/>
                    <a:pt x="384" y="768"/>
                    <a:pt x="384" y="768"/>
                  </a:cubicBezTo>
                  <a:cubicBezTo>
                    <a:pt x="385" y="768"/>
                    <a:pt x="385" y="768"/>
                    <a:pt x="385" y="768"/>
                  </a:cubicBezTo>
                  <a:cubicBezTo>
                    <a:pt x="391" y="768"/>
                    <a:pt x="391" y="768"/>
                    <a:pt x="391" y="768"/>
                  </a:cubicBezTo>
                  <a:cubicBezTo>
                    <a:pt x="396" y="768"/>
                    <a:pt x="396" y="768"/>
                    <a:pt x="396" y="768"/>
                  </a:cubicBezTo>
                  <a:cubicBezTo>
                    <a:pt x="396" y="768"/>
                    <a:pt x="396" y="768"/>
                    <a:pt x="396" y="768"/>
                  </a:cubicBezTo>
                  <a:cubicBezTo>
                    <a:pt x="397" y="768"/>
                    <a:pt x="397" y="768"/>
                    <a:pt x="397" y="768"/>
                  </a:cubicBezTo>
                  <a:cubicBezTo>
                    <a:pt x="398" y="768"/>
                    <a:pt x="398" y="768"/>
                    <a:pt x="399" y="768"/>
                  </a:cubicBezTo>
                  <a:cubicBezTo>
                    <a:pt x="400" y="768"/>
                    <a:pt x="401" y="768"/>
                    <a:pt x="402" y="767"/>
                  </a:cubicBezTo>
                  <a:cubicBezTo>
                    <a:pt x="406" y="766"/>
                    <a:pt x="409" y="764"/>
                    <a:pt x="412" y="761"/>
                  </a:cubicBezTo>
                  <a:cubicBezTo>
                    <a:pt x="416" y="756"/>
                    <a:pt x="418" y="749"/>
                    <a:pt x="418" y="744"/>
                  </a:cubicBezTo>
                  <a:cubicBezTo>
                    <a:pt x="417" y="748"/>
                    <a:pt x="416" y="753"/>
                    <a:pt x="414" y="757"/>
                  </a:cubicBezTo>
                  <a:cubicBezTo>
                    <a:pt x="411" y="761"/>
                    <a:pt x="407" y="764"/>
                    <a:pt x="402" y="765"/>
                  </a:cubicBezTo>
                  <a:cubicBezTo>
                    <a:pt x="401" y="766"/>
                    <a:pt x="400" y="766"/>
                    <a:pt x="399" y="766"/>
                  </a:cubicBezTo>
                  <a:cubicBezTo>
                    <a:pt x="398" y="766"/>
                    <a:pt x="397" y="766"/>
                    <a:pt x="397" y="766"/>
                  </a:cubicBezTo>
                  <a:cubicBezTo>
                    <a:pt x="396" y="766"/>
                    <a:pt x="396" y="766"/>
                    <a:pt x="396" y="766"/>
                  </a:cubicBezTo>
                  <a:cubicBezTo>
                    <a:pt x="396" y="766"/>
                    <a:pt x="396" y="766"/>
                    <a:pt x="396" y="766"/>
                  </a:cubicBezTo>
                  <a:cubicBezTo>
                    <a:pt x="395" y="766"/>
                    <a:pt x="395" y="766"/>
                    <a:pt x="395" y="766"/>
                  </a:cubicBezTo>
                  <a:cubicBezTo>
                    <a:pt x="390" y="766"/>
                    <a:pt x="390" y="766"/>
                    <a:pt x="390" y="766"/>
                  </a:cubicBezTo>
                  <a:cubicBezTo>
                    <a:pt x="385" y="766"/>
                    <a:pt x="385" y="766"/>
                    <a:pt x="385" y="766"/>
                  </a:cubicBezTo>
                  <a:cubicBezTo>
                    <a:pt x="384" y="766"/>
                    <a:pt x="384" y="766"/>
                    <a:pt x="384" y="766"/>
                  </a:cubicBezTo>
                  <a:cubicBezTo>
                    <a:pt x="384" y="766"/>
                    <a:pt x="384" y="766"/>
                    <a:pt x="384" y="766"/>
                  </a:cubicBezTo>
                  <a:cubicBezTo>
                    <a:pt x="383" y="766"/>
                    <a:pt x="383" y="766"/>
                    <a:pt x="383" y="766"/>
                  </a:cubicBezTo>
                  <a:cubicBezTo>
                    <a:pt x="383" y="766"/>
                    <a:pt x="383" y="766"/>
                    <a:pt x="383" y="766"/>
                  </a:cubicBezTo>
                  <a:cubicBezTo>
                    <a:pt x="382" y="767"/>
                    <a:pt x="382" y="767"/>
                    <a:pt x="382" y="767"/>
                  </a:cubicBezTo>
                  <a:cubicBezTo>
                    <a:pt x="379" y="771"/>
                    <a:pt x="379" y="771"/>
                    <a:pt x="379" y="771"/>
                  </a:cubicBezTo>
                  <a:cubicBezTo>
                    <a:pt x="375" y="780"/>
                    <a:pt x="375" y="780"/>
                    <a:pt x="375" y="780"/>
                  </a:cubicBezTo>
                  <a:cubicBezTo>
                    <a:pt x="366" y="796"/>
                    <a:pt x="366" y="796"/>
                    <a:pt x="366" y="796"/>
                  </a:cubicBezTo>
                  <a:cubicBezTo>
                    <a:pt x="361" y="805"/>
                    <a:pt x="361" y="805"/>
                    <a:pt x="361" y="805"/>
                  </a:cubicBezTo>
                  <a:cubicBezTo>
                    <a:pt x="359" y="809"/>
                    <a:pt x="359" y="809"/>
                    <a:pt x="359" y="809"/>
                  </a:cubicBezTo>
                  <a:cubicBezTo>
                    <a:pt x="358" y="811"/>
                    <a:pt x="357" y="812"/>
                    <a:pt x="356" y="814"/>
                  </a:cubicBezTo>
                  <a:cubicBezTo>
                    <a:pt x="354" y="816"/>
                    <a:pt x="352" y="819"/>
                    <a:pt x="349" y="822"/>
                  </a:cubicBezTo>
                  <a:cubicBezTo>
                    <a:pt x="346" y="824"/>
                    <a:pt x="343" y="826"/>
                    <a:pt x="339" y="828"/>
                  </a:cubicBezTo>
                  <a:cubicBezTo>
                    <a:pt x="339" y="828"/>
                    <a:pt x="339" y="828"/>
                    <a:pt x="339" y="828"/>
                  </a:cubicBezTo>
                  <a:cubicBezTo>
                    <a:pt x="336" y="829"/>
                    <a:pt x="333" y="830"/>
                    <a:pt x="330" y="830"/>
                  </a:cubicBezTo>
                  <a:cubicBezTo>
                    <a:pt x="327" y="831"/>
                    <a:pt x="324" y="831"/>
                    <a:pt x="321" y="831"/>
                  </a:cubicBezTo>
                  <a:cubicBezTo>
                    <a:pt x="315" y="832"/>
                    <a:pt x="309" y="832"/>
                    <a:pt x="303" y="832"/>
                  </a:cubicBezTo>
                  <a:cubicBezTo>
                    <a:pt x="291" y="832"/>
                    <a:pt x="279" y="831"/>
                    <a:pt x="267" y="830"/>
                  </a:cubicBezTo>
                  <a:cubicBezTo>
                    <a:pt x="261" y="829"/>
                    <a:pt x="255" y="829"/>
                    <a:pt x="249" y="828"/>
                  </a:cubicBezTo>
                  <a:cubicBezTo>
                    <a:pt x="248" y="828"/>
                    <a:pt x="247" y="828"/>
                    <a:pt x="246" y="827"/>
                  </a:cubicBezTo>
                  <a:cubicBezTo>
                    <a:pt x="245" y="827"/>
                    <a:pt x="244" y="826"/>
                    <a:pt x="243" y="826"/>
                  </a:cubicBezTo>
                  <a:cubicBezTo>
                    <a:pt x="241" y="825"/>
                    <a:pt x="240" y="824"/>
                    <a:pt x="239" y="823"/>
                  </a:cubicBezTo>
                  <a:cubicBezTo>
                    <a:pt x="238" y="822"/>
                    <a:pt x="237" y="820"/>
                    <a:pt x="236" y="819"/>
                  </a:cubicBezTo>
                  <a:cubicBezTo>
                    <a:pt x="240" y="823"/>
                    <a:pt x="246" y="827"/>
                    <a:pt x="253" y="828"/>
                  </a:cubicBezTo>
                  <a:cubicBezTo>
                    <a:pt x="263" y="829"/>
                    <a:pt x="273" y="830"/>
                    <a:pt x="283" y="831"/>
                  </a:cubicBezTo>
                  <a:cubicBezTo>
                    <a:pt x="292" y="831"/>
                    <a:pt x="302" y="832"/>
                    <a:pt x="311" y="832"/>
                  </a:cubicBezTo>
                  <a:cubicBezTo>
                    <a:pt x="316" y="832"/>
                    <a:pt x="321" y="831"/>
                    <a:pt x="325" y="831"/>
                  </a:cubicBezTo>
                  <a:cubicBezTo>
                    <a:pt x="330" y="830"/>
                    <a:pt x="335" y="829"/>
                    <a:pt x="339" y="827"/>
                  </a:cubicBezTo>
                  <a:cubicBezTo>
                    <a:pt x="339" y="827"/>
                    <a:pt x="339" y="827"/>
                    <a:pt x="339" y="827"/>
                  </a:cubicBezTo>
                  <a:cubicBezTo>
                    <a:pt x="343" y="826"/>
                    <a:pt x="346" y="824"/>
                    <a:pt x="349" y="821"/>
                  </a:cubicBezTo>
                  <a:cubicBezTo>
                    <a:pt x="352" y="819"/>
                    <a:pt x="354" y="816"/>
                    <a:pt x="356" y="813"/>
                  </a:cubicBezTo>
                  <a:cubicBezTo>
                    <a:pt x="357" y="812"/>
                    <a:pt x="358" y="810"/>
                    <a:pt x="359" y="809"/>
                  </a:cubicBezTo>
                  <a:cubicBezTo>
                    <a:pt x="361" y="804"/>
                    <a:pt x="361" y="804"/>
                    <a:pt x="361" y="804"/>
                  </a:cubicBezTo>
                  <a:cubicBezTo>
                    <a:pt x="366" y="796"/>
                    <a:pt x="366" y="796"/>
                    <a:pt x="366" y="796"/>
                  </a:cubicBezTo>
                  <a:cubicBezTo>
                    <a:pt x="375" y="779"/>
                    <a:pt x="375" y="779"/>
                    <a:pt x="375" y="779"/>
                  </a:cubicBezTo>
                  <a:cubicBezTo>
                    <a:pt x="379" y="771"/>
                    <a:pt x="379" y="771"/>
                    <a:pt x="379" y="771"/>
                  </a:cubicBezTo>
                  <a:cubicBezTo>
                    <a:pt x="381" y="767"/>
                    <a:pt x="381" y="767"/>
                    <a:pt x="381" y="767"/>
                  </a:cubicBezTo>
                  <a:cubicBezTo>
                    <a:pt x="382" y="765"/>
                    <a:pt x="382" y="765"/>
                    <a:pt x="382" y="765"/>
                  </a:cubicBezTo>
                  <a:cubicBezTo>
                    <a:pt x="390" y="766"/>
                    <a:pt x="390" y="766"/>
                    <a:pt x="390" y="766"/>
                  </a:cubicBezTo>
                  <a:cubicBezTo>
                    <a:pt x="395" y="766"/>
                    <a:pt x="395" y="766"/>
                    <a:pt x="395" y="766"/>
                  </a:cubicBezTo>
                  <a:cubicBezTo>
                    <a:pt x="396" y="766"/>
                    <a:pt x="396" y="766"/>
                    <a:pt x="396" y="766"/>
                  </a:cubicBezTo>
                  <a:cubicBezTo>
                    <a:pt x="396" y="766"/>
                    <a:pt x="396" y="766"/>
                    <a:pt x="396" y="766"/>
                  </a:cubicBezTo>
                  <a:cubicBezTo>
                    <a:pt x="397" y="766"/>
                    <a:pt x="397" y="766"/>
                    <a:pt x="397" y="766"/>
                  </a:cubicBezTo>
                  <a:cubicBezTo>
                    <a:pt x="397" y="766"/>
                    <a:pt x="398" y="766"/>
                    <a:pt x="398" y="765"/>
                  </a:cubicBezTo>
                  <a:cubicBezTo>
                    <a:pt x="400" y="765"/>
                    <a:pt x="401" y="765"/>
                    <a:pt x="402" y="765"/>
                  </a:cubicBezTo>
                  <a:cubicBezTo>
                    <a:pt x="407" y="763"/>
                    <a:pt x="410" y="760"/>
                    <a:pt x="413" y="756"/>
                  </a:cubicBezTo>
                  <a:cubicBezTo>
                    <a:pt x="415" y="752"/>
                    <a:pt x="417" y="748"/>
                    <a:pt x="417" y="743"/>
                  </a:cubicBezTo>
                  <a:cubicBezTo>
                    <a:pt x="417" y="740"/>
                    <a:pt x="416" y="737"/>
                    <a:pt x="415" y="734"/>
                  </a:cubicBezTo>
                  <a:cubicBezTo>
                    <a:pt x="413" y="730"/>
                    <a:pt x="410" y="727"/>
                    <a:pt x="407" y="725"/>
                  </a:cubicBezTo>
                  <a:cubicBezTo>
                    <a:pt x="405" y="723"/>
                    <a:pt x="402" y="723"/>
                    <a:pt x="399" y="723"/>
                  </a:cubicBezTo>
                  <a:cubicBezTo>
                    <a:pt x="397" y="723"/>
                    <a:pt x="396" y="723"/>
                    <a:pt x="396" y="724"/>
                  </a:cubicBezTo>
                  <a:cubicBezTo>
                    <a:pt x="396" y="724"/>
                    <a:pt x="397" y="725"/>
                    <a:pt x="400" y="726"/>
                  </a:cubicBezTo>
                  <a:cubicBezTo>
                    <a:pt x="402" y="727"/>
                    <a:pt x="405" y="729"/>
                    <a:pt x="408" y="733"/>
                  </a:cubicBezTo>
                  <a:cubicBezTo>
                    <a:pt x="408" y="734"/>
                    <a:pt x="409" y="735"/>
                    <a:pt x="410" y="737"/>
                  </a:cubicBezTo>
                  <a:cubicBezTo>
                    <a:pt x="410" y="739"/>
                    <a:pt x="410" y="740"/>
                    <a:pt x="411" y="742"/>
                  </a:cubicBezTo>
                  <a:cubicBezTo>
                    <a:pt x="411" y="745"/>
                    <a:pt x="410" y="747"/>
                    <a:pt x="410" y="747"/>
                  </a:cubicBezTo>
                  <a:cubicBezTo>
                    <a:pt x="409" y="749"/>
                    <a:pt x="409" y="748"/>
                    <a:pt x="408" y="747"/>
                  </a:cubicBezTo>
                  <a:cubicBezTo>
                    <a:pt x="408" y="749"/>
                    <a:pt x="406" y="752"/>
                    <a:pt x="405" y="754"/>
                  </a:cubicBezTo>
                  <a:cubicBezTo>
                    <a:pt x="403" y="756"/>
                    <a:pt x="401" y="757"/>
                    <a:pt x="398" y="758"/>
                  </a:cubicBezTo>
                  <a:cubicBezTo>
                    <a:pt x="397" y="758"/>
                    <a:pt x="397" y="758"/>
                    <a:pt x="396" y="758"/>
                  </a:cubicBezTo>
                  <a:cubicBezTo>
                    <a:pt x="394" y="758"/>
                    <a:pt x="394" y="758"/>
                    <a:pt x="394" y="758"/>
                  </a:cubicBezTo>
                  <a:cubicBezTo>
                    <a:pt x="389" y="758"/>
                    <a:pt x="389" y="758"/>
                    <a:pt x="389" y="758"/>
                  </a:cubicBezTo>
                  <a:cubicBezTo>
                    <a:pt x="377" y="758"/>
                    <a:pt x="377" y="758"/>
                    <a:pt x="377" y="758"/>
                  </a:cubicBezTo>
                  <a:cubicBezTo>
                    <a:pt x="362" y="787"/>
                    <a:pt x="362" y="787"/>
                    <a:pt x="362" y="787"/>
                  </a:cubicBezTo>
                  <a:cubicBezTo>
                    <a:pt x="354" y="801"/>
                    <a:pt x="354" y="801"/>
                    <a:pt x="354" y="801"/>
                  </a:cubicBezTo>
                  <a:cubicBezTo>
                    <a:pt x="352" y="804"/>
                    <a:pt x="352" y="804"/>
                    <a:pt x="352" y="804"/>
                  </a:cubicBezTo>
                  <a:cubicBezTo>
                    <a:pt x="352" y="805"/>
                    <a:pt x="351" y="806"/>
                    <a:pt x="350" y="807"/>
                  </a:cubicBezTo>
                  <a:cubicBezTo>
                    <a:pt x="349" y="809"/>
                    <a:pt x="348" y="811"/>
                    <a:pt x="346" y="813"/>
                  </a:cubicBezTo>
                  <a:cubicBezTo>
                    <a:pt x="345" y="815"/>
                    <a:pt x="343" y="816"/>
                    <a:pt x="342" y="817"/>
                  </a:cubicBezTo>
                  <a:cubicBezTo>
                    <a:pt x="341" y="817"/>
                    <a:pt x="341" y="818"/>
                    <a:pt x="341" y="818"/>
                  </a:cubicBezTo>
                  <a:cubicBezTo>
                    <a:pt x="341" y="818"/>
                    <a:pt x="341" y="817"/>
                    <a:pt x="342" y="817"/>
                  </a:cubicBezTo>
                  <a:cubicBezTo>
                    <a:pt x="343" y="816"/>
                    <a:pt x="345" y="815"/>
                    <a:pt x="346" y="813"/>
                  </a:cubicBezTo>
                  <a:cubicBezTo>
                    <a:pt x="348" y="811"/>
                    <a:pt x="349" y="809"/>
                    <a:pt x="350" y="807"/>
                  </a:cubicBezTo>
                  <a:cubicBezTo>
                    <a:pt x="351" y="806"/>
                    <a:pt x="352" y="805"/>
                    <a:pt x="352" y="804"/>
                  </a:cubicBezTo>
                  <a:cubicBezTo>
                    <a:pt x="354" y="801"/>
                    <a:pt x="354" y="801"/>
                    <a:pt x="354" y="801"/>
                  </a:cubicBezTo>
                  <a:cubicBezTo>
                    <a:pt x="361" y="787"/>
                    <a:pt x="361" y="787"/>
                    <a:pt x="361" y="787"/>
                  </a:cubicBezTo>
                  <a:cubicBezTo>
                    <a:pt x="377" y="757"/>
                    <a:pt x="377" y="757"/>
                    <a:pt x="377" y="757"/>
                  </a:cubicBezTo>
                  <a:cubicBezTo>
                    <a:pt x="389" y="757"/>
                    <a:pt x="389" y="757"/>
                    <a:pt x="389" y="757"/>
                  </a:cubicBezTo>
                  <a:cubicBezTo>
                    <a:pt x="394" y="757"/>
                    <a:pt x="394" y="757"/>
                    <a:pt x="394" y="757"/>
                  </a:cubicBezTo>
                  <a:cubicBezTo>
                    <a:pt x="396" y="757"/>
                    <a:pt x="396" y="757"/>
                    <a:pt x="396" y="757"/>
                  </a:cubicBezTo>
                  <a:cubicBezTo>
                    <a:pt x="397" y="757"/>
                    <a:pt x="398" y="757"/>
                    <a:pt x="398" y="757"/>
                  </a:cubicBezTo>
                  <a:cubicBezTo>
                    <a:pt x="401" y="757"/>
                    <a:pt x="403" y="755"/>
                    <a:pt x="405" y="753"/>
                  </a:cubicBezTo>
                  <a:cubicBezTo>
                    <a:pt x="406" y="751"/>
                    <a:pt x="407" y="748"/>
                    <a:pt x="408" y="746"/>
                  </a:cubicBezTo>
                  <a:cubicBezTo>
                    <a:pt x="408" y="745"/>
                    <a:pt x="407" y="745"/>
                    <a:pt x="407" y="746"/>
                  </a:cubicBezTo>
                  <a:cubicBezTo>
                    <a:pt x="406" y="746"/>
                    <a:pt x="406" y="748"/>
                    <a:pt x="405" y="750"/>
                  </a:cubicBezTo>
                  <a:cubicBezTo>
                    <a:pt x="404" y="751"/>
                    <a:pt x="403" y="752"/>
                    <a:pt x="402" y="753"/>
                  </a:cubicBezTo>
                  <a:cubicBezTo>
                    <a:pt x="401" y="754"/>
                    <a:pt x="399" y="755"/>
                    <a:pt x="398" y="755"/>
                  </a:cubicBezTo>
                  <a:cubicBezTo>
                    <a:pt x="397" y="755"/>
                    <a:pt x="397" y="755"/>
                    <a:pt x="397" y="755"/>
                  </a:cubicBezTo>
                  <a:cubicBezTo>
                    <a:pt x="396" y="755"/>
                    <a:pt x="396" y="755"/>
                    <a:pt x="396" y="755"/>
                  </a:cubicBezTo>
                  <a:cubicBezTo>
                    <a:pt x="396" y="755"/>
                    <a:pt x="396" y="755"/>
                    <a:pt x="396" y="755"/>
                  </a:cubicBezTo>
                  <a:cubicBezTo>
                    <a:pt x="394" y="755"/>
                    <a:pt x="394" y="755"/>
                    <a:pt x="394" y="755"/>
                  </a:cubicBezTo>
                  <a:cubicBezTo>
                    <a:pt x="390" y="755"/>
                    <a:pt x="390" y="755"/>
                    <a:pt x="390" y="755"/>
                  </a:cubicBezTo>
                  <a:cubicBezTo>
                    <a:pt x="376" y="755"/>
                    <a:pt x="376" y="755"/>
                    <a:pt x="376" y="755"/>
                  </a:cubicBezTo>
                  <a:cubicBezTo>
                    <a:pt x="366" y="774"/>
                    <a:pt x="366" y="774"/>
                    <a:pt x="366" y="774"/>
                  </a:cubicBezTo>
                  <a:cubicBezTo>
                    <a:pt x="363" y="780"/>
                    <a:pt x="360" y="785"/>
                    <a:pt x="358" y="789"/>
                  </a:cubicBezTo>
                  <a:cubicBezTo>
                    <a:pt x="353" y="798"/>
                    <a:pt x="353" y="798"/>
                    <a:pt x="353" y="798"/>
                  </a:cubicBezTo>
                  <a:cubicBezTo>
                    <a:pt x="351" y="802"/>
                    <a:pt x="351" y="802"/>
                    <a:pt x="351" y="802"/>
                  </a:cubicBezTo>
                  <a:cubicBezTo>
                    <a:pt x="350" y="803"/>
                    <a:pt x="350" y="804"/>
                    <a:pt x="349" y="804"/>
                  </a:cubicBezTo>
                  <a:cubicBezTo>
                    <a:pt x="349" y="805"/>
                    <a:pt x="349" y="806"/>
                    <a:pt x="348" y="806"/>
                  </a:cubicBezTo>
                  <a:cubicBezTo>
                    <a:pt x="347" y="809"/>
                    <a:pt x="345" y="811"/>
                    <a:pt x="342" y="813"/>
                  </a:cubicBezTo>
                  <a:cubicBezTo>
                    <a:pt x="340" y="815"/>
                    <a:pt x="338" y="817"/>
                    <a:pt x="336" y="818"/>
                  </a:cubicBezTo>
                  <a:cubicBezTo>
                    <a:pt x="335" y="818"/>
                    <a:pt x="335" y="818"/>
                    <a:pt x="335" y="818"/>
                  </a:cubicBezTo>
                  <a:cubicBezTo>
                    <a:pt x="331" y="819"/>
                    <a:pt x="326" y="820"/>
                    <a:pt x="320" y="821"/>
                  </a:cubicBezTo>
                  <a:cubicBezTo>
                    <a:pt x="315" y="821"/>
                    <a:pt x="310" y="821"/>
                    <a:pt x="304" y="821"/>
                  </a:cubicBezTo>
                  <a:cubicBezTo>
                    <a:pt x="293" y="821"/>
                    <a:pt x="282" y="821"/>
                    <a:pt x="270" y="820"/>
                  </a:cubicBezTo>
                  <a:cubicBezTo>
                    <a:pt x="265" y="819"/>
                    <a:pt x="259" y="818"/>
                    <a:pt x="254" y="818"/>
                  </a:cubicBezTo>
                  <a:cubicBezTo>
                    <a:pt x="252" y="817"/>
                    <a:pt x="251" y="817"/>
                    <a:pt x="250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6"/>
                  </a:cubicBezTo>
                  <a:cubicBezTo>
                    <a:pt x="247" y="815"/>
                    <a:pt x="245" y="814"/>
                    <a:pt x="244" y="812"/>
                  </a:cubicBezTo>
                  <a:cubicBezTo>
                    <a:pt x="242" y="810"/>
                    <a:pt x="240" y="808"/>
                    <a:pt x="239" y="806"/>
                  </a:cubicBezTo>
                  <a:cubicBezTo>
                    <a:pt x="237" y="804"/>
                    <a:pt x="237" y="804"/>
                    <a:pt x="237" y="804"/>
                  </a:cubicBezTo>
                  <a:cubicBezTo>
                    <a:pt x="237" y="803"/>
                    <a:pt x="237" y="803"/>
                    <a:pt x="237" y="803"/>
                  </a:cubicBezTo>
                  <a:cubicBezTo>
                    <a:pt x="237" y="803"/>
                    <a:pt x="237" y="803"/>
                    <a:pt x="237" y="803"/>
                  </a:cubicBezTo>
                  <a:cubicBezTo>
                    <a:pt x="237" y="803"/>
                    <a:pt x="237" y="803"/>
                    <a:pt x="237" y="803"/>
                  </a:cubicBezTo>
                  <a:cubicBezTo>
                    <a:pt x="235" y="800"/>
                    <a:pt x="235" y="800"/>
                    <a:pt x="235" y="800"/>
                  </a:cubicBezTo>
                  <a:cubicBezTo>
                    <a:pt x="228" y="785"/>
                    <a:pt x="228" y="785"/>
                    <a:pt x="228" y="785"/>
                  </a:cubicBezTo>
                  <a:cubicBezTo>
                    <a:pt x="221" y="771"/>
                    <a:pt x="221" y="771"/>
                    <a:pt x="221" y="771"/>
                  </a:cubicBezTo>
                  <a:cubicBezTo>
                    <a:pt x="213" y="753"/>
                    <a:pt x="213" y="753"/>
                    <a:pt x="213" y="753"/>
                  </a:cubicBezTo>
                  <a:cubicBezTo>
                    <a:pt x="185" y="753"/>
                    <a:pt x="185" y="753"/>
                    <a:pt x="185" y="753"/>
                  </a:cubicBezTo>
                  <a:cubicBezTo>
                    <a:pt x="183" y="753"/>
                    <a:pt x="182" y="752"/>
                    <a:pt x="180" y="750"/>
                  </a:cubicBezTo>
                  <a:cubicBezTo>
                    <a:pt x="179" y="749"/>
                    <a:pt x="178" y="746"/>
                    <a:pt x="178" y="744"/>
                  </a:cubicBezTo>
                  <a:cubicBezTo>
                    <a:pt x="178" y="741"/>
                    <a:pt x="178" y="739"/>
                    <a:pt x="179" y="737"/>
                  </a:cubicBezTo>
                  <a:cubicBezTo>
                    <a:pt x="181" y="735"/>
                    <a:pt x="182" y="734"/>
                    <a:pt x="184" y="733"/>
                  </a:cubicBezTo>
                  <a:cubicBezTo>
                    <a:pt x="184" y="733"/>
                    <a:pt x="185" y="733"/>
                    <a:pt x="185" y="733"/>
                  </a:cubicBezTo>
                  <a:cubicBezTo>
                    <a:pt x="188" y="733"/>
                    <a:pt x="188" y="733"/>
                    <a:pt x="188" y="733"/>
                  </a:cubicBezTo>
                  <a:cubicBezTo>
                    <a:pt x="194" y="733"/>
                    <a:pt x="194" y="733"/>
                    <a:pt x="194" y="733"/>
                  </a:cubicBezTo>
                  <a:cubicBezTo>
                    <a:pt x="206" y="733"/>
                    <a:pt x="206" y="733"/>
                    <a:pt x="206" y="733"/>
                  </a:cubicBezTo>
                  <a:cubicBezTo>
                    <a:pt x="263" y="732"/>
                    <a:pt x="326" y="734"/>
                    <a:pt x="373" y="732"/>
                  </a:cubicBezTo>
                  <a:cubicBezTo>
                    <a:pt x="414" y="731"/>
                    <a:pt x="399" y="727"/>
                    <a:pt x="357" y="725"/>
                  </a:cubicBezTo>
                  <a:cubicBezTo>
                    <a:pt x="357" y="724"/>
                    <a:pt x="357" y="724"/>
                    <a:pt x="357" y="724"/>
                  </a:cubicBezTo>
                  <a:cubicBezTo>
                    <a:pt x="399" y="725"/>
                    <a:pt x="378" y="722"/>
                    <a:pt x="383" y="720"/>
                  </a:cubicBezTo>
                  <a:cubicBezTo>
                    <a:pt x="364" y="720"/>
                    <a:pt x="346" y="720"/>
                    <a:pt x="327" y="719"/>
                  </a:cubicBezTo>
                  <a:cubicBezTo>
                    <a:pt x="361" y="719"/>
                    <a:pt x="361" y="719"/>
                    <a:pt x="361" y="719"/>
                  </a:cubicBezTo>
                  <a:cubicBezTo>
                    <a:pt x="380" y="719"/>
                    <a:pt x="380" y="719"/>
                    <a:pt x="380" y="719"/>
                  </a:cubicBezTo>
                  <a:cubicBezTo>
                    <a:pt x="389" y="720"/>
                    <a:pt x="389" y="720"/>
                    <a:pt x="389" y="720"/>
                  </a:cubicBezTo>
                  <a:cubicBezTo>
                    <a:pt x="393" y="720"/>
                    <a:pt x="393" y="720"/>
                    <a:pt x="393" y="720"/>
                  </a:cubicBezTo>
                  <a:cubicBezTo>
                    <a:pt x="396" y="720"/>
                    <a:pt x="396" y="720"/>
                    <a:pt x="396" y="720"/>
                  </a:cubicBezTo>
                  <a:cubicBezTo>
                    <a:pt x="396" y="720"/>
                    <a:pt x="396" y="720"/>
                    <a:pt x="396" y="720"/>
                  </a:cubicBezTo>
                  <a:cubicBezTo>
                    <a:pt x="397" y="720"/>
                    <a:pt x="397" y="720"/>
                    <a:pt x="397" y="720"/>
                  </a:cubicBezTo>
                  <a:cubicBezTo>
                    <a:pt x="398" y="720"/>
                    <a:pt x="398" y="720"/>
                    <a:pt x="399" y="719"/>
                  </a:cubicBezTo>
                  <a:cubicBezTo>
                    <a:pt x="403" y="719"/>
                    <a:pt x="407" y="717"/>
                    <a:pt x="409" y="715"/>
                  </a:cubicBezTo>
                  <a:cubicBezTo>
                    <a:pt x="412" y="713"/>
                    <a:pt x="414" y="710"/>
                    <a:pt x="416" y="707"/>
                  </a:cubicBezTo>
                  <a:cubicBezTo>
                    <a:pt x="418" y="701"/>
                    <a:pt x="418" y="696"/>
                    <a:pt x="417" y="691"/>
                  </a:cubicBezTo>
                  <a:cubicBezTo>
                    <a:pt x="418" y="697"/>
                    <a:pt x="417" y="703"/>
                    <a:pt x="413" y="708"/>
                  </a:cubicBezTo>
                  <a:cubicBezTo>
                    <a:pt x="412" y="711"/>
                    <a:pt x="409" y="713"/>
                    <a:pt x="406" y="715"/>
                  </a:cubicBezTo>
                  <a:cubicBezTo>
                    <a:pt x="404" y="716"/>
                    <a:pt x="400" y="717"/>
                    <a:pt x="397" y="718"/>
                  </a:cubicBezTo>
                  <a:cubicBezTo>
                    <a:pt x="369" y="717"/>
                    <a:pt x="369" y="717"/>
                    <a:pt x="369" y="717"/>
                  </a:cubicBezTo>
                  <a:cubicBezTo>
                    <a:pt x="350" y="717"/>
                    <a:pt x="330" y="717"/>
                    <a:pt x="311" y="716"/>
                  </a:cubicBezTo>
                  <a:cubicBezTo>
                    <a:pt x="195" y="716"/>
                    <a:pt x="195" y="716"/>
                    <a:pt x="195" y="716"/>
                  </a:cubicBezTo>
                  <a:cubicBezTo>
                    <a:pt x="227" y="716"/>
                    <a:pt x="264" y="715"/>
                    <a:pt x="296" y="716"/>
                  </a:cubicBezTo>
                  <a:cubicBezTo>
                    <a:pt x="319" y="716"/>
                    <a:pt x="341" y="717"/>
                    <a:pt x="362" y="717"/>
                  </a:cubicBezTo>
                  <a:cubicBezTo>
                    <a:pt x="394" y="717"/>
                    <a:pt x="394" y="717"/>
                    <a:pt x="394" y="717"/>
                  </a:cubicBezTo>
                  <a:cubicBezTo>
                    <a:pt x="395" y="717"/>
                    <a:pt x="396" y="717"/>
                    <a:pt x="398" y="717"/>
                  </a:cubicBezTo>
                  <a:cubicBezTo>
                    <a:pt x="400" y="717"/>
                    <a:pt x="402" y="716"/>
                    <a:pt x="403" y="716"/>
                  </a:cubicBezTo>
                  <a:cubicBezTo>
                    <a:pt x="406" y="714"/>
                    <a:pt x="409" y="712"/>
                    <a:pt x="411" y="709"/>
                  </a:cubicBezTo>
                  <a:cubicBezTo>
                    <a:pt x="416" y="704"/>
                    <a:pt x="417" y="697"/>
                    <a:pt x="416" y="691"/>
                  </a:cubicBezTo>
                  <a:cubicBezTo>
                    <a:pt x="416" y="688"/>
                    <a:pt x="415" y="685"/>
                    <a:pt x="414" y="683"/>
                  </a:cubicBezTo>
                  <a:cubicBezTo>
                    <a:pt x="412" y="679"/>
                    <a:pt x="409" y="677"/>
                    <a:pt x="406" y="676"/>
                  </a:cubicBezTo>
                  <a:cubicBezTo>
                    <a:pt x="404" y="674"/>
                    <a:pt x="401" y="674"/>
                    <a:pt x="399" y="674"/>
                  </a:cubicBezTo>
                  <a:cubicBezTo>
                    <a:pt x="397" y="674"/>
                    <a:pt x="396" y="675"/>
                    <a:pt x="396" y="675"/>
                  </a:cubicBezTo>
                  <a:cubicBezTo>
                    <a:pt x="396" y="676"/>
                    <a:pt x="397" y="676"/>
                    <a:pt x="399" y="677"/>
                  </a:cubicBezTo>
                  <a:cubicBezTo>
                    <a:pt x="401" y="678"/>
                    <a:pt x="404" y="679"/>
                    <a:pt x="407" y="683"/>
                  </a:cubicBezTo>
                  <a:cubicBezTo>
                    <a:pt x="408" y="685"/>
                    <a:pt x="410" y="688"/>
                    <a:pt x="410" y="690"/>
                  </a:cubicBezTo>
                  <a:cubicBezTo>
                    <a:pt x="411" y="693"/>
                    <a:pt x="411" y="695"/>
                    <a:pt x="411" y="695"/>
                  </a:cubicBezTo>
                  <a:cubicBezTo>
                    <a:pt x="410" y="697"/>
                    <a:pt x="409" y="696"/>
                    <a:pt x="409" y="695"/>
                  </a:cubicBezTo>
                  <a:cubicBezTo>
                    <a:pt x="409" y="698"/>
                    <a:pt x="408" y="701"/>
                    <a:pt x="406" y="704"/>
                  </a:cubicBezTo>
                  <a:cubicBezTo>
                    <a:pt x="404" y="706"/>
                    <a:pt x="401" y="708"/>
                    <a:pt x="398" y="709"/>
                  </a:cubicBezTo>
                  <a:cubicBezTo>
                    <a:pt x="398" y="709"/>
                    <a:pt x="397" y="709"/>
                    <a:pt x="396" y="709"/>
                  </a:cubicBezTo>
                  <a:cubicBezTo>
                    <a:pt x="393" y="709"/>
                    <a:pt x="393" y="709"/>
                    <a:pt x="393" y="709"/>
                  </a:cubicBezTo>
                  <a:cubicBezTo>
                    <a:pt x="388" y="709"/>
                    <a:pt x="388" y="709"/>
                    <a:pt x="388" y="709"/>
                  </a:cubicBezTo>
                  <a:cubicBezTo>
                    <a:pt x="377" y="709"/>
                    <a:pt x="377" y="709"/>
                    <a:pt x="377" y="709"/>
                  </a:cubicBezTo>
                  <a:cubicBezTo>
                    <a:pt x="332" y="708"/>
                    <a:pt x="332" y="708"/>
                    <a:pt x="332" y="708"/>
                  </a:cubicBezTo>
                  <a:cubicBezTo>
                    <a:pt x="295" y="708"/>
                    <a:pt x="259" y="708"/>
                    <a:pt x="223" y="707"/>
                  </a:cubicBezTo>
                  <a:cubicBezTo>
                    <a:pt x="259" y="708"/>
                    <a:pt x="296" y="708"/>
                    <a:pt x="332" y="708"/>
                  </a:cubicBezTo>
                  <a:cubicBezTo>
                    <a:pt x="377" y="709"/>
                    <a:pt x="377" y="709"/>
                    <a:pt x="377" y="709"/>
                  </a:cubicBezTo>
                  <a:cubicBezTo>
                    <a:pt x="388" y="709"/>
                    <a:pt x="388" y="709"/>
                    <a:pt x="388" y="709"/>
                  </a:cubicBezTo>
                  <a:cubicBezTo>
                    <a:pt x="394" y="709"/>
                    <a:pt x="394" y="709"/>
                    <a:pt x="394" y="709"/>
                  </a:cubicBezTo>
                  <a:cubicBezTo>
                    <a:pt x="395" y="709"/>
                    <a:pt x="395" y="709"/>
                    <a:pt x="395" y="709"/>
                  </a:cubicBezTo>
                  <a:cubicBezTo>
                    <a:pt x="396" y="709"/>
                    <a:pt x="396" y="709"/>
                    <a:pt x="396" y="709"/>
                  </a:cubicBezTo>
                  <a:cubicBezTo>
                    <a:pt x="397" y="709"/>
                    <a:pt x="397" y="709"/>
                    <a:pt x="397" y="709"/>
                  </a:cubicBezTo>
                  <a:cubicBezTo>
                    <a:pt x="397" y="709"/>
                    <a:pt x="398" y="708"/>
                    <a:pt x="399" y="708"/>
                  </a:cubicBezTo>
                  <a:cubicBezTo>
                    <a:pt x="401" y="708"/>
                    <a:pt x="404" y="706"/>
                    <a:pt x="406" y="703"/>
                  </a:cubicBezTo>
                  <a:cubicBezTo>
                    <a:pt x="407" y="701"/>
                    <a:pt x="408" y="697"/>
                    <a:pt x="408" y="694"/>
                  </a:cubicBezTo>
                  <a:cubicBezTo>
                    <a:pt x="408" y="694"/>
                    <a:pt x="407" y="694"/>
                    <a:pt x="407" y="694"/>
                  </a:cubicBezTo>
                  <a:cubicBezTo>
                    <a:pt x="407" y="695"/>
                    <a:pt x="407" y="696"/>
                    <a:pt x="406" y="699"/>
                  </a:cubicBezTo>
                  <a:cubicBezTo>
                    <a:pt x="405" y="700"/>
                    <a:pt x="404" y="703"/>
                    <a:pt x="402" y="704"/>
                  </a:cubicBezTo>
                  <a:cubicBezTo>
                    <a:pt x="400" y="705"/>
                    <a:pt x="399" y="706"/>
                    <a:pt x="397" y="706"/>
                  </a:cubicBezTo>
                  <a:cubicBezTo>
                    <a:pt x="397" y="706"/>
                    <a:pt x="397" y="706"/>
                    <a:pt x="396" y="706"/>
                  </a:cubicBezTo>
                  <a:cubicBezTo>
                    <a:pt x="394" y="706"/>
                    <a:pt x="394" y="706"/>
                    <a:pt x="394" y="706"/>
                  </a:cubicBezTo>
                  <a:cubicBezTo>
                    <a:pt x="390" y="706"/>
                    <a:pt x="390" y="706"/>
                    <a:pt x="390" y="706"/>
                  </a:cubicBezTo>
                  <a:cubicBezTo>
                    <a:pt x="379" y="707"/>
                    <a:pt x="366" y="707"/>
                    <a:pt x="357" y="707"/>
                  </a:cubicBezTo>
                  <a:cubicBezTo>
                    <a:pt x="306" y="705"/>
                    <a:pt x="251" y="706"/>
                    <a:pt x="201" y="705"/>
                  </a:cubicBezTo>
                  <a:cubicBezTo>
                    <a:pt x="187" y="705"/>
                    <a:pt x="187" y="705"/>
                    <a:pt x="187" y="705"/>
                  </a:cubicBezTo>
                  <a:cubicBezTo>
                    <a:pt x="185" y="704"/>
                    <a:pt x="185" y="704"/>
                    <a:pt x="185" y="704"/>
                  </a:cubicBezTo>
                  <a:cubicBezTo>
                    <a:pt x="185" y="704"/>
                    <a:pt x="185" y="704"/>
                    <a:pt x="185" y="704"/>
                  </a:cubicBezTo>
                  <a:cubicBezTo>
                    <a:pt x="184" y="704"/>
                    <a:pt x="184" y="704"/>
                    <a:pt x="183" y="704"/>
                  </a:cubicBezTo>
                  <a:cubicBezTo>
                    <a:pt x="182" y="704"/>
                    <a:pt x="181" y="703"/>
                    <a:pt x="180" y="702"/>
                  </a:cubicBezTo>
                  <a:cubicBezTo>
                    <a:pt x="179" y="700"/>
                    <a:pt x="178" y="697"/>
                    <a:pt x="178" y="694"/>
                  </a:cubicBezTo>
                  <a:cubicBezTo>
                    <a:pt x="178" y="692"/>
                    <a:pt x="179" y="689"/>
                    <a:pt x="181" y="687"/>
                  </a:cubicBezTo>
                  <a:cubicBezTo>
                    <a:pt x="181" y="686"/>
                    <a:pt x="182" y="686"/>
                    <a:pt x="183" y="685"/>
                  </a:cubicBezTo>
                  <a:cubicBezTo>
                    <a:pt x="184" y="685"/>
                    <a:pt x="184" y="685"/>
                    <a:pt x="185" y="685"/>
                  </a:cubicBezTo>
                  <a:cubicBezTo>
                    <a:pt x="185" y="685"/>
                    <a:pt x="185" y="685"/>
                    <a:pt x="185" y="685"/>
                  </a:cubicBezTo>
                  <a:cubicBezTo>
                    <a:pt x="185" y="685"/>
                    <a:pt x="185" y="685"/>
                    <a:pt x="185" y="685"/>
                  </a:cubicBezTo>
                  <a:cubicBezTo>
                    <a:pt x="186" y="685"/>
                    <a:pt x="186" y="685"/>
                    <a:pt x="186" y="685"/>
                  </a:cubicBezTo>
                  <a:cubicBezTo>
                    <a:pt x="187" y="685"/>
                    <a:pt x="187" y="685"/>
                    <a:pt x="187" y="685"/>
                  </a:cubicBezTo>
                  <a:cubicBezTo>
                    <a:pt x="201" y="685"/>
                    <a:pt x="201" y="685"/>
                    <a:pt x="201" y="685"/>
                  </a:cubicBezTo>
                  <a:cubicBezTo>
                    <a:pt x="229" y="685"/>
                    <a:pt x="229" y="685"/>
                    <a:pt x="229" y="685"/>
                  </a:cubicBezTo>
                  <a:cubicBezTo>
                    <a:pt x="279" y="684"/>
                    <a:pt x="334" y="685"/>
                    <a:pt x="376" y="684"/>
                  </a:cubicBezTo>
                  <a:cubicBezTo>
                    <a:pt x="412" y="683"/>
                    <a:pt x="398" y="678"/>
                    <a:pt x="362" y="677"/>
                  </a:cubicBezTo>
                  <a:cubicBezTo>
                    <a:pt x="362" y="675"/>
                    <a:pt x="362" y="675"/>
                    <a:pt x="362" y="675"/>
                  </a:cubicBezTo>
                  <a:cubicBezTo>
                    <a:pt x="398" y="676"/>
                    <a:pt x="380" y="673"/>
                    <a:pt x="385" y="671"/>
                  </a:cubicBezTo>
                  <a:cubicBezTo>
                    <a:pt x="369" y="671"/>
                    <a:pt x="353" y="671"/>
                    <a:pt x="337" y="671"/>
                  </a:cubicBezTo>
                  <a:cubicBezTo>
                    <a:pt x="361" y="671"/>
                    <a:pt x="361" y="671"/>
                    <a:pt x="361" y="671"/>
                  </a:cubicBezTo>
                  <a:cubicBezTo>
                    <a:pt x="380" y="671"/>
                    <a:pt x="380" y="671"/>
                    <a:pt x="380" y="671"/>
                  </a:cubicBezTo>
                  <a:cubicBezTo>
                    <a:pt x="389" y="671"/>
                    <a:pt x="389" y="671"/>
                    <a:pt x="389" y="671"/>
                  </a:cubicBezTo>
                  <a:cubicBezTo>
                    <a:pt x="393" y="671"/>
                    <a:pt x="393" y="671"/>
                    <a:pt x="393" y="671"/>
                  </a:cubicBezTo>
                  <a:cubicBezTo>
                    <a:pt x="396" y="671"/>
                    <a:pt x="396" y="671"/>
                    <a:pt x="396" y="671"/>
                  </a:cubicBezTo>
                  <a:cubicBezTo>
                    <a:pt x="396" y="671"/>
                    <a:pt x="396" y="671"/>
                    <a:pt x="396" y="671"/>
                  </a:cubicBezTo>
                  <a:cubicBezTo>
                    <a:pt x="397" y="671"/>
                    <a:pt x="397" y="671"/>
                    <a:pt x="397" y="671"/>
                  </a:cubicBezTo>
                  <a:cubicBezTo>
                    <a:pt x="398" y="671"/>
                    <a:pt x="399" y="671"/>
                    <a:pt x="399" y="671"/>
                  </a:cubicBezTo>
                  <a:cubicBezTo>
                    <a:pt x="403" y="670"/>
                    <a:pt x="407" y="668"/>
                    <a:pt x="409" y="666"/>
                  </a:cubicBezTo>
                  <a:cubicBezTo>
                    <a:pt x="412" y="664"/>
                    <a:pt x="414" y="661"/>
                    <a:pt x="416" y="658"/>
                  </a:cubicBezTo>
                  <a:cubicBezTo>
                    <a:pt x="418" y="653"/>
                    <a:pt x="418" y="647"/>
                    <a:pt x="417" y="642"/>
                  </a:cubicBezTo>
                  <a:cubicBezTo>
                    <a:pt x="418" y="648"/>
                    <a:pt x="417" y="655"/>
                    <a:pt x="413" y="660"/>
                  </a:cubicBezTo>
                  <a:cubicBezTo>
                    <a:pt x="412" y="662"/>
                    <a:pt x="409" y="665"/>
                    <a:pt x="407" y="666"/>
                  </a:cubicBezTo>
                  <a:cubicBezTo>
                    <a:pt x="404" y="668"/>
                    <a:pt x="400" y="669"/>
                    <a:pt x="397" y="669"/>
                  </a:cubicBezTo>
                  <a:cubicBezTo>
                    <a:pt x="369" y="669"/>
                    <a:pt x="369" y="669"/>
                    <a:pt x="369" y="669"/>
                  </a:cubicBezTo>
                  <a:cubicBezTo>
                    <a:pt x="350" y="668"/>
                    <a:pt x="330" y="668"/>
                    <a:pt x="311" y="668"/>
                  </a:cubicBezTo>
                  <a:cubicBezTo>
                    <a:pt x="195" y="667"/>
                    <a:pt x="195" y="667"/>
                    <a:pt x="195" y="667"/>
                  </a:cubicBezTo>
                  <a:cubicBezTo>
                    <a:pt x="227" y="667"/>
                    <a:pt x="264" y="667"/>
                    <a:pt x="296" y="668"/>
                  </a:cubicBezTo>
                  <a:cubicBezTo>
                    <a:pt x="319" y="668"/>
                    <a:pt x="341" y="668"/>
                    <a:pt x="362" y="668"/>
                  </a:cubicBezTo>
                  <a:cubicBezTo>
                    <a:pt x="394" y="668"/>
                    <a:pt x="394" y="668"/>
                    <a:pt x="394" y="668"/>
                  </a:cubicBezTo>
                  <a:cubicBezTo>
                    <a:pt x="396" y="668"/>
                    <a:pt x="396" y="668"/>
                    <a:pt x="396" y="668"/>
                  </a:cubicBezTo>
                  <a:cubicBezTo>
                    <a:pt x="396" y="668"/>
                    <a:pt x="396" y="668"/>
                    <a:pt x="396" y="668"/>
                  </a:cubicBezTo>
                  <a:cubicBezTo>
                    <a:pt x="397" y="668"/>
                    <a:pt x="397" y="668"/>
                    <a:pt x="397" y="668"/>
                  </a:cubicBezTo>
                  <a:cubicBezTo>
                    <a:pt x="397" y="668"/>
                    <a:pt x="398" y="668"/>
                    <a:pt x="398" y="668"/>
                  </a:cubicBezTo>
                  <a:cubicBezTo>
                    <a:pt x="400" y="668"/>
                    <a:pt x="402" y="668"/>
                    <a:pt x="403" y="667"/>
                  </a:cubicBezTo>
                  <a:cubicBezTo>
                    <a:pt x="407" y="666"/>
                    <a:pt x="409" y="663"/>
                    <a:pt x="411" y="661"/>
                  </a:cubicBezTo>
                  <a:cubicBezTo>
                    <a:pt x="416" y="656"/>
                    <a:pt x="417" y="649"/>
                    <a:pt x="416" y="642"/>
                  </a:cubicBezTo>
                  <a:cubicBezTo>
                    <a:pt x="416" y="639"/>
                    <a:pt x="415" y="637"/>
                    <a:pt x="414" y="634"/>
                  </a:cubicBezTo>
                  <a:cubicBezTo>
                    <a:pt x="412" y="631"/>
                    <a:pt x="409" y="629"/>
                    <a:pt x="406" y="627"/>
                  </a:cubicBezTo>
                  <a:cubicBezTo>
                    <a:pt x="404" y="626"/>
                    <a:pt x="401" y="625"/>
                    <a:pt x="399" y="626"/>
                  </a:cubicBezTo>
                  <a:cubicBezTo>
                    <a:pt x="397" y="626"/>
                    <a:pt x="396" y="626"/>
                    <a:pt x="396" y="627"/>
                  </a:cubicBezTo>
                  <a:cubicBezTo>
                    <a:pt x="396" y="627"/>
                    <a:pt x="397" y="628"/>
                    <a:pt x="399" y="628"/>
                  </a:cubicBezTo>
                  <a:cubicBezTo>
                    <a:pt x="401" y="629"/>
                    <a:pt x="404" y="631"/>
                    <a:pt x="407" y="634"/>
                  </a:cubicBezTo>
                  <a:cubicBezTo>
                    <a:pt x="408" y="636"/>
                    <a:pt x="410" y="639"/>
                    <a:pt x="410" y="642"/>
                  </a:cubicBezTo>
                  <a:cubicBezTo>
                    <a:pt x="411" y="645"/>
                    <a:pt x="411" y="647"/>
                    <a:pt x="411" y="647"/>
                  </a:cubicBezTo>
                  <a:cubicBezTo>
                    <a:pt x="410" y="648"/>
                    <a:pt x="409" y="647"/>
                    <a:pt x="409" y="646"/>
                  </a:cubicBezTo>
                  <a:cubicBezTo>
                    <a:pt x="409" y="650"/>
                    <a:pt x="408" y="653"/>
                    <a:pt x="406" y="655"/>
                  </a:cubicBezTo>
                  <a:cubicBezTo>
                    <a:pt x="404" y="658"/>
                    <a:pt x="401" y="660"/>
                    <a:pt x="398" y="660"/>
                  </a:cubicBezTo>
                  <a:cubicBezTo>
                    <a:pt x="398" y="660"/>
                    <a:pt x="397" y="660"/>
                    <a:pt x="396" y="660"/>
                  </a:cubicBezTo>
                  <a:cubicBezTo>
                    <a:pt x="394" y="660"/>
                    <a:pt x="394" y="660"/>
                    <a:pt x="394" y="660"/>
                  </a:cubicBezTo>
                  <a:cubicBezTo>
                    <a:pt x="388" y="660"/>
                    <a:pt x="388" y="660"/>
                    <a:pt x="388" y="660"/>
                  </a:cubicBezTo>
                  <a:cubicBezTo>
                    <a:pt x="377" y="660"/>
                    <a:pt x="377" y="660"/>
                    <a:pt x="377" y="660"/>
                  </a:cubicBezTo>
                  <a:cubicBezTo>
                    <a:pt x="332" y="660"/>
                    <a:pt x="332" y="660"/>
                    <a:pt x="332" y="660"/>
                  </a:cubicBezTo>
                  <a:cubicBezTo>
                    <a:pt x="295" y="660"/>
                    <a:pt x="259" y="659"/>
                    <a:pt x="223" y="658"/>
                  </a:cubicBezTo>
                  <a:cubicBezTo>
                    <a:pt x="259" y="659"/>
                    <a:pt x="296" y="660"/>
                    <a:pt x="332" y="660"/>
                  </a:cubicBezTo>
                  <a:cubicBezTo>
                    <a:pt x="377" y="660"/>
                    <a:pt x="377" y="660"/>
                    <a:pt x="377" y="660"/>
                  </a:cubicBezTo>
                  <a:cubicBezTo>
                    <a:pt x="388" y="660"/>
                    <a:pt x="388" y="660"/>
                    <a:pt x="388" y="660"/>
                  </a:cubicBezTo>
                  <a:cubicBezTo>
                    <a:pt x="394" y="660"/>
                    <a:pt x="394" y="660"/>
                    <a:pt x="394" y="660"/>
                  </a:cubicBezTo>
                  <a:cubicBezTo>
                    <a:pt x="395" y="660"/>
                    <a:pt x="395" y="660"/>
                    <a:pt x="395" y="660"/>
                  </a:cubicBezTo>
                  <a:cubicBezTo>
                    <a:pt x="396" y="660"/>
                    <a:pt x="396" y="660"/>
                    <a:pt x="396" y="660"/>
                  </a:cubicBezTo>
                  <a:cubicBezTo>
                    <a:pt x="397" y="660"/>
                    <a:pt x="397" y="660"/>
                    <a:pt x="397" y="660"/>
                  </a:cubicBezTo>
                  <a:cubicBezTo>
                    <a:pt x="397" y="660"/>
                    <a:pt x="398" y="660"/>
                    <a:pt x="399" y="660"/>
                  </a:cubicBezTo>
                  <a:cubicBezTo>
                    <a:pt x="402" y="659"/>
                    <a:pt x="404" y="657"/>
                    <a:pt x="406" y="654"/>
                  </a:cubicBezTo>
                  <a:cubicBezTo>
                    <a:pt x="407" y="652"/>
                    <a:pt x="408" y="649"/>
                    <a:pt x="408" y="646"/>
                  </a:cubicBezTo>
                  <a:cubicBezTo>
                    <a:pt x="408" y="645"/>
                    <a:pt x="407" y="645"/>
                    <a:pt x="407" y="646"/>
                  </a:cubicBezTo>
                  <a:cubicBezTo>
                    <a:pt x="407" y="646"/>
                    <a:pt x="407" y="648"/>
                    <a:pt x="406" y="650"/>
                  </a:cubicBezTo>
                  <a:cubicBezTo>
                    <a:pt x="405" y="651"/>
                    <a:pt x="404" y="654"/>
                    <a:pt x="402" y="656"/>
                  </a:cubicBezTo>
                  <a:cubicBezTo>
                    <a:pt x="400" y="657"/>
                    <a:pt x="399" y="658"/>
                    <a:pt x="397" y="658"/>
                  </a:cubicBezTo>
                  <a:cubicBezTo>
                    <a:pt x="397" y="658"/>
                    <a:pt x="397" y="658"/>
                    <a:pt x="396" y="658"/>
                  </a:cubicBezTo>
                  <a:cubicBezTo>
                    <a:pt x="394" y="658"/>
                    <a:pt x="394" y="658"/>
                    <a:pt x="394" y="658"/>
                  </a:cubicBezTo>
                  <a:cubicBezTo>
                    <a:pt x="390" y="658"/>
                    <a:pt x="390" y="658"/>
                    <a:pt x="390" y="658"/>
                  </a:cubicBezTo>
                  <a:cubicBezTo>
                    <a:pt x="379" y="658"/>
                    <a:pt x="366" y="658"/>
                    <a:pt x="357" y="658"/>
                  </a:cubicBezTo>
                  <a:cubicBezTo>
                    <a:pt x="306" y="657"/>
                    <a:pt x="251" y="657"/>
                    <a:pt x="201" y="656"/>
                  </a:cubicBezTo>
                  <a:cubicBezTo>
                    <a:pt x="187" y="656"/>
                    <a:pt x="187" y="656"/>
                    <a:pt x="187" y="656"/>
                  </a:cubicBezTo>
                  <a:cubicBezTo>
                    <a:pt x="185" y="656"/>
                    <a:pt x="185" y="656"/>
                    <a:pt x="185" y="656"/>
                  </a:cubicBezTo>
                  <a:cubicBezTo>
                    <a:pt x="185" y="656"/>
                    <a:pt x="185" y="656"/>
                    <a:pt x="185" y="656"/>
                  </a:cubicBezTo>
                  <a:cubicBezTo>
                    <a:pt x="184" y="656"/>
                    <a:pt x="184" y="656"/>
                    <a:pt x="183" y="655"/>
                  </a:cubicBezTo>
                  <a:cubicBezTo>
                    <a:pt x="182" y="655"/>
                    <a:pt x="181" y="654"/>
                    <a:pt x="180" y="653"/>
                  </a:cubicBezTo>
                  <a:cubicBezTo>
                    <a:pt x="179" y="652"/>
                    <a:pt x="178" y="649"/>
                    <a:pt x="178" y="646"/>
                  </a:cubicBezTo>
                  <a:cubicBezTo>
                    <a:pt x="178" y="643"/>
                    <a:pt x="179" y="640"/>
                    <a:pt x="181" y="638"/>
                  </a:cubicBezTo>
                  <a:cubicBezTo>
                    <a:pt x="181" y="638"/>
                    <a:pt x="182" y="637"/>
                    <a:pt x="183" y="637"/>
                  </a:cubicBezTo>
                  <a:cubicBezTo>
                    <a:pt x="184" y="636"/>
                    <a:pt x="184" y="636"/>
                    <a:pt x="185" y="636"/>
                  </a:cubicBezTo>
                  <a:cubicBezTo>
                    <a:pt x="185" y="636"/>
                    <a:pt x="185" y="636"/>
                    <a:pt x="185" y="636"/>
                  </a:cubicBezTo>
                  <a:cubicBezTo>
                    <a:pt x="185" y="636"/>
                    <a:pt x="185" y="636"/>
                    <a:pt x="185" y="636"/>
                  </a:cubicBezTo>
                  <a:cubicBezTo>
                    <a:pt x="186" y="636"/>
                    <a:pt x="186" y="636"/>
                    <a:pt x="186" y="636"/>
                  </a:cubicBezTo>
                  <a:cubicBezTo>
                    <a:pt x="187" y="636"/>
                    <a:pt x="187" y="636"/>
                    <a:pt x="187" y="636"/>
                  </a:cubicBezTo>
                  <a:cubicBezTo>
                    <a:pt x="201" y="636"/>
                    <a:pt x="201" y="636"/>
                    <a:pt x="201" y="636"/>
                  </a:cubicBezTo>
                  <a:cubicBezTo>
                    <a:pt x="229" y="636"/>
                    <a:pt x="229" y="636"/>
                    <a:pt x="229" y="636"/>
                  </a:cubicBezTo>
                  <a:cubicBezTo>
                    <a:pt x="279" y="635"/>
                    <a:pt x="334" y="636"/>
                    <a:pt x="376" y="635"/>
                  </a:cubicBezTo>
                  <a:cubicBezTo>
                    <a:pt x="412" y="634"/>
                    <a:pt x="398" y="630"/>
                    <a:pt x="362" y="628"/>
                  </a:cubicBezTo>
                  <a:cubicBezTo>
                    <a:pt x="362" y="627"/>
                    <a:pt x="362" y="627"/>
                    <a:pt x="362" y="627"/>
                  </a:cubicBezTo>
                  <a:cubicBezTo>
                    <a:pt x="393" y="627"/>
                    <a:pt x="385" y="625"/>
                    <a:pt x="384" y="624"/>
                  </a:cubicBezTo>
                  <a:cubicBezTo>
                    <a:pt x="391" y="624"/>
                    <a:pt x="391" y="624"/>
                    <a:pt x="391" y="624"/>
                  </a:cubicBezTo>
                  <a:cubicBezTo>
                    <a:pt x="392" y="624"/>
                    <a:pt x="392" y="624"/>
                    <a:pt x="392" y="624"/>
                  </a:cubicBezTo>
                  <a:cubicBezTo>
                    <a:pt x="393" y="624"/>
                    <a:pt x="393" y="624"/>
                    <a:pt x="393" y="624"/>
                  </a:cubicBezTo>
                  <a:cubicBezTo>
                    <a:pt x="394" y="624"/>
                    <a:pt x="394" y="624"/>
                    <a:pt x="394" y="624"/>
                  </a:cubicBezTo>
                  <a:cubicBezTo>
                    <a:pt x="395" y="624"/>
                    <a:pt x="397" y="623"/>
                    <a:pt x="398" y="623"/>
                  </a:cubicBezTo>
                  <a:cubicBezTo>
                    <a:pt x="400" y="623"/>
                    <a:pt x="403" y="622"/>
                    <a:pt x="405" y="620"/>
                  </a:cubicBezTo>
                  <a:cubicBezTo>
                    <a:pt x="410" y="617"/>
                    <a:pt x="414" y="613"/>
                    <a:pt x="415" y="608"/>
                  </a:cubicBezTo>
                  <a:cubicBezTo>
                    <a:pt x="416" y="605"/>
                    <a:pt x="417" y="603"/>
                    <a:pt x="417" y="600"/>
                  </a:cubicBezTo>
                  <a:cubicBezTo>
                    <a:pt x="417" y="594"/>
                    <a:pt x="417" y="594"/>
                    <a:pt x="417" y="594"/>
                  </a:cubicBezTo>
                  <a:cubicBezTo>
                    <a:pt x="417" y="571"/>
                    <a:pt x="417" y="571"/>
                    <a:pt x="417" y="571"/>
                  </a:cubicBezTo>
                  <a:cubicBezTo>
                    <a:pt x="417" y="550"/>
                    <a:pt x="417" y="550"/>
                    <a:pt x="417" y="550"/>
                  </a:cubicBezTo>
                  <a:cubicBezTo>
                    <a:pt x="417" y="549"/>
                    <a:pt x="417" y="549"/>
                    <a:pt x="417" y="549"/>
                  </a:cubicBezTo>
                  <a:cubicBezTo>
                    <a:pt x="420" y="548"/>
                    <a:pt x="420" y="548"/>
                    <a:pt x="420" y="548"/>
                  </a:cubicBezTo>
                  <a:cubicBezTo>
                    <a:pt x="423" y="546"/>
                    <a:pt x="427" y="544"/>
                    <a:pt x="430" y="542"/>
                  </a:cubicBezTo>
                  <a:cubicBezTo>
                    <a:pt x="427" y="544"/>
                    <a:pt x="423" y="546"/>
                    <a:pt x="420" y="548"/>
                  </a:cubicBezTo>
                  <a:cubicBezTo>
                    <a:pt x="417" y="549"/>
                    <a:pt x="417" y="549"/>
                    <a:pt x="417" y="549"/>
                  </a:cubicBezTo>
                  <a:cubicBezTo>
                    <a:pt x="417" y="549"/>
                    <a:pt x="417" y="549"/>
                    <a:pt x="417" y="550"/>
                  </a:cubicBezTo>
                  <a:cubicBezTo>
                    <a:pt x="417" y="572"/>
                    <a:pt x="417" y="572"/>
                    <a:pt x="417" y="572"/>
                  </a:cubicBezTo>
                  <a:cubicBezTo>
                    <a:pt x="417" y="595"/>
                    <a:pt x="417" y="595"/>
                    <a:pt x="417" y="595"/>
                  </a:cubicBezTo>
                  <a:cubicBezTo>
                    <a:pt x="417" y="601"/>
                    <a:pt x="417" y="601"/>
                    <a:pt x="417" y="601"/>
                  </a:cubicBezTo>
                  <a:cubicBezTo>
                    <a:pt x="417" y="603"/>
                    <a:pt x="416" y="606"/>
                    <a:pt x="415" y="609"/>
                  </a:cubicBezTo>
                  <a:cubicBezTo>
                    <a:pt x="413" y="614"/>
                    <a:pt x="409" y="618"/>
                    <a:pt x="405" y="621"/>
                  </a:cubicBezTo>
                  <a:cubicBezTo>
                    <a:pt x="402" y="622"/>
                    <a:pt x="400" y="623"/>
                    <a:pt x="397" y="623"/>
                  </a:cubicBezTo>
                  <a:cubicBezTo>
                    <a:pt x="396" y="623"/>
                    <a:pt x="394" y="624"/>
                    <a:pt x="393" y="624"/>
                  </a:cubicBezTo>
                  <a:cubicBezTo>
                    <a:pt x="390" y="624"/>
                    <a:pt x="390" y="624"/>
                    <a:pt x="390" y="624"/>
                  </a:cubicBezTo>
                  <a:cubicBezTo>
                    <a:pt x="384" y="624"/>
                    <a:pt x="384" y="624"/>
                    <a:pt x="384" y="624"/>
                  </a:cubicBezTo>
                  <a:cubicBezTo>
                    <a:pt x="384" y="623"/>
                    <a:pt x="384" y="623"/>
                    <a:pt x="385" y="623"/>
                  </a:cubicBezTo>
                  <a:cubicBezTo>
                    <a:pt x="379" y="623"/>
                    <a:pt x="374" y="623"/>
                    <a:pt x="369" y="623"/>
                  </a:cubicBezTo>
                  <a:cubicBezTo>
                    <a:pt x="390" y="623"/>
                    <a:pt x="390" y="623"/>
                    <a:pt x="390" y="623"/>
                  </a:cubicBezTo>
                  <a:cubicBezTo>
                    <a:pt x="393" y="623"/>
                    <a:pt x="393" y="623"/>
                    <a:pt x="393" y="623"/>
                  </a:cubicBezTo>
                  <a:cubicBezTo>
                    <a:pt x="394" y="623"/>
                    <a:pt x="395" y="623"/>
                    <a:pt x="397" y="622"/>
                  </a:cubicBezTo>
                  <a:cubicBezTo>
                    <a:pt x="399" y="622"/>
                    <a:pt x="402" y="621"/>
                    <a:pt x="404" y="620"/>
                  </a:cubicBezTo>
                  <a:cubicBezTo>
                    <a:pt x="409" y="617"/>
                    <a:pt x="413" y="612"/>
                    <a:pt x="414" y="607"/>
                  </a:cubicBezTo>
                  <a:cubicBezTo>
                    <a:pt x="415" y="606"/>
                    <a:pt x="415" y="605"/>
                    <a:pt x="415" y="603"/>
                  </a:cubicBezTo>
                  <a:cubicBezTo>
                    <a:pt x="416" y="603"/>
                    <a:pt x="416" y="602"/>
                    <a:pt x="416" y="601"/>
                  </a:cubicBezTo>
                  <a:cubicBezTo>
                    <a:pt x="416" y="601"/>
                    <a:pt x="416" y="600"/>
                    <a:pt x="416" y="599"/>
                  </a:cubicBezTo>
                  <a:cubicBezTo>
                    <a:pt x="416" y="593"/>
                    <a:pt x="416" y="593"/>
                    <a:pt x="416" y="593"/>
                  </a:cubicBezTo>
                  <a:cubicBezTo>
                    <a:pt x="416" y="581"/>
                    <a:pt x="416" y="581"/>
                    <a:pt x="416" y="581"/>
                  </a:cubicBezTo>
                  <a:cubicBezTo>
                    <a:pt x="416" y="557"/>
                    <a:pt x="416" y="557"/>
                    <a:pt x="416" y="557"/>
                  </a:cubicBezTo>
                  <a:cubicBezTo>
                    <a:pt x="416" y="549"/>
                    <a:pt x="416" y="549"/>
                    <a:pt x="416" y="549"/>
                  </a:cubicBezTo>
                  <a:cubicBezTo>
                    <a:pt x="416" y="548"/>
                    <a:pt x="416" y="548"/>
                    <a:pt x="416" y="548"/>
                  </a:cubicBezTo>
                  <a:cubicBezTo>
                    <a:pt x="416" y="548"/>
                    <a:pt x="416" y="548"/>
                    <a:pt x="416" y="548"/>
                  </a:cubicBezTo>
                  <a:cubicBezTo>
                    <a:pt x="417" y="548"/>
                    <a:pt x="417" y="548"/>
                    <a:pt x="417" y="548"/>
                  </a:cubicBezTo>
                  <a:cubicBezTo>
                    <a:pt x="419" y="547"/>
                    <a:pt x="421" y="546"/>
                    <a:pt x="423" y="545"/>
                  </a:cubicBezTo>
                  <a:cubicBezTo>
                    <a:pt x="430" y="541"/>
                    <a:pt x="437" y="537"/>
                    <a:pt x="444" y="533"/>
                  </a:cubicBezTo>
                  <a:cubicBezTo>
                    <a:pt x="445" y="534"/>
                    <a:pt x="445" y="534"/>
                    <a:pt x="445" y="534"/>
                  </a:cubicBezTo>
                  <a:cubicBezTo>
                    <a:pt x="476" y="514"/>
                    <a:pt x="504" y="488"/>
                    <a:pt x="526" y="458"/>
                  </a:cubicBezTo>
                  <a:cubicBezTo>
                    <a:pt x="548" y="428"/>
                    <a:pt x="564" y="394"/>
                    <a:pt x="574" y="357"/>
                  </a:cubicBezTo>
                  <a:cubicBezTo>
                    <a:pt x="583" y="321"/>
                    <a:pt x="585" y="283"/>
                    <a:pt x="579" y="245"/>
                  </a:cubicBezTo>
                  <a:cubicBezTo>
                    <a:pt x="574" y="208"/>
                    <a:pt x="561" y="171"/>
                    <a:pt x="542" y="139"/>
                  </a:cubicBezTo>
                  <a:close/>
                  <a:moveTo>
                    <a:pt x="338" y="819"/>
                  </a:moveTo>
                  <a:cubicBezTo>
                    <a:pt x="339" y="819"/>
                    <a:pt x="340" y="819"/>
                    <a:pt x="340" y="818"/>
                  </a:cubicBezTo>
                  <a:cubicBezTo>
                    <a:pt x="340" y="819"/>
                    <a:pt x="339" y="819"/>
                    <a:pt x="338" y="819"/>
                  </a:cubicBezTo>
                  <a:close/>
                  <a:moveTo>
                    <a:pt x="256" y="820"/>
                  </a:moveTo>
                  <a:cubicBezTo>
                    <a:pt x="265" y="821"/>
                    <a:pt x="274" y="822"/>
                    <a:pt x="283" y="823"/>
                  </a:cubicBezTo>
                  <a:cubicBezTo>
                    <a:pt x="292" y="823"/>
                    <a:pt x="301" y="824"/>
                    <a:pt x="310" y="824"/>
                  </a:cubicBezTo>
                  <a:cubicBezTo>
                    <a:pt x="315" y="824"/>
                    <a:pt x="319" y="823"/>
                    <a:pt x="324" y="823"/>
                  </a:cubicBezTo>
                  <a:cubicBezTo>
                    <a:pt x="328" y="822"/>
                    <a:pt x="333" y="822"/>
                    <a:pt x="336" y="820"/>
                  </a:cubicBezTo>
                  <a:cubicBezTo>
                    <a:pt x="337" y="820"/>
                    <a:pt x="337" y="820"/>
                    <a:pt x="337" y="820"/>
                  </a:cubicBezTo>
                  <a:cubicBezTo>
                    <a:pt x="337" y="820"/>
                    <a:pt x="337" y="820"/>
                    <a:pt x="338" y="819"/>
                  </a:cubicBezTo>
                  <a:cubicBezTo>
                    <a:pt x="337" y="820"/>
                    <a:pt x="337" y="820"/>
                    <a:pt x="337" y="820"/>
                  </a:cubicBezTo>
                  <a:cubicBezTo>
                    <a:pt x="336" y="820"/>
                    <a:pt x="336" y="820"/>
                    <a:pt x="336" y="820"/>
                  </a:cubicBezTo>
                  <a:cubicBezTo>
                    <a:pt x="332" y="822"/>
                    <a:pt x="328" y="822"/>
                    <a:pt x="324" y="823"/>
                  </a:cubicBezTo>
                  <a:cubicBezTo>
                    <a:pt x="319" y="823"/>
                    <a:pt x="315" y="824"/>
                    <a:pt x="310" y="824"/>
                  </a:cubicBezTo>
                  <a:cubicBezTo>
                    <a:pt x="301" y="824"/>
                    <a:pt x="292" y="824"/>
                    <a:pt x="283" y="823"/>
                  </a:cubicBezTo>
                  <a:cubicBezTo>
                    <a:pt x="274" y="822"/>
                    <a:pt x="264" y="821"/>
                    <a:pt x="256" y="820"/>
                  </a:cubicBezTo>
                  <a:cubicBezTo>
                    <a:pt x="253" y="820"/>
                    <a:pt x="251" y="820"/>
                    <a:pt x="249" y="819"/>
                  </a:cubicBezTo>
                  <a:cubicBezTo>
                    <a:pt x="249" y="819"/>
                    <a:pt x="249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9" y="819"/>
                    <a:pt x="249" y="819"/>
                    <a:pt x="249" y="819"/>
                  </a:cubicBezTo>
                  <a:cubicBezTo>
                    <a:pt x="249" y="819"/>
                    <a:pt x="249" y="819"/>
                    <a:pt x="249" y="819"/>
                  </a:cubicBezTo>
                  <a:cubicBezTo>
                    <a:pt x="249" y="819"/>
                    <a:pt x="249" y="819"/>
                    <a:pt x="249" y="819"/>
                  </a:cubicBezTo>
                  <a:cubicBezTo>
                    <a:pt x="251" y="820"/>
                    <a:pt x="254" y="820"/>
                    <a:pt x="256" y="820"/>
                  </a:cubicBezTo>
                  <a:close/>
                  <a:moveTo>
                    <a:pt x="249" y="817"/>
                  </a:move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lose/>
                  <a:moveTo>
                    <a:pt x="249" y="819"/>
                  </a:moveTo>
                  <a:cubicBezTo>
                    <a:pt x="249" y="819"/>
                    <a:pt x="249" y="819"/>
                    <a:pt x="249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9" y="819"/>
                    <a:pt x="249" y="819"/>
                    <a:pt x="249" y="819"/>
                  </a:cubicBezTo>
                  <a:close/>
                  <a:moveTo>
                    <a:pt x="246" y="817"/>
                  </a:moveTo>
                  <a:cubicBezTo>
                    <a:pt x="246" y="818"/>
                    <a:pt x="247" y="818"/>
                    <a:pt x="248" y="818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8"/>
                  </a:cubicBezTo>
                  <a:cubicBezTo>
                    <a:pt x="247" y="818"/>
                    <a:pt x="246" y="817"/>
                    <a:pt x="245" y="817"/>
                  </a:cubicBezTo>
                  <a:cubicBezTo>
                    <a:pt x="243" y="814"/>
                    <a:pt x="240" y="811"/>
                    <a:pt x="237" y="807"/>
                  </a:cubicBezTo>
                  <a:cubicBezTo>
                    <a:pt x="240" y="811"/>
                    <a:pt x="243" y="814"/>
                    <a:pt x="246" y="817"/>
                  </a:cubicBezTo>
                  <a:close/>
                  <a:moveTo>
                    <a:pt x="230" y="813"/>
                  </a:moveTo>
                  <a:cubicBezTo>
                    <a:pt x="230" y="812"/>
                    <a:pt x="230" y="812"/>
                    <a:pt x="230" y="812"/>
                  </a:cubicBezTo>
                  <a:cubicBezTo>
                    <a:pt x="228" y="811"/>
                    <a:pt x="228" y="811"/>
                    <a:pt x="228" y="811"/>
                  </a:cubicBezTo>
                  <a:cubicBezTo>
                    <a:pt x="228" y="810"/>
                    <a:pt x="228" y="810"/>
                    <a:pt x="228" y="810"/>
                  </a:cubicBezTo>
                  <a:cubicBezTo>
                    <a:pt x="227" y="809"/>
                    <a:pt x="227" y="809"/>
                    <a:pt x="227" y="809"/>
                  </a:cubicBezTo>
                  <a:cubicBezTo>
                    <a:pt x="227" y="808"/>
                    <a:pt x="227" y="808"/>
                    <a:pt x="227" y="808"/>
                  </a:cubicBezTo>
                  <a:cubicBezTo>
                    <a:pt x="223" y="800"/>
                    <a:pt x="223" y="800"/>
                    <a:pt x="223" y="800"/>
                  </a:cubicBezTo>
                  <a:cubicBezTo>
                    <a:pt x="215" y="784"/>
                    <a:pt x="215" y="784"/>
                    <a:pt x="215" y="784"/>
                  </a:cubicBezTo>
                  <a:cubicBezTo>
                    <a:pt x="220" y="793"/>
                    <a:pt x="224" y="804"/>
                    <a:pt x="230" y="813"/>
                  </a:cubicBezTo>
                  <a:close/>
                  <a:moveTo>
                    <a:pt x="190" y="672"/>
                  </a:moveTo>
                  <a:cubicBezTo>
                    <a:pt x="187" y="672"/>
                    <a:pt x="187" y="672"/>
                    <a:pt x="187" y="672"/>
                  </a:cubicBezTo>
                  <a:cubicBezTo>
                    <a:pt x="185" y="672"/>
                    <a:pt x="185" y="672"/>
                    <a:pt x="185" y="672"/>
                  </a:cubicBezTo>
                  <a:cubicBezTo>
                    <a:pt x="185" y="672"/>
                    <a:pt x="184" y="672"/>
                    <a:pt x="183" y="672"/>
                  </a:cubicBezTo>
                  <a:cubicBezTo>
                    <a:pt x="180" y="672"/>
                    <a:pt x="177" y="673"/>
                    <a:pt x="175" y="675"/>
                  </a:cubicBezTo>
                  <a:cubicBezTo>
                    <a:pt x="172" y="677"/>
                    <a:pt x="170" y="679"/>
                    <a:pt x="169" y="681"/>
                  </a:cubicBezTo>
                  <a:cubicBezTo>
                    <a:pt x="166" y="686"/>
                    <a:pt x="165" y="691"/>
                    <a:pt x="165" y="696"/>
                  </a:cubicBezTo>
                  <a:cubicBezTo>
                    <a:pt x="165" y="702"/>
                    <a:pt x="167" y="707"/>
                    <a:pt x="171" y="711"/>
                  </a:cubicBezTo>
                  <a:cubicBezTo>
                    <a:pt x="173" y="713"/>
                    <a:pt x="175" y="715"/>
                    <a:pt x="178" y="716"/>
                  </a:cubicBezTo>
                  <a:cubicBezTo>
                    <a:pt x="179" y="716"/>
                    <a:pt x="181" y="717"/>
                    <a:pt x="182" y="717"/>
                  </a:cubicBezTo>
                  <a:cubicBezTo>
                    <a:pt x="183" y="717"/>
                    <a:pt x="184" y="717"/>
                    <a:pt x="184" y="717"/>
                  </a:cubicBezTo>
                  <a:cubicBezTo>
                    <a:pt x="185" y="717"/>
                    <a:pt x="185" y="717"/>
                    <a:pt x="185" y="717"/>
                  </a:cubicBezTo>
                  <a:cubicBezTo>
                    <a:pt x="186" y="717"/>
                    <a:pt x="186" y="717"/>
                    <a:pt x="186" y="717"/>
                  </a:cubicBezTo>
                  <a:cubicBezTo>
                    <a:pt x="199" y="717"/>
                    <a:pt x="199" y="717"/>
                    <a:pt x="199" y="717"/>
                  </a:cubicBezTo>
                  <a:cubicBezTo>
                    <a:pt x="224" y="718"/>
                    <a:pt x="224" y="718"/>
                    <a:pt x="224" y="718"/>
                  </a:cubicBezTo>
                  <a:cubicBezTo>
                    <a:pt x="257" y="718"/>
                    <a:pt x="290" y="718"/>
                    <a:pt x="325" y="718"/>
                  </a:cubicBezTo>
                  <a:cubicBezTo>
                    <a:pt x="325" y="719"/>
                    <a:pt x="325" y="719"/>
                    <a:pt x="325" y="719"/>
                  </a:cubicBezTo>
                  <a:cubicBezTo>
                    <a:pt x="323" y="719"/>
                    <a:pt x="322" y="719"/>
                    <a:pt x="321" y="719"/>
                  </a:cubicBezTo>
                  <a:cubicBezTo>
                    <a:pt x="300" y="719"/>
                    <a:pt x="300" y="719"/>
                    <a:pt x="300" y="719"/>
                  </a:cubicBezTo>
                  <a:cubicBezTo>
                    <a:pt x="297" y="719"/>
                    <a:pt x="297" y="719"/>
                    <a:pt x="297" y="719"/>
                  </a:cubicBezTo>
                  <a:cubicBezTo>
                    <a:pt x="272" y="719"/>
                    <a:pt x="247" y="718"/>
                    <a:pt x="223" y="718"/>
                  </a:cubicBezTo>
                  <a:cubicBezTo>
                    <a:pt x="198" y="718"/>
                    <a:pt x="198" y="718"/>
                    <a:pt x="198" y="718"/>
                  </a:cubicBezTo>
                  <a:cubicBezTo>
                    <a:pt x="186" y="718"/>
                    <a:pt x="186" y="718"/>
                    <a:pt x="186" y="718"/>
                  </a:cubicBezTo>
                  <a:cubicBezTo>
                    <a:pt x="185" y="718"/>
                    <a:pt x="185" y="718"/>
                    <a:pt x="185" y="718"/>
                  </a:cubicBezTo>
                  <a:cubicBezTo>
                    <a:pt x="184" y="718"/>
                    <a:pt x="184" y="718"/>
                    <a:pt x="184" y="718"/>
                  </a:cubicBezTo>
                  <a:cubicBezTo>
                    <a:pt x="183" y="718"/>
                    <a:pt x="182" y="718"/>
                    <a:pt x="181" y="718"/>
                  </a:cubicBezTo>
                  <a:cubicBezTo>
                    <a:pt x="180" y="718"/>
                    <a:pt x="178" y="717"/>
                    <a:pt x="177" y="716"/>
                  </a:cubicBezTo>
                  <a:cubicBezTo>
                    <a:pt x="174" y="715"/>
                    <a:pt x="172" y="713"/>
                    <a:pt x="170" y="711"/>
                  </a:cubicBezTo>
                  <a:cubicBezTo>
                    <a:pt x="166" y="707"/>
                    <a:pt x="164" y="702"/>
                    <a:pt x="164" y="696"/>
                  </a:cubicBezTo>
                  <a:cubicBezTo>
                    <a:pt x="164" y="691"/>
                    <a:pt x="165" y="685"/>
                    <a:pt x="168" y="680"/>
                  </a:cubicBezTo>
                  <a:cubicBezTo>
                    <a:pt x="170" y="678"/>
                    <a:pt x="172" y="676"/>
                    <a:pt x="174" y="674"/>
                  </a:cubicBezTo>
                  <a:cubicBezTo>
                    <a:pt x="177" y="673"/>
                    <a:pt x="180" y="671"/>
                    <a:pt x="183" y="671"/>
                  </a:cubicBezTo>
                  <a:cubicBezTo>
                    <a:pt x="183" y="671"/>
                    <a:pt x="184" y="671"/>
                    <a:pt x="185" y="671"/>
                  </a:cubicBezTo>
                  <a:cubicBezTo>
                    <a:pt x="187" y="671"/>
                    <a:pt x="187" y="671"/>
                    <a:pt x="187" y="671"/>
                  </a:cubicBezTo>
                  <a:cubicBezTo>
                    <a:pt x="190" y="671"/>
                    <a:pt x="190" y="671"/>
                    <a:pt x="190" y="671"/>
                  </a:cubicBezTo>
                  <a:cubicBezTo>
                    <a:pt x="196" y="671"/>
                    <a:pt x="196" y="671"/>
                    <a:pt x="196" y="671"/>
                  </a:cubicBezTo>
                  <a:cubicBezTo>
                    <a:pt x="196" y="671"/>
                    <a:pt x="194" y="671"/>
                    <a:pt x="197" y="671"/>
                  </a:cubicBezTo>
                  <a:lnTo>
                    <a:pt x="190" y="672"/>
                  </a:lnTo>
                  <a:close/>
                  <a:moveTo>
                    <a:pt x="136" y="380"/>
                  </a:moveTo>
                  <a:cubicBezTo>
                    <a:pt x="135" y="376"/>
                    <a:pt x="135" y="371"/>
                    <a:pt x="136" y="368"/>
                  </a:cubicBezTo>
                  <a:cubicBezTo>
                    <a:pt x="137" y="364"/>
                    <a:pt x="139" y="361"/>
                    <a:pt x="143" y="359"/>
                  </a:cubicBezTo>
                  <a:cubicBezTo>
                    <a:pt x="146" y="356"/>
                    <a:pt x="150" y="355"/>
                    <a:pt x="154" y="354"/>
                  </a:cubicBezTo>
                  <a:cubicBezTo>
                    <a:pt x="158" y="354"/>
                    <a:pt x="162" y="355"/>
                    <a:pt x="166" y="357"/>
                  </a:cubicBezTo>
                  <a:cubicBezTo>
                    <a:pt x="170" y="359"/>
                    <a:pt x="174" y="362"/>
                    <a:pt x="177" y="366"/>
                  </a:cubicBezTo>
                  <a:cubicBezTo>
                    <a:pt x="180" y="369"/>
                    <a:pt x="183" y="373"/>
                    <a:pt x="185" y="377"/>
                  </a:cubicBezTo>
                  <a:cubicBezTo>
                    <a:pt x="188" y="384"/>
                    <a:pt x="188" y="384"/>
                    <a:pt x="188" y="384"/>
                  </a:cubicBezTo>
                  <a:cubicBezTo>
                    <a:pt x="194" y="396"/>
                    <a:pt x="194" y="396"/>
                    <a:pt x="194" y="396"/>
                  </a:cubicBezTo>
                  <a:cubicBezTo>
                    <a:pt x="196" y="395"/>
                    <a:pt x="198" y="394"/>
                    <a:pt x="200" y="393"/>
                  </a:cubicBezTo>
                  <a:cubicBezTo>
                    <a:pt x="201" y="393"/>
                    <a:pt x="201" y="392"/>
                    <a:pt x="202" y="392"/>
                  </a:cubicBezTo>
                  <a:cubicBezTo>
                    <a:pt x="203" y="391"/>
                    <a:pt x="204" y="391"/>
                    <a:pt x="205" y="390"/>
                  </a:cubicBezTo>
                  <a:cubicBezTo>
                    <a:pt x="207" y="389"/>
                    <a:pt x="207" y="389"/>
                    <a:pt x="207" y="389"/>
                  </a:cubicBezTo>
                  <a:cubicBezTo>
                    <a:pt x="209" y="388"/>
                    <a:pt x="209" y="388"/>
                    <a:pt x="209" y="388"/>
                  </a:cubicBezTo>
                  <a:cubicBezTo>
                    <a:pt x="210" y="387"/>
                    <a:pt x="211" y="386"/>
                    <a:pt x="213" y="386"/>
                  </a:cubicBezTo>
                  <a:cubicBezTo>
                    <a:pt x="217" y="383"/>
                    <a:pt x="221" y="380"/>
                    <a:pt x="225" y="376"/>
                  </a:cubicBezTo>
                  <a:cubicBezTo>
                    <a:pt x="229" y="373"/>
                    <a:pt x="233" y="369"/>
                    <a:pt x="237" y="366"/>
                  </a:cubicBezTo>
                  <a:cubicBezTo>
                    <a:pt x="239" y="364"/>
                    <a:pt x="240" y="362"/>
                    <a:pt x="242" y="360"/>
                  </a:cubicBezTo>
                  <a:cubicBezTo>
                    <a:pt x="244" y="358"/>
                    <a:pt x="244" y="358"/>
                    <a:pt x="244" y="358"/>
                  </a:cubicBezTo>
                  <a:cubicBezTo>
                    <a:pt x="246" y="356"/>
                    <a:pt x="246" y="356"/>
                    <a:pt x="246" y="356"/>
                  </a:cubicBezTo>
                  <a:cubicBezTo>
                    <a:pt x="247" y="354"/>
                    <a:pt x="249" y="353"/>
                    <a:pt x="250" y="351"/>
                  </a:cubicBezTo>
                  <a:cubicBezTo>
                    <a:pt x="249" y="349"/>
                    <a:pt x="247" y="348"/>
                    <a:pt x="246" y="346"/>
                  </a:cubicBezTo>
                  <a:cubicBezTo>
                    <a:pt x="245" y="345"/>
                    <a:pt x="245" y="345"/>
                    <a:pt x="245" y="345"/>
                  </a:cubicBezTo>
                  <a:cubicBezTo>
                    <a:pt x="245" y="344"/>
                    <a:pt x="245" y="344"/>
                    <a:pt x="245" y="344"/>
                  </a:cubicBezTo>
                  <a:cubicBezTo>
                    <a:pt x="245" y="343"/>
                    <a:pt x="244" y="343"/>
                    <a:pt x="244" y="342"/>
                  </a:cubicBezTo>
                  <a:cubicBezTo>
                    <a:pt x="243" y="340"/>
                    <a:pt x="242" y="338"/>
                    <a:pt x="242" y="336"/>
                  </a:cubicBezTo>
                  <a:cubicBezTo>
                    <a:pt x="242" y="335"/>
                    <a:pt x="241" y="334"/>
                    <a:pt x="241" y="333"/>
                  </a:cubicBezTo>
                  <a:cubicBezTo>
                    <a:pt x="241" y="332"/>
                    <a:pt x="241" y="332"/>
                    <a:pt x="241" y="331"/>
                  </a:cubicBezTo>
                  <a:cubicBezTo>
                    <a:pt x="241" y="331"/>
                    <a:pt x="241" y="330"/>
                    <a:pt x="241" y="330"/>
                  </a:cubicBezTo>
                  <a:cubicBezTo>
                    <a:pt x="241" y="328"/>
                    <a:pt x="241" y="325"/>
                    <a:pt x="241" y="323"/>
                  </a:cubicBezTo>
                  <a:cubicBezTo>
                    <a:pt x="242" y="314"/>
                    <a:pt x="246" y="306"/>
                    <a:pt x="251" y="298"/>
                  </a:cubicBezTo>
                  <a:cubicBezTo>
                    <a:pt x="253" y="295"/>
                    <a:pt x="256" y="291"/>
                    <a:pt x="260" y="289"/>
                  </a:cubicBezTo>
                  <a:cubicBezTo>
                    <a:pt x="263" y="287"/>
                    <a:pt x="267" y="286"/>
                    <a:pt x="271" y="286"/>
                  </a:cubicBezTo>
                  <a:cubicBezTo>
                    <a:pt x="274" y="287"/>
                    <a:pt x="278" y="288"/>
                    <a:pt x="281" y="291"/>
                  </a:cubicBezTo>
                  <a:cubicBezTo>
                    <a:pt x="285" y="293"/>
                    <a:pt x="287" y="297"/>
                    <a:pt x="288" y="300"/>
                  </a:cubicBezTo>
                  <a:cubicBezTo>
                    <a:pt x="291" y="307"/>
                    <a:pt x="288" y="316"/>
                    <a:pt x="284" y="324"/>
                  </a:cubicBezTo>
                  <a:cubicBezTo>
                    <a:pt x="282" y="328"/>
                    <a:pt x="279" y="332"/>
                    <a:pt x="276" y="335"/>
                  </a:cubicBezTo>
                  <a:cubicBezTo>
                    <a:pt x="275" y="337"/>
                    <a:pt x="275" y="337"/>
                    <a:pt x="275" y="337"/>
                  </a:cubicBezTo>
                  <a:cubicBezTo>
                    <a:pt x="273" y="339"/>
                    <a:pt x="273" y="339"/>
                    <a:pt x="273" y="339"/>
                  </a:cubicBezTo>
                  <a:cubicBezTo>
                    <a:pt x="269" y="344"/>
                    <a:pt x="269" y="344"/>
                    <a:pt x="269" y="344"/>
                  </a:cubicBezTo>
                  <a:cubicBezTo>
                    <a:pt x="268" y="346"/>
                    <a:pt x="267" y="347"/>
                    <a:pt x="267" y="349"/>
                  </a:cubicBezTo>
                  <a:cubicBezTo>
                    <a:pt x="267" y="349"/>
                    <a:pt x="267" y="350"/>
                    <a:pt x="267" y="350"/>
                  </a:cubicBezTo>
                  <a:cubicBezTo>
                    <a:pt x="267" y="351"/>
                    <a:pt x="267" y="351"/>
                    <a:pt x="267" y="351"/>
                  </a:cubicBezTo>
                  <a:cubicBezTo>
                    <a:pt x="267" y="351"/>
                    <a:pt x="267" y="351"/>
                    <a:pt x="268" y="351"/>
                  </a:cubicBezTo>
                  <a:cubicBezTo>
                    <a:pt x="268" y="352"/>
                    <a:pt x="268" y="352"/>
                    <a:pt x="268" y="352"/>
                  </a:cubicBezTo>
                  <a:cubicBezTo>
                    <a:pt x="268" y="352"/>
                    <a:pt x="269" y="353"/>
                    <a:pt x="270" y="353"/>
                  </a:cubicBezTo>
                  <a:cubicBezTo>
                    <a:pt x="270" y="354"/>
                    <a:pt x="271" y="354"/>
                    <a:pt x="272" y="354"/>
                  </a:cubicBezTo>
                  <a:cubicBezTo>
                    <a:pt x="274" y="355"/>
                    <a:pt x="276" y="356"/>
                    <a:pt x="277" y="356"/>
                  </a:cubicBezTo>
                  <a:cubicBezTo>
                    <a:pt x="278" y="356"/>
                    <a:pt x="279" y="357"/>
                    <a:pt x="280" y="357"/>
                  </a:cubicBezTo>
                  <a:cubicBezTo>
                    <a:pt x="283" y="357"/>
                    <a:pt x="283" y="357"/>
                    <a:pt x="283" y="357"/>
                  </a:cubicBezTo>
                  <a:cubicBezTo>
                    <a:pt x="285" y="358"/>
                    <a:pt x="286" y="358"/>
                    <a:pt x="287" y="358"/>
                  </a:cubicBezTo>
                  <a:cubicBezTo>
                    <a:pt x="292" y="359"/>
                    <a:pt x="297" y="359"/>
                    <a:pt x="303" y="359"/>
                  </a:cubicBezTo>
                  <a:cubicBezTo>
                    <a:pt x="308" y="359"/>
                    <a:pt x="313" y="359"/>
                    <a:pt x="318" y="358"/>
                  </a:cubicBezTo>
                  <a:cubicBezTo>
                    <a:pt x="321" y="357"/>
                    <a:pt x="323" y="356"/>
                    <a:pt x="326" y="355"/>
                  </a:cubicBezTo>
                  <a:cubicBezTo>
                    <a:pt x="327" y="355"/>
                    <a:pt x="327" y="355"/>
                    <a:pt x="327" y="355"/>
                  </a:cubicBezTo>
                  <a:cubicBezTo>
                    <a:pt x="328" y="355"/>
                    <a:pt x="328" y="355"/>
                    <a:pt x="328" y="355"/>
                  </a:cubicBezTo>
                  <a:cubicBezTo>
                    <a:pt x="331" y="353"/>
                    <a:pt x="331" y="353"/>
                    <a:pt x="331" y="353"/>
                  </a:cubicBezTo>
                  <a:cubicBezTo>
                    <a:pt x="333" y="353"/>
                    <a:pt x="335" y="352"/>
                    <a:pt x="337" y="351"/>
                  </a:cubicBezTo>
                  <a:cubicBezTo>
                    <a:pt x="336" y="348"/>
                    <a:pt x="336" y="345"/>
                    <a:pt x="335" y="342"/>
                  </a:cubicBezTo>
                  <a:cubicBezTo>
                    <a:pt x="335" y="340"/>
                    <a:pt x="335" y="340"/>
                    <a:pt x="335" y="340"/>
                  </a:cubicBezTo>
                  <a:cubicBezTo>
                    <a:pt x="335" y="339"/>
                    <a:pt x="335" y="339"/>
                    <a:pt x="335" y="339"/>
                  </a:cubicBezTo>
                  <a:cubicBezTo>
                    <a:pt x="334" y="337"/>
                    <a:pt x="334" y="337"/>
                    <a:pt x="334" y="337"/>
                  </a:cubicBezTo>
                  <a:cubicBezTo>
                    <a:pt x="334" y="333"/>
                    <a:pt x="334" y="330"/>
                    <a:pt x="334" y="327"/>
                  </a:cubicBezTo>
                  <a:cubicBezTo>
                    <a:pt x="334" y="320"/>
                    <a:pt x="336" y="314"/>
                    <a:pt x="339" y="309"/>
                  </a:cubicBezTo>
                  <a:cubicBezTo>
                    <a:pt x="340" y="307"/>
                    <a:pt x="342" y="304"/>
                    <a:pt x="345" y="302"/>
                  </a:cubicBezTo>
                  <a:cubicBezTo>
                    <a:pt x="346" y="301"/>
                    <a:pt x="347" y="300"/>
                    <a:pt x="348" y="299"/>
                  </a:cubicBezTo>
                  <a:cubicBezTo>
                    <a:pt x="349" y="298"/>
                    <a:pt x="350" y="297"/>
                    <a:pt x="352" y="297"/>
                  </a:cubicBezTo>
                  <a:cubicBezTo>
                    <a:pt x="357" y="294"/>
                    <a:pt x="363" y="294"/>
                    <a:pt x="367" y="296"/>
                  </a:cubicBezTo>
                  <a:cubicBezTo>
                    <a:pt x="369" y="296"/>
                    <a:pt x="370" y="297"/>
                    <a:pt x="371" y="297"/>
                  </a:cubicBezTo>
                  <a:cubicBezTo>
                    <a:pt x="371" y="298"/>
                    <a:pt x="372" y="298"/>
                    <a:pt x="372" y="299"/>
                  </a:cubicBezTo>
                  <a:cubicBezTo>
                    <a:pt x="373" y="299"/>
                    <a:pt x="373" y="300"/>
                    <a:pt x="374" y="300"/>
                  </a:cubicBezTo>
                  <a:cubicBezTo>
                    <a:pt x="375" y="303"/>
                    <a:pt x="377" y="305"/>
                    <a:pt x="378" y="308"/>
                  </a:cubicBezTo>
                  <a:cubicBezTo>
                    <a:pt x="380" y="313"/>
                    <a:pt x="380" y="319"/>
                    <a:pt x="378" y="325"/>
                  </a:cubicBezTo>
                  <a:cubicBezTo>
                    <a:pt x="376" y="330"/>
                    <a:pt x="372" y="336"/>
                    <a:pt x="367" y="340"/>
                  </a:cubicBezTo>
                  <a:cubicBezTo>
                    <a:pt x="365" y="343"/>
                    <a:pt x="363" y="345"/>
                    <a:pt x="360" y="347"/>
                  </a:cubicBezTo>
                  <a:cubicBezTo>
                    <a:pt x="359" y="347"/>
                    <a:pt x="359" y="348"/>
                    <a:pt x="358" y="348"/>
                  </a:cubicBezTo>
                  <a:cubicBezTo>
                    <a:pt x="357" y="349"/>
                    <a:pt x="357" y="349"/>
                    <a:pt x="357" y="349"/>
                  </a:cubicBezTo>
                  <a:cubicBezTo>
                    <a:pt x="356" y="350"/>
                    <a:pt x="356" y="350"/>
                    <a:pt x="356" y="350"/>
                  </a:cubicBezTo>
                  <a:cubicBezTo>
                    <a:pt x="353" y="352"/>
                    <a:pt x="351" y="353"/>
                    <a:pt x="348" y="355"/>
                  </a:cubicBezTo>
                  <a:cubicBezTo>
                    <a:pt x="349" y="357"/>
                    <a:pt x="349" y="359"/>
                    <a:pt x="350" y="361"/>
                  </a:cubicBezTo>
                  <a:cubicBezTo>
                    <a:pt x="350" y="362"/>
                    <a:pt x="351" y="363"/>
                    <a:pt x="351" y="364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3" y="369"/>
                    <a:pt x="354" y="371"/>
                    <a:pt x="356" y="373"/>
                  </a:cubicBezTo>
                  <a:cubicBezTo>
                    <a:pt x="358" y="378"/>
                    <a:pt x="361" y="382"/>
                    <a:pt x="364" y="387"/>
                  </a:cubicBezTo>
                  <a:cubicBezTo>
                    <a:pt x="367" y="391"/>
                    <a:pt x="371" y="395"/>
                    <a:pt x="375" y="398"/>
                  </a:cubicBezTo>
                  <a:cubicBezTo>
                    <a:pt x="376" y="399"/>
                    <a:pt x="377" y="400"/>
                    <a:pt x="378" y="400"/>
                  </a:cubicBezTo>
                  <a:cubicBezTo>
                    <a:pt x="379" y="401"/>
                    <a:pt x="379" y="401"/>
                    <a:pt x="380" y="402"/>
                  </a:cubicBezTo>
                  <a:cubicBezTo>
                    <a:pt x="381" y="402"/>
                    <a:pt x="381" y="402"/>
                    <a:pt x="381" y="402"/>
                  </a:cubicBezTo>
                  <a:cubicBezTo>
                    <a:pt x="381" y="402"/>
                    <a:pt x="381" y="402"/>
                    <a:pt x="381" y="402"/>
                  </a:cubicBezTo>
                  <a:cubicBezTo>
                    <a:pt x="383" y="403"/>
                    <a:pt x="383" y="403"/>
                    <a:pt x="383" y="403"/>
                  </a:cubicBezTo>
                  <a:cubicBezTo>
                    <a:pt x="384" y="404"/>
                    <a:pt x="386" y="405"/>
                    <a:pt x="388" y="406"/>
                  </a:cubicBezTo>
                  <a:cubicBezTo>
                    <a:pt x="391" y="407"/>
                    <a:pt x="391" y="407"/>
                    <a:pt x="391" y="407"/>
                  </a:cubicBezTo>
                  <a:cubicBezTo>
                    <a:pt x="392" y="408"/>
                    <a:pt x="392" y="408"/>
                    <a:pt x="392" y="408"/>
                  </a:cubicBezTo>
                  <a:cubicBezTo>
                    <a:pt x="393" y="408"/>
                    <a:pt x="393" y="408"/>
                    <a:pt x="394" y="408"/>
                  </a:cubicBezTo>
                  <a:cubicBezTo>
                    <a:pt x="401" y="393"/>
                    <a:pt x="401" y="393"/>
                    <a:pt x="401" y="393"/>
                  </a:cubicBezTo>
                  <a:cubicBezTo>
                    <a:pt x="406" y="383"/>
                    <a:pt x="406" y="383"/>
                    <a:pt x="406" y="383"/>
                  </a:cubicBezTo>
                  <a:cubicBezTo>
                    <a:pt x="408" y="379"/>
                    <a:pt x="408" y="379"/>
                    <a:pt x="408" y="379"/>
                  </a:cubicBezTo>
                  <a:cubicBezTo>
                    <a:pt x="409" y="378"/>
                    <a:pt x="409" y="378"/>
                    <a:pt x="409" y="378"/>
                  </a:cubicBezTo>
                  <a:cubicBezTo>
                    <a:pt x="409" y="377"/>
                    <a:pt x="409" y="377"/>
                    <a:pt x="409" y="377"/>
                  </a:cubicBezTo>
                  <a:cubicBezTo>
                    <a:pt x="410" y="376"/>
                    <a:pt x="410" y="375"/>
                    <a:pt x="411" y="375"/>
                  </a:cubicBezTo>
                  <a:cubicBezTo>
                    <a:pt x="413" y="372"/>
                    <a:pt x="415" y="370"/>
                    <a:pt x="417" y="367"/>
                  </a:cubicBezTo>
                  <a:cubicBezTo>
                    <a:pt x="420" y="365"/>
                    <a:pt x="422" y="363"/>
                    <a:pt x="425" y="362"/>
                  </a:cubicBezTo>
                  <a:cubicBezTo>
                    <a:pt x="426" y="361"/>
                    <a:pt x="427" y="361"/>
                    <a:pt x="429" y="361"/>
                  </a:cubicBezTo>
                  <a:cubicBezTo>
                    <a:pt x="430" y="361"/>
                    <a:pt x="431" y="361"/>
                    <a:pt x="432" y="361"/>
                  </a:cubicBezTo>
                  <a:cubicBezTo>
                    <a:pt x="437" y="362"/>
                    <a:pt x="441" y="366"/>
                    <a:pt x="444" y="372"/>
                  </a:cubicBezTo>
                  <a:cubicBezTo>
                    <a:pt x="446" y="377"/>
                    <a:pt x="447" y="384"/>
                    <a:pt x="446" y="390"/>
                  </a:cubicBezTo>
                  <a:cubicBezTo>
                    <a:pt x="445" y="393"/>
                    <a:pt x="445" y="396"/>
                    <a:pt x="443" y="399"/>
                  </a:cubicBezTo>
                  <a:cubicBezTo>
                    <a:pt x="442" y="402"/>
                    <a:pt x="440" y="405"/>
                    <a:pt x="438" y="407"/>
                  </a:cubicBezTo>
                  <a:cubicBezTo>
                    <a:pt x="434" y="411"/>
                    <a:pt x="429" y="415"/>
                    <a:pt x="423" y="417"/>
                  </a:cubicBezTo>
                  <a:cubicBezTo>
                    <a:pt x="420" y="418"/>
                    <a:pt x="416" y="418"/>
                    <a:pt x="413" y="418"/>
                  </a:cubicBezTo>
                  <a:cubicBezTo>
                    <a:pt x="411" y="418"/>
                    <a:pt x="410" y="419"/>
                    <a:pt x="408" y="419"/>
                  </a:cubicBezTo>
                  <a:cubicBezTo>
                    <a:pt x="407" y="418"/>
                    <a:pt x="407" y="418"/>
                    <a:pt x="407" y="418"/>
                  </a:cubicBezTo>
                  <a:cubicBezTo>
                    <a:pt x="407" y="418"/>
                    <a:pt x="406" y="418"/>
                    <a:pt x="406" y="418"/>
                  </a:cubicBezTo>
                  <a:cubicBezTo>
                    <a:pt x="405" y="418"/>
                    <a:pt x="404" y="418"/>
                    <a:pt x="404" y="418"/>
                  </a:cubicBezTo>
                  <a:cubicBezTo>
                    <a:pt x="399" y="418"/>
                    <a:pt x="399" y="418"/>
                    <a:pt x="399" y="418"/>
                  </a:cubicBezTo>
                  <a:cubicBezTo>
                    <a:pt x="398" y="419"/>
                    <a:pt x="397" y="421"/>
                    <a:pt x="397" y="423"/>
                  </a:cubicBezTo>
                  <a:cubicBezTo>
                    <a:pt x="395" y="427"/>
                    <a:pt x="395" y="427"/>
                    <a:pt x="395" y="427"/>
                  </a:cubicBezTo>
                  <a:cubicBezTo>
                    <a:pt x="392" y="432"/>
                    <a:pt x="392" y="432"/>
                    <a:pt x="392" y="432"/>
                  </a:cubicBezTo>
                  <a:cubicBezTo>
                    <a:pt x="387" y="443"/>
                    <a:pt x="387" y="443"/>
                    <a:pt x="387" y="443"/>
                  </a:cubicBezTo>
                  <a:cubicBezTo>
                    <a:pt x="384" y="451"/>
                    <a:pt x="381" y="458"/>
                    <a:pt x="378" y="465"/>
                  </a:cubicBezTo>
                  <a:cubicBezTo>
                    <a:pt x="372" y="480"/>
                    <a:pt x="367" y="495"/>
                    <a:pt x="361" y="510"/>
                  </a:cubicBezTo>
                  <a:cubicBezTo>
                    <a:pt x="351" y="539"/>
                    <a:pt x="341" y="570"/>
                    <a:pt x="332" y="600"/>
                  </a:cubicBezTo>
                  <a:cubicBezTo>
                    <a:pt x="327" y="617"/>
                    <a:pt x="327" y="617"/>
                    <a:pt x="327" y="617"/>
                  </a:cubicBezTo>
                  <a:cubicBezTo>
                    <a:pt x="326" y="622"/>
                    <a:pt x="326" y="622"/>
                    <a:pt x="326" y="622"/>
                  </a:cubicBezTo>
                  <a:cubicBezTo>
                    <a:pt x="325" y="622"/>
                    <a:pt x="325" y="622"/>
                    <a:pt x="325" y="622"/>
                  </a:cubicBezTo>
                  <a:cubicBezTo>
                    <a:pt x="330" y="603"/>
                    <a:pt x="330" y="603"/>
                    <a:pt x="330" y="603"/>
                  </a:cubicBezTo>
                  <a:cubicBezTo>
                    <a:pt x="334" y="592"/>
                    <a:pt x="334" y="592"/>
                    <a:pt x="334" y="592"/>
                  </a:cubicBezTo>
                  <a:cubicBezTo>
                    <a:pt x="342" y="563"/>
                    <a:pt x="352" y="534"/>
                    <a:pt x="362" y="506"/>
                  </a:cubicBezTo>
                  <a:cubicBezTo>
                    <a:pt x="367" y="491"/>
                    <a:pt x="373" y="477"/>
                    <a:pt x="378" y="463"/>
                  </a:cubicBezTo>
                  <a:cubicBezTo>
                    <a:pt x="381" y="456"/>
                    <a:pt x="384" y="449"/>
                    <a:pt x="387" y="442"/>
                  </a:cubicBezTo>
                  <a:cubicBezTo>
                    <a:pt x="392" y="432"/>
                    <a:pt x="392" y="432"/>
                    <a:pt x="392" y="432"/>
                  </a:cubicBezTo>
                  <a:cubicBezTo>
                    <a:pt x="394" y="426"/>
                    <a:pt x="394" y="426"/>
                    <a:pt x="394" y="426"/>
                  </a:cubicBezTo>
                  <a:cubicBezTo>
                    <a:pt x="398" y="417"/>
                    <a:pt x="398" y="417"/>
                    <a:pt x="398" y="417"/>
                  </a:cubicBezTo>
                  <a:cubicBezTo>
                    <a:pt x="403" y="418"/>
                    <a:pt x="403" y="418"/>
                    <a:pt x="403" y="418"/>
                  </a:cubicBezTo>
                  <a:cubicBezTo>
                    <a:pt x="404" y="418"/>
                    <a:pt x="405" y="418"/>
                    <a:pt x="406" y="418"/>
                  </a:cubicBezTo>
                  <a:cubicBezTo>
                    <a:pt x="406" y="418"/>
                    <a:pt x="407" y="418"/>
                    <a:pt x="407" y="418"/>
                  </a:cubicBezTo>
                  <a:cubicBezTo>
                    <a:pt x="408" y="418"/>
                    <a:pt x="408" y="418"/>
                    <a:pt x="408" y="418"/>
                  </a:cubicBezTo>
                  <a:cubicBezTo>
                    <a:pt x="410" y="418"/>
                    <a:pt x="411" y="418"/>
                    <a:pt x="413" y="418"/>
                  </a:cubicBezTo>
                  <a:cubicBezTo>
                    <a:pt x="416" y="417"/>
                    <a:pt x="419" y="417"/>
                    <a:pt x="422" y="416"/>
                  </a:cubicBezTo>
                  <a:cubicBezTo>
                    <a:pt x="428" y="414"/>
                    <a:pt x="434" y="411"/>
                    <a:pt x="438" y="406"/>
                  </a:cubicBezTo>
                  <a:cubicBezTo>
                    <a:pt x="440" y="404"/>
                    <a:pt x="442" y="402"/>
                    <a:pt x="443" y="399"/>
                  </a:cubicBezTo>
                  <a:cubicBezTo>
                    <a:pt x="444" y="396"/>
                    <a:pt x="445" y="393"/>
                    <a:pt x="445" y="390"/>
                  </a:cubicBezTo>
                  <a:cubicBezTo>
                    <a:pt x="446" y="384"/>
                    <a:pt x="446" y="377"/>
                    <a:pt x="443" y="372"/>
                  </a:cubicBezTo>
                  <a:cubicBezTo>
                    <a:pt x="441" y="367"/>
                    <a:pt x="436" y="362"/>
                    <a:pt x="432" y="362"/>
                  </a:cubicBezTo>
                  <a:cubicBezTo>
                    <a:pt x="431" y="362"/>
                    <a:pt x="431" y="362"/>
                    <a:pt x="430" y="361"/>
                  </a:cubicBezTo>
                  <a:cubicBezTo>
                    <a:pt x="430" y="361"/>
                    <a:pt x="429" y="362"/>
                    <a:pt x="429" y="362"/>
                  </a:cubicBezTo>
                  <a:cubicBezTo>
                    <a:pt x="428" y="362"/>
                    <a:pt x="426" y="362"/>
                    <a:pt x="425" y="363"/>
                  </a:cubicBezTo>
                  <a:cubicBezTo>
                    <a:pt x="423" y="364"/>
                    <a:pt x="420" y="366"/>
                    <a:pt x="418" y="368"/>
                  </a:cubicBezTo>
                  <a:cubicBezTo>
                    <a:pt x="415" y="370"/>
                    <a:pt x="413" y="373"/>
                    <a:pt x="411" y="375"/>
                  </a:cubicBezTo>
                  <a:cubicBezTo>
                    <a:pt x="411" y="376"/>
                    <a:pt x="410" y="377"/>
                    <a:pt x="410" y="377"/>
                  </a:cubicBezTo>
                  <a:cubicBezTo>
                    <a:pt x="409" y="378"/>
                    <a:pt x="409" y="378"/>
                    <a:pt x="409" y="378"/>
                  </a:cubicBezTo>
                  <a:cubicBezTo>
                    <a:pt x="409" y="379"/>
                    <a:pt x="409" y="379"/>
                    <a:pt x="409" y="379"/>
                  </a:cubicBezTo>
                  <a:cubicBezTo>
                    <a:pt x="406" y="384"/>
                    <a:pt x="406" y="384"/>
                    <a:pt x="406" y="384"/>
                  </a:cubicBezTo>
                  <a:cubicBezTo>
                    <a:pt x="402" y="394"/>
                    <a:pt x="402" y="394"/>
                    <a:pt x="402" y="394"/>
                  </a:cubicBezTo>
                  <a:cubicBezTo>
                    <a:pt x="394" y="409"/>
                    <a:pt x="394" y="409"/>
                    <a:pt x="394" y="409"/>
                  </a:cubicBezTo>
                  <a:cubicBezTo>
                    <a:pt x="394" y="409"/>
                    <a:pt x="393" y="409"/>
                    <a:pt x="393" y="409"/>
                  </a:cubicBezTo>
                  <a:cubicBezTo>
                    <a:pt x="391" y="408"/>
                    <a:pt x="391" y="408"/>
                    <a:pt x="391" y="408"/>
                  </a:cubicBezTo>
                  <a:cubicBezTo>
                    <a:pt x="388" y="407"/>
                    <a:pt x="388" y="407"/>
                    <a:pt x="388" y="407"/>
                  </a:cubicBezTo>
                  <a:cubicBezTo>
                    <a:pt x="386" y="406"/>
                    <a:pt x="384" y="405"/>
                    <a:pt x="382" y="404"/>
                  </a:cubicBezTo>
                  <a:cubicBezTo>
                    <a:pt x="381" y="403"/>
                    <a:pt x="381" y="403"/>
                    <a:pt x="381" y="403"/>
                  </a:cubicBezTo>
                  <a:cubicBezTo>
                    <a:pt x="380" y="403"/>
                    <a:pt x="380" y="403"/>
                    <a:pt x="380" y="403"/>
                  </a:cubicBezTo>
                  <a:cubicBezTo>
                    <a:pt x="380" y="402"/>
                    <a:pt x="380" y="402"/>
                    <a:pt x="380" y="402"/>
                  </a:cubicBezTo>
                  <a:cubicBezTo>
                    <a:pt x="379" y="402"/>
                    <a:pt x="378" y="402"/>
                    <a:pt x="378" y="401"/>
                  </a:cubicBezTo>
                  <a:cubicBezTo>
                    <a:pt x="377" y="400"/>
                    <a:pt x="376" y="400"/>
                    <a:pt x="375" y="399"/>
                  </a:cubicBezTo>
                  <a:cubicBezTo>
                    <a:pt x="370" y="395"/>
                    <a:pt x="367" y="391"/>
                    <a:pt x="363" y="387"/>
                  </a:cubicBezTo>
                  <a:cubicBezTo>
                    <a:pt x="360" y="383"/>
                    <a:pt x="357" y="378"/>
                    <a:pt x="355" y="374"/>
                  </a:cubicBezTo>
                  <a:cubicBezTo>
                    <a:pt x="354" y="371"/>
                    <a:pt x="352" y="369"/>
                    <a:pt x="351" y="367"/>
                  </a:cubicBezTo>
                  <a:cubicBezTo>
                    <a:pt x="351" y="366"/>
                    <a:pt x="351" y="366"/>
                    <a:pt x="351" y="366"/>
                  </a:cubicBezTo>
                  <a:cubicBezTo>
                    <a:pt x="350" y="364"/>
                    <a:pt x="350" y="364"/>
                    <a:pt x="350" y="364"/>
                  </a:cubicBezTo>
                  <a:cubicBezTo>
                    <a:pt x="350" y="363"/>
                    <a:pt x="350" y="362"/>
                    <a:pt x="349" y="361"/>
                  </a:cubicBezTo>
                  <a:cubicBezTo>
                    <a:pt x="348" y="359"/>
                    <a:pt x="348" y="357"/>
                    <a:pt x="347" y="355"/>
                  </a:cubicBezTo>
                  <a:cubicBezTo>
                    <a:pt x="350" y="353"/>
                    <a:pt x="352" y="351"/>
                    <a:pt x="355" y="349"/>
                  </a:cubicBezTo>
                  <a:cubicBezTo>
                    <a:pt x="357" y="348"/>
                    <a:pt x="357" y="348"/>
                    <a:pt x="357" y="348"/>
                  </a:cubicBezTo>
                  <a:cubicBezTo>
                    <a:pt x="358" y="348"/>
                    <a:pt x="358" y="348"/>
                    <a:pt x="358" y="348"/>
                  </a:cubicBezTo>
                  <a:cubicBezTo>
                    <a:pt x="358" y="347"/>
                    <a:pt x="359" y="347"/>
                    <a:pt x="359" y="346"/>
                  </a:cubicBezTo>
                  <a:cubicBezTo>
                    <a:pt x="362" y="344"/>
                    <a:pt x="364" y="342"/>
                    <a:pt x="367" y="340"/>
                  </a:cubicBezTo>
                  <a:cubicBezTo>
                    <a:pt x="371" y="335"/>
                    <a:pt x="375" y="330"/>
                    <a:pt x="377" y="325"/>
                  </a:cubicBezTo>
                  <a:cubicBezTo>
                    <a:pt x="379" y="319"/>
                    <a:pt x="379" y="313"/>
                    <a:pt x="377" y="308"/>
                  </a:cubicBezTo>
                  <a:cubicBezTo>
                    <a:pt x="376" y="306"/>
                    <a:pt x="375" y="303"/>
                    <a:pt x="373" y="301"/>
                  </a:cubicBezTo>
                  <a:cubicBezTo>
                    <a:pt x="372" y="301"/>
                    <a:pt x="372" y="300"/>
                    <a:pt x="371" y="299"/>
                  </a:cubicBezTo>
                  <a:cubicBezTo>
                    <a:pt x="371" y="299"/>
                    <a:pt x="371" y="299"/>
                    <a:pt x="370" y="298"/>
                  </a:cubicBezTo>
                  <a:cubicBezTo>
                    <a:pt x="369" y="297"/>
                    <a:pt x="368" y="297"/>
                    <a:pt x="367" y="296"/>
                  </a:cubicBezTo>
                  <a:cubicBezTo>
                    <a:pt x="363" y="295"/>
                    <a:pt x="357" y="295"/>
                    <a:pt x="352" y="298"/>
                  </a:cubicBezTo>
                  <a:cubicBezTo>
                    <a:pt x="351" y="298"/>
                    <a:pt x="350" y="299"/>
                    <a:pt x="349" y="300"/>
                  </a:cubicBezTo>
                  <a:cubicBezTo>
                    <a:pt x="347" y="301"/>
                    <a:pt x="346" y="302"/>
                    <a:pt x="345" y="303"/>
                  </a:cubicBezTo>
                  <a:cubicBezTo>
                    <a:pt x="343" y="305"/>
                    <a:pt x="341" y="307"/>
                    <a:pt x="340" y="310"/>
                  </a:cubicBezTo>
                  <a:cubicBezTo>
                    <a:pt x="337" y="315"/>
                    <a:pt x="335" y="321"/>
                    <a:pt x="335" y="327"/>
                  </a:cubicBezTo>
                  <a:cubicBezTo>
                    <a:pt x="335" y="330"/>
                    <a:pt x="335" y="333"/>
                    <a:pt x="335" y="337"/>
                  </a:cubicBezTo>
                  <a:cubicBezTo>
                    <a:pt x="336" y="339"/>
                    <a:pt x="336" y="339"/>
                    <a:pt x="336" y="339"/>
                  </a:cubicBezTo>
                  <a:cubicBezTo>
                    <a:pt x="336" y="340"/>
                    <a:pt x="336" y="340"/>
                    <a:pt x="336" y="340"/>
                  </a:cubicBezTo>
                  <a:cubicBezTo>
                    <a:pt x="336" y="342"/>
                    <a:pt x="336" y="342"/>
                    <a:pt x="336" y="342"/>
                  </a:cubicBezTo>
                  <a:cubicBezTo>
                    <a:pt x="336" y="343"/>
                    <a:pt x="336" y="343"/>
                    <a:pt x="336" y="343"/>
                  </a:cubicBezTo>
                  <a:cubicBezTo>
                    <a:pt x="337" y="344"/>
                    <a:pt x="337" y="344"/>
                    <a:pt x="337" y="344"/>
                  </a:cubicBezTo>
                  <a:cubicBezTo>
                    <a:pt x="337" y="347"/>
                    <a:pt x="337" y="347"/>
                    <a:pt x="337" y="347"/>
                  </a:cubicBezTo>
                  <a:cubicBezTo>
                    <a:pt x="338" y="351"/>
                    <a:pt x="338" y="351"/>
                    <a:pt x="338" y="351"/>
                  </a:cubicBezTo>
                  <a:cubicBezTo>
                    <a:pt x="336" y="352"/>
                    <a:pt x="334" y="353"/>
                    <a:pt x="332" y="354"/>
                  </a:cubicBezTo>
                  <a:cubicBezTo>
                    <a:pt x="331" y="355"/>
                    <a:pt x="330" y="355"/>
                    <a:pt x="329" y="355"/>
                  </a:cubicBezTo>
                  <a:cubicBezTo>
                    <a:pt x="328" y="356"/>
                    <a:pt x="328" y="356"/>
                    <a:pt x="328" y="356"/>
                  </a:cubicBezTo>
                  <a:cubicBezTo>
                    <a:pt x="326" y="356"/>
                    <a:pt x="326" y="356"/>
                    <a:pt x="326" y="356"/>
                  </a:cubicBezTo>
                  <a:cubicBezTo>
                    <a:pt x="324" y="357"/>
                    <a:pt x="321" y="358"/>
                    <a:pt x="318" y="359"/>
                  </a:cubicBezTo>
                  <a:cubicBezTo>
                    <a:pt x="313" y="360"/>
                    <a:pt x="308" y="360"/>
                    <a:pt x="303" y="360"/>
                  </a:cubicBezTo>
                  <a:cubicBezTo>
                    <a:pt x="297" y="360"/>
                    <a:pt x="292" y="360"/>
                    <a:pt x="287" y="359"/>
                  </a:cubicBezTo>
                  <a:cubicBezTo>
                    <a:pt x="286" y="359"/>
                    <a:pt x="284" y="359"/>
                    <a:pt x="283" y="358"/>
                  </a:cubicBezTo>
                  <a:cubicBezTo>
                    <a:pt x="282" y="358"/>
                    <a:pt x="281" y="358"/>
                    <a:pt x="280" y="358"/>
                  </a:cubicBezTo>
                  <a:cubicBezTo>
                    <a:pt x="279" y="358"/>
                    <a:pt x="278" y="357"/>
                    <a:pt x="277" y="357"/>
                  </a:cubicBezTo>
                  <a:cubicBezTo>
                    <a:pt x="275" y="357"/>
                    <a:pt x="273" y="356"/>
                    <a:pt x="271" y="355"/>
                  </a:cubicBezTo>
                  <a:cubicBezTo>
                    <a:pt x="270" y="355"/>
                    <a:pt x="269" y="354"/>
                    <a:pt x="268" y="354"/>
                  </a:cubicBezTo>
                  <a:cubicBezTo>
                    <a:pt x="268" y="353"/>
                    <a:pt x="267" y="353"/>
                    <a:pt x="267" y="352"/>
                  </a:cubicBezTo>
                  <a:cubicBezTo>
                    <a:pt x="266" y="352"/>
                    <a:pt x="266" y="351"/>
                    <a:pt x="266" y="351"/>
                  </a:cubicBezTo>
                  <a:cubicBezTo>
                    <a:pt x="266" y="350"/>
                    <a:pt x="266" y="350"/>
                    <a:pt x="266" y="350"/>
                  </a:cubicBezTo>
                  <a:cubicBezTo>
                    <a:pt x="266" y="350"/>
                    <a:pt x="266" y="349"/>
                    <a:pt x="265" y="349"/>
                  </a:cubicBezTo>
                  <a:cubicBezTo>
                    <a:pt x="265" y="348"/>
                    <a:pt x="266" y="346"/>
                    <a:pt x="268" y="344"/>
                  </a:cubicBezTo>
                  <a:cubicBezTo>
                    <a:pt x="272" y="339"/>
                    <a:pt x="272" y="339"/>
                    <a:pt x="272" y="339"/>
                  </a:cubicBezTo>
                  <a:cubicBezTo>
                    <a:pt x="274" y="336"/>
                    <a:pt x="274" y="336"/>
                    <a:pt x="274" y="336"/>
                  </a:cubicBezTo>
                  <a:cubicBezTo>
                    <a:pt x="275" y="335"/>
                    <a:pt x="275" y="335"/>
                    <a:pt x="275" y="335"/>
                  </a:cubicBezTo>
                  <a:cubicBezTo>
                    <a:pt x="278" y="331"/>
                    <a:pt x="281" y="327"/>
                    <a:pt x="283" y="323"/>
                  </a:cubicBezTo>
                  <a:cubicBezTo>
                    <a:pt x="285" y="319"/>
                    <a:pt x="287" y="315"/>
                    <a:pt x="288" y="311"/>
                  </a:cubicBezTo>
                  <a:cubicBezTo>
                    <a:pt x="289" y="307"/>
                    <a:pt x="289" y="304"/>
                    <a:pt x="288" y="300"/>
                  </a:cubicBezTo>
                  <a:cubicBezTo>
                    <a:pt x="286" y="297"/>
                    <a:pt x="284" y="294"/>
                    <a:pt x="281" y="292"/>
                  </a:cubicBezTo>
                  <a:cubicBezTo>
                    <a:pt x="277" y="289"/>
                    <a:pt x="274" y="288"/>
                    <a:pt x="270" y="287"/>
                  </a:cubicBezTo>
                  <a:cubicBezTo>
                    <a:pt x="267" y="287"/>
                    <a:pt x="264" y="288"/>
                    <a:pt x="260" y="290"/>
                  </a:cubicBezTo>
                  <a:cubicBezTo>
                    <a:pt x="257" y="292"/>
                    <a:pt x="254" y="295"/>
                    <a:pt x="252" y="299"/>
                  </a:cubicBezTo>
                  <a:cubicBezTo>
                    <a:pt x="247" y="306"/>
                    <a:pt x="243" y="315"/>
                    <a:pt x="242" y="323"/>
                  </a:cubicBezTo>
                  <a:cubicBezTo>
                    <a:pt x="242" y="326"/>
                    <a:pt x="242" y="328"/>
                    <a:pt x="242" y="330"/>
                  </a:cubicBezTo>
                  <a:cubicBezTo>
                    <a:pt x="242" y="330"/>
                    <a:pt x="242" y="331"/>
                    <a:pt x="242" y="331"/>
                  </a:cubicBezTo>
                  <a:cubicBezTo>
                    <a:pt x="242" y="332"/>
                    <a:pt x="242" y="332"/>
                    <a:pt x="242" y="333"/>
                  </a:cubicBezTo>
                  <a:cubicBezTo>
                    <a:pt x="242" y="334"/>
                    <a:pt x="243" y="335"/>
                    <a:pt x="243" y="336"/>
                  </a:cubicBezTo>
                  <a:cubicBezTo>
                    <a:pt x="243" y="338"/>
                    <a:pt x="244" y="340"/>
                    <a:pt x="245" y="342"/>
                  </a:cubicBezTo>
                  <a:cubicBezTo>
                    <a:pt x="245" y="342"/>
                    <a:pt x="245" y="343"/>
                    <a:pt x="246" y="343"/>
                  </a:cubicBezTo>
                  <a:cubicBezTo>
                    <a:pt x="246" y="343"/>
                    <a:pt x="246" y="343"/>
                    <a:pt x="246" y="344"/>
                  </a:cubicBezTo>
                  <a:cubicBezTo>
                    <a:pt x="247" y="346"/>
                    <a:pt x="247" y="346"/>
                    <a:pt x="247" y="346"/>
                  </a:cubicBezTo>
                  <a:cubicBezTo>
                    <a:pt x="248" y="347"/>
                    <a:pt x="250" y="349"/>
                    <a:pt x="251" y="351"/>
                  </a:cubicBezTo>
                  <a:cubicBezTo>
                    <a:pt x="250" y="353"/>
                    <a:pt x="248" y="355"/>
                    <a:pt x="247" y="356"/>
                  </a:cubicBezTo>
                  <a:cubicBezTo>
                    <a:pt x="246" y="357"/>
                    <a:pt x="245" y="358"/>
                    <a:pt x="244" y="359"/>
                  </a:cubicBezTo>
                  <a:cubicBezTo>
                    <a:pt x="243" y="361"/>
                    <a:pt x="243" y="361"/>
                    <a:pt x="243" y="361"/>
                  </a:cubicBezTo>
                  <a:cubicBezTo>
                    <a:pt x="241" y="363"/>
                    <a:pt x="239" y="365"/>
                    <a:pt x="237" y="366"/>
                  </a:cubicBezTo>
                  <a:cubicBezTo>
                    <a:pt x="234" y="370"/>
                    <a:pt x="230" y="374"/>
                    <a:pt x="226" y="377"/>
                  </a:cubicBezTo>
                  <a:cubicBezTo>
                    <a:pt x="222" y="380"/>
                    <a:pt x="217" y="384"/>
                    <a:pt x="213" y="387"/>
                  </a:cubicBezTo>
                  <a:cubicBezTo>
                    <a:pt x="212" y="387"/>
                    <a:pt x="211" y="388"/>
                    <a:pt x="210" y="389"/>
                  </a:cubicBezTo>
                  <a:cubicBezTo>
                    <a:pt x="208" y="390"/>
                    <a:pt x="208" y="390"/>
                    <a:pt x="208" y="390"/>
                  </a:cubicBezTo>
                  <a:cubicBezTo>
                    <a:pt x="207" y="390"/>
                    <a:pt x="207" y="390"/>
                    <a:pt x="207" y="390"/>
                  </a:cubicBezTo>
                  <a:cubicBezTo>
                    <a:pt x="206" y="391"/>
                    <a:pt x="206" y="391"/>
                    <a:pt x="206" y="391"/>
                  </a:cubicBezTo>
                  <a:cubicBezTo>
                    <a:pt x="205" y="392"/>
                    <a:pt x="204" y="392"/>
                    <a:pt x="203" y="393"/>
                  </a:cubicBezTo>
                  <a:cubicBezTo>
                    <a:pt x="202" y="393"/>
                    <a:pt x="201" y="394"/>
                    <a:pt x="200" y="394"/>
                  </a:cubicBezTo>
                  <a:cubicBezTo>
                    <a:pt x="198" y="395"/>
                    <a:pt x="196" y="396"/>
                    <a:pt x="194" y="397"/>
                  </a:cubicBezTo>
                  <a:cubicBezTo>
                    <a:pt x="187" y="385"/>
                    <a:pt x="187" y="385"/>
                    <a:pt x="187" y="385"/>
                  </a:cubicBezTo>
                  <a:cubicBezTo>
                    <a:pt x="184" y="378"/>
                    <a:pt x="184" y="378"/>
                    <a:pt x="184" y="378"/>
                  </a:cubicBezTo>
                  <a:cubicBezTo>
                    <a:pt x="182" y="374"/>
                    <a:pt x="179" y="370"/>
                    <a:pt x="177" y="367"/>
                  </a:cubicBezTo>
                  <a:cubicBezTo>
                    <a:pt x="174" y="363"/>
                    <a:pt x="170" y="360"/>
                    <a:pt x="167" y="358"/>
                  </a:cubicBezTo>
                  <a:cubicBezTo>
                    <a:pt x="163" y="356"/>
                    <a:pt x="159" y="355"/>
                    <a:pt x="155" y="355"/>
                  </a:cubicBezTo>
                  <a:cubicBezTo>
                    <a:pt x="152" y="355"/>
                    <a:pt x="148" y="356"/>
                    <a:pt x="144" y="358"/>
                  </a:cubicBezTo>
                  <a:cubicBezTo>
                    <a:pt x="141" y="361"/>
                    <a:pt x="138" y="363"/>
                    <a:pt x="137" y="367"/>
                  </a:cubicBezTo>
                  <a:cubicBezTo>
                    <a:pt x="136" y="370"/>
                    <a:pt x="135" y="374"/>
                    <a:pt x="136" y="378"/>
                  </a:cubicBezTo>
                  <a:cubicBezTo>
                    <a:pt x="137" y="382"/>
                    <a:pt x="139" y="386"/>
                    <a:pt x="141" y="389"/>
                  </a:cubicBezTo>
                  <a:cubicBezTo>
                    <a:pt x="141" y="388"/>
                    <a:pt x="139" y="386"/>
                    <a:pt x="139" y="386"/>
                  </a:cubicBezTo>
                  <a:cubicBezTo>
                    <a:pt x="139" y="385"/>
                    <a:pt x="139" y="386"/>
                    <a:pt x="139" y="387"/>
                  </a:cubicBezTo>
                  <a:cubicBezTo>
                    <a:pt x="140" y="388"/>
                    <a:pt x="141" y="389"/>
                    <a:pt x="142" y="392"/>
                  </a:cubicBezTo>
                  <a:cubicBezTo>
                    <a:pt x="140" y="388"/>
                    <a:pt x="137" y="384"/>
                    <a:pt x="136" y="380"/>
                  </a:cubicBezTo>
                  <a:close/>
                  <a:moveTo>
                    <a:pt x="183" y="623"/>
                  </a:moveTo>
                  <a:cubicBezTo>
                    <a:pt x="180" y="624"/>
                    <a:pt x="177" y="625"/>
                    <a:pt x="175" y="626"/>
                  </a:cubicBezTo>
                  <a:cubicBezTo>
                    <a:pt x="172" y="628"/>
                    <a:pt x="170" y="630"/>
                    <a:pt x="169" y="632"/>
                  </a:cubicBezTo>
                  <a:cubicBezTo>
                    <a:pt x="166" y="637"/>
                    <a:pt x="165" y="642"/>
                    <a:pt x="165" y="648"/>
                  </a:cubicBezTo>
                  <a:cubicBezTo>
                    <a:pt x="165" y="653"/>
                    <a:pt x="167" y="658"/>
                    <a:pt x="171" y="662"/>
                  </a:cubicBezTo>
                  <a:cubicBezTo>
                    <a:pt x="173" y="664"/>
                    <a:pt x="175" y="666"/>
                    <a:pt x="178" y="667"/>
                  </a:cubicBezTo>
                  <a:cubicBezTo>
                    <a:pt x="179" y="668"/>
                    <a:pt x="181" y="668"/>
                    <a:pt x="182" y="668"/>
                  </a:cubicBezTo>
                  <a:cubicBezTo>
                    <a:pt x="183" y="669"/>
                    <a:pt x="184" y="669"/>
                    <a:pt x="184" y="669"/>
                  </a:cubicBezTo>
                  <a:cubicBezTo>
                    <a:pt x="185" y="669"/>
                    <a:pt x="185" y="669"/>
                    <a:pt x="185" y="669"/>
                  </a:cubicBezTo>
                  <a:cubicBezTo>
                    <a:pt x="186" y="669"/>
                    <a:pt x="186" y="669"/>
                    <a:pt x="186" y="669"/>
                  </a:cubicBezTo>
                  <a:cubicBezTo>
                    <a:pt x="199" y="669"/>
                    <a:pt x="199" y="669"/>
                    <a:pt x="199" y="669"/>
                  </a:cubicBezTo>
                  <a:cubicBezTo>
                    <a:pt x="224" y="669"/>
                    <a:pt x="224" y="669"/>
                    <a:pt x="224" y="669"/>
                  </a:cubicBezTo>
                  <a:cubicBezTo>
                    <a:pt x="257" y="669"/>
                    <a:pt x="290" y="670"/>
                    <a:pt x="325" y="669"/>
                  </a:cubicBezTo>
                  <a:cubicBezTo>
                    <a:pt x="325" y="670"/>
                    <a:pt x="325" y="670"/>
                    <a:pt x="325" y="670"/>
                  </a:cubicBezTo>
                  <a:cubicBezTo>
                    <a:pt x="311" y="670"/>
                    <a:pt x="311" y="670"/>
                    <a:pt x="311" y="670"/>
                  </a:cubicBezTo>
                  <a:cubicBezTo>
                    <a:pt x="298" y="670"/>
                    <a:pt x="298" y="670"/>
                    <a:pt x="298" y="670"/>
                  </a:cubicBezTo>
                  <a:cubicBezTo>
                    <a:pt x="273" y="670"/>
                    <a:pt x="248" y="670"/>
                    <a:pt x="223" y="670"/>
                  </a:cubicBezTo>
                  <a:cubicBezTo>
                    <a:pt x="198" y="670"/>
                    <a:pt x="198" y="670"/>
                    <a:pt x="198" y="670"/>
                  </a:cubicBezTo>
                  <a:cubicBezTo>
                    <a:pt x="186" y="670"/>
                    <a:pt x="186" y="670"/>
                    <a:pt x="186" y="670"/>
                  </a:cubicBezTo>
                  <a:cubicBezTo>
                    <a:pt x="185" y="670"/>
                    <a:pt x="185" y="670"/>
                    <a:pt x="185" y="670"/>
                  </a:cubicBezTo>
                  <a:cubicBezTo>
                    <a:pt x="184" y="670"/>
                    <a:pt x="184" y="670"/>
                    <a:pt x="184" y="670"/>
                  </a:cubicBezTo>
                  <a:cubicBezTo>
                    <a:pt x="183" y="670"/>
                    <a:pt x="182" y="669"/>
                    <a:pt x="181" y="669"/>
                  </a:cubicBezTo>
                  <a:cubicBezTo>
                    <a:pt x="180" y="669"/>
                    <a:pt x="178" y="669"/>
                    <a:pt x="177" y="668"/>
                  </a:cubicBezTo>
                  <a:cubicBezTo>
                    <a:pt x="174" y="667"/>
                    <a:pt x="172" y="665"/>
                    <a:pt x="170" y="663"/>
                  </a:cubicBezTo>
                  <a:cubicBezTo>
                    <a:pt x="166" y="658"/>
                    <a:pt x="164" y="653"/>
                    <a:pt x="164" y="648"/>
                  </a:cubicBezTo>
                  <a:cubicBezTo>
                    <a:pt x="164" y="642"/>
                    <a:pt x="165" y="637"/>
                    <a:pt x="168" y="632"/>
                  </a:cubicBezTo>
                  <a:cubicBezTo>
                    <a:pt x="170" y="630"/>
                    <a:pt x="172" y="627"/>
                    <a:pt x="174" y="626"/>
                  </a:cubicBezTo>
                  <a:cubicBezTo>
                    <a:pt x="176" y="624"/>
                    <a:pt x="179" y="623"/>
                    <a:pt x="182" y="623"/>
                  </a:cubicBezTo>
                  <a:cubicBezTo>
                    <a:pt x="182" y="623"/>
                    <a:pt x="183" y="623"/>
                    <a:pt x="183" y="623"/>
                  </a:cubicBezTo>
                  <a:cubicBezTo>
                    <a:pt x="183" y="623"/>
                    <a:pt x="183" y="623"/>
                    <a:pt x="183" y="623"/>
                  </a:cubicBezTo>
                  <a:close/>
                  <a:moveTo>
                    <a:pt x="248" y="379"/>
                  </a:moveTo>
                  <a:cubicBezTo>
                    <a:pt x="251" y="377"/>
                    <a:pt x="253" y="375"/>
                    <a:pt x="255" y="372"/>
                  </a:cubicBezTo>
                  <a:cubicBezTo>
                    <a:pt x="259" y="368"/>
                    <a:pt x="259" y="368"/>
                    <a:pt x="259" y="368"/>
                  </a:cubicBezTo>
                  <a:cubicBezTo>
                    <a:pt x="260" y="368"/>
                    <a:pt x="261" y="369"/>
                    <a:pt x="262" y="369"/>
                  </a:cubicBezTo>
                  <a:cubicBezTo>
                    <a:pt x="262" y="369"/>
                    <a:pt x="262" y="369"/>
                    <a:pt x="262" y="369"/>
                  </a:cubicBezTo>
                  <a:cubicBezTo>
                    <a:pt x="263" y="370"/>
                    <a:pt x="263" y="370"/>
                    <a:pt x="263" y="370"/>
                  </a:cubicBezTo>
                  <a:cubicBezTo>
                    <a:pt x="264" y="370"/>
                    <a:pt x="264" y="370"/>
                    <a:pt x="264" y="370"/>
                  </a:cubicBezTo>
                  <a:cubicBezTo>
                    <a:pt x="266" y="371"/>
                    <a:pt x="266" y="371"/>
                    <a:pt x="266" y="371"/>
                  </a:cubicBezTo>
                  <a:cubicBezTo>
                    <a:pt x="270" y="372"/>
                    <a:pt x="273" y="373"/>
                    <a:pt x="276" y="374"/>
                  </a:cubicBezTo>
                  <a:cubicBezTo>
                    <a:pt x="283" y="376"/>
                    <a:pt x="290" y="377"/>
                    <a:pt x="297" y="377"/>
                  </a:cubicBezTo>
                  <a:cubicBezTo>
                    <a:pt x="304" y="377"/>
                    <a:pt x="311" y="377"/>
                    <a:pt x="318" y="376"/>
                  </a:cubicBezTo>
                  <a:cubicBezTo>
                    <a:pt x="321" y="375"/>
                    <a:pt x="324" y="375"/>
                    <a:pt x="328" y="374"/>
                  </a:cubicBezTo>
                  <a:cubicBezTo>
                    <a:pt x="330" y="373"/>
                    <a:pt x="330" y="373"/>
                    <a:pt x="330" y="373"/>
                  </a:cubicBezTo>
                  <a:cubicBezTo>
                    <a:pt x="332" y="372"/>
                    <a:pt x="332" y="372"/>
                    <a:pt x="332" y="372"/>
                  </a:cubicBezTo>
                  <a:cubicBezTo>
                    <a:pt x="333" y="372"/>
                    <a:pt x="334" y="372"/>
                    <a:pt x="334" y="371"/>
                  </a:cubicBezTo>
                  <a:cubicBezTo>
                    <a:pt x="334" y="372"/>
                    <a:pt x="334" y="372"/>
                    <a:pt x="335" y="372"/>
                  </a:cubicBezTo>
                  <a:cubicBezTo>
                    <a:pt x="335" y="373"/>
                    <a:pt x="335" y="373"/>
                    <a:pt x="335" y="374"/>
                  </a:cubicBezTo>
                  <a:cubicBezTo>
                    <a:pt x="336" y="375"/>
                    <a:pt x="336" y="375"/>
                    <a:pt x="336" y="375"/>
                  </a:cubicBezTo>
                  <a:cubicBezTo>
                    <a:pt x="336" y="376"/>
                    <a:pt x="336" y="376"/>
                    <a:pt x="336" y="376"/>
                  </a:cubicBezTo>
                  <a:cubicBezTo>
                    <a:pt x="336" y="376"/>
                    <a:pt x="337" y="377"/>
                    <a:pt x="337" y="378"/>
                  </a:cubicBezTo>
                  <a:cubicBezTo>
                    <a:pt x="338" y="380"/>
                    <a:pt x="340" y="383"/>
                    <a:pt x="341" y="386"/>
                  </a:cubicBezTo>
                  <a:cubicBezTo>
                    <a:pt x="345" y="391"/>
                    <a:pt x="348" y="396"/>
                    <a:pt x="352" y="400"/>
                  </a:cubicBezTo>
                  <a:cubicBezTo>
                    <a:pt x="356" y="405"/>
                    <a:pt x="361" y="409"/>
                    <a:pt x="365" y="413"/>
                  </a:cubicBezTo>
                  <a:cubicBezTo>
                    <a:pt x="368" y="415"/>
                    <a:pt x="370" y="416"/>
                    <a:pt x="373" y="418"/>
                  </a:cubicBezTo>
                  <a:cubicBezTo>
                    <a:pt x="375" y="419"/>
                    <a:pt x="375" y="419"/>
                    <a:pt x="375" y="419"/>
                  </a:cubicBezTo>
                  <a:cubicBezTo>
                    <a:pt x="376" y="420"/>
                    <a:pt x="376" y="420"/>
                    <a:pt x="376" y="420"/>
                  </a:cubicBezTo>
                  <a:cubicBezTo>
                    <a:pt x="376" y="420"/>
                    <a:pt x="377" y="420"/>
                    <a:pt x="378" y="421"/>
                  </a:cubicBezTo>
                  <a:cubicBezTo>
                    <a:pt x="372" y="434"/>
                    <a:pt x="372" y="434"/>
                    <a:pt x="372" y="434"/>
                  </a:cubicBezTo>
                  <a:cubicBezTo>
                    <a:pt x="369" y="440"/>
                    <a:pt x="367" y="445"/>
                    <a:pt x="364" y="451"/>
                  </a:cubicBezTo>
                  <a:cubicBezTo>
                    <a:pt x="359" y="462"/>
                    <a:pt x="355" y="473"/>
                    <a:pt x="350" y="484"/>
                  </a:cubicBezTo>
                  <a:cubicBezTo>
                    <a:pt x="355" y="473"/>
                    <a:pt x="359" y="462"/>
                    <a:pt x="364" y="451"/>
                  </a:cubicBezTo>
                  <a:cubicBezTo>
                    <a:pt x="367" y="445"/>
                    <a:pt x="369" y="439"/>
                    <a:pt x="371" y="434"/>
                  </a:cubicBezTo>
                  <a:cubicBezTo>
                    <a:pt x="377" y="421"/>
                    <a:pt x="377" y="421"/>
                    <a:pt x="377" y="421"/>
                  </a:cubicBezTo>
                  <a:cubicBezTo>
                    <a:pt x="377" y="420"/>
                    <a:pt x="376" y="420"/>
                    <a:pt x="376" y="420"/>
                  </a:cubicBezTo>
                  <a:cubicBezTo>
                    <a:pt x="375" y="419"/>
                    <a:pt x="375" y="419"/>
                    <a:pt x="375" y="419"/>
                  </a:cubicBezTo>
                  <a:cubicBezTo>
                    <a:pt x="373" y="418"/>
                    <a:pt x="373" y="418"/>
                    <a:pt x="373" y="418"/>
                  </a:cubicBezTo>
                  <a:cubicBezTo>
                    <a:pt x="370" y="417"/>
                    <a:pt x="368" y="415"/>
                    <a:pt x="365" y="413"/>
                  </a:cubicBezTo>
                  <a:cubicBezTo>
                    <a:pt x="360" y="409"/>
                    <a:pt x="356" y="405"/>
                    <a:pt x="352" y="400"/>
                  </a:cubicBezTo>
                  <a:cubicBezTo>
                    <a:pt x="348" y="396"/>
                    <a:pt x="344" y="391"/>
                    <a:pt x="341" y="386"/>
                  </a:cubicBezTo>
                  <a:cubicBezTo>
                    <a:pt x="340" y="383"/>
                    <a:pt x="338" y="380"/>
                    <a:pt x="337" y="378"/>
                  </a:cubicBezTo>
                  <a:cubicBezTo>
                    <a:pt x="336" y="376"/>
                    <a:pt x="336" y="376"/>
                    <a:pt x="336" y="376"/>
                  </a:cubicBezTo>
                  <a:cubicBezTo>
                    <a:pt x="336" y="375"/>
                    <a:pt x="336" y="375"/>
                    <a:pt x="336" y="375"/>
                  </a:cubicBezTo>
                  <a:cubicBezTo>
                    <a:pt x="335" y="374"/>
                    <a:pt x="335" y="374"/>
                    <a:pt x="335" y="374"/>
                  </a:cubicBezTo>
                  <a:cubicBezTo>
                    <a:pt x="335" y="373"/>
                    <a:pt x="335" y="373"/>
                    <a:pt x="335" y="372"/>
                  </a:cubicBezTo>
                  <a:cubicBezTo>
                    <a:pt x="334" y="372"/>
                    <a:pt x="334" y="372"/>
                    <a:pt x="334" y="371"/>
                  </a:cubicBezTo>
                  <a:cubicBezTo>
                    <a:pt x="334" y="372"/>
                    <a:pt x="333" y="372"/>
                    <a:pt x="332" y="372"/>
                  </a:cubicBezTo>
                  <a:cubicBezTo>
                    <a:pt x="330" y="373"/>
                    <a:pt x="330" y="373"/>
                    <a:pt x="330" y="373"/>
                  </a:cubicBezTo>
                  <a:cubicBezTo>
                    <a:pt x="328" y="374"/>
                    <a:pt x="328" y="374"/>
                    <a:pt x="328" y="374"/>
                  </a:cubicBezTo>
                  <a:cubicBezTo>
                    <a:pt x="324" y="375"/>
                    <a:pt x="321" y="375"/>
                    <a:pt x="318" y="376"/>
                  </a:cubicBezTo>
                  <a:cubicBezTo>
                    <a:pt x="311" y="377"/>
                    <a:pt x="304" y="378"/>
                    <a:pt x="297" y="377"/>
                  </a:cubicBezTo>
                  <a:cubicBezTo>
                    <a:pt x="290" y="377"/>
                    <a:pt x="283" y="376"/>
                    <a:pt x="276" y="374"/>
                  </a:cubicBezTo>
                  <a:cubicBezTo>
                    <a:pt x="273" y="374"/>
                    <a:pt x="270" y="373"/>
                    <a:pt x="266" y="371"/>
                  </a:cubicBezTo>
                  <a:cubicBezTo>
                    <a:pt x="265" y="371"/>
                    <a:pt x="265" y="371"/>
                    <a:pt x="264" y="370"/>
                  </a:cubicBezTo>
                  <a:cubicBezTo>
                    <a:pt x="263" y="370"/>
                    <a:pt x="263" y="370"/>
                    <a:pt x="263" y="370"/>
                  </a:cubicBezTo>
                  <a:cubicBezTo>
                    <a:pt x="262" y="370"/>
                    <a:pt x="262" y="370"/>
                    <a:pt x="262" y="370"/>
                  </a:cubicBezTo>
                  <a:cubicBezTo>
                    <a:pt x="262" y="369"/>
                    <a:pt x="262" y="369"/>
                    <a:pt x="262" y="369"/>
                  </a:cubicBezTo>
                  <a:cubicBezTo>
                    <a:pt x="261" y="369"/>
                    <a:pt x="260" y="369"/>
                    <a:pt x="259" y="368"/>
                  </a:cubicBezTo>
                  <a:cubicBezTo>
                    <a:pt x="258" y="369"/>
                    <a:pt x="257" y="370"/>
                    <a:pt x="255" y="373"/>
                  </a:cubicBezTo>
                  <a:cubicBezTo>
                    <a:pt x="253" y="375"/>
                    <a:pt x="250" y="377"/>
                    <a:pt x="248" y="379"/>
                  </a:cubicBezTo>
                  <a:cubicBezTo>
                    <a:pt x="244" y="384"/>
                    <a:pt x="239" y="388"/>
                    <a:pt x="235" y="392"/>
                  </a:cubicBezTo>
                  <a:cubicBezTo>
                    <a:pt x="234" y="393"/>
                    <a:pt x="235" y="393"/>
                    <a:pt x="236" y="393"/>
                  </a:cubicBezTo>
                  <a:cubicBezTo>
                    <a:pt x="236" y="392"/>
                    <a:pt x="238" y="391"/>
                    <a:pt x="242" y="388"/>
                  </a:cubicBezTo>
                  <a:cubicBezTo>
                    <a:pt x="244" y="386"/>
                    <a:pt x="247" y="384"/>
                    <a:pt x="251" y="380"/>
                  </a:cubicBezTo>
                  <a:cubicBezTo>
                    <a:pt x="252" y="378"/>
                    <a:pt x="254" y="377"/>
                    <a:pt x="256" y="374"/>
                  </a:cubicBezTo>
                  <a:cubicBezTo>
                    <a:pt x="259" y="372"/>
                    <a:pt x="259" y="372"/>
                    <a:pt x="259" y="372"/>
                  </a:cubicBezTo>
                  <a:cubicBezTo>
                    <a:pt x="259" y="371"/>
                    <a:pt x="259" y="371"/>
                    <a:pt x="260" y="371"/>
                  </a:cubicBezTo>
                  <a:cubicBezTo>
                    <a:pt x="260" y="371"/>
                    <a:pt x="260" y="371"/>
                    <a:pt x="260" y="371"/>
                  </a:cubicBezTo>
                  <a:cubicBezTo>
                    <a:pt x="261" y="371"/>
                    <a:pt x="261" y="371"/>
                    <a:pt x="261" y="371"/>
                  </a:cubicBezTo>
                  <a:cubicBezTo>
                    <a:pt x="262" y="372"/>
                    <a:pt x="262" y="372"/>
                    <a:pt x="262" y="372"/>
                  </a:cubicBezTo>
                  <a:cubicBezTo>
                    <a:pt x="264" y="373"/>
                    <a:pt x="266" y="374"/>
                    <a:pt x="268" y="374"/>
                  </a:cubicBezTo>
                  <a:cubicBezTo>
                    <a:pt x="273" y="376"/>
                    <a:pt x="277" y="377"/>
                    <a:pt x="282" y="378"/>
                  </a:cubicBezTo>
                  <a:cubicBezTo>
                    <a:pt x="291" y="379"/>
                    <a:pt x="299" y="379"/>
                    <a:pt x="307" y="379"/>
                  </a:cubicBezTo>
                  <a:cubicBezTo>
                    <a:pt x="312" y="379"/>
                    <a:pt x="317" y="378"/>
                    <a:pt x="323" y="377"/>
                  </a:cubicBezTo>
                  <a:cubicBezTo>
                    <a:pt x="325" y="377"/>
                    <a:pt x="328" y="376"/>
                    <a:pt x="331" y="375"/>
                  </a:cubicBezTo>
                  <a:cubicBezTo>
                    <a:pt x="332" y="375"/>
                    <a:pt x="332" y="375"/>
                    <a:pt x="332" y="375"/>
                  </a:cubicBezTo>
                  <a:cubicBezTo>
                    <a:pt x="333" y="374"/>
                    <a:pt x="333" y="374"/>
                    <a:pt x="333" y="374"/>
                  </a:cubicBezTo>
                  <a:cubicBezTo>
                    <a:pt x="333" y="375"/>
                    <a:pt x="333" y="375"/>
                    <a:pt x="333" y="375"/>
                  </a:cubicBezTo>
                  <a:cubicBezTo>
                    <a:pt x="334" y="376"/>
                    <a:pt x="334" y="376"/>
                    <a:pt x="334" y="376"/>
                  </a:cubicBezTo>
                  <a:cubicBezTo>
                    <a:pt x="334" y="376"/>
                    <a:pt x="334" y="376"/>
                    <a:pt x="334" y="376"/>
                  </a:cubicBezTo>
                  <a:cubicBezTo>
                    <a:pt x="334" y="377"/>
                    <a:pt x="334" y="377"/>
                    <a:pt x="334" y="377"/>
                  </a:cubicBezTo>
                  <a:cubicBezTo>
                    <a:pt x="334" y="378"/>
                    <a:pt x="334" y="378"/>
                    <a:pt x="334" y="378"/>
                  </a:cubicBezTo>
                  <a:cubicBezTo>
                    <a:pt x="336" y="380"/>
                    <a:pt x="337" y="383"/>
                    <a:pt x="339" y="386"/>
                  </a:cubicBezTo>
                  <a:cubicBezTo>
                    <a:pt x="342" y="391"/>
                    <a:pt x="345" y="397"/>
                    <a:pt x="350" y="401"/>
                  </a:cubicBezTo>
                  <a:cubicBezTo>
                    <a:pt x="354" y="406"/>
                    <a:pt x="358" y="411"/>
                    <a:pt x="363" y="415"/>
                  </a:cubicBezTo>
                  <a:cubicBezTo>
                    <a:pt x="366" y="417"/>
                    <a:pt x="369" y="418"/>
                    <a:pt x="371" y="420"/>
                  </a:cubicBezTo>
                  <a:cubicBezTo>
                    <a:pt x="374" y="421"/>
                    <a:pt x="374" y="421"/>
                    <a:pt x="374" y="421"/>
                  </a:cubicBezTo>
                  <a:cubicBezTo>
                    <a:pt x="374" y="422"/>
                    <a:pt x="374" y="422"/>
                    <a:pt x="374" y="422"/>
                  </a:cubicBezTo>
                  <a:cubicBezTo>
                    <a:pt x="374" y="422"/>
                    <a:pt x="374" y="422"/>
                    <a:pt x="374" y="423"/>
                  </a:cubicBezTo>
                  <a:cubicBezTo>
                    <a:pt x="372" y="428"/>
                    <a:pt x="372" y="428"/>
                    <a:pt x="372" y="428"/>
                  </a:cubicBezTo>
                  <a:cubicBezTo>
                    <a:pt x="366" y="440"/>
                    <a:pt x="366" y="440"/>
                    <a:pt x="366" y="440"/>
                  </a:cubicBezTo>
                  <a:cubicBezTo>
                    <a:pt x="363" y="448"/>
                    <a:pt x="360" y="456"/>
                    <a:pt x="356" y="464"/>
                  </a:cubicBezTo>
                  <a:cubicBezTo>
                    <a:pt x="350" y="480"/>
                    <a:pt x="344" y="495"/>
                    <a:pt x="338" y="511"/>
                  </a:cubicBezTo>
                  <a:cubicBezTo>
                    <a:pt x="330" y="534"/>
                    <a:pt x="322" y="557"/>
                    <a:pt x="315" y="580"/>
                  </a:cubicBezTo>
                  <a:cubicBezTo>
                    <a:pt x="314" y="585"/>
                    <a:pt x="312" y="591"/>
                    <a:pt x="310" y="597"/>
                  </a:cubicBezTo>
                  <a:cubicBezTo>
                    <a:pt x="308" y="606"/>
                    <a:pt x="308" y="606"/>
                    <a:pt x="308" y="606"/>
                  </a:cubicBezTo>
                  <a:cubicBezTo>
                    <a:pt x="307" y="608"/>
                    <a:pt x="307" y="608"/>
                    <a:pt x="307" y="608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6" y="609"/>
                    <a:pt x="306" y="609"/>
                    <a:pt x="306" y="609"/>
                  </a:cubicBezTo>
                  <a:cubicBezTo>
                    <a:pt x="304" y="609"/>
                    <a:pt x="304" y="609"/>
                    <a:pt x="304" y="609"/>
                  </a:cubicBezTo>
                  <a:cubicBezTo>
                    <a:pt x="295" y="609"/>
                    <a:pt x="295" y="609"/>
                    <a:pt x="295" y="609"/>
                  </a:cubicBezTo>
                  <a:cubicBezTo>
                    <a:pt x="286" y="609"/>
                    <a:pt x="286" y="609"/>
                    <a:pt x="286" y="609"/>
                  </a:cubicBezTo>
                  <a:cubicBezTo>
                    <a:pt x="286" y="609"/>
                    <a:pt x="286" y="609"/>
                    <a:pt x="286" y="609"/>
                  </a:cubicBezTo>
                  <a:cubicBezTo>
                    <a:pt x="286" y="609"/>
                    <a:pt x="286" y="609"/>
                    <a:pt x="286" y="609"/>
                  </a:cubicBezTo>
                  <a:cubicBezTo>
                    <a:pt x="280" y="587"/>
                    <a:pt x="280" y="587"/>
                    <a:pt x="280" y="587"/>
                  </a:cubicBezTo>
                  <a:cubicBezTo>
                    <a:pt x="277" y="579"/>
                    <a:pt x="275" y="571"/>
                    <a:pt x="272" y="563"/>
                  </a:cubicBezTo>
                  <a:cubicBezTo>
                    <a:pt x="267" y="547"/>
                    <a:pt x="262" y="531"/>
                    <a:pt x="256" y="515"/>
                  </a:cubicBezTo>
                  <a:cubicBezTo>
                    <a:pt x="246" y="484"/>
                    <a:pt x="234" y="454"/>
                    <a:pt x="222" y="429"/>
                  </a:cubicBezTo>
                  <a:cubicBezTo>
                    <a:pt x="217" y="418"/>
                    <a:pt x="214" y="411"/>
                    <a:pt x="211" y="408"/>
                  </a:cubicBezTo>
                  <a:cubicBezTo>
                    <a:pt x="210" y="406"/>
                    <a:pt x="210" y="405"/>
                    <a:pt x="209" y="405"/>
                  </a:cubicBezTo>
                  <a:cubicBezTo>
                    <a:pt x="212" y="404"/>
                    <a:pt x="215" y="402"/>
                    <a:pt x="220" y="400"/>
                  </a:cubicBezTo>
                  <a:cubicBezTo>
                    <a:pt x="223" y="398"/>
                    <a:pt x="226" y="395"/>
                    <a:pt x="229" y="393"/>
                  </a:cubicBezTo>
                  <a:cubicBezTo>
                    <a:pt x="232" y="391"/>
                    <a:pt x="234" y="389"/>
                    <a:pt x="234" y="389"/>
                  </a:cubicBezTo>
                  <a:cubicBezTo>
                    <a:pt x="237" y="388"/>
                    <a:pt x="236" y="389"/>
                    <a:pt x="235" y="391"/>
                  </a:cubicBezTo>
                  <a:cubicBezTo>
                    <a:pt x="240" y="387"/>
                    <a:pt x="244" y="383"/>
                    <a:pt x="248" y="379"/>
                  </a:cubicBezTo>
                  <a:close/>
                  <a:moveTo>
                    <a:pt x="318" y="622"/>
                  </a:moveTo>
                  <a:cubicBezTo>
                    <a:pt x="319" y="621"/>
                    <a:pt x="319" y="621"/>
                    <a:pt x="319" y="621"/>
                  </a:cubicBezTo>
                  <a:cubicBezTo>
                    <a:pt x="323" y="606"/>
                    <a:pt x="323" y="606"/>
                    <a:pt x="323" y="606"/>
                  </a:cubicBezTo>
                  <a:cubicBezTo>
                    <a:pt x="325" y="599"/>
                    <a:pt x="327" y="592"/>
                    <a:pt x="329" y="585"/>
                  </a:cubicBezTo>
                  <a:cubicBezTo>
                    <a:pt x="337" y="557"/>
                    <a:pt x="346" y="530"/>
                    <a:pt x="356" y="502"/>
                  </a:cubicBezTo>
                  <a:cubicBezTo>
                    <a:pt x="361" y="489"/>
                    <a:pt x="366" y="475"/>
                    <a:pt x="372" y="462"/>
                  </a:cubicBezTo>
                  <a:cubicBezTo>
                    <a:pt x="374" y="455"/>
                    <a:pt x="377" y="448"/>
                    <a:pt x="380" y="442"/>
                  </a:cubicBezTo>
                  <a:cubicBezTo>
                    <a:pt x="385" y="432"/>
                    <a:pt x="385" y="432"/>
                    <a:pt x="385" y="432"/>
                  </a:cubicBezTo>
                  <a:cubicBezTo>
                    <a:pt x="392" y="416"/>
                    <a:pt x="392" y="416"/>
                    <a:pt x="392" y="416"/>
                  </a:cubicBezTo>
                  <a:cubicBezTo>
                    <a:pt x="386" y="413"/>
                    <a:pt x="386" y="413"/>
                    <a:pt x="386" y="413"/>
                  </a:cubicBezTo>
                  <a:cubicBezTo>
                    <a:pt x="385" y="412"/>
                    <a:pt x="384" y="412"/>
                    <a:pt x="383" y="411"/>
                  </a:cubicBezTo>
                  <a:cubicBezTo>
                    <a:pt x="381" y="410"/>
                    <a:pt x="381" y="410"/>
                    <a:pt x="381" y="410"/>
                  </a:cubicBezTo>
                  <a:cubicBezTo>
                    <a:pt x="381" y="410"/>
                    <a:pt x="381" y="410"/>
                    <a:pt x="380" y="410"/>
                  </a:cubicBezTo>
                  <a:cubicBezTo>
                    <a:pt x="380" y="410"/>
                    <a:pt x="380" y="410"/>
                    <a:pt x="380" y="410"/>
                  </a:cubicBezTo>
                  <a:cubicBezTo>
                    <a:pt x="378" y="409"/>
                    <a:pt x="376" y="407"/>
                    <a:pt x="374" y="406"/>
                  </a:cubicBezTo>
                  <a:cubicBezTo>
                    <a:pt x="371" y="404"/>
                    <a:pt x="367" y="401"/>
                    <a:pt x="364" y="398"/>
                  </a:cubicBezTo>
                  <a:cubicBezTo>
                    <a:pt x="358" y="392"/>
                    <a:pt x="353" y="385"/>
                    <a:pt x="349" y="377"/>
                  </a:cubicBezTo>
                  <a:cubicBezTo>
                    <a:pt x="353" y="385"/>
                    <a:pt x="358" y="392"/>
                    <a:pt x="364" y="398"/>
                  </a:cubicBezTo>
                  <a:cubicBezTo>
                    <a:pt x="367" y="401"/>
                    <a:pt x="371" y="404"/>
                    <a:pt x="374" y="406"/>
                  </a:cubicBezTo>
                  <a:cubicBezTo>
                    <a:pt x="376" y="407"/>
                    <a:pt x="378" y="409"/>
                    <a:pt x="380" y="410"/>
                  </a:cubicBezTo>
                  <a:cubicBezTo>
                    <a:pt x="383" y="412"/>
                    <a:pt x="388" y="414"/>
                    <a:pt x="391" y="416"/>
                  </a:cubicBezTo>
                  <a:cubicBezTo>
                    <a:pt x="384" y="433"/>
                    <a:pt x="384" y="433"/>
                    <a:pt x="384" y="433"/>
                  </a:cubicBezTo>
                  <a:cubicBezTo>
                    <a:pt x="379" y="445"/>
                    <a:pt x="379" y="445"/>
                    <a:pt x="379" y="445"/>
                  </a:cubicBezTo>
                  <a:cubicBezTo>
                    <a:pt x="375" y="452"/>
                    <a:pt x="372" y="460"/>
                    <a:pt x="369" y="468"/>
                  </a:cubicBezTo>
                  <a:cubicBezTo>
                    <a:pt x="363" y="483"/>
                    <a:pt x="357" y="499"/>
                    <a:pt x="351" y="515"/>
                  </a:cubicBezTo>
                  <a:cubicBezTo>
                    <a:pt x="340" y="546"/>
                    <a:pt x="330" y="578"/>
                    <a:pt x="321" y="612"/>
                  </a:cubicBezTo>
                  <a:cubicBezTo>
                    <a:pt x="321" y="611"/>
                    <a:pt x="321" y="609"/>
                    <a:pt x="320" y="612"/>
                  </a:cubicBezTo>
                  <a:cubicBezTo>
                    <a:pt x="329" y="579"/>
                    <a:pt x="339" y="546"/>
                    <a:pt x="350" y="515"/>
                  </a:cubicBezTo>
                  <a:cubicBezTo>
                    <a:pt x="356" y="499"/>
                    <a:pt x="362" y="483"/>
                    <a:pt x="368" y="468"/>
                  </a:cubicBezTo>
                  <a:cubicBezTo>
                    <a:pt x="371" y="460"/>
                    <a:pt x="375" y="452"/>
                    <a:pt x="378" y="444"/>
                  </a:cubicBezTo>
                  <a:cubicBezTo>
                    <a:pt x="383" y="433"/>
                    <a:pt x="383" y="433"/>
                    <a:pt x="383" y="433"/>
                  </a:cubicBezTo>
                  <a:cubicBezTo>
                    <a:pt x="391" y="416"/>
                    <a:pt x="391" y="416"/>
                    <a:pt x="391" y="416"/>
                  </a:cubicBezTo>
                  <a:cubicBezTo>
                    <a:pt x="384" y="413"/>
                    <a:pt x="384" y="413"/>
                    <a:pt x="384" y="413"/>
                  </a:cubicBezTo>
                  <a:cubicBezTo>
                    <a:pt x="383" y="413"/>
                    <a:pt x="383" y="412"/>
                    <a:pt x="382" y="412"/>
                  </a:cubicBezTo>
                  <a:cubicBezTo>
                    <a:pt x="380" y="411"/>
                    <a:pt x="380" y="411"/>
                    <a:pt x="380" y="411"/>
                  </a:cubicBezTo>
                  <a:cubicBezTo>
                    <a:pt x="379" y="410"/>
                    <a:pt x="379" y="410"/>
                    <a:pt x="379" y="410"/>
                  </a:cubicBezTo>
                  <a:cubicBezTo>
                    <a:pt x="377" y="409"/>
                    <a:pt x="375" y="408"/>
                    <a:pt x="373" y="406"/>
                  </a:cubicBezTo>
                  <a:cubicBezTo>
                    <a:pt x="369" y="404"/>
                    <a:pt x="366" y="401"/>
                    <a:pt x="363" y="397"/>
                  </a:cubicBezTo>
                  <a:cubicBezTo>
                    <a:pt x="356" y="391"/>
                    <a:pt x="350" y="383"/>
                    <a:pt x="346" y="374"/>
                  </a:cubicBezTo>
                  <a:cubicBezTo>
                    <a:pt x="347" y="374"/>
                    <a:pt x="347" y="374"/>
                    <a:pt x="347" y="374"/>
                  </a:cubicBezTo>
                  <a:cubicBezTo>
                    <a:pt x="347" y="373"/>
                    <a:pt x="346" y="372"/>
                    <a:pt x="346" y="372"/>
                  </a:cubicBezTo>
                  <a:cubicBezTo>
                    <a:pt x="346" y="371"/>
                    <a:pt x="346" y="371"/>
                    <a:pt x="346" y="371"/>
                  </a:cubicBezTo>
                  <a:cubicBezTo>
                    <a:pt x="345" y="371"/>
                    <a:pt x="345" y="371"/>
                    <a:pt x="345" y="371"/>
                  </a:cubicBezTo>
                  <a:cubicBezTo>
                    <a:pt x="345" y="370"/>
                    <a:pt x="345" y="370"/>
                    <a:pt x="345" y="370"/>
                  </a:cubicBezTo>
                  <a:cubicBezTo>
                    <a:pt x="344" y="368"/>
                    <a:pt x="344" y="368"/>
                    <a:pt x="344" y="368"/>
                  </a:cubicBezTo>
                  <a:cubicBezTo>
                    <a:pt x="343" y="364"/>
                    <a:pt x="342" y="361"/>
                    <a:pt x="340" y="358"/>
                  </a:cubicBezTo>
                  <a:cubicBezTo>
                    <a:pt x="337" y="359"/>
                    <a:pt x="334" y="360"/>
                    <a:pt x="331" y="361"/>
                  </a:cubicBezTo>
                  <a:cubicBezTo>
                    <a:pt x="330" y="362"/>
                    <a:pt x="330" y="362"/>
                    <a:pt x="329" y="362"/>
                  </a:cubicBezTo>
                  <a:cubicBezTo>
                    <a:pt x="327" y="363"/>
                    <a:pt x="327" y="363"/>
                    <a:pt x="327" y="363"/>
                  </a:cubicBezTo>
                  <a:cubicBezTo>
                    <a:pt x="325" y="363"/>
                    <a:pt x="325" y="363"/>
                    <a:pt x="325" y="363"/>
                  </a:cubicBezTo>
                  <a:cubicBezTo>
                    <a:pt x="322" y="364"/>
                    <a:pt x="319" y="365"/>
                    <a:pt x="316" y="365"/>
                  </a:cubicBezTo>
                  <a:cubicBezTo>
                    <a:pt x="310" y="366"/>
                    <a:pt x="304" y="367"/>
                    <a:pt x="297" y="367"/>
                  </a:cubicBezTo>
                  <a:cubicBezTo>
                    <a:pt x="291" y="366"/>
                    <a:pt x="285" y="365"/>
                    <a:pt x="279" y="364"/>
                  </a:cubicBezTo>
                  <a:cubicBezTo>
                    <a:pt x="276" y="363"/>
                    <a:pt x="273" y="362"/>
                    <a:pt x="270" y="361"/>
                  </a:cubicBezTo>
                  <a:cubicBezTo>
                    <a:pt x="269" y="361"/>
                    <a:pt x="269" y="361"/>
                    <a:pt x="268" y="360"/>
                  </a:cubicBezTo>
                  <a:cubicBezTo>
                    <a:pt x="267" y="360"/>
                    <a:pt x="267" y="360"/>
                    <a:pt x="267" y="360"/>
                  </a:cubicBezTo>
                  <a:cubicBezTo>
                    <a:pt x="266" y="360"/>
                    <a:pt x="266" y="360"/>
                    <a:pt x="266" y="360"/>
                  </a:cubicBezTo>
                  <a:cubicBezTo>
                    <a:pt x="265" y="359"/>
                    <a:pt x="265" y="359"/>
                    <a:pt x="265" y="359"/>
                  </a:cubicBezTo>
                  <a:cubicBezTo>
                    <a:pt x="263" y="358"/>
                    <a:pt x="263" y="358"/>
                    <a:pt x="263" y="358"/>
                  </a:cubicBezTo>
                  <a:cubicBezTo>
                    <a:pt x="261" y="357"/>
                    <a:pt x="261" y="357"/>
                    <a:pt x="261" y="357"/>
                  </a:cubicBezTo>
                  <a:cubicBezTo>
                    <a:pt x="256" y="354"/>
                    <a:pt x="256" y="354"/>
                    <a:pt x="256" y="354"/>
                  </a:cubicBezTo>
                  <a:cubicBezTo>
                    <a:pt x="251" y="361"/>
                    <a:pt x="251" y="361"/>
                    <a:pt x="251" y="361"/>
                  </a:cubicBezTo>
                  <a:cubicBezTo>
                    <a:pt x="248" y="364"/>
                    <a:pt x="248" y="364"/>
                    <a:pt x="248" y="364"/>
                  </a:cubicBezTo>
                  <a:cubicBezTo>
                    <a:pt x="246" y="366"/>
                    <a:pt x="246" y="366"/>
                    <a:pt x="246" y="366"/>
                  </a:cubicBezTo>
                  <a:cubicBezTo>
                    <a:pt x="243" y="369"/>
                    <a:pt x="243" y="369"/>
                    <a:pt x="243" y="369"/>
                  </a:cubicBezTo>
                  <a:cubicBezTo>
                    <a:pt x="241" y="371"/>
                    <a:pt x="239" y="373"/>
                    <a:pt x="237" y="375"/>
                  </a:cubicBezTo>
                  <a:cubicBezTo>
                    <a:pt x="233" y="379"/>
                    <a:pt x="230" y="383"/>
                    <a:pt x="226" y="386"/>
                  </a:cubicBezTo>
                  <a:cubicBezTo>
                    <a:pt x="231" y="383"/>
                    <a:pt x="236" y="378"/>
                    <a:pt x="241" y="374"/>
                  </a:cubicBezTo>
                  <a:cubicBezTo>
                    <a:pt x="243" y="372"/>
                    <a:pt x="245" y="370"/>
                    <a:pt x="247" y="367"/>
                  </a:cubicBezTo>
                  <a:cubicBezTo>
                    <a:pt x="249" y="366"/>
                    <a:pt x="249" y="366"/>
                    <a:pt x="249" y="366"/>
                  </a:cubicBezTo>
                  <a:cubicBezTo>
                    <a:pt x="250" y="365"/>
                    <a:pt x="250" y="365"/>
                    <a:pt x="250" y="365"/>
                  </a:cubicBezTo>
                  <a:cubicBezTo>
                    <a:pt x="251" y="363"/>
                    <a:pt x="251" y="363"/>
                    <a:pt x="251" y="363"/>
                  </a:cubicBezTo>
                  <a:cubicBezTo>
                    <a:pt x="257" y="357"/>
                    <a:pt x="257" y="357"/>
                    <a:pt x="257" y="357"/>
                  </a:cubicBezTo>
                  <a:cubicBezTo>
                    <a:pt x="261" y="359"/>
                    <a:pt x="261" y="359"/>
                    <a:pt x="261" y="359"/>
                  </a:cubicBezTo>
                  <a:cubicBezTo>
                    <a:pt x="263" y="360"/>
                    <a:pt x="263" y="360"/>
                    <a:pt x="263" y="360"/>
                  </a:cubicBezTo>
                  <a:cubicBezTo>
                    <a:pt x="264" y="361"/>
                    <a:pt x="264" y="361"/>
                    <a:pt x="264" y="361"/>
                  </a:cubicBezTo>
                  <a:cubicBezTo>
                    <a:pt x="266" y="362"/>
                    <a:pt x="266" y="362"/>
                    <a:pt x="267" y="362"/>
                  </a:cubicBezTo>
                  <a:cubicBezTo>
                    <a:pt x="269" y="363"/>
                    <a:pt x="269" y="363"/>
                    <a:pt x="269" y="363"/>
                  </a:cubicBezTo>
                  <a:cubicBezTo>
                    <a:pt x="272" y="364"/>
                    <a:pt x="275" y="365"/>
                    <a:pt x="278" y="366"/>
                  </a:cubicBezTo>
                  <a:cubicBezTo>
                    <a:pt x="284" y="367"/>
                    <a:pt x="291" y="368"/>
                    <a:pt x="297" y="369"/>
                  </a:cubicBezTo>
                  <a:cubicBezTo>
                    <a:pt x="303" y="369"/>
                    <a:pt x="310" y="369"/>
                    <a:pt x="316" y="368"/>
                  </a:cubicBezTo>
                  <a:cubicBezTo>
                    <a:pt x="319" y="367"/>
                    <a:pt x="322" y="367"/>
                    <a:pt x="325" y="366"/>
                  </a:cubicBezTo>
                  <a:cubicBezTo>
                    <a:pt x="328" y="365"/>
                    <a:pt x="328" y="365"/>
                    <a:pt x="328" y="365"/>
                  </a:cubicBezTo>
                  <a:cubicBezTo>
                    <a:pt x="329" y="365"/>
                    <a:pt x="329" y="365"/>
                    <a:pt x="329" y="365"/>
                  </a:cubicBezTo>
                  <a:cubicBezTo>
                    <a:pt x="330" y="364"/>
                    <a:pt x="331" y="364"/>
                    <a:pt x="331" y="364"/>
                  </a:cubicBezTo>
                  <a:cubicBezTo>
                    <a:pt x="334" y="363"/>
                    <a:pt x="336" y="362"/>
                    <a:pt x="339" y="361"/>
                  </a:cubicBezTo>
                  <a:cubicBezTo>
                    <a:pt x="342" y="368"/>
                    <a:pt x="342" y="368"/>
                    <a:pt x="342" y="368"/>
                  </a:cubicBezTo>
                  <a:cubicBezTo>
                    <a:pt x="342" y="369"/>
                    <a:pt x="342" y="370"/>
                    <a:pt x="343" y="371"/>
                  </a:cubicBezTo>
                  <a:cubicBezTo>
                    <a:pt x="343" y="372"/>
                    <a:pt x="343" y="372"/>
                    <a:pt x="343" y="372"/>
                  </a:cubicBezTo>
                  <a:cubicBezTo>
                    <a:pt x="343" y="372"/>
                    <a:pt x="343" y="372"/>
                    <a:pt x="343" y="372"/>
                  </a:cubicBezTo>
                  <a:cubicBezTo>
                    <a:pt x="344" y="373"/>
                    <a:pt x="344" y="373"/>
                    <a:pt x="344" y="373"/>
                  </a:cubicBezTo>
                  <a:cubicBezTo>
                    <a:pt x="345" y="376"/>
                    <a:pt x="346" y="378"/>
                    <a:pt x="348" y="381"/>
                  </a:cubicBezTo>
                  <a:cubicBezTo>
                    <a:pt x="351" y="386"/>
                    <a:pt x="354" y="390"/>
                    <a:pt x="358" y="394"/>
                  </a:cubicBezTo>
                  <a:cubicBezTo>
                    <a:pt x="361" y="399"/>
                    <a:pt x="366" y="403"/>
                    <a:pt x="370" y="406"/>
                  </a:cubicBezTo>
                  <a:cubicBezTo>
                    <a:pt x="372" y="408"/>
                    <a:pt x="375" y="409"/>
                    <a:pt x="377" y="411"/>
                  </a:cubicBezTo>
                  <a:cubicBezTo>
                    <a:pt x="378" y="411"/>
                    <a:pt x="378" y="411"/>
                    <a:pt x="378" y="411"/>
                  </a:cubicBezTo>
                  <a:cubicBezTo>
                    <a:pt x="379" y="412"/>
                    <a:pt x="379" y="412"/>
                    <a:pt x="379" y="412"/>
                  </a:cubicBezTo>
                  <a:cubicBezTo>
                    <a:pt x="380" y="413"/>
                    <a:pt x="381" y="413"/>
                    <a:pt x="382" y="414"/>
                  </a:cubicBezTo>
                  <a:cubicBezTo>
                    <a:pt x="384" y="415"/>
                    <a:pt x="386" y="416"/>
                    <a:pt x="388" y="417"/>
                  </a:cubicBezTo>
                  <a:cubicBezTo>
                    <a:pt x="381" y="433"/>
                    <a:pt x="381" y="433"/>
                    <a:pt x="381" y="433"/>
                  </a:cubicBezTo>
                  <a:cubicBezTo>
                    <a:pt x="376" y="445"/>
                    <a:pt x="376" y="445"/>
                    <a:pt x="376" y="445"/>
                  </a:cubicBezTo>
                  <a:cubicBezTo>
                    <a:pt x="372" y="454"/>
                    <a:pt x="369" y="462"/>
                    <a:pt x="365" y="471"/>
                  </a:cubicBezTo>
                  <a:cubicBezTo>
                    <a:pt x="359" y="488"/>
                    <a:pt x="352" y="504"/>
                    <a:pt x="346" y="521"/>
                  </a:cubicBezTo>
                  <a:cubicBezTo>
                    <a:pt x="352" y="505"/>
                    <a:pt x="358" y="488"/>
                    <a:pt x="365" y="471"/>
                  </a:cubicBezTo>
                  <a:cubicBezTo>
                    <a:pt x="368" y="462"/>
                    <a:pt x="372" y="454"/>
                    <a:pt x="375" y="445"/>
                  </a:cubicBezTo>
                  <a:cubicBezTo>
                    <a:pt x="377" y="441"/>
                    <a:pt x="379" y="437"/>
                    <a:pt x="381" y="433"/>
                  </a:cubicBezTo>
                  <a:cubicBezTo>
                    <a:pt x="388" y="417"/>
                    <a:pt x="388" y="417"/>
                    <a:pt x="388" y="417"/>
                  </a:cubicBezTo>
                  <a:cubicBezTo>
                    <a:pt x="385" y="416"/>
                    <a:pt x="382" y="414"/>
                    <a:pt x="380" y="413"/>
                  </a:cubicBezTo>
                  <a:cubicBezTo>
                    <a:pt x="380" y="413"/>
                    <a:pt x="379" y="413"/>
                    <a:pt x="379" y="412"/>
                  </a:cubicBezTo>
                  <a:cubicBezTo>
                    <a:pt x="378" y="412"/>
                    <a:pt x="378" y="412"/>
                    <a:pt x="378" y="412"/>
                  </a:cubicBezTo>
                  <a:cubicBezTo>
                    <a:pt x="377" y="411"/>
                    <a:pt x="377" y="411"/>
                    <a:pt x="377" y="411"/>
                  </a:cubicBezTo>
                  <a:cubicBezTo>
                    <a:pt x="376" y="411"/>
                    <a:pt x="375" y="410"/>
                    <a:pt x="375" y="410"/>
                  </a:cubicBezTo>
                  <a:cubicBezTo>
                    <a:pt x="372" y="408"/>
                    <a:pt x="369" y="406"/>
                    <a:pt x="366" y="403"/>
                  </a:cubicBezTo>
                  <a:cubicBezTo>
                    <a:pt x="360" y="398"/>
                    <a:pt x="355" y="392"/>
                    <a:pt x="351" y="386"/>
                  </a:cubicBezTo>
                  <a:cubicBezTo>
                    <a:pt x="349" y="382"/>
                    <a:pt x="347" y="379"/>
                    <a:pt x="345" y="376"/>
                  </a:cubicBezTo>
                  <a:cubicBezTo>
                    <a:pt x="345" y="375"/>
                    <a:pt x="344" y="374"/>
                    <a:pt x="344" y="373"/>
                  </a:cubicBezTo>
                  <a:cubicBezTo>
                    <a:pt x="343" y="372"/>
                    <a:pt x="343" y="372"/>
                    <a:pt x="343" y="372"/>
                  </a:cubicBezTo>
                  <a:cubicBezTo>
                    <a:pt x="342" y="370"/>
                    <a:pt x="342" y="370"/>
                    <a:pt x="342" y="370"/>
                  </a:cubicBezTo>
                  <a:cubicBezTo>
                    <a:pt x="341" y="367"/>
                    <a:pt x="340" y="364"/>
                    <a:pt x="339" y="361"/>
                  </a:cubicBezTo>
                  <a:cubicBezTo>
                    <a:pt x="336" y="362"/>
                    <a:pt x="334" y="363"/>
                    <a:pt x="331" y="364"/>
                  </a:cubicBezTo>
                  <a:cubicBezTo>
                    <a:pt x="330" y="364"/>
                    <a:pt x="330" y="365"/>
                    <a:pt x="329" y="365"/>
                  </a:cubicBezTo>
                  <a:cubicBezTo>
                    <a:pt x="328" y="365"/>
                    <a:pt x="328" y="365"/>
                    <a:pt x="328" y="365"/>
                  </a:cubicBezTo>
                  <a:cubicBezTo>
                    <a:pt x="325" y="366"/>
                    <a:pt x="325" y="366"/>
                    <a:pt x="325" y="366"/>
                  </a:cubicBezTo>
                  <a:cubicBezTo>
                    <a:pt x="322" y="367"/>
                    <a:pt x="319" y="368"/>
                    <a:pt x="316" y="368"/>
                  </a:cubicBezTo>
                  <a:cubicBezTo>
                    <a:pt x="309" y="369"/>
                    <a:pt x="303" y="369"/>
                    <a:pt x="297" y="369"/>
                  </a:cubicBezTo>
                  <a:cubicBezTo>
                    <a:pt x="290" y="369"/>
                    <a:pt x="284" y="368"/>
                    <a:pt x="278" y="366"/>
                  </a:cubicBezTo>
                  <a:cubicBezTo>
                    <a:pt x="275" y="366"/>
                    <a:pt x="272" y="365"/>
                    <a:pt x="269" y="364"/>
                  </a:cubicBezTo>
                  <a:cubicBezTo>
                    <a:pt x="268" y="363"/>
                    <a:pt x="267" y="363"/>
                    <a:pt x="267" y="363"/>
                  </a:cubicBezTo>
                  <a:cubicBezTo>
                    <a:pt x="266" y="362"/>
                    <a:pt x="266" y="362"/>
                    <a:pt x="264" y="362"/>
                  </a:cubicBezTo>
                  <a:cubicBezTo>
                    <a:pt x="262" y="361"/>
                    <a:pt x="262" y="361"/>
                    <a:pt x="262" y="361"/>
                  </a:cubicBezTo>
                  <a:cubicBezTo>
                    <a:pt x="261" y="360"/>
                    <a:pt x="261" y="360"/>
                    <a:pt x="261" y="360"/>
                  </a:cubicBezTo>
                  <a:cubicBezTo>
                    <a:pt x="257" y="358"/>
                    <a:pt x="257" y="358"/>
                    <a:pt x="257" y="358"/>
                  </a:cubicBezTo>
                  <a:cubicBezTo>
                    <a:pt x="252" y="364"/>
                    <a:pt x="252" y="364"/>
                    <a:pt x="252" y="364"/>
                  </a:cubicBezTo>
                  <a:cubicBezTo>
                    <a:pt x="250" y="366"/>
                    <a:pt x="250" y="366"/>
                    <a:pt x="250" y="366"/>
                  </a:cubicBezTo>
                  <a:cubicBezTo>
                    <a:pt x="248" y="368"/>
                    <a:pt x="248" y="368"/>
                    <a:pt x="248" y="368"/>
                  </a:cubicBezTo>
                  <a:cubicBezTo>
                    <a:pt x="246" y="370"/>
                    <a:pt x="244" y="372"/>
                    <a:pt x="241" y="375"/>
                  </a:cubicBezTo>
                  <a:cubicBezTo>
                    <a:pt x="237" y="379"/>
                    <a:pt x="232" y="383"/>
                    <a:pt x="227" y="387"/>
                  </a:cubicBezTo>
                  <a:cubicBezTo>
                    <a:pt x="225" y="389"/>
                    <a:pt x="222" y="391"/>
                    <a:pt x="220" y="392"/>
                  </a:cubicBezTo>
                  <a:cubicBezTo>
                    <a:pt x="217" y="395"/>
                    <a:pt x="215" y="397"/>
                    <a:pt x="212" y="398"/>
                  </a:cubicBezTo>
                  <a:cubicBezTo>
                    <a:pt x="208" y="402"/>
                    <a:pt x="204" y="405"/>
                    <a:pt x="204" y="406"/>
                  </a:cubicBezTo>
                  <a:cubicBezTo>
                    <a:pt x="205" y="406"/>
                    <a:pt x="206" y="406"/>
                    <a:pt x="208" y="405"/>
                  </a:cubicBezTo>
                  <a:cubicBezTo>
                    <a:pt x="208" y="405"/>
                    <a:pt x="208" y="406"/>
                    <a:pt x="208" y="406"/>
                  </a:cubicBezTo>
                  <a:cubicBezTo>
                    <a:pt x="209" y="411"/>
                    <a:pt x="214" y="426"/>
                    <a:pt x="223" y="449"/>
                  </a:cubicBezTo>
                  <a:cubicBezTo>
                    <a:pt x="222" y="449"/>
                    <a:pt x="222" y="449"/>
                    <a:pt x="222" y="449"/>
                  </a:cubicBezTo>
                  <a:cubicBezTo>
                    <a:pt x="217" y="438"/>
                    <a:pt x="214" y="431"/>
                    <a:pt x="212" y="427"/>
                  </a:cubicBezTo>
                  <a:cubicBezTo>
                    <a:pt x="210" y="423"/>
                    <a:pt x="209" y="422"/>
                    <a:pt x="209" y="422"/>
                  </a:cubicBezTo>
                  <a:cubicBezTo>
                    <a:pt x="207" y="421"/>
                    <a:pt x="208" y="426"/>
                    <a:pt x="206" y="423"/>
                  </a:cubicBezTo>
                  <a:cubicBezTo>
                    <a:pt x="216" y="445"/>
                    <a:pt x="225" y="467"/>
                    <a:pt x="232" y="490"/>
                  </a:cubicBezTo>
                  <a:cubicBezTo>
                    <a:pt x="234" y="496"/>
                    <a:pt x="238" y="507"/>
                    <a:pt x="240" y="513"/>
                  </a:cubicBezTo>
                  <a:cubicBezTo>
                    <a:pt x="251" y="541"/>
                    <a:pt x="260" y="569"/>
                    <a:pt x="268" y="598"/>
                  </a:cubicBezTo>
                  <a:cubicBezTo>
                    <a:pt x="271" y="608"/>
                    <a:pt x="271" y="608"/>
                    <a:pt x="271" y="608"/>
                  </a:cubicBezTo>
                  <a:cubicBezTo>
                    <a:pt x="273" y="614"/>
                    <a:pt x="273" y="614"/>
                    <a:pt x="273" y="614"/>
                  </a:cubicBezTo>
                  <a:cubicBezTo>
                    <a:pt x="274" y="619"/>
                    <a:pt x="274" y="619"/>
                    <a:pt x="274" y="619"/>
                  </a:cubicBezTo>
                  <a:cubicBezTo>
                    <a:pt x="275" y="622"/>
                    <a:pt x="275" y="622"/>
                    <a:pt x="275" y="622"/>
                  </a:cubicBezTo>
                  <a:cubicBezTo>
                    <a:pt x="268" y="622"/>
                    <a:pt x="268" y="622"/>
                    <a:pt x="268" y="622"/>
                  </a:cubicBezTo>
                  <a:cubicBezTo>
                    <a:pt x="268" y="621"/>
                    <a:pt x="268" y="621"/>
                    <a:pt x="268" y="621"/>
                  </a:cubicBezTo>
                  <a:cubicBezTo>
                    <a:pt x="263" y="604"/>
                    <a:pt x="263" y="604"/>
                    <a:pt x="263" y="604"/>
                  </a:cubicBezTo>
                  <a:cubicBezTo>
                    <a:pt x="261" y="595"/>
                    <a:pt x="261" y="595"/>
                    <a:pt x="261" y="595"/>
                  </a:cubicBezTo>
                  <a:cubicBezTo>
                    <a:pt x="257" y="582"/>
                    <a:pt x="253" y="570"/>
                    <a:pt x="249" y="557"/>
                  </a:cubicBezTo>
                  <a:cubicBezTo>
                    <a:pt x="241" y="532"/>
                    <a:pt x="232" y="507"/>
                    <a:pt x="223" y="483"/>
                  </a:cubicBezTo>
                  <a:cubicBezTo>
                    <a:pt x="218" y="471"/>
                    <a:pt x="213" y="459"/>
                    <a:pt x="208" y="447"/>
                  </a:cubicBezTo>
                  <a:cubicBezTo>
                    <a:pt x="206" y="441"/>
                    <a:pt x="203" y="435"/>
                    <a:pt x="201" y="429"/>
                  </a:cubicBezTo>
                  <a:cubicBezTo>
                    <a:pt x="196" y="420"/>
                    <a:pt x="196" y="420"/>
                    <a:pt x="196" y="420"/>
                  </a:cubicBezTo>
                  <a:cubicBezTo>
                    <a:pt x="190" y="406"/>
                    <a:pt x="190" y="406"/>
                    <a:pt x="190" y="406"/>
                  </a:cubicBezTo>
                  <a:cubicBezTo>
                    <a:pt x="185" y="407"/>
                    <a:pt x="185" y="407"/>
                    <a:pt x="185" y="407"/>
                  </a:cubicBezTo>
                  <a:cubicBezTo>
                    <a:pt x="182" y="407"/>
                    <a:pt x="182" y="407"/>
                    <a:pt x="182" y="407"/>
                  </a:cubicBezTo>
                  <a:cubicBezTo>
                    <a:pt x="182" y="407"/>
                    <a:pt x="181" y="408"/>
                    <a:pt x="181" y="408"/>
                  </a:cubicBezTo>
                  <a:cubicBezTo>
                    <a:pt x="180" y="408"/>
                    <a:pt x="180" y="408"/>
                    <a:pt x="180" y="408"/>
                  </a:cubicBezTo>
                  <a:cubicBezTo>
                    <a:pt x="178" y="408"/>
                    <a:pt x="177" y="408"/>
                    <a:pt x="175" y="408"/>
                  </a:cubicBezTo>
                  <a:cubicBezTo>
                    <a:pt x="172" y="408"/>
                    <a:pt x="169" y="407"/>
                    <a:pt x="166" y="407"/>
                  </a:cubicBezTo>
                  <a:cubicBezTo>
                    <a:pt x="159" y="405"/>
                    <a:pt x="154" y="402"/>
                    <a:pt x="149" y="397"/>
                  </a:cubicBezTo>
                  <a:cubicBezTo>
                    <a:pt x="144" y="393"/>
                    <a:pt x="140" y="388"/>
                    <a:pt x="138" y="382"/>
                  </a:cubicBezTo>
                  <a:cubicBezTo>
                    <a:pt x="136" y="376"/>
                    <a:pt x="136" y="370"/>
                    <a:pt x="138" y="366"/>
                  </a:cubicBezTo>
                  <a:cubicBezTo>
                    <a:pt x="139" y="364"/>
                    <a:pt x="141" y="362"/>
                    <a:pt x="143" y="360"/>
                  </a:cubicBezTo>
                  <a:cubicBezTo>
                    <a:pt x="145" y="358"/>
                    <a:pt x="148" y="357"/>
                    <a:pt x="151" y="356"/>
                  </a:cubicBezTo>
                  <a:cubicBezTo>
                    <a:pt x="156" y="355"/>
                    <a:pt x="162" y="356"/>
                    <a:pt x="167" y="359"/>
                  </a:cubicBezTo>
                  <a:cubicBezTo>
                    <a:pt x="172" y="362"/>
                    <a:pt x="177" y="367"/>
                    <a:pt x="180" y="373"/>
                  </a:cubicBezTo>
                  <a:cubicBezTo>
                    <a:pt x="181" y="374"/>
                    <a:pt x="182" y="375"/>
                    <a:pt x="183" y="377"/>
                  </a:cubicBezTo>
                  <a:cubicBezTo>
                    <a:pt x="185" y="382"/>
                    <a:pt x="185" y="382"/>
                    <a:pt x="185" y="382"/>
                  </a:cubicBezTo>
                  <a:cubicBezTo>
                    <a:pt x="193" y="398"/>
                    <a:pt x="193" y="398"/>
                    <a:pt x="193" y="398"/>
                  </a:cubicBezTo>
                  <a:cubicBezTo>
                    <a:pt x="195" y="397"/>
                    <a:pt x="197" y="396"/>
                    <a:pt x="200" y="395"/>
                  </a:cubicBezTo>
                  <a:cubicBezTo>
                    <a:pt x="201" y="394"/>
                    <a:pt x="202" y="394"/>
                    <a:pt x="203" y="393"/>
                  </a:cubicBezTo>
                  <a:cubicBezTo>
                    <a:pt x="204" y="393"/>
                    <a:pt x="205" y="392"/>
                    <a:pt x="206" y="392"/>
                  </a:cubicBezTo>
                  <a:cubicBezTo>
                    <a:pt x="207" y="391"/>
                    <a:pt x="207" y="391"/>
                    <a:pt x="207" y="391"/>
                  </a:cubicBezTo>
                  <a:cubicBezTo>
                    <a:pt x="208" y="390"/>
                    <a:pt x="208" y="390"/>
                    <a:pt x="208" y="390"/>
                  </a:cubicBezTo>
                  <a:cubicBezTo>
                    <a:pt x="210" y="389"/>
                    <a:pt x="210" y="389"/>
                    <a:pt x="210" y="389"/>
                  </a:cubicBezTo>
                  <a:cubicBezTo>
                    <a:pt x="211" y="388"/>
                    <a:pt x="212" y="388"/>
                    <a:pt x="213" y="387"/>
                  </a:cubicBezTo>
                  <a:cubicBezTo>
                    <a:pt x="218" y="384"/>
                    <a:pt x="222" y="381"/>
                    <a:pt x="226" y="378"/>
                  </a:cubicBezTo>
                  <a:cubicBezTo>
                    <a:pt x="230" y="374"/>
                    <a:pt x="234" y="371"/>
                    <a:pt x="238" y="367"/>
                  </a:cubicBezTo>
                  <a:cubicBezTo>
                    <a:pt x="240" y="365"/>
                    <a:pt x="242" y="363"/>
                    <a:pt x="243" y="361"/>
                  </a:cubicBezTo>
                  <a:cubicBezTo>
                    <a:pt x="244" y="360"/>
                    <a:pt x="244" y="360"/>
                    <a:pt x="244" y="360"/>
                  </a:cubicBezTo>
                  <a:cubicBezTo>
                    <a:pt x="245" y="359"/>
                    <a:pt x="245" y="359"/>
                    <a:pt x="245" y="359"/>
                  </a:cubicBezTo>
                  <a:cubicBezTo>
                    <a:pt x="246" y="358"/>
                    <a:pt x="246" y="358"/>
                    <a:pt x="247" y="357"/>
                  </a:cubicBezTo>
                  <a:cubicBezTo>
                    <a:pt x="249" y="355"/>
                    <a:pt x="250" y="353"/>
                    <a:pt x="252" y="351"/>
                  </a:cubicBezTo>
                  <a:cubicBezTo>
                    <a:pt x="250" y="349"/>
                    <a:pt x="249" y="347"/>
                    <a:pt x="248" y="345"/>
                  </a:cubicBezTo>
                  <a:cubicBezTo>
                    <a:pt x="247" y="344"/>
                    <a:pt x="247" y="344"/>
                    <a:pt x="247" y="344"/>
                  </a:cubicBezTo>
                  <a:cubicBezTo>
                    <a:pt x="247" y="344"/>
                    <a:pt x="246" y="343"/>
                    <a:pt x="246" y="343"/>
                  </a:cubicBezTo>
                  <a:cubicBezTo>
                    <a:pt x="246" y="343"/>
                    <a:pt x="246" y="343"/>
                    <a:pt x="246" y="343"/>
                  </a:cubicBezTo>
                  <a:cubicBezTo>
                    <a:pt x="246" y="342"/>
                    <a:pt x="246" y="342"/>
                    <a:pt x="245" y="341"/>
                  </a:cubicBezTo>
                  <a:cubicBezTo>
                    <a:pt x="245" y="340"/>
                    <a:pt x="244" y="338"/>
                    <a:pt x="243" y="336"/>
                  </a:cubicBezTo>
                  <a:cubicBezTo>
                    <a:pt x="243" y="335"/>
                    <a:pt x="243" y="334"/>
                    <a:pt x="243" y="333"/>
                  </a:cubicBezTo>
                  <a:cubicBezTo>
                    <a:pt x="243" y="332"/>
                    <a:pt x="243" y="332"/>
                    <a:pt x="242" y="331"/>
                  </a:cubicBezTo>
                  <a:cubicBezTo>
                    <a:pt x="242" y="331"/>
                    <a:pt x="242" y="330"/>
                    <a:pt x="242" y="330"/>
                  </a:cubicBezTo>
                  <a:cubicBezTo>
                    <a:pt x="242" y="328"/>
                    <a:pt x="242" y="326"/>
                    <a:pt x="243" y="324"/>
                  </a:cubicBezTo>
                  <a:cubicBezTo>
                    <a:pt x="244" y="315"/>
                    <a:pt x="247" y="306"/>
                    <a:pt x="252" y="299"/>
                  </a:cubicBezTo>
                  <a:cubicBezTo>
                    <a:pt x="254" y="296"/>
                    <a:pt x="257" y="293"/>
                    <a:pt x="260" y="291"/>
                  </a:cubicBezTo>
                  <a:cubicBezTo>
                    <a:pt x="263" y="289"/>
                    <a:pt x="267" y="288"/>
                    <a:pt x="270" y="288"/>
                  </a:cubicBezTo>
                  <a:cubicBezTo>
                    <a:pt x="274" y="288"/>
                    <a:pt x="277" y="290"/>
                    <a:pt x="280" y="292"/>
                  </a:cubicBezTo>
                  <a:cubicBezTo>
                    <a:pt x="283" y="294"/>
                    <a:pt x="286" y="297"/>
                    <a:pt x="287" y="300"/>
                  </a:cubicBezTo>
                  <a:cubicBezTo>
                    <a:pt x="288" y="304"/>
                    <a:pt x="288" y="307"/>
                    <a:pt x="287" y="311"/>
                  </a:cubicBezTo>
                  <a:cubicBezTo>
                    <a:pt x="287" y="315"/>
                    <a:pt x="285" y="319"/>
                    <a:pt x="283" y="323"/>
                  </a:cubicBezTo>
                  <a:cubicBezTo>
                    <a:pt x="280" y="327"/>
                    <a:pt x="278" y="330"/>
                    <a:pt x="275" y="334"/>
                  </a:cubicBezTo>
                  <a:cubicBezTo>
                    <a:pt x="274" y="336"/>
                    <a:pt x="274" y="336"/>
                    <a:pt x="274" y="336"/>
                  </a:cubicBezTo>
                  <a:cubicBezTo>
                    <a:pt x="272" y="338"/>
                    <a:pt x="272" y="338"/>
                    <a:pt x="272" y="338"/>
                  </a:cubicBezTo>
                  <a:cubicBezTo>
                    <a:pt x="267" y="344"/>
                    <a:pt x="267" y="344"/>
                    <a:pt x="267" y="344"/>
                  </a:cubicBezTo>
                  <a:cubicBezTo>
                    <a:pt x="266" y="346"/>
                    <a:pt x="265" y="347"/>
                    <a:pt x="265" y="349"/>
                  </a:cubicBezTo>
                  <a:cubicBezTo>
                    <a:pt x="265" y="349"/>
                    <a:pt x="265" y="350"/>
                    <a:pt x="265" y="350"/>
                  </a:cubicBezTo>
                  <a:cubicBezTo>
                    <a:pt x="265" y="351"/>
                    <a:pt x="266" y="351"/>
                    <a:pt x="266" y="351"/>
                  </a:cubicBezTo>
                  <a:cubicBezTo>
                    <a:pt x="266" y="351"/>
                    <a:pt x="266" y="351"/>
                    <a:pt x="266" y="351"/>
                  </a:cubicBezTo>
                  <a:cubicBezTo>
                    <a:pt x="266" y="352"/>
                    <a:pt x="266" y="352"/>
                    <a:pt x="266" y="352"/>
                  </a:cubicBezTo>
                  <a:cubicBezTo>
                    <a:pt x="267" y="354"/>
                    <a:pt x="268" y="354"/>
                    <a:pt x="270" y="355"/>
                  </a:cubicBezTo>
                  <a:cubicBezTo>
                    <a:pt x="272" y="356"/>
                    <a:pt x="274" y="357"/>
                    <a:pt x="276" y="357"/>
                  </a:cubicBezTo>
                  <a:cubicBezTo>
                    <a:pt x="277" y="358"/>
                    <a:pt x="278" y="358"/>
                    <a:pt x="280" y="358"/>
                  </a:cubicBezTo>
                  <a:cubicBezTo>
                    <a:pt x="281" y="358"/>
                    <a:pt x="282" y="359"/>
                    <a:pt x="283" y="359"/>
                  </a:cubicBezTo>
                  <a:cubicBezTo>
                    <a:pt x="285" y="359"/>
                    <a:pt x="285" y="359"/>
                    <a:pt x="285" y="359"/>
                  </a:cubicBezTo>
                  <a:cubicBezTo>
                    <a:pt x="287" y="360"/>
                    <a:pt x="287" y="360"/>
                    <a:pt x="287" y="360"/>
                  </a:cubicBezTo>
                  <a:cubicBezTo>
                    <a:pt x="292" y="360"/>
                    <a:pt x="297" y="361"/>
                    <a:pt x="302" y="361"/>
                  </a:cubicBezTo>
                  <a:cubicBezTo>
                    <a:pt x="308" y="361"/>
                    <a:pt x="313" y="360"/>
                    <a:pt x="318" y="359"/>
                  </a:cubicBezTo>
                  <a:cubicBezTo>
                    <a:pt x="321" y="359"/>
                    <a:pt x="324" y="358"/>
                    <a:pt x="327" y="357"/>
                  </a:cubicBezTo>
                  <a:cubicBezTo>
                    <a:pt x="327" y="357"/>
                    <a:pt x="328" y="356"/>
                    <a:pt x="329" y="356"/>
                  </a:cubicBezTo>
                  <a:cubicBezTo>
                    <a:pt x="330" y="355"/>
                    <a:pt x="331" y="355"/>
                    <a:pt x="332" y="355"/>
                  </a:cubicBezTo>
                  <a:cubicBezTo>
                    <a:pt x="338" y="352"/>
                    <a:pt x="338" y="352"/>
                    <a:pt x="338" y="352"/>
                  </a:cubicBezTo>
                  <a:cubicBezTo>
                    <a:pt x="338" y="347"/>
                    <a:pt x="338" y="347"/>
                    <a:pt x="338" y="347"/>
                  </a:cubicBezTo>
                  <a:cubicBezTo>
                    <a:pt x="337" y="344"/>
                    <a:pt x="337" y="344"/>
                    <a:pt x="337" y="344"/>
                  </a:cubicBezTo>
                  <a:cubicBezTo>
                    <a:pt x="337" y="343"/>
                    <a:pt x="337" y="343"/>
                    <a:pt x="337" y="343"/>
                  </a:cubicBezTo>
                  <a:cubicBezTo>
                    <a:pt x="337" y="342"/>
                    <a:pt x="337" y="342"/>
                    <a:pt x="337" y="342"/>
                  </a:cubicBezTo>
                  <a:cubicBezTo>
                    <a:pt x="336" y="340"/>
                    <a:pt x="336" y="340"/>
                    <a:pt x="336" y="340"/>
                  </a:cubicBezTo>
                  <a:cubicBezTo>
                    <a:pt x="336" y="339"/>
                    <a:pt x="336" y="339"/>
                    <a:pt x="336" y="339"/>
                  </a:cubicBezTo>
                  <a:cubicBezTo>
                    <a:pt x="336" y="336"/>
                    <a:pt x="336" y="336"/>
                    <a:pt x="336" y="336"/>
                  </a:cubicBezTo>
                  <a:cubicBezTo>
                    <a:pt x="336" y="333"/>
                    <a:pt x="335" y="330"/>
                    <a:pt x="335" y="327"/>
                  </a:cubicBezTo>
                  <a:cubicBezTo>
                    <a:pt x="336" y="321"/>
                    <a:pt x="337" y="315"/>
                    <a:pt x="340" y="310"/>
                  </a:cubicBezTo>
                  <a:cubicBezTo>
                    <a:pt x="342" y="307"/>
                    <a:pt x="343" y="305"/>
                    <a:pt x="345" y="303"/>
                  </a:cubicBezTo>
                  <a:cubicBezTo>
                    <a:pt x="347" y="302"/>
                    <a:pt x="348" y="301"/>
                    <a:pt x="349" y="300"/>
                  </a:cubicBezTo>
                  <a:cubicBezTo>
                    <a:pt x="350" y="299"/>
                    <a:pt x="351" y="299"/>
                    <a:pt x="352" y="298"/>
                  </a:cubicBezTo>
                  <a:cubicBezTo>
                    <a:pt x="357" y="296"/>
                    <a:pt x="363" y="295"/>
                    <a:pt x="367" y="297"/>
                  </a:cubicBezTo>
                  <a:cubicBezTo>
                    <a:pt x="368" y="297"/>
                    <a:pt x="369" y="298"/>
                    <a:pt x="370" y="299"/>
                  </a:cubicBezTo>
                  <a:cubicBezTo>
                    <a:pt x="370" y="299"/>
                    <a:pt x="371" y="299"/>
                    <a:pt x="371" y="300"/>
                  </a:cubicBezTo>
                  <a:cubicBezTo>
                    <a:pt x="372" y="300"/>
                    <a:pt x="372" y="301"/>
                    <a:pt x="373" y="301"/>
                  </a:cubicBezTo>
                  <a:cubicBezTo>
                    <a:pt x="374" y="304"/>
                    <a:pt x="376" y="306"/>
                    <a:pt x="377" y="308"/>
                  </a:cubicBezTo>
                  <a:cubicBezTo>
                    <a:pt x="378" y="311"/>
                    <a:pt x="378" y="313"/>
                    <a:pt x="378" y="316"/>
                  </a:cubicBezTo>
                  <a:cubicBezTo>
                    <a:pt x="378" y="319"/>
                    <a:pt x="377" y="322"/>
                    <a:pt x="376" y="324"/>
                  </a:cubicBezTo>
                  <a:cubicBezTo>
                    <a:pt x="374" y="330"/>
                    <a:pt x="371" y="335"/>
                    <a:pt x="366" y="339"/>
                  </a:cubicBezTo>
                  <a:cubicBezTo>
                    <a:pt x="364" y="342"/>
                    <a:pt x="362" y="344"/>
                    <a:pt x="359" y="346"/>
                  </a:cubicBezTo>
                  <a:cubicBezTo>
                    <a:pt x="359" y="346"/>
                    <a:pt x="358" y="347"/>
                    <a:pt x="357" y="347"/>
                  </a:cubicBezTo>
                  <a:cubicBezTo>
                    <a:pt x="356" y="348"/>
                    <a:pt x="356" y="348"/>
                    <a:pt x="356" y="348"/>
                  </a:cubicBezTo>
                  <a:cubicBezTo>
                    <a:pt x="355" y="349"/>
                    <a:pt x="355" y="349"/>
                    <a:pt x="355" y="349"/>
                  </a:cubicBezTo>
                  <a:cubicBezTo>
                    <a:pt x="352" y="351"/>
                    <a:pt x="349" y="353"/>
                    <a:pt x="346" y="355"/>
                  </a:cubicBezTo>
                  <a:cubicBezTo>
                    <a:pt x="347" y="357"/>
                    <a:pt x="348" y="359"/>
                    <a:pt x="349" y="361"/>
                  </a:cubicBezTo>
                  <a:cubicBezTo>
                    <a:pt x="349" y="362"/>
                    <a:pt x="350" y="363"/>
                    <a:pt x="350" y="364"/>
                  </a:cubicBezTo>
                  <a:cubicBezTo>
                    <a:pt x="351" y="366"/>
                    <a:pt x="351" y="366"/>
                    <a:pt x="351" y="366"/>
                  </a:cubicBezTo>
                  <a:cubicBezTo>
                    <a:pt x="351" y="367"/>
                    <a:pt x="351" y="367"/>
                    <a:pt x="351" y="367"/>
                  </a:cubicBezTo>
                  <a:cubicBezTo>
                    <a:pt x="352" y="369"/>
                    <a:pt x="353" y="372"/>
                    <a:pt x="354" y="374"/>
                  </a:cubicBezTo>
                  <a:cubicBezTo>
                    <a:pt x="357" y="378"/>
                    <a:pt x="360" y="383"/>
                    <a:pt x="363" y="387"/>
                  </a:cubicBezTo>
                  <a:cubicBezTo>
                    <a:pt x="366" y="392"/>
                    <a:pt x="370" y="396"/>
                    <a:pt x="374" y="399"/>
                  </a:cubicBezTo>
                  <a:cubicBezTo>
                    <a:pt x="375" y="400"/>
                    <a:pt x="377" y="401"/>
                    <a:pt x="378" y="401"/>
                  </a:cubicBezTo>
                  <a:cubicBezTo>
                    <a:pt x="378" y="402"/>
                    <a:pt x="379" y="402"/>
                    <a:pt x="379" y="403"/>
                  </a:cubicBezTo>
                  <a:cubicBezTo>
                    <a:pt x="380" y="403"/>
                    <a:pt x="380" y="403"/>
                    <a:pt x="380" y="403"/>
                  </a:cubicBezTo>
                  <a:cubicBezTo>
                    <a:pt x="381" y="403"/>
                    <a:pt x="381" y="403"/>
                    <a:pt x="381" y="403"/>
                  </a:cubicBezTo>
                  <a:cubicBezTo>
                    <a:pt x="382" y="404"/>
                    <a:pt x="382" y="404"/>
                    <a:pt x="382" y="404"/>
                  </a:cubicBezTo>
                  <a:cubicBezTo>
                    <a:pt x="384" y="405"/>
                    <a:pt x="386" y="406"/>
                    <a:pt x="388" y="407"/>
                  </a:cubicBezTo>
                  <a:cubicBezTo>
                    <a:pt x="390" y="408"/>
                    <a:pt x="392" y="409"/>
                    <a:pt x="394" y="410"/>
                  </a:cubicBezTo>
                  <a:cubicBezTo>
                    <a:pt x="402" y="394"/>
                    <a:pt x="402" y="394"/>
                    <a:pt x="402" y="394"/>
                  </a:cubicBezTo>
                  <a:cubicBezTo>
                    <a:pt x="407" y="384"/>
                    <a:pt x="407" y="384"/>
                    <a:pt x="407" y="384"/>
                  </a:cubicBezTo>
                  <a:cubicBezTo>
                    <a:pt x="409" y="379"/>
                    <a:pt x="409" y="379"/>
                    <a:pt x="409" y="379"/>
                  </a:cubicBezTo>
                  <a:cubicBezTo>
                    <a:pt x="410" y="378"/>
                    <a:pt x="410" y="378"/>
                    <a:pt x="410" y="378"/>
                  </a:cubicBezTo>
                  <a:cubicBezTo>
                    <a:pt x="410" y="377"/>
                    <a:pt x="410" y="377"/>
                    <a:pt x="410" y="377"/>
                  </a:cubicBezTo>
                  <a:cubicBezTo>
                    <a:pt x="411" y="377"/>
                    <a:pt x="411" y="376"/>
                    <a:pt x="412" y="375"/>
                  </a:cubicBezTo>
                  <a:cubicBezTo>
                    <a:pt x="414" y="373"/>
                    <a:pt x="416" y="370"/>
                    <a:pt x="418" y="368"/>
                  </a:cubicBezTo>
                  <a:cubicBezTo>
                    <a:pt x="420" y="366"/>
                    <a:pt x="423" y="364"/>
                    <a:pt x="425" y="363"/>
                  </a:cubicBezTo>
                  <a:cubicBezTo>
                    <a:pt x="426" y="362"/>
                    <a:pt x="428" y="362"/>
                    <a:pt x="429" y="362"/>
                  </a:cubicBezTo>
                  <a:cubicBezTo>
                    <a:pt x="429" y="362"/>
                    <a:pt x="430" y="362"/>
                    <a:pt x="430" y="362"/>
                  </a:cubicBezTo>
                  <a:cubicBezTo>
                    <a:pt x="431" y="362"/>
                    <a:pt x="431" y="362"/>
                    <a:pt x="432" y="362"/>
                  </a:cubicBezTo>
                  <a:cubicBezTo>
                    <a:pt x="436" y="363"/>
                    <a:pt x="441" y="367"/>
                    <a:pt x="443" y="372"/>
                  </a:cubicBezTo>
                  <a:cubicBezTo>
                    <a:pt x="445" y="377"/>
                    <a:pt x="446" y="384"/>
                    <a:pt x="445" y="390"/>
                  </a:cubicBezTo>
                  <a:cubicBezTo>
                    <a:pt x="445" y="393"/>
                    <a:pt x="444" y="396"/>
                    <a:pt x="442" y="399"/>
                  </a:cubicBezTo>
                  <a:cubicBezTo>
                    <a:pt x="441" y="402"/>
                    <a:pt x="440" y="404"/>
                    <a:pt x="438" y="406"/>
                  </a:cubicBezTo>
                  <a:cubicBezTo>
                    <a:pt x="434" y="411"/>
                    <a:pt x="428" y="414"/>
                    <a:pt x="422" y="416"/>
                  </a:cubicBezTo>
                  <a:cubicBezTo>
                    <a:pt x="419" y="417"/>
                    <a:pt x="416" y="417"/>
                    <a:pt x="413" y="417"/>
                  </a:cubicBezTo>
                  <a:cubicBezTo>
                    <a:pt x="411" y="418"/>
                    <a:pt x="410" y="418"/>
                    <a:pt x="408" y="418"/>
                  </a:cubicBezTo>
                  <a:cubicBezTo>
                    <a:pt x="407" y="418"/>
                    <a:pt x="407" y="418"/>
                    <a:pt x="407" y="418"/>
                  </a:cubicBezTo>
                  <a:cubicBezTo>
                    <a:pt x="407" y="418"/>
                    <a:pt x="406" y="418"/>
                    <a:pt x="406" y="418"/>
                  </a:cubicBezTo>
                  <a:cubicBezTo>
                    <a:pt x="405" y="417"/>
                    <a:pt x="404" y="417"/>
                    <a:pt x="403" y="417"/>
                  </a:cubicBezTo>
                  <a:cubicBezTo>
                    <a:pt x="398" y="417"/>
                    <a:pt x="398" y="417"/>
                    <a:pt x="398" y="417"/>
                  </a:cubicBezTo>
                  <a:cubicBezTo>
                    <a:pt x="394" y="426"/>
                    <a:pt x="394" y="426"/>
                    <a:pt x="394" y="426"/>
                  </a:cubicBezTo>
                  <a:cubicBezTo>
                    <a:pt x="392" y="432"/>
                    <a:pt x="392" y="432"/>
                    <a:pt x="392" y="432"/>
                  </a:cubicBezTo>
                  <a:cubicBezTo>
                    <a:pt x="387" y="442"/>
                    <a:pt x="387" y="442"/>
                    <a:pt x="387" y="442"/>
                  </a:cubicBezTo>
                  <a:cubicBezTo>
                    <a:pt x="384" y="449"/>
                    <a:pt x="381" y="456"/>
                    <a:pt x="378" y="463"/>
                  </a:cubicBezTo>
                  <a:cubicBezTo>
                    <a:pt x="372" y="477"/>
                    <a:pt x="367" y="492"/>
                    <a:pt x="362" y="506"/>
                  </a:cubicBezTo>
                  <a:cubicBezTo>
                    <a:pt x="351" y="535"/>
                    <a:pt x="342" y="564"/>
                    <a:pt x="333" y="593"/>
                  </a:cubicBezTo>
                  <a:cubicBezTo>
                    <a:pt x="330" y="604"/>
                    <a:pt x="330" y="604"/>
                    <a:pt x="330" y="604"/>
                  </a:cubicBezTo>
                  <a:cubicBezTo>
                    <a:pt x="327" y="613"/>
                    <a:pt x="327" y="613"/>
                    <a:pt x="327" y="613"/>
                  </a:cubicBezTo>
                  <a:cubicBezTo>
                    <a:pt x="326" y="619"/>
                    <a:pt x="326" y="619"/>
                    <a:pt x="326" y="619"/>
                  </a:cubicBezTo>
                  <a:cubicBezTo>
                    <a:pt x="325" y="621"/>
                    <a:pt x="325" y="621"/>
                    <a:pt x="325" y="621"/>
                  </a:cubicBezTo>
                  <a:cubicBezTo>
                    <a:pt x="325" y="622"/>
                    <a:pt x="325" y="622"/>
                    <a:pt x="325" y="622"/>
                  </a:cubicBezTo>
                  <a:lnTo>
                    <a:pt x="318" y="6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</p:grpSp>
      <p:sp>
        <p:nvSpPr>
          <p:cNvPr id="95" name="文本框 94"/>
          <p:cNvSpPr txBox="1"/>
          <p:nvPr/>
        </p:nvSpPr>
        <p:spPr>
          <a:xfrm flipH="1">
            <a:off x="3541444" y="1925528"/>
            <a:ext cx="16985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spc="225" dirty="0">
                <a:latin typeface="新蒂黑板报" panose="03000600000000000000" pitchFamily="66" charset="-122"/>
                <a:ea typeface="新蒂黑板报" panose="03000600000000000000" pitchFamily="66" charset="-122"/>
              </a:rPr>
              <a:t>01</a:t>
            </a:r>
            <a:endParaRPr lang="zh-CN" altLang="en-US" sz="6000" spc="225" dirty="0">
              <a:latin typeface="新蒂黑板报" panose="03000600000000000000" pitchFamily="66" charset="-122"/>
              <a:ea typeface="新蒂黑板报" panose="03000600000000000000" pitchFamily="66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F81B1-D4C0-4CFE-8E4B-8D75BF4F38F2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  <p:transition spd="slow">
    <p:randomBar dir="vert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94" name="灯片编号占位符 4">
            <a:extLst>
              <a:ext uri="{FF2B5EF4-FFF2-40B4-BE49-F238E27FC236}">
                <a16:creationId xmlns:a16="http://schemas.microsoft.com/office/drawing/2014/main" id="{57E261E7-DD03-448D-A1AD-2C524EB65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6AA0FFE7-FFD7-4731-9D69-34AAF0108D30}" type="slidenum">
              <a:rPr lang="en-US" altLang="zh-CN" sz="1200">
                <a:solidFill>
                  <a:srgbClr val="B4B686"/>
                </a:solidFill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30</a:t>
            </a:fld>
            <a:endParaRPr lang="en-US" altLang="zh-CN" sz="1200">
              <a:solidFill>
                <a:srgbClr val="B4B686"/>
              </a:solidFill>
            </a:endParaRPr>
          </a:p>
        </p:txBody>
      </p:sp>
      <p:sp>
        <p:nvSpPr>
          <p:cNvPr id="21" name="Rectangle 1027">
            <a:extLst>
              <a:ext uri="{FF2B5EF4-FFF2-40B4-BE49-F238E27FC236}">
                <a16:creationId xmlns:a16="http://schemas.microsoft.com/office/drawing/2014/main" id="{A741CC4D-072A-4ADC-9911-DA382DDFB5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4502" y="427693"/>
            <a:ext cx="2339102" cy="523220"/>
          </a:xfrm>
          <a:prstGeom prst="rect">
            <a:avLst/>
          </a:prstGeom>
          <a:solidFill>
            <a:srgbClr val="0E457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  <a:defRPr/>
            </a:pPr>
            <a:r>
              <a:rPr lang="zh-CN" altLang="en-US" sz="2800" b="1" kern="0" dirty="0">
                <a:solidFill>
                  <a:schemeClr val="bg1"/>
                </a:solidFill>
                <a:latin typeface="Times New Roman" panose="02020603050405020304" pitchFamily="18" charset="0"/>
                <a:ea typeface="方正静蕾简体" panose="02000000000000000000"/>
              </a:rPr>
              <a:t>段内间接寻址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AAAA0F6-BB77-41FF-B7C7-73C4F60675C8}"/>
              </a:ext>
            </a:extLst>
          </p:cNvPr>
          <p:cNvSpPr/>
          <p:nvPr/>
        </p:nvSpPr>
        <p:spPr>
          <a:xfrm>
            <a:off x="798329" y="1203669"/>
            <a:ext cx="7547341" cy="5152681"/>
          </a:xfrm>
          <a:prstGeom prst="rect">
            <a:avLst/>
          </a:prstGeom>
          <a:noFill/>
          <a:ln w="28575">
            <a:solidFill>
              <a:srgbClr val="0E457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510DBFF6-1F18-4263-81A5-351FE972B3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329" y="1203668"/>
            <a:ext cx="75438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rgbClr val="000000"/>
                </a:solidFill>
                <a:sym typeface="Monotype Sorts" pitchFamily="2" charset="2"/>
              </a:rPr>
              <a:t>例：给定</a:t>
            </a:r>
            <a:r>
              <a:rPr lang="en-US" altLang="zh-CN" sz="2400" b="1" dirty="0">
                <a:solidFill>
                  <a:srgbClr val="000000"/>
                </a:solidFill>
                <a:sym typeface="Monotype Sorts" pitchFamily="2" charset="2"/>
              </a:rPr>
              <a:t>(IP) = 2BC0H, (CS) = 0200H, </a:t>
            </a:r>
            <a:r>
              <a:rPr lang="zh-CN" altLang="en-US" sz="2400" b="1" dirty="0">
                <a:solidFill>
                  <a:srgbClr val="000000"/>
                </a:solidFill>
                <a:sym typeface="Monotype Sorts" pitchFamily="2" charset="2"/>
              </a:rPr>
              <a:t>位移量</a:t>
            </a:r>
            <a:r>
              <a:rPr lang="en-US" altLang="zh-CN" sz="2400" b="1" dirty="0">
                <a:solidFill>
                  <a:srgbClr val="000000"/>
                </a:solidFill>
                <a:sym typeface="Monotype Sorts" pitchFamily="2" charset="2"/>
              </a:rPr>
              <a:t>D=5119H</a:t>
            </a:r>
            <a:r>
              <a:rPr lang="zh-CN" altLang="en-US" sz="2400" b="1" dirty="0">
                <a:solidFill>
                  <a:srgbClr val="000000"/>
                </a:solidFill>
                <a:sym typeface="Monotype Sorts" pitchFamily="2" charset="2"/>
              </a:rPr>
              <a:t>，</a:t>
            </a:r>
            <a:r>
              <a:rPr lang="en-US" altLang="zh-CN" sz="2400" b="1" dirty="0">
                <a:solidFill>
                  <a:srgbClr val="000000"/>
                </a:solidFill>
                <a:sym typeface="Monotype Sorts" pitchFamily="2" charset="2"/>
              </a:rPr>
              <a:t>(BX) = 1200H, (DS) = 212AH, (224A0) = 0600H, (275B9) = 098AH, </a:t>
            </a:r>
            <a:r>
              <a:rPr lang="zh-CN" altLang="en-US" sz="2400" b="1" dirty="0">
                <a:solidFill>
                  <a:srgbClr val="000000"/>
                </a:solidFill>
                <a:sym typeface="Monotype Sorts" pitchFamily="2" charset="2"/>
              </a:rPr>
              <a:t>试为以下的转移地址指令找出转移的偏移地址。</a:t>
            </a:r>
            <a:endParaRPr lang="en-US" altLang="zh-CN" sz="2400" b="1" dirty="0">
              <a:solidFill>
                <a:srgbClr val="000000"/>
              </a:solidFill>
              <a:sym typeface="Monotype Sorts" pitchFamily="2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rgbClr val="000000"/>
                </a:solidFill>
                <a:sym typeface="Monotype Sorts" pitchFamily="2" charset="2"/>
              </a:rPr>
              <a:t>(1) </a:t>
            </a:r>
            <a:r>
              <a:rPr lang="zh-CN" altLang="en-US" sz="2400" b="1" dirty="0">
                <a:solidFill>
                  <a:srgbClr val="000000"/>
                </a:solidFill>
                <a:sym typeface="Monotype Sorts" pitchFamily="2" charset="2"/>
              </a:rPr>
              <a:t>使用</a:t>
            </a:r>
            <a:r>
              <a:rPr lang="en-US" altLang="zh-CN" sz="2400" b="1" dirty="0">
                <a:solidFill>
                  <a:srgbClr val="000000"/>
                </a:solidFill>
                <a:sym typeface="Monotype Sorts" pitchFamily="2" charset="2"/>
              </a:rPr>
              <a:t>BX</a:t>
            </a:r>
            <a:r>
              <a:rPr lang="zh-CN" altLang="en-US" sz="2400" b="1" dirty="0">
                <a:solidFill>
                  <a:srgbClr val="000000"/>
                </a:solidFill>
                <a:sym typeface="Monotype Sorts" pitchFamily="2" charset="2"/>
              </a:rPr>
              <a:t>及寄存器间接寻址方式的段内间接寻址</a:t>
            </a:r>
            <a:endParaRPr lang="en-US" altLang="zh-CN" sz="2400" b="1" dirty="0">
              <a:solidFill>
                <a:srgbClr val="000000"/>
              </a:solidFill>
              <a:sym typeface="Monotype Sorts" pitchFamily="2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rgbClr val="000000"/>
                </a:solidFill>
                <a:sym typeface="Monotype Sorts" pitchFamily="2" charset="2"/>
              </a:rPr>
              <a:t>(2) </a:t>
            </a:r>
            <a:r>
              <a:rPr lang="zh-CN" altLang="en-US" sz="2400" b="1" dirty="0">
                <a:solidFill>
                  <a:srgbClr val="000000"/>
                </a:solidFill>
                <a:sym typeface="Monotype Sorts" pitchFamily="2" charset="2"/>
              </a:rPr>
              <a:t>使用</a:t>
            </a:r>
            <a:r>
              <a:rPr lang="en-US" altLang="zh-CN" sz="2400" b="1" dirty="0">
                <a:solidFill>
                  <a:srgbClr val="000000"/>
                </a:solidFill>
                <a:sym typeface="Monotype Sorts" pitchFamily="2" charset="2"/>
              </a:rPr>
              <a:t>BX</a:t>
            </a:r>
            <a:r>
              <a:rPr lang="zh-CN" altLang="en-US" sz="2400" b="1" dirty="0">
                <a:solidFill>
                  <a:srgbClr val="000000"/>
                </a:solidFill>
                <a:sym typeface="Monotype Sorts" pitchFamily="2" charset="2"/>
              </a:rPr>
              <a:t>及寄存器相对寻址方式的段内间接寻址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0D455A0-F37F-49A9-9C47-C0027ACBCA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3357563"/>
            <a:ext cx="8015287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200" b="1" dirty="0">
                <a:solidFill>
                  <a:srgbClr val="C00000"/>
                </a:solidFill>
              </a:rPr>
              <a:t>(1) JMP  WORD  PTR  [BX]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200" b="1" dirty="0">
                <a:solidFill>
                  <a:srgbClr val="C00000"/>
                </a:solidFill>
              </a:rPr>
              <a:t>PA = 212AH ×16d + (BX) = 224A0H,   (IP) = 0600H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200" b="1" dirty="0">
                <a:solidFill>
                  <a:srgbClr val="C00000"/>
                </a:solidFill>
              </a:rPr>
              <a:t>(2) JMP  WORD  PTR  D[BX]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200" b="1" dirty="0">
                <a:solidFill>
                  <a:srgbClr val="C00000"/>
                </a:solidFill>
              </a:rPr>
              <a:t>PA = 212AH ×16d + (BX) +5119H = 275B9H,   (IP) = 098AH</a:t>
            </a:r>
          </a:p>
        </p:txBody>
      </p:sp>
    </p:spTree>
    <p:extLst>
      <p:ext uri="{BB962C8B-B14F-4D97-AF65-F5344CB8AC3E}">
        <p14:creationId xmlns:p14="http://schemas.microsoft.com/office/powerpoint/2010/main" val="27781280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5C5A5B55-E26C-4E18-B8C5-58EB21D739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330" y="1054328"/>
            <a:ext cx="7547340" cy="954107"/>
          </a:xfrm>
          <a:prstGeom prst="rect">
            <a:avLst/>
          </a:prstGeom>
          <a:noFill/>
          <a:ln w="28575">
            <a:solidFill>
              <a:srgbClr val="0E457C"/>
            </a:solidFill>
            <a:prstDash val="dash"/>
          </a:ln>
        </p:spPr>
        <p:txBody>
          <a:bodyPr wrap="square">
            <a:spAutoFit/>
          </a:bodyPr>
          <a:lstStyle/>
          <a:p>
            <a:pPr marL="457200" indent="-457200" eaLnBrk="1" hangingPunct="1"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r>
              <a:rPr kumimoji="1" lang="zh-CN" altLang="en-US" sz="2800" b="1" dirty="0">
                <a:solidFill>
                  <a:srgbClr val="0E457C"/>
                </a:solidFill>
                <a:latin typeface="Times New Roman" panose="02020603050405020304" pitchFamily="18" charset="0"/>
              </a:rPr>
              <a:t>用</a:t>
            </a:r>
            <a:r>
              <a:rPr kumimoji="1"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指令中提供</a:t>
            </a:r>
            <a:r>
              <a:rPr kumimoji="1" lang="zh-CN" altLang="en-US" sz="2800" b="1" dirty="0">
                <a:solidFill>
                  <a:srgbClr val="0E457C"/>
                </a:solidFill>
                <a:latin typeface="Times New Roman" panose="02020603050405020304" pitchFamily="18" charset="0"/>
              </a:rPr>
              <a:t>的转向</a:t>
            </a:r>
            <a:r>
              <a:rPr kumimoji="1"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段地址</a:t>
            </a:r>
            <a:r>
              <a:rPr kumimoji="1" lang="zh-CN" altLang="en-US" sz="2800" b="1" dirty="0">
                <a:solidFill>
                  <a:srgbClr val="0E457C"/>
                </a:solidFill>
                <a:latin typeface="Times New Roman" panose="02020603050405020304" pitchFamily="18" charset="0"/>
              </a:rPr>
              <a:t>和</a:t>
            </a:r>
            <a:r>
              <a:rPr kumimoji="1"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偏移地址</a:t>
            </a:r>
            <a:r>
              <a:rPr kumimoji="1" lang="zh-CN" altLang="en-US" sz="2800" b="1" dirty="0">
                <a:solidFill>
                  <a:srgbClr val="0E457C"/>
                </a:solidFill>
                <a:latin typeface="Times New Roman" panose="02020603050405020304" pitchFamily="18" charset="0"/>
              </a:rPr>
              <a:t>取代</a:t>
            </a:r>
            <a:r>
              <a:rPr kumimoji="1" lang="en-US" altLang="zh-CN" sz="2800" b="1" dirty="0">
                <a:solidFill>
                  <a:srgbClr val="0E457C"/>
                </a:solidFill>
                <a:latin typeface="Times New Roman" panose="02020603050405020304" pitchFamily="18" charset="0"/>
              </a:rPr>
              <a:t>CS</a:t>
            </a:r>
            <a:r>
              <a:rPr kumimoji="1" lang="zh-CN" altLang="en-US" sz="2800" b="1" dirty="0">
                <a:solidFill>
                  <a:srgbClr val="0E457C"/>
                </a:solidFill>
                <a:latin typeface="Times New Roman" panose="02020603050405020304" pitchFamily="18" charset="0"/>
              </a:rPr>
              <a:t>和</a:t>
            </a:r>
            <a:r>
              <a:rPr kumimoji="1" lang="en-US" altLang="zh-CN" sz="2800" b="1" dirty="0">
                <a:solidFill>
                  <a:srgbClr val="0E457C"/>
                </a:solidFill>
                <a:latin typeface="Times New Roman" panose="02020603050405020304" pitchFamily="18" charset="0"/>
              </a:rPr>
              <a:t>IP</a:t>
            </a:r>
            <a:r>
              <a:rPr kumimoji="1" lang="zh-CN" altLang="en-US" sz="2800" b="1" dirty="0">
                <a:solidFill>
                  <a:srgbClr val="0E457C"/>
                </a:solidFill>
                <a:latin typeface="Times New Roman" panose="02020603050405020304" pitchFamily="18" charset="0"/>
              </a:rPr>
              <a:t>寄存器的值。</a:t>
            </a:r>
            <a:endParaRPr kumimoji="1" lang="en-US" altLang="zh-CN" sz="2800" b="1" dirty="0">
              <a:solidFill>
                <a:srgbClr val="0E457C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994" name="灯片编号占位符 4">
            <a:extLst>
              <a:ext uri="{FF2B5EF4-FFF2-40B4-BE49-F238E27FC236}">
                <a16:creationId xmlns:a16="http://schemas.microsoft.com/office/drawing/2014/main" id="{57E261E7-DD03-448D-A1AD-2C524EB65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6AA0FFE7-FFD7-4731-9D69-34AAF0108D30}" type="slidenum">
              <a:rPr lang="en-US" altLang="zh-CN" sz="1200">
                <a:solidFill>
                  <a:srgbClr val="B4B686"/>
                </a:solidFill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31</a:t>
            </a:fld>
            <a:endParaRPr lang="en-US" altLang="zh-CN" sz="1200">
              <a:solidFill>
                <a:srgbClr val="B4B686"/>
              </a:solidFill>
            </a:endParaRPr>
          </a:p>
        </p:txBody>
      </p:sp>
      <p:sp>
        <p:nvSpPr>
          <p:cNvPr id="21" name="Rectangle 1027">
            <a:extLst>
              <a:ext uri="{FF2B5EF4-FFF2-40B4-BE49-F238E27FC236}">
                <a16:creationId xmlns:a16="http://schemas.microsoft.com/office/drawing/2014/main" id="{A741CC4D-072A-4ADC-9911-DA382DDFB5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4502" y="427693"/>
            <a:ext cx="2339102" cy="523220"/>
          </a:xfrm>
          <a:prstGeom prst="rect">
            <a:avLst/>
          </a:prstGeom>
          <a:solidFill>
            <a:srgbClr val="0E457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  <a:defRPr/>
            </a:pPr>
            <a:r>
              <a:rPr lang="zh-CN" altLang="en-US" sz="2800" b="1" kern="0" dirty="0">
                <a:solidFill>
                  <a:schemeClr val="bg1"/>
                </a:solidFill>
                <a:latin typeface="Times New Roman" panose="02020603050405020304" pitchFamily="18" charset="0"/>
                <a:ea typeface="方正静蕾简体" panose="02000000000000000000"/>
              </a:rPr>
              <a:t>段间直接寻址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AAAA0F6-BB77-41FF-B7C7-73C4F60675C8}"/>
              </a:ext>
            </a:extLst>
          </p:cNvPr>
          <p:cNvSpPr/>
          <p:nvPr/>
        </p:nvSpPr>
        <p:spPr>
          <a:xfrm>
            <a:off x="798329" y="2399033"/>
            <a:ext cx="7547341" cy="3718824"/>
          </a:xfrm>
          <a:prstGeom prst="rect">
            <a:avLst/>
          </a:prstGeom>
          <a:noFill/>
          <a:ln w="28575">
            <a:solidFill>
              <a:srgbClr val="0E457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 Box 3">
            <a:extLst>
              <a:ext uri="{FF2B5EF4-FFF2-40B4-BE49-F238E27FC236}">
                <a16:creationId xmlns:a16="http://schemas.microsoft.com/office/drawing/2014/main" id="{20DE5AF1-D564-40FA-B58F-B1526624CB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0104" y="2866951"/>
            <a:ext cx="2677336" cy="2246769"/>
          </a:xfrm>
          <a:prstGeom prst="rect">
            <a:avLst/>
          </a:prstGeom>
          <a:noFill/>
          <a:ln w="12700" cap="rnd">
            <a:solidFill>
              <a:schemeClr val="tx2"/>
            </a:solidFill>
            <a:prstDash val="sysDot"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rgbClr val="000000"/>
                </a:solidFill>
                <a:ea typeface="Dotum" panose="020B0600000101010101" pitchFamily="34" charset="-127"/>
              </a:rPr>
              <a:t>code2  segment  </a:t>
            </a:r>
          </a:p>
          <a:p>
            <a:pPr eaLnBrk="1" hangingPunct="1">
              <a:spcBef>
                <a:spcPts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rgbClr val="000000"/>
                </a:solidFill>
                <a:ea typeface="Dotum" panose="020B0600000101010101" pitchFamily="34" charset="-127"/>
              </a:rPr>
              <a:t>           ……</a:t>
            </a:r>
          </a:p>
          <a:p>
            <a:pPr eaLnBrk="1" hangingPunct="1">
              <a:spcBef>
                <a:spcPts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rgbClr val="000000"/>
                </a:solidFill>
                <a:ea typeface="Dotum" panose="020B0600000101010101" pitchFamily="34" charset="-127"/>
              </a:rPr>
              <a:t> next:   …...</a:t>
            </a:r>
          </a:p>
          <a:p>
            <a:pPr eaLnBrk="1" hangingPunct="1">
              <a:spcBef>
                <a:spcPts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rgbClr val="000000"/>
                </a:solidFill>
                <a:ea typeface="Dotum" panose="020B0600000101010101" pitchFamily="34" charset="-127"/>
              </a:rPr>
              <a:t>           ……</a:t>
            </a:r>
          </a:p>
          <a:p>
            <a:pPr eaLnBrk="1" hangingPunct="1">
              <a:spcBef>
                <a:spcPts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rgbClr val="000000"/>
                </a:solidFill>
                <a:ea typeface="Dotum" panose="020B0600000101010101" pitchFamily="34" charset="-127"/>
              </a:rPr>
              <a:t>code2  ends</a:t>
            </a:r>
          </a:p>
        </p:txBody>
      </p:sp>
      <p:sp>
        <p:nvSpPr>
          <p:cNvPr id="13" name="Line 5">
            <a:extLst>
              <a:ext uri="{FF2B5EF4-FFF2-40B4-BE49-F238E27FC236}">
                <a16:creationId xmlns:a16="http://schemas.microsoft.com/office/drawing/2014/main" id="{364909AD-6878-4B7D-8EBA-3053C32409E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00527" y="4014438"/>
            <a:ext cx="1141990" cy="495957"/>
          </a:xfrm>
          <a:prstGeom prst="line">
            <a:avLst/>
          </a:prstGeom>
          <a:noFill/>
          <a:ln w="28575" cap="sq">
            <a:solidFill>
              <a:schemeClr val="tx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 Box 2">
            <a:extLst>
              <a:ext uri="{FF2B5EF4-FFF2-40B4-BE49-F238E27FC236}">
                <a16:creationId xmlns:a16="http://schemas.microsoft.com/office/drawing/2014/main" id="{CB6F77A2-C12F-4284-9D06-7041FEB141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6560" y="3215399"/>
            <a:ext cx="3503967" cy="2438616"/>
          </a:xfrm>
          <a:prstGeom prst="rect">
            <a:avLst/>
          </a:prstGeom>
          <a:noFill/>
          <a:ln w="12700" cap="rnd">
            <a:solidFill>
              <a:schemeClr val="tx2"/>
            </a:solidFill>
            <a:prstDash val="sysDot"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1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rgbClr val="000000"/>
                </a:solidFill>
                <a:ea typeface="Dotum" panose="020B0600000101010101" pitchFamily="34" charset="-127"/>
              </a:rPr>
              <a:t>code1  segment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rgbClr val="000000"/>
                </a:solidFill>
                <a:ea typeface="Dotum" panose="020B0600000101010101" pitchFamily="34" charset="-127"/>
              </a:rPr>
              <a:t>      ……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rgbClr val="000000"/>
                </a:solidFill>
                <a:ea typeface="Dotum" panose="020B0600000101010101" pitchFamily="34" charset="-127"/>
              </a:rPr>
              <a:t>      </a:t>
            </a:r>
            <a:r>
              <a:rPr lang="en-US" altLang="zh-CN" sz="2800" b="1" dirty="0" err="1">
                <a:solidFill>
                  <a:srgbClr val="000000"/>
                </a:solidFill>
                <a:ea typeface="Dotum" panose="020B0600000101010101" pitchFamily="34" charset="-127"/>
              </a:rPr>
              <a:t>jmp</a:t>
            </a:r>
            <a:r>
              <a:rPr lang="en-US" altLang="zh-CN" sz="2800" b="1" dirty="0">
                <a:solidFill>
                  <a:srgbClr val="000000"/>
                </a:solidFill>
                <a:ea typeface="Dotum" panose="020B0600000101010101" pitchFamily="34" charset="-127"/>
              </a:rPr>
              <a:t>  </a:t>
            </a:r>
            <a:r>
              <a:rPr lang="en-US" altLang="zh-CN" sz="2800" b="1" i="1" dirty="0">
                <a:solidFill>
                  <a:srgbClr val="C00000"/>
                </a:solidFill>
                <a:ea typeface="Dotum" panose="020B0600000101010101" pitchFamily="34" charset="-127"/>
              </a:rPr>
              <a:t>far </a:t>
            </a:r>
            <a:r>
              <a:rPr lang="en-US" altLang="zh-CN" sz="2800" b="1" i="1" dirty="0" err="1">
                <a:solidFill>
                  <a:srgbClr val="C00000"/>
                </a:solidFill>
                <a:ea typeface="Dotum" panose="020B0600000101010101" pitchFamily="34" charset="-127"/>
              </a:rPr>
              <a:t>ptr</a:t>
            </a:r>
            <a:r>
              <a:rPr lang="en-US" altLang="zh-CN" sz="2800" b="1" dirty="0">
                <a:solidFill>
                  <a:srgbClr val="000000"/>
                </a:solidFill>
                <a:ea typeface="Dotum" panose="020B0600000101010101" pitchFamily="34" charset="-127"/>
              </a:rPr>
              <a:t>  next  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rgbClr val="000000"/>
                </a:solidFill>
                <a:ea typeface="Dotum" panose="020B0600000101010101" pitchFamily="34" charset="-127"/>
              </a:rPr>
              <a:t>      ……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rgbClr val="000000"/>
                </a:solidFill>
                <a:ea typeface="Dotum" panose="020B0600000101010101" pitchFamily="34" charset="-127"/>
              </a:rPr>
              <a:t>code1  ends</a:t>
            </a:r>
          </a:p>
        </p:txBody>
      </p:sp>
    </p:spTree>
    <p:extLst>
      <p:ext uri="{BB962C8B-B14F-4D97-AF65-F5344CB8AC3E}">
        <p14:creationId xmlns:p14="http://schemas.microsoft.com/office/powerpoint/2010/main" val="10654655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 animBg="1"/>
      <p:bldP spid="21" grpId="0" animBg="1"/>
      <p:bldP spid="22" grpId="0" animBg="1"/>
      <p:bldP spid="12" grpId="0" animBg="1"/>
      <p:bldP spid="13" grpId="0" animBg="1"/>
      <p:bldP spid="1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5C5A5B55-E26C-4E18-B8C5-58EB21D739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330" y="1054328"/>
            <a:ext cx="7547340" cy="1471172"/>
          </a:xfrm>
          <a:prstGeom prst="rect">
            <a:avLst/>
          </a:prstGeom>
          <a:noFill/>
          <a:ln w="28575">
            <a:solidFill>
              <a:srgbClr val="0E457C"/>
            </a:solidFill>
            <a:prstDash val="dash"/>
          </a:ln>
        </p:spPr>
        <p:txBody>
          <a:bodyPr wrap="square">
            <a:spAutoFit/>
          </a:bodyPr>
          <a:lstStyle/>
          <a:p>
            <a:pPr marL="457200" indent="-457200" eaLnBrk="1" hangingPunct="1"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r>
              <a:rPr kumimoji="1" lang="zh-CN" altLang="en-US" sz="2800" b="1" dirty="0">
                <a:solidFill>
                  <a:srgbClr val="0E457C"/>
                </a:solidFill>
                <a:latin typeface="Times New Roman" panose="02020603050405020304" pitchFamily="18" charset="0"/>
              </a:rPr>
              <a:t>用</a:t>
            </a:r>
            <a:r>
              <a:rPr kumimoji="1"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存储器中</a:t>
            </a:r>
            <a:r>
              <a:rPr kumimoji="1"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</a:rPr>
              <a:t>相继两个字</a:t>
            </a:r>
            <a:r>
              <a:rPr kumimoji="1" lang="zh-CN" altLang="en-US" sz="2800" b="1" dirty="0">
                <a:solidFill>
                  <a:srgbClr val="0E457C"/>
                </a:solidFill>
                <a:latin typeface="Times New Roman" panose="02020603050405020304" pitchFamily="18" charset="0"/>
              </a:rPr>
              <a:t>的内容取代</a:t>
            </a:r>
            <a:r>
              <a:rPr kumimoji="1" lang="en-US" altLang="zh-CN" sz="2800" b="1" dirty="0">
                <a:solidFill>
                  <a:srgbClr val="0E457C"/>
                </a:solidFill>
                <a:latin typeface="Times New Roman" panose="02020603050405020304" pitchFamily="18" charset="0"/>
              </a:rPr>
              <a:t>CS</a:t>
            </a:r>
            <a:r>
              <a:rPr kumimoji="1" lang="zh-CN" altLang="en-US" sz="2800" b="1" dirty="0">
                <a:solidFill>
                  <a:srgbClr val="0E457C"/>
                </a:solidFill>
                <a:latin typeface="Times New Roman" panose="02020603050405020304" pitchFamily="18" charset="0"/>
              </a:rPr>
              <a:t>和</a:t>
            </a:r>
            <a:r>
              <a:rPr kumimoji="1" lang="en-US" altLang="zh-CN" sz="2800" b="1" dirty="0">
                <a:solidFill>
                  <a:srgbClr val="0E457C"/>
                </a:solidFill>
                <a:latin typeface="Times New Roman" panose="02020603050405020304" pitchFamily="18" charset="0"/>
              </a:rPr>
              <a:t>IP</a:t>
            </a:r>
            <a:r>
              <a:rPr kumimoji="1" lang="zh-CN" altLang="en-US" sz="2800" b="1" dirty="0">
                <a:solidFill>
                  <a:srgbClr val="0E457C"/>
                </a:solidFill>
                <a:latin typeface="Times New Roman" panose="02020603050405020304" pitchFamily="18" charset="0"/>
              </a:rPr>
              <a:t>寄存器的值。</a:t>
            </a:r>
            <a:endParaRPr kumimoji="1" lang="en-US" altLang="zh-CN" sz="2800" b="1" dirty="0">
              <a:solidFill>
                <a:srgbClr val="0E457C"/>
              </a:solidFill>
              <a:latin typeface="Times New Roman" panose="02020603050405020304" pitchFamily="18" charset="0"/>
            </a:endParaRPr>
          </a:p>
          <a:p>
            <a:pPr marL="457200" indent="-457200" eaLnBrk="1" hangingPunct="1"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r>
              <a:rPr kumimoji="1" lang="zh-CN" altLang="en-US" sz="2800" b="1" dirty="0">
                <a:solidFill>
                  <a:srgbClr val="0E457C"/>
                </a:solidFill>
                <a:latin typeface="Times New Roman" panose="02020603050405020304" pitchFamily="18" charset="0"/>
              </a:rPr>
              <a:t>存储单元的地址可用存储器寻址方式得到</a:t>
            </a:r>
            <a:endParaRPr kumimoji="1" lang="en-US" altLang="zh-CN" sz="2800" b="1" dirty="0">
              <a:solidFill>
                <a:srgbClr val="0E457C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994" name="灯片编号占位符 4">
            <a:extLst>
              <a:ext uri="{FF2B5EF4-FFF2-40B4-BE49-F238E27FC236}">
                <a16:creationId xmlns:a16="http://schemas.microsoft.com/office/drawing/2014/main" id="{57E261E7-DD03-448D-A1AD-2C524EB65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6AA0FFE7-FFD7-4731-9D69-34AAF0108D30}" type="slidenum">
              <a:rPr lang="en-US" altLang="zh-CN" sz="1200">
                <a:solidFill>
                  <a:srgbClr val="B4B686"/>
                </a:solidFill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32</a:t>
            </a:fld>
            <a:endParaRPr lang="en-US" altLang="zh-CN" sz="1200">
              <a:solidFill>
                <a:srgbClr val="B4B686"/>
              </a:solidFill>
            </a:endParaRPr>
          </a:p>
        </p:txBody>
      </p:sp>
      <p:sp>
        <p:nvSpPr>
          <p:cNvPr id="21" name="Rectangle 1027">
            <a:extLst>
              <a:ext uri="{FF2B5EF4-FFF2-40B4-BE49-F238E27FC236}">
                <a16:creationId xmlns:a16="http://schemas.microsoft.com/office/drawing/2014/main" id="{A741CC4D-072A-4ADC-9911-DA382DDFB5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4502" y="427693"/>
            <a:ext cx="2339102" cy="523220"/>
          </a:xfrm>
          <a:prstGeom prst="rect">
            <a:avLst/>
          </a:prstGeom>
          <a:solidFill>
            <a:srgbClr val="0E457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  <a:defRPr/>
            </a:pPr>
            <a:r>
              <a:rPr lang="zh-CN" altLang="en-US" sz="2800" b="1" kern="0" dirty="0">
                <a:solidFill>
                  <a:schemeClr val="bg1"/>
                </a:solidFill>
                <a:latin typeface="Times New Roman" panose="02020603050405020304" pitchFamily="18" charset="0"/>
                <a:ea typeface="方正静蕾简体" panose="02000000000000000000"/>
              </a:rPr>
              <a:t>段间间接寻址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AAAA0F6-BB77-41FF-B7C7-73C4F60675C8}"/>
              </a:ext>
            </a:extLst>
          </p:cNvPr>
          <p:cNvSpPr/>
          <p:nvPr/>
        </p:nvSpPr>
        <p:spPr>
          <a:xfrm>
            <a:off x="798329" y="2628915"/>
            <a:ext cx="7547341" cy="3488942"/>
          </a:xfrm>
          <a:prstGeom prst="rect">
            <a:avLst/>
          </a:prstGeom>
          <a:noFill/>
          <a:ln w="28575">
            <a:solidFill>
              <a:srgbClr val="0E457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 Box 2">
            <a:extLst>
              <a:ext uri="{FF2B5EF4-FFF2-40B4-BE49-F238E27FC236}">
                <a16:creationId xmlns:a16="http://schemas.microsoft.com/office/drawing/2014/main" id="{CB6F77A2-C12F-4284-9D06-7041FEB141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2389" y="2695129"/>
            <a:ext cx="7099690" cy="3108543"/>
          </a:xfrm>
          <a:prstGeom prst="rect">
            <a:avLst/>
          </a:prstGeom>
          <a:noFill/>
          <a:ln w="12700" cap="rnd">
            <a:solidFill>
              <a:schemeClr val="tx2"/>
            </a:solidFill>
            <a:prstDash val="sysDot"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None/>
            </a:pPr>
            <a:r>
              <a:rPr lang="zh-CN" altLang="en-US" sz="2800" b="1" dirty="0">
                <a:solidFill>
                  <a:srgbClr val="000000"/>
                </a:solidFill>
              </a:rPr>
              <a:t>例：</a:t>
            </a:r>
            <a:endParaRPr lang="en-US" altLang="zh-CN" sz="2800" b="1" dirty="0">
              <a:solidFill>
                <a:srgbClr val="000000"/>
              </a:solidFill>
            </a:endParaRPr>
          </a:p>
          <a:p>
            <a:pPr>
              <a:spcBef>
                <a:spcPct val="50000"/>
              </a:spcBef>
              <a:buClrTx/>
              <a:buSzTx/>
              <a:buNone/>
            </a:pPr>
            <a:r>
              <a:rPr lang="en-US" altLang="zh-CN" sz="2800" b="1" dirty="0">
                <a:solidFill>
                  <a:srgbClr val="000000"/>
                </a:solidFill>
              </a:rPr>
              <a:t>          JMP  </a:t>
            </a:r>
            <a:r>
              <a:rPr lang="en-US" altLang="zh-CN" sz="2800" b="1" i="1" dirty="0">
                <a:solidFill>
                  <a:srgbClr val="C00000"/>
                </a:solidFill>
              </a:rPr>
              <a:t>DWORD  PTR</a:t>
            </a:r>
            <a:r>
              <a:rPr lang="en-US" altLang="zh-CN" sz="2800" b="1" dirty="0">
                <a:solidFill>
                  <a:srgbClr val="000000"/>
                </a:solidFill>
              </a:rPr>
              <a:t>   [INTERS+BX]</a:t>
            </a:r>
          </a:p>
          <a:p>
            <a:pPr>
              <a:spcBef>
                <a:spcPct val="50000"/>
              </a:spcBef>
              <a:buClrTx/>
              <a:buSzTx/>
              <a:buNone/>
            </a:pPr>
            <a:r>
              <a:rPr lang="en-US" altLang="zh-CN" sz="2800" b="1" dirty="0">
                <a:solidFill>
                  <a:srgbClr val="000000"/>
                </a:solidFill>
              </a:rPr>
              <a:t>          </a:t>
            </a:r>
            <a:r>
              <a:rPr lang="en-US" altLang="zh-CN" sz="2800" b="1" dirty="0">
                <a:solidFill>
                  <a:srgbClr val="000000"/>
                </a:solidFill>
                <a:ea typeface="Dotum" panose="020B0600000101010101" pitchFamily="34" charset="-127"/>
              </a:rPr>
              <a:t>PA=(DS)</a:t>
            </a:r>
            <a:r>
              <a:rPr lang="en-US" altLang="zh-CN" sz="2800" b="1" dirty="0">
                <a:solidFill>
                  <a:srgbClr val="000000"/>
                </a:solidFill>
              </a:rPr>
              <a:t>×</a:t>
            </a:r>
            <a:r>
              <a:rPr lang="en-US" altLang="zh-CN" sz="2800" b="1" dirty="0">
                <a:solidFill>
                  <a:srgbClr val="000000"/>
                </a:solidFill>
                <a:ea typeface="Dotum" panose="020B0600000101010101" pitchFamily="34" charset="-127"/>
              </a:rPr>
              <a:t>2</a:t>
            </a:r>
            <a:r>
              <a:rPr lang="en-US" altLang="zh-CN" sz="2800" b="1" baseline="30000" dirty="0">
                <a:solidFill>
                  <a:srgbClr val="000000"/>
                </a:solidFill>
                <a:ea typeface="Dotum" panose="020B0600000101010101" pitchFamily="34" charset="-127"/>
              </a:rPr>
              <a:t>4 </a:t>
            </a:r>
            <a:r>
              <a:rPr lang="en-US" altLang="zh-CN" sz="2800" b="1" dirty="0">
                <a:solidFill>
                  <a:srgbClr val="000000"/>
                </a:solidFill>
                <a:ea typeface="Dotum" panose="020B0600000101010101" pitchFamily="34" charset="-127"/>
              </a:rPr>
              <a:t>+ (BX) + INTERS</a:t>
            </a:r>
          </a:p>
          <a:p>
            <a:pPr>
              <a:spcBef>
                <a:spcPct val="50000"/>
              </a:spcBef>
              <a:buClrTx/>
              <a:buSzTx/>
              <a:buNone/>
            </a:pPr>
            <a:r>
              <a:rPr lang="en-US" altLang="zh-CN" sz="2800" b="1" dirty="0">
                <a:solidFill>
                  <a:srgbClr val="000000"/>
                </a:solidFill>
                <a:ea typeface="Dotum" panose="020B0600000101010101" pitchFamily="34" charset="-127"/>
              </a:rPr>
              <a:t>          (PA+1, PA)→IP</a:t>
            </a:r>
          </a:p>
          <a:p>
            <a:pPr>
              <a:spcBef>
                <a:spcPct val="50000"/>
              </a:spcBef>
              <a:buClrTx/>
              <a:buSzTx/>
              <a:buNone/>
            </a:pPr>
            <a:r>
              <a:rPr lang="en-US" altLang="zh-CN" sz="2800" b="1" dirty="0">
                <a:solidFill>
                  <a:srgbClr val="000000"/>
                </a:solidFill>
                <a:ea typeface="Dotum" panose="020B0600000101010101" pitchFamily="34" charset="-127"/>
              </a:rPr>
              <a:t>          (PA+3, PA+2) →CS</a:t>
            </a:r>
          </a:p>
        </p:txBody>
      </p:sp>
    </p:spTree>
    <p:extLst>
      <p:ext uri="{BB962C8B-B14F-4D97-AF65-F5344CB8AC3E}">
        <p14:creationId xmlns:p14="http://schemas.microsoft.com/office/powerpoint/2010/main" val="35708392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 animBg="1"/>
      <p:bldP spid="21" grpId="0" animBg="1"/>
      <p:bldP spid="22" grpId="0" animBg="1"/>
      <p:bldP spid="1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94" name="灯片编号占位符 4">
            <a:extLst>
              <a:ext uri="{FF2B5EF4-FFF2-40B4-BE49-F238E27FC236}">
                <a16:creationId xmlns:a16="http://schemas.microsoft.com/office/drawing/2014/main" id="{57E261E7-DD03-448D-A1AD-2C524EB65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6AA0FFE7-FFD7-4731-9D69-34AAF0108D30}" type="slidenum">
              <a:rPr lang="en-US" altLang="zh-CN" sz="1200">
                <a:solidFill>
                  <a:srgbClr val="B4B686"/>
                </a:solidFill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33</a:t>
            </a:fld>
            <a:endParaRPr lang="en-US" altLang="zh-CN" sz="1200">
              <a:solidFill>
                <a:srgbClr val="B4B686"/>
              </a:solidFill>
            </a:endParaRPr>
          </a:p>
        </p:txBody>
      </p:sp>
      <p:sp>
        <p:nvSpPr>
          <p:cNvPr id="21" name="Rectangle 1027">
            <a:extLst>
              <a:ext uri="{FF2B5EF4-FFF2-40B4-BE49-F238E27FC236}">
                <a16:creationId xmlns:a16="http://schemas.microsoft.com/office/drawing/2014/main" id="{A741CC4D-072A-4ADC-9911-DA382DDFB5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4502" y="427693"/>
            <a:ext cx="2339102" cy="523220"/>
          </a:xfrm>
          <a:prstGeom prst="rect">
            <a:avLst/>
          </a:prstGeom>
          <a:solidFill>
            <a:srgbClr val="0E457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  <a:defRPr/>
            </a:pPr>
            <a:r>
              <a:rPr lang="zh-CN" altLang="en-US" sz="2800" b="1" kern="0" dirty="0">
                <a:solidFill>
                  <a:schemeClr val="bg1"/>
                </a:solidFill>
                <a:latin typeface="Times New Roman" panose="02020603050405020304" pitchFamily="18" charset="0"/>
                <a:ea typeface="方正静蕾简体" panose="02000000000000000000"/>
              </a:rPr>
              <a:t>段间间接寻址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AAAA0F6-BB77-41FF-B7C7-73C4F60675C8}"/>
              </a:ext>
            </a:extLst>
          </p:cNvPr>
          <p:cNvSpPr/>
          <p:nvPr/>
        </p:nvSpPr>
        <p:spPr>
          <a:xfrm>
            <a:off x="798329" y="1203669"/>
            <a:ext cx="7547341" cy="5152681"/>
          </a:xfrm>
          <a:prstGeom prst="rect">
            <a:avLst/>
          </a:prstGeom>
          <a:noFill/>
          <a:ln w="28575">
            <a:solidFill>
              <a:srgbClr val="0E457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2D06B356-BDD3-4556-8DC0-00876AB6F3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1203668"/>
            <a:ext cx="75438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rgbClr val="000000"/>
                </a:solidFill>
                <a:sym typeface="Monotype Sorts" pitchFamily="2" charset="2"/>
              </a:rPr>
              <a:t>例：在（</a:t>
            </a:r>
            <a:r>
              <a:rPr lang="en-US" altLang="zh-CN" sz="2400" b="1" dirty="0">
                <a:solidFill>
                  <a:srgbClr val="000000"/>
                </a:solidFill>
                <a:sym typeface="Monotype Sorts" pitchFamily="2" charset="2"/>
              </a:rPr>
              <a:t>BX</a:t>
            </a:r>
            <a:r>
              <a:rPr lang="zh-CN" altLang="en-US" sz="2400" b="1" dirty="0">
                <a:solidFill>
                  <a:srgbClr val="000000"/>
                </a:solidFill>
                <a:sym typeface="Monotype Sorts" pitchFamily="2" charset="2"/>
              </a:rPr>
              <a:t>）</a:t>
            </a:r>
            <a:r>
              <a:rPr lang="en-US" altLang="zh-CN" sz="2400" b="1" dirty="0">
                <a:solidFill>
                  <a:srgbClr val="000000"/>
                </a:solidFill>
                <a:sym typeface="Monotype Sorts" pitchFamily="2" charset="2"/>
              </a:rPr>
              <a:t>= 2000H</a:t>
            </a:r>
            <a:r>
              <a:rPr lang="zh-CN" altLang="en-US" sz="2400" b="1" dirty="0">
                <a:solidFill>
                  <a:srgbClr val="000000"/>
                </a:solidFill>
                <a:sym typeface="Monotype Sorts" pitchFamily="2" charset="2"/>
              </a:rPr>
              <a:t>，（</a:t>
            </a:r>
            <a:r>
              <a:rPr lang="en-US" altLang="zh-CN" sz="2400" b="1" dirty="0">
                <a:solidFill>
                  <a:srgbClr val="000000"/>
                </a:solidFill>
                <a:sym typeface="Monotype Sorts" pitchFamily="2" charset="2"/>
              </a:rPr>
              <a:t>DS</a:t>
            </a:r>
            <a:r>
              <a:rPr lang="zh-CN" altLang="en-US" sz="2400" b="1" dirty="0">
                <a:solidFill>
                  <a:srgbClr val="000000"/>
                </a:solidFill>
                <a:sym typeface="Monotype Sorts" pitchFamily="2" charset="2"/>
              </a:rPr>
              <a:t>）</a:t>
            </a:r>
            <a:r>
              <a:rPr lang="en-US" altLang="zh-CN" sz="2400" b="1" dirty="0">
                <a:solidFill>
                  <a:srgbClr val="000000"/>
                </a:solidFill>
                <a:sym typeface="Monotype Sorts" pitchFamily="2" charset="2"/>
              </a:rPr>
              <a:t>= 1B00H</a:t>
            </a:r>
            <a:r>
              <a:rPr lang="zh-CN" altLang="en-US" sz="2400" b="1" dirty="0">
                <a:solidFill>
                  <a:srgbClr val="000000"/>
                </a:solidFill>
                <a:sym typeface="Monotype Sorts" pitchFamily="2" charset="2"/>
              </a:rPr>
              <a:t>的单元内存放内容为</a:t>
            </a:r>
            <a:r>
              <a:rPr lang="en-US" altLang="zh-CN" sz="2400" b="1" dirty="0">
                <a:solidFill>
                  <a:srgbClr val="000000"/>
                </a:solidFill>
                <a:sym typeface="Monotype Sorts" pitchFamily="2" charset="2"/>
              </a:rPr>
              <a:t>0FF10H</a:t>
            </a:r>
            <a:r>
              <a:rPr lang="zh-CN" altLang="en-US" sz="2400" b="1" dirty="0">
                <a:solidFill>
                  <a:srgbClr val="000000"/>
                </a:solidFill>
                <a:sym typeface="Monotype Sorts" pitchFamily="2" charset="2"/>
              </a:rPr>
              <a:t>和</a:t>
            </a:r>
            <a:r>
              <a:rPr lang="en-US" altLang="zh-CN" sz="2400" b="1" dirty="0">
                <a:solidFill>
                  <a:srgbClr val="000000"/>
                </a:solidFill>
                <a:sym typeface="Monotype Sorts" pitchFamily="2" charset="2"/>
              </a:rPr>
              <a:t>8000H</a:t>
            </a:r>
            <a:r>
              <a:rPr lang="zh-CN" altLang="en-US" sz="2400" b="1" dirty="0">
                <a:solidFill>
                  <a:srgbClr val="000000"/>
                </a:solidFill>
                <a:sym typeface="Monotype Sorts" pitchFamily="2" charset="2"/>
              </a:rPr>
              <a:t>，试写出用</a:t>
            </a:r>
            <a:r>
              <a:rPr lang="en-US" altLang="zh-CN" sz="2400" b="1" dirty="0">
                <a:solidFill>
                  <a:srgbClr val="000000"/>
                </a:solidFill>
                <a:sym typeface="Monotype Sorts" pitchFamily="2" charset="2"/>
              </a:rPr>
              <a:t>BX</a:t>
            </a:r>
            <a:r>
              <a:rPr lang="zh-CN" altLang="en-US" sz="2400" b="1" dirty="0">
                <a:solidFill>
                  <a:srgbClr val="000000"/>
                </a:solidFill>
                <a:sym typeface="Monotype Sorts" pitchFamily="2" charset="2"/>
              </a:rPr>
              <a:t>寄存器的段间间接转移指令，执行该指令后</a:t>
            </a:r>
            <a:r>
              <a:rPr lang="en-US" altLang="zh-CN" sz="2400" b="1" dirty="0">
                <a:solidFill>
                  <a:srgbClr val="000000"/>
                </a:solidFill>
                <a:sym typeface="Monotype Sorts" pitchFamily="2" charset="2"/>
              </a:rPr>
              <a:t>IP</a:t>
            </a:r>
            <a:r>
              <a:rPr lang="zh-CN" altLang="en-US" sz="2400" b="1" dirty="0">
                <a:solidFill>
                  <a:srgbClr val="000000"/>
                </a:solidFill>
                <a:sym typeface="Monotype Sorts" pitchFamily="2" charset="2"/>
              </a:rPr>
              <a:t>和</a:t>
            </a:r>
            <a:r>
              <a:rPr lang="en-US" altLang="zh-CN" sz="2400" b="1" dirty="0">
                <a:solidFill>
                  <a:srgbClr val="000000"/>
                </a:solidFill>
                <a:sym typeface="Monotype Sorts" pitchFamily="2" charset="2"/>
              </a:rPr>
              <a:t>CS</a:t>
            </a:r>
            <a:r>
              <a:rPr lang="zh-CN" altLang="en-US" sz="2400" b="1" dirty="0">
                <a:solidFill>
                  <a:srgbClr val="000000"/>
                </a:solidFill>
                <a:sym typeface="Monotype Sorts" pitchFamily="2" charset="2"/>
              </a:rPr>
              <a:t>当中的内容应该是多少？</a:t>
            </a:r>
          </a:p>
        </p:txBody>
      </p: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13A7CDAC-C208-47BB-A986-9284C3D535FD}"/>
              </a:ext>
            </a:extLst>
          </p:cNvPr>
          <p:cNvGrpSpPr>
            <a:grpSpLocks/>
          </p:cNvGrpSpPr>
          <p:nvPr/>
        </p:nvGrpSpPr>
        <p:grpSpPr bwMode="auto">
          <a:xfrm>
            <a:off x="2173521" y="2587392"/>
            <a:ext cx="1084262" cy="3598863"/>
            <a:chOff x="6328358" y="529178"/>
            <a:chExt cx="1084262" cy="3599929"/>
          </a:xfrm>
        </p:grpSpPr>
        <p:grpSp>
          <p:nvGrpSpPr>
            <p:cNvPr id="73" name="组合 3">
              <a:extLst>
                <a:ext uri="{FF2B5EF4-FFF2-40B4-BE49-F238E27FC236}">
                  <a16:creationId xmlns:a16="http://schemas.microsoft.com/office/drawing/2014/main" id="{833C4ED2-2B6C-4403-9FF6-C943211697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28358" y="529178"/>
              <a:ext cx="1084262" cy="3599929"/>
              <a:chOff x="5468938" y="1124744"/>
              <a:chExt cx="1084262" cy="3599929"/>
            </a:xfrm>
          </p:grpSpPr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96433555-CB5B-4860-9F67-5FF358D16AF3}"/>
                  </a:ext>
                </a:extLst>
              </p:cNvPr>
              <p:cNvSpPr/>
              <p:nvPr/>
            </p:nvSpPr>
            <p:spPr>
              <a:xfrm>
                <a:off x="5473700" y="1124744"/>
                <a:ext cx="1079500" cy="3599929"/>
              </a:xfrm>
              <a:prstGeom prst="rect">
                <a:avLst/>
              </a:prstGeom>
              <a:noFill/>
              <a:ln w="25400" cap="flat" cmpd="sng" algn="ctr">
                <a:solidFill>
                  <a:srgbClr val="007572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endParaRPr>
              </a:p>
            </p:txBody>
          </p:sp>
          <p:cxnSp>
            <p:nvCxnSpPr>
              <p:cNvPr id="79" name="直接连接符 78">
                <a:extLst>
                  <a:ext uri="{FF2B5EF4-FFF2-40B4-BE49-F238E27FC236}">
                    <a16:creationId xmlns:a16="http://schemas.microsoft.com/office/drawing/2014/main" id="{1D88D47F-0899-4F06-B5A1-8A41FFB7CD95}"/>
                  </a:ext>
                </a:extLst>
              </p:cNvPr>
              <p:cNvCxnSpPr/>
              <p:nvPr/>
            </p:nvCxnSpPr>
            <p:spPr>
              <a:xfrm>
                <a:off x="5473700" y="1702765"/>
                <a:ext cx="10795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007572"/>
                </a:solidFill>
                <a:prstDash val="solid"/>
              </a:ln>
              <a:effectLst/>
            </p:spPr>
          </p:cxnSp>
          <p:cxnSp>
            <p:nvCxnSpPr>
              <p:cNvPr id="80" name="直接连接符 79">
                <a:extLst>
                  <a:ext uri="{FF2B5EF4-FFF2-40B4-BE49-F238E27FC236}">
                    <a16:creationId xmlns:a16="http://schemas.microsoft.com/office/drawing/2014/main" id="{3857F2DF-7A24-4E23-A858-CADFF710FE14}"/>
                  </a:ext>
                </a:extLst>
              </p:cNvPr>
              <p:cNvCxnSpPr/>
              <p:nvPr/>
            </p:nvCxnSpPr>
            <p:spPr>
              <a:xfrm>
                <a:off x="5473700" y="2007655"/>
                <a:ext cx="10795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007572"/>
                </a:solidFill>
                <a:prstDash val="solid"/>
              </a:ln>
              <a:effectLst/>
            </p:spPr>
          </p:cxnSp>
          <p:cxnSp>
            <p:nvCxnSpPr>
              <p:cNvPr id="81" name="直接连接符 80">
                <a:extLst>
                  <a:ext uri="{FF2B5EF4-FFF2-40B4-BE49-F238E27FC236}">
                    <a16:creationId xmlns:a16="http://schemas.microsoft.com/office/drawing/2014/main" id="{58BE0F42-F4CF-40D0-84D9-431BEDB11FBC}"/>
                  </a:ext>
                </a:extLst>
              </p:cNvPr>
              <p:cNvCxnSpPr/>
              <p:nvPr/>
            </p:nvCxnSpPr>
            <p:spPr>
              <a:xfrm>
                <a:off x="5473700" y="2312546"/>
                <a:ext cx="10795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007572"/>
                </a:solidFill>
                <a:prstDash val="solid"/>
              </a:ln>
              <a:effectLst/>
            </p:spPr>
          </p:cxnSp>
          <p:cxnSp>
            <p:nvCxnSpPr>
              <p:cNvPr id="82" name="直接连接符 81">
                <a:extLst>
                  <a:ext uri="{FF2B5EF4-FFF2-40B4-BE49-F238E27FC236}">
                    <a16:creationId xmlns:a16="http://schemas.microsoft.com/office/drawing/2014/main" id="{67087B4B-47B4-4357-8E5F-7C6030D0EA48}"/>
                  </a:ext>
                </a:extLst>
              </p:cNvPr>
              <p:cNvCxnSpPr/>
              <p:nvPr/>
            </p:nvCxnSpPr>
            <p:spPr>
              <a:xfrm>
                <a:off x="5473700" y="2617436"/>
                <a:ext cx="10795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007572"/>
                </a:solidFill>
                <a:prstDash val="solid"/>
              </a:ln>
              <a:effectLst/>
            </p:spPr>
          </p:cxnSp>
          <p:cxnSp>
            <p:nvCxnSpPr>
              <p:cNvPr id="83" name="直接连接符 82">
                <a:extLst>
                  <a:ext uri="{FF2B5EF4-FFF2-40B4-BE49-F238E27FC236}">
                    <a16:creationId xmlns:a16="http://schemas.microsoft.com/office/drawing/2014/main" id="{2D1D8CD0-3D64-4593-A90B-4F3DEE2584AE}"/>
                  </a:ext>
                </a:extLst>
              </p:cNvPr>
              <p:cNvCxnSpPr/>
              <p:nvPr/>
            </p:nvCxnSpPr>
            <p:spPr>
              <a:xfrm>
                <a:off x="5473700" y="2931854"/>
                <a:ext cx="10795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007572"/>
                </a:solidFill>
                <a:prstDash val="solid"/>
              </a:ln>
              <a:effectLst/>
            </p:spPr>
          </p:cxnSp>
          <p:cxnSp>
            <p:nvCxnSpPr>
              <p:cNvPr id="84" name="直接连接符 83">
                <a:extLst>
                  <a:ext uri="{FF2B5EF4-FFF2-40B4-BE49-F238E27FC236}">
                    <a16:creationId xmlns:a16="http://schemas.microsoft.com/office/drawing/2014/main" id="{EB90086F-A790-4DD5-B7BB-E8DCF2E7CE15}"/>
                  </a:ext>
                </a:extLst>
              </p:cNvPr>
              <p:cNvCxnSpPr/>
              <p:nvPr/>
            </p:nvCxnSpPr>
            <p:spPr>
              <a:xfrm>
                <a:off x="5473700" y="3246272"/>
                <a:ext cx="10795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007572"/>
                </a:solidFill>
                <a:prstDash val="solid"/>
              </a:ln>
              <a:effectLst/>
            </p:spPr>
          </p:cxnSp>
          <p:cxnSp>
            <p:nvCxnSpPr>
              <p:cNvPr id="85" name="直接连接符 84">
                <a:extLst>
                  <a:ext uri="{FF2B5EF4-FFF2-40B4-BE49-F238E27FC236}">
                    <a16:creationId xmlns:a16="http://schemas.microsoft.com/office/drawing/2014/main" id="{B993207C-88BB-4732-AC21-852CB70E70E7}"/>
                  </a:ext>
                </a:extLst>
              </p:cNvPr>
              <p:cNvCxnSpPr/>
              <p:nvPr/>
            </p:nvCxnSpPr>
            <p:spPr>
              <a:xfrm>
                <a:off x="5473700" y="3574983"/>
                <a:ext cx="10795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007572"/>
                </a:solidFill>
                <a:prstDash val="solid"/>
              </a:ln>
              <a:effectLst/>
            </p:spPr>
          </p:cxnSp>
          <p:cxnSp>
            <p:nvCxnSpPr>
              <p:cNvPr id="86" name="直接连接符 85">
                <a:extLst>
                  <a:ext uri="{FF2B5EF4-FFF2-40B4-BE49-F238E27FC236}">
                    <a16:creationId xmlns:a16="http://schemas.microsoft.com/office/drawing/2014/main" id="{0DCEA32E-6C8D-4105-BD0F-A5A1709C9B13}"/>
                  </a:ext>
                </a:extLst>
              </p:cNvPr>
              <p:cNvCxnSpPr/>
              <p:nvPr/>
            </p:nvCxnSpPr>
            <p:spPr>
              <a:xfrm>
                <a:off x="5473700" y="3870345"/>
                <a:ext cx="10795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007572"/>
                </a:solidFill>
                <a:prstDash val="solid"/>
              </a:ln>
              <a:effectLst/>
            </p:spPr>
          </p:cxnSp>
          <p:cxnSp>
            <p:nvCxnSpPr>
              <p:cNvPr id="87" name="直接连接符 86">
                <a:extLst>
                  <a:ext uri="{FF2B5EF4-FFF2-40B4-BE49-F238E27FC236}">
                    <a16:creationId xmlns:a16="http://schemas.microsoft.com/office/drawing/2014/main" id="{4E8E2543-0BD5-4639-A7A3-C4298C891D8E}"/>
                  </a:ext>
                </a:extLst>
              </p:cNvPr>
              <p:cNvCxnSpPr/>
              <p:nvPr/>
            </p:nvCxnSpPr>
            <p:spPr>
              <a:xfrm>
                <a:off x="5473700" y="4149828"/>
                <a:ext cx="10795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007572"/>
                </a:solidFill>
                <a:prstDash val="solid"/>
              </a:ln>
              <a:effectLst/>
            </p:spPr>
          </p:cxnSp>
          <p:cxnSp>
            <p:nvCxnSpPr>
              <p:cNvPr id="88" name="直接连接符 87">
                <a:extLst>
                  <a:ext uri="{FF2B5EF4-FFF2-40B4-BE49-F238E27FC236}">
                    <a16:creationId xmlns:a16="http://schemas.microsoft.com/office/drawing/2014/main" id="{79F37E69-1769-4AE2-A492-9B80D83159E7}"/>
                  </a:ext>
                </a:extLst>
              </p:cNvPr>
              <p:cNvCxnSpPr/>
              <p:nvPr/>
            </p:nvCxnSpPr>
            <p:spPr>
              <a:xfrm>
                <a:off x="5473700" y="4437250"/>
                <a:ext cx="10795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007572"/>
                </a:solidFill>
                <a:prstDash val="solid"/>
              </a:ln>
              <a:effectLst/>
            </p:spPr>
          </p:cxnSp>
          <p:sp>
            <p:nvSpPr>
              <p:cNvPr id="89" name="文本框 25">
                <a:extLst>
                  <a:ext uri="{FF2B5EF4-FFF2-40B4-BE49-F238E27FC236}">
                    <a16:creationId xmlns:a16="http://schemas.microsoft.com/office/drawing/2014/main" id="{952437D7-A0D7-44AE-A2A0-8D59E818E93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05450" y="1662906"/>
                <a:ext cx="1008063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0" u="none" strike="noStrike" kern="0" cap="none" spc="0" normalizeH="0" baseline="0" noProof="0">
                    <a:ln>
                      <a:noFill/>
                    </a:ln>
                    <a:solidFill>
                      <a:srgbClr val="96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…</a:t>
                </a:r>
                <a:endPara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96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0" name="文本框 26">
                <a:extLst>
                  <a:ext uri="{FF2B5EF4-FFF2-40B4-BE49-F238E27FC236}">
                    <a16:creationId xmlns:a16="http://schemas.microsoft.com/office/drawing/2014/main" id="{BD19A88E-939E-468C-9682-DA6AC9D100F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68938" y="2283619"/>
                <a:ext cx="1009650" cy="369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0" u="none" strike="noStrike" kern="0" cap="none" spc="0" normalizeH="0" baseline="0" noProof="0">
                    <a:ln>
                      <a:noFill/>
                    </a:ln>
                    <a:solidFill>
                      <a:srgbClr val="96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…</a:t>
                </a:r>
                <a:endPara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96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1" name="文本框 27">
                <a:extLst>
                  <a:ext uri="{FF2B5EF4-FFF2-40B4-BE49-F238E27FC236}">
                    <a16:creationId xmlns:a16="http://schemas.microsoft.com/office/drawing/2014/main" id="{1E523C39-2003-4064-AFCA-15C12929090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05450" y="2910681"/>
                <a:ext cx="1008063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0" u="none" strike="noStrike" kern="0" cap="none" spc="0" normalizeH="0" baseline="0" noProof="0">
                    <a:ln>
                      <a:noFill/>
                    </a:ln>
                    <a:solidFill>
                      <a:srgbClr val="96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FFH</a:t>
                </a:r>
                <a:endPara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96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2" name="文本框 16">
                <a:extLst>
                  <a:ext uri="{FF2B5EF4-FFF2-40B4-BE49-F238E27FC236}">
                    <a16:creationId xmlns:a16="http://schemas.microsoft.com/office/drawing/2014/main" id="{3EA06B6B-08EC-4AE6-8574-E1A1037EE44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00688" y="1989931"/>
                <a:ext cx="1008063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0" u="none" strike="noStrike" kern="0" cap="none" spc="0" normalizeH="0" baseline="0" noProof="0">
                    <a:ln>
                      <a:noFill/>
                    </a:ln>
                    <a:solidFill>
                      <a:srgbClr val="96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…</a:t>
                </a:r>
                <a:endPara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96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3" name="文本框 16">
                <a:extLst>
                  <a:ext uri="{FF2B5EF4-FFF2-40B4-BE49-F238E27FC236}">
                    <a16:creationId xmlns:a16="http://schemas.microsoft.com/office/drawing/2014/main" id="{5A6FDE7F-D8B5-47EA-B8FB-27E88B3BF64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80050" y="2577306"/>
                <a:ext cx="1008063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0" u="none" strike="noStrike" kern="0" cap="none" spc="0" normalizeH="0" baseline="0" noProof="0">
                    <a:ln>
                      <a:noFill/>
                    </a:ln>
                    <a:solidFill>
                      <a:srgbClr val="96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10H</a:t>
                </a:r>
                <a:endPara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96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4" name="文本框 16">
                <a:extLst>
                  <a:ext uri="{FF2B5EF4-FFF2-40B4-BE49-F238E27FC236}">
                    <a16:creationId xmlns:a16="http://schemas.microsoft.com/office/drawing/2014/main" id="{726B65F1-67C4-4291-B185-37ABC9E699B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95925" y="3231356"/>
                <a:ext cx="1008063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0" u="none" strike="noStrike" kern="0" cap="none" spc="0" normalizeH="0" baseline="0" noProof="0">
                    <a:ln>
                      <a:noFill/>
                    </a:ln>
                    <a:solidFill>
                      <a:srgbClr val="96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00H</a:t>
                </a:r>
                <a:endPara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96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74" name="文本框 4">
              <a:extLst>
                <a:ext uri="{FF2B5EF4-FFF2-40B4-BE49-F238E27FC236}">
                  <a16:creationId xmlns:a16="http://schemas.microsoft.com/office/drawing/2014/main" id="{B717E2E2-D861-42D9-B00A-16358ACA5E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37866" y="622047"/>
              <a:ext cx="1008063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96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存储器</a:t>
              </a:r>
            </a:p>
          </p:txBody>
        </p:sp>
        <p:sp>
          <p:nvSpPr>
            <p:cNvPr id="75" name="文本框 16">
              <a:extLst>
                <a:ext uri="{FF2B5EF4-FFF2-40B4-BE49-F238E27FC236}">
                  <a16:creationId xmlns:a16="http://schemas.microsoft.com/office/drawing/2014/main" id="{9EEEA836-0698-4BCE-B7B4-627A00D3AF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68838" y="2905665"/>
              <a:ext cx="1008063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96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80H</a:t>
              </a: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96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6" name="文本框 16">
              <a:extLst>
                <a:ext uri="{FF2B5EF4-FFF2-40B4-BE49-F238E27FC236}">
                  <a16:creationId xmlns:a16="http://schemas.microsoft.com/office/drawing/2014/main" id="{07DAAA14-6B2E-413A-9F1A-109D826499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68433" y="3195644"/>
              <a:ext cx="1008063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96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…</a:t>
              </a: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96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7" name="文本框 16">
              <a:extLst>
                <a:ext uri="{FF2B5EF4-FFF2-40B4-BE49-F238E27FC236}">
                  <a16:creationId xmlns:a16="http://schemas.microsoft.com/office/drawing/2014/main" id="{39F4449A-265E-449C-A629-65B6DDBBB2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75464" y="3469562"/>
              <a:ext cx="1008063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96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…</a:t>
              </a: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96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95" name="文本框 26">
            <a:extLst>
              <a:ext uri="{FF2B5EF4-FFF2-40B4-BE49-F238E27FC236}">
                <a16:creationId xmlns:a16="http://schemas.microsoft.com/office/drawing/2014/main" id="{737423DC-F3FF-4DA5-B450-90E52383C1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658" y="4047892"/>
            <a:ext cx="14763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96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1B00:2000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rgbClr val="96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6" name="文本框 26">
            <a:extLst>
              <a:ext uri="{FF2B5EF4-FFF2-40B4-BE49-F238E27FC236}">
                <a16:creationId xmlns:a16="http://schemas.microsoft.com/office/drawing/2014/main" id="{243DEE91-81CF-4AC4-AF87-C349992956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471" y="4355867"/>
            <a:ext cx="14144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96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1B00:2001</a:t>
            </a: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96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7" name="文本框 26">
            <a:extLst>
              <a:ext uri="{FF2B5EF4-FFF2-40B4-BE49-F238E27FC236}">
                <a16:creationId xmlns:a16="http://schemas.microsoft.com/office/drawing/2014/main" id="{3990F857-48C3-4CCA-A3EA-3FADFCCBA9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696" y="4652730"/>
            <a:ext cx="13430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96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1B00:2002</a:t>
            </a: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96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8" name="文本框 26">
            <a:extLst>
              <a:ext uri="{FF2B5EF4-FFF2-40B4-BE49-F238E27FC236}">
                <a16:creationId xmlns:a16="http://schemas.microsoft.com/office/drawing/2014/main" id="{DCC205F1-9820-4985-AC42-7583B7BB0B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6846" y="4981342"/>
            <a:ext cx="1270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96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1B00:2003</a:t>
            </a: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96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F3D25214-1D7D-4D24-8B75-C56387B931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4478" y="2646363"/>
            <a:ext cx="464422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指令：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JMP  </a:t>
            </a:r>
            <a:r>
              <a:rPr kumimoji="0" lang="en-US" altLang="zh-CN" sz="24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DWORD  PTR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[BX]</a:t>
            </a: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80A8F0AB-E739-4437-9967-DC7A3E5904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5465" y="3216003"/>
            <a:ext cx="3191185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rgbClr val="000000"/>
                </a:solidFill>
                <a:ea typeface="Dotum" panose="020B0600000101010101" pitchFamily="34" charset="-127"/>
              </a:rPr>
              <a:t>(PA+1, PA)→IP</a:t>
            </a: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rgbClr val="000000"/>
                </a:solidFill>
                <a:ea typeface="Dotum" panose="020B0600000101010101" pitchFamily="34" charset="-127"/>
              </a:rPr>
              <a:t>(PA+3, PA+2) →CS</a:t>
            </a:r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821D700D-C567-44D8-8357-6FC0A79036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5465" y="4339641"/>
            <a:ext cx="21590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rgbClr val="000000"/>
                </a:solidFill>
                <a:ea typeface="Dotum" panose="020B0600000101010101" pitchFamily="34" charset="-127"/>
              </a:rPr>
              <a:t>(IP) = 0FF10H</a:t>
            </a: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rgbClr val="000000"/>
                </a:solidFill>
                <a:ea typeface="Dotum" panose="020B0600000101010101" pitchFamily="34" charset="-127"/>
              </a:rPr>
              <a:t>(CS) = 8000H</a:t>
            </a:r>
          </a:p>
        </p:txBody>
      </p:sp>
    </p:spTree>
    <p:extLst>
      <p:ext uri="{BB962C8B-B14F-4D97-AF65-F5344CB8AC3E}">
        <p14:creationId xmlns:p14="http://schemas.microsoft.com/office/powerpoint/2010/main" val="14874995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9" grpId="0"/>
      <p:bldP spid="95" grpId="0"/>
      <p:bldP spid="96" grpId="0"/>
      <p:bldP spid="97" grpId="0"/>
      <p:bldP spid="98" grpId="0"/>
      <p:bldP spid="99" grpId="0"/>
      <p:bldP spid="100" grpId="0"/>
      <p:bldP spid="10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94" name="灯片编号占位符 4">
            <a:extLst>
              <a:ext uri="{FF2B5EF4-FFF2-40B4-BE49-F238E27FC236}">
                <a16:creationId xmlns:a16="http://schemas.microsoft.com/office/drawing/2014/main" id="{57E261E7-DD03-448D-A1AD-2C524EB65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6AA0FFE7-FFD7-4731-9D69-34AAF0108D30}" type="slidenum">
              <a:rPr lang="en-US" altLang="zh-CN" sz="1200">
                <a:solidFill>
                  <a:srgbClr val="B4B686"/>
                </a:solidFill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34</a:t>
            </a:fld>
            <a:endParaRPr lang="en-US" altLang="zh-CN" sz="1200">
              <a:solidFill>
                <a:srgbClr val="B4B686"/>
              </a:solidFill>
            </a:endParaRPr>
          </a:p>
        </p:txBody>
      </p:sp>
      <p:sp>
        <p:nvSpPr>
          <p:cNvPr id="21" name="Rectangle 1027">
            <a:extLst>
              <a:ext uri="{FF2B5EF4-FFF2-40B4-BE49-F238E27FC236}">
                <a16:creationId xmlns:a16="http://schemas.microsoft.com/office/drawing/2014/main" id="{A741CC4D-072A-4ADC-9911-DA382DDFB5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4502" y="427693"/>
            <a:ext cx="2339102" cy="523220"/>
          </a:xfrm>
          <a:prstGeom prst="rect">
            <a:avLst/>
          </a:prstGeom>
          <a:solidFill>
            <a:srgbClr val="0E457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  <a:defRPr/>
            </a:pPr>
            <a:r>
              <a:rPr lang="zh-CN" altLang="en-US" sz="2800" b="1" kern="0" dirty="0">
                <a:solidFill>
                  <a:schemeClr val="bg1"/>
                </a:solidFill>
                <a:latin typeface="Times New Roman" panose="02020603050405020304" pitchFamily="18" charset="0"/>
                <a:ea typeface="方正静蕾简体" panose="02000000000000000000"/>
              </a:rPr>
              <a:t>段间间接寻址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AAAA0F6-BB77-41FF-B7C7-73C4F60675C8}"/>
              </a:ext>
            </a:extLst>
          </p:cNvPr>
          <p:cNvSpPr/>
          <p:nvPr/>
        </p:nvSpPr>
        <p:spPr>
          <a:xfrm>
            <a:off x="628651" y="1203669"/>
            <a:ext cx="7717020" cy="5152681"/>
          </a:xfrm>
          <a:prstGeom prst="rect">
            <a:avLst/>
          </a:prstGeom>
          <a:noFill/>
          <a:ln w="28575">
            <a:solidFill>
              <a:srgbClr val="0E457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2D06B356-BDD3-4556-8DC0-00876AB6F3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409" y="1231871"/>
            <a:ext cx="7688262" cy="4893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rgbClr val="000000"/>
                </a:solidFill>
                <a:sym typeface="Monotype Sorts" pitchFamily="2" charset="2"/>
              </a:rPr>
              <a:t>例：给定</a:t>
            </a:r>
            <a:r>
              <a:rPr lang="en-US" altLang="zh-CN" sz="2400" b="1" dirty="0">
                <a:solidFill>
                  <a:srgbClr val="000000"/>
                </a:solidFill>
                <a:sym typeface="Monotype Sorts" pitchFamily="2" charset="2"/>
              </a:rPr>
              <a:t>(IP)=2BC0H</a:t>
            </a:r>
            <a:r>
              <a:rPr lang="zh-CN" altLang="en-US" sz="2400" b="1" dirty="0">
                <a:solidFill>
                  <a:srgbClr val="000000"/>
                </a:solidFill>
                <a:sym typeface="Monotype Sorts" pitchFamily="2" charset="2"/>
              </a:rPr>
              <a:t>，</a:t>
            </a:r>
            <a:r>
              <a:rPr lang="en-US" altLang="zh-CN" sz="2400" b="1" dirty="0">
                <a:solidFill>
                  <a:srgbClr val="000000"/>
                </a:solidFill>
                <a:sym typeface="Monotype Sorts" pitchFamily="2" charset="2"/>
              </a:rPr>
              <a:t>(CS)=0200H, </a:t>
            </a:r>
            <a:r>
              <a:rPr lang="zh-CN" altLang="en-US" sz="2400" b="1" dirty="0">
                <a:solidFill>
                  <a:srgbClr val="000000"/>
                </a:solidFill>
                <a:sym typeface="Monotype Sorts" pitchFamily="2" charset="2"/>
              </a:rPr>
              <a:t>位移量</a:t>
            </a:r>
            <a:r>
              <a:rPr lang="en-US" altLang="zh-CN" sz="2400" b="1" dirty="0">
                <a:solidFill>
                  <a:srgbClr val="000000"/>
                </a:solidFill>
                <a:sym typeface="Monotype Sorts" pitchFamily="2" charset="2"/>
              </a:rPr>
              <a:t>D=5119H</a:t>
            </a:r>
            <a:r>
              <a:rPr lang="zh-CN" altLang="en-US" sz="2400" b="1" dirty="0">
                <a:solidFill>
                  <a:srgbClr val="000000"/>
                </a:solidFill>
                <a:sym typeface="Monotype Sorts" pitchFamily="2" charset="2"/>
              </a:rPr>
              <a:t>，</a:t>
            </a:r>
            <a:r>
              <a:rPr lang="en-US" altLang="zh-CN" sz="2400" b="1" dirty="0">
                <a:solidFill>
                  <a:srgbClr val="000000"/>
                </a:solidFill>
                <a:sym typeface="Monotype Sorts" pitchFamily="2" charset="2"/>
              </a:rPr>
              <a:t>(BX)=1200H, (DS)=212AH, (224A0)=0600H, (275B9)=098AH, </a:t>
            </a:r>
            <a:r>
              <a:rPr lang="zh-CN" altLang="en-US" sz="2400" b="1" dirty="0">
                <a:solidFill>
                  <a:srgbClr val="000000"/>
                </a:solidFill>
                <a:sym typeface="Monotype Sorts" pitchFamily="2" charset="2"/>
              </a:rPr>
              <a:t>试为以下的转移指令找出转移的偏移地址。</a:t>
            </a:r>
            <a:endParaRPr lang="en-US" altLang="zh-CN" sz="2400" b="1" dirty="0">
              <a:solidFill>
                <a:srgbClr val="000000"/>
              </a:solidFill>
              <a:sym typeface="Monotype Sorts" pitchFamily="2" charset="2"/>
            </a:endParaRPr>
          </a:p>
          <a:p>
            <a:pPr marL="457200" indent="-457200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AutoNum type="arabicParenBoth"/>
            </a:pPr>
            <a:r>
              <a:rPr lang="zh-CN" altLang="en-US" sz="2400" b="1" dirty="0">
                <a:solidFill>
                  <a:srgbClr val="000000"/>
                </a:solidFill>
                <a:sym typeface="Monotype Sorts" pitchFamily="2" charset="2"/>
              </a:rPr>
              <a:t>段内直接寻址</a:t>
            </a:r>
            <a:endParaRPr lang="en-US" altLang="zh-CN" sz="2400" b="1" dirty="0">
              <a:solidFill>
                <a:srgbClr val="000000"/>
              </a:solidFill>
              <a:sym typeface="Monotype Sorts" pitchFamily="2" charset="2"/>
            </a:endParaRPr>
          </a:p>
          <a:p>
            <a:pPr marL="457200" indent="-457200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AutoNum type="arabicParenBoth"/>
            </a:pPr>
            <a:r>
              <a:rPr lang="zh-CN" altLang="en-US" sz="2400" b="1" dirty="0">
                <a:solidFill>
                  <a:srgbClr val="000000"/>
                </a:solidFill>
                <a:sym typeface="Monotype Sorts" pitchFamily="2" charset="2"/>
              </a:rPr>
              <a:t>使用</a:t>
            </a:r>
            <a:r>
              <a:rPr lang="en-US" altLang="zh-CN" sz="2400" b="1" dirty="0">
                <a:solidFill>
                  <a:srgbClr val="000000"/>
                </a:solidFill>
                <a:sym typeface="Monotype Sorts" pitchFamily="2" charset="2"/>
              </a:rPr>
              <a:t>BX</a:t>
            </a:r>
            <a:r>
              <a:rPr lang="zh-CN" altLang="en-US" sz="2400" b="1" dirty="0">
                <a:solidFill>
                  <a:srgbClr val="000000"/>
                </a:solidFill>
                <a:sym typeface="Monotype Sorts" pitchFamily="2" charset="2"/>
              </a:rPr>
              <a:t>及寄存器间接寻址方式的段内间接寻址</a:t>
            </a:r>
            <a:endParaRPr lang="en-US" altLang="zh-CN" sz="2400" b="1" dirty="0">
              <a:solidFill>
                <a:srgbClr val="000000"/>
              </a:solidFill>
              <a:sym typeface="Monotype Sorts" pitchFamily="2" charset="2"/>
            </a:endParaRPr>
          </a:p>
          <a:p>
            <a:pPr marL="457200" indent="-457200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AutoNum type="arabicParenBoth"/>
            </a:pPr>
            <a:r>
              <a:rPr lang="zh-CN" altLang="en-US" sz="2400" b="1" dirty="0">
                <a:solidFill>
                  <a:srgbClr val="000000"/>
                </a:solidFill>
                <a:sym typeface="Monotype Sorts" pitchFamily="2" charset="2"/>
              </a:rPr>
              <a:t>使用</a:t>
            </a:r>
            <a:r>
              <a:rPr lang="en-US" altLang="zh-CN" sz="2400" b="1" dirty="0">
                <a:solidFill>
                  <a:srgbClr val="000000"/>
                </a:solidFill>
                <a:sym typeface="Monotype Sorts" pitchFamily="2" charset="2"/>
              </a:rPr>
              <a:t>BX</a:t>
            </a:r>
            <a:r>
              <a:rPr lang="zh-CN" altLang="en-US" sz="2400" b="1" dirty="0">
                <a:solidFill>
                  <a:srgbClr val="000000"/>
                </a:solidFill>
                <a:sym typeface="Monotype Sorts" pitchFamily="2" charset="2"/>
              </a:rPr>
              <a:t>及寄存器相对寻址方式的段内间接寻址</a:t>
            </a:r>
            <a:endParaRPr lang="en-US" altLang="zh-CN" sz="2400" b="1" dirty="0">
              <a:solidFill>
                <a:srgbClr val="000000"/>
              </a:solidFill>
              <a:sym typeface="Monotype Sorts" pitchFamily="2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400" b="1" dirty="0">
                <a:solidFill>
                  <a:srgbClr val="C00000"/>
                </a:solidFill>
                <a:sym typeface="Monotype Sorts" pitchFamily="2" charset="2"/>
              </a:rPr>
              <a:t>答：（</a:t>
            </a:r>
            <a:r>
              <a:rPr lang="en-US" altLang="zh-CN" sz="2400" b="1" dirty="0">
                <a:solidFill>
                  <a:srgbClr val="C00000"/>
                </a:solidFill>
                <a:sym typeface="Monotype Sorts" pitchFamily="2" charset="2"/>
              </a:rPr>
              <a:t>1</a:t>
            </a:r>
            <a:r>
              <a:rPr lang="zh-CN" altLang="en-US" sz="2400" b="1" dirty="0">
                <a:solidFill>
                  <a:srgbClr val="C00000"/>
                </a:solidFill>
                <a:sym typeface="Monotype Sorts" pitchFamily="2" charset="2"/>
              </a:rPr>
              <a:t>）</a:t>
            </a:r>
            <a:r>
              <a:rPr lang="en-US" altLang="zh-CN" sz="2400" b="1" dirty="0">
                <a:solidFill>
                  <a:srgbClr val="C00000"/>
                </a:solidFill>
                <a:sym typeface="Monotype Sorts" pitchFamily="2" charset="2"/>
              </a:rPr>
              <a:t>JMP  NEAR  PTR  5119H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400" b="1" dirty="0">
                <a:solidFill>
                  <a:srgbClr val="C00000"/>
                </a:solidFill>
                <a:sym typeface="Monotype Sorts" pitchFamily="2" charset="2"/>
              </a:rPr>
              <a:t>(IP)=5119H + ((IP)+03H)=7CDCH, </a:t>
            </a:r>
            <a:r>
              <a:rPr lang="zh-CN" altLang="en-US" sz="2400" b="1" dirty="0">
                <a:solidFill>
                  <a:srgbClr val="C00000"/>
                </a:solidFill>
                <a:sym typeface="Monotype Sorts" pitchFamily="2" charset="2"/>
              </a:rPr>
              <a:t>物理地址</a:t>
            </a:r>
            <a:r>
              <a:rPr lang="en-US" altLang="zh-CN" sz="2400" b="1" dirty="0">
                <a:solidFill>
                  <a:srgbClr val="C00000"/>
                </a:solidFill>
                <a:sym typeface="Monotype Sorts" pitchFamily="2" charset="2"/>
              </a:rPr>
              <a:t>PA=9CDCH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400" b="1" dirty="0">
                <a:solidFill>
                  <a:srgbClr val="C00000"/>
                </a:solidFill>
                <a:sym typeface="Monotype Sorts" pitchFamily="2" charset="2"/>
              </a:rPr>
              <a:t>（</a:t>
            </a:r>
            <a:r>
              <a:rPr lang="en-US" altLang="zh-CN" sz="2400" b="1" dirty="0">
                <a:solidFill>
                  <a:srgbClr val="C00000"/>
                </a:solidFill>
                <a:sym typeface="Monotype Sorts" pitchFamily="2" charset="2"/>
              </a:rPr>
              <a:t>2</a:t>
            </a:r>
            <a:r>
              <a:rPr lang="zh-CN" altLang="en-US" sz="2400" b="1" dirty="0">
                <a:solidFill>
                  <a:srgbClr val="C00000"/>
                </a:solidFill>
                <a:sym typeface="Monotype Sorts" pitchFamily="2" charset="2"/>
              </a:rPr>
              <a:t>）</a:t>
            </a:r>
            <a:r>
              <a:rPr lang="en-US" altLang="zh-CN" sz="2400" b="1" dirty="0">
                <a:solidFill>
                  <a:srgbClr val="C00000"/>
                </a:solidFill>
                <a:sym typeface="Monotype Sorts" pitchFamily="2" charset="2"/>
              </a:rPr>
              <a:t>JMP  WORD  PTR  [BX] 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400" b="1" dirty="0">
                <a:solidFill>
                  <a:srgbClr val="C00000"/>
                </a:solidFill>
                <a:sym typeface="Monotype Sorts" pitchFamily="2" charset="2"/>
              </a:rPr>
              <a:t>(IP)=((DS)*16+(BX))=06000H, PA = 26000H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400" b="1" dirty="0">
                <a:solidFill>
                  <a:srgbClr val="C00000"/>
                </a:solidFill>
                <a:sym typeface="Monotype Sorts" pitchFamily="2" charset="2"/>
              </a:rPr>
              <a:t>（</a:t>
            </a:r>
            <a:r>
              <a:rPr lang="en-US" altLang="zh-CN" sz="2400" b="1" dirty="0">
                <a:solidFill>
                  <a:srgbClr val="C00000"/>
                </a:solidFill>
                <a:sym typeface="Monotype Sorts" pitchFamily="2" charset="2"/>
              </a:rPr>
              <a:t>3</a:t>
            </a:r>
            <a:r>
              <a:rPr lang="zh-CN" altLang="en-US" sz="2400" b="1" dirty="0">
                <a:solidFill>
                  <a:srgbClr val="C00000"/>
                </a:solidFill>
                <a:sym typeface="Monotype Sorts" pitchFamily="2" charset="2"/>
              </a:rPr>
              <a:t>）</a:t>
            </a:r>
            <a:r>
              <a:rPr lang="en-US" altLang="zh-CN" sz="2400" b="1" dirty="0">
                <a:solidFill>
                  <a:srgbClr val="C00000"/>
                </a:solidFill>
                <a:sym typeface="Monotype Sorts" pitchFamily="2" charset="2"/>
              </a:rPr>
              <a:t>JMP  WORD  PTR  D[BX]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zh-CN" sz="2400" b="1" dirty="0">
                <a:solidFill>
                  <a:srgbClr val="C00000"/>
                </a:solidFill>
                <a:sym typeface="Monotype Sorts" pitchFamily="2" charset="2"/>
              </a:rPr>
              <a:t>(IP)=)=((DS)*16+(BX)+D)=298AH</a:t>
            </a:r>
            <a:endParaRPr lang="zh-CN" altLang="en-US" sz="2400" b="1" dirty="0">
              <a:solidFill>
                <a:srgbClr val="C00000"/>
              </a:solidFill>
              <a:sym typeface="Monotype Sort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8926738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9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F81B1-D4C0-4CFE-8E4B-8D75BF4F38F2}" type="slidenum">
              <a:rPr lang="zh-CN" altLang="en-US" smtClean="0"/>
              <a:t>35</a:t>
            </a:fld>
            <a:endParaRPr lang="zh-CN" altLang="en-US" dirty="0"/>
          </a:p>
        </p:txBody>
      </p:sp>
      <p:sp>
        <p:nvSpPr>
          <p:cNvPr id="95" name="Rectangle 1027">
            <a:extLst>
              <a:ext uri="{FF2B5EF4-FFF2-40B4-BE49-F238E27FC236}">
                <a16:creationId xmlns:a16="http://schemas.microsoft.com/office/drawing/2014/main" id="{70DF4719-FF16-47C1-98D2-D2A428B92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5636" y="404774"/>
            <a:ext cx="3783408" cy="707886"/>
          </a:xfrm>
          <a:prstGeom prst="rect">
            <a:avLst/>
          </a:prstGeom>
          <a:solidFill>
            <a:srgbClr val="0E457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40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8086</a:t>
            </a:r>
            <a:r>
              <a:rPr lang="zh-CN" altLang="en-US" sz="40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的指令系统</a:t>
            </a: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9873B49B-55A9-43CA-B8C6-B448ECE8799F}"/>
              </a:ext>
            </a:extLst>
          </p:cNvPr>
          <p:cNvSpPr/>
          <p:nvPr/>
        </p:nvSpPr>
        <p:spPr>
          <a:xfrm>
            <a:off x="402000" y="1456430"/>
            <a:ext cx="8340000" cy="3892861"/>
          </a:xfrm>
          <a:prstGeom prst="rect">
            <a:avLst/>
          </a:prstGeom>
          <a:ln w="19050">
            <a:solidFill>
              <a:srgbClr val="2D8AE7">
                <a:lumMod val="75000"/>
              </a:srgbClr>
            </a:solidFill>
            <a:prstDash val="dash"/>
          </a:ln>
        </p:spPr>
        <p:txBody>
          <a:bodyPr wrap="square">
            <a:spAutoFit/>
          </a:bodyPr>
          <a:lstStyle/>
          <a:p>
            <a:pPr marL="457200" marR="0" lvl="0" indent="-457200" algn="just" defTabSz="91440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zh-CN" altLang="en-US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数据传送指令；</a:t>
            </a:r>
            <a:endParaRPr lang="en-US" altLang="zh-CN" sz="2800" b="1" kern="0" dirty="0">
              <a:solidFill>
                <a:srgbClr val="2D8AE7">
                  <a:lumMod val="50000"/>
                </a:srgbClr>
              </a:solidFill>
              <a:latin typeface="Times New Roman" panose="02020603050405020304" pitchFamily="18" charset="0"/>
              <a:ea typeface="方正静蕾简体" panose="02000000000000000000"/>
            </a:endParaRPr>
          </a:p>
          <a:p>
            <a:pPr marL="457200" marR="0" lvl="0" indent="-457200" algn="just" defTabSz="91440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zh-CN" altLang="en-US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算术指令</a:t>
            </a:r>
            <a:endParaRPr lang="en-US" altLang="zh-CN" sz="2800" b="1" kern="0" dirty="0">
              <a:solidFill>
                <a:srgbClr val="2D8AE7">
                  <a:lumMod val="50000"/>
                </a:srgbClr>
              </a:solidFill>
              <a:latin typeface="Times New Roman" panose="02020603050405020304" pitchFamily="18" charset="0"/>
              <a:ea typeface="方正静蕾简体" panose="02000000000000000000"/>
            </a:endParaRPr>
          </a:p>
          <a:p>
            <a:pPr marL="457200" marR="0" lvl="0" indent="-457200" algn="just" defTabSz="91440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zh-CN" altLang="en-US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逻辑指令</a:t>
            </a:r>
            <a:endParaRPr lang="en-US" altLang="zh-CN" sz="2800" b="1" kern="0" dirty="0">
              <a:solidFill>
                <a:srgbClr val="2D8AE7">
                  <a:lumMod val="50000"/>
                </a:srgbClr>
              </a:solidFill>
              <a:latin typeface="Times New Roman" panose="02020603050405020304" pitchFamily="18" charset="0"/>
              <a:ea typeface="方正静蕾简体" panose="02000000000000000000"/>
            </a:endParaRPr>
          </a:p>
          <a:p>
            <a:pPr marL="457200" marR="0" lvl="0" indent="-457200" algn="just" defTabSz="91440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zh-CN" altLang="en-US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串处理指令</a:t>
            </a:r>
            <a:endParaRPr lang="en-US" altLang="zh-CN" sz="2800" b="1" kern="0" dirty="0">
              <a:solidFill>
                <a:srgbClr val="2D8AE7">
                  <a:lumMod val="50000"/>
                </a:srgbClr>
              </a:solidFill>
              <a:latin typeface="Times New Roman" panose="02020603050405020304" pitchFamily="18" charset="0"/>
              <a:ea typeface="方正静蕾简体" panose="02000000000000000000"/>
            </a:endParaRPr>
          </a:p>
          <a:p>
            <a:pPr marL="457200" marR="0" lvl="0" indent="-457200" algn="just" defTabSz="91440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zh-CN" altLang="en-US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控制转移指令</a:t>
            </a:r>
            <a:endParaRPr lang="en-US" altLang="zh-CN" sz="2800" b="1" kern="0" dirty="0">
              <a:solidFill>
                <a:srgbClr val="2D8AE7">
                  <a:lumMod val="50000"/>
                </a:srgbClr>
              </a:solidFill>
              <a:latin typeface="Times New Roman" panose="02020603050405020304" pitchFamily="18" charset="0"/>
              <a:ea typeface="方正静蕾简体" panose="02000000000000000000"/>
            </a:endParaRPr>
          </a:p>
          <a:p>
            <a:pPr marL="457200" marR="0" lvl="0" indent="-457200" algn="just" defTabSz="91440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zh-CN" altLang="en-US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处理机控制和杂项操作指令</a:t>
            </a:r>
            <a:endParaRPr lang="en-US" altLang="zh-CN" sz="2800" b="1" kern="0" dirty="0">
              <a:solidFill>
                <a:srgbClr val="2D8AE7">
                  <a:lumMod val="50000"/>
                </a:srgbClr>
              </a:solidFill>
              <a:latin typeface="Times New Roman" panose="02020603050405020304" pitchFamily="18" charset="0"/>
              <a:ea typeface="方正静蕾简体" panose="02000000000000000000"/>
            </a:endParaRPr>
          </a:p>
        </p:txBody>
      </p:sp>
      <p:sp>
        <p:nvSpPr>
          <p:cNvPr id="12" name="Text Box 4">
            <a:extLst>
              <a:ext uri="{FF2B5EF4-FFF2-40B4-BE49-F238E27FC236}">
                <a16:creationId xmlns:a16="http://schemas.microsoft.com/office/drawing/2014/main" id="{25F61CD0-092B-4E4D-B3D5-50E1D48DAB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7883" y="1620130"/>
            <a:ext cx="3287467" cy="2123658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chemeClr val="bg1"/>
                </a:solidFill>
              </a:rPr>
              <a:t>学习指令要注意的问题：</a:t>
            </a:r>
            <a:endParaRPr lang="en-US" altLang="zh-CN" sz="2400" b="1" dirty="0">
              <a:solidFill>
                <a:schemeClr val="bg1"/>
              </a:solidFill>
            </a:endParaRPr>
          </a:p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chemeClr val="bg1"/>
                </a:solidFill>
              </a:rPr>
              <a:t>1.</a:t>
            </a:r>
            <a:r>
              <a:rPr lang="zh-CN" altLang="en-US" sz="2400" b="1" dirty="0">
                <a:solidFill>
                  <a:schemeClr val="bg1"/>
                </a:solidFill>
              </a:rPr>
              <a:t>指令格式</a:t>
            </a:r>
            <a:endParaRPr lang="en-US" altLang="zh-CN" sz="2400" b="1" dirty="0">
              <a:solidFill>
                <a:schemeClr val="bg1"/>
              </a:solidFill>
            </a:endParaRPr>
          </a:p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chemeClr val="bg1"/>
                </a:solidFill>
              </a:rPr>
              <a:t>2.</a:t>
            </a:r>
            <a:r>
              <a:rPr lang="zh-CN" altLang="en-US" sz="2400" b="1" dirty="0">
                <a:solidFill>
                  <a:schemeClr val="bg1"/>
                </a:solidFill>
              </a:rPr>
              <a:t>特殊情况</a:t>
            </a:r>
            <a:endParaRPr lang="en-US" altLang="zh-CN" sz="2400" b="1" dirty="0">
              <a:solidFill>
                <a:schemeClr val="bg1"/>
              </a:solidFill>
            </a:endParaRPr>
          </a:p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chemeClr val="bg1"/>
                </a:solidFill>
              </a:rPr>
              <a:t>3.</a:t>
            </a:r>
            <a:r>
              <a:rPr lang="zh-CN" altLang="en-US" sz="2400" b="1" dirty="0">
                <a:solidFill>
                  <a:schemeClr val="bg1"/>
                </a:solidFill>
              </a:rPr>
              <a:t>是否影响标志位</a:t>
            </a:r>
            <a:endParaRPr lang="en-US" altLang="zh-CN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994427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animBg="1"/>
      <p:bldP spid="97" grpId="0" animBg="1"/>
      <p:bldP spid="1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F81B1-D4C0-4CFE-8E4B-8D75BF4F38F2}" type="slidenum">
              <a:rPr lang="zh-CN" altLang="en-US" smtClean="0"/>
              <a:t>36</a:t>
            </a:fld>
            <a:endParaRPr lang="zh-CN" altLang="en-US" dirty="0"/>
          </a:p>
        </p:txBody>
      </p:sp>
      <p:sp>
        <p:nvSpPr>
          <p:cNvPr id="95" name="Rectangle 1027">
            <a:extLst>
              <a:ext uri="{FF2B5EF4-FFF2-40B4-BE49-F238E27FC236}">
                <a16:creationId xmlns:a16="http://schemas.microsoft.com/office/drawing/2014/main" id="{70DF4719-FF16-47C1-98D2-D2A428B92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5636" y="404774"/>
            <a:ext cx="3272050" cy="707886"/>
          </a:xfrm>
          <a:prstGeom prst="rect">
            <a:avLst/>
          </a:prstGeom>
          <a:solidFill>
            <a:srgbClr val="0E457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40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数据传送指令</a:t>
            </a: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9873B49B-55A9-43CA-B8C6-B448ECE8799F}"/>
              </a:ext>
            </a:extLst>
          </p:cNvPr>
          <p:cNvSpPr/>
          <p:nvPr/>
        </p:nvSpPr>
        <p:spPr>
          <a:xfrm>
            <a:off x="402000" y="1456430"/>
            <a:ext cx="8340000" cy="4401205"/>
          </a:xfrm>
          <a:prstGeom prst="rect">
            <a:avLst/>
          </a:prstGeom>
          <a:ln w="19050">
            <a:solidFill>
              <a:srgbClr val="2D8AE7">
                <a:lumMod val="75000"/>
              </a:srgbClr>
            </a:solidFill>
            <a:prstDash val="dash"/>
          </a:ln>
        </p:spPr>
        <p:txBody>
          <a:bodyPr wrap="square">
            <a:spAutoFit/>
          </a:bodyPr>
          <a:lstStyle/>
          <a:p>
            <a:pPr marL="457200" marR="0" lvl="0" indent="-457200" algn="just" defTabSz="91440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zh-CN" altLang="en-US" sz="28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方正静蕾简体" panose="02000000000000000000"/>
              </a:rPr>
              <a:t>通用数据传送指令</a:t>
            </a:r>
            <a:endParaRPr lang="en-US" altLang="zh-CN" sz="2800" b="1" kern="0" dirty="0">
              <a:solidFill>
                <a:srgbClr val="C00000"/>
              </a:solidFill>
              <a:latin typeface="Times New Roman" panose="02020603050405020304" pitchFamily="18" charset="0"/>
              <a:ea typeface="方正静蕾简体" panose="02000000000000000000"/>
            </a:endParaRPr>
          </a:p>
          <a:p>
            <a:pPr marL="914400" lvl="1" indent="-457200" algn="just" defTabSz="9144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MOV</a:t>
            </a:r>
            <a:r>
              <a:rPr lang="zh-CN" altLang="en-US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、</a:t>
            </a:r>
            <a:r>
              <a:rPr lang="en-US" altLang="zh-CN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PUSH</a:t>
            </a:r>
            <a:r>
              <a:rPr lang="zh-CN" altLang="en-US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、</a:t>
            </a:r>
            <a:r>
              <a:rPr lang="en-US" altLang="zh-CN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POP</a:t>
            </a:r>
            <a:r>
              <a:rPr lang="zh-CN" altLang="en-US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、</a:t>
            </a:r>
            <a:r>
              <a:rPr lang="en-US" altLang="zh-CN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XCHG</a:t>
            </a:r>
          </a:p>
          <a:p>
            <a:pPr marL="457200" marR="0" lvl="0" indent="-457200" algn="just" defTabSz="91440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zh-CN" altLang="en-US" sz="28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方正静蕾简体" panose="02000000000000000000"/>
              </a:rPr>
              <a:t>累加器专用传送指令</a:t>
            </a:r>
            <a:endParaRPr lang="en-US" altLang="zh-CN" sz="2800" b="1" kern="0" dirty="0">
              <a:solidFill>
                <a:srgbClr val="C00000"/>
              </a:solidFill>
              <a:latin typeface="Times New Roman" panose="02020603050405020304" pitchFamily="18" charset="0"/>
              <a:ea typeface="方正静蕾简体" panose="02000000000000000000"/>
            </a:endParaRPr>
          </a:p>
          <a:p>
            <a:pPr marL="914400" lvl="1" indent="-457200" algn="just" defTabSz="9144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IN</a:t>
            </a:r>
            <a:r>
              <a:rPr lang="zh-CN" altLang="en-US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、</a:t>
            </a:r>
            <a:r>
              <a:rPr lang="en-US" altLang="zh-CN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OUT</a:t>
            </a:r>
            <a:r>
              <a:rPr lang="zh-CN" altLang="en-US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、</a:t>
            </a:r>
            <a:r>
              <a:rPr lang="en-US" altLang="zh-CN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XLAT</a:t>
            </a:r>
          </a:p>
          <a:p>
            <a:pPr marL="457200" marR="0" lvl="0" indent="-457200" algn="just" defTabSz="91440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zh-CN" altLang="en-US" sz="28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方正静蕾简体" panose="02000000000000000000"/>
              </a:rPr>
              <a:t>地址传送指令</a:t>
            </a:r>
            <a:endParaRPr lang="en-US" altLang="zh-CN" sz="2800" b="1" kern="0" dirty="0">
              <a:solidFill>
                <a:srgbClr val="C00000"/>
              </a:solidFill>
              <a:latin typeface="Times New Roman" panose="02020603050405020304" pitchFamily="18" charset="0"/>
              <a:ea typeface="方正静蕾简体" panose="02000000000000000000"/>
            </a:endParaRPr>
          </a:p>
          <a:p>
            <a:pPr marL="914400" lvl="1" indent="-457200" algn="just" defTabSz="9144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LEA</a:t>
            </a:r>
            <a:r>
              <a:rPr lang="zh-CN" altLang="en-US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、</a:t>
            </a:r>
            <a:r>
              <a:rPr lang="en-US" altLang="zh-CN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LDS</a:t>
            </a:r>
            <a:r>
              <a:rPr lang="zh-CN" altLang="en-US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、</a:t>
            </a:r>
            <a:r>
              <a:rPr lang="en-US" altLang="zh-CN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LES</a:t>
            </a:r>
          </a:p>
          <a:p>
            <a:pPr marL="457200" marR="0" lvl="0" indent="-457200" algn="just" defTabSz="91440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zh-CN" altLang="en-US" sz="28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方正静蕾简体" panose="02000000000000000000"/>
              </a:rPr>
              <a:t>标志寄存器传送指令</a:t>
            </a:r>
            <a:endParaRPr lang="en-US" altLang="zh-CN" sz="2800" b="1" kern="0" dirty="0">
              <a:solidFill>
                <a:srgbClr val="C00000"/>
              </a:solidFill>
              <a:latin typeface="Times New Roman" panose="02020603050405020304" pitchFamily="18" charset="0"/>
              <a:ea typeface="方正静蕾简体" panose="02000000000000000000"/>
            </a:endParaRPr>
          </a:p>
          <a:p>
            <a:pPr marL="914400" lvl="1" indent="-457200" algn="just" defTabSz="9144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LAHF</a:t>
            </a:r>
            <a:r>
              <a:rPr lang="zh-CN" altLang="en-US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、</a:t>
            </a:r>
            <a:r>
              <a:rPr lang="en-US" altLang="zh-CN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SAHF</a:t>
            </a:r>
            <a:r>
              <a:rPr lang="zh-CN" altLang="en-US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、</a:t>
            </a:r>
            <a:r>
              <a:rPr lang="en-US" altLang="zh-CN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PUSHF</a:t>
            </a:r>
            <a:r>
              <a:rPr lang="zh-CN" altLang="en-US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、</a:t>
            </a:r>
            <a:r>
              <a:rPr lang="en-US" altLang="zh-CN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POPF</a:t>
            </a:r>
          </a:p>
          <a:p>
            <a:pPr marL="457200" marR="0" lvl="0" indent="-457200" algn="just" defTabSz="91440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zh-CN" altLang="en-US" sz="28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方正静蕾简体" panose="02000000000000000000"/>
              </a:rPr>
              <a:t>类型转换指令</a:t>
            </a:r>
            <a:endParaRPr lang="en-US" altLang="zh-CN" sz="2800" b="1" kern="0" dirty="0">
              <a:solidFill>
                <a:srgbClr val="C00000"/>
              </a:solidFill>
              <a:latin typeface="Times New Roman" panose="02020603050405020304" pitchFamily="18" charset="0"/>
              <a:ea typeface="方正静蕾简体" panose="02000000000000000000"/>
            </a:endParaRPr>
          </a:p>
          <a:p>
            <a:pPr marL="914400" lvl="1" indent="-457200" algn="just" defTabSz="9144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CBW</a:t>
            </a:r>
            <a:r>
              <a:rPr lang="zh-CN" altLang="en-US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、</a:t>
            </a:r>
            <a:r>
              <a:rPr lang="en-US" altLang="zh-CN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CWD</a:t>
            </a:r>
          </a:p>
        </p:txBody>
      </p:sp>
    </p:spTree>
    <p:extLst>
      <p:ext uri="{BB962C8B-B14F-4D97-AF65-F5344CB8AC3E}">
        <p14:creationId xmlns:p14="http://schemas.microsoft.com/office/powerpoint/2010/main" val="385503988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9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9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animBg="1"/>
      <p:bldP spid="9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F81B1-D4C0-4CFE-8E4B-8D75BF4F38F2}" type="slidenum">
              <a:rPr lang="zh-CN" altLang="en-US" smtClean="0"/>
              <a:t>37</a:t>
            </a:fld>
            <a:endParaRPr lang="zh-CN" altLang="en-US" dirty="0"/>
          </a:p>
        </p:txBody>
      </p:sp>
      <p:sp>
        <p:nvSpPr>
          <p:cNvPr id="95" name="Rectangle 1027">
            <a:extLst>
              <a:ext uri="{FF2B5EF4-FFF2-40B4-BE49-F238E27FC236}">
                <a16:creationId xmlns:a16="http://schemas.microsoft.com/office/drawing/2014/main" id="{70DF4719-FF16-47C1-98D2-D2A428B92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3711" y="471449"/>
            <a:ext cx="3890809" cy="646331"/>
          </a:xfrm>
          <a:prstGeom prst="rect">
            <a:avLst/>
          </a:prstGeom>
          <a:solidFill>
            <a:srgbClr val="0E457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通用数据传送指令</a:t>
            </a: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9873B49B-55A9-43CA-B8C6-B448ECE8799F}"/>
              </a:ext>
            </a:extLst>
          </p:cNvPr>
          <p:cNvSpPr/>
          <p:nvPr/>
        </p:nvSpPr>
        <p:spPr>
          <a:xfrm>
            <a:off x="421317" y="1279537"/>
            <a:ext cx="8340000" cy="4924425"/>
          </a:xfrm>
          <a:prstGeom prst="rect">
            <a:avLst/>
          </a:prstGeom>
          <a:ln w="19050">
            <a:solidFill>
              <a:srgbClr val="2D8AE7">
                <a:lumMod val="75000"/>
              </a:srgbClr>
            </a:solidFill>
            <a:prstDash val="dash"/>
          </a:ln>
        </p:spPr>
        <p:txBody>
          <a:bodyPr wrap="square">
            <a:spAutoFit/>
          </a:bodyPr>
          <a:lstStyle/>
          <a:p>
            <a:pPr marL="457200" marR="0" lvl="0" indent="-457200" algn="just" defTabSz="91440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altLang="zh-CN" sz="32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方正静蕾简体" panose="02000000000000000000"/>
              </a:rPr>
              <a:t>MOV</a:t>
            </a:r>
            <a:r>
              <a:rPr lang="zh-CN" altLang="en-US" sz="32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方正静蕾简体" panose="02000000000000000000"/>
              </a:rPr>
              <a:t>传送指令</a:t>
            </a:r>
            <a:endParaRPr lang="en-US" altLang="zh-CN" sz="3200" b="1" kern="0" dirty="0">
              <a:solidFill>
                <a:srgbClr val="C00000"/>
              </a:solidFill>
              <a:latin typeface="Times New Roman" panose="02020603050405020304" pitchFamily="18" charset="0"/>
              <a:ea typeface="方正静蕾简体" panose="02000000000000000000"/>
            </a:endParaRPr>
          </a:p>
          <a:p>
            <a:pPr marL="457200" marR="0" lvl="0" indent="-457200" algn="just" defTabSz="91440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zh-CN" altLang="en-US" sz="28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方正静蕾简体" panose="02000000000000000000"/>
              </a:rPr>
              <a:t>指令格式：</a:t>
            </a:r>
            <a:r>
              <a:rPr lang="en-US" altLang="zh-CN" sz="28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方正静蕾简体" panose="02000000000000000000"/>
              </a:rPr>
              <a:t>MOV DST, SRC</a:t>
            </a:r>
          </a:p>
          <a:p>
            <a:pPr marL="914400" lvl="1" indent="-457200" algn="just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执行操作</a:t>
            </a:r>
            <a:r>
              <a:rPr lang="zh-CN" altLang="en-US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  <a:sym typeface="Wingdings" panose="05000000000000000000" pitchFamily="2" charset="2"/>
              </a:rPr>
              <a:t>：</a:t>
            </a:r>
            <a:r>
              <a:rPr lang="en-US" altLang="zh-CN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  <a:sym typeface="Wingdings" panose="05000000000000000000" pitchFamily="2" charset="2"/>
              </a:rPr>
              <a:t> (DST)</a:t>
            </a:r>
            <a:r>
              <a:rPr lang="en-US" altLang="zh-CN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  <a:sym typeface="Symbol" panose="05050102010706020507" pitchFamily="18" charset="2"/>
              </a:rPr>
              <a:t> (SRC)</a:t>
            </a:r>
          </a:p>
          <a:p>
            <a:pPr marL="457200" marR="0" lvl="0" indent="-457200" algn="just" defTabSz="91440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zh-CN" altLang="en-US" sz="28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方正静蕾简体" panose="02000000000000000000"/>
              </a:rPr>
              <a:t>注意：</a:t>
            </a:r>
            <a:endParaRPr lang="en-US" altLang="zh-CN" sz="2800" b="1" kern="0" dirty="0">
              <a:solidFill>
                <a:srgbClr val="C00000"/>
              </a:solidFill>
              <a:latin typeface="Times New Roman" panose="02020603050405020304" pitchFamily="18" charset="0"/>
              <a:ea typeface="方正静蕾简体" panose="02000000000000000000"/>
            </a:endParaRPr>
          </a:p>
          <a:p>
            <a:pPr lvl="1" algn="just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*DST</a:t>
            </a:r>
            <a:r>
              <a:rPr lang="zh-CN" altLang="en-US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、</a:t>
            </a:r>
            <a:r>
              <a:rPr lang="en-US" altLang="zh-CN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SRC</a:t>
            </a:r>
            <a:r>
              <a:rPr lang="zh-CN" altLang="en-US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不能同时为段寄存器 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  <a:sym typeface="Symbol" panose="05050102010706020507" pitchFamily="18" charset="2"/>
              </a:rPr>
              <a:t>MOV DS, ES </a:t>
            </a:r>
            <a:r>
              <a:rPr lang="zh-CN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  <a:sym typeface="Symbol" panose="05050102010706020507" pitchFamily="18" charset="2"/>
              </a:rPr>
              <a:t></a:t>
            </a:r>
            <a:endParaRPr lang="en-US" altLang="zh-CN" sz="2800" b="1" dirty="0">
              <a:solidFill>
                <a:srgbClr val="000000"/>
              </a:solidFill>
              <a:latin typeface="Times New Roman" panose="02020603050405020304" pitchFamily="18" charset="0"/>
              <a:ea typeface="楷体_GB2312"/>
              <a:cs typeface="楷体_GB2312"/>
              <a:sym typeface="Symbol" panose="05050102010706020507" pitchFamily="18" charset="2"/>
            </a:endParaRPr>
          </a:p>
          <a:p>
            <a:pPr lvl="1" algn="just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*</a:t>
            </a:r>
            <a:r>
              <a:rPr lang="zh-CN" altLang="en-US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立即数不能直接送段寄存器    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MOV DS, 2000H </a:t>
            </a:r>
            <a:r>
              <a:rPr lang="zh-CN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  <a:sym typeface="Symbol" panose="05050102010706020507" pitchFamily="18" charset="2"/>
              </a:rPr>
              <a:t></a:t>
            </a:r>
            <a:endParaRPr lang="en-US" altLang="zh-CN" sz="2800" b="1" dirty="0">
              <a:solidFill>
                <a:srgbClr val="000000"/>
              </a:solidFill>
              <a:latin typeface="Times New Roman" panose="02020603050405020304" pitchFamily="18" charset="0"/>
              <a:ea typeface="楷体_GB2312"/>
              <a:cs typeface="楷体_GB2312"/>
              <a:sym typeface="Symbol" panose="05050102010706020507" pitchFamily="18" charset="2"/>
            </a:endParaRPr>
          </a:p>
          <a:p>
            <a:pPr lvl="1" algn="just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*DST</a:t>
            </a:r>
            <a:r>
              <a:rPr lang="zh-CN" altLang="en-US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不能是立即数和</a:t>
            </a:r>
            <a:r>
              <a:rPr lang="en-US" altLang="zh-CN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CS</a:t>
            </a:r>
            <a:r>
              <a:rPr lang="zh-CN" altLang="en-US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  </a:t>
            </a:r>
            <a:endParaRPr lang="en-US" altLang="zh-CN" sz="2800" b="1" kern="0" dirty="0">
              <a:solidFill>
                <a:srgbClr val="2D8AE7">
                  <a:lumMod val="50000"/>
                </a:srgbClr>
              </a:solidFill>
              <a:latin typeface="Times New Roman" panose="02020603050405020304" pitchFamily="18" charset="0"/>
              <a:ea typeface="方正静蕾简体" panose="02000000000000000000"/>
            </a:endParaRPr>
          </a:p>
          <a:p>
            <a:pPr lvl="1" algn="just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*DST</a:t>
            </a:r>
            <a:r>
              <a:rPr lang="zh-CN" altLang="en-US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、</a:t>
            </a:r>
            <a:r>
              <a:rPr lang="en-US" altLang="zh-CN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SRC</a:t>
            </a:r>
            <a:r>
              <a:rPr lang="zh-CN" altLang="en-US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不能同时为存储器寻址</a:t>
            </a:r>
            <a:endParaRPr lang="en-US" altLang="zh-CN" sz="2800" b="1" kern="0" dirty="0">
              <a:solidFill>
                <a:srgbClr val="2D8AE7">
                  <a:lumMod val="50000"/>
                </a:srgbClr>
              </a:solidFill>
              <a:latin typeface="Times New Roman" panose="02020603050405020304" pitchFamily="18" charset="0"/>
              <a:ea typeface="方正静蕾简体" panose="02000000000000000000"/>
            </a:endParaRPr>
          </a:p>
          <a:p>
            <a:pPr lvl="1" algn="just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*</a:t>
            </a:r>
            <a:r>
              <a:rPr lang="zh-CN" altLang="en-US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不影响标志位</a:t>
            </a:r>
            <a:endParaRPr lang="en-US" altLang="zh-CN" sz="2800" b="1" kern="0" dirty="0">
              <a:solidFill>
                <a:srgbClr val="2D8AE7">
                  <a:lumMod val="50000"/>
                </a:srgbClr>
              </a:solidFill>
              <a:latin typeface="Times New Roman" panose="02020603050405020304" pitchFamily="18" charset="0"/>
              <a:ea typeface="方正静蕾简体" panose="02000000000000000000"/>
            </a:endParaRPr>
          </a:p>
        </p:txBody>
      </p:sp>
      <p:grpSp>
        <p:nvGrpSpPr>
          <p:cNvPr id="5" name="组合 2">
            <a:extLst>
              <a:ext uri="{FF2B5EF4-FFF2-40B4-BE49-F238E27FC236}">
                <a16:creationId xmlns:a16="http://schemas.microsoft.com/office/drawing/2014/main" id="{6A1B44D6-33DF-40B4-B3F5-6052BECB4C51}"/>
              </a:ext>
            </a:extLst>
          </p:cNvPr>
          <p:cNvGrpSpPr>
            <a:grpSpLocks/>
          </p:cNvGrpSpPr>
          <p:nvPr/>
        </p:nvGrpSpPr>
        <p:grpSpPr bwMode="auto">
          <a:xfrm>
            <a:off x="6457950" y="4794512"/>
            <a:ext cx="2233613" cy="1296988"/>
            <a:chOff x="6084168" y="4869160"/>
            <a:chExt cx="2232248" cy="1296144"/>
          </a:xfrm>
        </p:grpSpPr>
        <p:sp>
          <p:nvSpPr>
            <p:cNvPr id="6" name="Text Box 4">
              <a:extLst>
                <a:ext uri="{FF2B5EF4-FFF2-40B4-BE49-F238E27FC236}">
                  <a16:creationId xmlns:a16="http://schemas.microsoft.com/office/drawing/2014/main" id="{4204A42E-F695-4DFE-A3E6-5FF066A475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0904" y="5239221"/>
              <a:ext cx="2195512" cy="854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 dirty="0">
                  <a:solidFill>
                    <a:srgbClr val="000000"/>
                  </a:solidFill>
                </a:rPr>
                <a:t>MOV  AX, DSEG</a:t>
              </a:r>
            </a:p>
            <a:p>
              <a:pPr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 dirty="0">
                  <a:solidFill>
                    <a:srgbClr val="000000"/>
                  </a:solidFill>
                </a:rPr>
                <a:t>MOV  DS, AX</a:t>
              </a:r>
            </a:p>
          </p:txBody>
        </p:sp>
        <p:sp>
          <p:nvSpPr>
            <p:cNvPr id="7" name="Rectangle 5">
              <a:extLst>
                <a:ext uri="{FF2B5EF4-FFF2-40B4-BE49-F238E27FC236}">
                  <a16:creationId xmlns:a16="http://schemas.microsoft.com/office/drawing/2014/main" id="{D6C91E0A-27A5-45D9-AE23-C308D8F033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84168" y="5157241"/>
              <a:ext cx="2160587" cy="1008063"/>
            </a:xfrm>
            <a:prstGeom prst="rect">
              <a:avLst/>
            </a:prstGeom>
            <a:noFill/>
            <a:ln w="12700">
              <a:solidFill>
                <a:srgbClr val="FF0000"/>
              </a:solidFill>
              <a:prstDash val="dash"/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8" name="下箭头 1">
              <a:extLst>
                <a:ext uri="{FF2B5EF4-FFF2-40B4-BE49-F238E27FC236}">
                  <a16:creationId xmlns:a16="http://schemas.microsoft.com/office/drawing/2014/main" id="{E40A0ED5-8209-408B-8834-2E744BF5E978}"/>
                </a:ext>
              </a:extLst>
            </p:cNvPr>
            <p:cNvSpPr/>
            <p:nvPr/>
          </p:nvSpPr>
          <p:spPr>
            <a:xfrm>
              <a:off x="7218537" y="4869160"/>
              <a:ext cx="161826" cy="288737"/>
            </a:xfrm>
            <a:prstGeom prst="downArrow">
              <a:avLst/>
            </a:prstGeom>
            <a:solidFill>
              <a:schemeClr val="tx1">
                <a:lumMod val="50000"/>
              </a:schemeClr>
            </a:solidFill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7265863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9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animBg="1"/>
      <p:bldP spid="9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94" name="灯片编号占位符 4">
            <a:extLst>
              <a:ext uri="{FF2B5EF4-FFF2-40B4-BE49-F238E27FC236}">
                <a16:creationId xmlns:a16="http://schemas.microsoft.com/office/drawing/2014/main" id="{57E261E7-DD03-448D-A1AD-2C524EB65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6AA0FFE7-FFD7-4731-9D69-34AAF0108D30}" type="slidenum">
              <a:rPr lang="en-US" altLang="zh-CN" sz="1200">
                <a:solidFill>
                  <a:srgbClr val="B4B686"/>
                </a:solidFill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38</a:t>
            </a:fld>
            <a:endParaRPr lang="en-US" altLang="zh-CN" sz="1200" dirty="0">
              <a:solidFill>
                <a:srgbClr val="B4B686"/>
              </a:solidFill>
            </a:endParaRPr>
          </a:p>
        </p:txBody>
      </p:sp>
      <p:sp>
        <p:nvSpPr>
          <p:cNvPr id="21" name="Rectangle 1027">
            <a:extLst>
              <a:ext uri="{FF2B5EF4-FFF2-40B4-BE49-F238E27FC236}">
                <a16:creationId xmlns:a16="http://schemas.microsoft.com/office/drawing/2014/main" id="{A741CC4D-072A-4ADC-9911-DA382DDFB5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4502" y="427693"/>
            <a:ext cx="3057247" cy="523220"/>
          </a:xfrm>
          <a:prstGeom prst="rect">
            <a:avLst/>
          </a:prstGeom>
          <a:solidFill>
            <a:srgbClr val="0E457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  <a:defRPr/>
            </a:pPr>
            <a:r>
              <a:rPr lang="zh-CN" altLang="en-US" sz="2800" b="1" kern="0" dirty="0">
                <a:solidFill>
                  <a:schemeClr val="bg1"/>
                </a:solidFill>
                <a:latin typeface="Times New Roman" panose="02020603050405020304" pitchFamily="18" charset="0"/>
                <a:ea typeface="方正静蕾简体" panose="02000000000000000000"/>
              </a:rPr>
              <a:t>通用数据传送指令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AAAA0F6-BB77-41FF-B7C7-73C4F60675C8}"/>
              </a:ext>
            </a:extLst>
          </p:cNvPr>
          <p:cNvSpPr/>
          <p:nvPr/>
        </p:nvSpPr>
        <p:spPr>
          <a:xfrm>
            <a:off x="628651" y="1203669"/>
            <a:ext cx="7717020" cy="5152681"/>
          </a:xfrm>
          <a:prstGeom prst="rect">
            <a:avLst/>
          </a:prstGeom>
          <a:noFill/>
          <a:ln w="28575">
            <a:solidFill>
              <a:srgbClr val="0E457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2D06B356-BDD3-4556-8DC0-00876AB6F3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409" y="1231871"/>
            <a:ext cx="7688262" cy="4893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None/>
              <a:defRPr/>
            </a:pPr>
            <a:r>
              <a:rPr lang="zh-CN" altLang="en-US" sz="2400" b="1" dirty="0">
                <a:solidFill>
                  <a:schemeClr val="tx1">
                    <a:lumMod val="50000"/>
                  </a:schemeClr>
                </a:solidFill>
              </a:rPr>
              <a:t>例：指出下列指令哪些是非法的？</a:t>
            </a:r>
            <a:endParaRPr lang="en-US" altLang="zh-CN" sz="2400" b="1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spcBef>
                <a:spcPct val="50000"/>
              </a:spcBef>
              <a:buNone/>
              <a:defRPr/>
            </a:pPr>
            <a:r>
              <a:rPr lang="zh-CN" altLang="en-US" sz="2400" b="1" dirty="0">
                <a:solidFill>
                  <a:schemeClr val="tx1">
                    <a:lumMod val="50000"/>
                  </a:schemeClr>
                </a:solidFill>
              </a:rPr>
              <a:t>（</a:t>
            </a:r>
            <a:r>
              <a:rPr lang="en-US" altLang="zh-CN" sz="2400" b="1" dirty="0">
                <a:solidFill>
                  <a:schemeClr val="tx1">
                    <a:lumMod val="50000"/>
                  </a:schemeClr>
                </a:solidFill>
              </a:rPr>
              <a:t>1</a:t>
            </a:r>
            <a:r>
              <a:rPr lang="zh-CN" altLang="en-US" sz="2400" b="1" dirty="0">
                <a:solidFill>
                  <a:schemeClr val="tx1">
                    <a:lumMod val="50000"/>
                  </a:schemeClr>
                </a:solidFill>
              </a:rPr>
              <a:t>）</a:t>
            </a:r>
            <a:r>
              <a:rPr lang="en-US" altLang="zh-CN" sz="2400" b="1" dirty="0">
                <a:solidFill>
                  <a:schemeClr val="tx1">
                    <a:lumMod val="50000"/>
                  </a:schemeClr>
                </a:solidFill>
              </a:rPr>
              <a:t>MOV   AH</a:t>
            </a:r>
            <a:r>
              <a:rPr lang="zh-CN" altLang="en-US" sz="2400" b="1" dirty="0">
                <a:solidFill>
                  <a:schemeClr val="tx1">
                    <a:lumMod val="50000"/>
                  </a:schemeClr>
                </a:solidFill>
              </a:rPr>
              <a:t>，</a:t>
            </a:r>
            <a:r>
              <a:rPr lang="en-US" altLang="zh-CN" sz="2400" b="1" dirty="0">
                <a:solidFill>
                  <a:schemeClr val="tx1">
                    <a:lumMod val="50000"/>
                  </a:schemeClr>
                </a:solidFill>
              </a:rPr>
              <a:t>BX</a:t>
            </a:r>
          </a:p>
          <a:p>
            <a:pPr>
              <a:spcBef>
                <a:spcPct val="50000"/>
              </a:spcBef>
              <a:buNone/>
              <a:defRPr/>
            </a:pPr>
            <a:r>
              <a:rPr lang="zh-CN" altLang="en-US" sz="2400" b="1" dirty="0">
                <a:solidFill>
                  <a:schemeClr val="tx1">
                    <a:lumMod val="50000"/>
                  </a:schemeClr>
                </a:solidFill>
              </a:rPr>
              <a:t>（</a:t>
            </a:r>
            <a:r>
              <a:rPr lang="en-US" altLang="zh-CN" sz="2400" b="1" dirty="0">
                <a:solidFill>
                  <a:schemeClr val="tx1">
                    <a:lumMod val="50000"/>
                  </a:schemeClr>
                </a:solidFill>
              </a:rPr>
              <a:t>2</a:t>
            </a:r>
            <a:r>
              <a:rPr lang="zh-CN" altLang="en-US" sz="2400" b="1" dirty="0">
                <a:solidFill>
                  <a:schemeClr val="tx1">
                    <a:lumMod val="50000"/>
                  </a:schemeClr>
                </a:solidFill>
              </a:rPr>
              <a:t>）</a:t>
            </a:r>
            <a:r>
              <a:rPr lang="en-US" altLang="zh-CN" sz="2400" b="1" dirty="0">
                <a:solidFill>
                  <a:schemeClr val="tx1">
                    <a:lumMod val="50000"/>
                  </a:schemeClr>
                </a:solidFill>
              </a:rPr>
              <a:t>MOV  [BX]</a:t>
            </a:r>
            <a:r>
              <a:rPr lang="zh-CN" altLang="en-US" sz="2400" b="1" dirty="0">
                <a:solidFill>
                  <a:schemeClr val="tx1">
                    <a:lumMod val="50000"/>
                  </a:schemeClr>
                </a:solidFill>
              </a:rPr>
              <a:t>，</a:t>
            </a:r>
            <a:r>
              <a:rPr lang="en-US" altLang="zh-CN" sz="2400" b="1" dirty="0">
                <a:solidFill>
                  <a:schemeClr val="tx1">
                    <a:lumMod val="50000"/>
                  </a:schemeClr>
                </a:solidFill>
              </a:rPr>
              <a:t>[SI]</a:t>
            </a:r>
          </a:p>
          <a:p>
            <a:pPr>
              <a:spcBef>
                <a:spcPct val="50000"/>
              </a:spcBef>
              <a:buNone/>
              <a:defRPr/>
            </a:pPr>
            <a:r>
              <a:rPr lang="zh-CN" altLang="en-US" sz="2400" b="1" dirty="0">
                <a:solidFill>
                  <a:schemeClr val="tx1">
                    <a:lumMod val="50000"/>
                  </a:schemeClr>
                </a:solidFill>
              </a:rPr>
              <a:t>（</a:t>
            </a:r>
            <a:r>
              <a:rPr lang="en-US" altLang="zh-CN" sz="2400" b="1" dirty="0">
                <a:solidFill>
                  <a:schemeClr val="tx1">
                    <a:lumMod val="50000"/>
                  </a:schemeClr>
                </a:solidFill>
              </a:rPr>
              <a:t>3</a:t>
            </a:r>
            <a:r>
              <a:rPr lang="zh-CN" altLang="en-US" sz="2400" b="1" dirty="0">
                <a:solidFill>
                  <a:schemeClr val="tx1">
                    <a:lumMod val="50000"/>
                  </a:schemeClr>
                </a:solidFill>
              </a:rPr>
              <a:t>）</a:t>
            </a:r>
            <a:r>
              <a:rPr lang="en-US" altLang="zh-CN" sz="2400" b="1" dirty="0">
                <a:solidFill>
                  <a:schemeClr val="tx1">
                    <a:lumMod val="50000"/>
                  </a:schemeClr>
                </a:solidFill>
              </a:rPr>
              <a:t>MOV  AX</a:t>
            </a:r>
            <a:r>
              <a:rPr lang="zh-CN" altLang="en-US" sz="2400" b="1" dirty="0">
                <a:solidFill>
                  <a:schemeClr val="tx1">
                    <a:lumMod val="50000"/>
                  </a:schemeClr>
                </a:solidFill>
              </a:rPr>
              <a:t>，</a:t>
            </a:r>
            <a:r>
              <a:rPr lang="en-US" altLang="zh-CN" sz="2400" b="1" dirty="0">
                <a:solidFill>
                  <a:schemeClr val="tx1">
                    <a:lumMod val="50000"/>
                  </a:schemeClr>
                </a:solidFill>
              </a:rPr>
              <a:t>[SI][DI]</a:t>
            </a:r>
          </a:p>
          <a:p>
            <a:pPr>
              <a:spcBef>
                <a:spcPct val="50000"/>
              </a:spcBef>
              <a:buNone/>
              <a:defRPr/>
            </a:pPr>
            <a:r>
              <a:rPr lang="zh-CN" altLang="en-US" sz="2400" b="1" dirty="0">
                <a:solidFill>
                  <a:schemeClr val="tx1">
                    <a:lumMod val="50000"/>
                  </a:schemeClr>
                </a:solidFill>
              </a:rPr>
              <a:t>（</a:t>
            </a:r>
            <a:r>
              <a:rPr lang="en-US" altLang="zh-CN" sz="2400" b="1" dirty="0">
                <a:solidFill>
                  <a:schemeClr val="tx1">
                    <a:lumMod val="50000"/>
                  </a:schemeClr>
                </a:solidFill>
              </a:rPr>
              <a:t>4</a:t>
            </a:r>
            <a:r>
              <a:rPr lang="zh-CN" altLang="en-US" sz="2400" b="1" dirty="0">
                <a:solidFill>
                  <a:schemeClr val="tx1">
                    <a:lumMod val="50000"/>
                  </a:schemeClr>
                </a:solidFill>
              </a:rPr>
              <a:t>）</a:t>
            </a:r>
            <a:r>
              <a:rPr lang="en-US" altLang="zh-CN" sz="2400" b="1" dirty="0">
                <a:solidFill>
                  <a:schemeClr val="tx1">
                    <a:lumMod val="50000"/>
                  </a:schemeClr>
                </a:solidFill>
              </a:rPr>
              <a:t>MOV  MYDAT[BX][SI]</a:t>
            </a:r>
            <a:r>
              <a:rPr lang="zh-CN" altLang="en-US" sz="2400" b="1" dirty="0">
                <a:solidFill>
                  <a:schemeClr val="tx1">
                    <a:lumMod val="50000"/>
                  </a:schemeClr>
                </a:solidFill>
              </a:rPr>
              <a:t>，</a:t>
            </a:r>
            <a:r>
              <a:rPr lang="en-US" altLang="zh-CN" sz="2400" b="1" dirty="0">
                <a:solidFill>
                  <a:schemeClr val="tx1">
                    <a:lumMod val="50000"/>
                  </a:schemeClr>
                </a:solidFill>
              </a:rPr>
              <a:t>ES</a:t>
            </a:r>
            <a:r>
              <a:rPr lang="zh-CN" altLang="en-US" sz="2400" b="1" dirty="0">
                <a:solidFill>
                  <a:schemeClr val="tx1">
                    <a:lumMod val="50000"/>
                  </a:schemeClr>
                </a:solidFill>
              </a:rPr>
              <a:t>：</a:t>
            </a:r>
            <a:r>
              <a:rPr lang="en-US" altLang="zh-CN" sz="2400" b="1" dirty="0">
                <a:solidFill>
                  <a:schemeClr val="tx1">
                    <a:lumMod val="50000"/>
                  </a:schemeClr>
                </a:solidFill>
              </a:rPr>
              <a:t>AX</a:t>
            </a:r>
          </a:p>
          <a:p>
            <a:pPr>
              <a:spcBef>
                <a:spcPct val="50000"/>
              </a:spcBef>
              <a:buNone/>
              <a:defRPr/>
            </a:pPr>
            <a:r>
              <a:rPr lang="zh-CN" altLang="en-US" sz="2400" b="1" dirty="0">
                <a:solidFill>
                  <a:schemeClr val="tx1">
                    <a:lumMod val="50000"/>
                  </a:schemeClr>
                </a:solidFill>
              </a:rPr>
              <a:t>（</a:t>
            </a:r>
            <a:r>
              <a:rPr lang="en-US" altLang="zh-CN" sz="2400" b="1" dirty="0">
                <a:solidFill>
                  <a:schemeClr val="tx1">
                    <a:lumMod val="50000"/>
                  </a:schemeClr>
                </a:solidFill>
              </a:rPr>
              <a:t>5</a:t>
            </a:r>
            <a:r>
              <a:rPr lang="zh-CN" altLang="en-US" sz="2400" b="1" dirty="0">
                <a:solidFill>
                  <a:schemeClr val="tx1">
                    <a:lumMod val="50000"/>
                  </a:schemeClr>
                </a:solidFill>
              </a:rPr>
              <a:t>）</a:t>
            </a:r>
            <a:r>
              <a:rPr lang="en-US" altLang="zh-CN" sz="2400" b="1" dirty="0">
                <a:solidFill>
                  <a:schemeClr val="tx1">
                    <a:lumMod val="50000"/>
                  </a:schemeClr>
                </a:solidFill>
              </a:rPr>
              <a:t>MOV  BYTE  PTR[BX] </a:t>
            </a:r>
            <a:r>
              <a:rPr lang="zh-CN" altLang="en-US" sz="2400" b="1" dirty="0">
                <a:solidFill>
                  <a:schemeClr val="tx1">
                    <a:lumMod val="50000"/>
                  </a:schemeClr>
                </a:solidFill>
              </a:rPr>
              <a:t>，</a:t>
            </a:r>
            <a:r>
              <a:rPr lang="en-US" altLang="zh-CN" sz="2400" b="1" dirty="0">
                <a:solidFill>
                  <a:schemeClr val="tx1">
                    <a:lumMod val="50000"/>
                  </a:schemeClr>
                </a:solidFill>
              </a:rPr>
              <a:t>1000</a:t>
            </a:r>
          </a:p>
          <a:p>
            <a:pPr>
              <a:spcBef>
                <a:spcPct val="50000"/>
              </a:spcBef>
              <a:buNone/>
              <a:defRPr/>
            </a:pPr>
            <a:r>
              <a:rPr lang="zh-CN" altLang="en-US" sz="2400" b="1" dirty="0">
                <a:solidFill>
                  <a:schemeClr val="tx1">
                    <a:lumMod val="50000"/>
                  </a:schemeClr>
                </a:solidFill>
              </a:rPr>
              <a:t>（</a:t>
            </a:r>
            <a:r>
              <a:rPr lang="en-US" altLang="zh-CN" sz="2400" b="1" dirty="0">
                <a:solidFill>
                  <a:schemeClr val="tx1">
                    <a:lumMod val="50000"/>
                  </a:schemeClr>
                </a:solidFill>
              </a:rPr>
              <a:t>6</a:t>
            </a:r>
            <a:r>
              <a:rPr lang="zh-CN" altLang="en-US" sz="2400" b="1" dirty="0">
                <a:solidFill>
                  <a:schemeClr val="tx1">
                    <a:lumMod val="50000"/>
                  </a:schemeClr>
                </a:solidFill>
              </a:rPr>
              <a:t>）</a:t>
            </a:r>
            <a:r>
              <a:rPr lang="en-US" altLang="zh-CN" sz="2400" b="1" dirty="0">
                <a:solidFill>
                  <a:schemeClr val="tx1">
                    <a:lumMod val="50000"/>
                  </a:schemeClr>
                </a:solidFill>
              </a:rPr>
              <a:t>MOV  BX</a:t>
            </a:r>
            <a:r>
              <a:rPr lang="zh-CN" altLang="en-US" sz="2400" b="1" dirty="0">
                <a:solidFill>
                  <a:schemeClr val="tx1">
                    <a:lumMod val="50000"/>
                  </a:schemeClr>
                </a:solidFill>
              </a:rPr>
              <a:t>，</a:t>
            </a:r>
            <a:r>
              <a:rPr lang="en-US" altLang="zh-CN" sz="2400" b="1" dirty="0">
                <a:solidFill>
                  <a:schemeClr val="tx1">
                    <a:lumMod val="50000"/>
                  </a:schemeClr>
                </a:solidFill>
              </a:rPr>
              <a:t>OFFSET   MYDAT[SI]</a:t>
            </a:r>
          </a:p>
          <a:p>
            <a:pPr>
              <a:spcBef>
                <a:spcPct val="50000"/>
              </a:spcBef>
              <a:buNone/>
              <a:defRPr/>
            </a:pPr>
            <a:r>
              <a:rPr lang="zh-CN" altLang="en-US" sz="2400" b="1" dirty="0">
                <a:solidFill>
                  <a:schemeClr val="tx1">
                    <a:lumMod val="50000"/>
                  </a:schemeClr>
                </a:solidFill>
              </a:rPr>
              <a:t>（</a:t>
            </a:r>
            <a:r>
              <a:rPr lang="en-US" altLang="zh-CN" sz="2400" b="1" dirty="0">
                <a:solidFill>
                  <a:schemeClr val="tx1">
                    <a:lumMod val="50000"/>
                  </a:schemeClr>
                </a:solidFill>
              </a:rPr>
              <a:t>7</a:t>
            </a:r>
            <a:r>
              <a:rPr lang="zh-CN" altLang="en-US" sz="2400" b="1" dirty="0">
                <a:solidFill>
                  <a:schemeClr val="tx1">
                    <a:lumMod val="50000"/>
                  </a:schemeClr>
                </a:solidFill>
              </a:rPr>
              <a:t>）</a:t>
            </a:r>
            <a:r>
              <a:rPr lang="en-US" altLang="zh-CN" sz="2400" b="1" dirty="0">
                <a:solidFill>
                  <a:schemeClr val="tx1">
                    <a:lumMod val="50000"/>
                  </a:schemeClr>
                </a:solidFill>
              </a:rPr>
              <a:t>MOV  CS</a:t>
            </a:r>
            <a:r>
              <a:rPr lang="zh-CN" altLang="en-US" sz="2400" b="1" dirty="0">
                <a:solidFill>
                  <a:schemeClr val="tx1">
                    <a:lumMod val="50000"/>
                  </a:schemeClr>
                </a:solidFill>
              </a:rPr>
              <a:t>，</a:t>
            </a:r>
            <a:r>
              <a:rPr lang="en-US" altLang="zh-CN" sz="2400" b="1" dirty="0">
                <a:solidFill>
                  <a:schemeClr val="tx1">
                    <a:lumMod val="50000"/>
                  </a:schemeClr>
                </a:solidFill>
              </a:rPr>
              <a:t>AX</a:t>
            </a:r>
          </a:p>
          <a:p>
            <a:pPr>
              <a:spcBef>
                <a:spcPct val="50000"/>
              </a:spcBef>
              <a:buNone/>
              <a:defRPr/>
            </a:pPr>
            <a:r>
              <a:rPr lang="zh-CN" altLang="en-US" sz="2400" b="1" dirty="0">
                <a:solidFill>
                  <a:schemeClr val="tx1">
                    <a:lumMod val="50000"/>
                  </a:schemeClr>
                </a:solidFill>
              </a:rPr>
              <a:t>（</a:t>
            </a:r>
            <a:r>
              <a:rPr lang="en-US" altLang="zh-CN" sz="2400" b="1" dirty="0">
                <a:solidFill>
                  <a:schemeClr val="tx1">
                    <a:lumMod val="50000"/>
                  </a:schemeClr>
                </a:solidFill>
              </a:rPr>
              <a:t>8</a:t>
            </a:r>
            <a:r>
              <a:rPr lang="zh-CN" altLang="en-US" sz="2400" b="1" dirty="0">
                <a:solidFill>
                  <a:schemeClr val="tx1">
                    <a:lumMod val="50000"/>
                  </a:schemeClr>
                </a:solidFill>
              </a:rPr>
              <a:t>）</a:t>
            </a:r>
            <a:r>
              <a:rPr lang="en-US" altLang="zh-CN" sz="2400" b="1" dirty="0">
                <a:solidFill>
                  <a:schemeClr val="tx1">
                    <a:lumMod val="50000"/>
                  </a:schemeClr>
                </a:solidFill>
              </a:rPr>
              <a:t>MOV  ECX</a:t>
            </a:r>
            <a:r>
              <a:rPr lang="zh-CN" altLang="en-US" sz="2400" b="1" dirty="0">
                <a:solidFill>
                  <a:schemeClr val="tx1">
                    <a:lumMod val="50000"/>
                  </a:schemeClr>
                </a:solidFill>
              </a:rPr>
              <a:t>，</a:t>
            </a:r>
            <a:r>
              <a:rPr lang="en-US" altLang="zh-CN" sz="2400" b="1" dirty="0">
                <a:solidFill>
                  <a:schemeClr val="tx1">
                    <a:lumMod val="50000"/>
                  </a:schemeClr>
                </a:solidFill>
              </a:rPr>
              <a:t>AX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64EABE0-148E-4E93-B292-FF0616CE615D}"/>
              </a:ext>
            </a:extLst>
          </p:cNvPr>
          <p:cNvSpPr/>
          <p:nvPr/>
        </p:nvSpPr>
        <p:spPr>
          <a:xfrm>
            <a:off x="3813272" y="1833230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0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方正静蕾简体" panose="02000000000000000000"/>
              </a:rPr>
              <a:t>寄存器类型不匹配</a:t>
            </a:r>
            <a:endParaRPr lang="zh-CN" altLang="en-US" sz="2000" b="1" kern="0" dirty="0">
              <a:solidFill>
                <a:srgbClr val="C00000"/>
              </a:solidFill>
              <a:latin typeface="Times New Roman" panose="02020603050405020304" pitchFamily="18" charset="0"/>
              <a:ea typeface="方正静蕾简体" panose="0200000000000000000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425136A-5975-4A95-91E7-E28EC276039C}"/>
              </a:ext>
            </a:extLst>
          </p:cNvPr>
          <p:cNvSpPr/>
          <p:nvPr/>
        </p:nvSpPr>
        <p:spPr>
          <a:xfrm>
            <a:off x="3813272" y="2376407"/>
            <a:ext cx="27494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0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方正静蕾简体" panose="02000000000000000000"/>
              </a:rPr>
              <a:t>不能都是存储器操作数</a:t>
            </a:r>
            <a:endParaRPr lang="zh-CN" altLang="en-US" sz="2000" b="1" kern="0" dirty="0">
              <a:solidFill>
                <a:srgbClr val="C00000"/>
              </a:solidFill>
              <a:latin typeface="Times New Roman" panose="02020603050405020304" pitchFamily="18" charset="0"/>
              <a:ea typeface="方正静蕾简体" panose="0200000000000000000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ABCDF03-C017-4C68-9C68-FFC928B19524}"/>
              </a:ext>
            </a:extLst>
          </p:cNvPr>
          <p:cNvSpPr/>
          <p:nvPr/>
        </p:nvSpPr>
        <p:spPr>
          <a:xfrm>
            <a:off x="4142798" y="2926311"/>
            <a:ext cx="28472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方正静蕾简体" panose="02000000000000000000"/>
              </a:rPr>
              <a:t>[SI]</a:t>
            </a:r>
            <a:r>
              <a:rPr lang="zh-CN" altLang="zh-CN" sz="20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方正静蕾简体" panose="02000000000000000000"/>
              </a:rPr>
              <a:t>和</a:t>
            </a:r>
            <a:r>
              <a:rPr lang="en-US" altLang="zh-CN" sz="20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方正静蕾简体" panose="02000000000000000000"/>
              </a:rPr>
              <a:t>[DI]</a:t>
            </a:r>
            <a:r>
              <a:rPr lang="zh-CN" altLang="zh-CN" sz="20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方正静蕾简体" panose="02000000000000000000"/>
              </a:rPr>
              <a:t>不能一起使用</a:t>
            </a:r>
            <a:endParaRPr lang="zh-CN" altLang="en-US" sz="2000" b="1" kern="0" dirty="0">
              <a:solidFill>
                <a:srgbClr val="C00000"/>
              </a:solidFill>
              <a:latin typeface="Times New Roman" panose="02020603050405020304" pitchFamily="18" charset="0"/>
              <a:ea typeface="方正静蕾简体" panose="0200000000000000000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FACBF99-7D48-4C0B-83F8-F662AAC3DEC6}"/>
              </a:ext>
            </a:extLst>
          </p:cNvPr>
          <p:cNvSpPr/>
          <p:nvPr/>
        </p:nvSpPr>
        <p:spPr>
          <a:xfrm>
            <a:off x="6106659" y="3368102"/>
            <a:ext cx="223901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方正静蕾简体" panose="02000000000000000000"/>
              </a:rPr>
              <a:t>AX</a:t>
            </a:r>
            <a:r>
              <a:rPr lang="zh-CN" altLang="zh-CN" sz="20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方正静蕾简体" panose="02000000000000000000"/>
              </a:rPr>
              <a:t>寄存器不能使用段超越</a:t>
            </a:r>
            <a:endParaRPr lang="zh-CN" altLang="en-US" sz="2000" b="1" kern="0" dirty="0">
              <a:solidFill>
                <a:srgbClr val="C00000"/>
              </a:solidFill>
              <a:latin typeface="Times New Roman" panose="02020603050405020304" pitchFamily="18" charset="0"/>
              <a:ea typeface="方正静蕾简体" panose="0200000000000000000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756F49D-A4D3-4AB5-BB2F-E456ECDFD8F8}"/>
              </a:ext>
            </a:extLst>
          </p:cNvPr>
          <p:cNvSpPr/>
          <p:nvPr/>
        </p:nvSpPr>
        <p:spPr>
          <a:xfrm>
            <a:off x="5616551" y="3944023"/>
            <a:ext cx="272912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方正静蕾简体" panose="02000000000000000000"/>
              </a:rPr>
              <a:t>1000</a:t>
            </a:r>
            <a:r>
              <a:rPr lang="zh-CN" altLang="zh-CN" sz="20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方正静蕾简体" panose="02000000000000000000"/>
              </a:rPr>
              <a:t>超过了一个字节的范围</a:t>
            </a:r>
            <a:endParaRPr lang="zh-CN" altLang="en-US" sz="2000" b="1" kern="0" dirty="0">
              <a:solidFill>
                <a:srgbClr val="C00000"/>
              </a:solidFill>
              <a:latin typeface="Times New Roman" panose="02020603050405020304" pitchFamily="18" charset="0"/>
              <a:ea typeface="方正静蕾简体" panose="0200000000000000000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76214D7-1925-4806-A6FE-FDCCAD7AAEB4}"/>
              </a:ext>
            </a:extLst>
          </p:cNvPr>
          <p:cNvSpPr/>
          <p:nvPr/>
        </p:nvSpPr>
        <p:spPr>
          <a:xfrm>
            <a:off x="6062606" y="4454641"/>
            <a:ext cx="242398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方正静蕾简体" panose="02000000000000000000"/>
              </a:rPr>
              <a:t>MYDAT [SI]</a:t>
            </a:r>
            <a:r>
              <a:rPr lang="zh-CN" altLang="zh-CN" sz="20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方正静蕾简体" panose="02000000000000000000"/>
              </a:rPr>
              <a:t>已经是偏移地址</a:t>
            </a:r>
            <a:r>
              <a:rPr lang="en-US" altLang="zh-CN" sz="20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方正静蕾简体" panose="02000000000000000000"/>
              </a:rPr>
              <a:t>,</a:t>
            </a:r>
            <a:r>
              <a:rPr lang="zh-CN" altLang="zh-CN" sz="20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方正静蕾简体" panose="02000000000000000000"/>
              </a:rPr>
              <a:t>不能再使用</a:t>
            </a:r>
            <a:endParaRPr lang="zh-CN" altLang="en-US" sz="2000" b="1" kern="0" dirty="0">
              <a:solidFill>
                <a:srgbClr val="C00000"/>
              </a:solidFill>
              <a:latin typeface="Times New Roman" panose="02020603050405020304" pitchFamily="18" charset="0"/>
              <a:ea typeface="方正静蕾简体" panose="0200000000000000000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3515D8C-8414-4B54-A4AE-84E8EAB6DDA8}"/>
              </a:ext>
            </a:extLst>
          </p:cNvPr>
          <p:cNvSpPr/>
          <p:nvPr/>
        </p:nvSpPr>
        <p:spPr>
          <a:xfrm>
            <a:off x="3519922" y="5119650"/>
            <a:ext cx="28216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方正静蕾简体" panose="02000000000000000000"/>
              </a:rPr>
              <a:t>CS</a:t>
            </a:r>
            <a:r>
              <a:rPr lang="zh-CN" altLang="zh-CN" sz="20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方正静蕾简体" panose="02000000000000000000"/>
              </a:rPr>
              <a:t>不能用作目的寄存器</a:t>
            </a:r>
            <a:endParaRPr lang="zh-CN" altLang="en-US" sz="2000" b="1" kern="0" dirty="0">
              <a:solidFill>
                <a:srgbClr val="C00000"/>
              </a:solidFill>
              <a:latin typeface="Times New Roman" panose="02020603050405020304" pitchFamily="18" charset="0"/>
              <a:ea typeface="方正静蕾简体" panose="0200000000000000000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35B67AF-F149-4A7D-AFC7-D80B6FCDBBAE}"/>
              </a:ext>
            </a:extLst>
          </p:cNvPr>
          <p:cNvSpPr/>
          <p:nvPr/>
        </p:nvSpPr>
        <p:spPr>
          <a:xfrm>
            <a:off x="3793983" y="5669554"/>
            <a:ext cx="32624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0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方正静蕾简体" panose="02000000000000000000"/>
              </a:rPr>
              <a:t>两个操作数的数据类型不同</a:t>
            </a:r>
            <a:endParaRPr lang="zh-CN" altLang="en-US" sz="2000" b="1" kern="0" dirty="0">
              <a:solidFill>
                <a:srgbClr val="C00000"/>
              </a:solidFill>
              <a:latin typeface="Times New Roman" panose="02020603050405020304" pitchFamily="18" charset="0"/>
              <a:ea typeface="方正静蕾简体" panose="020000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38876303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9" grpId="0" uiExpand="1" build="p"/>
      <p:bldP spid="2" grpId="0"/>
      <p:bldP spid="3" grpId="0"/>
      <p:bldP spid="4" grpId="0"/>
      <p:bldP spid="5" grpId="0"/>
      <p:bldP spid="6" grpId="0"/>
      <p:bldP spid="7" grpId="0"/>
      <p:bldP spid="8" grpId="0"/>
      <p:bldP spid="10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94" name="灯片编号占位符 4">
            <a:extLst>
              <a:ext uri="{FF2B5EF4-FFF2-40B4-BE49-F238E27FC236}">
                <a16:creationId xmlns:a16="http://schemas.microsoft.com/office/drawing/2014/main" id="{57E261E7-DD03-448D-A1AD-2C524EB65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6AA0FFE7-FFD7-4731-9D69-34AAF0108D30}" type="slidenum">
              <a:rPr lang="en-US" altLang="zh-CN" sz="1200">
                <a:solidFill>
                  <a:srgbClr val="B4B686"/>
                </a:solidFill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39</a:t>
            </a:fld>
            <a:endParaRPr lang="en-US" altLang="zh-CN" sz="1200" dirty="0">
              <a:solidFill>
                <a:srgbClr val="B4B686"/>
              </a:solidFill>
            </a:endParaRPr>
          </a:p>
        </p:txBody>
      </p:sp>
      <p:sp>
        <p:nvSpPr>
          <p:cNvPr id="21" name="Rectangle 1027">
            <a:extLst>
              <a:ext uri="{FF2B5EF4-FFF2-40B4-BE49-F238E27FC236}">
                <a16:creationId xmlns:a16="http://schemas.microsoft.com/office/drawing/2014/main" id="{A741CC4D-072A-4ADC-9911-DA382DDFB5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4502" y="427693"/>
            <a:ext cx="3934090" cy="523220"/>
          </a:xfrm>
          <a:prstGeom prst="rect">
            <a:avLst/>
          </a:prstGeom>
          <a:solidFill>
            <a:srgbClr val="0E457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  <a:defRPr/>
            </a:pPr>
            <a:r>
              <a:rPr lang="en-US" altLang="zh-CN" sz="2800" b="1" kern="0" dirty="0">
                <a:solidFill>
                  <a:schemeClr val="bg1"/>
                </a:solidFill>
                <a:latin typeface="Times New Roman" panose="02020603050405020304" pitchFamily="18" charset="0"/>
                <a:ea typeface="方正静蕾简体" panose="02000000000000000000"/>
              </a:rPr>
              <a:t>MOV</a:t>
            </a:r>
            <a:r>
              <a:rPr lang="zh-CN" altLang="en-US" sz="2800" b="1" kern="0" dirty="0">
                <a:solidFill>
                  <a:schemeClr val="bg1"/>
                </a:solidFill>
                <a:latin typeface="Times New Roman" panose="02020603050405020304" pitchFamily="18" charset="0"/>
                <a:ea typeface="方正静蕾简体" panose="02000000000000000000"/>
              </a:rPr>
              <a:t>传送指令格式总结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AAAA0F6-BB77-41FF-B7C7-73C4F60675C8}"/>
              </a:ext>
            </a:extLst>
          </p:cNvPr>
          <p:cNvSpPr/>
          <p:nvPr/>
        </p:nvSpPr>
        <p:spPr>
          <a:xfrm>
            <a:off x="628651" y="1203669"/>
            <a:ext cx="7717020" cy="5152681"/>
          </a:xfrm>
          <a:prstGeom prst="rect">
            <a:avLst/>
          </a:prstGeom>
          <a:noFill/>
          <a:ln w="28575">
            <a:solidFill>
              <a:srgbClr val="0E457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2D06B356-BDD3-4556-8DC0-00876AB6F3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409" y="1231871"/>
            <a:ext cx="7688262" cy="4832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42900" indent="-342900">
              <a:spcBef>
                <a:spcPts val="0"/>
              </a:spcBef>
              <a:buFont typeface="Wingdings" panose="05000000000000000000" pitchFamily="2" charset="2"/>
              <a:buChar char="Ø"/>
              <a:defRPr/>
            </a:pPr>
            <a:r>
              <a:rPr lang="en-US" altLang="zh-CN" b="1" dirty="0"/>
              <a:t>SRC</a:t>
            </a:r>
            <a:r>
              <a:rPr lang="zh-CN" altLang="en-US" b="1" dirty="0"/>
              <a:t>可以是：</a:t>
            </a:r>
            <a:endParaRPr lang="en-US" altLang="zh-CN" b="1" dirty="0"/>
          </a:p>
          <a:p>
            <a:pPr marL="1085850" lvl="1" indent="-342900">
              <a:spcBef>
                <a:spcPts val="0"/>
              </a:spcBef>
              <a:defRPr/>
            </a:pPr>
            <a:r>
              <a:rPr lang="zh-CN" altLang="en-US" b="1" dirty="0"/>
              <a:t>寄存器</a:t>
            </a:r>
            <a:endParaRPr lang="en-US" altLang="zh-CN" b="1" dirty="0"/>
          </a:p>
          <a:p>
            <a:pPr marL="1085850" lvl="1" indent="-342900">
              <a:spcBef>
                <a:spcPts val="0"/>
              </a:spcBef>
              <a:defRPr/>
            </a:pPr>
            <a:r>
              <a:rPr lang="zh-CN" altLang="en-US" b="1" dirty="0"/>
              <a:t>存储单元</a:t>
            </a:r>
            <a:endParaRPr lang="en-US" altLang="zh-CN" b="1" dirty="0"/>
          </a:p>
          <a:p>
            <a:pPr marL="1085850" lvl="1" indent="-342900">
              <a:spcBef>
                <a:spcPts val="0"/>
              </a:spcBef>
              <a:defRPr/>
            </a:pPr>
            <a:r>
              <a:rPr lang="zh-CN" altLang="en-US" b="1" dirty="0"/>
              <a:t>立即数</a:t>
            </a:r>
            <a:endParaRPr lang="en-US" altLang="zh-CN" b="1" dirty="0"/>
          </a:p>
          <a:p>
            <a:pPr marL="1085850" lvl="1" indent="-342900">
              <a:spcBef>
                <a:spcPts val="0"/>
              </a:spcBef>
              <a:defRPr/>
            </a:pPr>
            <a:r>
              <a:rPr lang="zh-CN" altLang="en-US" b="1" dirty="0"/>
              <a:t>段寄存器</a:t>
            </a:r>
            <a:endParaRPr lang="en-US" altLang="zh-CN" b="1" dirty="0"/>
          </a:p>
          <a:p>
            <a:pPr marL="342900" indent="-342900">
              <a:spcBef>
                <a:spcPts val="0"/>
              </a:spcBef>
              <a:buFont typeface="Wingdings" panose="05000000000000000000" pitchFamily="2" charset="2"/>
              <a:buChar char="Ø"/>
              <a:defRPr/>
            </a:pPr>
            <a:r>
              <a:rPr lang="en-US" altLang="zh-CN" b="1" dirty="0"/>
              <a:t>DST </a:t>
            </a:r>
            <a:r>
              <a:rPr lang="zh-CN" altLang="en-US" b="1" dirty="0"/>
              <a:t>可以是：</a:t>
            </a:r>
            <a:endParaRPr lang="en-US" altLang="zh-CN" b="1" dirty="0"/>
          </a:p>
          <a:p>
            <a:pPr marL="1085850" lvl="1" indent="-342900">
              <a:spcBef>
                <a:spcPts val="0"/>
              </a:spcBef>
              <a:defRPr/>
            </a:pPr>
            <a:r>
              <a:rPr lang="zh-CN" altLang="en-US" b="1" dirty="0"/>
              <a:t>寄存器</a:t>
            </a:r>
            <a:endParaRPr lang="en-US" altLang="zh-CN" b="1" dirty="0"/>
          </a:p>
          <a:p>
            <a:pPr marL="1085850" lvl="1" indent="-342900">
              <a:spcBef>
                <a:spcPts val="0"/>
              </a:spcBef>
              <a:defRPr/>
            </a:pPr>
            <a:r>
              <a:rPr lang="zh-CN" altLang="en-US" b="1" dirty="0"/>
              <a:t>存储单元</a:t>
            </a:r>
            <a:endParaRPr lang="en-US" altLang="zh-CN" b="1" dirty="0"/>
          </a:p>
          <a:p>
            <a:pPr marL="1485900" lvl="2" indent="-342900">
              <a:spcBef>
                <a:spcPts val="0"/>
              </a:spcBef>
              <a:defRPr/>
            </a:pPr>
            <a:r>
              <a:rPr lang="zh-CN" altLang="en-US" b="1" dirty="0"/>
              <a:t>源操作数不能是存储单元</a:t>
            </a:r>
            <a:endParaRPr lang="en-US" altLang="zh-CN" b="1" dirty="0"/>
          </a:p>
          <a:p>
            <a:pPr marL="1085850" lvl="1" indent="-342900">
              <a:spcBef>
                <a:spcPts val="0"/>
              </a:spcBef>
              <a:defRPr/>
            </a:pPr>
            <a:r>
              <a:rPr lang="zh-CN" altLang="en-US" b="1" dirty="0"/>
              <a:t>除</a:t>
            </a:r>
            <a:r>
              <a:rPr lang="en-US" altLang="zh-CN" b="1" dirty="0"/>
              <a:t>CS</a:t>
            </a:r>
            <a:r>
              <a:rPr lang="zh-CN" altLang="en-US" b="1" dirty="0"/>
              <a:t>以外的段寄存器</a:t>
            </a:r>
            <a:endParaRPr lang="en-US" altLang="zh-CN" b="1" dirty="0"/>
          </a:p>
          <a:p>
            <a:pPr marL="1485900" lvl="2" indent="-342900">
              <a:spcBef>
                <a:spcPts val="0"/>
              </a:spcBef>
              <a:defRPr/>
            </a:pPr>
            <a:r>
              <a:rPr lang="zh-CN" altLang="en-US" b="1" dirty="0"/>
              <a:t>源操作数不能是立即数和段寄存器</a:t>
            </a:r>
            <a:endParaRPr lang="en-US" altLang="zh-CN" b="1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698DB148-5CED-4DD7-AF77-6AC5FDC530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5114" y="1541634"/>
            <a:ext cx="3705790" cy="2450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14952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9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F81B1-D4C0-4CFE-8E4B-8D75BF4F38F2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95" name="Rectangle 1027">
            <a:extLst>
              <a:ext uri="{FF2B5EF4-FFF2-40B4-BE49-F238E27FC236}">
                <a16:creationId xmlns:a16="http://schemas.microsoft.com/office/drawing/2014/main" id="{70DF4719-FF16-47C1-98D2-D2A428B92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5636" y="404774"/>
            <a:ext cx="2755883" cy="707886"/>
          </a:xfrm>
          <a:prstGeom prst="rect">
            <a:avLst/>
          </a:prstGeom>
          <a:solidFill>
            <a:srgbClr val="0E457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40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1. </a:t>
            </a:r>
            <a:r>
              <a:rPr lang="zh-CN" altLang="en-US" sz="40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指令系统</a:t>
            </a: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9873B49B-55A9-43CA-B8C6-B448ECE8799F}"/>
              </a:ext>
            </a:extLst>
          </p:cNvPr>
          <p:cNvSpPr/>
          <p:nvPr/>
        </p:nvSpPr>
        <p:spPr>
          <a:xfrm>
            <a:off x="599818" y="1397815"/>
            <a:ext cx="7915532" cy="3246530"/>
          </a:xfrm>
          <a:prstGeom prst="rect">
            <a:avLst/>
          </a:prstGeom>
          <a:ln w="19050">
            <a:solidFill>
              <a:srgbClr val="2D8AE7">
                <a:lumMod val="75000"/>
              </a:srgbClr>
            </a:solidFill>
            <a:prstDash val="dash"/>
          </a:ln>
        </p:spPr>
        <p:txBody>
          <a:bodyPr wrap="square">
            <a:spAutoFit/>
          </a:bodyPr>
          <a:lstStyle/>
          <a:p>
            <a:pPr marL="457200" lvl="0" indent="-457200" algn="just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是一组指令的集合；</a:t>
            </a:r>
            <a:endParaRPr lang="en-US" altLang="zh-CN" sz="2800" b="1" kern="0" dirty="0">
              <a:solidFill>
                <a:srgbClr val="2D8AE7">
                  <a:lumMod val="50000"/>
                </a:srgbClr>
              </a:solidFill>
              <a:latin typeface="Times New Roman" panose="02020603050405020304" pitchFamily="18" charset="0"/>
              <a:ea typeface="方正静蕾简体" panose="02000000000000000000"/>
            </a:endParaRPr>
          </a:p>
          <a:p>
            <a:pPr marL="457200" lvl="0" indent="-457200" algn="just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指令由</a:t>
            </a:r>
            <a:r>
              <a:rPr lang="zh-CN" altLang="en-US" sz="28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方正静蕾简体" panose="02000000000000000000"/>
              </a:rPr>
              <a:t>操作码</a:t>
            </a:r>
            <a:r>
              <a:rPr lang="zh-CN" altLang="en-US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字段和</a:t>
            </a:r>
            <a:r>
              <a:rPr lang="zh-CN" altLang="en-US" sz="28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方正静蕾简体" panose="02000000000000000000"/>
              </a:rPr>
              <a:t>操作数</a:t>
            </a:r>
            <a:r>
              <a:rPr lang="zh-CN" altLang="en-US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字段两部分组成；</a:t>
            </a:r>
            <a:endParaRPr lang="en-US" altLang="zh-CN" sz="2800" b="1" kern="0" dirty="0">
              <a:solidFill>
                <a:srgbClr val="2D8AE7">
                  <a:lumMod val="50000"/>
                </a:srgbClr>
              </a:solidFill>
              <a:latin typeface="Times New Roman" panose="02020603050405020304" pitchFamily="18" charset="0"/>
              <a:ea typeface="方正静蕾简体" panose="02000000000000000000"/>
            </a:endParaRPr>
          </a:p>
          <a:p>
            <a:pPr marL="457200" lvl="0" indent="-457200" algn="just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指令格式如下：</a:t>
            </a:r>
            <a:endParaRPr lang="en-US" altLang="zh-CN" sz="2800" b="1" kern="0" dirty="0">
              <a:solidFill>
                <a:srgbClr val="2D8AE7">
                  <a:lumMod val="50000"/>
                </a:srgbClr>
              </a:solidFill>
              <a:latin typeface="Times New Roman" panose="02020603050405020304" pitchFamily="18" charset="0"/>
              <a:ea typeface="方正静蕾简体" panose="02000000000000000000"/>
            </a:endParaRPr>
          </a:p>
          <a:p>
            <a:pPr marL="457200" lvl="0" indent="-457200" algn="just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endParaRPr lang="en-US" altLang="zh-CN" sz="2800" b="1" kern="0" dirty="0">
              <a:solidFill>
                <a:srgbClr val="2D8AE7">
                  <a:lumMod val="50000"/>
                </a:srgbClr>
              </a:solidFill>
              <a:latin typeface="Times New Roman" panose="02020603050405020304" pitchFamily="18" charset="0"/>
              <a:ea typeface="方正静蕾简体" panose="02000000000000000000"/>
            </a:endParaRPr>
          </a:p>
          <a:p>
            <a:pPr marL="457200" lvl="0" indent="-457200" algn="just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endParaRPr lang="en-US" altLang="zh-CN" sz="2800" b="1" kern="0" dirty="0">
              <a:solidFill>
                <a:srgbClr val="2D8AE7">
                  <a:lumMod val="50000"/>
                </a:srgbClr>
              </a:solidFill>
              <a:latin typeface="Times New Roman" panose="02020603050405020304" pitchFamily="18" charset="0"/>
              <a:ea typeface="方正静蕾简体" panose="02000000000000000000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55F1D03D-55EC-4B68-B348-7B67D54570B9}"/>
              </a:ext>
            </a:extLst>
          </p:cNvPr>
          <p:cNvGrpSpPr/>
          <p:nvPr/>
        </p:nvGrpSpPr>
        <p:grpSpPr>
          <a:xfrm>
            <a:off x="2018412" y="3651738"/>
            <a:ext cx="5078343" cy="574431"/>
            <a:chOff x="1896888" y="3429000"/>
            <a:chExt cx="5078343" cy="574431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A35B9CE8-EF40-4E7A-8BA1-B82510D54034}"/>
                </a:ext>
              </a:extLst>
            </p:cNvPr>
            <p:cNvSpPr/>
            <p:nvPr/>
          </p:nvSpPr>
          <p:spPr>
            <a:xfrm>
              <a:off x="1896888" y="3429000"/>
              <a:ext cx="5078343" cy="574431"/>
            </a:xfrm>
            <a:prstGeom prst="rect">
              <a:avLst/>
            </a:prstGeom>
            <a:solidFill>
              <a:srgbClr val="0E457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800" b="1" dirty="0">
                  <a:ea typeface="方正静蕾简体" panose="02000000000000000000"/>
                </a:rPr>
                <a:t>操作码    操作数    </a:t>
              </a:r>
              <a:r>
                <a:rPr lang="en-US" altLang="zh-CN" sz="2800" b="1" dirty="0">
                  <a:ea typeface="方正静蕾简体" panose="02000000000000000000"/>
                </a:rPr>
                <a:t>… …    </a:t>
              </a:r>
              <a:r>
                <a:rPr lang="zh-CN" altLang="en-US" sz="2800" b="1" dirty="0">
                  <a:ea typeface="方正静蕾简体" panose="02000000000000000000"/>
                </a:rPr>
                <a:t>操作数</a:t>
              </a:r>
            </a:p>
          </p:txBody>
        </p:sp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F4112AEF-6A1B-415C-A8DF-ADC5C3073114}"/>
                </a:ext>
              </a:extLst>
            </p:cNvPr>
            <p:cNvCxnSpPr>
              <a:cxnSpLocks/>
            </p:cNvCxnSpPr>
            <p:nvPr/>
          </p:nvCxnSpPr>
          <p:spPr>
            <a:xfrm>
              <a:off x="3227458" y="3429000"/>
              <a:ext cx="0" cy="574431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D0972BF2-5522-4703-87D0-D74EDEEF5123}"/>
                </a:ext>
              </a:extLst>
            </p:cNvPr>
            <p:cNvCxnSpPr>
              <a:cxnSpLocks/>
            </p:cNvCxnSpPr>
            <p:nvPr/>
          </p:nvCxnSpPr>
          <p:spPr>
            <a:xfrm>
              <a:off x="4572000" y="3429000"/>
              <a:ext cx="0" cy="574431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C30AFDB8-D02E-42E8-8B6C-D7CDAEB7E317}"/>
                </a:ext>
              </a:extLst>
            </p:cNvPr>
            <p:cNvCxnSpPr>
              <a:cxnSpLocks/>
            </p:cNvCxnSpPr>
            <p:nvPr/>
          </p:nvCxnSpPr>
          <p:spPr>
            <a:xfrm>
              <a:off x="5583796" y="3429000"/>
              <a:ext cx="0" cy="574431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animBg="1"/>
      <p:bldP spid="9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F81B1-D4C0-4CFE-8E4B-8D75BF4F38F2}" type="slidenum">
              <a:rPr lang="zh-CN" altLang="en-US" smtClean="0"/>
              <a:t>40</a:t>
            </a:fld>
            <a:endParaRPr lang="zh-CN" altLang="en-US" dirty="0"/>
          </a:p>
        </p:txBody>
      </p:sp>
      <p:sp>
        <p:nvSpPr>
          <p:cNvPr id="95" name="Rectangle 1027">
            <a:extLst>
              <a:ext uri="{FF2B5EF4-FFF2-40B4-BE49-F238E27FC236}">
                <a16:creationId xmlns:a16="http://schemas.microsoft.com/office/drawing/2014/main" id="{70DF4719-FF16-47C1-98D2-D2A428B92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3711" y="471449"/>
            <a:ext cx="3890809" cy="646331"/>
          </a:xfrm>
          <a:prstGeom prst="rect">
            <a:avLst/>
          </a:prstGeom>
          <a:solidFill>
            <a:srgbClr val="0E457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通用数据传送指令</a:t>
            </a: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9873B49B-55A9-43CA-B8C6-B448ECE8799F}"/>
              </a:ext>
            </a:extLst>
          </p:cNvPr>
          <p:cNvSpPr/>
          <p:nvPr/>
        </p:nvSpPr>
        <p:spPr>
          <a:xfrm>
            <a:off x="421317" y="1279537"/>
            <a:ext cx="8340000" cy="4909614"/>
          </a:xfrm>
          <a:prstGeom prst="rect">
            <a:avLst/>
          </a:prstGeom>
          <a:ln w="19050">
            <a:solidFill>
              <a:srgbClr val="2D8AE7">
                <a:lumMod val="75000"/>
              </a:srgbClr>
            </a:solidFill>
            <a:prstDash val="dash"/>
          </a:ln>
        </p:spPr>
        <p:txBody>
          <a:bodyPr wrap="square">
            <a:spAutoFit/>
          </a:bodyPr>
          <a:lstStyle/>
          <a:p>
            <a:pPr marL="457200" lvl="0" indent="-457200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28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方正静蕾简体" panose="02000000000000000000"/>
              </a:rPr>
              <a:t>堆栈指令：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‘</a:t>
            </a:r>
            <a:r>
              <a:rPr lang="zh-CN" altLang="en-US" sz="2200" b="1" dirty="0">
                <a:solidFill>
                  <a:srgbClr val="000000"/>
                </a:solidFill>
                <a:latin typeface="楷体_GB2312"/>
                <a:ea typeface="楷体_GB2312"/>
                <a:cs typeface="楷体_GB2312"/>
              </a:rPr>
              <a:t>先进后出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’</a:t>
            </a:r>
            <a:r>
              <a:rPr lang="zh-CN" altLang="en-US" sz="2200" b="1" dirty="0">
                <a:solidFill>
                  <a:srgbClr val="000000"/>
                </a:solidFill>
                <a:latin typeface="楷体_GB2312"/>
                <a:ea typeface="楷体_GB2312"/>
                <a:cs typeface="楷体_GB2312"/>
              </a:rPr>
              <a:t>的存储区，段地址存放在</a:t>
            </a:r>
            <a:r>
              <a:rPr lang="en-US" altLang="zh-CN" sz="2200" b="1" dirty="0">
                <a:solidFill>
                  <a:srgbClr val="000000"/>
                </a:solidFill>
                <a:latin typeface="楷体_GB2312"/>
                <a:ea typeface="楷体_GB2312"/>
                <a:cs typeface="楷体_GB2312"/>
              </a:rPr>
              <a:t>SS</a:t>
            </a:r>
            <a:r>
              <a:rPr lang="zh-CN" altLang="en-US" sz="2200" b="1" dirty="0">
                <a:solidFill>
                  <a:srgbClr val="000000"/>
                </a:solidFill>
                <a:latin typeface="楷体_GB2312"/>
                <a:ea typeface="楷体_GB2312"/>
                <a:cs typeface="楷体_GB2312"/>
              </a:rPr>
              <a:t>中，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SP</a:t>
            </a:r>
            <a:r>
              <a:rPr lang="zh-CN" altLang="en-US" sz="2200" b="1" dirty="0">
                <a:solidFill>
                  <a:srgbClr val="000000"/>
                </a:solidFill>
                <a:latin typeface="楷体_GB2312"/>
                <a:ea typeface="楷体_GB2312"/>
                <a:cs typeface="楷体_GB2312"/>
              </a:rPr>
              <a:t>在任何时候都指向栈顶，进出栈后自动修改</a:t>
            </a:r>
            <a:r>
              <a:rPr lang="en-US" altLang="zh-CN" sz="2200" b="1" dirty="0">
                <a:solidFill>
                  <a:srgbClr val="000000"/>
                </a:solidFill>
                <a:latin typeface="楷体_GB2312"/>
                <a:ea typeface="楷体_GB2312"/>
                <a:cs typeface="楷体_GB2312"/>
              </a:rPr>
              <a:t>SP</a:t>
            </a:r>
            <a:r>
              <a:rPr lang="zh-CN" altLang="en-US" sz="2200" b="1" dirty="0">
                <a:solidFill>
                  <a:srgbClr val="000000"/>
                </a:solidFill>
                <a:latin typeface="楷体_GB2312"/>
                <a:ea typeface="楷体_GB2312"/>
                <a:cs typeface="楷体_GB2312"/>
              </a:rPr>
              <a:t>。</a:t>
            </a:r>
            <a:endParaRPr lang="en-US" altLang="zh-CN" sz="2800" b="1" kern="0" dirty="0">
              <a:solidFill>
                <a:srgbClr val="C00000"/>
              </a:solidFill>
              <a:latin typeface="Times New Roman" panose="02020603050405020304" pitchFamily="18" charset="0"/>
              <a:ea typeface="方正静蕾简体" panose="02000000000000000000"/>
            </a:endParaRPr>
          </a:p>
          <a:p>
            <a:pPr marL="457200" marR="0" lvl="0" indent="-457200" algn="just" defTabSz="91440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zh-CN" altLang="en-US" sz="28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方正静蕾简体" panose="02000000000000000000"/>
              </a:rPr>
              <a:t>指令格式：</a:t>
            </a:r>
            <a:endParaRPr lang="en-US" altLang="zh-CN" sz="2800" b="1" kern="0" dirty="0">
              <a:solidFill>
                <a:srgbClr val="C00000"/>
              </a:solidFill>
              <a:latin typeface="Times New Roman" panose="02020603050405020304" pitchFamily="18" charset="0"/>
              <a:ea typeface="方正静蕾简体" panose="02000000000000000000"/>
            </a:endParaRPr>
          </a:p>
          <a:p>
            <a:pPr marL="914400" lvl="1" indent="-457200" algn="just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2800" b="1" kern="0" dirty="0">
                <a:latin typeface="Times New Roman" panose="02020603050405020304" pitchFamily="18" charset="0"/>
                <a:ea typeface="方正静蕾简体" panose="02000000000000000000"/>
                <a:sym typeface="Symbol" panose="05050102010706020507" pitchFamily="18" charset="2"/>
              </a:rPr>
              <a:t>进栈指令：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PUSH  SRC</a:t>
            </a:r>
          </a:p>
          <a:p>
            <a:pPr marL="1371600" lvl="2" indent="-457200" algn="just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2200" b="1" dirty="0">
                <a:solidFill>
                  <a:srgbClr val="000000"/>
                </a:solidFill>
                <a:latin typeface="楷体_GB2312"/>
                <a:ea typeface="楷体_GB2312"/>
                <a:cs typeface="楷体_GB2312"/>
              </a:rPr>
              <a:t>把通用寄存器，段寄存器，存储单元中的一个字入栈。</a:t>
            </a:r>
            <a:endParaRPr lang="en-US" altLang="zh-CN" sz="2200" b="1" dirty="0">
              <a:solidFill>
                <a:srgbClr val="000000"/>
              </a:solidFill>
              <a:latin typeface="楷体_GB2312"/>
              <a:ea typeface="楷体_GB2312"/>
              <a:cs typeface="楷体_GB2312"/>
            </a:endParaRPr>
          </a:p>
          <a:p>
            <a:pPr marL="1371600" lvl="2" indent="-457200" algn="just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执行的操作：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(SP)  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(SP) – 2</a:t>
            </a:r>
          </a:p>
          <a:p>
            <a:pPr lvl="2" algn="just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                     ( (SP)+1,  (SP) )  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  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(SRC)</a:t>
            </a:r>
            <a:endParaRPr lang="en-US" altLang="zh-CN" sz="2800" b="1" dirty="0">
              <a:solidFill>
                <a:srgbClr val="C00000"/>
              </a:solidFill>
              <a:latin typeface="Times New Roman" panose="02020603050405020304" pitchFamily="18" charset="0"/>
            </a:endParaRPr>
          </a:p>
          <a:p>
            <a:pPr marL="914400" lvl="1" indent="-457200" algn="just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2800" b="1" kern="0" dirty="0">
                <a:latin typeface="Times New Roman" panose="02020603050405020304" pitchFamily="18" charset="0"/>
                <a:ea typeface="方正静蕾简体" panose="02000000000000000000"/>
                <a:sym typeface="Symbol" panose="05050102010706020507" pitchFamily="18" charset="2"/>
              </a:rPr>
              <a:t>出栈指令</a:t>
            </a:r>
            <a:r>
              <a:rPr lang="zh-CN" altLang="en-US" sz="28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方正静蕾简体" panose="02000000000000000000"/>
                <a:sym typeface="Symbol" panose="05050102010706020507" pitchFamily="18" charset="2"/>
              </a:rPr>
              <a:t>： </a:t>
            </a:r>
            <a:r>
              <a:rPr lang="en-US" altLang="zh-CN" sz="28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方正静蕾简体" panose="02000000000000000000"/>
                <a:sym typeface="Symbol" panose="05050102010706020507" pitchFamily="18" charset="2"/>
              </a:rPr>
              <a:t>POP  DST</a:t>
            </a:r>
          </a:p>
        </p:txBody>
      </p:sp>
    </p:spTree>
    <p:extLst>
      <p:ext uri="{BB962C8B-B14F-4D97-AF65-F5344CB8AC3E}">
        <p14:creationId xmlns:p14="http://schemas.microsoft.com/office/powerpoint/2010/main" val="66137364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animBg="1"/>
      <p:bldP spid="9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F81B1-D4C0-4CFE-8E4B-8D75BF4F38F2}" type="slidenum">
              <a:rPr lang="zh-CN" altLang="en-US" smtClean="0"/>
              <a:t>41</a:t>
            </a:fld>
            <a:endParaRPr lang="zh-CN" altLang="en-US" dirty="0"/>
          </a:p>
        </p:txBody>
      </p:sp>
      <p:sp>
        <p:nvSpPr>
          <p:cNvPr id="95" name="Rectangle 1027">
            <a:extLst>
              <a:ext uri="{FF2B5EF4-FFF2-40B4-BE49-F238E27FC236}">
                <a16:creationId xmlns:a16="http://schemas.microsoft.com/office/drawing/2014/main" id="{70DF4719-FF16-47C1-98D2-D2A428B92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3711" y="471449"/>
            <a:ext cx="3890809" cy="646331"/>
          </a:xfrm>
          <a:prstGeom prst="rect">
            <a:avLst/>
          </a:prstGeom>
          <a:solidFill>
            <a:srgbClr val="0E457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通用数据传送指令</a:t>
            </a: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9873B49B-55A9-43CA-B8C6-B448ECE8799F}"/>
              </a:ext>
            </a:extLst>
          </p:cNvPr>
          <p:cNvSpPr/>
          <p:nvPr/>
        </p:nvSpPr>
        <p:spPr>
          <a:xfrm>
            <a:off x="421317" y="1279537"/>
            <a:ext cx="8340000" cy="4985980"/>
          </a:xfrm>
          <a:prstGeom prst="rect">
            <a:avLst/>
          </a:prstGeom>
          <a:ln w="19050">
            <a:solidFill>
              <a:srgbClr val="2D8AE7">
                <a:lumMod val="75000"/>
              </a:srgbClr>
            </a:solidFill>
            <a:prstDash val="dash"/>
          </a:ln>
        </p:spPr>
        <p:txBody>
          <a:bodyPr wrap="square">
            <a:spAutoFit/>
          </a:bodyPr>
          <a:lstStyle/>
          <a:p>
            <a:pPr marL="914400" lvl="1" indent="-457200" algn="just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2800" b="1" kern="0" dirty="0">
                <a:latin typeface="Times New Roman" panose="02020603050405020304" pitchFamily="18" charset="0"/>
                <a:ea typeface="方正静蕾简体" panose="02000000000000000000"/>
                <a:sym typeface="Symbol" panose="05050102010706020507" pitchFamily="18" charset="2"/>
              </a:rPr>
              <a:t>出栈指令</a:t>
            </a:r>
            <a:r>
              <a:rPr lang="zh-CN" altLang="en-US" sz="28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方正静蕾简体" panose="02000000000000000000"/>
                <a:sym typeface="Symbol" panose="05050102010706020507" pitchFamily="18" charset="2"/>
              </a:rPr>
              <a:t>： </a:t>
            </a:r>
            <a:r>
              <a:rPr lang="en-US" altLang="zh-CN" sz="28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方正静蕾简体" panose="02000000000000000000"/>
                <a:sym typeface="Symbol" panose="05050102010706020507" pitchFamily="18" charset="2"/>
              </a:rPr>
              <a:t>POP  DST</a:t>
            </a:r>
          </a:p>
          <a:p>
            <a:pPr marL="1371600" lvl="2" indent="-457200" algn="just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2200" b="1" dirty="0">
                <a:solidFill>
                  <a:srgbClr val="000000"/>
                </a:solidFill>
                <a:latin typeface="楷体_GB2312"/>
                <a:ea typeface="楷体_GB2312"/>
                <a:cs typeface="楷体_GB2312"/>
              </a:rPr>
              <a:t>从堆栈顶部弹出一个字，到通用寄存器、段寄存器或存储单元。</a:t>
            </a:r>
            <a:endParaRPr lang="en-US" altLang="zh-CN" sz="2200" b="1" dirty="0">
              <a:solidFill>
                <a:srgbClr val="000000"/>
              </a:solidFill>
              <a:latin typeface="楷体_GB2312"/>
              <a:ea typeface="楷体_GB2312"/>
              <a:cs typeface="楷体_GB2312"/>
            </a:endParaRPr>
          </a:p>
          <a:p>
            <a:pPr marL="1371600" lvl="2" indent="-457200" algn="just" defTabSz="9144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28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方正静蕾简体" panose="02000000000000000000"/>
                <a:sym typeface="Symbol" panose="05050102010706020507" pitchFamily="18" charset="2"/>
              </a:rPr>
              <a:t>执行的操作：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(DST)  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( (SP)+1,  (SP) )</a:t>
            </a:r>
          </a:p>
          <a:p>
            <a:pPr lvl="2" algn="just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方正静蕾简体" panose="02000000000000000000"/>
                <a:sym typeface="Symbol" panose="05050102010706020507" pitchFamily="18" charset="2"/>
              </a:rPr>
              <a:t>                              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(SP)  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(SP) + 2</a:t>
            </a:r>
            <a:endParaRPr lang="en-US" altLang="zh-CN" sz="2800" b="1" kern="0" dirty="0">
              <a:solidFill>
                <a:srgbClr val="C00000"/>
              </a:solidFill>
              <a:latin typeface="Times New Roman" panose="02020603050405020304" pitchFamily="18" charset="0"/>
              <a:ea typeface="方正静蕾简体" panose="02000000000000000000"/>
              <a:sym typeface="Symbol" panose="05050102010706020507" pitchFamily="18" charset="2"/>
            </a:endParaRPr>
          </a:p>
          <a:p>
            <a:pPr marL="457200" marR="0" lvl="0" indent="-457200" algn="just" defTabSz="91440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zh-CN" altLang="en-US" sz="28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方正静蕾简体" panose="02000000000000000000"/>
              </a:rPr>
              <a:t>注意：</a:t>
            </a:r>
            <a:endParaRPr lang="en-US" altLang="zh-CN" sz="2800" b="1" kern="0" dirty="0">
              <a:solidFill>
                <a:srgbClr val="C00000"/>
              </a:solidFill>
              <a:latin typeface="Times New Roman" panose="02020603050405020304" pitchFamily="18" charset="0"/>
              <a:ea typeface="方正静蕾简体" panose="02000000000000000000"/>
            </a:endParaRPr>
          </a:p>
          <a:p>
            <a:pPr lvl="1" algn="just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*</a:t>
            </a:r>
            <a:r>
              <a:rPr lang="zh-CN" altLang="en-US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堆栈操作必须是以</a:t>
            </a:r>
            <a:r>
              <a:rPr lang="zh-CN" altLang="en-US" sz="28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方正静蕾简体" panose="02000000000000000000"/>
              </a:rPr>
              <a:t>字</a:t>
            </a:r>
            <a:r>
              <a:rPr lang="zh-CN" altLang="en-US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为单位</a:t>
            </a:r>
            <a:endParaRPr lang="en-US" altLang="zh-CN" sz="2800" b="1" dirty="0">
              <a:solidFill>
                <a:srgbClr val="000000"/>
              </a:solidFill>
              <a:latin typeface="Times New Roman" panose="02020603050405020304" pitchFamily="18" charset="0"/>
              <a:ea typeface="楷体_GB2312"/>
              <a:cs typeface="楷体_GB2312"/>
              <a:sym typeface="Symbol" panose="05050102010706020507" pitchFamily="18" charset="2"/>
            </a:endParaRPr>
          </a:p>
          <a:p>
            <a:pPr lvl="1" algn="just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*</a:t>
            </a:r>
            <a:r>
              <a:rPr lang="zh-CN" altLang="en-US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不影响标志位</a:t>
            </a:r>
            <a:endParaRPr lang="en-US" altLang="zh-CN" sz="2800" b="1" kern="0" dirty="0">
              <a:solidFill>
                <a:srgbClr val="2D8AE7">
                  <a:lumMod val="50000"/>
                </a:srgbClr>
              </a:solidFill>
              <a:latin typeface="Times New Roman" panose="02020603050405020304" pitchFamily="18" charset="0"/>
              <a:ea typeface="方正静蕾简体" panose="02000000000000000000"/>
            </a:endParaRPr>
          </a:p>
          <a:p>
            <a:pPr lvl="1" algn="just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*</a:t>
            </a:r>
            <a:r>
              <a:rPr lang="zh-CN" altLang="en-US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不能用立即寻址方式</a:t>
            </a:r>
            <a:endParaRPr lang="en-US" altLang="zh-CN" sz="2800" b="1" kern="0" dirty="0">
              <a:solidFill>
                <a:srgbClr val="2D8AE7">
                  <a:lumMod val="50000"/>
                </a:srgbClr>
              </a:solidFill>
              <a:latin typeface="Times New Roman" panose="02020603050405020304" pitchFamily="18" charset="0"/>
              <a:ea typeface="方正静蕾简体" panose="02000000000000000000"/>
            </a:endParaRPr>
          </a:p>
          <a:p>
            <a:pPr lvl="1" algn="just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*DST</a:t>
            </a:r>
            <a:r>
              <a:rPr lang="zh-CN" altLang="en-US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不能是</a:t>
            </a:r>
            <a:r>
              <a:rPr lang="en-US" altLang="zh-CN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CS</a:t>
            </a:r>
          </a:p>
        </p:txBody>
      </p:sp>
      <p:grpSp>
        <p:nvGrpSpPr>
          <p:cNvPr id="5" name="组合 2">
            <a:extLst>
              <a:ext uri="{FF2B5EF4-FFF2-40B4-BE49-F238E27FC236}">
                <a16:creationId xmlns:a16="http://schemas.microsoft.com/office/drawing/2014/main" id="{6A1B44D6-33DF-40B4-B3F5-6052BECB4C51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5205407"/>
            <a:ext cx="2409827" cy="1097697"/>
            <a:chOff x="6084167" y="5157241"/>
            <a:chExt cx="2408354" cy="1096983"/>
          </a:xfrm>
        </p:grpSpPr>
        <p:sp>
          <p:nvSpPr>
            <p:cNvPr id="6" name="Text Box 4">
              <a:extLst>
                <a:ext uri="{FF2B5EF4-FFF2-40B4-BE49-F238E27FC236}">
                  <a16:creationId xmlns:a16="http://schemas.microsoft.com/office/drawing/2014/main" id="{4204A42E-F695-4DFE-A3E6-5FF066A475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0904" y="5239221"/>
              <a:ext cx="2371617" cy="1015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None/>
              </a:pPr>
              <a:r>
                <a:rPr lang="en-US" altLang="zh-CN" sz="2400" b="1" dirty="0">
                  <a:solidFill>
                    <a:srgbClr val="000000"/>
                  </a:solidFill>
                </a:rPr>
                <a:t>PUSH  1234H </a:t>
              </a:r>
              <a:r>
                <a:rPr lang="zh-CN" altLang="zh-CN" sz="2400" b="1" dirty="0">
                  <a:solidFill>
                    <a:srgbClr val="000000"/>
                  </a:solidFill>
                  <a:ea typeface="楷体_GB2312"/>
                  <a:cs typeface="楷体_GB2312"/>
                  <a:sym typeface="Symbol" panose="05050102010706020507" pitchFamily="18" charset="2"/>
                </a:rPr>
                <a:t></a:t>
              </a:r>
              <a:endParaRPr lang="en-US" altLang="zh-CN" sz="2400" b="1" dirty="0">
                <a:solidFill>
                  <a:srgbClr val="000000"/>
                </a:solidFill>
              </a:endParaRPr>
            </a:p>
            <a:p>
              <a:pPr>
                <a:spcBef>
                  <a:spcPct val="50000"/>
                </a:spcBef>
                <a:buClrTx/>
                <a:buSzTx/>
                <a:buNone/>
              </a:pPr>
              <a:r>
                <a:rPr lang="en-US" altLang="zh-CN" sz="2400" b="1" dirty="0">
                  <a:solidFill>
                    <a:srgbClr val="000000"/>
                  </a:solidFill>
                </a:rPr>
                <a:t>POP  CS          </a:t>
              </a:r>
              <a:r>
                <a:rPr lang="zh-CN" altLang="zh-CN" sz="2400" b="1" dirty="0">
                  <a:solidFill>
                    <a:srgbClr val="000000"/>
                  </a:solidFill>
                  <a:ea typeface="楷体_GB2312"/>
                  <a:cs typeface="楷体_GB2312"/>
                  <a:sym typeface="Symbol" panose="05050102010706020507" pitchFamily="18" charset="2"/>
                </a:rPr>
                <a:t></a:t>
              </a:r>
              <a:endParaRPr lang="en-US" altLang="zh-CN" sz="2000" b="1" dirty="0">
                <a:solidFill>
                  <a:srgbClr val="000000"/>
                </a:solidFill>
              </a:endParaRPr>
            </a:p>
          </p:txBody>
        </p:sp>
        <p:sp>
          <p:nvSpPr>
            <p:cNvPr id="7" name="Rectangle 5">
              <a:extLst>
                <a:ext uri="{FF2B5EF4-FFF2-40B4-BE49-F238E27FC236}">
                  <a16:creationId xmlns:a16="http://schemas.microsoft.com/office/drawing/2014/main" id="{D6C91E0A-27A5-45D9-AE23-C308D8F033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84167" y="5157241"/>
              <a:ext cx="2371616" cy="1008063"/>
            </a:xfrm>
            <a:prstGeom prst="rect">
              <a:avLst/>
            </a:prstGeom>
            <a:noFill/>
            <a:ln w="12700">
              <a:solidFill>
                <a:srgbClr val="FF0000"/>
              </a:solidFill>
              <a:prstDash val="dash"/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031362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9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animBg="1"/>
      <p:bldP spid="9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94" name="灯片编号占位符 4">
            <a:extLst>
              <a:ext uri="{FF2B5EF4-FFF2-40B4-BE49-F238E27FC236}">
                <a16:creationId xmlns:a16="http://schemas.microsoft.com/office/drawing/2014/main" id="{57E261E7-DD03-448D-A1AD-2C524EB65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6AA0FFE7-FFD7-4731-9D69-34AAF0108D30}" type="slidenum">
              <a:rPr lang="en-US" altLang="zh-CN" sz="1200">
                <a:solidFill>
                  <a:srgbClr val="B4B686"/>
                </a:solidFill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42</a:t>
            </a:fld>
            <a:endParaRPr lang="en-US" altLang="zh-CN" sz="1200" dirty="0">
              <a:solidFill>
                <a:srgbClr val="B4B686"/>
              </a:solidFill>
            </a:endParaRPr>
          </a:p>
        </p:txBody>
      </p:sp>
      <p:sp>
        <p:nvSpPr>
          <p:cNvPr id="21" name="Rectangle 1027">
            <a:extLst>
              <a:ext uri="{FF2B5EF4-FFF2-40B4-BE49-F238E27FC236}">
                <a16:creationId xmlns:a16="http://schemas.microsoft.com/office/drawing/2014/main" id="{A741CC4D-072A-4ADC-9911-DA382DDFB5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4502" y="427693"/>
            <a:ext cx="6856364" cy="523220"/>
          </a:xfrm>
          <a:prstGeom prst="rect">
            <a:avLst/>
          </a:prstGeom>
          <a:solidFill>
            <a:srgbClr val="0E457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  <a:defRPr/>
            </a:pPr>
            <a:r>
              <a:rPr lang="zh-CN" altLang="en-US" sz="2800" b="1" kern="0" dirty="0">
                <a:solidFill>
                  <a:schemeClr val="bg1"/>
                </a:solidFill>
                <a:latin typeface="Times New Roman" panose="02020603050405020304" pitchFamily="18" charset="0"/>
                <a:ea typeface="方正静蕾简体" panose="02000000000000000000"/>
              </a:rPr>
              <a:t>例：假设 </a:t>
            </a:r>
            <a:r>
              <a:rPr lang="en-US" altLang="zh-CN" sz="2800" b="1" kern="0" dirty="0">
                <a:solidFill>
                  <a:schemeClr val="bg1"/>
                </a:solidFill>
                <a:latin typeface="Times New Roman" panose="02020603050405020304" pitchFamily="18" charset="0"/>
                <a:ea typeface="方正静蕾简体" panose="02000000000000000000"/>
              </a:rPr>
              <a:t>(AX) = 2107 H ,  </a:t>
            </a:r>
            <a:r>
              <a:rPr lang="zh-CN" altLang="en-US" sz="2800" b="1" kern="0" dirty="0">
                <a:solidFill>
                  <a:schemeClr val="bg1"/>
                </a:solidFill>
                <a:latin typeface="Times New Roman" panose="02020603050405020304" pitchFamily="18" charset="0"/>
                <a:ea typeface="方正静蕾简体" panose="02000000000000000000"/>
              </a:rPr>
              <a:t>执行  </a:t>
            </a:r>
            <a:r>
              <a:rPr lang="en-US" altLang="zh-CN" sz="2800" b="1" kern="0" dirty="0">
                <a:solidFill>
                  <a:schemeClr val="bg1"/>
                </a:solidFill>
                <a:latin typeface="Times New Roman" panose="02020603050405020304" pitchFamily="18" charset="0"/>
                <a:ea typeface="方正静蕾简体" panose="02000000000000000000"/>
              </a:rPr>
              <a:t>PUSH  AX</a:t>
            </a:r>
            <a:endParaRPr lang="zh-CN" altLang="en-US" sz="2800" b="1" kern="0" dirty="0">
              <a:solidFill>
                <a:schemeClr val="bg1"/>
              </a:solidFill>
              <a:latin typeface="Times New Roman" panose="02020603050405020304" pitchFamily="18" charset="0"/>
              <a:ea typeface="方正静蕾简体" panose="0200000000000000000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AAAA0F6-BB77-41FF-B7C7-73C4F60675C8}"/>
              </a:ext>
            </a:extLst>
          </p:cNvPr>
          <p:cNvSpPr/>
          <p:nvPr/>
        </p:nvSpPr>
        <p:spPr>
          <a:xfrm>
            <a:off x="628651" y="1203669"/>
            <a:ext cx="7717020" cy="5152681"/>
          </a:xfrm>
          <a:prstGeom prst="rect">
            <a:avLst/>
          </a:prstGeom>
          <a:noFill/>
          <a:ln w="28575">
            <a:solidFill>
              <a:srgbClr val="0E457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E2C56142-96E7-4381-89A4-06A33D965327}"/>
              </a:ext>
            </a:extLst>
          </p:cNvPr>
          <p:cNvGrpSpPr>
            <a:grpSpLocks/>
          </p:cNvGrpSpPr>
          <p:nvPr/>
        </p:nvGrpSpPr>
        <p:grpSpPr bwMode="auto">
          <a:xfrm>
            <a:off x="971550" y="1884363"/>
            <a:ext cx="2949575" cy="3517900"/>
            <a:chOff x="971550" y="1884363"/>
            <a:chExt cx="2949575" cy="3517900"/>
          </a:xfrm>
        </p:grpSpPr>
        <p:sp>
          <p:nvSpPr>
            <p:cNvPr id="8" name="Line 3">
              <a:extLst>
                <a:ext uri="{FF2B5EF4-FFF2-40B4-BE49-F238E27FC236}">
                  <a16:creationId xmlns:a16="http://schemas.microsoft.com/office/drawing/2014/main" id="{35876233-690C-43C7-A581-678F110FAE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86150" y="2109788"/>
              <a:ext cx="0" cy="2590800"/>
            </a:xfrm>
            <a:prstGeom prst="line">
              <a:avLst/>
            </a:prstGeom>
            <a:noFill/>
            <a:ln w="28575" cap="sq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Line 4">
              <a:extLst>
                <a:ext uri="{FF2B5EF4-FFF2-40B4-BE49-F238E27FC236}">
                  <a16:creationId xmlns:a16="http://schemas.microsoft.com/office/drawing/2014/main" id="{19C8FC19-CBF9-4D3C-ABDF-96FBC88C7D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20900" y="4700588"/>
              <a:ext cx="1365250" cy="0"/>
            </a:xfrm>
            <a:prstGeom prst="line">
              <a:avLst/>
            </a:prstGeom>
            <a:noFill/>
            <a:ln w="28575" cap="sq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5">
              <a:extLst>
                <a:ext uri="{FF2B5EF4-FFF2-40B4-BE49-F238E27FC236}">
                  <a16:creationId xmlns:a16="http://schemas.microsoft.com/office/drawing/2014/main" id="{488BD5C1-B459-43C0-992F-C2992E0AD8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20900" y="4319588"/>
              <a:ext cx="1365250" cy="0"/>
            </a:xfrm>
            <a:prstGeom prst="line">
              <a:avLst/>
            </a:prstGeom>
            <a:noFill/>
            <a:ln w="28575" cap="sq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6">
              <a:extLst>
                <a:ext uri="{FF2B5EF4-FFF2-40B4-BE49-F238E27FC236}">
                  <a16:creationId xmlns:a16="http://schemas.microsoft.com/office/drawing/2014/main" id="{3172CFAA-6507-4396-90A1-7EC9C2FEC0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20900" y="3938588"/>
              <a:ext cx="1365250" cy="0"/>
            </a:xfrm>
            <a:prstGeom prst="line">
              <a:avLst/>
            </a:prstGeom>
            <a:noFill/>
            <a:ln w="28575" cap="sq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7">
              <a:extLst>
                <a:ext uri="{FF2B5EF4-FFF2-40B4-BE49-F238E27FC236}">
                  <a16:creationId xmlns:a16="http://schemas.microsoft.com/office/drawing/2014/main" id="{D0BC1BFE-87EF-4196-8D19-F788B340EE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20900" y="3557588"/>
              <a:ext cx="1365250" cy="0"/>
            </a:xfrm>
            <a:prstGeom prst="line">
              <a:avLst/>
            </a:prstGeom>
            <a:noFill/>
            <a:ln w="28575" cap="sq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8">
              <a:extLst>
                <a:ext uri="{FF2B5EF4-FFF2-40B4-BE49-F238E27FC236}">
                  <a16:creationId xmlns:a16="http://schemas.microsoft.com/office/drawing/2014/main" id="{BB43D36E-EEF8-401F-A65B-E51E568245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20900" y="3176588"/>
              <a:ext cx="1365250" cy="0"/>
            </a:xfrm>
            <a:prstGeom prst="line">
              <a:avLst/>
            </a:prstGeom>
            <a:noFill/>
            <a:ln w="28575" cap="sq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Text Box 9">
              <a:extLst>
                <a:ext uri="{FF2B5EF4-FFF2-40B4-BE49-F238E27FC236}">
                  <a16:creationId xmlns:a16="http://schemas.microsoft.com/office/drawing/2014/main" id="{04E6802E-CD07-47D0-ADAA-149EFE9EDE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79675" y="3252788"/>
              <a:ext cx="647700" cy="1552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400">
                  <a:solidFill>
                    <a:srgbClr val="000000"/>
                  </a:solidFill>
                </a:rPr>
                <a:t>*  *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400">
                  <a:solidFill>
                    <a:srgbClr val="000000"/>
                  </a:solidFill>
                </a:rPr>
                <a:t>*  *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400">
                  <a:solidFill>
                    <a:srgbClr val="000000"/>
                  </a:solidFill>
                </a:rPr>
                <a:t>*  *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400">
                  <a:solidFill>
                    <a:srgbClr val="000000"/>
                  </a:solidFill>
                </a:rPr>
                <a:t>*  *</a:t>
              </a:r>
            </a:p>
          </p:txBody>
        </p:sp>
        <p:sp>
          <p:nvSpPr>
            <p:cNvPr id="17" name="Text Box 10">
              <a:extLst>
                <a:ext uri="{FF2B5EF4-FFF2-40B4-BE49-F238E27FC236}">
                  <a16:creationId xmlns:a16="http://schemas.microsoft.com/office/drawing/2014/main" id="{052FC85C-6D59-4E5A-8DE9-ABEED055BB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1550" y="3176588"/>
              <a:ext cx="12954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000" b="1">
                  <a:solidFill>
                    <a:srgbClr val="000000"/>
                  </a:solidFill>
                </a:rPr>
                <a:t>（</a:t>
              </a:r>
              <a:r>
                <a:rPr lang="en-US" altLang="zh-CN" sz="2000" b="1">
                  <a:solidFill>
                    <a:srgbClr val="000000"/>
                  </a:solidFill>
                </a:rPr>
                <a:t>SP</a:t>
              </a:r>
              <a:r>
                <a:rPr lang="zh-CN" altLang="en-US" sz="2000" b="1">
                  <a:solidFill>
                    <a:srgbClr val="000000"/>
                  </a:solidFill>
                </a:rPr>
                <a:t>）</a:t>
              </a:r>
              <a:r>
                <a:rPr lang="zh-CN" altLang="en-US" sz="2000" b="1">
                  <a:solidFill>
                    <a:srgbClr val="000000"/>
                  </a:solidFill>
                  <a:sym typeface="Symbol" panose="05050102010706020507" pitchFamily="18" charset="2"/>
                </a:rPr>
                <a:t></a:t>
              </a:r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18" name="Line 11">
              <a:extLst>
                <a:ext uri="{FF2B5EF4-FFF2-40B4-BE49-F238E27FC236}">
                  <a16:creationId xmlns:a16="http://schemas.microsoft.com/office/drawing/2014/main" id="{32DA2B1D-2080-42F0-BC8A-E428A410A4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20900" y="2109788"/>
              <a:ext cx="0" cy="2590800"/>
            </a:xfrm>
            <a:prstGeom prst="line">
              <a:avLst/>
            </a:prstGeom>
            <a:noFill/>
            <a:ln w="28575" cap="sq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Text Box 12">
              <a:extLst>
                <a:ext uri="{FF2B5EF4-FFF2-40B4-BE49-F238E27FC236}">
                  <a16:creationId xmlns:a16="http://schemas.microsoft.com/office/drawing/2014/main" id="{B0BF6B90-DA99-4032-B9A9-3797ADF9FA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33550" y="5005388"/>
              <a:ext cx="218757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 dirty="0">
                  <a:solidFill>
                    <a:srgbClr val="000000"/>
                  </a:solidFill>
                </a:rPr>
                <a:t>PUSH  AX </a:t>
              </a:r>
              <a:r>
                <a:rPr lang="zh-CN" altLang="zh-CN" sz="2000" b="1" dirty="0">
                  <a:solidFill>
                    <a:srgbClr val="000000"/>
                  </a:solidFill>
                </a:rPr>
                <a:t>执行前</a:t>
              </a:r>
              <a:endParaRPr lang="zh-CN" alt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20" name="AutoShape 33">
              <a:extLst>
                <a:ext uri="{FF2B5EF4-FFF2-40B4-BE49-F238E27FC236}">
                  <a16:creationId xmlns:a16="http://schemas.microsoft.com/office/drawing/2014/main" id="{BA0D7D69-CD31-4E69-A3FA-F6C4C162EE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7325" y="1884363"/>
              <a:ext cx="144463" cy="647700"/>
            </a:xfrm>
            <a:prstGeom prst="upDownArrow">
              <a:avLst>
                <a:gd name="adj1" fmla="val 50000"/>
                <a:gd name="adj2" fmla="val 89649"/>
              </a:avLst>
            </a:prstGeom>
            <a:solidFill>
              <a:schemeClr val="accent1"/>
            </a:solidFill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64536E58-75C2-415B-ACAB-5DC9C1030EFB}"/>
              </a:ext>
            </a:extLst>
          </p:cNvPr>
          <p:cNvGrpSpPr>
            <a:grpSpLocks/>
          </p:cNvGrpSpPr>
          <p:nvPr/>
        </p:nvGrpSpPr>
        <p:grpSpPr bwMode="auto">
          <a:xfrm>
            <a:off x="3943350" y="2033588"/>
            <a:ext cx="4038600" cy="3368675"/>
            <a:chOff x="3943350" y="2033588"/>
            <a:chExt cx="4038600" cy="3368675"/>
          </a:xfrm>
        </p:grpSpPr>
        <p:sp>
          <p:nvSpPr>
            <p:cNvPr id="24" name="Text Box 13">
              <a:extLst>
                <a:ext uri="{FF2B5EF4-FFF2-40B4-BE49-F238E27FC236}">
                  <a16:creationId xmlns:a16="http://schemas.microsoft.com/office/drawing/2014/main" id="{57A840C4-3C7A-4E7D-93BE-0DC333CEB6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43350" y="2414588"/>
              <a:ext cx="12954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000" b="1" dirty="0">
                  <a:solidFill>
                    <a:srgbClr val="000000"/>
                  </a:solidFill>
                </a:rPr>
                <a:t>（</a:t>
              </a:r>
              <a:r>
                <a:rPr lang="en-US" altLang="zh-CN" sz="2000" b="1" dirty="0">
                  <a:solidFill>
                    <a:srgbClr val="000000"/>
                  </a:solidFill>
                </a:rPr>
                <a:t>SP</a:t>
              </a:r>
              <a:r>
                <a:rPr lang="zh-CN" altLang="en-US" sz="2000" b="1" dirty="0">
                  <a:solidFill>
                    <a:srgbClr val="000000"/>
                  </a:solidFill>
                </a:rPr>
                <a:t>）</a:t>
              </a:r>
              <a:r>
                <a:rPr lang="zh-CN" altLang="en-US" sz="2000" b="1" dirty="0">
                  <a:solidFill>
                    <a:srgbClr val="000000"/>
                  </a:solidFill>
                  <a:sym typeface="Symbol" panose="05050102010706020507" pitchFamily="18" charset="2"/>
                </a:rPr>
                <a:t></a:t>
              </a:r>
              <a:endParaRPr lang="zh-CN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25" name="Line 14">
              <a:extLst>
                <a:ext uri="{FF2B5EF4-FFF2-40B4-BE49-F238E27FC236}">
                  <a16:creationId xmlns:a16="http://schemas.microsoft.com/office/drawing/2014/main" id="{9C20EDE2-B51F-4A3C-B6B6-93231F30F2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57950" y="2109788"/>
              <a:ext cx="0" cy="2590800"/>
            </a:xfrm>
            <a:prstGeom prst="line">
              <a:avLst/>
            </a:prstGeom>
            <a:noFill/>
            <a:ln w="28575" cap="sq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Line 15">
              <a:extLst>
                <a:ext uri="{FF2B5EF4-FFF2-40B4-BE49-F238E27FC236}">
                  <a16:creationId xmlns:a16="http://schemas.microsoft.com/office/drawing/2014/main" id="{9DCF2C42-0ACB-4C25-AFE0-0CE7EF29C7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99050" y="4700588"/>
              <a:ext cx="1352549" cy="0"/>
            </a:xfrm>
            <a:prstGeom prst="line">
              <a:avLst/>
            </a:prstGeom>
            <a:noFill/>
            <a:ln w="28575" cap="sq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16">
              <a:extLst>
                <a:ext uri="{FF2B5EF4-FFF2-40B4-BE49-F238E27FC236}">
                  <a16:creationId xmlns:a16="http://schemas.microsoft.com/office/drawing/2014/main" id="{F1ED5518-05CB-4324-8BCE-B73EE4CA27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92700" y="4319588"/>
              <a:ext cx="1365250" cy="0"/>
            </a:xfrm>
            <a:prstGeom prst="line">
              <a:avLst/>
            </a:prstGeom>
            <a:noFill/>
            <a:ln w="28575" cap="sq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Line 17">
              <a:extLst>
                <a:ext uri="{FF2B5EF4-FFF2-40B4-BE49-F238E27FC236}">
                  <a16:creationId xmlns:a16="http://schemas.microsoft.com/office/drawing/2014/main" id="{8FA31707-A53A-43A8-81C0-3A40B874DA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92700" y="3938588"/>
              <a:ext cx="1365250" cy="0"/>
            </a:xfrm>
            <a:prstGeom prst="line">
              <a:avLst/>
            </a:prstGeom>
            <a:noFill/>
            <a:ln w="28575" cap="sq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Line 18">
              <a:extLst>
                <a:ext uri="{FF2B5EF4-FFF2-40B4-BE49-F238E27FC236}">
                  <a16:creationId xmlns:a16="http://schemas.microsoft.com/office/drawing/2014/main" id="{66316803-A8C8-46DB-902F-A9EE138A1B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92700" y="3557588"/>
              <a:ext cx="1365250" cy="0"/>
            </a:xfrm>
            <a:prstGeom prst="line">
              <a:avLst/>
            </a:prstGeom>
            <a:noFill/>
            <a:ln w="28575" cap="sq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Line 19">
              <a:extLst>
                <a:ext uri="{FF2B5EF4-FFF2-40B4-BE49-F238E27FC236}">
                  <a16:creationId xmlns:a16="http://schemas.microsoft.com/office/drawing/2014/main" id="{AFC0A9B6-A1E3-41E6-ACCC-04E35189DF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92700" y="3176588"/>
              <a:ext cx="1365250" cy="0"/>
            </a:xfrm>
            <a:prstGeom prst="line">
              <a:avLst/>
            </a:prstGeom>
            <a:noFill/>
            <a:ln w="28575" cap="sq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Text Box 20">
              <a:extLst>
                <a:ext uri="{FF2B5EF4-FFF2-40B4-BE49-F238E27FC236}">
                  <a16:creationId xmlns:a16="http://schemas.microsoft.com/office/drawing/2014/main" id="{F667BAF5-C7A4-4DFB-B54F-72FD3CF2BB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51475" y="3252788"/>
              <a:ext cx="647700" cy="1552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400">
                  <a:solidFill>
                    <a:srgbClr val="000000"/>
                  </a:solidFill>
                </a:rPr>
                <a:t>*  *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400">
                  <a:solidFill>
                    <a:srgbClr val="000000"/>
                  </a:solidFill>
                </a:rPr>
                <a:t>*  *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400">
                  <a:solidFill>
                    <a:srgbClr val="000000"/>
                  </a:solidFill>
                </a:rPr>
                <a:t>*  *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400">
                  <a:solidFill>
                    <a:srgbClr val="000000"/>
                  </a:solidFill>
                </a:rPr>
                <a:t>*  *</a:t>
              </a:r>
            </a:p>
          </p:txBody>
        </p:sp>
        <p:sp>
          <p:nvSpPr>
            <p:cNvPr id="32" name="Line 21">
              <a:extLst>
                <a:ext uri="{FF2B5EF4-FFF2-40B4-BE49-F238E27FC236}">
                  <a16:creationId xmlns:a16="http://schemas.microsoft.com/office/drawing/2014/main" id="{71FDE04F-56FF-4538-8968-77BBD0ABC5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92700" y="2109788"/>
              <a:ext cx="0" cy="2590800"/>
            </a:xfrm>
            <a:prstGeom prst="line">
              <a:avLst/>
            </a:prstGeom>
            <a:noFill/>
            <a:ln w="28575" cap="sq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Line 22">
              <a:extLst>
                <a:ext uri="{FF2B5EF4-FFF2-40B4-BE49-F238E27FC236}">
                  <a16:creationId xmlns:a16="http://schemas.microsoft.com/office/drawing/2014/main" id="{E36CFC23-CAB2-45F7-9964-348514315F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95875" y="2414588"/>
              <a:ext cx="1365250" cy="0"/>
            </a:xfrm>
            <a:prstGeom prst="line">
              <a:avLst/>
            </a:prstGeom>
            <a:noFill/>
            <a:ln w="28575" cap="sq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Rectangle 23">
              <a:extLst>
                <a:ext uri="{FF2B5EF4-FFF2-40B4-BE49-F238E27FC236}">
                  <a16:creationId xmlns:a16="http://schemas.microsoft.com/office/drawing/2014/main" id="{B6EABF23-AC73-4E97-B128-A283CD72FA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350" y="2441576"/>
              <a:ext cx="838200" cy="779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800" b="1">
                  <a:solidFill>
                    <a:srgbClr val="000000"/>
                  </a:solidFill>
                </a:rPr>
                <a:t>07H</a:t>
              </a:r>
            </a:p>
            <a:p>
              <a:pPr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800" b="1">
                  <a:solidFill>
                    <a:srgbClr val="000000"/>
                  </a:solidFill>
                </a:rPr>
                <a:t>21H</a:t>
              </a:r>
            </a:p>
          </p:txBody>
        </p:sp>
        <p:sp>
          <p:nvSpPr>
            <p:cNvPr id="35" name="Text Box 24">
              <a:extLst>
                <a:ext uri="{FF2B5EF4-FFF2-40B4-BE49-F238E27FC236}">
                  <a16:creationId xmlns:a16="http://schemas.microsoft.com/office/drawing/2014/main" id="{85FFA393-2DC3-4DF8-9A4A-7DBD6DE869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34150" y="2033588"/>
              <a:ext cx="1143000" cy="2682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000" b="1">
                  <a:solidFill>
                    <a:srgbClr val="000000"/>
                  </a:solidFill>
                  <a:ea typeface="楷体_GB2312"/>
                  <a:cs typeface="楷体_GB2312"/>
                </a:rPr>
                <a:t>低地址</a:t>
              </a:r>
            </a:p>
            <a:p>
              <a:pPr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2000" b="1">
                <a:solidFill>
                  <a:srgbClr val="000000"/>
                </a:solidFill>
                <a:ea typeface="楷体_GB2312"/>
                <a:cs typeface="楷体_GB2312"/>
              </a:endParaRPr>
            </a:p>
            <a:p>
              <a:pPr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2000" b="1">
                <a:solidFill>
                  <a:srgbClr val="000000"/>
                </a:solidFill>
                <a:ea typeface="楷体_GB2312"/>
                <a:cs typeface="楷体_GB2312"/>
              </a:endParaRPr>
            </a:p>
            <a:p>
              <a:pPr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2000" b="1">
                <a:solidFill>
                  <a:srgbClr val="000000"/>
                </a:solidFill>
                <a:ea typeface="楷体_GB2312"/>
                <a:cs typeface="楷体_GB2312"/>
              </a:endParaRPr>
            </a:p>
            <a:p>
              <a:pPr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000" b="1">
                  <a:solidFill>
                    <a:srgbClr val="000000"/>
                  </a:solidFill>
                  <a:ea typeface="楷体_GB2312"/>
                  <a:cs typeface="楷体_GB2312"/>
                </a:rPr>
                <a:t>  </a:t>
              </a:r>
            </a:p>
            <a:p>
              <a:pPr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000" b="1">
                  <a:solidFill>
                    <a:srgbClr val="000000"/>
                  </a:solidFill>
                  <a:ea typeface="楷体_GB2312"/>
                  <a:cs typeface="楷体_GB2312"/>
                </a:rPr>
                <a:t>高地址</a:t>
              </a:r>
            </a:p>
          </p:txBody>
        </p:sp>
        <p:sp>
          <p:nvSpPr>
            <p:cNvPr id="36" name="Line 25">
              <a:extLst>
                <a:ext uri="{FF2B5EF4-FFF2-40B4-BE49-F238E27FC236}">
                  <a16:creationId xmlns:a16="http://schemas.microsoft.com/office/drawing/2014/main" id="{155606CF-739F-4616-8F41-502B39C6A6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95875" y="2795588"/>
              <a:ext cx="1365250" cy="0"/>
            </a:xfrm>
            <a:prstGeom prst="line">
              <a:avLst/>
            </a:prstGeom>
            <a:noFill/>
            <a:ln w="28575" cap="sq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Text Box 26">
              <a:extLst>
                <a:ext uri="{FF2B5EF4-FFF2-40B4-BE49-F238E27FC236}">
                  <a16:creationId xmlns:a16="http://schemas.microsoft.com/office/drawing/2014/main" id="{B911F4B5-061E-4627-8C74-1062163080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7974" y="5005388"/>
              <a:ext cx="218757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>
                  <a:solidFill>
                    <a:srgbClr val="000000"/>
                  </a:solidFill>
                </a:rPr>
                <a:t>PUSH  AX </a:t>
              </a:r>
              <a:r>
                <a:rPr lang="zh-CN" altLang="zh-CN" sz="2000" b="1">
                  <a:solidFill>
                    <a:srgbClr val="000000"/>
                  </a:solidFill>
                </a:rPr>
                <a:t>执行后</a:t>
              </a:r>
              <a:endParaRPr lang="zh-CN" altLang="en-US" sz="2400">
                <a:solidFill>
                  <a:srgbClr val="000000"/>
                </a:solidFill>
              </a:endParaRPr>
            </a:p>
          </p:txBody>
        </p:sp>
        <p:grpSp>
          <p:nvGrpSpPr>
            <p:cNvPr id="38" name="Group 27">
              <a:extLst>
                <a:ext uri="{FF2B5EF4-FFF2-40B4-BE49-F238E27FC236}">
                  <a16:creationId xmlns:a16="http://schemas.microsoft.com/office/drawing/2014/main" id="{9C91722B-1EC1-4D67-988F-23FC531C9E2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686550" y="2947988"/>
              <a:ext cx="1295400" cy="838200"/>
              <a:chOff x="4416" y="2352"/>
              <a:chExt cx="816" cy="528"/>
            </a:xfrm>
          </p:grpSpPr>
          <p:sp>
            <p:nvSpPr>
              <p:cNvPr id="42" name="Text Box 28">
                <a:extLst>
                  <a:ext uri="{FF2B5EF4-FFF2-40B4-BE49-F238E27FC236}">
                    <a16:creationId xmlns:a16="http://schemas.microsoft.com/office/drawing/2014/main" id="{F3B5255E-B2BE-4069-8FD0-CEA1E15CBC6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16" y="2544"/>
                <a:ext cx="81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zh-CN" altLang="en-US" sz="2000" b="1">
                    <a:solidFill>
                      <a:srgbClr val="000000"/>
                    </a:solidFill>
                  </a:rPr>
                  <a:t>进栈方向</a:t>
                </a:r>
              </a:p>
            </p:txBody>
          </p:sp>
          <p:sp>
            <p:nvSpPr>
              <p:cNvPr id="43" name="Line 29">
                <a:extLst>
                  <a:ext uri="{FF2B5EF4-FFF2-40B4-BE49-F238E27FC236}">
                    <a16:creationId xmlns:a16="http://schemas.microsoft.com/office/drawing/2014/main" id="{9A2601D2-2655-49C7-9330-A53C644702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16" y="2352"/>
                <a:ext cx="0" cy="528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9" name="Line 30">
              <a:extLst>
                <a:ext uri="{FF2B5EF4-FFF2-40B4-BE49-F238E27FC236}">
                  <a16:creationId xmlns:a16="http://schemas.microsoft.com/office/drawing/2014/main" id="{16F6F15F-8062-49F9-8B53-4444B71F81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57750" y="2643188"/>
              <a:ext cx="0" cy="762000"/>
            </a:xfrm>
            <a:prstGeom prst="line">
              <a:avLst/>
            </a:prstGeom>
            <a:noFill/>
            <a:ln w="28575" cap="sq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Line 31">
              <a:extLst>
                <a:ext uri="{FF2B5EF4-FFF2-40B4-BE49-F238E27FC236}">
                  <a16:creationId xmlns:a16="http://schemas.microsoft.com/office/drawing/2014/main" id="{896C2E16-2328-4C1B-BCBF-D5611E85CE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57750" y="3405188"/>
              <a:ext cx="228600" cy="0"/>
            </a:xfrm>
            <a:prstGeom prst="line">
              <a:avLst/>
            </a:prstGeom>
            <a:noFill/>
            <a:ln w="28575" cap="sq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Line 32">
              <a:extLst>
                <a:ext uri="{FF2B5EF4-FFF2-40B4-BE49-F238E27FC236}">
                  <a16:creationId xmlns:a16="http://schemas.microsoft.com/office/drawing/2014/main" id="{0F82338D-068E-446B-92E3-D0A58319E8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81550" y="2643188"/>
              <a:ext cx="76200" cy="0"/>
            </a:xfrm>
            <a:prstGeom prst="line">
              <a:avLst/>
            </a:prstGeom>
            <a:noFill/>
            <a:ln w="28575" cap="sq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904860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94" name="灯片编号占位符 4">
            <a:extLst>
              <a:ext uri="{FF2B5EF4-FFF2-40B4-BE49-F238E27FC236}">
                <a16:creationId xmlns:a16="http://schemas.microsoft.com/office/drawing/2014/main" id="{57E261E7-DD03-448D-A1AD-2C524EB65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6AA0FFE7-FFD7-4731-9D69-34AAF0108D30}" type="slidenum">
              <a:rPr lang="en-US" altLang="zh-CN" sz="1200">
                <a:solidFill>
                  <a:srgbClr val="B4B686"/>
                </a:solidFill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43</a:t>
            </a:fld>
            <a:endParaRPr lang="en-US" altLang="zh-CN" sz="1200" dirty="0">
              <a:solidFill>
                <a:srgbClr val="B4B686"/>
              </a:solidFill>
            </a:endParaRPr>
          </a:p>
        </p:txBody>
      </p:sp>
      <p:sp>
        <p:nvSpPr>
          <p:cNvPr id="21" name="Rectangle 1027">
            <a:extLst>
              <a:ext uri="{FF2B5EF4-FFF2-40B4-BE49-F238E27FC236}">
                <a16:creationId xmlns:a16="http://schemas.microsoft.com/office/drawing/2014/main" id="{A741CC4D-072A-4ADC-9911-DA382DDFB5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4502" y="427693"/>
            <a:ext cx="2299027" cy="523220"/>
          </a:xfrm>
          <a:prstGeom prst="rect">
            <a:avLst/>
          </a:prstGeom>
          <a:solidFill>
            <a:srgbClr val="0E457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  <a:defRPr/>
            </a:pPr>
            <a:r>
              <a:rPr lang="zh-CN" altLang="en-US" sz="2800" b="1" kern="0" dirty="0">
                <a:solidFill>
                  <a:schemeClr val="bg1"/>
                </a:solidFill>
                <a:latin typeface="Times New Roman" panose="02020603050405020304" pitchFamily="18" charset="0"/>
                <a:ea typeface="方正静蕾简体" panose="02000000000000000000"/>
              </a:rPr>
              <a:t>例：</a:t>
            </a:r>
            <a:r>
              <a:rPr lang="en-US" altLang="zh-CN" sz="2800" b="1" kern="0" dirty="0">
                <a:solidFill>
                  <a:schemeClr val="bg1"/>
                </a:solidFill>
                <a:latin typeface="Times New Roman" panose="02020603050405020304" pitchFamily="18" charset="0"/>
                <a:ea typeface="方正静蕾简体" panose="02000000000000000000"/>
              </a:rPr>
              <a:t>POP  BX</a:t>
            </a:r>
            <a:endParaRPr lang="zh-CN" altLang="en-US" sz="2800" b="1" kern="0" dirty="0">
              <a:solidFill>
                <a:schemeClr val="bg1"/>
              </a:solidFill>
              <a:latin typeface="Times New Roman" panose="02020603050405020304" pitchFamily="18" charset="0"/>
              <a:ea typeface="方正静蕾简体" panose="0200000000000000000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AAAA0F6-BB77-41FF-B7C7-73C4F60675C8}"/>
              </a:ext>
            </a:extLst>
          </p:cNvPr>
          <p:cNvSpPr/>
          <p:nvPr/>
        </p:nvSpPr>
        <p:spPr>
          <a:xfrm>
            <a:off x="628651" y="1203669"/>
            <a:ext cx="7717020" cy="5152681"/>
          </a:xfrm>
          <a:prstGeom prst="rect">
            <a:avLst/>
          </a:prstGeom>
          <a:noFill/>
          <a:ln w="28575">
            <a:solidFill>
              <a:srgbClr val="0E457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64536E58-75C2-415B-ACAB-5DC9C1030EFB}"/>
              </a:ext>
            </a:extLst>
          </p:cNvPr>
          <p:cNvGrpSpPr>
            <a:grpSpLocks/>
          </p:cNvGrpSpPr>
          <p:nvPr/>
        </p:nvGrpSpPr>
        <p:grpSpPr bwMode="auto">
          <a:xfrm>
            <a:off x="515236" y="2094054"/>
            <a:ext cx="4038600" cy="3371910"/>
            <a:chOff x="3943350" y="2033588"/>
            <a:chExt cx="4038600" cy="3371910"/>
          </a:xfrm>
        </p:grpSpPr>
        <p:sp>
          <p:nvSpPr>
            <p:cNvPr id="24" name="Text Box 13">
              <a:extLst>
                <a:ext uri="{FF2B5EF4-FFF2-40B4-BE49-F238E27FC236}">
                  <a16:creationId xmlns:a16="http://schemas.microsoft.com/office/drawing/2014/main" id="{57A840C4-3C7A-4E7D-93BE-0DC333CEB6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43350" y="2414588"/>
              <a:ext cx="12954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000" b="1" dirty="0">
                  <a:solidFill>
                    <a:srgbClr val="000000"/>
                  </a:solidFill>
                </a:rPr>
                <a:t>（</a:t>
              </a:r>
              <a:r>
                <a:rPr lang="en-US" altLang="zh-CN" sz="2000" b="1" dirty="0">
                  <a:solidFill>
                    <a:srgbClr val="000000"/>
                  </a:solidFill>
                </a:rPr>
                <a:t>SP</a:t>
              </a:r>
              <a:r>
                <a:rPr lang="zh-CN" altLang="en-US" sz="2000" b="1" dirty="0">
                  <a:solidFill>
                    <a:srgbClr val="000000"/>
                  </a:solidFill>
                </a:rPr>
                <a:t>）</a:t>
              </a:r>
              <a:r>
                <a:rPr lang="zh-CN" altLang="en-US" sz="2000" b="1" dirty="0">
                  <a:solidFill>
                    <a:srgbClr val="000000"/>
                  </a:solidFill>
                  <a:sym typeface="Symbol" panose="05050102010706020507" pitchFamily="18" charset="2"/>
                </a:rPr>
                <a:t></a:t>
              </a:r>
              <a:endParaRPr lang="zh-CN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25" name="Line 14">
              <a:extLst>
                <a:ext uri="{FF2B5EF4-FFF2-40B4-BE49-F238E27FC236}">
                  <a16:creationId xmlns:a16="http://schemas.microsoft.com/office/drawing/2014/main" id="{9C20EDE2-B51F-4A3C-B6B6-93231F30F2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57950" y="2109788"/>
              <a:ext cx="0" cy="2590800"/>
            </a:xfrm>
            <a:prstGeom prst="line">
              <a:avLst/>
            </a:prstGeom>
            <a:noFill/>
            <a:ln w="28575" cap="sq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Line 15">
              <a:extLst>
                <a:ext uri="{FF2B5EF4-FFF2-40B4-BE49-F238E27FC236}">
                  <a16:creationId xmlns:a16="http://schemas.microsoft.com/office/drawing/2014/main" id="{9DCF2C42-0ACB-4C25-AFE0-0CE7EF29C7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99050" y="4700588"/>
              <a:ext cx="1352549" cy="0"/>
            </a:xfrm>
            <a:prstGeom prst="line">
              <a:avLst/>
            </a:prstGeom>
            <a:noFill/>
            <a:ln w="28575" cap="sq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16">
              <a:extLst>
                <a:ext uri="{FF2B5EF4-FFF2-40B4-BE49-F238E27FC236}">
                  <a16:creationId xmlns:a16="http://schemas.microsoft.com/office/drawing/2014/main" id="{F1ED5518-05CB-4324-8BCE-B73EE4CA27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92700" y="4319588"/>
              <a:ext cx="1365250" cy="0"/>
            </a:xfrm>
            <a:prstGeom prst="line">
              <a:avLst/>
            </a:prstGeom>
            <a:noFill/>
            <a:ln w="28575" cap="sq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Line 17">
              <a:extLst>
                <a:ext uri="{FF2B5EF4-FFF2-40B4-BE49-F238E27FC236}">
                  <a16:creationId xmlns:a16="http://schemas.microsoft.com/office/drawing/2014/main" id="{8FA31707-A53A-43A8-81C0-3A40B874DA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92700" y="3938588"/>
              <a:ext cx="1365250" cy="0"/>
            </a:xfrm>
            <a:prstGeom prst="line">
              <a:avLst/>
            </a:prstGeom>
            <a:noFill/>
            <a:ln w="28575" cap="sq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Line 18">
              <a:extLst>
                <a:ext uri="{FF2B5EF4-FFF2-40B4-BE49-F238E27FC236}">
                  <a16:creationId xmlns:a16="http://schemas.microsoft.com/office/drawing/2014/main" id="{66316803-A8C8-46DB-902F-A9EE138A1B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92700" y="3557588"/>
              <a:ext cx="1365250" cy="0"/>
            </a:xfrm>
            <a:prstGeom prst="line">
              <a:avLst/>
            </a:prstGeom>
            <a:noFill/>
            <a:ln w="28575" cap="sq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Line 19">
              <a:extLst>
                <a:ext uri="{FF2B5EF4-FFF2-40B4-BE49-F238E27FC236}">
                  <a16:creationId xmlns:a16="http://schemas.microsoft.com/office/drawing/2014/main" id="{AFC0A9B6-A1E3-41E6-ACCC-04E35189DF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92700" y="3176588"/>
              <a:ext cx="1365250" cy="0"/>
            </a:xfrm>
            <a:prstGeom prst="line">
              <a:avLst/>
            </a:prstGeom>
            <a:noFill/>
            <a:ln w="28575" cap="sq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Text Box 20">
              <a:extLst>
                <a:ext uri="{FF2B5EF4-FFF2-40B4-BE49-F238E27FC236}">
                  <a16:creationId xmlns:a16="http://schemas.microsoft.com/office/drawing/2014/main" id="{F667BAF5-C7A4-4DFB-B54F-72FD3CF2BB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51475" y="3252788"/>
              <a:ext cx="647700" cy="1552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400" dirty="0">
                  <a:solidFill>
                    <a:srgbClr val="000000"/>
                  </a:solidFill>
                </a:rPr>
                <a:t>*  *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400" dirty="0">
                  <a:solidFill>
                    <a:srgbClr val="000000"/>
                  </a:solidFill>
                </a:rPr>
                <a:t>*  *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400" dirty="0">
                  <a:solidFill>
                    <a:srgbClr val="000000"/>
                  </a:solidFill>
                </a:rPr>
                <a:t>*  *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400" dirty="0">
                  <a:solidFill>
                    <a:srgbClr val="000000"/>
                  </a:solidFill>
                </a:rPr>
                <a:t>*  *</a:t>
              </a:r>
            </a:p>
          </p:txBody>
        </p:sp>
        <p:sp>
          <p:nvSpPr>
            <p:cNvPr id="32" name="Line 21">
              <a:extLst>
                <a:ext uri="{FF2B5EF4-FFF2-40B4-BE49-F238E27FC236}">
                  <a16:creationId xmlns:a16="http://schemas.microsoft.com/office/drawing/2014/main" id="{71FDE04F-56FF-4538-8968-77BBD0ABC5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92700" y="2109788"/>
              <a:ext cx="0" cy="2590800"/>
            </a:xfrm>
            <a:prstGeom prst="line">
              <a:avLst/>
            </a:prstGeom>
            <a:noFill/>
            <a:ln w="28575" cap="sq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Line 22">
              <a:extLst>
                <a:ext uri="{FF2B5EF4-FFF2-40B4-BE49-F238E27FC236}">
                  <a16:creationId xmlns:a16="http://schemas.microsoft.com/office/drawing/2014/main" id="{E36CFC23-CAB2-45F7-9964-348514315F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95875" y="2414588"/>
              <a:ext cx="1365250" cy="0"/>
            </a:xfrm>
            <a:prstGeom prst="line">
              <a:avLst/>
            </a:prstGeom>
            <a:noFill/>
            <a:ln w="28575" cap="sq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Rectangle 23">
              <a:extLst>
                <a:ext uri="{FF2B5EF4-FFF2-40B4-BE49-F238E27FC236}">
                  <a16:creationId xmlns:a16="http://schemas.microsoft.com/office/drawing/2014/main" id="{B6EABF23-AC73-4E97-B128-A283CD72FA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350" y="2441576"/>
              <a:ext cx="838200" cy="779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800" b="1">
                  <a:solidFill>
                    <a:srgbClr val="000000"/>
                  </a:solidFill>
                </a:rPr>
                <a:t>07H</a:t>
              </a:r>
            </a:p>
            <a:p>
              <a:pPr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800" b="1">
                  <a:solidFill>
                    <a:srgbClr val="000000"/>
                  </a:solidFill>
                </a:rPr>
                <a:t>21H</a:t>
              </a:r>
            </a:p>
          </p:txBody>
        </p:sp>
        <p:sp>
          <p:nvSpPr>
            <p:cNvPr id="35" name="Text Box 24">
              <a:extLst>
                <a:ext uri="{FF2B5EF4-FFF2-40B4-BE49-F238E27FC236}">
                  <a16:creationId xmlns:a16="http://schemas.microsoft.com/office/drawing/2014/main" id="{85FFA393-2DC3-4DF8-9A4A-7DBD6DE869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34150" y="2033588"/>
              <a:ext cx="1143000" cy="2682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000" b="1">
                  <a:solidFill>
                    <a:srgbClr val="000000"/>
                  </a:solidFill>
                  <a:ea typeface="楷体_GB2312"/>
                  <a:cs typeface="楷体_GB2312"/>
                </a:rPr>
                <a:t>低地址</a:t>
              </a:r>
            </a:p>
            <a:p>
              <a:pPr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2000" b="1">
                <a:solidFill>
                  <a:srgbClr val="000000"/>
                </a:solidFill>
                <a:ea typeface="楷体_GB2312"/>
                <a:cs typeface="楷体_GB2312"/>
              </a:endParaRPr>
            </a:p>
            <a:p>
              <a:pPr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2000" b="1">
                <a:solidFill>
                  <a:srgbClr val="000000"/>
                </a:solidFill>
                <a:ea typeface="楷体_GB2312"/>
                <a:cs typeface="楷体_GB2312"/>
              </a:endParaRPr>
            </a:p>
            <a:p>
              <a:pPr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2000" b="1">
                <a:solidFill>
                  <a:srgbClr val="000000"/>
                </a:solidFill>
                <a:ea typeface="楷体_GB2312"/>
                <a:cs typeface="楷体_GB2312"/>
              </a:endParaRPr>
            </a:p>
            <a:p>
              <a:pPr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000" b="1">
                  <a:solidFill>
                    <a:srgbClr val="000000"/>
                  </a:solidFill>
                  <a:ea typeface="楷体_GB2312"/>
                  <a:cs typeface="楷体_GB2312"/>
                </a:rPr>
                <a:t>  </a:t>
              </a:r>
            </a:p>
            <a:p>
              <a:pPr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000" b="1">
                  <a:solidFill>
                    <a:srgbClr val="000000"/>
                  </a:solidFill>
                  <a:ea typeface="楷体_GB2312"/>
                  <a:cs typeface="楷体_GB2312"/>
                </a:rPr>
                <a:t>高地址</a:t>
              </a:r>
            </a:p>
          </p:txBody>
        </p:sp>
        <p:sp>
          <p:nvSpPr>
            <p:cNvPr id="36" name="Line 25">
              <a:extLst>
                <a:ext uri="{FF2B5EF4-FFF2-40B4-BE49-F238E27FC236}">
                  <a16:creationId xmlns:a16="http://schemas.microsoft.com/office/drawing/2014/main" id="{155606CF-739F-4616-8F41-502B39C6A6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95875" y="2795588"/>
              <a:ext cx="1365250" cy="0"/>
            </a:xfrm>
            <a:prstGeom prst="line">
              <a:avLst/>
            </a:prstGeom>
            <a:noFill/>
            <a:ln w="28575" cap="sq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Text Box 26">
              <a:extLst>
                <a:ext uri="{FF2B5EF4-FFF2-40B4-BE49-F238E27FC236}">
                  <a16:creationId xmlns:a16="http://schemas.microsoft.com/office/drawing/2014/main" id="{B911F4B5-061E-4627-8C74-1062163080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7974" y="5005388"/>
              <a:ext cx="200753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 dirty="0">
                  <a:solidFill>
                    <a:srgbClr val="000000"/>
                  </a:solidFill>
                </a:rPr>
                <a:t>POP  BX </a:t>
              </a:r>
              <a:r>
                <a:rPr lang="zh-CN" altLang="zh-CN" sz="2000" b="1" dirty="0">
                  <a:solidFill>
                    <a:srgbClr val="000000"/>
                  </a:solidFill>
                </a:rPr>
                <a:t>执行</a:t>
              </a:r>
              <a:r>
                <a:rPr lang="zh-CN" altLang="en-US" sz="2000" b="1" dirty="0">
                  <a:solidFill>
                    <a:srgbClr val="000000"/>
                  </a:solidFill>
                </a:rPr>
                <a:t>前</a:t>
              </a:r>
              <a:endParaRPr lang="zh-CN" altLang="en-US" sz="2400" dirty="0">
                <a:solidFill>
                  <a:srgbClr val="000000"/>
                </a:solidFill>
              </a:endParaRPr>
            </a:p>
          </p:txBody>
        </p:sp>
        <p:grpSp>
          <p:nvGrpSpPr>
            <p:cNvPr id="38" name="Group 27">
              <a:extLst>
                <a:ext uri="{FF2B5EF4-FFF2-40B4-BE49-F238E27FC236}">
                  <a16:creationId xmlns:a16="http://schemas.microsoft.com/office/drawing/2014/main" id="{9C91722B-1EC1-4D67-988F-23FC531C9E2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686550" y="2947988"/>
              <a:ext cx="1295400" cy="838200"/>
              <a:chOff x="4416" y="2352"/>
              <a:chExt cx="816" cy="528"/>
            </a:xfrm>
          </p:grpSpPr>
          <p:sp>
            <p:nvSpPr>
              <p:cNvPr id="42" name="Text Box 28">
                <a:extLst>
                  <a:ext uri="{FF2B5EF4-FFF2-40B4-BE49-F238E27FC236}">
                    <a16:creationId xmlns:a16="http://schemas.microsoft.com/office/drawing/2014/main" id="{F3B5255E-B2BE-4069-8FD0-CEA1E15CBC6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16" y="2544"/>
                <a:ext cx="81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zh-CN" altLang="en-US" sz="2000" b="1">
                    <a:solidFill>
                      <a:srgbClr val="000000"/>
                    </a:solidFill>
                  </a:rPr>
                  <a:t>进栈方向</a:t>
                </a:r>
              </a:p>
            </p:txBody>
          </p:sp>
          <p:sp>
            <p:nvSpPr>
              <p:cNvPr id="43" name="Line 29">
                <a:extLst>
                  <a:ext uri="{FF2B5EF4-FFF2-40B4-BE49-F238E27FC236}">
                    <a16:creationId xmlns:a16="http://schemas.microsoft.com/office/drawing/2014/main" id="{9A2601D2-2655-49C7-9330-A53C644702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16" y="2352"/>
                <a:ext cx="0" cy="528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9F1F6B1C-12C6-4E85-847B-7F3AB3DCEF1F}"/>
              </a:ext>
            </a:extLst>
          </p:cNvPr>
          <p:cNvGrpSpPr>
            <a:grpSpLocks/>
          </p:cNvGrpSpPr>
          <p:nvPr/>
        </p:nvGrpSpPr>
        <p:grpSpPr bwMode="auto">
          <a:xfrm>
            <a:off x="4288021" y="2094054"/>
            <a:ext cx="3733800" cy="3871913"/>
            <a:chOff x="3762375" y="2041525"/>
            <a:chExt cx="3733800" cy="3871913"/>
          </a:xfrm>
        </p:grpSpPr>
        <p:sp>
          <p:nvSpPr>
            <p:cNvPr id="45" name="Text Box 15">
              <a:extLst>
                <a:ext uri="{FF2B5EF4-FFF2-40B4-BE49-F238E27FC236}">
                  <a16:creationId xmlns:a16="http://schemas.microsoft.com/office/drawing/2014/main" id="{99276F45-B1AE-4087-BF7C-089627B07E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2375" y="3184525"/>
              <a:ext cx="12954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000" b="1">
                  <a:solidFill>
                    <a:srgbClr val="000000"/>
                  </a:solidFill>
                </a:rPr>
                <a:t>（</a:t>
              </a:r>
              <a:r>
                <a:rPr lang="en-US" altLang="zh-CN" sz="2000" b="1">
                  <a:solidFill>
                    <a:srgbClr val="000000"/>
                  </a:solidFill>
                </a:rPr>
                <a:t>SP</a:t>
              </a:r>
              <a:r>
                <a:rPr lang="zh-CN" altLang="en-US" sz="2000" b="1">
                  <a:solidFill>
                    <a:srgbClr val="000000"/>
                  </a:solidFill>
                </a:rPr>
                <a:t>）</a:t>
              </a:r>
              <a:r>
                <a:rPr lang="zh-CN" altLang="en-US" sz="2000" b="1">
                  <a:solidFill>
                    <a:srgbClr val="000000"/>
                  </a:solidFill>
                  <a:sym typeface="Symbol" panose="05050102010706020507" pitchFamily="18" charset="2"/>
                </a:rPr>
                <a:t></a:t>
              </a:r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46" name="Line 16">
              <a:extLst>
                <a:ext uri="{FF2B5EF4-FFF2-40B4-BE49-F238E27FC236}">
                  <a16:creationId xmlns:a16="http://schemas.microsoft.com/office/drawing/2014/main" id="{7E0408A7-49B4-440B-9250-4A0CF5EC89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76975" y="2117725"/>
              <a:ext cx="0" cy="2590800"/>
            </a:xfrm>
            <a:prstGeom prst="line">
              <a:avLst/>
            </a:prstGeom>
            <a:noFill/>
            <a:ln w="28575" cap="sq">
              <a:solidFill>
                <a:srgbClr val="44546A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Line 17">
              <a:extLst>
                <a:ext uri="{FF2B5EF4-FFF2-40B4-BE49-F238E27FC236}">
                  <a16:creationId xmlns:a16="http://schemas.microsoft.com/office/drawing/2014/main" id="{CAB4AE13-2B02-4CBA-80C3-A199068914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05375" y="4708525"/>
              <a:ext cx="1365250" cy="0"/>
            </a:xfrm>
            <a:prstGeom prst="line">
              <a:avLst/>
            </a:prstGeom>
            <a:noFill/>
            <a:ln w="28575" cap="sq">
              <a:solidFill>
                <a:srgbClr val="44546A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Line 18">
              <a:extLst>
                <a:ext uri="{FF2B5EF4-FFF2-40B4-BE49-F238E27FC236}">
                  <a16:creationId xmlns:a16="http://schemas.microsoft.com/office/drawing/2014/main" id="{F436B0C8-CC06-49C3-9EBE-B3ED92A592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11725" y="4327525"/>
              <a:ext cx="1365250" cy="0"/>
            </a:xfrm>
            <a:prstGeom prst="line">
              <a:avLst/>
            </a:prstGeom>
            <a:noFill/>
            <a:ln w="28575" cap="sq">
              <a:solidFill>
                <a:srgbClr val="44546A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Line 19">
              <a:extLst>
                <a:ext uri="{FF2B5EF4-FFF2-40B4-BE49-F238E27FC236}">
                  <a16:creationId xmlns:a16="http://schemas.microsoft.com/office/drawing/2014/main" id="{DD55ED6C-3915-4521-8754-900399022C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11725" y="3946525"/>
              <a:ext cx="1365250" cy="0"/>
            </a:xfrm>
            <a:prstGeom prst="line">
              <a:avLst/>
            </a:prstGeom>
            <a:noFill/>
            <a:ln w="28575" cap="sq">
              <a:solidFill>
                <a:srgbClr val="44546A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Line 20">
              <a:extLst>
                <a:ext uri="{FF2B5EF4-FFF2-40B4-BE49-F238E27FC236}">
                  <a16:creationId xmlns:a16="http://schemas.microsoft.com/office/drawing/2014/main" id="{3EF9888E-1813-4811-9888-F331BC21B5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11725" y="3565525"/>
              <a:ext cx="1365250" cy="0"/>
            </a:xfrm>
            <a:prstGeom prst="line">
              <a:avLst/>
            </a:prstGeom>
            <a:noFill/>
            <a:ln w="28575" cap="sq">
              <a:solidFill>
                <a:srgbClr val="44546A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Line 21">
              <a:extLst>
                <a:ext uri="{FF2B5EF4-FFF2-40B4-BE49-F238E27FC236}">
                  <a16:creationId xmlns:a16="http://schemas.microsoft.com/office/drawing/2014/main" id="{E3CD341A-5F0F-461B-81E7-6A78715B81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11725" y="3184525"/>
              <a:ext cx="1365250" cy="0"/>
            </a:xfrm>
            <a:prstGeom prst="line">
              <a:avLst/>
            </a:prstGeom>
            <a:noFill/>
            <a:ln w="28575" cap="sq">
              <a:solidFill>
                <a:srgbClr val="44546A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Text Box 22">
              <a:extLst>
                <a:ext uri="{FF2B5EF4-FFF2-40B4-BE49-F238E27FC236}">
                  <a16:creationId xmlns:a16="http://schemas.microsoft.com/office/drawing/2014/main" id="{3053D203-DF3C-4707-AA5E-718A80BDB9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70500" y="3260725"/>
              <a:ext cx="647700" cy="1552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400" dirty="0">
                  <a:solidFill>
                    <a:srgbClr val="000000"/>
                  </a:solidFill>
                </a:rPr>
                <a:t>*  *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400" dirty="0">
                  <a:solidFill>
                    <a:srgbClr val="000000"/>
                  </a:solidFill>
                </a:rPr>
                <a:t>*  *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400" dirty="0">
                  <a:solidFill>
                    <a:srgbClr val="000000"/>
                  </a:solidFill>
                </a:rPr>
                <a:t>*  *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400" dirty="0">
                  <a:solidFill>
                    <a:srgbClr val="000000"/>
                  </a:solidFill>
                </a:rPr>
                <a:t>*  *</a:t>
              </a:r>
            </a:p>
          </p:txBody>
        </p:sp>
        <p:sp>
          <p:nvSpPr>
            <p:cNvPr id="53" name="Line 23">
              <a:extLst>
                <a:ext uri="{FF2B5EF4-FFF2-40B4-BE49-F238E27FC236}">
                  <a16:creationId xmlns:a16="http://schemas.microsoft.com/office/drawing/2014/main" id="{34701B50-1ECF-4FE7-AACB-7AC3C77667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11725" y="2117725"/>
              <a:ext cx="0" cy="2590800"/>
            </a:xfrm>
            <a:prstGeom prst="line">
              <a:avLst/>
            </a:prstGeom>
            <a:noFill/>
            <a:ln w="28575" cap="sq">
              <a:solidFill>
                <a:srgbClr val="44546A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Line 24">
              <a:extLst>
                <a:ext uri="{FF2B5EF4-FFF2-40B4-BE49-F238E27FC236}">
                  <a16:creationId xmlns:a16="http://schemas.microsoft.com/office/drawing/2014/main" id="{2E9A3158-58DA-4A85-B2E3-9A58B915BE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14900" y="2422525"/>
              <a:ext cx="1365250" cy="0"/>
            </a:xfrm>
            <a:prstGeom prst="line">
              <a:avLst/>
            </a:prstGeom>
            <a:noFill/>
            <a:ln w="28575" cap="sq">
              <a:solidFill>
                <a:srgbClr val="44546A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Rectangle 25">
              <a:extLst>
                <a:ext uri="{FF2B5EF4-FFF2-40B4-BE49-F238E27FC236}">
                  <a16:creationId xmlns:a16="http://schemas.microsoft.com/office/drawing/2014/main" id="{92C13AB9-3EF6-4FF1-B09B-696C418425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6375" y="2449513"/>
              <a:ext cx="838200" cy="779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800" b="1">
                  <a:solidFill>
                    <a:srgbClr val="000000"/>
                  </a:solidFill>
                </a:rPr>
                <a:t>07H</a:t>
              </a:r>
            </a:p>
            <a:p>
              <a:pPr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800" b="1">
                  <a:solidFill>
                    <a:srgbClr val="000000"/>
                  </a:solidFill>
                </a:rPr>
                <a:t>21H</a:t>
              </a:r>
            </a:p>
          </p:txBody>
        </p:sp>
        <p:sp>
          <p:nvSpPr>
            <p:cNvPr id="56" name="Text Box 26">
              <a:extLst>
                <a:ext uri="{FF2B5EF4-FFF2-40B4-BE49-F238E27FC236}">
                  <a16:creationId xmlns:a16="http://schemas.microsoft.com/office/drawing/2014/main" id="{FB9D7B46-DA29-468B-847B-653BB3A66D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53175" y="2041525"/>
              <a:ext cx="1143000" cy="2682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000" b="1">
                  <a:solidFill>
                    <a:srgbClr val="000000"/>
                  </a:solidFill>
                  <a:ea typeface="楷体_GB2312"/>
                  <a:cs typeface="楷体_GB2312"/>
                </a:rPr>
                <a:t>低地址</a:t>
              </a:r>
            </a:p>
            <a:p>
              <a:pPr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2000" b="1">
                <a:solidFill>
                  <a:srgbClr val="000000"/>
                </a:solidFill>
                <a:ea typeface="楷体_GB2312"/>
                <a:cs typeface="楷体_GB2312"/>
              </a:endParaRPr>
            </a:p>
            <a:p>
              <a:pPr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2000" b="1">
                <a:solidFill>
                  <a:srgbClr val="000000"/>
                </a:solidFill>
                <a:ea typeface="楷体_GB2312"/>
                <a:cs typeface="楷体_GB2312"/>
              </a:endParaRPr>
            </a:p>
            <a:p>
              <a:pPr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2000" b="1">
                <a:solidFill>
                  <a:srgbClr val="000000"/>
                </a:solidFill>
                <a:ea typeface="楷体_GB2312"/>
                <a:cs typeface="楷体_GB2312"/>
              </a:endParaRPr>
            </a:p>
            <a:p>
              <a:pPr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000" b="1">
                  <a:solidFill>
                    <a:srgbClr val="000000"/>
                  </a:solidFill>
                  <a:ea typeface="楷体_GB2312"/>
                  <a:cs typeface="楷体_GB2312"/>
                </a:rPr>
                <a:t>  </a:t>
              </a:r>
            </a:p>
            <a:p>
              <a:pPr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000" b="1">
                  <a:solidFill>
                    <a:srgbClr val="000000"/>
                  </a:solidFill>
                  <a:ea typeface="楷体_GB2312"/>
                  <a:cs typeface="楷体_GB2312"/>
                </a:rPr>
                <a:t>高地址</a:t>
              </a:r>
            </a:p>
          </p:txBody>
        </p:sp>
        <p:sp>
          <p:nvSpPr>
            <p:cNvPr id="57" name="Line 27">
              <a:extLst>
                <a:ext uri="{FF2B5EF4-FFF2-40B4-BE49-F238E27FC236}">
                  <a16:creationId xmlns:a16="http://schemas.microsoft.com/office/drawing/2014/main" id="{24A52B21-FFC2-4249-BA66-8DAB4D203A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14900" y="2803525"/>
              <a:ext cx="1365250" cy="0"/>
            </a:xfrm>
            <a:prstGeom prst="line">
              <a:avLst/>
            </a:prstGeom>
            <a:noFill/>
            <a:ln w="28575" cap="sq">
              <a:solidFill>
                <a:srgbClr val="44546A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Text Box 28">
              <a:extLst>
                <a:ext uri="{FF2B5EF4-FFF2-40B4-BE49-F238E27FC236}">
                  <a16:creationId xmlns:a16="http://schemas.microsoft.com/office/drawing/2014/main" id="{1C072ED0-EFE2-4CF3-A3FD-D299894781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48175" y="5013325"/>
              <a:ext cx="2193925" cy="900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>
                  <a:solidFill>
                    <a:srgbClr val="000000"/>
                  </a:solidFill>
                </a:rPr>
                <a:t>   POP  BX </a:t>
              </a:r>
              <a:r>
                <a:rPr lang="zh-CN" altLang="zh-CN" sz="2000" b="1">
                  <a:solidFill>
                    <a:srgbClr val="000000"/>
                  </a:solidFill>
                </a:rPr>
                <a:t>执行后</a:t>
              </a:r>
              <a:endParaRPr lang="zh-CN" altLang="en-US" sz="2000" b="1">
                <a:solidFill>
                  <a:srgbClr val="000000"/>
                </a:solidFill>
              </a:endParaRPr>
            </a:p>
            <a:p>
              <a:pPr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200" b="1">
                  <a:solidFill>
                    <a:srgbClr val="000000"/>
                  </a:solidFill>
                </a:rPr>
                <a:t>    </a:t>
              </a:r>
              <a:r>
                <a:rPr lang="en-US" altLang="zh-CN" sz="2200" b="1">
                  <a:solidFill>
                    <a:srgbClr val="000000"/>
                  </a:solidFill>
                </a:rPr>
                <a:t>(BX) = 2107H</a:t>
              </a:r>
            </a:p>
          </p:txBody>
        </p:sp>
      </p:grpSp>
      <p:grpSp>
        <p:nvGrpSpPr>
          <p:cNvPr id="59" name="Group 30">
            <a:extLst>
              <a:ext uri="{FF2B5EF4-FFF2-40B4-BE49-F238E27FC236}">
                <a16:creationId xmlns:a16="http://schemas.microsoft.com/office/drawing/2014/main" id="{43264AC7-399F-48C8-88EA-588136106410}"/>
              </a:ext>
            </a:extLst>
          </p:cNvPr>
          <p:cNvGrpSpPr>
            <a:grpSpLocks/>
          </p:cNvGrpSpPr>
          <p:nvPr/>
        </p:nvGrpSpPr>
        <p:grpSpPr bwMode="auto">
          <a:xfrm>
            <a:off x="7144636" y="3018008"/>
            <a:ext cx="1219200" cy="838200"/>
            <a:chOff x="4704" y="96"/>
            <a:chExt cx="768" cy="528"/>
          </a:xfrm>
        </p:grpSpPr>
        <p:sp>
          <p:nvSpPr>
            <p:cNvPr id="60" name="Line 31">
              <a:extLst>
                <a:ext uri="{FF2B5EF4-FFF2-40B4-BE49-F238E27FC236}">
                  <a16:creationId xmlns:a16="http://schemas.microsoft.com/office/drawing/2014/main" id="{2424837C-52B1-4A14-9DB6-7CE4D7FEC18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V="1">
              <a:off x="4704" y="96"/>
              <a:ext cx="0" cy="528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Text Box 32">
              <a:extLst>
                <a:ext uri="{FF2B5EF4-FFF2-40B4-BE49-F238E27FC236}">
                  <a16:creationId xmlns:a16="http://schemas.microsoft.com/office/drawing/2014/main" id="{01919DD8-B46F-4BB0-972C-97A2C4EAE1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4" y="288"/>
              <a:ext cx="76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000" b="1" dirty="0">
                  <a:solidFill>
                    <a:srgbClr val="000000"/>
                  </a:solidFill>
                </a:rPr>
                <a:t>出栈方向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728536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94" name="灯片编号占位符 4">
            <a:extLst>
              <a:ext uri="{FF2B5EF4-FFF2-40B4-BE49-F238E27FC236}">
                <a16:creationId xmlns:a16="http://schemas.microsoft.com/office/drawing/2014/main" id="{57E261E7-DD03-448D-A1AD-2C524EB65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6AA0FFE7-FFD7-4731-9D69-34AAF0108D30}" type="slidenum">
              <a:rPr lang="en-US" altLang="zh-CN" sz="1200">
                <a:solidFill>
                  <a:srgbClr val="B4B686"/>
                </a:solidFill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44</a:t>
            </a:fld>
            <a:endParaRPr lang="en-US" altLang="zh-CN" sz="1200" dirty="0">
              <a:solidFill>
                <a:srgbClr val="B4B686"/>
              </a:solidFill>
            </a:endParaRPr>
          </a:p>
        </p:txBody>
      </p:sp>
      <p:sp>
        <p:nvSpPr>
          <p:cNvPr id="21" name="Rectangle 1027">
            <a:extLst>
              <a:ext uri="{FF2B5EF4-FFF2-40B4-BE49-F238E27FC236}">
                <a16:creationId xmlns:a16="http://schemas.microsoft.com/office/drawing/2014/main" id="{A741CC4D-072A-4ADC-9911-DA382DDFB5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4502" y="427693"/>
            <a:ext cx="3057247" cy="523220"/>
          </a:xfrm>
          <a:prstGeom prst="rect">
            <a:avLst/>
          </a:prstGeom>
          <a:solidFill>
            <a:srgbClr val="0E457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  <a:defRPr/>
            </a:pPr>
            <a:r>
              <a:rPr lang="zh-CN" altLang="en-US" sz="2800" b="1" kern="0" dirty="0">
                <a:solidFill>
                  <a:schemeClr val="bg1"/>
                </a:solidFill>
                <a:latin typeface="Times New Roman" panose="02020603050405020304" pitchFamily="18" charset="0"/>
                <a:ea typeface="方正静蕾简体" panose="02000000000000000000"/>
              </a:rPr>
              <a:t>通用数据传送指令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AAAA0F6-BB77-41FF-B7C7-73C4F60675C8}"/>
              </a:ext>
            </a:extLst>
          </p:cNvPr>
          <p:cNvSpPr/>
          <p:nvPr/>
        </p:nvSpPr>
        <p:spPr>
          <a:xfrm>
            <a:off x="628651" y="1203669"/>
            <a:ext cx="7717020" cy="5517807"/>
          </a:xfrm>
          <a:prstGeom prst="rect">
            <a:avLst/>
          </a:prstGeom>
          <a:noFill/>
          <a:ln w="28575">
            <a:solidFill>
              <a:srgbClr val="0E457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2D06B356-BDD3-4556-8DC0-00876AB6F3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409" y="1231871"/>
            <a:ext cx="7688262" cy="5361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lvl="1" indent="0">
              <a:buClr>
                <a:schemeClr val="hlink"/>
              </a:buClr>
              <a:buSzPct val="70000"/>
              <a:buNone/>
            </a:pPr>
            <a:r>
              <a:rPr lang="zh-CN" altLang="en-US" sz="2400" b="1" dirty="0">
                <a:solidFill>
                  <a:schemeClr val="tx1">
                    <a:lumMod val="50000"/>
                  </a:schemeClr>
                </a:solidFill>
              </a:rPr>
              <a:t>例：</a:t>
            </a:r>
            <a:r>
              <a:rPr lang="en-US" altLang="zh-CN" b="1" dirty="0">
                <a:solidFill>
                  <a:srgbClr val="000000"/>
                </a:solidFill>
                <a:sym typeface="Symbol" panose="05050102010706020507" pitchFamily="18" charset="2"/>
              </a:rPr>
              <a:t> DS=3000H</a:t>
            </a:r>
            <a:r>
              <a:rPr lang="zh-CN" altLang="en-US" b="1" dirty="0">
                <a:solidFill>
                  <a:srgbClr val="000000"/>
                </a:solidFill>
                <a:sym typeface="Symbol" panose="05050102010706020507" pitchFamily="18" charset="2"/>
              </a:rPr>
              <a:t>，</a:t>
            </a:r>
            <a:r>
              <a:rPr lang="en-US" altLang="zh-CN" b="1" dirty="0">
                <a:solidFill>
                  <a:srgbClr val="000000"/>
                </a:solidFill>
                <a:sym typeface="Symbol" panose="05050102010706020507" pitchFamily="18" charset="2"/>
              </a:rPr>
              <a:t>BX=2000H</a:t>
            </a:r>
            <a:r>
              <a:rPr lang="zh-CN" altLang="en-US" b="1" dirty="0">
                <a:solidFill>
                  <a:srgbClr val="000000"/>
                </a:solidFill>
                <a:sym typeface="Symbol" panose="05050102010706020507" pitchFamily="18" charset="2"/>
              </a:rPr>
              <a:t>，</a:t>
            </a:r>
            <a:r>
              <a:rPr lang="en-US" altLang="zh-CN" b="1" dirty="0">
                <a:solidFill>
                  <a:srgbClr val="000000"/>
                </a:solidFill>
                <a:sym typeface="Symbol" panose="05050102010706020507" pitchFamily="18" charset="2"/>
              </a:rPr>
              <a:t>SI=0002H </a:t>
            </a:r>
            <a:r>
              <a:rPr lang="zh-CN" altLang="en-US" b="1" dirty="0">
                <a:solidFill>
                  <a:srgbClr val="000000"/>
                </a:solidFill>
                <a:sym typeface="Symbol" panose="05050102010706020507" pitchFamily="18" charset="2"/>
              </a:rPr>
              <a:t>，</a:t>
            </a:r>
            <a:r>
              <a:rPr lang="en-US" altLang="zh-CN" b="1" dirty="0">
                <a:solidFill>
                  <a:srgbClr val="000000"/>
                </a:solidFill>
                <a:sym typeface="Symbol" panose="05050102010706020507" pitchFamily="18" charset="2"/>
              </a:rPr>
              <a:t>AX=1234H</a:t>
            </a:r>
            <a:r>
              <a:rPr lang="zh-CN" altLang="en-US" b="1" dirty="0">
                <a:solidFill>
                  <a:srgbClr val="000000"/>
                </a:solidFill>
                <a:sym typeface="Symbol" panose="05050102010706020507" pitchFamily="18" charset="2"/>
              </a:rPr>
              <a:t>，</a:t>
            </a:r>
            <a:r>
              <a:rPr lang="en-US" altLang="zh-CN" b="1" dirty="0">
                <a:solidFill>
                  <a:srgbClr val="000000"/>
                </a:solidFill>
                <a:sym typeface="Symbol" panose="05050102010706020507" pitchFamily="18" charset="2"/>
              </a:rPr>
              <a:t>CX=5678H</a:t>
            </a:r>
            <a:r>
              <a:rPr lang="zh-CN" altLang="en-US" b="1" dirty="0">
                <a:solidFill>
                  <a:srgbClr val="000000"/>
                </a:solidFill>
                <a:sym typeface="Symbol" panose="05050102010706020507" pitchFamily="18" charset="2"/>
              </a:rPr>
              <a:t>，</a:t>
            </a:r>
            <a:r>
              <a:rPr lang="en-US" altLang="zh-CN" b="1" dirty="0">
                <a:solidFill>
                  <a:srgbClr val="000000"/>
                </a:solidFill>
                <a:sym typeface="Symbol" panose="05050102010706020507" pitchFamily="18" charset="2"/>
              </a:rPr>
              <a:t>(32000H)=99H</a:t>
            </a:r>
            <a:r>
              <a:rPr lang="zh-CN" altLang="en-US" b="1" dirty="0">
                <a:solidFill>
                  <a:srgbClr val="000000"/>
                </a:solidFill>
                <a:sym typeface="Symbol" panose="05050102010706020507" pitchFamily="18" charset="2"/>
              </a:rPr>
              <a:t>，</a:t>
            </a:r>
            <a:r>
              <a:rPr lang="en-US" altLang="zh-CN" b="1" dirty="0">
                <a:solidFill>
                  <a:srgbClr val="000000"/>
                </a:solidFill>
                <a:sym typeface="Symbol" panose="05050102010706020507" pitchFamily="18" charset="2"/>
              </a:rPr>
              <a:t>(32001H)=88H</a:t>
            </a:r>
            <a:r>
              <a:rPr lang="zh-CN" altLang="en-US" b="1" dirty="0">
                <a:solidFill>
                  <a:srgbClr val="000000"/>
                </a:solidFill>
                <a:sym typeface="Symbol" panose="05050102010706020507" pitchFamily="18" charset="2"/>
              </a:rPr>
              <a:t>，</a:t>
            </a:r>
            <a:r>
              <a:rPr lang="en-US" altLang="zh-CN" b="1" dirty="0">
                <a:solidFill>
                  <a:srgbClr val="000000"/>
                </a:solidFill>
                <a:sym typeface="Symbol" panose="05050102010706020507" pitchFamily="18" charset="2"/>
              </a:rPr>
              <a:t>(32002H)=77H  (32003H)=66H</a:t>
            </a:r>
            <a:r>
              <a:rPr lang="zh-CN" altLang="en-US" b="1" dirty="0">
                <a:solidFill>
                  <a:srgbClr val="000000"/>
                </a:solidFill>
                <a:sym typeface="Symbol" panose="05050102010706020507" pitchFamily="18" charset="2"/>
              </a:rPr>
              <a:t>，</a:t>
            </a:r>
            <a:r>
              <a:rPr lang="en-US" altLang="zh-CN" b="1" dirty="0">
                <a:solidFill>
                  <a:srgbClr val="000000"/>
                </a:solidFill>
                <a:sym typeface="Symbol" panose="05050102010706020507" pitchFamily="18" charset="2"/>
              </a:rPr>
              <a:t>(32004H)=55H</a:t>
            </a:r>
            <a:r>
              <a:rPr lang="zh-CN" altLang="en-US" b="1" dirty="0">
                <a:solidFill>
                  <a:srgbClr val="000000"/>
                </a:solidFill>
                <a:sym typeface="Symbol" panose="05050102010706020507" pitchFamily="18" charset="2"/>
              </a:rPr>
              <a:t>，</a:t>
            </a:r>
            <a:r>
              <a:rPr lang="en-US" altLang="zh-CN" b="1" dirty="0">
                <a:solidFill>
                  <a:srgbClr val="000000"/>
                </a:solidFill>
                <a:sym typeface="Symbol" panose="05050102010706020507" pitchFamily="18" charset="2"/>
              </a:rPr>
              <a:t>(32005H)=44H …</a:t>
            </a:r>
          </a:p>
          <a:p>
            <a:pPr marL="0" lvl="1" indent="0">
              <a:buClr>
                <a:schemeClr val="hlink"/>
              </a:buClr>
              <a:buSzPct val="70000"/>
              <a:buNone/>
            </a:pPr>
            <a:r>
              <a:rPr lang="zh-CN" altLang="en-US" sz="2400" b="1" dirty="0">
                <a:solidFill>
                  <a:schemeClr val="tx1">
                    <a:lumMod val="50000"/>
                  </a:schemeClr>
                </a:solidFill>
              </a:rPr>
              <a:t>程序如下：</a:t>
            </a:r>
          </a:p>
          <a:p>
            <a:pPr marL="0" lvl="1" indent="0">
              <a:buClr>
                <a:schemeClr val="hlink"/>
              </a:buClr>
              <a:buSzPct val="70000"/>
              <a:buNone/>
            </a:pPr>
            <a:r>
              <a:rPr lang="en-US" altLang="zh-CN" sz="2400" b="1" dirty="0">
                <a:solidFill>
                  <a:srgbClr val="C00000"/>
                </a:solidFill>
              </a:rPr>
              <a:t>PUSH  AX</a:t>
            </a:r>
          </a:p>
          <a:p>
            <a:pPr marL="0" lvl="1" indent="0">
              <a:buClr>
                <a:schemeClr val="hlink"/>
              </a:buClr>
              <a:buSzPct val="70000"/>
              <a:buNone/>
            </a:pPr>
            <a:r>
              <a:rPr lang="en-US" altLang="zh-CN" sz="2400" b="1" dirty="0">
                <a:solidFill>
                  <a:srgbClr val="C00000"/>
                </a:solidFill>
              </a:rPr>
              <a:t>PUSH  CX</a:t>
            </a:r>
          </a:p>
          <a:p>
            <a:pPr marL="0" lvl="1" indent="0">
              <a:buClr>
                <a:schemeClr val="hlink"/>
              </a:buClr>
              <a:buSzPct val="70000"/>
              <a:buNone/>
            </a:pPr>
            <a:r>
              <a:rPr lang="en-US" altLang="zh-CN" sz="2400" b="1" dirty="0">
                <a:solidFill>
                  <a:srgbClr val="C00000"/>
                </a:solidFill>
              </a:rPr>
              <a:t>POP  [BX]</a:t>
            </a:r>
          </a:p>
          <a:p>
            <a:pPr marL="0" lvl="1" indent="0">
              <a:buClr>
                <a:schemeClr val="hlink"/>
              </a:buClr>
              <a:buSzPct val="70000"/>
              <a:buNone/>
            </a:pPr>
            <a:r>
              <a:rPr lang="en-US" altLang="zh-CN" sz="2400" b="1" dirty="0">
                <a:solidFill>
                  <a:srgbClr val="C00000"/>
                </a:solidFill>
              </a:rPr>
              <a:t>POP   [BX+SI]</a:t>
            </a:r>
          </a:p>
          <a:p>
            <a:pPr marL="0" lvl="1" indent="0">
              <a:buClr>
                <a:schemeClr val="hlink"/>
              </a:buClr>
              <a:buSzPct val="70000"/>
              <a:buNone/>
            </a:pPr>
            <a:r>
              <a:rPr lang="zh-CN" altLang="en-US" sz="2400" b="1" dirty="0">
                <a:solidFill>
                  <a:schemeClr val="tx1">
                    <a:lumMod val="50000"/>
                  </a:schemeClr>
                </a:solidFill>
              </a:rPr>
              <a:t>执行上面程序后，</a:t>
            </a:r>
            <a:endParaRPr lang="en-US" altLang="zh-CN" sz="2400" b="1" dirty="0">
              <a:solidFill>
                <a:schemeClr val="tx1">
                  <a:lumMod val="50000"/>
                </a:schemeClr>
              </a:solidFill>
            </a:endParaRPr>
          </a:p>
          <a:p>
            <a:pPr marL="0" lvl="1" indent="0">
              <a:buClr>
                <a:schemeClr val="hlink"/>
              </a:buClr>
              <a:buSzPct val="70000"/>
              <a:buNone/>
            </a:pPr>
            <a:r>
              <a:rPr lang="zh-CN" altLang="pt-BR" sz="2400" b="1" dirty="0">
                <a:solidFill>
                  <a:schemeClr val="tx1">
                    <a:lumMod val="50000"/>
                  </a:schemeClr>
                </a:solidFill>
              </a:rPr>
              <a:t>（</a:t>
            </a:r>
            <a:r>
              <a:rPr lang="pt-BR" altLang="zh-CN" sz="2400" b="1" dirty="0">
                <a:solidFill>
                  <a:schemeClr val="tx1">
                    <a:lumMod val="50000"/>
                  </a:schemeClr>
                </a:solidFill>
              </a:rPr>
              <a:t>32001H</a:t>
            </a:r>
            <a:r>
              <a:rPr lang="zh-CN" altLang="pt-BR" sz="2400" b="1" dirty="0">
                <a:solidFill>
                  <a:schemeClr val="tx1">
                    <a:lumMod val="50000"/>
                  </a:schemeClr>
                </a:solidFill>
              </a:rPr>
              <a:t>）</a:t>
            </a:r>
            <a:r>
              <a:rPr lang="pt-BR" altLang="zh-CN" sz="2400" b="1" dirty="0">
                <a:solidFill>
                  <a:schemeClr val="tx1">
                    <a:lumMod val="50000"/>
                  </a:schemeClr>
                </a:solidFill>
              </a:rPr>
              <a:t>=? </a:t>
            </a:r>
          </a:p>
          <a:p>
            <a:pPr marL="0" lvl="1" indent="0">
              <a:buClr>
                <a:schemeClr val="hlink"/>
              </a:buClr>
              <a:buSzPct val="70000"/>
              <a:buNone/>
            </a:pPr>
            <a:r>
              <a:rPr lang="zh-CN" altLang="pt-BR" sz="2400" b="1" dirty="0">
                <a:solidFill>
                  <a:schemeClr val="tx1">
                    <a:lumMod val="50000"/>
                  </a:schemeClr>
                </a:solidFill>
              </a:rPr>
              <a:t>（</a:t>
            </a:r>
            <a:r>
              <a:rPr lang="pt-BR" altLang="zh-CN" sz="2400" b="1" dirty="0">
                <a:solidFill>
                  <a:schemeClr val="tx1">
                    <a:lumMod val="50000"/>
                  </a:schemeClr>
                </a:solidFill>
              </a:rPr>
              <a:t>32002 H)=?  AX=?,  BX=?, CX=?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E5C3DF19-4A95-43B8-AAA7-D34E5BF5DC80}"/>
              </a:ext>
            </a:extLst>
          </p:cNvPr>
          <p:cNvGrpSpPr>
            <a:grpSpLocks/>
          </p:cNvGrpSpPr>
          <p:nvPr/>
        </p:nvGrpSpPr>
        <p:grpSpPr bwMode="auto">
          <a:xfrm>
            <a:off x="2793418" y="3302272"/>
            <a:ext cx="2622550" cy="2641600"/>
            <a:chOff x="899912" y="2117725"/>
            <a:chExt cx="2622751" cy="2640768"/>
          </a:xfrm>
        </p:grpSpPr>
        <p:sp>
          <p:nvSpPr>
            <p:cNvPr id="15" name="Text Box 2">
              <a:extLst>
                <a:ext uri="{FF2B5EF4-FFF2-40B4-BE49-F238E27FC236}">
                  <a16:creationId xmlns:a16="http://schemas.microsoft.com/office/drawing/2014/main" id="{7975B1B2-5186-40FD-87FC-D2B8686B6F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9912" y="3157613"/>
              <a:ext cx="12954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000" b="1" dirty="0">
                  <a:solidFill>
                    <a:srgbClr val="000000"/>
                  </a:solidFill>
                </a:rPr>
                <a:t>（</a:t>
              </a:r>
              <a:r>
                <a:rPr lang="en-US" altLang="zh-CN" sz="2000" b="1" dirty="0">
                  <a:solidFill>
                    <a:srgbClr val="000000"/>
                  </a:solidFill>
                </a:rPr>
                <a:t>SP</a:t>
              </a:r>
              <a:r>
                <a:rPr lang="zh-CN" altLang="en-US" sz="2000" b="1" dirty="0">
                  <a:solidFill>
                    <a:srgbClr val="000000"/>
                  </a:solidFill>
                </a:rPr>
                <a:t>）</a:t>
              </a:r>
              <a:r>
                <a:rPr lang="zh-CN" altLang="en-US" sz="2000" b="1" dirty="0">
                  <a:solidFill>
                    <a:srgbClr val="000000"/>
                  </a:solidFill>
                  <a:sym typeface="Symbol" panose="05050102010706020507" pitchFamily="18" charset="2"/>
                </a:rPr>
                <a:t></a:t>
              </a:r>
              <a:endParaRPr lang="zh-CN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16" name="Line 3">
              <a:extLst>
                <a:ext uri="{FF2B5EF4-FFF2-40B4-BE49-F238E27FC236}">
                  <a16:creationId xmlns:a16="http://schemas.microsoft.com/office/drawing/2014/main" id="{A4D1CB58-A3EC-447A-94C7-13040A8DA4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9488" y="2117725"/>
              <a:ext cx="0" cy="2590800"/>
            </a:xfrm>
            <a:prstGeom prst="line">
              <a:avLst/>
            </a:prstGeom>
            <a:noFill/>
            <a:ln w="28575" cap="sq">
              <a:solidFill>
                <a:srgbClr val="44546A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4">
              <a:extLst>
                <a:ext uri="{FF2B5EF4-FFF2-40B4-BE49-F238E27FC236}">
                  <a16:creationId xmlns:a16="http://schemas.microsoft.com/office/drawing/2014/main" id="{0DD23C13-ED3C-4C4F-84AF-A07B24508F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47888" y="4708525"/>
              <a:ext cx="1365250" cy="0"/>
            </a:xfrm>
            <a:prstGeom prst="line">
              <a:avLst/>
            </a:prstGeom>
            <a:noFill/>
            <a:ln w="28575" cap="sq">
              <a:solidFill>
                <a:srgbClr val="44546A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5">
              <a:extLst>
                <a:ext uri="{FF2B5EF4-FFF2-40B4-BE49-F238E27FC236}">
                  <a16:creationId xmlns:a16="http://schemas.microsoft.com/office/drawing/2014/main" id="{F2B4E4FD-C7E4-4C39-B0E9-0A04CD60E9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4238" y="4327525"/>
              <a:ext cx="1365250" cy="0"/>
            </a:xfrm>
            <a:prstGeom prst="line">
              <a:avLst/>
            </a:prstGeom>
            <a:noFill/>
            <a:ln w="28575" cap="sq">
              <a:solidFill>
                <a:srgbClr val="44546A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6">
              <a:extLst>
                <a:ext uri="{FF2B5EF4-FFF2-40B4-BE49-F238E27FC236}">
                  <a16:creationId xmlns:a16="http://schemas.microsoft.com/office/drawing/2014/main" id="{A7FBD30D-3902-4D52-A6BD-1ABDD20FD6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4238" y="3946525"/>
              <a:ext cx="1365250" cy="0"/>
            </a:xfrm>
            <a:prstGeom prst="line">
              <a:avLst/>
            </a:prstGeom>
            <a:noFill/>
            <a:ln w="28575" cap="sq">
              <a:solidFill>
                <a:srgbClr val="44546A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7">
              <a:extLst>
                <a:ext uri="{FF2B5EF4-FFF2-40B4-BE49-F238E27FC236}">
                  <a16:creationId xmlns:a16="http://schemas.microsoft.com/office/drawing/2014/main" id="{B85F4ABC-F710-4975-98D2-3FEC2E988F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4238" y="3565525"/>
              <a:ext cx="1365250" cy="0"/>
            </a:xfrm>
            <a:prstGeom prst="line">
              <a:avLst/>
            </a:prstGeom>
            <a:noFill/>
            <a:ln w="28575" cap="sq">
              <a:solidFill>
                <a:srgbClr val="44546A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Line 8">
              <a:extLst>
                <a:ext uri="{FF2B5EF4-FFF2-40B4-BE49-F238E27FC236}">
                  <a16:creationId xmlns:a16="http://schemas.microsoft.com/office/drawing/2014/main" id="{47EFFD0F-CE40-45D4-9986-858CDF1339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4238" y="3184525"/>
              <a:ext cx="1365250" cy="0"/>
            </a:xfrm>
            <a:prstGeom prst="line">
              <a:avLst/>
            </a:prstGeom>
            <a:noFill/>
            <a:ln w="28575" cap="sq">
              <a:solidFill>
                <a:srgbClr val="44546A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Text Box 9">
              <a:extLst>
                <a:ext uri="{FF2B5EF4-FFF2-40B4-BE49-F238E27FC236}">
                  <a16:creationId xmlns:a16="http://schemas.microsoft.com/office/drawing/2014/main" id="{813CE413-8862-45FE-B8D8-17AC79709C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9194" y="3188833"/>
              <a:ext cx="790576" cy="1569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400" b="1" dirty="0">
                  <a:solidFill>
                    <a:srgbClr val="000000"/>
                  </a:solidFill>
                </a:rPr>
                <a:t>78H56H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400" b="1" dirty="0">
                  <a:solidFill>
                    <a:srgbClr val="000000"/>
                  </a:solidFill>
                </a:rPr>
                <a:t>34H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400" b="1" dirty="0">
                  <a:solidFill>
                    <a:srgbClr val="000000"/>
                  </a:solidFill>
                </a:rPr>
                <a:t>12H</a:t>
              </a:r>
            </a:p>
          </p:txBody>
        </p:sp>
        <p:sp>
          <p:nvSpPr>
            <p:cNvPr id="25" name="Line 10">
              <a:extLst>
                <a:ext uri="{FF2B5EF4-FFF2-40B4-BE49-F238E27FC236}">
                  <a16:creationId xmlns:a16="http://schemas.microsoft.com/office/drawing/2014/main" id="{432A5F04-9FE1-4F1B-BAB9-81422D8145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4238" y="2117725"/>
              <a:ext cx="0" cy="2590800"/>
            </a:xfrm>
            <a:prstGeom prst="line">
              <a:avLst/>
            </a:prstGeom>
            <a:noFill/>
            <a:ln w="28575" cap="sq">
              <a:solidFill>
                <a:srgbClr val="44546A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Line 11">
              <a:extLst>
                <a:ext uri="{FF2B5EF4-FFF2-40B4-BE49-F238E27FC236}">
                  <a16:creationId xmlns:a16="http://schemas.microsoft.com/office/drawing/2014/main" id="{BE68D216-AF53-4EEA-8415-34D4B86868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7413" y="2422525"/>
              <a:ext cx="1365250" cy="0"/>
            </a:xfrm>
            <a:prstGeom prst="line">
              <a:avLst/>
            </a:prstGeom>
            <a:noFill/>
            <a:ln w="28575" cap="sq">
              <a:solidFill>
                <a:srgbClr val="44546A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13">
              <a:extLst>
                <a:ext uri="{FF2B5EF4-FFF2-40B4-BE49-F238E27FC236}">
                  <a16:creationId xmlns:a16="http://schemas.microsoft.com/office/drawing/2014/main" id="{C9FD46F5-4F4C-4350-ADCE-C0EE139886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7413" y="2803525"/>
              <a:ext cx="1365250" cy="0"/>
            </a:xfrm>
            <a:prstGeom prst="line">
              <a:avLst/>
            </a:prstGeom>
            <a:noFill/>
            <a:ln w="28575" cap="sq">
              <a:solidFill>
                <a:srgbClr val="44546A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C3C78B10-B341-4270-8EEF-82BB4A90007B}"/>
              </a:ext>
            </a:extLst>
          </p:cNvPr>
          <p:cNvGrpSpPr>
            <a:grpSpLocks/>
          </p:cNvGrpSpPr>
          <p:nvPr/>
        </p:nvGrpSpPr>
        <p:grpSpPr bwMode="auto">
          <a:xfrm>
            <a:off x="5639319" y="3322910"/>
            <a:ext cx="2433638" cy="2620962"/>
            <a:chOff x="5649865" y="2628991"/>
            <a:chExt cx="2432606" cy="2621045"/>
          </a:xfrm>
        </p:grpSpPr>
        <p:grpSp>
          <p:nvGrpSpPr>
            <p:cNvPr id="29" name="组合 17">
              <a:extLst>
                <a:ext uri="{FF2B5EF4-FFF2-40B4-BE49-F238E27FC236}">
                  <a16:creationId xmlns:a16="http://schemas.microsoft.com/office/drawing/2014/main" id="{7AF8853E-4D1C-4AAD-9004-052B9227A55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653039" y="2628991"/>
              <a:ext cx="2429432" cy="2621045"/>
              <a:chOff x="1093231" y="2117725"/>
              <a:chExt cx="2429432" cy="2621045"/>
            </a:xfrm>
          </p:grpSpPr>
          <p:sp>
            <p:nvSpPr>
              <p:cNvPr id="35" name="Text Box 2">
                <a:extLst>
                  <a:ext uri="{FF2B5EF4-FFF2-40B4-BE49-F238E27FC236}">
                    <a16:creationId xmlns:a16="http://schemas.microsoft.com/office/drawing/2014/main" id="{0023E003-72C2-46FF-9B17-2631C5DE2C7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93231" y="2749048"/>
                <a:ext cx="1099628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en-US" altLang="zh-CN" sz="2000" b="1">
                    <a:solidFill>
                      <a:srgbClr val="000000"/>
                    </a:solidFill>
                  </a:rPr>
                  <a:t>32001H</a:t>
                </a:r>
                <a:endParaRPr lang="zh-CN" altLang="en-US" sz="24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36" name="Line 3">
                <a:extLst>
                  <a:ext uri="{FF2B5EF4-FFF2-40B4-BE49-F238E27FC236}">
                    <a16:creationId xmlns:a16="http://schemas.microsoft.com/office/drawing/2014/main" id="{816D4549-BEA9-4860-A00B-E75A535419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19488" y="2117725"/>
                <a:ext cx="0" cy="2590800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" name="Line 4">
                <a:extLst>
                  <a:ext uri="{FF2B5EF4-FFF2-40B4-BE49-F238E27FC236}">
                    <a16:creationId xmlns:a16="http://schemas.microsoft.com/office/drawing/2014/main" id="{E1DBCA8E-4115-46CD-A6F4-F1869FFF49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47888" y="4708525"/>
                <a:ext cx="1365250" cy="0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" name="Line 5">
                <a:extLst>
                  <a:ext uri="{FF2B5EF4-FFF2-40B4-BE49-F238E27FC236}">
                    <a16:creationId xmlns:a16="http://schemas.microsoft.com/office/drawing/2014/main" id="{EC949D04-A24C-4191-A630-534D9AC038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54238" y="4327525"/>
                <a:ext cx="1365250" cy="0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" name="Line 6">
                <a:extLst>
                  <a:ext uri="{FF2B5EF4-FFF2-40B4-BE49-F238E27FC236}">
                    <a16:creationId xmlns:a16="http://schemas.microsoft.com/office/drawing/2014/main" id="{F1E4092F-9269-4591-B011-42938AF805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54238" y="3946525"/>
                <a:ext cx="1365250" cy="0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" name="Line 7">
                <a:extLst>
                  <a:ext uri="{FF2B5EF4-FFF2-40B4-BE49-F238E27FC236}">
                    <a16:creationId xmlns:a16="http://schemas.microsoft.com/office/drawing/2014/main" id="{B5701715-F6D0-470C-9262-DEA2E37587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54238" y="3565525"/>
                <a:ext cx="1365250" cy="0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" name="Line 8">
                <a:extLst>
                  <a:ext uri="{FF2B5EF4-FFF2-40B4-BE49-F238E27FC236}">
                    <a16:creationId xmlns:a16="http://schemas.microsoft.com/office/drawing/2014/main" id="{0800317C-7FF0-42F8-99DC-CB4CCBBDD4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54238" y="3184525"/>
                <a:ext cx="1365250" cy="0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" name="Text Box 9">
                <a:extLst>
                  <a:ext uri="{FF2B5EF4-FFF2-40B4-BE49-F238E27FC236}">
                    <a16:creationId xmlns:a16="http://schemas.microsoft.com/office/drawing/2014/main" id="{4432664C-BD64-460B-8C65-4A313C98688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82681" y="2430446"/>
                <a:ext cx="790576" cy="23083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en-US" altLang="zh-CN" sz="2400" b="1">
                    <a:solidFill>
                      <a:srgbClr val="000000"/>
                    </a:solidFill>
                  </a:rPr>
                  <a:t>99H88H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en-US" altLang="zh-CN" sz="2400" b="1">
                    <a:solidFill>
                      <a:srgbClr val="000000"/>
                    </a:solidFill>
                  </a:rPr>
                  <a:t>77H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en-US" altLang="zh-CN" sz="2400" b="1">
                    <a:solidFill>
                      <a:srgbClr val="000000"/>
                    </a:solidFill>
                  </a:rPr>
                  <a:t>66H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en-US" altLang="zh-CN" sz="2400" b="1">
                    <a:solidFill>
                      <a:srgbClr val="000000"/>
                    </a:solidFill>
                  </a:rPr>
                  <a:t>55H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en-US" altLang="zh-CN" sz="2400" b="1">
                    <a:solidFill>
                      <a:srgbClr val="000000"/>
                    </a:solidFill>
                  </a:rPr>
                  <a:t>44H</a:t>
                </a:r>
              </a:p>
            </p:txBody>
          </p:sp>
          <p:sp>
            <p:nvSpPr>
              <p:cNvPr id="43" name="Line 10">
                <a:extLst>
                  <a:ext uri="{FF2B5EF4-FFF2-40B4-BE49-F238E27FC236}">
                    <a16:creationId xmlns:a16="http://schemas.microsoft.com/office/drawing/2014/main" id="{84EA4842-6938-4A47-9CC6-449A6AF76F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54238" y="2117725"/>
                <a:ext cx="0" cy="2590800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" name="Line 11">
                <a:extLst>
                  <a:ext uri="{FF2B5EF4-FFF2-40B4-BE49-F238E27FC236}">
                    <a16:creationId xmlns:a16="http://schemas.microsoft.com/office/drawing/2014/main" id="{89F5884A-5B51-4348-A1AA-6572599F7D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57413" y="2422525"/>
                <a:ext cx="1365250" cy="0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" name="Line 13">
                <a:extLst>
                  <a:ext uri="{FF2B5EF4-FFF2-40B4-BE49-F238E27FC236}">
                    <a16:creationId xmlns:a16="http://schemas.microsoft.com/office/drawing/2014/main" id="{99293D5E-9A4B-470D-97D8-DA809FDA71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57413" y="2803525"/>
                <a:ext cx="1365250" cy="0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0" name="Text Box 2">
              <a:extLst>
                <a:ext uri="{FF2B5EF4-FFF2-40B4-BE49-F238E27FC236}">
                  <a16:creationId xmlns:a16="http://schemas.microsoft.com/office/drawing/2014/main" id="{6944A3A3-46EE-41BC-AAC1-AE3264A3F3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6134" y="3671861"/>
              <a:ext cx="109962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>
                  <a:solidFill>
                    <a:srgbClr val="000000"/>
                  </a:solidFill>
                </a:rPr>
                <a:t>32002H</a:t>
              </a:r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31" name="Text Box 2">
              <a:extLst>
                <a:ext uri="{FF2B5EF4-FFF2-40B4-BE49-F238E27FC236}">
                  <a16:creationId xmlns:a16="http://schemas.microsoft.com/office/drawing/2014/main" id="{7BC01C2D-C4EC-4CB0-8F33-0DE257988A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0268" y="4055064"/>
              <a:ext cx="109962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>
                  <a:solidFill>
                    <a:srgbClr val="000000"/>
                  </a:solidFill>
                </a:rPr>
                <a:t>32003H</a:t>
              </a:r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32" name="Text Box 2">
              <a:extLst>
                <a:ext uri="{FF2B5EF4-FFF2-40B4-BE49-F238E27FC236}">
                  <a16:creationId xmlns:a16="http://schemas.microsoft.com/office/drawing/2014/main" id="{B853922F-0177-455B-AC68-A9A06C83F3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2960" y="4450464"/>
              <a:ext cx="109962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>
                  <a:solidFill>
                    <a:srgbClr val="000000"/>
                  </a:solidFill>
                </a:rPr>
                <a:t>32004H</a:t>
              </a:r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33" name="Text Box 2">
              <a:extLst>
                <a:ext uri="{FF2B5EF4-FFF2-40B4-BE49-F238E27FC236}">
                  <a16:creationId xmlns:a16="http://schemas.microsoft.com/office/drawing/2014/main" id="{199DFA6B-760D-4C79-A3D9-00ADF42B5F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6134" y="4824088"/>
              <a:ext cx="109962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>
                  <a:solidFill>
                    <a:srgbClr val="000000"/>
                  </a:solidFill>
                </a:rPr>
                <a:t>32005H</a:t>
              </a:r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34" name="Text Box 2">
              <a:extLst>
                <a:ext uri="{FF2B5EF4-FFF2-40B4-BE49-F238E27FC236}">
                  <a16:creationId xmlns:a16="http://schemas.microsoft.com/office/drawing/2014/main" id="{DE077717-EF9A-4670-96E5-BD8B924960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49865" y="2897512"/>
              <a:ext cx="109962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>
                  <a:solidFill>
                    <a:srgbClr val="000000"/>
                  </a:solidFill>
                </a:rPr>
                <a:t>32000H</a:t>
              </a:r>
              <a:endParaRPr lang="zh-CN" altLang="en-US" sz="2400" b="1">
                <a:solidFill>
                  <a:srgbClr val="000000"/>
                </a:solidFill>
              </a:endParaRPr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2466C7B1-B43A-4EED-AC32-1B0B3F6DDD83}"/>
              </a:ext>
            </a:extLst>
          </p:cNvPr>
          <p:cNvGrpSpPr>
            <a:grpSpLocks/>
          </p:cNvGrpSpPr>
          <p:nvPr/>
        </p:nvGrpSpPr>
        <p:grpSpPr bwMode="auto">
          <a:xfrm>
            <a:off x="5636144" y="3322910"/>
            <a:ext cx="2433638" cy="2620962"/>
            <a:chOff x="5649865" y="2628991"/>
            <a:chExt cx="2432606" cy="2621045"/>
          </a:xfrm>
        </p:grpSpPr>
        <p:grpSp>
          <p:nvGrpSpPr>
            <p:cNvPr id="47" name="组合 36">
              <a:extLst>
                <a:ext uri="{FF2B5EF4-FFF2-40B4-BE49-F238E27FC236}">
                  <a16:creationId xmlns:a16="http://schemas.microsoft.com/office/drawing/2014/main" id="{ED8F826A-106C-4287-9951-46CD985D7C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653039" y="2628991"/>
              <a:ext cx="2429432" cy="2621045"/>
              <a:chOff x="1093231" y="2117725"/>
              <a:chExt cx="2429432" cy="2621045"/>
            </a:xfrm>
          </p:grpSpPr>
          <p:sp>
            <p:nvSpPr>
              <p:cNvPr id="53" name="Text Box 2">
                <a:extLst>
                  <a:ext uri="{FF2B5EF4-FFF2-40B4-BE49-F238E27FC236}">
                    <a16:creationId xmlns:a16="http://schemas.microsoft.com/office/drawing/2014/main" id="{41462E7C-B06E-4C12-A61D-CB21CD6F8F0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93231" y="2749048"/>
                <a:ext cx="1099628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en-US" altLang="zh-CN" sz="2000" b="1">
                    <a:solidFill>
                      <a:srgbClr val="000000"/>
                    </a:solidFill>
                  </a:rPr>
                  <a:t>32001H</a:t>
                </a:r>
                <a:endParaRPr lang="zh-CN" altLang="en-US" sz="24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54" name="Line 3">
                <a:extLst>
                  <a:ext uri="{FF2B5EF4-FFF2-40B4-BE49-F238E27FC236}">
                    <a16:creationId xmlns:a16="http://schemas.microsoft.com/office/drawing/2014/main" id="{5A6E1380-0C4F-479A-AD1E-0E75B75E1C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19488" y="2117725"/>
                <a:ext cx="0" cy="2590800"/>
              </a:xfrm>
              <a:prstGeom prst="line">
                <a:avLst/>
              </a:prstGeom>
              <a:noFill/>
              <a:ln w="28575" cap="sq">
                <a:solidFill>
                  <a:srgbClr val="44546A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5" name="Line 4">
                <a:extLst>
                  <a:ext uri="{FF2B5EF4-FFF2-40B4-BE49-F238E27FC236}">
                    <a16:creationId xmlns:a16="http://schemas.microsoft.com/office/drawing/2014/main" id="{4B754F74-085A-4F09-8CC4-07EB91789D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47888" y="4708525"/>
                <a:ext cx="1365250" cy="0"/>
              </a:xfrm>
              <a:prstGeom prst="line">
                <a:avLst/>
              </a:prstGeom>
              <a:noFill/>
              <a:ln w="28575" cap="sq">
                <a:solidFill>
                  <a:srgbClr val="44546A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" name="Line 5">
                <a:extLst>
                  <a:ext uri="{FF2B5EF4-FFF2-40B4-BE49-F238E27FC236}">
                    <a16:creationId xmlns:a16="http://schemas.microsoft.com/office/drawing/2014/main" id="{C7E1BFA8-17B5-4B7B-9134-5C0CAE6CE2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54238" y="4327525"/>
                <a:ext cx="1365250" cy="0"/>
              </a:xfrm>
              <a:prstGeom prst="line">
                <a:avLst/>
              </a:prstGeom>
              <a:noFill/>
              <a:ln w="28575" cap="sq">
                <a:solidFill>
                  <a:srgbClr val="44546A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" name="Line 6">
                <a:extLst>
                  <a:ext uri="{FF2B5EF4-FFF2-40B4-BE49-F238E27FC236}">
                    <a16:creationId xmlns:a16="http://schemas.microsoft.com/office/drawing/2014/main" id="{67677075-B0BA-4650-B2F7-D462DE1711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54238" y="3946525"/>
                <a:ext cx="1365250" cy="0"/>
              </a:xfrm>
              <a:prstGeom prst="line">
                <a:avLst/>
              </a:prstGeom>
              <a:noFill/>
              <a:ln w="28575" cap="sq">
                <a:solidFill>
                  <a:srgbClr val="44546A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" name="Line 7">
                <a:extLst>
                  <a:ext uri="{FF2B5EF4-FFF2-40B4-BE49-F238E27FC236}">
                    <a16:creationId xmlns:a16="http://schemas.microsoft.com/office/drawing/2014/main" id="{36568BF7-0D1E-4507-A751-1833B16782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54238" y="3565525"/>
                <a:ext cx="1365250" cy="0"/>
              </a:xfrm>
              <a:prstGeom prst="line">
                <a:avLst/>
              </a:prstGeom>
              <a:noFill/>
              <a:ln w="28575" cap="sq">
                <a:solidFill>
                  <a:srgbClr val="44546A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9" name="Line 8">
                <a:extLst>
                  <a:ext uri="{FF2B5EF4-FFF2-40B4-BE49-F238E27FC236}">
                    <a16:creationId xmlns:a16="http://schemas.microsoft.com/office/drawing/2014/main" id="{C15FA4D3-6DEB-4C64-9859-7292420FB9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54238" y="3184525"/>
                <a:ext cx="1365250" cy="0"/>
              </a:xfrm>
              <a:prstGeom prst="line">
                <a:avLst/>
              </a:prstGeom>
              <a:noFill/>
              <a:ln w="28575" cap="sq">
                <a:solidFill>
                  <a:srgbClr val="44546A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" name="Text Box 9">
                <a:extLst>
                  <a:ext uri="{FF2B5EF4-FFF2-40B4-BE49-F238E27FC236}">
                    <a16:creationId xmlns:a16="http://schemas.microsoft.com/office/drawing/2014/main" id="{FF4E5FB0-D984-4528-81A7-63DFEE72A5B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82681" y="2430446"/>
                <a:ext cx="790576" cy="23083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en-US" altLang="zh-CN" sz="2400" b="1">
                    <a:solidFill>
                      <a:srgbClr val="000000"/>
                    </a:solidFill>
                  </a:rPr>
                  <a:t>78H56H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en-US" altLang="zh-CN" sz="2400" b="1">
                    <a:solidFill>
                      <a:srgbClr val="000000"/>
                    </a:solidFill>
                  </a:rPr>
                  <a:t>34H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en-US" altLang="zh-CN" sz="2400" b="1">
                    <a:solidFill>
                      <a:srgbClr val="000000"/>
                    </a:solidFill>
                  </a:rPr>
                  <a:t>12H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en-US" altLang="zh-CN" sz="2400" b="1">
                    <a:solidFill>
                      <a:srgbClr val="000000"/>
                    </a:solidFill>
                  </a:rPr>
                  <a:t>55H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en-US" altLang="zh-CN" sz="2400" b="1">
                    <a:solidFill>
                      <a:srgbClr val="000000"/>
                    </a:solidFill>
                  </a:rPr>
                  <a:t>44H</a:t>
                </a:r>
              </a:p>
            </p:txBody>
          </p:sp>
          <p:sp>
            <p:nvSpPr>
              <p:cNvPr id="61" name="Line 10">
                <a:extLst>
                  <a:ext uri="{FF2B5EF4-FFF2-40B4-BE49-F238E27FC236}">
                    <a16:creationId xmlns:a16="http://schemas.microsoft.com/office/drawing/2014/main" id="{3EE48EC7-76C8-4E48-8D75-152B1D5141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54238" y="2117725"/>
                <a:ext cx="0" cy="2590800"/>
              </a:xfrm>
              <a:prstGeom prst="line">
                <a:avLst/>
              </a:prstGeom>
              <a:noFill/>
              <a:ln w="28575" cap="sq">
                <a:solidFill>
                  <a:srgbClr val="44546A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" name="Line 11">
                <a:extLst>
                  <a:ext uri="{FF2B5EF4-FFF2-40B4-BE49-F238E27FC236}">
                    <a16:creationId xmlns:a16="http://schemas.microsoft.com/office/drawing/2014/main" id="{83211B20-1F46-4450-9D8C-B62DEA89FB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57413" y="2422525"/>
                <a:ext cx="1365250" cy="0"/>
              </a:xfrm>
              <a:prstGeom prst="line">
                <a:avLst/>
              </a:prstGeom>
              <a:noFill/>
              <a:ln w="28575" cap="sq">
                <a:solidFill>
                  <a:srgbClr val="44546A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" name="Line 13">
                <a:extLst>
                  <a:ext uri="{FF2B5EF4-FFF2-40B4-BE49-F238E27FC236}">
                    <a16:creationId xmlns:a16="http://schemas.microsoft.com/office/drawing/2014/main" id="{840A2B30-DC5E-433E-AC93-301F4CB1E9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57413" y="2803525"/>
                <a:ext cx="1365250" cy="0"/>
              </a:xfrm>
              <a:prstGeom prst="line">
                <a:avLst/>
              </a:prstGeom>
              <a:noFill/>
              <a:ln w="28575" cap="sq">
                <a:solidFill>
                  <a:srgbClr val="44546A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8" name="Text Box 2">
              <a:extLst>
                <a:ext uri="{FF2B5EF4-FFF2-40B4-BE49-F238E27FC236}">
                  <a16:creationId xmlns:a16="http://schemas.microsoft.com/office/drawing/2014/main" id="{72646765-71BB-430C-ADD2-290F850D9E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6134" y="3671861"/>
              <a:ext cx="109962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>
                  <a:solidFill>
                    <a:srgbClr val="000000"/>
                  </a:solidFill>
                </a:rPr>
                <a:t>32002H</a:t>
              </a:r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49" name="Text Box 2">
              <a:extLst>
                <a:ext uri="{FF2B5EF4-FFF2-40B4-BE49-F238E27FC236}">
                  <a16:creationId xmlns:a16="http://schemas.microsoft.com/office/drawing/2014/main" id="{5A2A7969-FF06-4D01-956D-F088F3DCF5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0268" y="4055064"/>
              <a:ext cx="109962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 dirty="0">
                  <a:solidFill>
                    <a:srgbClr val="000000"/>
                  </a:solidFill>
                </a:rPr>
                <a:t>32003H</a:t>
              </a:r>
              <a:endParaRPr lang="zh-CN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50" name="Text Box 2">
              <a:extLst>
                <a:ext uri="{FF2B5EF4-FFF2-40B4-BE49-F238E27FC236}">
                  <a16:creationId xmlns:a16="http://schemas.microsoft.com/office/drawing/2014/main" id="{CAC87155-B913-4DDA-8710-7C740A742C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2960" y="4450464"/>
              <a:ext cx="109962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>
                  <a:solidFill>
                    <a:srgbClr val="000000"/>
                  </a:solidFill>
                </a:rPr>
                <a:t>32004H</a:t>
              </a:r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51" name="Text Box 2">
              <a:extLst>
                <a:ext uri="{FF2B5EF4-FFF2-40B4-BE49-F238E27FC236}">
                  <a16:creationId xmlns:a16="http://schemas.microsoft.com/office/drawing/2014/main" id="{023DA004-4FB1-47BF-9F89-FD3B1DB761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6134" y="4824088"/>
              <a:ext cx="109962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>
                  <a:solidFill>
                    <a:srgbClr val="000000"/>
                  </a:solidFill>
                </a:rPr>
                <a:t>32005H</a:t>
              </a:r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52" name="Text Box 2">
              <a:extLst>
                <a:ext uri="{FF2B5EF4-FFF2-40B4-BE49-F238E27FC236}">
                  <a16:creationId xmlns:a16="http://schemas.microsoft.com/office/drawing/2014/main" id="{3060C853-52B6-49D6-8DB5-F523EB9671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49865" y="2897512"/>
              <a:ext cx="109962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>
                  <a:solidFill>
                    <a:srgbClr val="000000"/>
                  </a:solidFill>
                </a:rPr>
                <a:t>32000H</a:t>
              </a:r>
              <a:endParaRPr lang="zh-CN" altLang="en-US" sz="2400" b="1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590143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9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94" name="灯片编号占位符 4">
            <a:extLst>
              <a:ext uri="{FF2B5EF4-FFF2-40B4-BE49-F238E27FC236}">
                <a16:creationId xmlns:a16="http://schemas.microsoft.com/office/drawing/2014/main" id="{57E261E7-DD03-448D-A1AD-2C524EB65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6AA0FFE7-FFD7-4731-9D69-34AAF0108D30}" type="slidenum">
              <a:rPr lang="en-US" altLang="zh-CN" sz="1200">
                <a:solidFill>
                  <a:srgbClr val="B4B686"/>
                </a:solidFill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45</a:t>
            </a:fld>
            <a:endParaRPr lang="en-US" altLang="zh-CN" sz="1200" dirty="0">
              <a:solidFill>
                <a:srgbClr val="B4B686"/>
              </a:solidFill>
            </a:endParaRPr>
          </a:p>
        </p:txBody>
      </p:sp>
      <p:sp>
        <p:nvSpPr>
          <p:cNvPr id="21" name="Rectangle 1027">
            <a:extLst>
              <a:ext uri="{FF2B5EF4-FFF2-40B4-BE49-F238E27FC236}">
                <a16:creationId xmlns:a16="http://schemas.microsoft.com/office/drawing/2014/main" id="{A741CC4D-072A-4ADC-9911-DA382DDFB5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4502" y="427693"/>
            <a:ext cx="2698175" cy="523220"/>
          </a:xfrm>
          <a:prstGeom prst="rect">
            <a:avLst/>
          </a:prstGeom>
          <a:solidFill>
            <a:srgbClr val="0E457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  <a:defRPr/>
            </a:pPr>
            <a:r>
              <a:rPr lang="zh-CN" altLang="en-US" sz="2800" b="1" kern="0" dirty="0">
                <a:solidFill>
                  <a:schemeClr val="bg1"/>
                </a:solidFill>
                <a:latin typeface="Times New Roman" panose="02020603050405020304" pitchFamily="18" charset="0"/>
                <a:ea typeface="方正静蕾简体" panose="02000000000000000000"/>
              </a:rPr>
              <a:t>堆栈指令的应用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AAAA0F6-BB77-41FF-B7C7-73C4F60675C8}"/>
              </a:ext>
            </a:extLst>
          </p:cNvPr>
          <p:cNvSpPr/>
          <p:nvPr/>
        </p:nvSpPr>
        <p:spPr>
          <a:xfrm>
            <a:off x="628651" y="1203669"/>
            <a:ext cx="7717020" cy="5152681"/>
          </a:xfrm>
          <a:prstGeom prst="rect">
            <a:avLst/>
          </a:prstGeom>
          <a:noFill/>
          <a:ln w="28575">
            <a:solidFill>
              <a:srgbClr val="0E457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Rectangle 2">
            <a:extLst>
              <a:ext uri="{FF2B5EF4-FFF2-40B4-BE49-F238E27FC236}">
                <a16:creationId xmlns:a16="http://schemas.microsoft.com/office/drawing/2014/main" id="{9EE982B6-C06A-4B07-857F-D7F5C09E0D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7310" y="1563266"/>
            <a:ext cx="3027127" cy="24929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glow rad="63500">
              <a:srgbClr val="B4B686">
                <a:alpha val="40000"/>
              </a:srgb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None/>
              <a:defRPr/>
            </a:pP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： 返回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DOS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None/>
              <a:defRPr/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   PUSH  DS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None/>
              <a:defRPr/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   SUB    AX, AX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None/>
              <a:defRPr/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   PUSH  AX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None/>
              <a:defRPr/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   ……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None/>
              <a:defRPr/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   RET</a:t>
            </a:r>
          </a:p>
        </p:txBody>
      </p:sp>
      <p:sp>
        <p:nvSpPr>
          <p:cNvPr id="62" name="Rectangle 2">
            <a:extLst>
              <a:ext uri="{FF2B5EF4-FFF2-40B4-BE49-F238E27FC236}">
                <a16:creationId xmlns:a16="http://schemas.microsoft.com/office/drawing/2014/main" id="{074CB978-F920-4C5C-B365-F6A10EA79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7310" y="4367062"/>
            <a:ext cx="3027127" cy="8925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glow rad="63500">
              <a:srgbClr val="B4B686">
                <a:alpha val="40000"/>
              </a:srgb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None/>
              <a:defRPr/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RET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相当于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POP  IP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None/>
              <a:defRPr/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            POP  CS</a:t>
            </a: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C528F593-35FF-4DDE-976A-54776C98F1F4}"/>
              </a:ext>
            </a:extLst>
          </p:cNvPr>
          <p:cNvSpPr/>
          <p:nvPr/>
        </p:nvSpPr>
        <p:spPr>
          <a:xfrm>
            <a:off x="4487161" y="1563266"/>
            <a:ext cx="3528392" cy="36933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glow rad="63500">
              <a:srgbClr val="D8D9C1">
                <a:alpha val="40000"/>
              </a:srgb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eaLnBrk="1" hangingPunct="1">
              <a:lnSpc>
                <a:spcPct val="130000"/>
              </a:lnSpc>
              <a:buClr>
                <a:schemeClr val="tx2"/>
              </a:buClr>
              <a:buSzPct val="90000"/>
              <a:defRPr/>
            </a:pP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：子程序调用</a:t>
            </a:r>
            <a:endParaRPr lang="en-US" altLang="zh-CN" sz="20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  <a:buClr>
                <a:schemeClr val="tx2"/>
              </a:buClr>
              <a:buSzPct val="90000"/>
              <a:defRPr/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  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PUSH  AX</a:t>
            </a:r>
          </a:p>
          <a:p>
            <a:pPr eaLnBrk="1" hangingPunct="1">
              <a:lnSpc>
                <a:spcPct val="130000"/>
              </a:lnSpc>
              <a:buClr>
                <a:schemeClr val="tx2"/>
              </a:buClr>
              <a:buSzPct val="90000"/>
              <a:defRPr/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   PUSH  BX</a:t>
            </a:r>
          </a:p>
          <a:p>
            <a:pPr eaLnBrk="1" hangingPunct="1">
              <a:lnSpc>
                <a:spcPct val="130000"/>
              </a:lnSpc>
              <a:buClr>
                <a:schemeClr val="tx2"/>
              </a:buClr>
              <a:buSzPct val="90000"/>
              <a:defRPr/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   PUSH  CX</a:t>
            </a:r>
          </a:p>
          <a:p>
            <a:pPr eaLnBrk="1" hangingPunct="1">
              <a:lnSpc>
                <a:spcPct val="130000"/>
              </a:lnSpc>
              <a:buClr>
                <a:schemeClr val="tx2"/>
              </a:buClr>
              <a:buSzPct val="90000"/>
              <a:defRPr/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   ……              </a:t>
            </a:r>
            <a:r>
              <a:rPr lang="en-US" altLang="zh-CN" sz="2000" b="1" dirty="0">
                <a:solidFill>
                  <a:srgbClr val="96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; </a:t>
            </a:r>
            <a:r>
              <a:rPr lang="zh-CN" altLang="en-US" sz="2000" b="1" dirty="0">
                <a:solidFill>
                  <a:srgbClr val="96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其间用到</a:t>
            </a:r>
            <a:r>
              <a:rPr lang="en-US" altLang="zh-CN" sz="2000" b="1" dirty="0">
                <a:solidFill>
                  <a:srgbClr val="96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AX</a:t>
            </a:r>
            <a:r>
              <a:rPr lang="zh-CN" altLang="en-US" sz="2000" b="1" dirty="0">
                <a:solidFill>
                  <a:srgbClr val="96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、</a:t>
            </a:r>
            <a:r>
              <a:rPr lang="en-US" altLang="zh-CN" sz="2000" b="1" dirty="0">
                <a:solidFill>
                  <a:srgbClr val="96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BX</a:t>
            </a:r>
            <a:r>
              <a:rPr lang="zh-CN" altLang="en-US" sz="2000" b="1" dirty="0">
                <a:solidFill>
                  <a:srgbClr val="96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、</a:t>
            </a:r>
            <a:r>
              <a:rPr lang="en-US" altLang="zh-CN" sz="2000" b="1" dirty="0">
                <a:solidFill>
                  <a:srgbClr val="96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CX</a:t>
            </a:r>
          </a:p>
          <a:p>
            <a:pPr eaLnBrk="1" hangingPunct="1">
              <a:lnSpc>
                <a:spcPct val="130000"/>
              </a:lnSpc>
              <a:buClr>
                <a:schemeClr val="tx2"/>
              </a:buClr>
              <a:buSzPct val="90000"/>
              <a:defRPr/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   POP    CX     </a:t>
            </a:r>
            <a:r>
              <a:rPr lang="en-US" altLang="zh-CN" sz="2000" b="1" dirty="0">
                <a:solidFill>
                  <a:srgbClr val="960000"/>
                </a:solidFill>
                <a:latin typeface="Times New Roman" panose="02020603050405020304" pitchFamily="18" charset="0"/>
              </a:rPr>
              <a:t>; </a:t>
            </a:r>
            <a:r>
              <a:rPr lang="zh-CN" altLang="en-US" sz="2000" b="1" dirty="0">
                <a:solidFill>
                  <a:srgbClr val="960000"/>
                </a:solidFill>
                <a:latin typeface="Times New Roman" panose="02020603050405020304" pitchFamily="18" charset="0"/>
              </a:rPr>
              <a:t>后进先出</a:t>
            </a:r>
          </a:p>
          <a:p>
            <a:pPr eaLnBrk="1" hangingPunct="1">
              <a:lnSpc>
                <a:spcPct val="130000"/>
              </a:lnSpc>
              <a:buClr>
                <a:schemeClr val="tx2"/>
              </a:buClr>
              <a:buSzPct val="90000"/>
              <a:defRPr/>
            </a:pP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   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POP    BX</a:t>
            </a:r>
          </a:p>
          <a:p>
            <a:pPr eaLnBrk="1" hangingPunct="1">
              <a:lnSpc>
                <a:spcPct val="130000"/>
              </a:lnSpc>
              <a:buClr>
                <a:schemeClr val="tx2"/>
              </a:buClr>
              <a:buSzPct val="90000"/>
              <a:defRPr/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   POP    AX</a:t>
            </a:r>
          </a:p>
        </p:txBody>
      </p:sp>
    </p:spTree>
    <p:extLst>
      <p:ext uri="{BB962C8B-B14F-4D97-AF65-F5344CB8AC3E}">
        <p14:creationId xmlns:p14="http://schemas.microsoft.com/office/powerpoint/2010/main" val="20063999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F81B1-D4C0-4CFE-8E4B-8D75BF4F38F2}" type="slidenum">
              <a:rPr lang="zh-CN" altLang="en-US" smtClean="0"/>
              <a:t>46</a:t>
            </a:fld>
            <a:endParaRPr lang="zh-CN" altLang="en-US" dirty="0"/>
          </a:p>
        </p:txBody>
      </p:sp>
      <p:sp>
        <p:nvSpPr>
          <p:cNvPr id="95" name="Rectangle 1027">
            <a:extLst>
              <a:ext uri="{FF2B5EF4-FFF2-40B4-BE49-F238E27FC236}">
                <a16:creationId xmlns:a16="http://schemas.microsoft.com/office/drawing/2014/main" id="{70DF4719-FF16-47C1-98D2-D2A428B92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3711" y="471449"/>
            <a:ext cx="3890809" cy="646331"/>
          </a:xfrm>
          <a:prstGeom prst="rect">
            <a:avLst/>
          </a:prstGeom>
          <a:solidFill>
            <a:srgbClr val="0E457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通用数据传送指令</a:t>
            </a: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9873B49B-55A9-43CA-B8C6-B448ECE8799F}"/>
              </a:ext>
            </a:extLst>
          </p:cNvPr>
          <p:cNvSpPr/>
          <p:nvPr/>
        </p:nvSpPr>
        <p:spPr>
          <a:xfrm>
            <a:off x="421317" y="1279537"/>
            <a:ext cx="8340000" cy="4462760"/>
          </a:xfrm>
          <a:prstGeom prst="rect">
            <a:avLst/>
          </a:prstGeom>
          <a:ln w="19050">
            <a:solidFill>
              <a:srgbClr val="2D8AE7">
                <a:lumMod val="75000"/>
              </a:srgbClr>
            </a:solidFill>
            <a:prstDash val="dash"/>
          </a:ln>
        </p:spPr>
        <p:txBody>
          <a:bodyPr wrap="square">
            <a:spAutoFit/>
          </a:bodyPr>
          <a:lstStyle/>
          <a:p>
            <a:pPr marL="457200" lvl="0" indent="-457200" algn="just" defTabSz="9144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sz="32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方正静蕾简体" panose="02000000000000000000"/>
              </a:rPr>
              <a:t>PUSHA/PUSHAD</a:t>
            </a:r>
          </a:p>
          <a:p>
            <a:pPr marL="457200" lvl="0" indent="-457200" algn="just" defTabSz="9144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2800" b="1" kern="0" dirty="0">
                <a:latin typeface="Times New Roman" panose="02020603050405020304" pitchFamily="18" charset="0"/>
                <a:ea typeface="方正静蕾简体" panose="02000000000000000000"/>
              </a:rPr>
              <a:t>执行的操作：</a:t>
            </a:r>
            <a:r>
              <a:rPr lang="en-US" altLang="zh-CN" sz="2800" b="1" kern="0" dirty="0">
                <a:latin typeface="Times New Roman" panose="02020603050405020304" pitchFamily="18" charset="0"/>
                <a:ea typeface="方正静蕾简体" panose="02000000000000000000"/>
              </a:rPr>
              <a:t>16/32</a:t>
            </a:r>
            <a:r>
              <a:rPr lang="zh-CN" altLang="en-US" sz="2800" b="1" kern="0" dirty="0">
                <a:latin typeface="Times New Roman" panose="02020603050405020304" pitchFamily="18" charset="0"/>
                <a:ea typeface="方正静蕾简体" panose="02000000000000000000"/>
              </a:rPr>
              <a:t>位通用寄存器</a:t>
            </a:r>
            <a:r>
              <a:rPr lang="en-US" altLang="zh-CN" sz="2800" b="1" kern="0" dirty="0">
                <a:latin typeface="Times New Roman" panose="02020603050405020304" pitchFamily="18" charset="0"/>
                <a:ea typeface="方正静蕾简体" panose="02000000000000000000"/>
              </a:rPr>
              <a:t>AX/EAX,CX/ECX,DX/EDX,BX/EBX,SP/ESP,BP/EBP,SI/ESI,DI/EDI</a:t>
            </a:r>
            <a:r>
              <a:rPr lang="zh-CN" altLang="en-US" sz="2800" b="1" kern="0" dirty="0">
                <a:latin typeface="Times New Roman" panose="02020603050405020304" pitchFamily="18" charset="0"/>
                <a:ea typeface="方正静蕾简体" panose="02000000000000000000"/>
              </a:rPr>
              <a:t>依次进栈</a:t>
            </a:r>
          </a:p>
          <a:p>
            <a:pPr lvl="0" algn="just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800" b="1" kern="0" dirty="0">
                <a:latin typeface="Times New Roman" panose="02020603050405020304" pitchFamily="18" charset="0"/>
                <a:ea typeface="方正静蕾简体" panose="02000000000000000000"/>
              </a:rPr>
              <a:t>                        </a:t>
            </a:r>
            <a:r>
              <a:rPr lang="en-US" altLang="zh-CN" sz="2800" b="1" kern="0" dirty="0">
                <a:latin typeface="Times New Roman" panose="02020603050405020304" pitchFamily="18" charset="0"/>
                <a:ea typeface="方正静蕾简体" panose="02000000000000000000"/>
              </a:rPr>
              <a:t>(SP) </a:t>
            </a:r>
            <a:r>
              <a:rPr lang="en-US" altLang="zh-CN" sz="2800" b="1" dirty="0">
                <a:solidFill>
                  <a:srgbClr val="000000"/>
                </a:solidFill>
                <a:sym typeface="Symbol" panose="05050102010706020507" pitchFamily="18" charset="2"/>
              </a:rPr>
              <a:t></a:t>
            </a:r>
            <a:r>
              <a:rPr lang="en-US" altLang="zh-CN" sz="2800" b="1" kern="0" dirty="0">
                <a:latin typeface="Times New Roman" panose="02020603050405020304" pitchFamily="18" charset="0"/>
                <a:ea typeface="方正静蕾简体" panose="02000000000000000000"/>
              </a:rPr>
              <a:t> (SP) – 16/32</a:t>
            </a:r>
          </a:p>
          <a:p>
            <a:pPr marL="457200" lvl="0" indent="-457200" algn="just" defTabSz="9144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sz="28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方正静蕾简体" panose="02000000000000000000"/>
              </a:rPr>
              <a:t>POPA/POPAD</a:t>
            </a:r>
          </a:p>
          <a:p>
            <a:pPr marL="457200" lvl="0" indent="-457200" algn="just" defTabSz="9144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2800" b="1" kern="0" dirty="0">
                <a:latin typeface="Times New Roman" panose="02020603050405020304" pitchFamily="18" charset="0"/>
                <a:ea typeface="方正静蕾简体" panose="02000000000000000000"/>
              </a:rPr>
              <a:t>执行的操作：</a:t>
            </a:r>
            <a:r>
              <a:rPr lang="en-US" altLang="zh-CN" sz="2800" b="1" kern="0" dirty="0">
                <a:latin typeface="Times New Roman" panose="02020603050405020304" pitchFamily="18" charset="0"/>
                <a:ea typeface="方正静蕾简体" panose="02000000000000000000"/>
              </a:rPr>
              <a:t>16/32</a:t>
            </a:r>
            <a:r>
              <a:rPr lang="zh-CN" altLang="en-US" sz="2800" b="1" kern="0" dirty="0">
                <a:latin typeface="Times New Roman" panose="02020603050405020304" pitchFamily="18" charset="0"/>
                <a:ea typeface="方正静蕾简体" panose="02000000000000000000"/>
              </a:rPr>
              <a:t>位通用寄存器 </a:t>
            </a:r>
            <a:r>
              <a:rPr lang="en-US" altLang="zh-CN" sz="2800" b="1" kern="0" dirty="0">
                <a:latin typeface="Times New Roman" panose="02020603050405020304" pitchFamily="18" charset="0"/>
                <a:ea typeface="方正静蕾简体" panose="02000000000000000000"/>
              </a:rPr>
              <a:t>DI/EDI,SI/ESI,BP/EBP,SP/ESP,BX/EBX,DX/EDX,CX/ECX,AX/EAX</a:t>
            </a:r>
            <a:r>
              <a:rPr lang="zh-CN" altLang="en-US" sz="2800" b="1" kern="0" dirty="0">
                <a:latin typeface="Times New Roman" panose="02020603050405020304" pitchFamily="18" charset="0"/>
                <a:ea typeface="方正静蕾简体" panose="02000000000000000000"/>
              </a:rPr>
              <a:t>依次出栈</a:t>
            </a:r>
          </a:p>
          <a:p>
            <a:pPr lvl="0" algn="just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800" b="1" kern="0" dirty="0">
                <a:latin typeface="Times New Roman" panose="02020603050405020304" pitchFamily="18" charset="0"/>
                <a:ea typeface="方正静蕾简体" panose="02000000000000000000"/>
              </a:rPr>
              <a:t>                        </a:t>
            </a:r>
            <a:r>
              <a:rPr lang="en-US" altLang="zh-CN" sz="2800" b="1" kern="0" dirty="0">
                <a:latin typeface="Times New Roman" panose="02020603050405020304" pitchFamily="18" charset="0"/>
                <a:ea typeface="方正静蕾简体" panose="02000000000000000000"/>
              </a:rPr>
              <a:t>(SP) </a:t>
            </a:r>
            <a:r>
              <a:rPr lang="en-US" altLang="zh-CN" sz="2800" b="1" dirty="0">
                <a:solidFill>
                  <a:srgbClr val="000000"/>
                </a:solidFill>
                <a:sym typeface="Symbol" panose="05050102010706020507" pitchFamily="18" charset="2"/>
              </a:rPr>
              <a:t></a:t>
            </a:r>
            <a:r>
              <a:rPr lang="en-US" altLang="zh-CN" sz="2800" b="1" kern="0" dirty="0">
                <a:latin typeface="Times New Roman" panose="02020603050405020304" pitchFamily="18" charset="0"/>
                <a:ea typeface="方正静蕾简体" panose="02000000000000000000"/>
              </a:rPr>
              <a:t> (SP) + 16/32</a:t>
            </a:r>
          </a:p>
        </p:txBody>
      </p:sp>
    </p:spTree>
    <p:extLst>
      <p:ext uri="{BB962C8B-B14F-4D97-AF65-F5344CB8AC3E}">
        <p14:creationId xmlns:p14="http://schemas.microsoft.com/office/powerpoint/2010/main" val="12042782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animBg="1"/>
      <p:bldP spid="97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F81B1-D4C0-4CFE-8E4B-8D75BF4F38F2}" type="slidenum">
              <a:rPr lang="zh-CN" altLang="en-US" smtClean="0"/>
              <a:t>47</a:t>
            </a:fld>
            <a:endParaRPr lang="zh-CN" altLang="en-US" dirty="0"/>
          </a:p>
        </p:txBody>
      </p:sp>
      <p:sp>
        <p:nvSpPr>
          <p:cNvPr id="95" name="Rectangle 1027">
            <a:extLst>
              <a:ext uri="{FF2B5EF4-FFF2-40B4-BE49-F238E27FC236}">
                <a16:creationId xmlns:a16="http://schemas.microsoft.com/office/drawing/2014/main" id="{70DF4719-FF16-47C1-98D2-D2A428B92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3711" y="471449"/>
            <a:ext cx="3890809" cy="646331"/>
          </a:xfrm>
          <a:prstGeom prst="rect">
            <a:avLst/>
          </a:prstGeom>
          <a:solidFill>
            <a:srgbClr val="0E457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通用数据传送指令</a:t>
            </a: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9873B49B-55A9-43CA-B8C6-B448ECE8799F}"/>
              </a:ext>
            </a:extLst>
          </p:cNvPr>
          <p:cNvSpPr/>
          <p:nvPr/>
        </p:nvSpPr>
        <p:spPr>
          <a:xfrm>
            <a:off x="421317" y="1279537"/>
            <a:ext cx="8340000" cy="5509200"/>
          </a:xfrm>
          <a:prstGeom prst="rect">
            <a:avLst/>
          </a:prstGeom>
          <a:ln w="19050">
            <a:solidFill>
              <a:srgbClr val="2D8AE7">
                <a:lumMod val="75000"/>
              </a:srgbClr>
            </a:solidFill>
            <a:prstDash val="dash"/>
          </a:ln>
        </p:spPr>
        <p:txBody>
          <a:bodyPr wrap="square">
            <a:spAutoFit/>
          </a:bodyPr>
          <a:lstStyle/>
          <a:p>
            <a:pPr marL="457200" lvl="0" indent="-457200" algn="just" defTabSz="9144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32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方正静蕾简体" panose="02000000000000000000"/>
              </a:rPr>
              <a:t>交换指令：</a:t>
            </a:r>
            <a:r>
              <a:rPr lang="en-US" altLang="zh-CN" sz="32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方正静蕾简体" panose="02000000000000000000"/>
              </a:rPr>
              <a:t>XCHG  OPR1</a:t>
            </a:r>
            <a:r>
              <a:rPr lang="zh-CN" altLang="en-US" sz="32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方正静蕾简体" panose="02000000000000000000"/>
              </a:rPr>
              <a:t>，</a:t>
            </a:r>
            <a:r>
              <a:rPr lang="en-US" altLang="zh-CN" sz="32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方正静蕾简体" panose="02000000000000000000"/>
              </a:rPr>
              <a:t>OPR2</a:t>
            </a:r>
          </a:p>
          <a:p>
            <a:pPr marL="457200" lvl="0" indent="-457200" algn="just" defTabSz="9144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2800" b="1" kern="0" dirty="0">
                <a:latin typeface="Times New Roman" panose="02020603050405020304" pitchFamily="18" charset="0"/>
                <a:ea typeface="方正静蕾简体" panose="02000000000000000000"/>
              </a:rPr>
              <a:t>执行的操作：</a:t>
            </a:r>
            <a:r>
              <a:rPr lang="en-US" altLang="zh-CN" sz="2800" b="1" kern="0" dirty="0">
                <a:latin typeface="Times New Roman" panose="02020603050405020304" pitchFamily="18" charset="0"/>
                <a:ea typeface="方正静蕾简体" panose="02000000000000000000"/>
              </a:rPr>
              <a:t>(OPR1) </a:t>
            </a:r>
            <a:r>
              <a:rPr lang="en-US" altLang="zh-CN" sz="2800" b="1" dirty="0">
                <a:solidFill>
                  <a:srgbClr val="000000"/>
                </a:solidFill>
                <a:sym typeface="Symbol" panose="05050102010706020507" pitchFamily="18" charset="2"/>
              </a:rPr>
              <a:t> </a:t>
            </a:r>
            <a:r>
              <a:rPr lang="en-US" altLang="zh-CN" sz="2800" b="1" kern="0" dirty="0">
                <a:latin typeface="Times New Roman" panose="02020603050405020304" pitchFamily="18" charset="0"/>
                <a:ea typeface="方正静蕾简体" panose="02000000000000000000"/>
              </a:rPr>
              <a:t>(OPR2)</a:t>
            </a:r>
          </a:p>
          <a:p>
            <a:pPr marL="457200" lvl="0" indent="-457200" algn="just" defTabSz="9144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28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方正静蕾简体" panose="02000000000000000000"/>
              </a:rPr>
              <a:t>注意：</a:t>
            </a:r>
            <a:endParaRPr lang="en-US" altLang="zh-CN" sz="2800" b="1" kern="0" dirty="0">
              <a:solidFill>
                <a:srgbClr val="C00000"/>
              </a:solidFill>
              <a:latin typeface="Times New Roman" panose="02020603050405020304" pitchFamily="18" charset="0"/>
              <a:ea typeface="方正静蕾简体" panose="02000000000000000000"/>
            </a:endParaRPr>
          </a:p>
          <a:p>
            <a:pPr marL="914400" lvl="1" indent="-457200" algn="just" defTabSz="9144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28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方正静蕾简体" panose="02000000000000000000"/>
              </a:rPr>
              <a:t>不影响标志位</a:t>
            </a:r>
            <a:endParaRPr lang="en-US" altLang="zh-CN" sz="2800" b="1" kern="0" dirty="0">
              <a:solidFill>
                <a:srgbClr val="C00000"/>
              </a:solidFill>
              <a:latin typeface="Times New Roman" panose="02020603050405020304" pitchFamily="18" charset="0"/>
              <a:ea typeface="方正静蕾简体" panose="02000000000000000000"/>
            </a:endParaRPr>
          </a:p>
          <a:p>
            <a:pPr marL="914400" lvl="1" indent="-457200" algn="just" defTabSz="9144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28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方正静蕾简体" panose="02000000000000000000"/>
              </a:rPr>
              <a:t>不允许使用段寄存器</a:t>
            </a:r>
            <a:endParaRPr lang="en-US" altLang="zh-CN" sz="2800" b="1" kern="0" dirty="0">
              <a:solidFill>
                <a:srgbClr val="C00000"/>
              </a:solidFill>
              <a:latin typeface="Times New Roman" panose="02020603050405020304" pitchFamily="18" charset="0"/>
              <a:ea typeface="方正静蕾简体" panose="02000000000000000000"/>
            </a:endParaRPr>
          </a:p>
          <a:p>
            <a:pPr marL="914400" lvl="1" indent="-457200" algn="just" defTabSz="9144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28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方正静蕾简体" panose="02000000000000000000"/>
              </a:rPr>
              <a:t>可以用除立即数以外的所有寻址方式</a:t>
            </a:r>
            <a:endParaRPr lang="en-US" altLang="zh-CN" sz="2800" b="1" kern="0" dirty="0">
              <a:solidFill>
                <a:srgbClr val="C00000"/>
              </a:solidFill>
              <a:latin typeface="Times New Roman" panose="02020603050405020304" pitchFamily="18" charset="0"/>
              <a:ea typeface="方正静蕾简体" panose="02000000000000000000"/>
            </a:endParaRPr>
          </a:p>
          <a:p>
            <a:pPr marL="914400" lvl="1" indent="-457200" algn="just" defTabSz="9144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28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方正静蕾简体" panose="02000000000000000000"/>
              </a:rPr>
              <a:t>两个操作数必须有一个在寄存器中</a:t>
            </a:r>
            <a:endParaRPr lang="en-US" altLang="zh-CN" sz="2800" b="1" kern="0" dirty="0">
              <a:solidFill>
                <a:srgbClr val="C00000"/>
              </a:solidFill>
              <a:latin typeface="Times New Roman" panose="02020603050405020304" pitchFamily="18" charset="0"/>
              <a:ea typeface="方正静蕾简体" panose="02000000000000000000"/>
            </a:endParaRPr>
          </a:p>
          <a:p>
            <a:pPr marL="457200" lvl="0" indent="-457200" algn="just" defTabSz="9144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2800" b="1" kern="0" dirty="0">
                <a:latin typeface="Times New Roman" panose="02020603050405020304" pitchFamily="18" charset="0"/>
                <a:ea typeface="方正静蕾简体" panose="02000000000000000000"/>
              </a:rPr>
              <a:t>例：</a:t>
            </a:r>
            <a:r>
              <a:rPr lang="en-US" altLang="zh-CN" sz="2800" b="1" kern="0" dirty="0">
                <a:latin typeface="Times New Roman" panose="02020603050405020304" pitchFamily="18" charset="0"/>
                <a:ea typeface="方正静蕾简体" panose="02000000000000000000"/>
              </a:rPr>
              <a:t>XCHG  AL</a:t>
            </a:r>
            <a:r>
              <a:rPr lang="zh-CN" altLang="en-US" sz="2800" b="1" kern="0" dirty="0">
                <a:latin typeface="Times New Roman" panose="02020603050405020304" pitchFamily="18" charset="0"/>
                <a:ea typeface="方正静蕾简体" panose="02000000000000000000"/>
              </a:rPr>
              <a:t>，</a:t>
            </a:r>
            <a:r>
              <a:rPr lang="en-US" altLang="zh-CN" sz="2800" b="1" kern="0" dirty="0">
                <a:latin typeface="Times New Roman" panose="02020603050405020304" pitchFamily="18" charset="0"/>
                <a:ea typeface="方正静蕾简体" panose="02000000000000000000"/>
              </a:rPr>
              <a:t>BH</a:t>
            </a:r>
            <a:r>
              <a:rPr lang="zh-CN" altLang="en-US" sz="2800" b="1" kern="0" dirty="0">
                <a:latin typeface="Times New Roman" panose="02020603050405020304" pitchFamily="18" charset="0"/>
                <a:ea typeface="方正静蕾简体" panose="02000000000000000000"/>
              </a:rPr>
              <a:t>（前：</a:t>
            </a:r>
            <a:r>
              <a:rPr lang="en-US" altLang="zh-CN" sz="2800" b="1" kern="0" dirty="0">
                <a:latin typeface="Times New Roman" panose="02020603050405020304" pitchFamily="18" charset="0"/>
                <a:ea typeface="方正静蕾简体" panose="02000000000000000000"/>
              </a:rPr>
              <a:t>AL=11H  BH=33H</a:t>
            </a:r>
            <a:r>
              <a:rPr lang="zh-CN" altLang="en-US" sz="2800" b="1" kern="0" dirty="0">
                <a:latin typeface="Times New Roman" panose="02020603050405020304" pitchFamily="18" charset="0"/>
                <a:ea typeface="方正静蕾简体" panose="02000000000000000000"/>
              </a:rPr>
              <a:t>）</a:t>
            </a:r>
            <a:endParaRPr lang="en-US" altLang="zh-CN" sz="2800" b="1" kern="0" dirty="0">
              <a:latin typeface="Times New Roman" panose="02020603050405020304" pitchFamily="18" charset="0"/>
              <a:ea typeface="方正静蕾简体" panose="02000000000000000000"/>
            </a:endParaRPr>
          </a:p>
          <a:p>
            <a:pPr lvl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800" b="1" kern="0" dirty="0">
                <a:latin typeface="Times New Roman" panose="02020603050405020304" pitchFamily="18" charset="0"/>
                <a:ea typeface="方正静蕾简体" panose="02000000000000000000"/>
              </a:rPr>
              <a:t>例：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设：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DS=3000H   BX=2000H  SI=0002  AX=1234H   (32000H)=99H  (32001H)=88H    (32002H)=77H  (32003H)=66H   (32004H)=55H   (32005H)=44H …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  </a:t>
            </a:r>
            <a:endParaRPr lang="en-US" altLang="zh-CN" sz="24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 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执行  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XCHG  AX, [ BX ]      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？</a:t>
            </a:r>
            <a:endParaRPr lang="en-US" altLang="zh-CN" sz="24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          XCHG  DX, [BX+SI]   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？</a:t>
            </a:r>
            <a:endParaRPr lang="en-US" altLang="zh-CN" sz="24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082169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9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9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9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animBg="1"/>
      <p:bldP spid="97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F81B1-D4C0-4CFE-8E4B-8D75BF4F38F2}" type="slidenum">
              <a:rPr lang="zh-CN" altLang="en-US" smtClean="0"/>
              <a:t>48</a:t>
            </a:fld>
            <a:endParaRPr lang="zh-CN" altLang="en-US" dirty="0"/>
          </a:p>
        </p:txBody>
      </p:sp>
      <p:sp>
        <p:nvSpPr>
          <p:cNvPr id="95" name="Rectangle 1027">
            <a:extLst>
              <a:ext uri="{FF2B5EF4-FFF2-40B4-BE49-F238E27FC236}">
                <a16:creationId xmlns:a16="http://schemas.microsoft.com/office/drawing/2014/main" id="{70DF4719-FF16-47C1-98D2-D2A428B92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3711" y="471449"/>
            <a:ext cx="5328703" cy="646331"/>
          </a:xfrm>
          <a:prstGeom prst="rect">
            <a:avLst/>
          </a:prstGeom>
          <a:solidFill>
            <a:srgbClr val="0E457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累加器</a:t>
            </a:r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(AX)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专用传送指令</a:t>
            </a: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9873B49B-55A9-43CA-B8C6-B448ECE8799F}"/>
              </a:ext>
            </a:extLst>
          </p:cNvPr>
          <p:cNvSpPr/>
          <p:nvPr/>
        </p:nvSpPr>
        <p:spPr>
          <a:xfrm>
            <a:off x="421317" y="1279537"/>
            <a:ext cx="8340000" cy="4832092"/>
          </a:xfrm>
          <a:prstGeom prst="rect">
            <a:avLst/>
          </a:prstGeom>
          <a:ln w="19050">
            <a:solidFill>
              <a:srgbClr val="2D8AE7">
                <a:lumMod val="75000"/>
              </a:srgbClr>
            </a:solidFill>
            <a:prstDash val="dash"/>
          </a:ln>
        </p:spPr>
        <p:txBody>
          <a:bodyPr wrap="square">
            <a:spAutoFit/>
          </a:bodyPr>
          <a:lstStyle/>
          <a:p>
            <a:pPr marL="457200" lvl="0" indent="-457200" algn="just" defTabSz="9144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28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方正静蕾简体" panose="02000000000000000000"/>
              </a:rPr>
              <a:t>只限使用</a:t>
            </a:r>
            <a:r>
              <a:rPr lang="en-US" altLang="zh-CN" sz="28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方正静蕾简体" panose="02000000000000000000"/>
              </a:rPr>
              <a:t>AX</a:t>
            </a:r>
            <a:r>
              <a:rPr lang="zh-CN" altLang="en-US" sz="28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方正静蕾简体" panose="02000000000000000000"/>
              </a:rPr>
              <a:t>或</a:t>
            </a:r>
            <a:r>
              <a:rPr lang="en-US" altLang="zh-CN" sz="28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方正静蕾简体" panose="02000000000000000000"/>
              </a:rPr>
              <a:t>AL</a:t>
            </a:r>
          </a:p>
          <a:p>
            <a:pPr marL="457200" lvl="0" indent="-457200" algn="just" defTabSz="9144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2800" b="1" kern="0" dirty="0">
                <a:latin typeface="Times New Roman" panose="02020603050405020304" pitchFamily="18" charset="0"/>
                <a:ea typeface="方正静蕾简体" panose="02000000000000000000"/>
              </a:rPr>
              <a:t>输入指令：</a:t>
            </a:r>
            <a:r>
              <a:rPr lang="en-US" altLang="zh-CN" sz="2800" b="1" kern="0" dirty="0">
                <a:latin typeface="Times New Roman" panose="02020603050405020304" pitchFamily="18" charset="0"/>
                <a:ea typeface="方正静蕾简体" panose="02000000000000000000"/>
              </a:rPr>
              <a:t>IN(I/O</a:t>
            </a:r>
            <a:r>
              <a:rPr lang="zh-CN" altLang="en-US" sz="2800" b="1" dirty="0">
                <a:solidFill>
                  <a:srgbClr val="000000"/>
                </a:solidFill>
                <a:sym typeface="Symbol" panose="05050102010706020507" pitchFamily="18" charset="2"/>
              </a:rPr>
              <a:t>  </a:t>
            </a:r>
            <a:r>
              <a:rPr lang="en-US" altLang="zh-CN" sz="2800" b="1" kern="0" dirty="0">
                <a:latin typeface="Times New Roman" panose="02020603050405020304" pitchFamily="18" charset="0"/>
                <a:ea typeface="方正静蕾简体" panose="02000000000000000000"/>
                <a:sym typeface="Symbol" panose="05050102010706020507" pitchFamily="18" charset="2"/>
              </a:rPr>
              <a:t>CPU</a:t>
            </a:r>
            <a:r>
              <a:rPr lang="en-US" altLang="zh-CN" sz="2800" b="1" kern="0" dirty="0">
                <a:latin typeface="Times New Roman" panose="02020603050405020304" pitchFamily="18" charset="0"/>
                <a:ea typeface="方正静蕾简体" panose="02000000000000000000"/>
              </a:rPr>
              <a:t>) </a:t>
            </a:r>
          </a:p>
          <a:p>
            <a:pPr marL="457200" lvl="0" indent="-457200" algn="just" defTabSz="9144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24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方正静蕾简体" panose="02000000000000000000"/>
              </a:rPr>
              <a:t>长格式：直接在指令中指定端口号</a:t>
            </a:r>
            <a:r>
              <a:rPr lang="en-US" altLang="zh-CN" sz="24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方正静蕾简体" panose="02000000000000000000"/>
              </a:rPr>
              <a:t>(0~FFH)</a:t>
            </a:r>
          </a:p>
          <a:p>
            <a:pPr marL="914400" lvl="1" indent="-457200" algn="just" defTabSz="9144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sz="24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方正静蕾简体" panose="02000000000000000000"/>
              </a:rPr>
              <a:t>IN  AL, PORT (</a:t>
            </a:r>
            <a:r>
              <a:rPr lang="zh-CN" altLang="en-US" sz="24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方正静蕾简体" panose="02000000000000000000"/>
              </a:rPr>
              <a:t>字节</a:t>
            </a:r>
            <a:r>
              <a:rPr lang="en-US" altLang="zh-CN" sz="24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方正静蕾简体" panose="02000000000000000000"/>
              </a:rPr>
              <a:t>)</a:t>
            </a:r>
          </a:p>
          <a:p>
            <a:pPr marL="914400" lvl="1" indent="-457200" algn="just" defTabSz="9144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sz="24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方正静蕾简体" panose="02000000000000000000"/>
              </a:rPr>
              <a:t>IN  AX, PORT </a:t>
            </a:r>
            <a:r>
              <a:rPr lang="zh-CN" altLang="en-US" sz="24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方正静蕾简体" panose="02000000000000000000"/>
              </a:rPr>
              <a:t> </a:t>
            </a:r>
            <a:r>
              <a:rPr lang="en-US" altLang="zh-CN" sz="24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方正静蕾简体" panose="02000000000000000000"/>
              </a:rPr>
              <a:t>(</a:t>
            </a:r>
            <a:r>
              <a:rPr lang="zh-CN" altLang="en-US" sz="24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方正静蕾简体" panose="02000000000000000000"/>
              </a:rPr>
              <a:t>字</a:t>
            </a:r>
            <a:r>
              <a:rPr lang="en-US" altLang="zh-CN" sz="24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方正静蕾简体" panose="02000000000000000000"/>
              </a:rPr>
              <a:t>)</a:t>
            </a:r>
          </a:p>
          <a:p>
            <a:pPr marL="457200" lvl="0" indent="-457200" algn="just" defTabSz="9144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执行的操作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: (AL) </a:t>
            </a:r>
            <a:r>
              <a:rPr lang="en-US" altLang="zh-CN" sz="2400" b="1" dirty="0">
                <a:solidFill>
                  <a:srgbClr val="000000"/>
                </a:solidFill>
                <a:sym typeface="Symbol" panose="05050102010706020507" pitchFamily="18" charset="2"/>
              </a:rPr>
              <a:t>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(PORT) (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字节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pPr lvl="0" algn="just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		     (AX) </a:t>
            </a:r>
            <a:r>
              <a:rPr lang="en-US" altLang="zh-CN" sz="2400" b="1" dirty="0">
                <a:solidFill>
                  <a:srgbClr val="000000"/>
                </a:solidFill>
                <a:sym typeface="Symbol" panose="05050102010706020507" pitchFamily="18" charset="2"/>
              </a:rPr>
              <a:t>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 (PORT+1, PORT) (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字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pPr marL="457200" lvl="0" indent="-457200" algn="just" defTabSz="9144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短格式：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必须先把端口号放在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DX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寄存器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中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(0000~FFFFH)</a:t>
            </a:r>
          </a:p>
          <a:p>
            <a:pPr marL="914400" lvl="1" indent="-457200" algn="just" defTabSz="9144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IN  AL, DX (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字节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pPr marL="914400" lvl="1" indent="-457200" algn="just" defTabSz="9144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IN  AX, DX (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字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pPr marL="457200" lvl="0" indent="-457200" algn="just" defTabSz="9144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执行的操作：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(AL) </a:t>
            </a:r>
            <a:r>
              <a:rPr lang="en-US" altLang="zh-CN" sz="2400" b="1" dirty="0">
                <a:solidFill>
                  <a:srgbClr val="000000"/>
                </a:solidFill>
                <a:sym typeface="Symbol" panose="05050102010706020507" pitchFamily="18" charset="2"/>
              </a:rPr>
              <a:t>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((DX)) (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字节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pPr lvl="0" algn="just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		      (AX) </a:t>
            </a:r>
            <a:r>
              <a:rPr lang="en-US" altLang="zh-CN" sz="2400" b="1" dirty="0">
                <a:solidFill>
                  <a:srgbClr val="000000"/>
                </a:solidFill>
                <a:sym typeface="Symbol" panose="05050102010706020507" pitchFamily="18" charset="2"/>
              </a:rPr>
              <a:t>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 ((DX)+1, (DX)) (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字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)</a:t>
            </a:r>
            <a:endParaRPr lang="en-US" altLang="zh-CN" sz="24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205402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9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9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9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9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animBg="1"/>
      <p:bldP spid="97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94" name="灯片编号占位符 4">
            <a:extLst>
              <a:ext uri="{FF2B5EF4-FFF2-40B4-BE49-F238E27FC236}">
                <a16:creationId xmlns:a16="http://schemas.microsoft.com/office/drawing/2014/main" id="{57E261E7-DD03-448D-A1AD-2C524EB65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6AA0FFE7-FFD7-4731-9D69-34AAF0108D30}" type="slidenum">
              <a:rPr lang="en-US" altLang="zh-CN" sz="1200">
                <a:solidFill>
                  <a:srgbClr val="B4B686"/>
                </a:solidFill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49</a:t>
            </a:fld>
            <a:endParaRPr lang="en-US" altLang="zh-CN" sz="1200" dirty="0">
              <a:solidFill>
                <a:srgbClr val="B4B686"/>
              </a:solidFill>
            </a:endParaRPr>
          </a:p>
        </p:txBody>
      </p:sp>
      <p:sp>
        <p:nvSpPr>
          <p:cNvPr id="21" name="Rectangle 1027">
            <a:extLst>
              <a:ext uri="{FF2B5EF4-FFF2-40B4-BE49-F238E27FC236}">
                <a16:creationId xmlns:a16="http://schemas.microsoft.com/office/drawing/2014/main" id="{A741CC4D-072A-4ADC-9911-DA382DDFB5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4502" y="427693"/>
            <a:ext cx="902811" cy="523220"/>
          </a:xfrm>
          <a:prstGeom prst="rect">
            <a:avLst/>
          </a:prstGeom>
          <a:solidFill>
            <a:srgbClr val="0E457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  <a:defRPr/>
            </a:pPr>
            <a:r>
              <a:rPr lang="zh-CN" altLang="en-US" sz="2800" b="1" kern="0" dirty="0">
                <a:solidFill>
                  <a:schemeClr val="bg1"/>
                </a:solidFill>
                <a:latin typeface="Times New Roman" panose="02020603050405020304" pitchFamily="18" charset="0"/>
                <a:ea typeface="方正静蕾简体" panose="02000000000000000000"/>
              </a:rPr>
              <a:t>例：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AAAA0F6-BB77-41FF-B7C7-73C4F60675C8}"/>
              </a:ext>
            </a:extLst>
          </p:cNvPr>
          <p:cNvSpPr/>
          <p:nvPr/>
        </p:nvSpPr>
        <p:spPr>
          <a:xfrm>
            <a:off x="628651" y="1203669"/>
            <a:ext cx="7717020" cy="5152681"/>
          </a:xfrm>
          <a:prstGeom prst="rect">
            <a:avLst/>
          </a:prstGeom>
          <a:noFill/>
          <a:ln w="28575">
            <a:solidFill>
              <a:srgbClr val="0E457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5F4C92A1-5393-42CF-AED0-429DEEF064EC}"/>
              </a:ext>
            </a:extLst>
          </p:cNvPr>
          <p:cNvSpPr txBox="1"/>
          <p:nvPr/>
        </p:nvSpPr>
        <p:spPr>
          <a:xfrm>
            <a:off x="1070723" y="1579406"/>
            <a:ext cx="7002554" cy="31085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chemeClr val="accent1">
                    <a:lumMod val="10000"/>
                  </a:schemeClr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chemeClr val="accent1">
                    <a:lumMod val="10000"/>
                  </a:schemeClr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800" b="1" dirty="0">
                <a:solidFill>
                  <a:schemeClr val="accent1">
                    <a:lumMod val="10000"/>
                  </a:schemeClr>
                </a:solidFill>
                <a:latin typeface="Times New Roman" panose="02020603050405020304" pitchFamily="18" charset="0"/>
              </a:rPr>
              <a:t>：</a:t>
            </a:r>
            <a:r>
              <a:rPr lang="en-US" altLang="zh-CN" sz="2800" b="1" dirty="0">
                <a:solidFill>
                  <a:schemeClr val="accent1">
                    <a:lumMod val="10000"/>
                  </a:schemeClr>
                </a:solidFill>
                <a:latin typeface="Times New Roman" panose="02020603050405020304" pitchFamily="18" charset="0"/>
              </a:rPr>
              <a:t>           IN          AX</a:t>
            </a:r>
            <a:r>
              <a:rPr lang="zh-CN" altLang="en-US" sz="2800" b="1" dirty="0">
                <a:solidFill>
                  <a:schemeClr val="accent1">
                    <a:lumMod val="10000"/>
                  </a:schemeClr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800" b="1" dirty="0">
                <a:solidFill>
                  <a:schemeClr val="accent1">
                    <a:lumMod val="10000"/>
                  </a:schemeClr>
                </a:solidFill>
                <a:latin typeface="Times New Roman" panose="02020603050405020304" pitchFamily="18" charset="0"/>
              </a:rPr>
              <a:t>28H</a:t>
            </a:r>
          </a:p>
          <a:p>
            <a:pPr>
              <a:defRPr/>
            </a:pPr>
            <a:r>
              <a:rPr lang="en-US" altLang="zh-CN" sz="2800" b="1" dirty="0">
                <a:solidFill>
                  <a:schemeClr val="accent1">
                    <a:lumMod val="10000"/>
                  </a:schemeClr>
                </a:solidFill>
                <a:latin typeface="Times New Roman" panose="02020603050405020304" pitchFamily="18" charset="0"/>
              </a:rPr>
              <a:t>                     MOV     DATA_WORD</a:t>
            </a:r>
            <a:r>
              <a:rPr lang="zh-CN" altLang="en-US" sz="2800" b="1" dirty="0">
                <a:solidFill>
                  <a:schemeClr val="accent1">
                    <a:lumMod val="10000"/>
                  </a:schemeClr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800" b="1" dirty="0">
                <a:solidFill>
                  <a:schemeClr val="accent1">
                    <a:lumMod val="10000"/>
                  </a:schemeClr>
                </a:solidFill>
                <a:latin typeface="Times New Roman" panose="02020603050405020304" pitchFamily="18" charset="0"/>
              </a:rPr>
              <a:t>AX</a:t>
            </a:r>
          </a:p>
          <a:p>
            <a:pPr>
              <a:defRPr/>
            </a:pPr>
            <a:r>
              <a:rPr lang="zh-CN" altLang="en-US" sz="2800" b="1" dirty="0">
                <a:solidFill>
                  <a:schemeClr val="accent1">
                    <a:lumMod val="10000"/>
                  </a:schemeClr>
                </a:solidFill>
                <a:latin typeface="Times New Roman" panose="02020603050405020304" pitchFamily="18" charset="0"/>
              </a:rPr>
              <a:t>把端口</a:t>
            </a:r>
            <a:r>
              <a:rPr lang="en-US" altLang="zh-CN" sz="2800" b="1" dirty="0">
                <a:solidFill>
                  <a:schemeClr val="accent1">
                    <a:lumMod val="10000"/>
                  </a:schemeClr>
                </a:solidFill>
                <a:latin typeface="Times New Roman" panose="02020603050405020304" pitchFamily="18" charset="0"/>
              </a:rPr>
              <a:t>28</a:t>
            </a:r>
            <a:r>
              <a:rPr lang="zh-CN" altLang="en-US" sz="2800" b="1" dirty="0">
                <a:solidFill>
                  <a:schemeClr val="accent1">
                    <a:lumMod val="10000"/>
                  </a:schemeClr>
                </a:solidFill>
                <a:latin typeface="Times New Roman" panose="02020603050405020304" pitchFamily="18" charset="0"/>
              </a:rPr>
              <a:t>的内容经过</a:t>
            </a:r>
            <a:r>
              <a:rPr lang="en-US" altLang="zh-CN" sz="2800" b="1" dirty="0">
                <a:solidFill>
                  <a:schemeClr val="accent1">
                    <a:lumMod val="10000"/>
                  </a:schemeClr>
                </a:solidFill>
                <a:latin typeface="Times New Roman" panose="02020603050405020304" pitchFamily="18" charset="0"/>
              </a:rPr>
              <a:t>AX</a:t>
            </a:r>
            <a:r>
              <a:rPr lang="zh-CN" altLang="en-US" sz="2800" b="1" dirty="0">
                <a:solidFill>
                  <a:schemeClr val="accent1">
                    <a:lumMod val="10000"/>
                  </a:schemeClr>
                </a:solidFill>
                <a:latin typeface="Times New Roman" panose="02020603050405020304" pitchFamily="18" charset="0"/>
              </a:rPr>
              <a:t>送到内存单元中</a:t>
            </a:r>
            <a:endParaRPr lang="en-US" altLang="zh-CN" sz="2800" b="1" dirty="0">
              <a:solidFill>
                <a:schemeClr val="accent1">
                  <a:lumMod val="10000"/>
                </a:schemeClr>
              </a:solidFill>
              <a:latin typeface="Times New Roman" panose="02020603050405020304" pitchFamily="18" charset="0"/>
            </a:endParaRPr>
          </a:p>
          <a:p>
            <a:pPr>
              <a:defRPr/>
            </a:pPr>
            <a:endParaRPr lang="en-US" altLang="zh-CN" sz="2800" b="1" dirty="0">
              <a:solidFill>
                <a:schemeClr val="accent1">
                  <a:lumMod val="10000"/>
                </a:schemeClr>
              </a:solidFill>
              <a:latin typeface="Times New Roman" panose="02020603050405020304" pitchFamily="18" charset="0"/>
            </a:endParaRPr>
          </a:p>
          <a:p>
            <a:pPr>
              <a:defRPr/>
            </a:pPr>
            <a:r>
              <a:rPr lang="zh-CN" altLang="en-US" sz="2800" b="1" dirty="0">
                <a:solidFill>
                  <a:schemeClr val="accent1">
                    <a:lumMod val="10000"/>
                  </a:schemeClr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chemeClr val="accent1">
                    <a:lumMod val="10000"/>
                  </a:schemeClr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800" b="1" dirty="0">
                <a:solidFill>
                  <a:schemeClr val="accent1">
                    <a:lumMod val="10000"/>
                  </a:schemeClr>
                </a:solidFill>
                <a:latin typeface="Times New Roman" panose="02020603050405020304" pitchFamily="18" charset="0"/>
              </a:rPr>
              <a:t>：</a:t>
            </a:r>
            <a:r>
              <a:rPr lang="en-US" altLang="zh-CN" sz="2800" b="1" dirty="0">
                <a:solidFill>
                  <a:schemeClr val="accent1">
                    <a:lumMod val="10000"/>
                  </a:schemeClr>
                </a:solidFill>
                <a:latin typeface="Times New Roman" panose="02020603050405020304" pitchFamily="18" charset="0"/>
              </a:rPr>
              <a:t>           MOV     DX</a:t>
            </a:r>
            <a:r>
              <a:rPr lang="zh-CN" altLang="en-US" sz="2800" b="1" dirty="0">
                <a:solidFill>
                  <a:schemeClr val="accent1">
                    <a:lumMod val="10000"/>
                  </a:schemeClr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800" b="1" dirty="0">
                <a:solidFill>
                  <a:schemeClr val="accent1">
                    <a:lumMod val="10000"/>
                  </a:schemeClr>
                </a:solidFill>
                <a:latin typeface="Times New Roman" panose="02020603050405020304" pitchFamily="18" charset="0"/>
              </a:rPr>
              <a:t>3FCH</a:t>
            </a:r>
          </a:p>
          <a:p>
            <a:pPr>
              <a:defRPr/>
            </a:pPr>
            <a:r>
              <a:rPr lang="en-US" altLang="zh-CN" sz="2800" b="1" dirty="0">
                <a:solidFill>
                  <a:schemeClr val="accent1">
                    <a:lumMod val="10000"/>
                  </a:schemeClr>
                </a:solidFill>
                <a:latin typeface="Times New Roman" panose="02020603050405020304" pitchFamily="18" charset="0"/>
              </a:rPr>
              <a:t>                     IN          EAX</a:t>
            </a:r>
            <a:r>
              <a:rPr lang="zh-CN" altLang="en-US" sz="2800" b="1" dirty="0">
                <a:solidFill>
                  <a:schemeClr val="accent1">
                    <a:lumMod val="10000"/>
                  </a:schemeClr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800" b="1" dirty="0">
                <a:solidFill>
                  <a:schemeClr val="accent1">
                    <a:lumMod val="10000"/>
                  </a:schemeClr>
                </a:solidFill>
                <a:latin typeface="Times New Roman" panose="02020603050405020304" pitchFamily="18" charset="0"/>
              </a:rPr>
              <a:t>DX</a:t>
            </a:r>
          </a:p>
          <a:p>
            <a:pPr>
              <a:defRPr/>
            </a:pPr>
            <a:r>
              <a:rPr lang="zh-CN" altLang="en-US" sz="2800" b="1" dirty="0">
                <a:solidFill>
                  <a:schemeClr val="accent1">
                    <a:lumMod val="10000"/>
                  </a:schemeClr>
                </a:solidFill>
                <a:latin typeface="Times New Roman" panose="02020603050405020304" pitchFamily="18" charset="0"/>
              </a:rPr>
              <a:t>从端口送一个双字到</a:t>
            </a:r>
            <a:r>
              <a:rPr lang="en-US" altLang="zh-CN" sz="2800" b="1" dirty="0">
                <a:solidFill>
                  <a:schemeClr val="accent1">
                    <a:lumMod val="10000"/>
                  </a:schemeClr>
                </a:solidFill>
                <a:latin typeface="Times New Roman" panose="02020603050405020304" pitchFamily="18" charset="0"/>
              </a:rPr>
              <a:t>EAX</a:t>
            </a:r>
            <a:r>
              <a:rPr lang="zh-CN" altLang="en-US" sz="2800" b="1" dirty="0">
                <a:solidFill>
                  <a:schemeClr val="accent1">
                    <a:lumMod val="10000"/>
                  </a:schemeClr>
                </a:solidFill>
                <a:latin typeface="Times New Roman" panose="02020603050405020304" pitchFamily="18" charset="0"/>
              </a:rPr>
              <a:t>中</a:t>
            </a:r>
            <a:endParaRPr lang="en-US" altLang="zh-CN" sz="2800" b="1" dirty="0">
              <a:solidFill>
                <a:schemeClr val="accent1">
                  <a:lumMod val="10000"/>
                </a:schemeClr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38815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F81B1-D4C0-4CFE-8E4B-8D75BF4F38F2}" type="slidenum">
              <a:rPr lang="zh-CN" altLang="en-US" smtClean="0"/>
              <a:t>5</a:t>
            </a:fld>
            <a:endParaRPr lang="zh-CN" altLang="en-US" dirty="0"/>
          </a:p>
        </p:txBody>
      </p:sp>
      <p:sp>
        <p:nvSpPr>
          <p:cNvPr id="95" name="Rectangle 1027">
            <a:extLst>
              <a:ext uri="{FF2B5EF4-FFF2-40B4-BE49-F238E27FC236}">
                <a16:creationId xmlns:a16="http://schemas.microsoft.com/office/drawing/2014/main" id="{70DF4719-FF16-47C1-98D2-D2A428B92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5636" y="404774"/>
            <a:ext cx="3268844" cy="707886"/>
          </a:xfrm>
          <a:prstGeom prst="rect">
            <a:avLst/>
          </a:prstGeom>
          <a:solidFill>
            <a:srgbClr val="0E457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40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8086</a:t>
            </a:r>
            <a:r>
              <a:rPr lang="zh-CN" altLang="en-US" sz="40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寻址方式</a:t>
            </a: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9873B49B-55A9-43CA-B8C6-B448ECE8799F}"/>
              </a:ext>
            </a:extLst>
          </p:cNvPr>
          <p:cNvSpPr/>
          <p:nvPr/>
        </p:nvSpPr>
        <p:spPr>
          <a:xfrm>
            <a:off x="402000" y="1456430"/>
            <a:ext cx="8340000" cy="4324838"/>
          </a:xfrm>
          <a:prstGeom prst="rect">
            <a:avLst/>
          </a:prstGeom>
          <a:ln w="19050">
            <a:solidFill>
              <a:srgbClr val="2D8AE7">
                <a:lumMod val="75000"/>
              </a:srgbClr>
            </a:solidFill>
            <a:prstDash val="dash"/>
          </a:ln>
        </p:spPr>
        <p:txBody>
          <a:bodyPr wrap="square">
            <a:spAutoFit/>
          </a:bodyPr>
          <a:lstStyle/>
          <a:p>
            <a:pPr marL="457200" marR="0" lvl="0" indent="-457200" algn="just" defTabSz="91440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zh-CN" altLang="en-US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与</a:t>
            </a:r>
            <a:r>
              <a:rPr lang="zh-CN" altLang="en-US" sz="28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方正静蕾简体" panose="02000000000000000000"/>
              </a:rPr>
              <a:t>数据</a:t>
            </a:r>
            <a:r>
              <a:rPr lang="zh-CN" altLang="en-US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有关的寻址方式，以</a:t>
            </a:r>
            <a:r>
              <a:rPr lang="zh-CN" altLang="en-US" sz="28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方正静蕾简体" panose="02000000000000000000"/>
              </a:rPr>
              <a:t>传送指令</a:t>
            </a:r>
            <a:r>
              <a:rPr lang="en-US" altLang="zh-CN" sz="28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方正静蕾简体" panose="02000000000000000000"/>
              </a:rPr>
              <a:t>MOV</a:t>
            </a:r>
            <a:r>
              <a:rPr lang="zh-CN" altLang="en-US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为例；</a:t>
            </a:r>
            <a:endParaRPr lang="en-US" altLang="zh-CN" sz="2800" b="1" kern="0" dirty="0">
              <a:solidFill>
                <a:srgbClr val="2D8AE7">
                  <a:lumMod val="50000"/>
                </a:srgbClr>
              </a:solidFill>
              <a:latin typeface="Times New Roman" panose="02020603050405020304" pitchFamily="18" charset="0"/>
              <a:ea typeface="方正静蕾简体" panose="02000000000000000000"/>
            </a:endParaRPr>
          </a:p>
          <a:p>
            <a:pPr marL="914400" lvl="1" indent="-457200" algn="just" defTabSz="9144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立即寻址                      </a:t>
            </a:r>
            <a:r>
              <a:rPr lang="en-US" altLang="zh-CN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MOV AX, 3069H</a:t>
            </a:r>
          </a:p>
          <a:p>
            <a:pPr marL="914400" lvl="1" indent="-457200" algn="just" defTabSz="9144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寄存器寻址                  </a:t>
            </a:r>
            <a:r>
              <a:rPr lang="en-US" altLang="zh-CN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MOV AL, BH</a:t>
            </a:r>
          </a:p>
          <a:p>
            <a:pPr marL="914400" lvl="1" indent="-457200" algn="just" defTabSz="9144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直接寻址                      </a:t>
            </a:r>
            <a:r>
              <a:rPr lang="en-US" altLang="zh-CN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MOV AX, [2000H]</a:t>
            </a:r>
          </a:p>
          <a:p>
            <a:pPr marL="914400" lvl="1" indent="-457200" algn="just" defTabSz="9144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寄存器间接寻址          </a:t>
            </a:r>
            <a:r>
              <a:rPr lang="en-US" altLang="zh-CN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MOV AX, [BX]</a:t>
            </a:r>
          </a:p>
          <a:p>
            <a:pPr marL="914400" lvl="1" indent="-457200" algn="just" defTabSz="9144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寄存器相对寻址          </a:t>
            </a:r>
            <a:r>
              <a:rPr lang="en-US" altLang="zh-CN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MOV AX, COUNT[SI]</a:t>
            </a:r>
          </a:p>
          <a:p>
            <a:pPr marL="914400" lvl="1" indent="-457200" algn="just" defTabSz="9144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基址变址寻址              </a:t>
            </a:r>
            <a:r>
              <a:rPr lang="en-US" altLang="zh-CN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MOV AX, [BP][DI]</a:t>
            </a:r>
          </a:p>
          <a:p>
            <a:pPr marL="914400" lvl="1" indent="-457200" algn="just" defTabSz="9144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相对基址变址寻址      </a:t>
            </a:r>
            <a:r>
              <a:rPr lang="en-US" altLang="zh-CN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MOV AX,MASK[DI][SI]</a:t>
            </a:r>
          </a:p>
          <a:p>
            <a:pPr marL="457200" marR="0" lvl="0" indent="-457200" algn="just" defTabSz="91440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zh-CN" altLang="en-US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与</a:t>
            </a:r>
            <a:r>
              <a:rPr lang="zh-CN" altLang="en-US" sz="28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方正静蕾简体" panose="02000000000000000000"/>
              </a:rPr>
              <a:t>转移地址</a:t>
            </a:r>
            <a:r>
              <a:rPr lang="zh-CN" altLang="en-US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有关的寻址方式。</a:t>
            </a:r>
            <a:endParaRPr lang="en-US" altLang="zh-CN" sz="2800" b="1" kern="0" dirty="0">
              <a:solidFill>
                <a:srgbClr val="2D8AE7">
                  <a:lumMod val="50000"/>
                </a:srgbClr>
              </a:solidFill>
              <a:latin typeface="Times New Roman" panose="02020603050405020304" pitchFamily="18" charset="0"/>
              <a:ea typeface="方正静蕾简体" panose="02000000000000000000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B2C86943-533C-4075-B1BD-66BEACA267C0}"/>
              </a:ext>
            </a:extLst>
          </p:cNvPr>
          <p:cNvGrpSpPr/>
          <p:nvPr/>
        </p:nvGrpSpPr>
        <p:grpSpPr>
          <a:xfrm>
            <a:off x="738554" y="2989385"/>
            <a:ext cx="5576530" cy="3659353"/>
            <a:chOff x="738554" y="2989385"/>
            <a:chExt cx="5576530" cy="3659353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3B025F58-B2FC-4C4A-9F33-94CD810BD919}"/>
                </a:ext>
              </a:extLst>
            </p:cNvPr>
            <p:cNvGrpSpPr/>
            <p:nvPr/>
          </p:nvGrpSpPr>
          <p:grpSpPr>
            <a:xfrm>
              <a:off x="738554" y="2989385"/>
              <a:ext cx="4454268" cy="3074578"/>
              <a:chOff x="738554" y="2989385"/>
              <a:chExt cx="4454268" cy="3074578"/>
            </a:xfrm>
          </p:grpSpPr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0C0AB6DC-9B2F-467F-AB27-93BFE501C7C0}"/>
                  </a:ext>
                </a:extLst>
              </p:cNvPr>
              <p:cNvSpPr/>
              <p:nvPr/>
            </p:nvSpPr>
            <p:spPr>
              <a:xfrm>
                <a:off x="738554" y="2989385"/>
                <a:ext cx="3669323" cy="2180492"/>
              </a:xfrm>
              <a:prstGeom prst="rect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" name="直接箭头连接符 4">
                <a:extLst>
                  <a:ext uri="{FF2B5EF4-FFF2-40B4-BE49-F238E27FC236}">
                    <a16:creationId xmlns:a16="http://schemas.microsoft.com/office/drawing/2014/main" id="{6EE416D5-2415-4E87-A76F-89333C5C1BEA}"/>
                  </a:ext>
                </a:extLst>
              </p:cNvPr>
              <p:cNvCxnSpPr>
                <a:cxnSpLocks/>
                <a:stCxn id="3" idx="3"/>
                <a:endCxn id="10" idx="0"/>
              </p:cNvCxnSpPr>
              <p:nvPr/>
            </p:nvCxnSpPr>
            <p:spPr>
              <a:xfrm>
                <a:off x="4407877" y="4079631"/>
                <a:ext cx="784945" cy="1984332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1027">
              <a:extLst>
                <a:ext uri="{FF2B5EF4-FFF2-40B4-BE49-F238E27FC236}">
                  <a16:creationId xmlns:a16="http://schemas.microsoft.com/office/drawing/2014/main" id="{0A7DBE6E-72C0-4265-A216-EDFE08B821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0559" y="6063963"/>
              <a:ext cx="2244525" cy="58477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lang="zh-CN" altLang="en-US" b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存储器寻址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3273479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9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animBg="1"/>
      <p:bldP spid="97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F81B1-D4C0-4CFE-8E4B-8D75BF4F38F2}" type="slidenum">
              <a:rPr lang="zh-CN" altLang="en-US" smtClean="0"/>
              <a:t>50</a:t>
            </a:fld>
            <a:endParaRPr lang="zh-CN" altLang="en-US" dirty="0"/>
          </a:p>
        </p:txBody>
      </p:sp>
      <p:sp>
        <p:nvSpPr>
          <p:cNvPr id="95" name="Rectangle 1027">
            <a:extLst>
              <a:ext uri="{FF2B5EF4-FFF2-40B4-BE49-F238E27FC236}">
                <a16:creationId xmlns:a16="http://schemas.microsoft.com/office/drawing/2014/main" id="{70DF4719-FF16-47C1-98D2-D2A428B92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3711" y="471449"/>
            <a:ext cx="5328703" cy="646331"/>
          </a:xfrm>
          <a:prstGeom prst="rect">
            <a:avLst/>
          </a:prstGeom>
          <a:solidFill>
            <a:srgbClr val="0E457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累加器</a:t>
            </a:r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(AX)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专用传送指令</a:t>
            </a: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9873B49B-55A9-43CA-B8C6-B448ECE8799F}"/>
              </a:ext>
            </a:extLst>
          </p:cNvPr>
          <p:cNvSpPr/>
          <p:nvPr/>
        </p:nvSpPr>
        <p:spPr>
          <a:xfrm>
            <a:off x="421317" y="1279537"/>
            <a:ext cx="8340000" cy="3970318"/>
          </a:xfrm>
          <a:prstGeom prst="rect">
            <a:avLst/>
          </a:prstGeom>
          <a:ln w="19050">
            <a:solidFill>
              <a:srgbClr val="2D8AE7">
                <a:lumMod val="75000"/>
              </a:srgbClr>
            </a:solidFill>
            <a:prstDash val="dash"/>
          </a:ln>
        </p:spPr>
        <p:txBody>
          <a:bodyPr wrap="square">
            <a:spAutoFit/>
          </a:bodyPr>
          <a:lstStyle/>
          <a:p>
            <a:pPr marL="457200" lvl="0" indent="-457200" algn="just" defTabSz="9144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输出指令   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OUT   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CPU </a:t>
            </a:r>
            <a:r>
              <a:rPr lang="zh-CN" altLang="en-US" sz="2800" b="1" dirty="0">
                <a:solidFill>
                  <a:srgbClr val="C00000"/>
                </a:solidFill>
                <a:sym typeface="Symbol" panose="05050102010706020507" pitchFamily="18" charset="2"/>
              </a:rPr>
              <a:t>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 I/O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）</a:t>
            </a:r>
          </a:p>
          <a:p>
            <a:pPr marL="457200" lvl="0" indent="-457200" algn="just" defTabSz="9144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长格式：    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OUT   PORT, AL 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（字节）</a:t>
            </a:r>
          </a:p>
          <a:p>
            <a:pPr lvl="0" algn="just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                 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OUT   PORT, AX 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（字）</a:t>
            </a:r>
          </a:p>
          <a:p>
            <a:pPr marL="457200" lvl="0" indent="-457200" algn="just" defTabSz="9144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执行操作：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( PORT ) </a:t>
            </a:r>
            <a:r>
              <a:rPr lang="en-US" altLang="zh-CN" sz="2800" b="1" dirty="0">
                <a:solidFill>
                  <a:srgbClr val="000000"/>
                </a:solidFill>
                <a:sym typeface="Symbol" panose="05050102010706020507" pitchFamily="18" charset="2"/>
              </a:rPr>
              <a:t>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(AL)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（字节）</a:t>
            </a:r>
          </a:p>
          <a:p>
            <a:pPr lvl="0" algn="just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                 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( PORT+1, PORT ) </a:t>
            </a:r>
            <a:r>
              <a:rPr lang="en-US" altLang="zh-CN" sz="2800" b="1" dirty="0">
                <a:solidFill>
                  <a:srgbClr val="000000"/>
                </a:solidFill>
                <a:sym typeface="Symbol" panose="05050102010706020507" pitchFamily="18" charset="2"/>
              </a:rPr>
              <a:t>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(AX)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（字）</a:t>
            </a:r>
          </a:p>
          <a:p>
            <a:pPr marL="457200" lvl="0" indent="-457200" algn="just" defTabSz="9144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短格式：    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OUT   DX, AL 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（字节）</a:t>
            </a:r>
          </a:p>
          <a:p>
            <a:pPr marL="457200" lvl="0" indent="-457200" algn="just" defTabSz="9144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            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OUT   DX, AX 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（字）</a:t>
            </a:r>
          </a:p>
          <a:p>
            <a:pPr marL="457200" lvl="0" indent="-457200" algn="just" defTabSz="9144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执行操作：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( (DX) ) </a:t>
            </a:r>
            <a:r>
              <a:rPr lang="en-US" altLang="zh-CN" sz="2800" b="1" dirty="0">
                <a:solidFill>
                  <a:srgbClr val="000000"/>
                </a:solidFill>
                <a:sym typeface="Symbol" panose="05050102010706020507" pitchFamily="18" charset="2"/>
              </a:rPr>
              <a:t>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(AL)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（字节）</a:t>
            </a:r>
          </a:p>
          <a:p>
            <a:pPr marL="457200" lvl="0" indent="-457200" algn="just" defTabSz="9144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            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( (DX)+1, (DX) ) </a:t>
            </a:r>
            <a:r>
              <a:rPr lang="en-US" altLang="zh-CN" sz="2800" b="1" dirty="0">
                <a:solidFill>
                  <a:srgbClr val="000000"/>
                </a:solidFill>
                <a:sym typeface="Symbol" panose="05050102010706020507" pitchFamily="18" charset="2"/>
              </a:rPr>
              <a:t>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(AX)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（字）</a:t>
            </a:r>
          </a:p>
        </p:txBody>
      </p:sp>
    </p:spTree>
    <p:extLst>
      <p:ext uri="{BB962C8B-B14F-4D97-AF65-F5344CB8AC3E}">
        <p14:creationId xmlns:p14="http://schemas.microsoft.com/office/powerpoint/2010/main" val="283428897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9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animBg="1"/>
      <p:bldP spid="97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94" name="灯片编号占位符 4">
            <a:extLst>
              <a:ext uri="{FF2B5EF4-FFF2-40B4-BE49-F238E27FC236}">
                <a16:creationId xmlns:a16="http://schemas.microsoft.com/office/drawing/2014/main" id="{57E261E7-DD03-448D-A1AD-2C524EB65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6AA0FFE7-FFD7-4731-9D69-34AAF0108D30}" type="slidenum">
              <a:rPr lang="en-US" altLang="zh-CN" sz="1200">
                <a:solidFill>
                  <a:srgbClr val="B4B686"/>
                </a:solidFill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51</a:t>
            </a:fld>
            <a:endParaRPr lang="en-US" altLang="zh-CN" sz="1200" dirty="0">
              <a:solidFill>
                <a:srgbClr val="B4B686"/>
              </a:solidFill>
            </a:endParaRPr>
          </a:p>
        </p:txBody>
      </p:sp>
      <p:sp>
        <p:nvSpPr>
          <p:cNvPr id="21" name="Rectangle 1027">
            <a:extLst>
              <a:ext uri="{FF2B5EF4-FFF2-40B4-BE49-F238E27FC236}">
                <a16:creationId xmlns:a16="http://schemas.microsoft.com/office/drawing/2014/main" id="{A741CC4D-072A-4ADC-9911-DA382DDFB5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4502" y="427693"/>
            <a:ext cx="902811" cy="523220"/>
          </a:xfrm>
          <a:prstGeom prst="rect">
            <a:avLst/>
          </a:prstGeom>
          <a:solidFill>
            <a:srgbClr val="0E457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  <a:defRPr/>
            </a:pPr>
            <a:r>
              <a:rPr lang="zh-CN" altLang="en-US" sz="2800" b="1" kern="0" dirty="0">
                <a:solidFill>
                  <a:schemeClr val="bg1"/>
                </a:solidFill>
                <a:latin typeface="Times New Roman" panose="02020603050405020304" pitchFamily="18" charset="0"/>
                <a:ea typeface="方正静蕾简体" panose="02000000000000000000"/>
              </a:rPr>
              <a:t>例：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AAAA0F6-BB77-41FF-B7C7-73C4F60675C8}"/>
              </a:ext>
            </a:extLst>
          </p:cNvPr>
          <p:cNvSpPr/>
          <p:nvPr/>
        </p:nvSpPr>
        <p:spPr>
          <a:xfrm>
            <a:off x="628651" y="1203669"/>
            <a:ext cx="7717020" cy="5152681"/>
          </a:xfrm>
          <a:prstGeom prst="rect">
            <a:avLst/>
          </a:prstGeom>
          <a:noFill/>
          <a:ln w="28575">
            <a:solidFill>
              <a:srgbClr val="0E457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5F4C92A1-5393-42CF-AED0-429DEEF064EC}"/>
              </a:ext>
            </a:extLst>
          </p:cNvPr>
          <p:cNvSpPr txBox="1"/>
          <p:nvPr/>
        </p:nvSpPr>
        <p:spPr>
          <a:xfrm>
            <a:off x="1070723" y="1579406"/>
            <a:ext cx="7002554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chemeClr val="accent1">
                    <a:lumMod val="10000"/>
                  </a:schemeClr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chemeClr val="accent1">
                    <a:lumMod val="10000"/>
                  </a:schemeClr>
                </a:solidFill>
                <a:latin typeface="Times New Roman" panose="02020603050405020304" pitchFamily="18" charset="0"/>
              </a:rPr>
              <a:t>3</a:t>
            </a:r>
            <a:r>
              <a:rPr lang="zh-CN" altLang="en-US" sz="2800" b="1" dirty="0">
                <a:solidFill>
                  <a:schemeClr val="accent1">
                    <a:lumMod val="10000"/>
                  </a:schemeClr>
                </a:solidFill>
                <a:latin typeface="Times New Roman" panose="02020603050405020304" pitchFamily="18" charset="0"/>
              </a:rPr>
              <a:t>：</a:t>
            </a:r>
            <a:r>
              <a:rPr lang="en-US" altLang="zh-CN" sz="2800" b="1" dirty="0">
                <a:solidFill>
                  <a:schemeClr val="accent1">
                    <a:lumMod val="10000"/>
                  </a:schemeClr>
                </a:solidFill>
                <a:latin typeface="Times New Roman" panose="02020603050405020304" pitchFamily="18" charset="0"/>
              </a:rPr>
              <a:t>           OUT      5</a:t>
            </a:r>
            <a:r>
              <a:rPr lang="zh-CN" altLang="en-US" sz="2800" b="1" dirty="0">
                <a:solidFill>
                  <a:schemeClr val="accent1">
                    <a:lumMod val="10000"/>
                  </a:schemeClr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800" b="1" dirty="0">
                <a:solidFill>
                  <a:schemeClr val="accent1">
                    <a:lumMod val="10000"/>
                  </a:schemeClr>
                </a:solidFill>
                <a:latin typeface="Times New Roman" panose="02020603050405020304" pitchFamily="18" charset="0"/>
              </a:rPr>
              <a:t>AL</a:t>
            </a:r>
          </a:p>
          <a:p>
            <a:pPr>
              <a:defRPr/>
            </a:pPr>
            <a:r>
              <a:rPr lang="zh-CN" altLang="en-US" sz="2800" b="1" dirty="0">
                <a:solidFill>
                  <a:schemeClr val="accent1">
                    <a:lumMod val="10000"/>
                  </a:schemeClr>
                </a:solidFill>
                <a:latin typeface="Times New Roman" panose="02020603050405020304" pitchFamily="18" charset="0"/>
              </a:rPr>
              <a:t>把</a:t>
            </a:r>
            <a:r>
              <a:rPr lang="en-US" altLang="zh-CN" sz="2800" b="1" dirty="0">
                <a:solidFill>
                  <a:schemeClr val="accent1">
                    <a:lumMod val="10000"/>
                  </a:schemeClr>
                </a:solidFill>
                <a:latin typeface="Times New Roman" panose="02020603050405020304" pitchFamily="18" charset="0"/>
              </a:rPr>
              <a:t>AL</a:t>
            </a:r>
            <a:r>
              <a:rPr lang="zh-CN" altLang="en-US" sz="2800" b="1" dirty="0">
                <a:solidFill>
                  <a:schemeClr val="accent1">
                    <a:lumMod val="10000"/>
                  </a:schemeClr>
                </a:solidFill>
                <a:latin typeface="Times New Roman" panose="02020603050405020304" pitchFamily="18" charset="0"/>
              </a:rPr>
              <a:t>中的内容送到端口</a:t>
            </a:r>
            <a:r>
              <a:rPr lang="en-US" altLang="zh-CN" sz="2800" b="1" dirty="0">
                <a:solidFill>
                  <a:schemeClr val="accent1">
                    <a:lumMod val="10000"/>
                  </a:schemeClr>
                </a:solidFill>
                <a:latin typeface="Times New Roman" panose="02020603050405020304" pitchFamily="18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0431077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矩形 96">
            <a:extLst>
              <a:ext uri="{FF2B5EF4-FFF2-40B4-BE49-F238E27FC236}">
                <a16:creationId xmlns:a16="http://schemas.microsoft.com/office/drawing/2014/main" id="{9873B49B-55A9-43CA-B8C6-B448ECE8799F}"/>
              </a:ext>
            </a:extLst>
          </p:cNvPr>
          <p:cNvSpPr/>
          <p:nvPr/>
        </p:nvSpPr>
        <p:spPr>
          <a:xfrm>
            <a:off x="421317" y="1279537"/>
            <a:ext cx="8340000" cy="4154984"/>
          </a:xfrm>
          <a:prstGeom prst="rect">
            <a:avLst/>
          </a:prstGeom>
          <a:ln w="19050">
            <a:solidFill>
              <a:srgbClr val="2D8AE7">
                <a:lumMod val="75000"/>
              </a:srgbClr>
            </a:solidFill>
            <a:prstDash val="dash"/>
          </a:ln>
        </p:spPr>
        <p:txBody>
          <a:bodyPr wrap="square">
            <a:spAutoFit/>
          </a:bodyPr>
          <a:lstStyle/>
          <a:p>
            <a:pPr marL="457200" lvl="0" indent="-457200" algn="just" defTabSz="9144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换码指令：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XLAT  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或  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XLAT  OPR</a:t>
            </a:r>
            <a:endParaRPr lang="zh-CN" altLang="en-US" sz="2800" b="1" dirty="0">
              <a:solidFill>
                <a:srgbClr val="C00000"/>
              </a:solidFill>
              <a:latin typeface="Times New Roman" panose="02020603050405020304" pitchFamily="18" charset="0"/>
            </a:endParaRPr>
          </a:p>
          <a:p>
            <a:pPr marL="457200" lvl="0" indent="-457200" algn="just" defTabSz="9144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执行操作：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(AL) </a:t>
            </a:r>
            <a:r>
              <a:rPr lang="en-US" altLang="zh-CN" sz="2800" b="1" dirty="0">
                <a:solidFill>
                  <a:srgbClr val="000000"/>
                </a:solidFill>
                <a:sym typeface="Symbol" panose="05050102010706020507" pitchFamily="18" charset="2"/>
              </a:rPr>
              <a:t> 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( (BX) + (AL) )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457200" lvl="0" indent="-457200" algn="just" defTabSz="9144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注意：</a:t>
            </a:r>
            <a:endParaRPr lang="en-US" altLang="zh-CN" sz="28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914400" lvl="1" indent="-457200" algn="just" defTabSz="9144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不影响标志位</a:t>
            </a:r>
            <a:endParaRPr lang="en-US" altLang="zh-CN" sz="28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914400" lvl="1" indent="-457200" algn="just" defTabSz="9144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字节表格（长度不超过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256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）首地址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(BX)</a:t>
            </a:r>
          </a:p>
          <a:p>
            <a:pPr marL="914400" lvl="1" indent="-457200" algn="just" defTabSz="9144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需要转换的代码位移量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(AL)</a:t>
            </a:r>
          </a:p>
          <a:p>
            <a:pPr lvl="1" indent="-457200" algn="just" defTabSz="9144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例：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MOV  BX, OFFSET   TABLE   ; (BX)=0040H</a:t>
            </a:r>
          </a:p>
          <a:p>
            <a:pPr marL="0" lvl="1" algn="just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             MOV  AL, 3</a:t>
            </a:r>
          </a:p>
          <a:p>
            <a:pPr marL="0" lvl="1" algn="just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             XLAT  </a:t>
            </a:r>
          </a:p>
          <a:p>
            <a:pPr marL="0" lvl="1" algn="just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             </a:t>
            </a:r>
            <a:r>
              <a:rPr lang="zh-CN" altLang="en-US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指令执行后 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(AL)=33H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F81B1-D4C0-4CFE-8E4B-8D75BF4F38F2}" type="slidenum">
              <a:rPr lang="zh-CN" altLang="en-US" smtClean="0"/>
              <a:t>52</a:t>
            </a:fld>
            <a:endParaRPr lang="zh-CN" altLang="en-US" dirty="0"/>
          </a:p>
        </p:txBody>
      </p:sp>
      <p:sp>
        <p:nvSpPr>
          <p:cNvPr id="95" name="Rectangle 1027">
            <a:extLst>
              <a:ext uri="{FF2B5EF4-FFF2-40B4-BE49-F238E27FC236}">
                <a16:creationId xmlns:a16="http://schemas.microsoft.com/office/drawing/2014/main" id="{70DF4719-FF16-47C1-98D2-D2A428B92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3711" y="471449"/>
            <a:ext cx="5328703" cy="646331"/>
          </a:xfrm>
          <a:prstGeom prst="rect">
            <a:avLst/>
          </a:prstGeom>
          <a:solidFill>
            <a:srgbClr val="0E457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累加器</a:t>
            </a:r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(AX)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专用传送指令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F64FD666-ABB2-4846-999D-A08C8B350F88}"/>
              </a:ext>
            </a:extLst>
          </p:cNvPr>
          <p:cNvGrpSpPr/>
          <p:nvPr/>
        </p:nvGrpSpPr>
        <p:grpSpPr>
          <a:xfrm>
            <a:off x="4424400" y="3863963"/>
            <a:ext cx="3649099" cy="2994037"/>
            <a:chOff x="3006570" y="3863963"/>
            <a:chExt cx="3649099" cy="3429000"/>
          </a:xfrm>
        </p:grpSpPr>
        <p:sp>
          <p:nvSpPr>
            <p:cNvPr id="5" name="Line 2">
              <a:extLst>
                <a:ext uri="{FF2B5EF4-FFF2-40B4-BE49-F238E27FC236}">
                  <a16:creationId xmlns:a16="http://schemas.microsoft.com/office/drawing/2014/main" id="{4081C73A-EEDB-4E20-A01A-E51FFAB410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78169" y="4625963"/>
              <a:ext cx="1" cy="2232037"/>
            </a:xfrm>
            <a:prstGeom prst="line">
              <a:avLst/>
            </a:prstGeom>
            <a:noFill/>
            <a:ln w="28575" cap="sq">
              <a:solidFill>
                <a:srgbClr val="0E457C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Line 3">
              <a:extLst>
                <a:ext uri="{FF2B5EF4-FFF2-40B4-BE49-F238E27FC236}">
                  <a16:creationId xmlns:a16="http://schemas.microsoft.com/office/drawing/2014/main" id="{4A52DE21-BC05-4817-AC6B-45DE76E9BB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78170" y="5083163"/>
              <a:ext cx="1143000" cy="0"/>
            </a:xfrm>
            <a:prstGeom prst="line">
              <a:avLst/>
            </a:prstGeom>
            <a:noFill/>
            <a:ln w="28575" cap="sq">
              <a:solidFill>
                <a:srgbClr val="0E457C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Line 4">
              <a:extLst>
                <a:ext uri="{FF2B5EF4-FFF2-40B4-BE49-F238E27FC236}">
                  <a16:creationId xmlns:a16="http://schemas.microsoft.com/office/drawing/2014/main" id="{FB3C09F2-65EF-4A81-A308-BFFD9C1B80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78170" y="5464163"/>
              <a:ext cx="1143000" cy="0"/>
            </a:xfrm>
            <a:prstGeom prst="line">
              <a:avLst/>
            </a:prstGeom>
            <a:noFill/>
            <a:ln w="28575" cap="sq">
              <a:solidFill>
                <a:srgbClr val="0E457C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Line 5">
              <a:extLst>
                <a:ext uri="{FF2B5EF4-FFF2-40B4-BE49-F238E27FC236}">
                  <a16:creationId xmlns:a16="http://schemas.microsoft.com/office/drawing/2014/main" id="{10491CDD-9044-4BE5-BAF1-D07B3CAA77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78170" y="5845163"/>
              <a:ext cx="1143000" cy="0"/>
            </a:xfrm>
            <a:prstGeom prst="line">
              <a:avLst/>
            </a:prstGeom>
            <a:noFill/>
            <a:ln w="28575" cap="sq">
              <a:solidFill>
                <a:srgbClr val="0E457C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Line 6">
              <a:extLst>
                <a:ext uri="{FF2B5EF4-FFF2-40B4-BE49-F238E27FC236}">
                  <a16:creationId xmlns:a16="http://schemas.microsoft.com/office/drawing/2014/main" id="{3A618EE8-F70B-4768-A9FB-6D13351FCD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78170" y="6226163"/>
              <a:ext cx="1143000" cy="0"/>
            </a:xfrm>
            <a:prstGeom prst="line">
              <a:avLst/>
            </a:prstGeom>
            <a:noFill/>
            <a:ln w="28575" cap="sq">
              <a:solidFill>
                <a:srgbClr val="0E457C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Line 7">
              <a:extLst>
                <a:ext uri="{FF2B5EF4-FFF2-40B4-BE49-F238E27FC236}">
                  <a16:creationId xmlns:a16="http://schemas.microsoft.com/office/drawing/2014/main" id="{04A332B3-724E-495A-B7F2-9B5F7FD2D0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78170" y="6607163"/>
              <a:ext cx="1143000" cy="0"/>
            </a:xfrm>
            <a:prstGeom prst="line">
              <a:avLst/>
            </a:prstGeom>
            <a:noFill/>
            <a:ln w="28575" cap="sq">
              <a:solidFill>
                <a:srgbClr val="0E457C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8">
              <a:extLst>
                <a:ext uri="{FF2B5EF4-FFF2-40B4-BE49-F238E27FC236}">
                  <a16:creationId xmlns:a16="http://schemas.microsoft.com/office/drawing/2014/main" id="{8BBBFB80-FD08-4D6B-B934-F5C2246403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21170" y="4625963"/>
              <a:ext cx="0" cy="2232037"/>
            </a:xfrm>
            <a:prstGeom prst="line">
              <a:avLst/>
            </a:prstGeom>
            <a:noFill/>
            <a:ln w="28575" cap="sq">
              <a:solidFill>
                <a:srgbClr val="0E457C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Text Box 9">
              <a:extLst>
                <a:ext uri="{FF2B5EF4-FFF2-40B4-BE49-F238E27FC236}">
                  <a16:creationId xmlns:a16="http://schemas.microsoft.com/office/drawing/2014/main" id="{B81BBF10-D2C2-463B-8EA5-6FC2B86E67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21511" y="5083162"/>
              <a:ext cx="3124200" cy="40957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 dirty="0">
                  <a:solidFill>
                    <a:srgbClr val="000000"/>
                  </a:solidFill>
                </a:rPr>
                <a:t>(BX)  </a:t>
              </a:r>
              <a:r>
                <a:rPr lang="en-US" altLang="zh-CN" sz="2000" b="1" dirty="0">
                  <a:solidFill>
                    <a:srgbClr val="000000"/>
                  </a:solidFill>
                  <a:sym typeface="Symbol" panose="05050102010706020507" pitchFamily="18" charset="2"/>
                </a:rPr>
                <a:t>      </a:t>
              </a:r>
              <a:r>
                <a:rPr lang="en-US" altLang="zh-CN" sz="2000" b="1" dirty="0">
                  <a:solidFill>
                    <a:srgbClr val="000000"/>
                  </a:solidFill>
                </a:rPr>
                <a:t>30 H       F0040</a:t>
              </a:r>
              <a:endParaRPr lang="en-US" altLang="zh-CN" sz="2400" dirty="0">
                <a:solidFill>
                  <a:srgbClr val="000000"/>
                </a:solidFill>
              </a:endParaRPr>
            </a:p>
          </p:txBody>
        </p:sp>
        <p:sp>
          <p:nvSpPr>
            <p:cNvPr id="13" name="Text Box 10">
              <a:extLst>
                <a:ext uri="{FF2B5EF4-FFF2-40B4-BE49-F238E27FC236}">
                  <a16:creationId xmlns:a16="http://schemas.microsoft.com/office/drawing/2014/main" id="{77B7258F-855D-4242-90A4-BA4DE3E25F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6770" y="5464163"/>
              <a:ext cx="180657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>
                  <a:solidFill>
                    <a:srgbClr val="000000"/>
                  </a:solidFill>
                </a:rPr>
                <a:t>31 H       F0041</a:t>
              </a:r>
              <a:endParaRPr lang="en-US" altLang="zh-CN" sz="2400">
                <a:solidFill>
                  <a:srgbClr val="000000"/>
                </a:solidFill>
              </a:endParaRPr>
            </a:p>
          </p:txBody>
        </p:sp>
        <p:sp>
          <p:nvSpPr>
            <p:cNvPr id="14" name="Text Box 11">
              <a:extLst>
                <a:ext uri="{FF2B5EF4-FFF2-40B4-BE49-F238E27FC236}">
                  <a16:creationId xmlns:a16="http://schemas.microsoft.com/office/drawing/2014/main" id="{8F948BE1-B234-4A11-B09F-FAF2C70645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50469" y="6229820"/>
              <a:ext cx="3505200" cy="40957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 dirty="0">
                  <a:solidFill>
                    <a:srgbClr val="000000"/>
                  </a:solidFill>
                </a:rPr>
                <a:t> (AL) = 3        33 H       F0043        </a:t>
              </a:r>
              <a:endParaRPr lang="en-US" altLang="zh-CN" sz="2400" dirty="0">
                <a:solidFill>
                  <a:srgbClr val="000000"/>
                </a:solidFill>
              </a:endParaRPr>
            </a:p>
          </p:txBody>
        </p:sp>
        <p:sp>
          <p:nvSpPr>
            <p:cNvPr id="15" name="Text Box 12">
              <a:extLst>
                <a:ext uri="{FF2B5EF4-FFF2-40B4-BE49-F238E27FC236}">
                  <a16:creationId xmlns:a16="http://schemas.microsoft.com/office/drawing/2014/main" id="{8B697C08-D446-485A-A411-ECFA4C0655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6770" y="5851513"/>
              <a:ext cx="19812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 dirty="0">
                  <a:solidFill>
                    <a:srgbClr val="000000"/>
                  </a:solidFill>
                </a:rPr>
                <a:t>32 H       F0042</a:t>
              </a:r>
              <a:endParaRPr lang="en-US" altLang="zh-CN" sz="2400" dirty="0">
                <a:solidFill>
                  <a:srgbClr val="000000"/>
                </a:solidFill>
              </a:endParaRPr>
            </a:p>
          </p:txBody>
        </p:sp>
        <p:sp>
          <p:nvSpPr>
            <p:cNvPr id="16" name="AutoShape 13">
              <a:extLst>
                <a:ext uri="{FF2B5EF4-FFF2-40B4-BE49-F238E27FC236}">
                  <a16:creationId xmlns:a16="http://schemas.microsoft.com/office/drawing/2014/main" id="{54ECFE1C-3515-4643-9E15-72AD7719B82D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5770" y="5540363"/>
              <a:ext cx="76200" cy="1066800"/>
            </a:xfrm>
            <a:prstGeom prst="leftBrace">
              <a:avLst>
                <a:gd name="adj1" fmla="val 116602"/>
                <a:gd name="adj2" fmla="val 50000"/>
              </a:avLst>
            </a:prstGeom>
            <a:noFill/>
            <a:ln w="28575" cap="sq">
              <a:solidFill>
                <a:srgbClr val="0E457C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7" name="Line 14">
              <a:extLst>
                <a:ext uri="{FF2B5EF4-FFF2-40B4-BE49-F238E27FC236}">
                  <a16:creationId xmlns:a16="http://schemas.microsoft.com/office/drawing/2014/main" id="{0BFF472C-6E9E-40A0-8ABC-707B4020A1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4770" y="4930763"/>
              <a:ext cx="0" cy="228600"/>
            </a:xfrm>
            <a:prstGeom prst="line">
              <a:avLst/>
            </a:prstGeom>
            <a:noFill/>
            <a:ln w="28575" cap="sq">
              <a:solidFill>
                <a:srgbClr val="0E457C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15">
              <a:extLst>
                <a:ext uri="{FF2B5EF4-FFF2-40B4-BE49-F238E27FC236}">
                  <a16:creationId xmlns:a16="http://schemas.microsoft.com/office/drawing/2014/main" id="{320D4E51-1FD9-4363-8916-9A033C3CD4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4770" y="5159363"/>
              <a:ext cx="533400" cy="0"/>
            </a:xfrm>
            <a:prstGeom prst="line">
              <a:avLst/>
            </a:prstGeom>
            <a:noFill/>
            <a:ln w="28575" cap="sq">
              <a:solidFill>
                <a:srgbClr val="0E457C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Text Box 16">
              <a:extLst>
                <a:ext uri="{FF2B5EF4-FFF2-40B4-BE49-F238E27FC236}">
                  <a16:creationId xmlns:a16="http://schemas.microsoft.com/office/drawing/2014/main" id="{6ABA0C34-2D53-4BDD-A7BA-100DC2AAA2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1370" y="4549763"/>
              <a:ext cx="10477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>
                  <a:solidFill>
                    <a:srgbClr val="000000"/>
                  </a:solidFill>
                </a:rPr>
                <a:t>TABLE</a:t>
              </a:r>
              <a:endParaRPr lang="en-US" altLang="zh-CN" sz="2000">
                <a:solidFill>
                  <a:srgbClr val="000000"/>
                </a:solidFill>
              </a:endParaRPr>
            </a:p>
          </p:txBody>
        </p:sp>
        <p:sp>
          <p:nvSpPr>
            <p:cNvPr id="20" name="Text Box 17">
              <a:extLst>
                <a:ext uri="{FF2B5EF4-FFF2-40B4-BE49-F238E27FC236}">
                  <a16:creationId xmlns:a16="http://schemas.microsoft.com/office/drawing/2014/main" id="{C40C2F1F-6C82-4B8B-9F0E-42185F9A4D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11470" y="4155681"/>
              <a:ext cx="183038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400" b="1" dirty="0">
                  <a:solidFill>
                    <a:srgbClr val="000000"/>
                  </a:solidFill>
                </a:rPr>
                <a:t>(DS)=F000H</a:t>
              </a:r>
            </a:p>
          </p:txBody>
        </p:sp>
        <p:sp>
          <p:nvSpPr>
            <p:cNvPr id="21" name="Rectangle 18">
              <a:extLst>
                <a:ext uri="{FF2B5EF4-FFF2-40B4-BE49-F238E27FC236}">
                  <a16:creationId xmlns:a16="http://schemas.microsoft.com/office/drawing/2014/main" id="{C9B5417A-BAD9-421E-B096-F15ABB87F2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6570" y="3863963"/>
              <a:ext cx="3581400" cy="3429000"/>
            </a:xfrm>
            <a:prstGeom prst="rect">
              <a:avLst/>
            </a:prstGeom>
            <a:noFill/>
            <a:ln w="12700">
              <a:noFill/>
              <a:prstDash val="sysDot"/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0560670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animBg="1"/>
      <p:bldP spid="95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94" name="灯片编号占位符 4">
            <a:extLst>
              <a:ext uri="{FF2B5EF4-FFF2-40B4-BE49-F238E27FC236}">
                <a16:creationId xmlns:a16="http://schemas.microsoft.com/office/drawing/2014/main" id="{57E261E7-DD03-448D-A1AD-2C524EB65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6AA0FFE7-FFD7-4731-9D69-34AAF0108D30}" type="slidenum">
              <a:rPr lang="en-US" altLang="zh-CN" sz="1200">
                <a:solidFill>
                  <a:srgbClr val="B4B686"/>
                </a:solidFill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53</a:t>
            </a:fld>
            <a:endParaRPr lang="en-US" altLang="zh-CN" sz="1200" dirty="0">
              <a:solidFill>
                <a:srgbClr val="B4B686"/>
              </a:solidFill>
            </a:endParaRPr>
          </a:p>
        </p:txBody>
      </p:sp>
      <p:sp>
        <p:nvSpPr>
          <p:cNvPr id="21" name="Rectangle 1027">
            <a:extLst>
              <a:ext uri="{FF2B5EF4-FFF2-40B4-BE49-F238E27FC236}">
                <a16:creationId xmlns:a16="http://schemas.microsoft.com/office/drawing/2014/main" id="{A741CC4D-072A-4ADC-9911-DA382DDFB5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4502" y="427693"/>
            <a:ext cx="902811" cy="523220"/>
          </a:xfrm>
          <a:prstGeom prst="rect">
            <a:avLst/>
          </a:prstGeom>
          <a:solidFill>
            <a:srgbClr val="0E457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  <a:defRPr/>
            </a:pPr>
            <a:r>
              <a:rPr lang="zh-CN" altLang="en-US" sz="2800" b="1" kern="0" dirty="0">
                <a:solidFill>
                  <a:schemeClr val="bg1"/>
                </a:solidFill>
                <a:latin typeface="Times New Roman" panose="02020603050405020304" pitchFamily="18" charset="0"/>
                <a:ea typeface="方正静蕾简体" panose="02000000000000000000"/>
              </a:rPr>
              <a:t>例：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AAAA0F6-BB77-41FF-B7C7-73C4F60675C8}"/>
              </a:ext>
            </a:extLst>
          </p:cNvPr>
          <p:cNvSpPr/>
          <p:nvPr/>
        </p:nvSpPr>
        <p:spPr>
          <a:xfrm>
            <a:off x="628651" y="1203669"/>
            <a:ext cx="7717020" cy="5152681"/>
          </a:xfrm>
          <a:prstGeom prst="rect">
            <a:avLst/>
          </a:prstGeom>
          <a:noFill/>
          <a:ln w="28575">
            <a:solidFill>
              <a:srgbClr val="0E457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5B55445-8A6F-4FC4-8094-E00F5402B6FF}"/>
              </a:ext>
            </a:extLst>
          </p:cNvPr>
          <p:cNvSpPr txBox="1"/>
          <p:nvPr/>
        </p:nvSpPr>
        <p:spPr>
          <a:xfrm>
            <a:off x="798328" y="1378953"/>
            <a:ext cx="4572661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dirty="0">
                <a:solidFill>
                  <a:schemeClr val="accent1">
                    <a:lumMod val="10000"/>
                  </a:schemeClr>
                </a:solidFill>
                <a:latin typeface="Times New Roman" panose="02020603050405020304" pitchFamily="18" charset="0"/>
              </a:rPr>
              <a:t>第一步：</a:t>
            </a:r>
            <a:r>
              <a:rPr lang="en-US" altLang="zh-CN" sz="2000" b="1" dirty="0">
                <a:solidFill>
                  <a:schemeClr val="accent1">
                    <a:lumMod val="10000"/>
                  </a:schemeClr>
                </a:solidFill>
                <a:latin typeface="Times New Roman" panose="02020603050405020304" pitchFamily="18" charset="0"/>
              </a:rPr>
              <a:t>e</a:t>
            </a:r>
            <a:r>
              <a:rPr lang="zh-CN" altLang="en-US" sz="2000" b="1" dirty="0">
                <a:solidFill>
                  <a:schemeClr val="accent1">
                    <a:lumMod val="10000"/>
                  </a:schemeClr>
                </a:solidFill>
                <a:latin typeface="Times New Roman" panose="02020603050405020304" pitchFamily="18" charset="0"/>
              </a:rPr>
              <a:t>命令建表，</a:t>
            </a:r>
            <a:r>
              <a:rPr lang="en-US" altLang="zh-CN" sz="2000" b="1" dirty="0">
                <a:solidFill>
                  <a:schemeClr val="accent1">
                    <a:lumMod val="10000"/>
                  </a:schemeClr>
                </a:solidFill>
                <a:latin typeface="Times New Roman" panose="02020603050405020304" pitchFamily="18" charset="0"/>
              </a:rPr>
              <a:t>d</a:t>
            </a:r>
            <a:r>
              <a:rPr lang="zh-CN" altLang="en-US" sz="2000" b="1" dirty="0">
                <a:solidFill>
                  <a:schemeClr val="accent1">
                    <a:lumMod val="10000"/>
                  </a:schemeClr>
                </a:solidFill>
                <a:latin typeface="Times New Roman" panose="02020603050405020304" pitchFamily="18" charset="0"/>
              </a:rPr>
              <a:t>命令查看。</a:t>
            </a:r>
            <a:endParaRPr lang="en-US" altLang="zh-CN" sz="2000" b="1" dirty="0">
              <a:solidFill>
                <a:schemeClr val="accent1">
                  <a:lumMod val="10000"/>
                </a:schemeClr>
              </a:solidFill>
              <a:latin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2265462-CFAE-4EEA-BC9D-95C98080E0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450" y="1954347"/>
            <a:ext cx="3765550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4DE2F1D4-DDE1-4A5C-BFFC-6240B7EDF3E7}"/>
              </a:ext>
            </a:extLst>
          </p:cNvPr>
          <p:cNvSpPr txBox="1"/>
          <p:nvPr/>
        </p:nvSpPr>
        <p:spPr>
          <a:xfrm>
            <a:off x="806450" y="3135380"/>
            <a:ext cx="4319588" cy="10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000" b="1" dirty="0">
                <a:solidFill>
                  <a:schemeClr val="accent1">
                    <a:lumMod val="10000"/>
                  </a:schemeClr>
                </a:solidFill>
                <a:latin typeface="Times New Roman" panose="02020603050405020304" pitchFamily="18" charset="0"/>
              </a:rPr>
              <a:t>第二步：</a:t>
            </a:r>
            <a:endParaRPr lang="en-US" altLang="zh-CN" sz="2000" b="1" dirty="0">
              <a:solidFill>
                <a:schemeClr val="accent1">
                  <a:lumMod val="10000"/>
                </a:schemeClr>
              </a:solidFill>
              <a:latin typeface="Times New Roman" panose="02020603050405020304" pitchFamily="18" charset="0"/>
            </a:endParaRPr>
          </a:p>
          <a:p>
            <a:pPr marL="457200" indent="-457200">
              <a:buFontTx/>
              <a:buAutoNum type="arabicPeriod"/>
              <a:defRPr/>
            </a:pPr>
            <a:r>
              <a:rPr lang="zh-CN" altLang="en-US" sz="2000" b="1" dirty="0">
                <a:solidFill>
                  <a:schemeClr val="accent1">
                    <a:lumMod val="10000"/>
                  </a:schemeClr>
                </a:solidFill>
                <a:latin typeface="Times New Roman" panose="02020603050405020304" pitchFamily="18" charset="0"/>
              </a:rPr>
              <a:t>把表的首地址送给</a:t>
            </a:r>
            <a:r>
              <a:rPr lang="en-US" altLang="zh-CN" sz="2000" b="1" dirty="0">
                <a:solidFill>
                  <a:schemeClr val="accent1">
                    <a:lumMod val="10000"/>
                  </a:schemeClr>
                </a:solidFill>
                <a:latin typeface="Times New Roman" panose="02020603050405020304" pitchFamily="18" charset="0"/>
              </a:rPr>
              <a:t>BX</a:t>
            </a:r>
            <a:r>
              <a:rPr lang="zh-CN" altLang="en-US" sz="2000" b="1" dirty="0">
                <a:solidFill>
                  <a:schemeClr val="accent1">
                    <a:lumMod val="10000"/>
                  </a:schemeClr>
                </a:solidFill>
                <a:latin typeface="Times New Roman" panose="02020603050405020304" pitchFamily="18" charset="0"/>
              </a:rPr>
              <a:t>寄存器</a:t>
            </a:r>
            <a:endParaRPr lang="en-US" altLang="zh-CN" sz="2000" b="1" dirty="0">
              <a:solidFill>
                <a:schemeClr val="accent1">
                  <a:lumMod val="10000"/>
                </a:schemeClr>
              </a:solidFill>
              <a:latin typeface="Times New Roman" panose="02020603050405020304" pitchFamily="18" charset="0"/>
            </a:endParaRPr>
          </a:p>
          <a:p>
            <a:pPr marL="457200" indent="-457200">
              <a:buFontTx/>
              <a:buAutoNum type="arabicPeriod"/>
              <a:defRPr/>
            </a:pPr>
            <a:r>
              <a:rPr lang="zh-CN" altLang="en-US" sz="2000" b="1" dirty="0">
                <a:solidFill>
                  <a:schemeClr val="accent1">
                    <a:lumMod val="10000"/>
                  </a:schemeClr>
                </a:solidFill>
                <a:latin typeface="Times New Roman" panose="02020603050405020304" pitchFamily="18" charset="0"/>
              </a:rPr>
              <a:t>把偏移地址送到</a:t>
            </a:r>
            <a:r>
              <a:rPr lang="en-US" altLang="zh-CN" sz="2000" b="1" dirty="0">
                <a:solidFill>
                  <a:schemeClr val="accent1">
                    <a:lumMod val="10000"/>
                  </a:schemeClr>
                </a:solidFill>
                <a:latin typeface="Times New Roman" panose="02020603050405020304" pitchFamily="18" charset="0"/>
              </a:rPr>
              <a:t>al</a:t>
            </a:r>
            <a:r>
              <a:rPr lang="zh-CN" altLang="en-US" sz="2000" b="1" dirty="0">
                <a:solidFill>
                  <a:schemeClr val="accent1">
                    <a:lumMod val="10000"/>
                  </a:schemeClr>
                </a:solidFill>
                <a:latin typeface="Times New Roman" panose="02020603050405020304" pitchFamily="18" charset="0"/>
              </a:rPr>
              <a:t>寄存器中</a:t>
            </a:r>
            <a:endParaRPr lang="en-US" altLang="zh-CN" sz="2000" b="1" dirty="0">
              <a:solidFill>
                <a:schemeClr val="accent1">
                  <a:lumMod val="10000"/>
                </a:schemeClr>
              </a:solidFill>
              <a:latin typeface="Times New Roman" panose="02020603050405020304" pitchFamily="18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B1C05F6-B737-4FB8-92E5-8826DFD150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328" y="4318727"/>
            <a:ext cx="3725863" cy="162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1FDBD2E-5A8C-4343-AE86-232C2D473E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5019" y="4316244"/>
            <a:ext cx="3725862" cy="220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A336976F-57B2-4E02-9435-DF80B834DDDE}"/>
              </a:ext>
            </a:extLst>
          </p:cNvPr>
          <p:cNvSpPr/>
          <p:nvPr/>
        </p:nvSpPr>
        <p:spPr>
          <a:xfrm>
            <a:off x="4805178" y="6307848"/>
            <a:ext cx="433387" cy="2095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42350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6" grpId="0" animBg="1"/>
      <p:bldP spid="8" grpId="0" uiExpand="1" build="p" animBg="1"/>
      <p:bldP spid="11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矩形 96">
            <a:extLst>
              <a:ext uri="{FF2B5EF4-FFF2-40B4-BE49-F238E27FC236}">
                <a16:creationId xmlns:a16="http://schemas.microsoft.com/office/drawing/2014/main" id="{9873B49B-55A9-43CA-B8C6-B448ECE8799F}"/>
              </a:ext>
            </a:extLst>
          </p:cNvPr>
          <p:cNvSpPr/>
          <p:nvPr/>
        </p:nvSpPr>
        <p:spPr>
          <a:xfrm>
            <a:off x="421317" y="1279537"/>
            <a:ext cx="8340000" cy="5139869"/>
          </a:xfrm>
          <a:prstGeom prst="rect">
            <a:avLst/>
          </a:prstGeom>
          <a:ln w="19050">
            <a:solidFill>
              <a:srgbClr val="2D8AE7">
                <a:lumMod val="75000"/>
              </a:srgbClr>
            </a:solidFill>
            <a:prstDash val="dash"/>
          </a:ln>
        </p:spPr>
        <p:txBody>
          <a:bodyPr wrap="square">
            <a:spAutoFit/>
          </a:bodyPr>
          <a:lstStyle/>
          <a:p>
            <a:pPr marL="457200" lvl="0" indent="-457200" algn="just" defTabSz="9144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2800" b="1" kern="0" dirty="0">
                <a:latin typeface="Times New Roman" panose="02020603050405020304" pitchFamily="18" charset="0"/>
                <a:ea typeface="方正静蕾简体" panose="02000000000000000000"/>
                <a:sym typeface="Symbol" panose="05050102010706020507" pitchFamily="18" charset="2"/>
              </a:rPr>
              <a:t>有效地址</a:t>
            </a:r>
            <a:r>
              <a:rPr lang="en-US" altLang="zh-CN" sz="2800" b="1" kern="0" dirty="0">
                <a:latin typeface="Times New Roman" panose="02020603050405020304" pitchFamily="18" charset="0"/>
                <a:ea typeface="方正静蕾简体" panose="02000000000000000000"/>
                <a:sym typeface="Symbol" panose="05050102010706020507" pitchFamily="18" charset="2"/>
              </a:rPr>
              <a:t>EA</a:t>
            </a:r>
            <a:r>
              <a:rPr lang="zh-CN" altLang="en-US" sz="2800" b="1" kern="0" dirty="0">
                <a:latin typeface="Times New Roman" panose="02020603050405020304" pitchFamily="18" charset="0"/>
                <a:ea typeface="方正静蕾简体" panose="02000000000000000000"/>
                <a:sym typeface="Symbol" panose="05050102010706020507" pitchFamily="18" charset="2"/>
              </a:rPr>
              <a:t>送寄存器指令：    </a:t>
            </a:r>
            <a:r>
              <a:rPr lang="en-US" altLang="zh-CN" sz="28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方正静蕾简体" panose="02000000000000000000"/>
                <a:sym typeface="Symbol" panose="05050102010706020507" pitchFamily="18" charset="2"/>
              </a:rPr>
              <a:t>LEA  REG, SRC</a:t>
            </a:r>
          </a:p>
          <a:p>
            <a:pPr marL="457200" lvl="0" indent="-457200" algn="just" defTabSz="9144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2800" b="1" kern="0" dirty="0">
                <a:latin typeface="Times New Roman" panose="02020603050405020304" pitchFamily="18" charset="0"/>
                <a:ea typeface="方正静蕾简体" panose="02000000000000000000"/>
                <a:sym typeface="Symbol" panose="05050102010706020507" pitchFamily="18" charset="2"/>
              </a:rPr>
              <a:t>执行操作： </a:t>
            </a:r>
            <a:r>
              <a:rPr lang="en-US" altLang="zh-CN" sz="2800" b="1" kern="0" dirty="0">
                <a:latin typeface="Times New Roman" panose="02020603050405020304" pitchFamily="18" charset="0"/>
                <a:ea typeface="方正静蕾简体" panose="02000000000000000000"/>
                <a:sym typeface="Symbol" panose="05050102010706020507" pitchFamily="18" charset="2"/>
              </a:rPr>
              <a:t>(REG)  SRC     </a:t>
            </a:r>
          </a:p>
          <a:p>
            <a:pPr marL="457200" lvl="0" indent="-457200" algn="just" defTabSz="9144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2800" b="1" kern="0" dirty="0">
                <a:latin typeface="Times New Roman" panose="02020603050405020304" pitchFamily="18" charset="0"/>
                <a:ea typeface="方正静蕾简体" panose="02000000000000000000"/>
                <a:sym typeface="Symbol" panose="05050102010706020507" pitchFamily="18" charset="2"/>
              </a:rPr>
              <a:t>指针送寄存器和</a:t>
            </a:r>
            <a:r>
              <a:rPr lang="en-US" altLang="zh-CN" sz="2800" b="1" kern="0" dirty="0">
                <a:latin typeface="Times New Roman" panose="02020603050405020304" pitchFamily="18" charset="0"/>
                <a:ea typeface="方正静蕾简体" panose="02000000000000000000"/>
                <a:sym typeface="Symbol" panose="05050102010706020507" pitchFamily="18" charset="2"/>
              </a:rPr>
              <a:t>DS</a:t>
            </a:r>
            <a:r>
              <a:rPr lang="zh-CN" altLang="en-US" sz="2800" b="1" kern="0" dirty="0">
                <a:latin typeface="Times New Roman" panose="02020603050405020304" pitchFamily="18" charset="0"/>
                <a:ea typeface="方正静蕾简体" panose="02000000000000000000"/>
                <a:sym typeface="Symbol" panose="05050102010706020507" pitchFamily="18" charset="2"/>
              </a:rPr>
              <a:t>指令：   </a:t>
            </a:r>
            <a:r>
              <a:rPr lang="en-US" altLang="zh-CN" sz="28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方正静蕾简体" panose="02000000000000000000"/>
                <a:sym typeface="Symbol" panose="05050102010706020507" pitchFamily="18" charset="2"/>
              </a:rPr>
              <a:t>LDS  REG, SRC</a:t>
            </a:r>
          </a:p>
          <a:p>
            <a:pPr marL="457200" lvl="0" indent="-457200" algn="just" defTabSz="9144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2800" b="1" kern="0" dirty="0">
                <a:latin typeface="Times New Roman" panose="02020603050405020304" pitchFamily="18" charset="0"/>
                <a:ea typeface="方正静蕾简体" panose="02000000000000000000"/>
                <a:sym typeface="Symbol" panose="05050102010706020507" pitchFamily="18" charset="2"/>
              </a:rPr>
              <a:t>执行操作： </a:t>
            </a:r>
            <a:r>
              <a:rPr lang="en-US" altLang="zh-CN" sz="2800" b="1" kern="0" dirty="0">
                <a:latin typeface="Times New Roman" panose="02020603050405020304" pitchFamily="18" charset="0"/>
                <a:ea typeface="方正静蕾简体" panose="02000000000000000000"/>
                <a:sym typeface="Symbol" panose="05050102010706020507" pitchFamily="18" charset="2"/>
              </a:rPr>
              <a:t>(REG)   (SRC)</a:t>
            </a:r>
          </a:p>
          <a:p>
            <a:pPr lvl="0" algn="just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b="1" kern="0" dirty="0">
                <a:latin typeface="Times New Roman" panose="02020603050405020304" pitchFamily="18" charset="0"/>
                <a:ea typeface="方正静蕾简体" panose="02000000000000000000"/>
                <a:sym typeface="Symbol" panose="05050102010706020507" pitchFamily="18" charset="2"/>
              </a:rPr>
              <a:t>                          (DS)      (SRC+2)</a:t>
            </a:r>
          </a:p>
          <a:p>
            <a:pPr lvl="0" algn="just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b="1" kern="0" dirty="0">
                <a:latin typeface="Times New Roman" panose="02020603050405020304" pitchFamily="18" charset="0"/>
                <a:ea typeface="方正静蕾简体" panose="02000000000000000000"/>
                <a:sym typeface="Symbol" panose="05050102010706020507" pitchFamily="18" charset="2"/>
              </a:rPr>
              <a:t>                          </a:t>
            </a:r>
            <a:r>
              <a:rPr lang="zh-CN" altLang="en-US" sz="28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方正静蕾简体" panose="02000000000000000000"/>
                <a:sym typeface="Symbol" panose="05050102010706020507" pitchFamily="18" charset="2"/>
              </a:rPr>
              <a:t>相继二字  寄存器、</a:t>
            </a:r>
            <a:r>
              <a:rPr lang="en-US" altLang="zh-CN" sz="28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方正静蕾简体" panose="02000000000000000000"/>
                <a:sym typeface="Symbol" panose="05050102010706020507" pitchFamily="18" charset="2"/>
              </a:rPr>
              <a:t>DS</a:t>
            </a:r>
            <a:r>
              <a:rPr lang="en-US" altLang="zh-CN" sz="2800" b="1" kern="0" dirty="0">
                <a:latin typeface="Times New Roman" panose="02020603050405020304" pitchFamily="18" charset="0"/>
                <a:ea typeface="方正静蕾简体" panose="02000000000000000000"/>
                <a:sym typeface="Symbol" panose="05050102010706020507" pitchFamily="18" charset="2"/>
              </a:rPr>
              <a:t>   </a:t>
            </a:r>
          </a:p>
          <a:p>
            <a:pPr marL="457200" lvl="0" indent="-457200" algn="just" defTabSz="9144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2800" b="1" kern="0" dirty="0">
                <a:latin typeface="Times New Roman" panose="02020603050405020304" pitchFamily="18" charset="0"/>
                <a:ea typeface="方正静蕾简体" panose="02000000000000000000"/>
                <a:sym typeface="Symbol" panose="05050102010706020507" pitchFamily="18" charset="2"/>
              </a:rPr>
              <a:t>指针送寄存器和</a:t>
            </a:r>
            <a:r>
              <a:rPr lang="en-US" altLang="zh-CN" sz="2800" b="1" kern="0" dirty="0">
                <a:latin typeface="Times New Roman" panose="02020603050405020304" pitchFamily="18" charset="0"/>
                <a:ea typeface="方正静蕾简体" panose="02000000000000000000"/>
                <a:sym typeface="Symbol" panose="05050102010706020507" pitchFamily="18" charset="2"/>
              </a:rPr>
              <a:t>ES</a:t>
            </a:r>
            <a:r>
              <a:rPr lang="zh-CN" altLang="en-US" sz="2800" b="1" kern="0" dirty="0">
                <a:latin typeface="Times New Roman" panose="02020603050405020304" pitchFamily="18" charset="0"/>
                <a:ea typeface="方正静蕾简体" panose="02000000000000000000"/>
                <a:sym typeface="Symbol" panose="05050102010706020507" pitchFamily="18" charset="2"/>
              </a:rPr>
              <a:t>指令：  </a:t>
            </a:r>
            <a:r>
              <a:rPr lang="en-US" altLang="zh-CN" sz="28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方正静蕾简体" panose="02000000000000000000"/>
                <a:sym typeface="Symbol" panose="05050102010706020507" pitchFamily="18" charset="2"/>
              </a:rPr>
              <a:t>LES  REG, SRC</a:t>
            </a:r>
          </a:p>
          <a:p>
            <a:pPr marL="457200" lvl="0" indent="-457200" algn="just" defTabSz="9144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2800" b="1" kern="0" dirty="0">
                <a:latin typeface="Times New Roman" panose="02020603050405020304" pitchFamily="18" charset="0"/>
                <a:ea typeface="方正静蕾简体" panose="02000000000000000000"/>
                <a:sym typeface="Symbol" panose="05050102010706020507" pitchFamily="18" charset="2"/>
              </a:rPr>
              <a:t>执行操作： </a:t>
            </a:r>
            <a:r>
              <a:rPr lang="en-US" altLang="zh-CN" sz="2800" b="1" kern="0" dirty="0">
                <a:latin typeface="Times New Roman" panose="02020603050405020304" pitchFamily="18" charset="0"/>
                <a:ea typeface="方正静蕾简体" panose="02000000000000000000"/>
                <a:sym typeface="Symbol" panose="05050102010706020507" pitchFamily="18" charset="2"/>
              </a:rPr>
              <a:t>(REG)    (SRC)</a:t>
            </a:r>
          </a:p>
          <a:p>
            <a:pPr lvl="0" algn="just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b="1" kern="0" dirty="0">
                <a:latin typeface="Times New Roman" panose="02020603050405020304" pitchFamily="18" charset="0"/>
                <a:ea typeface="方正静蕾简体" panose="02000000000000000000"/>
                <a:sym typeface="Symbol" panose="05050102010706020507" pitchFamily="18" charset="2"/>
              </a:rPr>
              <a:t>                          (ES)        (SRC+2)</a:t>
            </a:r>
          </a:p>
          <a:p>
            <a:pPr lvl="0" algn="just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800" b="1" kern="0" dirty="0">
                <a:latin typeface="Times New Roman" panose="02020603050405020304" pitchFamily="18" charset="0"/>
                <a:ea typeface="方正静蕾简体" panose="02000000000000000000"/>
                <a:sym typeface="Symbol" panose="05050102010706020507" pitchFamily="18" charset="2"/>
              </a:rPr>
              <a:t>                          </a:t>
            </a:r>
            <a:r>
              <a:rPr lang="zh-CN" altLang="en-US" sz="28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方正静蕾简体" panose="02000000000000000000"/>
                <a:sym typeface="Symbol" panose="05050102010706020507" pitchFamily="18" charset="2"/>
              </a:rPr>
              <a:t>相继二字  寄存器、</a:t>
            </a:r>
            <a:r>
              <a:rPr lang="en-US" altLang="zh-CN" sz="28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方正静蕾简体" panose="02000000000000000000"/>
                <a:sym typeface="Symbol" panose="05050102010706020507" pitchFamily="18" charset="2"/>
              </a:rPr>
              <a:t>ES </a:t>
            </a:r>
          </a:p>
          <a:p>
            <a:pPr lvl="0" algn="just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方正静蕾简体" panose="02000000000000000000"/>
                <a:sym typeface="Symbol" panose="05050102010706020507" pitchFamily="18" charset="2"/>
              </a:rPr>
              <a:t>*</a:t>
            </a:r>
            <a:r>
              <a:rPr lang="zh-CN" altLang="en-US" sz="24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方正静蕾简体" panose="02000000000000000000"/>
                <a:sym typeface="Symbol" panose="05050102010706020507" pitchFamily="18" charset="2"/>
              </a:rPr>
              <a:t>不能使用段寄存器</a:t>
            </a:r>
            <a:endParaRPr lang="en-US" altLang="zh-CN" sz="2400" b="1" kern="0" dirty="0">
              <a:solidFill>
                <a:srgbClr val="C00000"/>
              </a:solidFill>
              <a:latin typeface="Times New Roman" panose="02020603050405020304" pitchFamily="18" charset="0"/>
              <a:ea typeface="方正静蕾简体" panose="02000000000000000000"/>
              <a:sym typeface="Symbol" panose="05050102010706020507" pitchFamily="18" charset="2"/>
            </a:endParaRPr>
          </a:p>
          <a:p>
            <a:pPr lvl="0" algn="just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方正静蕾简体" panose="02000000000000000000"/>
                <a:sym typeface="Symbol" panose="05050102010706020507" pitchFamily="18" charset="2"/>
              </a:rPr>
              <a:t>*源操作数必须使用除立即数及寄存器方式以外的寻址方式</a:t>
            </a:r>
            <a:endParaRPr lang="en-US" altLang="zh-CN" sz="2400" b="1" kern="0" dirty="0">
              <a:solidFill>
                <a:srgbClr val="C00000"/>
              </a:solidFill>
              <a:latin typeface="Times New Roman" panose="02020603050405020304" pitchFamily="18" charset="0"/>
              <a:ea typeface="方正静蕾简体" panose="02000000000000000000"/>
              <a:sym typeface="Symbol" panose="05050102010706020507" pitchFamily="18" charset="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F81B1-D4C0-4CFE-8E4B-8D75BF4F38F2}" type="slidenum">
              <a:rPr lang="zh-CN" altLang="en-US" smtClean="0"/>
              <a:t>54</a:t>
            </a:fld>
            <a:endParaRPr lang="zh-CN" altLang="en-US" dirty="0"/>
          </a:p>
        </p:txBody>
      </p:sp>
      <p:sp>
        <p:nvSpPr>
          <p:cNvPr id="95" name="Rectangle 1027">
            <a:extLst>
              <a:ext uri="{FF2B5EF4-FFF2-40B4-BE49-F238E27FC236}">
                <a16:creationId xmlns:a16="http://schemas.microsoft.com/office/drawing/2014/main" id="{70DF4719-FF16-47C1-98D2-D2A428B92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3711" y="471449"/>
            <a:ext cx="2964273" cy="646331"/>
          </a:xfrm>
          <a:prstGeom prst="rect">
            <a:avLst/>
          </a:prstGeom>
          <a:solidFill>
            <a:srgbClr val="0E457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地址传送指令</a:t>
            </a:r>
          </a:p>
        </p:txBody>
      </p:sp>
    </p:spTree>
    <p:extLst>
      <p:ext uri="{BB962C8B-B14F-4D97-AF65-F5344CB8AC3E}">
        <p14:creationId xmlns:p14="http://schemas.microsoft.com/office/powerpoint/2010/main" val="314815183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9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9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9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9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animBg="1"/>
      <p:bldP spid="95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448CF50C-9011-47C2-9D51-390AD4A7E35C}"/>
              </a:ext>
            </a:extLst>
          </p:cNvPr>
          <p:cNvSpPr/>
          <p:nvPr/>
        </p:nvSpPr>
        <p:spPr>
          <a:xfrm>
            <a:off x="628650" y="1203669"/>
            <a:ext cx="7886699" cy="5152681"/>
          </a:xfrm>
          <a:prstGeom prst="rect">
            <a:avLst/>
          </a:prstGeom>
          <a:noFill/>
          <a:ln w="28575">
            <a:solidFill>
              <a:srgbClr val="0E457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586" name="Text Box 2">
            <a:extLst>
              <a:ext uri="{FF2B5EF4-FFF2-40B4-BE49-F238E27FC236}">
                <a16:creationId xmlns:a16="http://schemas.microsoft.com/office/drawing/2014/main" id="{237D0E8C-C29F-4F68-AA27-35F1E4E6BE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384" y="1203669"/>
            <a:ext cx="7345363" cy="507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lvl="1" algn="just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rgbClr val="FF3300"/>
                </a:solidFill>
              </a:rPr>
              <a:t>例</a:t>
            </a:r>
            <a:r>
              <a:rPr lang="en-US" altLang="zh-CN" sz="2400" b="1" dirty="0">
                <a:solidFill>
                  <a:srgbClr val="FF3300"/>
                </a:solidFill>
              </a:rPr>
              <a:t>8</a:t>
            </a:r>
            <a:r>
              <a:rPr lang="zh-CN" altLang="en-US" sz="2400" b="1" dirty="0">
                <a:solidFill>
                  <a:srgbClr val="FF3300"/>
                </a:solidFill>
              </a:rPr>
              <a:t>：</a:t>
            </a:r>
            <a:r>
              <a:rPr lang="zh-CN" altLang="en-US" sz="2400" b="1" dirty="0">
                <a:solidFill>
                  <a:srgbClr val="000000"/>
                </a:solidFill>
                <a:sym typeface="Symbol" panose="05050102010706020507" pitchFamily="18" charset="2"/>
              </a:rPr>
              <a:t>设</a:t>
            </a:r>
            <a:r>
              <a:rPr lang="en-US" altLang="zh-CN" sz="2400" b="1" dirty="0">
                <a:solidFill>
                  <a:srgbClr val="000000"/>
                </a:solidFill>
                <a:sym typeface="Symbol" panose="05050102010706020507" pitchFamily="18" charset="2"/>
              </a:rPr>
              <a:t>(DS)=3000H</a:t>
            </a:r>
            <a:r>
              <a:rPr lang="zh-CN" altLang="en-US" sz="2400" b="1" dirty="0">
                <a:solidFill>
                  <a:srgbClr val="000000"/>
                </a:solidFill>
                <a:sym typeface="Symbol" panose="05050102010706020507" pitchFamily="18" charset="2"/>
              </a:rPr>
              <a:t>，</a:t>
            </a:r>
            <a:r>
              <a:rPr lang="en-US" altLang="zh-CN" sz="2400" b="1" dirty="0">
                <a:solidFill>
                  <a:srgbClr val="000000"/>
                </a:solidFill>
                <a:sym typeface="Symbol" panose="05050102010706020507" pitchFamily="18" charset="2"/>
              </a:rPr>
              <a:t>(BX)=2000H</a:t>
            </a:r>
            <a:r>
              <a:rPr lang="zh-CN" altLang="en-US" sz="2400" b="1" dirty="0">
                <a:solidFill>
                  <a:srgbClr val="000000"/>
                </a:solidFill>
                <a:sym typeface="Symbol" panose="05050102010706020507" pitchFamily="18" charset="2"/>
              </a:rPr>
              <a:t>，</a:t>
            </a:r>
            <a:r>
              <a:rPr lang="en-US" altLang="zh-CN" sz="2400" b="1" dirty="0">
                <a:solidFill>
                  <a:srgbClr val="000000"/>
                </a:solidFill>
                <a:sym typeface="Symbol" panose="05050102010706020507" pitchFamily="18" charset="2"/>
              </a:rPr>
              <a:t>(SI)=0002H</a:t>
            </a:r>
            <a:r>
              <a:rPr lang="zh-CN" altLang="en-US" sz="2400" b="1" dirty="0">
                <a:solidFill>
                  <a:srgbClr val="000000"/>
                </a:solidFill>
                <a:sym typeface="Symbol" panose="05050102010706020507" pitchFamily="18" charset="2"/>
              </a:rPr>
              <a:t>，</a:t>
            </a:r>
            <a:r>
              <a:rPr lang="en-US" altLang="zh-CN" sz="2400" b="1" dirty="0">
                <a:solidFill>
                  <a:srgbClr val="000000"/>
                </a:solidFill>
                <a:sym typeface="Symbol" panose="05050102010706020507" pitchFamily="18" charset="2"/>
              </a:rPr>
              <a:t>(AX)=1234H</a:t>
            </a:r>
            <a:r>
              <a:rPr lang="zh-CN" altLang="en-US" sz="2400" b="1" dirty="0">
                <a:solidFill>
                  <a:srgbClr val="000000"/>
                </a:solidFill>
                <a:sym typeface="Symbol" panose="05050102010706020507" pitchFamily="18" charset="2"/>
              </a:rPr>
              <a:t>，</a:t>
            </a:r>
            <a:r>
              <a:rPr lang="en-US" altLang="zh-CN" sz="2400" b="1" dirty="0">
                <a:solidFill>
                  <a:srgbClr val="000000"/>
                </a:solidFill>
                <a:sym typeface="Symbol" panose="05050102010706020507" pitchFamily="18" charset="2"/>
              </a:rPr>
              <a:t>(32000H)=99H</a:t>
            </a:r>
            <a:r>
              <a:rPr lang="zh-CN" altLang="en-US" sz="2400" b="1" dirty="0">
                <a:solidFill>
                  <a:srgbClr val="000000"/>
                </a:solidFill>
                <a:sym typeface="Symbol" panose="05050102010706020507" pitchFamily="18" charset="2"/>
              </a:rPr>
              <a:t>，</a:t>
            </a:r>
            <a:r>
              <a:rPr lang="en-US" altLang="zh-CN" sz="2400" b="1" dirty="0">
                <a:solidFill>
                  <a:srgbClr val="000000"/>
                </a:solidFill>
                <a:sym typeface="Symbol" panose="05050102010706020507" pitchFamily="18" charset="2"/>
              </a:rPr>
              <a:t>(32001H)=88H    (32002H)=77H</a:t>
            </a:r>
            <a:r>
              <a:rPr lang="zh-CN" altLang="en-US" sz="2400" b="1" dirty="0">
                <a:solidFill>
                  <a:srgbClr val="000000"/>
                </a:solidFill>
                <a:sym typeface="Symbol" panose="05050102010706020507" pitchFamily="18" charset="2"/>
              </a:rPr>
              <a:t>，</a:t>
            </a:r>
            <a:r>
              <a:rPr lang="en-US" altLang="zh-CN" sz="2400" b="1" dirty="0">
                <a:solidFill>
                  <a:srgbClr val="000000"/>
                </a:solidFill>
                <a:sym typeface="Symbol" panose="05050102010706020507" pitchFamily="18" charset="2"/>
              </a:rPr>
              <a:t>(32003H)=66H</a:t>
            </a:r>
            <a:r>
              <a:rPr lang="zh-CN" altLang="en-US" sz="2400" b="1" dirty="0">
                <a:solidFill>
                  <a:srgbClr val="000000"/>
                </a:solidFill>
                <a:sym typeface="Symbol" panose="05050102010706020507" pitchFamily="18" charset="2"/>
              </a:rPr>
              <a:t>，</a:t>
            </a:r>
            <a:r>
              <a:rPr lang="en-US" altLang="zh-CN" sz="2400" b="1" dirty="0">
                <a:solidFill>
                  <a:srgbClr val="000000"/>
                </a:solidFill>
                <a:sym typeface="Symbol" panose="05050102010706020507" pitchFamily="18" charset="2"/>
              </a:rPr>
              <a:t>(32004H)=55H   (32005H)=44H</a:t>
            </a:r>
            <a:r>
              <a:rPr lang="zh-CN" altLang="en-US" sz="2400" b="1" dirty="0">
                <a:solidFill>
                  <a:srgbClr val="000000"/>
                </a:solidFill>
                <a:sym typeface="Symbol" panose="05050102010706020507" pitchFamily="18" charset="2"/>
              </a:rPr>
              <a:t>，</a:t>
            </a:r>
            <a:r>
              <a:rPr lang="en-US" altLang="zh-CN" sz="2400" b="1" dirty="0">
                <a:solidFill>
                  <a:srgbClr val="000000"/>
                </a:solidFill>
                <a:sym typeface="Symbol" panose="05050102010706020507" pitchFamily="18" charset="2"/>
              </a:rPr>
              <a:t>LIST=2000H…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rgbClr val="000000"/>
                </a:solidFill>
              </a:rPr>
              <a:t>LEA    BX,  LIST</a:t>
            </a: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rgbClr val="000000"/>
                </a:solidFill>
              </a:rPr>
              <a:t>MOV  BX,  LIST</a:t>
            </a: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rgbClr val="000000"/>
                </a:solidFill>
              </a:rPr>
              <a:t>MOV  BX,  OFFSET LIST</a:t>
            </a:r>
            <a:endParaRPr lang="en-US" altLang="zh-CN" sz="2400" dirty="0">
              <a:solidFill>
                <a:srgbClr val="000000"/>
              </a:solidFill>
              <a:sym typeface="Monotype Sorts" pitchFamily="2" charset="2"/>
            </a:endParaRPr>
          </a:p>
          <a:p>
            <a:pPr algn="just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rgbClr val="000000"/>
                </a:solidFill>
              </a:rPr>
              <a:t>MOV  BX,  OFFSET [BX][SI]</a:t>
            </a:r>
          </a:p>
          <a:p>
            <a:pPr algn="just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200" b="1" dirty="0">
                <a:solidFill>
                  <a:srgbClr val="000000"/>
                </a:solidFill>
              </a:rPr>
              <a:t>LEA    BX,  [BX+SI]</a:t>
            </a:r>
            <a:r>
              <a:rPr lang="en-US" altLang="zh-CN" sz="2200" dirty="0">
                <a:solidFill>
                  <a:srgbClr val="000000"/>
                </a:solidFill>
              </a:rPr>
              <a:t>      </a:t>
            </a: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200" b="1" dirty="0">
                <a:solidFill>
                  <a:srgbClr val="000000"/>
                </a:solidFill>
              </a:rPr>
              <a:t>LDS    SI,  [2004H]       </a:t>
            </a:r>
            <a:endParaRPr lang="en-US" altLang="zh-CN" sz="2200" dirty="0">
              <a:solidFill>
                <a:srgbClr val="000000"/>
              </a:solidFill>
            </a:endParaRP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200" b="1" dirty="0">
                <a:solidFill>
                  <a:srgbClr val="000000"/>
                </a:solidFill>
              </a:rPr>
              <a:t>LES    DI,  [BX]</a:t>
            </a: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en-US" altLang="zh-CN" sz="2200" b="1" dirty="0">
              <a:solidFill>
                <a:srgbClr val="000000"/>
              </a:solidFill>
            </a:endParaRP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200" b="1" dirty="0">
                <a:solidFill>
                  <a:srgbClr val="000000"/>
                </a:solidFill>
                <a:sym typeface="Monotype Sorts" pitchFamily="2" charset="2"/>
              </a:rPr>
              <a:t>上述命令分别执行后    </a:t>
            </a:r>
            <a:r>
              <a:rPr lang="en-US" altLang="zh-CN" sz="2200" b="1" dirty="0">
                <a:solidFill>
                  <a:srgbClr val="000000"/>
                </a:solidFill>
                <a:sym typeface="Monotype Sorts" pitchFamily="2" charset="2"/>
              </a:rPr>
              <a:t>BX</a:t>
            </a:r>
            <a:r>
              <a:rPr lang="zh-CN" altLang="en-US" sz="2200" b="1" dirty="0">
                <a:solidFill>
                  <a:srgbClr val="000000"/>
                </a:solidFill>
                <a:sym typeface="Monotype Sorts" pitchFamily="2" charset="2"/>
              </a:rPr>
              <a:t>    </a:t>
            </a:r>
            <a:r>
              <a:rPr lang="en-US" altLang="zh-CN" sz="2200" b="1" dirty="0">
                <a:solidFill>
                  <a:srgbClr val="000000"/>
                </a:solidFill>
                <a:sym typeface="Monotype Sorts" pitchFamily="2" charset="2"/>
              </a:rPr>
              <a:t>DS   SI   ES   DI  </a:t>
            </a:r>
            <a:r>
              <a:rPr lang="zh-CN" altLang="en-US" sz="2200" b="1" dirty="0">
                <a:solidFill>
                  <a:srgbClr val="000000"/>
                </a:solidFill>
                <a:sym typeface="Monotype Sorts" pitchFamily="2" charset="2"/>
              </a:rPr>
              <a:t>？</a:t>
            </a:r>
            <a:endParaRPr lang="en-US" altLang="zh-CN" sz="2200" b="1" dirty="0">
              <a:solidFill>
                <a:srgbClr val="000000"/>
              </a:solidFill>
              <a:sym typeface="Monotype Sorts" pitchFamily="2" charset="2"/>
            </a:endParaRP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200" b="1" dirty="0">
                <a:solidFill>
                  <a:srgbClr val="000000"/>
                </a:solidFill>
                <a:sym typeface="Monotype Sorts" pitchFamily="2" charset="2"/>
              </a:rPr>
              <a:t>如果是执行 </a:t>
            </a:r>
            <a:r>
              <a:rPr lang="en-US" altLang="zh-CN" sz="2200" b="1" dirty="0">
                <a:solidFill>
                  <a:srgbClr val="000000"/>
                </a:solidFill>
                <a:sym typeface="Monotype Sorts" pitchFamily="2" charset="2"/>
              </a:rPr>
              <a:t>MOV </a:t>
            </a:r>
            <a:r>
              <a:rPr lang="en-US" altLang="zh-CN" sz="2200" b="1" dirty="0">
                <a:solidFill>
                  <a:srgbClr val="000000"/>
                </a:solidFill>
              </a:rPr>
              <a:t>BX,  [BX+SI]</a:t>
            </a:r>
            <a:r>
              <a:rPr lang="en-US" altLang="zh-CN" sz="2200" dirty="0">
                <a:solidFill>
                  <a:srgbClr val="000000"/>
                </a:solidFill>
              </a:rPr>
              <a:t> </a:t>
            </a:r>
            <a:r>
              <a:rPr lang="zh-CN" altLang="en-US" sz="2200" dirty="0">
                <a:solidFill>
                  <a:srgbClr val="000000"/>
                </a:solidFill>
              </a:rPr>
              <a:t>呢？</a:t>
            </a:r>
            <a:endParaRPr lang="en-US" altLang="zh-CN" sz="2200" dirty="0">
              <a:solidFill>
                <a:srgbClr val="000000"/>
              </a:solidFill>
              <a:sym typeface="Monotype Sorts" pitchFamily="2" charset="2"/>
            </a:endParaRPr>
          </a:p>
        </p:txBody>
      </p:sp>
      <p:sp>
        <p:nvSpPr>
          <p:cNvPr id="68611" name="Text Box 3">
            <a:extLst>
              <a:ext uri="{FF2B5EF4-FFF2-40B4-BE49-F238E27FC236}">
                <a16:creationId xmlns:a16="http://schemas.microsoft.com/office/drawing/2014/main" id="{3F291D66-CF0F-4701-B34D-E5AA0490D5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55626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zh-CN" sz="2400">
              <a:solidFill>
                <a:srgbClr val="000000"/>
              </a:solidFill>
              <a:ea typeface="楷体_GB2312"/>
              <a:cs typeface="楷体_GB2312"/>
            </a:endParaRPr>
          </a:p>
        </p:txBody>
      </p:sp>
      <p:sp>
        <p:nvSpPr>
          <p:cNvPr id="67588" name="Text Box 14">
            <a:extLst>
              <a:ext uri="{FF2B5EF4-FFF2-40B4-BE49-F238E27FC236}">
                <a16:creationId xmlns:a16="http://schemas.microsoft.com/office/drawing/2014/main" id="{CC89789C-289C-4654-A542-DC74C391CA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9388" y="2804612"/>
            <a:ext cx="2916238" cy="18764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rgbClr val="FF0066"/>
                </a:solidFill>
                <a:ea typeface="楷体_GB2312"/>
                <a:cs typeface="楷体_GB2312"/>
              </a:rPr>
              <a:t>注意</a:t>
            </a:r>
            <a:r>
              <a:rPr lang="en-US" altLang="zh-CN" sz="2400" b="1" dirty="0">
                <a:solidFill>
                  <a:srgbClr val="FF0066"/>
                </a:solidFill>
                <a:ea typeface="楷体_GB2312"/>
                <a:cs typeface="楷体_GB2312"/>
              </a:rPr>
              <a:t>:   </a:t>
            </a:r>
          </a:p>
          <a:p>
            <a:pPr>
              <a:lnSpc>
                <a:spcPct val="115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2000" b="1" dirty="0">
                <a:solidFill>
                  <a:srgbClr val="000000"/>
                </a:solidFill>
                <a:ea typeface="楷体_GB2312"/>
                <a:cs typeface="楷体_GB2312"/>
                <a:sym typeface="Symbol" panose="05050102010706020507" pitchFamily="18" charset="2"/>
              </a:rPr>
              <a:t>*不影响标志位</a:t>
            </a:r>
            <a:endParaRPr lang="en-US" altLang="zh-CN" sz="2000" b="1" dirty="0">
              <a:solidFill>
                <a:srgbClr val="000000"/>
              </a:solidFill>
              <a:ea typeface="楷体_GB2312"/>
              <a:cs typeface="楷体_GB2312"/>
              <a:sym typeface="Symbol" panose="05050102010706020507" pitchFamily="18" charset="2"/>
            </a:endParaRPr>
          </a:p>
          <a:p>
            <a:pPr>
              <a:lnSpc>
                <a:spcPct val="115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2000" b="1" dirty="0">
                <a:solidFill>
                  <a:srgbClr val="000000"/>
                </a:solidFill>
                <a:ea typeface="楷体_GB2312"/>
                <a:cs typeface="楷体_GB2312"/>
                <a:sym typeface="Symbol" panose="05050102010706020507" pitchFamily="18" charset="2"/>
              </a:rPr>
              <a:t>* </a:t>
            </a:r>
            <a:r>
              <a:rPr lang="en-US" altLang="zh-CN" sz="2000" b="1" dirty="0">
                <a:solidFill>
                  <a:srgbClr val="000000"/>
                </a:solidFill>
                <a:ea typeface="楷体_GB2312"/>
                <a:cs typeface="楷体_GB2312"/>
                <a:sym typeface="Symbol" panose="05050102010706020507" pitchFamily="18" charset="2"/>
              </a:rPr>
              <a:t>REG </a:t>
            </a:r>
            <a:r>
              <a:rPr lang="zh-CN" altLang="zh-CN" sz="2000" b="1" dirty="0">
                <a:solidFill>
                  <a:srgbClr val="000000"/>
                </a:solidFill>
                <a:ea typeface="楷体_GB2312"/>
                <a:cs typeface="楷体_GB2312"/>
                <a:sym typeface="Symbol" panose="05050102010706020507" pitchFamily="18" charset="2"/>
              </a:rPr>
              <a:t>不能是</a:t>
            </a:r>
            <a:r>
              <a:rPr lang="zh-CN" altLang="en-US" sz="2000" b="1" dirty="0">
                <a:solidFill>
                  <a:srgbClr val="000000"/>
                </a:solidFill>
                <a:ea typeface="楷体_GB2312"/>
                <a:cs typeface="楷体_GB2312"/>
                <a:sym typeface="Symbol" panose="05050102010706020507" pitchFamily="18" charset="2"/>
              </a:rPr>
              <a:t>段寄存器</a:t>
            </a:r>
            <a:endParaRPr lang="en-US" altLang="zh-CN" sz="2000" b="1" dirty="0">
              <a:solidFill>
                <a:srgbClr val="000000"/>
              </a:solidFill>
              <a:ea typeface="楷体_GB2312"/>
              <a:cs typeface="楷体_GB2312"/>
              <a:sym typeface="Symbol" panose="05050102010706020507" pitchFamily="18" charset="2"/>
            </a:endParaRPr>
          </a:p>
          <a:p>
            <a:pPr>
              <a:lnSpc>
                <a:spcPct val="115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2000" b="1" dirty="0">
                <a:solidFill>
                  <a:srgbClr val="000000"/>
                </a:solidFill>
                <a:ea typeface="楷体_GB2312"/>
                <a:cs typeface="楷体_GB2312"/>
                <a:sym typeface="Symbol" panose="05050102010706020507" pitchFamily="18" charset="2"/>
              </a:rPr>
              <a:t>* </a:t>
            </a:r>
            <a:r>
              <a:rPr lang="en-US" altLang="zh-CN" sz="2000" b="1" dirty="0">
                <a:solidFill>
                  <a:srgbClr val="000000"/>
                </a:solidFill>
                <a:ea typeface="楷体_GB2312"/>
                <a:cs typeface="楷体_GB2312"/>
                <a:sym typeface="Symbol" panose="05050102010706020507" pitchFamily="18" charset="2"/>
              </a:rPr>
              <a:t>SRC </a:t>
            </a:r>
            <a:r>
              <a:rPr lang="zh-CN" altLang="en-US" sz="2000" b="1" dirty="0">
                <a:solidFill>
                  <a:srgbClr val="000000"/>
                </a:solidFill>
                <a:ea typeface="楷体_GB2312"/>
                <a:cs typeface="楷体_GB2312"/>
                <a:sym typeface="Symbol" panose="05050102010706020507" pitchFamily="18" charset="2"/>
              </a:rPr>
              <a:t>必须为存储器</a:t>
            </a:r>
            <a:endParaRPr lang="en-US" altLang="zh-CN" sz="2000" b="1" dirty="0">
              <a:solidFill>
                <a:srgbClr val="000000"/>
              </a:solidFill>
              <a:ea typeface="楷体_GB2312"/>
              <a:cs typeface="楷体_GB2312"/>
              <a:sym typeface="Symbol" panose="05050102010706020507" pitchFamily="18" charset="2"/>
            </a:endParaRPr>
          </a:p>
          <a:p>
            <a:pPr>
              <a:lnSpc>
                <a:spcPct val="115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2000" b="1" dirty="0">
                <a:solidFill>
                  <a:srgbClr val="000000"/>
                </a:solidFill>
                <a:ea typeface="楷体_GB2312"/>
                <a:cs typeface="楷体_GB2312"/>
                <a:sym typeface="Symbol" panose="05050102010706020507" pitchFamily="18" charset="2"/>
              </a:rPr>
              <a:t>   寻址方式</a:t>
            </a:r>
          </a:p>
        </p:txBody>
      </p:sp>
      <p:sp>
        <p:nvSpPr>
          <p:cNvPr id="68613" name="灯片编号占位符 1">
            <a:extLst>
              <a:ext uri="{FF2B5EF4-FFF2-40B4-BE49-F238E27FC236}">
                <a16:creationId xmlns:a16="http://schemas.microsoft.com/office/drawing/2014/main" id="{E0350FF0-AEC4-4D50-A6D2-687EE25E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B179A2D8-DA41-4EE4-89F8-93A3AE2C0E86}" type="slidenum">
              <a:rPr lang="en-US" altLang="zh-CN" sz="1200" smtClean="0">
                <a:solidFill>
                  <a:srgbClr val="B4B686"/>
                </a:solidFill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55</a:t>
            </a:fld>
            <a:endParaRPr lang="en-US" altLang="zh-CN" sz="1200" dirty="0">
              <a:solidFill>
                <a:srgbClr val="B4B686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1FB5B15-4D93-401A-9480-858DE84B9E8E}"/>
              </a:ext>
            </a:extLst>
          </p:cNvPr>
          <p:cNvSpPr txBox="1"/>
          <p:nvPr/>
        </p:nvSpPr>
        <p:spPr>
          <a:xfrm>
            <a:off x="3131343" y="2692400"/>
            <a:ext cx="1584325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</a:rPr>
              <a:t>(BX) = 2000H</a:t>
            </a:r>
            <a:endParaRPr lang="zh-CN" altLang="en-US" b="1" dirty="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9F73BEF-9FBF-401E-AFAF-44498D2C603D}"/>
              </a:ext>
            </a:extLst>
          </p:cNvPr>
          <p:cNvSpPr txBox="1"/>
          <p:nvPr/>
        </p:nvSpPr>
        <p:spPr>
          <a:xfrm>
            <a:off x="3131342" y="3059112"/>
            <a:ext cx="1584325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</a:rPr>
              <a:t>(BX) = 8899H</a:t>
            </a:r>
            <a:endParaRPr lang="zh-CN" altLang="en-US" b="1" dirty="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9201689-4A00-4D2D-A938-CCCAE224CA21}"/>
              </a:ext>
            </a:extLst>
          </p:cNvPr>
          <p:cNvSpPr txBox="1"/>
          <p:nvPr/>
        </p:nvSpPr>
        <p:spPr>
          <a:xfrm>
            <a:off x="4269977" y="3438316"/>
            <a:ext cx="1584325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</a:rPr>
              <a:t>(BX) = 2000H</a:t>
            </a:r>
            <a:endParaRPr lang="zh-CN" altLang="en-US" b="1" dirty="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19D1B22-C0F5-44C8-99B9-C2BBE745EDCF}"/>
              </a:ext>
            </a:extLst>
          </p:cNvPr>
          <p:cNvSpPr txBox="1"/>
          <p:nvPr/>
        </p:nvSpPr>
        <p:spPr>
          <a:xfrm>
            <a:off x="3312315" y="4180365"/>
            <a:ext cx="1584325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</a:rPr>
              <a:t>(BX) = 2002H</a:t>
            </a:r>
            <a:endParaRPr lang="zh-CN" altLang="en-US" b="1" dirty="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7CB5E04-1635-48F3-81F1-FCA42F8AE635}"/>
              </a:ext>
            </a:extLst>
          </p:cNvPr>
          <p:cNvSpPr txBox="1"/>
          <p:nvPr/>
        </p:nvSpPr>
        <p:spPr>
          <a:xfrm>
            <a:off x="3312315" y="4550253"/>
            <a:ext cx="1439863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</a:rPr>
              <a:t>(SI) = 4455H</a:t>
            </a:r>
            <a:endParaRPr lang="zh-CN" altLang="en-US" b="1" dirty="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773D38-0D42-4894-B95A-71303715BF54}"/>
              </a:ext>
            </a:extLst>
          </p:cNvPr>
          <p:cNvSpPr txBox="1"/>
          <p:nvPr/>
        </p:nvSpPr>
        <p:spPr>
          <a:xfrm>
            <a:off x="3312315" y="4851878"/>
            <a:ext cx="1565275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</a:rPr>
              <a:t>(DI) = 8899H</a:t>
            </a:r>
            <a:endParaRPr lang="zh-CN" altLang="en-US" b="1" dirty="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EE82C8E-2799-4D8B-A120-0BA3B6721D9D}"/>
              </a:ext>
            </a:extLst>
          </p:cNvPr>
          <p:cNvSpPr txBox="1"/>
          <p:nvPr/>
        </p:nvSpPr>
        <p:spPr>
          <a:xfrm>
            <a:off x="3321840" y="5155090"/>
            <a:ext cx="1565275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</a:rPr>
              <a:t>(ES) = 6677H</a:t>
            </a:r>
            <a:endParaRPr lang="zh-CN" altLang="en-US" b="1" dirty="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A99DC7F-C4B3-415D-8D7D-9901CCA3A4E4}"/>
              </a:ext>
            </a:extLst>
          </p:cNvPr>
          <p:cNvSpPr txBox="1"/>
          <p:nvPr/>
        </p:nvSpPr>
        <p:spPr>
          <a:xfrm>
            <a:off x="5219700" y="5830888"/>
            <a:ext cx="1565275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b="1" dirty="0">
                <a:solidFill>
                  <a:schemeClr val="accent1">
                    <a:lumMod val="10000"/>
                  </a:schemeClr>
                </a:solidFill>
                <a:latin typeface="Times New Roman" panose="02020603050405020304" pitchFamily="18" charset="0"/>
              </a:rPr>
              <a:t>(BX) = 6677H</a:t>
            </a:r>
            <a:endParaRPr lang="zh-CN" altLang="en-US" b="1" dirty="0">
              <a:solidFill>
                <a:schemeClr val="accent1">
                  <a:lumMod val="10000"/>
                </a:schemeClr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58D7B83-0650-48F2-A2A1-B80CB455D7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5667" y="3790549"/>
            <a:ext cx="7826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C00000"/>
                </a:solidFill>
              </a:rPr>
              <a:t>false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7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75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75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75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75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675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675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67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8" grpId="0" animBg="1"/>
      <p:bldP spid="2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4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矩形 96">
            <a:extLst>
              <a:ext uri="{FF2B5EF4-FFF2-40B4-BE49-F238E27FC236}">
                <a16:creationId xmlns:a16="http://schemas.microsoft.com/office/drawing/2014/main" id="{9873B49B-55A9-43CA-B8C6-B448ECE8799F}"/>
              </a:ext>
            </a:extLst>
          </p:cNvPr>
          <p:cNvSpPr/>
          <p:nvPr/>
        </p:nvSpPr>
        <p:spPr>
          <a:xfrm>
            <a:off x="421317" y="1279537"/>
            <a:ext cx="8340000" cy="4832092"/>
          </a:xfrm>
          <a:prstGeom prst="rect">
            <a:avLst/>
          </a:prstGeom>
          <a:ln w="19050">
            <a:solidFill>
              <a:srgbClr val="2D8AE7">
                <a:lumMod val="75000"/>
              </a:srgbClr>
            </a:solidFill>
            <a:prstDash val="dash"/>
          </a:ln>
        </p:spPr>
        <p:txBody>
          <a:bodyPr wrap="square">
            <a:spAutoFit/>
          </a:bodyPr>
          <a:lstStyle/>
          <a:p>
            <a:pPr marL="457200" lvl="0" indent="-457200" algn="just" defTabSz="9144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28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方正静蕾简体" panose="02000000000000000000"/>
                <a:sym typeface="Symbol" panose="05050102010706020507" pitchFamily="18" charset="2"/>
              </a:rPr>
              <a:t>标志送</a:t>
            </a:r>
            <a:r>
              <a:rPr lang="en-US" altLang="zh-CN" sz="28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方正静蕾简体" panose="02000000000000000000"/>
                <a:sym typeface="Symbol" panose="05050102010706020507" pitchFamily="18" charset="2"/>
              </a:rPr>
              <a:t>AH</a:t>
            </a:r>
            <a:r>
              <a:rPr lang="zh-CN" altLang="en-US" sz="28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方正静蕾简体" panose="02000000000000000000"/>
                <a:sym typeface="Symbol" panose="05050102010706020507" pitchFamily="18" charset="2"/>
              </a:rPr>
              <a:t>指令：</a:t>
            </a:r>
            <a:r>
              <a:rPr lang="en-US" altLang="zh-CN" sz="28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方正静蕾简体" panose="02000000000000000000"/>
                <a:sym typeface="Symbol" panose="05050102010706020507" pitchFamily="18" charset="2"/>
              </a:rPr>
              <a:t>LAHF</a:t>
            </a:r>
          </a:p>
          <a:p>
            <a:pPr lvl="0" algn="just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方正静蕾简体" panose="02000000000000000000"/>
                <a:sym typeface="Symbol" panose="05050102010706020507" pitchFamily="18" charset="2"/>
              </a:rPr>
              <a:t>     </a:t>
            </a:r>
            <a:r>
              <a:rPr lang="zh-CN" altLang="en-US" sz="2800" b="1" kern="0" dirty="0">
                <a:latin typeface="Times New Roman" panose="02020603050405020304" pitchFamily="18" charset="0"/>
                <a:ea typeface="方正静蕾简体" panose="02000000000000000000"/>
                <a:sym typeface="Symbol" panose="05050102010706020507" pitchFamily="18" charset="2"/>
              </a:rPr>
              <a:t>执行操作：    </a:t>
            </a:r>
            <a:r>
              <a:rPr lang="en-US" altLang="zh-CN" sz="2800" b="1" kern="0" dirty="0">
                <a:latin typeface="Times New Roman" panose="02020603050405020304" pitchFamily="18" charset="0"/>
                <a:ea typeface="方正静蕾简体" panose="02000000000000000000"/>
                <a:sym typeface="Symbol" panose="05050102010706020507" pitchFamily="18" charset="2"/>
              </a:rPr>
              <a:t>(AH)  (FLAGS</a:t>
            </a:r>
            <a:r>
              <a:rPr lang="zh-CN" altLang="en-US" sz="2800" b="1" kern="0" dirty="0">
                <a:latin typeface="Times New Roman" panose="02020603050405020304" pitchFamily="18" charset="0"/>
                <a:ea typeface="方正静蕾简体" panose="02000000000000000000"/>
                <a:sym typeface="Symbol" panose="05050102010706020507" pitchFamily="18" charset="2"/>
              </a:rPr>
              <a:t>的低字节</a:t>
            </a:r>
            <a:r>
              <a:rPr lang="en-US" altLang="zh-CN" sz="2800" b="1" kern="0" dirty="0">
                <a:latin typeface="Times New Roman" panose="02020603050405020304" pitchFamily="18" charset="0"/>
                <a:ea typeface="方正静蕾简体" panose="02000000000000000000"/>
                <a:sym typeface="Symbol" panose="05050102010706020507" pitchFamily="18" charset="2"/>
              </a:rPr>
              <a:t>)     </a:t>
            </a:r>
          </a:p>
          <a:p>
            <a:pPr marL="457200" lvl="0" indent="-457200" algn="just" defTabSz="9144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sz="28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方正静蕾简体" panose="02000000000000000000"/>
                <a:sym typeface="Symbol" panose="05050102010706020507" pitchFamily="18" charset="2"/>
              </a:rPr>
              <a:t>AH</a:t>
            </a:r>
            <a:r>
              <a:rPr lang="zh-CN" altLang="en-US" sz="28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方正静蕾简体" panose="02000000000000000000"/>
                <a:sym typeface="Symbol" panose="05050102010706020507" pitchFamily="18" charset="2"/>
              </a:rPr>
              <a:t>送标志寄存器指令：</a:t>
            </a:r>
            <a:r>
              <a:rPr lang="en-US" altLang="zh-CN" sz="28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方正静蕾简体" panose="02000000000000000000"/>
                <a:sym typeface="Symbol" panose="05050102010706020507" pitchFamily="18" charset="2"/>
              </a:rPr>
              <a:t>SAHF</a:t>
            </a:r>
          </a:p>
          <a:p>
            <a:pPr lvl="0" algn="just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b="1" kern="0" dirty="0">
                <a:latin typeface="Times New Roman" panose="02020603050405020304" pitchFamily="18" charset="0"/>
                <a:ea typeface="方正静蕾简体" panose="02000000000000000000"/>
                <a:sym typeface="Symbol" panose="05050102010706020507" pitchFamily="18" charset="2"/>
              </a:rPr>
              <a:t>     </a:t>
            </a:r>
            <a:r>
              <a:rPr lang="zh-CN" altLang="en-US" sz="2800" b="1" kern="0" dirty="0">
                <a:latin typeface="Times New Roman" panose="02020603050405020304" pitchFamily="18" charset="0"/>
                <a:ea typeface="方正静蕾简体" panose="02000000000000000000"/>
                <a:sym typeface="Symbol" panose="05050102010706020507" pitchFamily="18" charset="2"/>
              </a:rPr>
              <a:t>执行操作：    </a:t>
            </a:r>
            <a:r>
              <a:rPr lang="en-US" altLang="zh-CN" sz="2800" b="1" kern="0" dirty="0">
                <a:latin typeface="Times New Roman" panose="02020603050405020304" pitchFamily="18" charset="0"/>
                <a:ea typeface="方正静蕾简体" panose="02000000000000000000"/>
                <a:sym typeface="Symbol" panose="05050102010706020507" pitchFamily="18" charset="2"/>
              </a:rPr>
              <a:t>(FLAGS</a:t>
            </a:r>
            <a:r>
              <a:rPr lang="zh-CN" altLang="en-US" sz="2800" b="1" kern="0" dirty="0">
                <a:latin typeface="Times New Roman" panose="02020603050405020304" pitchFamily="18" charset="0"/>
                <a:ea typeface="方正静蕾简体" panose="02000000000000000000"/>
                <a:sym typeface="Symbol" panose="05050102010706020507" pitchFamily="18" charset="2"/>
              </a:rPr>
              <a:t>的低字节</a:t>
            </a:r>
            <a:r>
              <a:rPr lang="en-US" altLang="zh-CN" sz="2800" b="1" kern="0" dirty="0">
                <a:latin typeface="Times New Roman" panose="02020603050405020304" pitchFamily="18" charset="0"/>
                <a:ea typeface="方正静蕾简体" panose="02000000000000000000"/>
                <a:sym typeface="Symbol" panose="05050102010706020507" pitchFamily="18" charset="2"/>
              </a:rPr>
              <a:t>)   (AH)      </a:t>
            </a:r>
          </a:p>
          <a:p>
            <a:pPr marL="457200" lvl="0" indent="-457200" algn="just" defTabSz="9144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28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方正静蕾简体" panose="02000000000000000000"/>
                <a:sym typeface="Symbol" panose="05050102010706020507" pitchFamily="18" charset="2"/>
              </a:rPr>
              <a:t>标志进栈指令：</a:t>
            </a:r>
            <a:r>
              <a:rPr lang="en-US" altLang="zh-CN" sz="28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方正静蕾简体" panose="02000000000000000000"/>
                <a:sym typeface="Symbol" panose="05050102010706020507" pitchFamily="18" charset="2"/>
              </a:rPr>
              <a:t>PUSHF</a:t>
            </a:r>
          </a:p>
          <a:p>
            <a:pPr lvl="0" algn="just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b="1" kern="0" dirty="0">
                <a:latin typeface="Times New Roman" panose="02020603050405020304" pitchFamily="18" charset="0"/>
                <a:ea typeface="方正静蕾简体" panose="02000000000000000000"/>
                <a:sym typeface="Symbol" panose="05050102010706020507" pitchFamily="18" charset="2"/>
              </a:rPr>
              <a:t>     </a:t>
            </a:r>
            <a:r>
              <a:rPr lang="zh-CN" altLang="en-US" sz="2800" b="1" kern="0" dirty="0">
                <a:latin typeface="Times New Roman" panose="02020603050405020304" pitchFamily="18" charset="0"/>
                <a:ea typeface="方正静蕾简体" panose="02000000000000000000"/>
                <a:sym typeface="Symbol" panose="05050102010706020507" pitchFamily="18" charset="2"/>
              </a:rPr>
              <a:t>执行操作：    </a:t>
            </a:r>
            <a:r>
              <a:rPr lang="en-US" altLang="zh-CN" sz="2800" b="1" kern="0" dirty="0">
                <a:latin typeface="Times New Roman" panose="02020603050405020304" pitchFamily="18" charset="0"/>
                <a:ea typeface="方正静蕾简体" panose="02000000000000000000"/>
                <a:sym typeface="Symbol" panose="05050102010706020507" pitchFamily="18" charset="2"/>
              </a:rPr>
              <a:t>(SP)    (SP) - 2</a:t>
            </a:r>
          </a:p>
          <a:p>
            <a:pPr lvl="0" algn="just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b="1" kern="0" dirty="0">
                <a:latin typeface="Times New Roman" panose="02020603050405020304" pitchFamily="18" charset="0"/>
                <a:ea typeface="方正静蕾简体" panose="02000000000000000000"/>
                <a:sym typeface="Symbol" panose="05050102010706020507" pitchFamily="18" charset="2"/>
              </a:rPr>
              <a:t>                             ( (SP)+1,  (SP) )    (FLAGS)          </a:t>
            </a:r>
            <a:r>
              <a:rPr lang="zh-CN" altLang="en-US" sz="2800" b="1" kern="0" dirty="0">
                <a:latin typeface="Times New Roman" panose="02020603050405020304" pitchFamily="18" charset="0"/>
                <a:ea typeface="方正静蕾简体" panose="02000000000000000000"/>
                <a:sym typeface="Symbol" panose="05050102010706020507" pitchFamily="18" charset="2"/>
              </a:rPr>
              <a:t>　  </a:t>
            </a:r>
          </a:p>
          <a:p>
            <a:pPr marL="457200" lvl="0" indent="-457200" algn="just" defTabSz="9144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28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方正静蕾简体" panose="02000000000000000000"/>
                <a:sym typeface="Symbol" panose="05050102010706020507" pitchFamily="18" charset="2"/>
              </a:rPr>
              <a:t>标志出栈指令：</a:t>
            </a:r>
            <a:r>
              <a:rPr lang="en-US" altLang="zh-CN" sz="28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方正静蕾简体" panose="02000000000000000000"/>
                <a:sym typeface="Symbol" panose="05050102010706020507" pitchFamily="18" charset="2"/>
              </a:rPr>
              <a:t>POPF</a:t>
            </a:r>
          </a:p>
          <a:p>
            <a:pPr lvl="0" algn="just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b="1" kern="0" dirty="0">
                <a:latin typeface="Times New Roman" panose="02020603050405020304" pitchFamily="18" charset="0"/>
                <a:ea typeface="方正静蕾简体" panose="02000000000000000000"/>
                <a:sym typeface="Symbol" panose="05050102010706020507" pitchFamily="18" charset="2"/>
              </a:rPr>
              <a:t>     </a:t>
            </a:r>
            <a:r>
              <a:rPr lang="zh-CN" altLang="en-US" sz="2800" b="1" kern="0" dirty="0">
                <a:latin typeface="Times New Roman" panose="02020603050405020304" pitchFamily="18" charset="0"/>
                <a:ea typeface="方正静蕾简体" panose="02000000000000000000"/>
                <a:sym typeface="Symbol" panose="05050102010706020507" pitchFamily="18" charset="2"/>
              </a:rPr>
              <a:t>执行操作：    </a:t>
            </a:r>
            <a:r>
              <a:rPr lang="en-US" altLang="zh-CN" sz="2800" b="1" kern="0" dirty="0">
                <a:latin typeface="Times New Roman" panose="02020603050405020304" pitchFamily="18" charset="0"/>
                <a:ea typeface="方正静蕾简体" panose="02000000000000000000"/>
                <a:sym typeface="Symbol" panose="05050102010706020507" pitchFamily="18" charset="2"/>
              </a:rPr>
              <a:t>(FLAGS)    ( (SP)+1,  (SP) )</a:t>
            </a:r>
          </a:p>
          <a:p>
            <a:pPr lvl="0" algn="just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b="1" kern="0" dirty="0">
                <a:latin typeface="Times New Roman" panose="02020603050405020304" pitchFamily="18" charset="0"/>
                <a:ea typeface="方正静蕾简体" panose="02000000000000000000"/>
                <a:sym typeface="Symbol" panose="05050102010706020507" pitchFamily="18" charset="2"/>
              </a:rPr>
              <a:t>                             (SP)    (SP) + 2</a:t>
            </a:r>
          </a:p>
          <a:p>
            <a:pPr lvl="0" algn="just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方正静蕾简体" panose="02000000000000000000"/>
                <a:sym typeface="Symbol" panose="05050102010706020507" pitchFamily="18" charset="2"/>
              </a:rPr>
              <a:t>*  POPF</a:t>
            </a:r>
            <a:r>
              <a:rPr lang="zh-CN" altLang="en-US" sz="28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方正静蕾简体" panose="02000000000000000000"/>
                <a:sym typeface="Symbol" panose="05050102010706020507" pitchFamily="18" charset="2"/>
              </a:rPr>
              <a:t>和</a:t>
            </a:r>
            <a:r>
              <a:rPr lang="en-US" altLang="zh-CN" sz="28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方正静蕾简体" panose="02000000000000000000"/>
                <a:sym typeface="Symbol" panose="05050102010706020507" pitchFamily="18" charset="2"/>
              </a:rPr>
              <a:t>SAHF</a:t>
            </a:r>
            <a:r>
              <a:rPr lang="zh-CN" altLang="en-US" sz="28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方正静蕾简体" panose="02000000000000000000"/>
                <a:sym typeface="Symbol" panose="05050102010706020507" pitchFamily="18" charset="2"/>
              </a:rPr>
              <a:t>影响标志位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F81B1-D4C0-4CFE-8E4B-8D75BF4F38F2}" type="slidenum">
              <a:rPr lang="zh-CN" altLang="en-US" smtClean="0"/>
              <a:t>56</a:t>
            </a:fld>
            <a:endParaRPr lang="zh-CN" altLang="en-US" dirty="0"/>
          </a:p>
        </p:txBody>
      </p:sp>
      <p:sp>
        <p:nvSpPr>
          <p:cNvPr id="95" name="Rectangle 1027">
            <a:extLst>
              <a:ext uri="{FF2B5EF4-FFF2-40B4-BE49-F238E27FC236}">
                <a16:creationId xmlns:a16="http://schemas.microsoft.com/office/drawing/2014/main" id="{70DF4719-FF16-47C1-98D2-D2A428B92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3711" y="471449"/>
            <a:ext cx="2964273" cy="646331"/>
          </a:xfrm>
          <a:prstGeom prst="rect">
            <a:avLst/>
          </a:prstGeom>
          <a:solidFill>
            <a:srgbClr val="0E457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标志传送指令</a:t>
            </a:r>
          </a:p>
        </p:txBody>
      </p:sp>
    </p:spTree>
    <p:extLst>
      <p:ext uri="{BB962C8B-B14F-4D97-AF65-F5344CB8AC3E}">
        <p14:creationId xmlns:p14="http://schemas.microsoft.com/office/powerpoint/2010/main" val="239981176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9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9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9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animBg="1"/>
      <p:bldP spid="95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ext Box 2">
            <a:extLst>
              <a:ext uri="{FF2B5EF4-FFF2-40B4-BE49-F238E27FC236}">
                <a16:creationId xmlns:a16="http://schemas.microsoft.com/office/drawing/2014/main" id="{4116652E-E1DD-47DE-AF6D-E58EA7C673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3463" y="1290637"/>
            <a:ext cx="4800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rgbClr val="000000"/>
                </a:solidFill>
              </a:rPr>
              <a:t>标志寄存器 </a:t>
            </a:r>
            <a:r>
              <a:rPr lang="en-US" altLang="zh-CN" sz="2800" b="1" dirty="0">
                <a:solidFill>
                  <a:srgbClr val="000000"/>
                </a:solidFill>
              </a:rPr>
              <a:t>( FLAGS /</a:t>
            </a:r>
            <a:r>
              <a:rPr lang="en-US" altLang="zh-CN" sz="2400" b="1" dirty="0">
                <a:solidFill>
                  <a:srgbClr val="000000"/>
                </a:solidFill>
              </a:rPr>
              <a:t> PSW </a:t>
            </a:r>
            <a:r>
              <a:rPr lang="zh-CN" altLang="en-US" sz="2400" b="1" dirty="0">
                <a:solidFill>
                  <a:srgbClr val="000000"/>
                </a:solidFill>
              </a:rPr>
              <a:t>）</a:t>
            </a:r>
          </a:p>
        </p:txBody>
      </p:sp>
      <p:sp>
        <p:nvSpPr>
          <p:cNvPr id="70659" name="Text Box 22">
            <a:extLst>
              <a:ext uri="{FF2B5EF4-FFF2-40B4-BE49-F238E27FC236}">
                <a16:creationId xmlns:a16="http://schemas.microsoft.com/office/drawing/2014/main" id="{C5CA201C-C107-41D6-B20B-EBFF862B0D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2375" y="3251200"/>
            <a:ext cx="6477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rgbClr val="000000"/>
                </a:solidFill>
              </a:rPr>
              <a:t>      </a:t>
            </a:r>
            <a:r>
              <a:rPr lang="zh-CN" altLang="en-US" sz="2400" b="1" dirty="0">
                <a:solidFill>
                  <a:srgbClr val="000000"/>
                </a:solidFill>
              </a:rPr>
              <a:t>条件码标志：                  控制标志：</a:t>
            </a:r>
          </a:p>
        </p:txBody>
      </p:sp>
      <p:sp>
        <p:nvSpPr>
          <p:cNvPr id="70660" name="Rectangle 23">
            <a:extLst>
              <a:ext uri="{FF2B5EF4-FFF2-40B4-BE49-F238E27FC236}">
                <a16:creationId xmlns:a16="http://schemas.microsoft.com/office/drawing/2014/main" id="{3B5A6D76-DCAD-4BD2-9715-9816892A20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5613" y="3790157"/>
            <a:ext cx="5410200" cy="216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7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b="1" dirty="0">
                <a:solidFill>
                  <a:srgbClr val="000000"/>
                </a:solidFill>
              </a:rPr>
              <a:t>OF  </a:t>
            </a:r>
            <a:r>
              <a:rPr lang="zh-CN" altLang="en-US" sz="2000" b="1" dirty="0">
                <a:solidFill>
                  <a:srgbClr val="000000"/>
                </a:solidFill>
              </a:rPr>
              <a:t>溢出标志                           </a:t>
            </a:r>
            <a:r>
              <a:rPr lang="en-US" altLang="zh-CN" sz="2000" b="1" dirty="0">
                <a:solidFill>
                  <a:srgbClr val="000000"/>
                </a:solidFill>
              </a:rPr>
              <a:t>DF   </a:t>
            </a:r>
            <a:r>
              <a:rPr lang="zh-CN" altLang="en-US" sz="2000" b="1" dirty="0">
                <a:solidFill>
                  <a:srgbClr val="000000"/>
                </a:solidFill>
              </a:rPr>
              <a:t>方向标志 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b="1" dirty="0">
                <a:solidFill>
                  <a:srgbClr val="000000"/>
                </a:solidFill>
              </a:rPr>
              <a:t>SF  </a:t>
            </a:r>
            <a:r>
              <a:rPr lang="zh-CN" altLang="en-US" sz="2000" b="1" dirty="0">
                <a:solidFill>
                  <a:srgbClr val="000000"/>
                </a:solidFill>
              </a:rPr>
              <a:t>符号标志                            </a:t>
            </a:r>
            <a:r>
              <a:rPr lang="en-US" altLang="zh-CN" sz="2000" b="1" dirty="0">
                <a:solidFill>
                  <a:srgbClr val="000000"/>
                </a:solidFill>
              </a:rPr>
              <a:t>IF   </a:t>
            </a:r>
            <a:r>
              <a:rPr lang="zh-CN" altLang="en-US" sz="2000" b="1" dirty="0">
                <a:solidFill>
                  <a:srgbClr val="000000"/>
                </a:solidFill>
              </a:rPr>
              <a:t>中断标志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b="1" dirty="0">
                <a:solidFill>
                  <a:srgbClr val="000000"/>
                </a:solidFill>
              </a:rPr>
              <a:t>ZF  </a:t>
            </a:r>
            <a:r>
              <a:rPr lang="zh-CN" altLang="en-US" sz="2000" b="1" dirty="0">
                <a:solidFill>
                  <a:srgbClr val="000000"/>
                </a:solidFill>
              </a:rPr>
              <a:t>零标志                               </a:t>
            </a:r>
            <a:r>
              <a:rPr lang="en-US" altLang="zh-CN" sz="2000" b="1" dirty="0">
                <a:solidFill>
                  <a:srgbClr val="000000"/>
                </a:solidFill>
              </a:rPr>
              <a:t>TF   </a:t>
            </a:r>
            <a:r>
              <a:rPr lang="zh-CN" altLang="en-US" sz="2000" b="1" dirty="0">
                <a:solidFill>
                  <a:srgbClr val="000000"/>
                </a:solidFill>
              </a:rPr>
              <a:t>陷阱标志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b="1" dirty="0">
                <a:solidFill>
                  <a:srgbClr val="000000"/>
                </a:solidFill>
              </a:rPr>
              <a:t>CF  </a:t>
            </a:r>
            <a:r>
              <a:rPr lang="zh-CN" altLang="en-US" sz="2000" b="1" dirty="0">
                <a:solidFill>
                  <a:srgbClr val="000000"/>
                </a:solidFill>
              </a:rPr>
              <a:t>进位标志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b="1" dirty="0">
                <a:solidFill>
                  <a:srgbClr val="000000"/>
                </a:solidFill>
              </a:rPr>
              <a:t>AF  </a:t>
            </a:r>
            <a:r>
              <a:rPr lang="zh-CN" altLang="en-US" sz="2000" b="1" dirty="0">
                <a:solidFill>
                  <a:srgbClr val="000000"/>
                </a:solidFill>
              </a:rPr>
              <a:t>辅助进位标志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b="1" dirty="0">
                <a:solidFill>
                  <a:srgbClr val="000000"/>
                </a:solidFill>
              </a:rPr>
              <a:t>PF  </a:t>
            </a:r>
            <a:r>
              <a:rPr lang="zh-CN" altLang="en-US" sz="2000" b="1" dirty="0">
                <a:solidFill>
                  <a:srgbClr val="000000"/>
                </a:solidFill>
              </a:rPr>
              <a:t>奇偶标志</a:t>
            </a:r>
          </a:p>
        </p:txBody>
      </p:sp>
      <p:grpSp>
        <p:nvGrpSpPr>
          <p:cNvPr id="70661" name="组合 1">
            <a:extLst>
              <a:ext uri="{FF2B5EF4-FFF2-40B4-BE49-F238E27FC236}">
                <a16:creationId xmlns:a16="http://schemas.microsoft.com/office/drawing/2014/main" id="{E25E353B-F3C8-42CA-BAAF-3BF19E1198C4}"/>
              </a:ext>
            </a:extLst>
          </p:cNvPr>
          <p:cNvGrpSpPr>
            <a:grpSpLocks/>
          </p:cNvGrpSpPr>
          <p:nvPr/>
        </p:nvGrpSpPr>
        <p:grpSpPr bwMode="auto">
          <a:xfrm>
            <a:off x="791367" y="2109787"/>
            <a:ext cx="7561263" cy="714375"/>
            <a:chOff x="1371600" y="1447800"/>
            <a:chExt cx="7560840" cy="714375"/>
          </a:xfrm>
        </p:grpSpPr>
        <p:grpSp>
          <p:nvGrpSpPr>
            <p:cNvPr id="70670" name="Group 3">
              <a:extLst>
                <a:ext uri="{FF2B5EF4-FFF2-40B4-BE49-F238E27FC236}">
                  <a16:creationId xmlns:a16="http://schemas.microsoft.com/office/drawing/2014/main" id="{2070A41E-F9C9-459F-A8E6-AABC6AE6C19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47800" y="1752600"/>
              <a:ext cx="7315200" cy="409575"/>
              <a:chOff x="192" y="2256"/>
              <a:chExt cx="5376" cy="258"/>
            </a:xfrm>
          </p:grpSpPr>
          <p:sp>
            <p:nvSpPr>
              <p:cNvPr id="70673" name="Text Box 4">
                <a:extLst>
                  <a:ext uri="{FF2B5EF4-FFF2-40B4-BE49-F238E27FC236}">
                    <a16:creationId xmlns:a16="http://schemas.microsoft.com/office/drawing/2014/main" id="{FA94430C-C40B-4BDF-AA5D-6632F3E2602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2" y="2256"/>
                <a:ext cx="336" cy="258"/>
              </a:xfrm>
              <a:prstGeom prst="rect">
                <a:avLst/>
              </a:prstGeom>
              <a:noFill/>
              <a:ln w="127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 typeface="Arial" panose="020B0604020202020204" pitchFamily="34" charset="0"/>
                  <a:buNone/>
                </a:pPr>
                <a:endParaRPr lang="zh-CN" altLang="zh-CN" sz="20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70674" name="Text Box 5">
                <a:extLst>
                  <a:ext uri="{FF2B5EF4-FFF2-40B4-BE49-F238E27FC236}">
                    <a16:creationId xmlns:a16="http://schemas.microsoft.com/office/drawing/2014/main" id="{F3A7B2D8-C4E9-41E6-B856-7945FEDD437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8" y="2256"/>
                <a:ext cx="336" cy="258"/>
              </a:xfrm>
              <a:prstGeom prst="rect">
                <a:avLst/>
              </a:prstGeom>
              <a:noFill/>
              <a:ln w="127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 typeface="Arial" panose="020B0604020202020204" pitchFamily="34" charset="0"/>
                  <a:buNone/>
                </a:pPr>
                <a:endParaRPr lang="zh-CN" altLang="zh-CN" sz="20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70675" name="Text Box 6">
                <a:extLst>
                  <a:ext uri="{FF2B5EF4-FFF2-40B4-BE49-F238E27FC236}">
                    <a16:creationId xmlns:a16="http://schemas.microsoft.com/office/drawing/2014/main" id="{D4CCA6AD-9640-488D-8257-6533E612DA6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64" y="2256"/>
                <a:ext cx="336" cy="258"/>
              </a:xfrm>
              <a:prstGeom prst="rect">
                <a:avLst/>
              </a:prstGeom>
              <a:noFill/>
              <a:ln w="127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 typeface="Arial" panose="020B0604020202020204" pitchFamily="34" charset="0"/>
                  <a:buNone/>
                </a:pPr>
                <a:endParaRPr lang="zh-CN" altLang="zh-CN" sz="20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70676" name="Text Box 7">
                <a:extLst>
                  <a:ext uri="{FF2B5EF4-FFF2-40B4-BE49-F238E27FC236}">
                    <a16:creationId xmlns:a16="http://schemas.microsoft.com/office/drawing/2014/main" id="{410564CD-1E7E-44A4-9870-6A021FB53C1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00" y="2256"/>
                <a:ext cx="336" cy="258"/>
              </a:xfrm>
              <a:prstGeom prst="rect">
                <a:avLst/>
              </a:prstGeom>
              <a:noFill/>
              <a:ln w="127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 typeface="Arial" panose="020B0604020202020204" pitchFamily="34" charset="0"/>
                  <a:buNone/>
                </a:pPr>
                <a:endParaRPr lang="zh-CN" altLang="zh-CN" sz="20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70677" name="Text Box 8">
                <a:extLst>
                  <a:ext uri="{FF2B5EF4-FFF2-40B4-BE49-F238E27FC236}">
                    <a16:creationId xmlns:a16="http://schemas.microsoft.com/office/drawing/2014/main" id="{B0200C58-863E-487F-8AEB-9D18B4F954B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36" y="2256"/>
                <a:ext cx="336" cy="258"/>
              </a:xfrm>
              <a:prstGeom prst="rect">
                <a:avLst/>
              </a:prstGeom>
              <a:noFill/>
              <a:ln w="127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 typeface="Arial" panose="020B0604020202020204" pitchFamily="34" charset="0"/>
                  <a:buNone/>
                </a:pPr>
                <a:endParaRPr lang="zh-CN" altLang="zh-CN" sz="20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70678" name="Text Box 9">
                <a:extLst>
                  <a:ext uri="{FF2B5EF4-FFF2-40B4-BE49-F238E27FC236}">
                    <a16:creationId xmlns:a16="http://schemas.microsoft.com/office/drawing/2014/main" id="{080AE1C2-E8F3-476C-8141-1345D107F9C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72" y="2256"/>
                <a:ext cx="336" cy="258"/>
              </a:xfrm>
              <a:prstGeom prst="rect">
                <a:avLst/>
              </a:prstGeom>
              <a:noFill/>
              <a:ln w="127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 typeface="Arial" panose="020B0604020202020204" pitchFamily="34" charset="0"/>
                  <a:buNone/>
                </a:pPr>
                <a:endParaRPr lang="zh-CN" altLang="zh-CN" sz="20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70679" name="Text Box 10">
                <a:extLst>
                  <a:ext uri="{FF2B5EF4-FFF2-40B4-BE49-F238E27FC236}">
                    <a16:creationId xmlns:a16="http://schemas.microsoft.com/office/drawing/2014/main" id="{78FC217D-CBE3-4A3B-A901-279A0A286F8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08" y="2256"/>
                <a:ext cx="336" cy="258"/>
              </a:xfrm>
              <a:prstGeom prst="rect">
                <a:avLst/>
              </a:prstGeom>
              <a:noFill/>
              <a:ln w="127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 typeface="Arial" panose="020B0604020202020204" pitchFamily="34" charset="0"/>
                  <a:buNone/>
                </a:pPr>
                <a:endParaRPr lang="zh-CN" altLang="zh-CN" sz="20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70680" name="Text Box 11">
                <a:extLst>
                  <a:ext uri="{FF2B5EF4-FFF2-40B4-BE49-F238E27FC236}">
                    <a16:creationId xmlns:a16="http://schemas.microsoft.com/office/drawing/2014/main" id="{F9B97A2B-B711-4784-BE8B-CCE46714445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44" y="2256"/>
                <a:ext cx="336" cy="258"/>
              </a:xfrm>
              <a:prstGeom prst="rect">
                <a:avLst/>
              </a:prstGeom>
              <a:noFill/>
              <a:ln w="127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 typeface="Arial" panose="020B0604020202020204" pitchFamily="34" charset="0"/>
                  <a:buNone/>
                </a:pPr>
                <a:endParaRPr lang="zh-CN" altLang="zh-CN" sz="2000" b="1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70681" name="Group 12">
                <a:extLst>
                  <a:ext uri="{FF2B5EF4-FFF2-40B4-BE49-F238E27FC236}">
                    <a16:creationId xmlns:a16="http://schemas.microsoft.com/office/drawing/2014/main" id="{CA141604-6BAC-4A7F-BC71-AC8FF998695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80" y="2256"/>
                <a:ext cx="2688" cy="258"/>
                <a:chOff x="1200" y="2352"/>
                <a:chExt cx="2688" cy="258"/>
              </a:xfrm>
            </p:grpSpPr>
            <p:sp>
              <p:nvSpPr>
                <p:cNvPr id="70682" name="Text Box 13">
                  <a:extLst>
                    <a:ext uri="{FF2B5EF4-FFF2-40B4-BE49-F238E27FC236}">
                      <a16:creationId xmlns:a16="http://schemas.microsoft.com/office/drawing/2014/main" id="{20070006-F0D6-4D9E-BAB3-E0CDBE30C28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00" y="2352"/>
                  <a:ext cx="336" cy="258"/>
                </a:xfrm>
                <a:prstGeom prst="rect">
                  <a:avLst/>
                </a:prstGeom>
                <a:noFill/>
                <a:ln w="12700" cap="sq">
                  <a:solidFill>
                    <a:schemeClr val="bg2"/>
                  </a:solidFill>
                  <a:miter lim="800000"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Ø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5000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endParaRPr lang="zh-CN" altLang="zh-CN" sz="2000" b="1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0683" name="Text Box 14">
                  <a:extLst>
                    <a:ext uri="{FF2B5EF4-FFF2-40B4-BE49-F238E27FC236}">
                      <a16:creationId xmlns:a16="http://schemas.microsoft.com/office/drawing/2014/main" id="{28BA896A-8B74-42C7-A361-06EAC820133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536" y="2352"/>
                  <a:ext cx="336" cy="258"/>
                </a:xfrm>
                <a:prstGeom prst="rect">
                  <a:avLst/>
                </a:prstGeom>
                <a:noFill/>
                <a:ln w="12700" cap="sq">
                  <a:solidFill>
                    <a:schemeClr val="bg2"/>
                  </a:solidFill>
                  <a:miter lim="800000"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Ø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5000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endParaRPr lang="zh-CN" altLang="zh-CN" sz="2000" b="1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0684" name="Text Box 15">
                  <a:extLst>
                    <a:ext uri="{FF2B5EF4-FFF2-40B4-BE49-F238E27FC236}">
                      <a16:creationId xmlns:a16="http://schemas.microsoft.com/office/drawing/2014/main" id="{D26D31A0-316D-47B2-AA53-CBC22905E2E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872" y="2352"/>
                  <a:ext cx="336" cy="258"/>
                </a:xfrm>
                <a:prstGeom prst="rect">
                  <a:avLst/>
                </a:prstGeom>
                <a:noFill/>
                <a:ln w="12700" cap="sq">
                  <a:solidFill>
                    <a:schemeClr val="bg2"/>
                  </a:solidFill>
                  <a:miter lim="800000"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Ø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5000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endParaRPr lang="zh-CN" altLang="zh-CN" sz="2000" b="1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0685" name="Text Box 16">
                  <a:extLst>
                    <a:ext uri="{FF2B5EF4-FFF2-40B4-BE49-F238E27FC236}">
                      <a16:creationId xmlns:a16="http://schemas.microsoft.com/office/drawing/2014/main" id="{7016BC06-C9E7-437C-8252-4720A74D872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208" y="2352"/>
                  <a:ext cx="336" cy="258"/>
                </a:xfrm>
                <a:prstGeom prst="rect">
                  <a:avLst/>
                </a:prstGeom>
                <a:noFill/>
                <a:ln w="12700" cap="sq">
                  <a:solidFill>
                    <a:schemeClr val="bg2"/>
                  </a:solidFill>
                  <a:miter lim="800000"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Ø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5000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endParaRPr lang="zh-CN" altLang="zh-CN" sz="2000" b="1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0686" name="Text Box 17">
                  <a:extLst>
                    <a:ext uri="{FF2B5EF4-FFF2-40B4-BE49-F238E27FC236}">
                      <a16:creationId xmlns:a16="http://schemas.microsoft.com/office/drawing/2014/main" id="{136FBADD-9A81-411D-9093-351E38F69BB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544" y="2352"/>
                  <a:ext cx="336" cy="258"/>
                </a:xfrm>
                <a:prstGeom prst="rect">
                  <a:avLst/>
                </a:prstGeom>
                <a:noFill/>
                <a:ln w="12700" cap="sq">
                  <a:solidFill>
                    <a:schemeClr val="bg2"/>
                  </a:solidFill>
                  <a:miter lim="800000"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Ø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5000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endParaRPr lang="zh-CN" altLang="zh-CN" sz="2000" b="1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0687" name="Text Box 18">
                  <a:extLst>
                    <a:ext uri="{FF2B5EF4-FFF2-40B4-BE49-F238E27FC236}">
                      <a16:creationId xmlns:a16="http://schemas.microsoft.com/office/drawing/2014/main" id="{648E50FB-283D-4C03-921E-2CD7A51F2DF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880" y="2352"/>
                  <a:ext cx="336" cy="258"/>
                </a:xfrm>
                <a:prstGeom prst="rect">
                  <a:avLst/>
                </a:prstGeom>
                <a:noFill/>
                <a:ln w="12700" cap="sq">
                  <a:solidFill>
                    <a:schemeClr val="bg2"/>
                  </a:solidFill>
                  <a:miter lim="800000"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Ø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5000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endParaRPr lang="zh-CN" altLang="zh-CN" sz="2000" b="1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0688" name="Text Box 19">
                  <a:extLst>
                    <a:ext uri="{FF2B5EF4-FFF2-40B4-BE49-F238E27FC236}">
                      <a16:creationId xmlns:a16="http://schemas.microsoft.com/office/drawing/2014/main" id="{AD4306D2-2716-48C6-91ED-F64F13D006C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216" y="2352"/>
                  <a:ext cx="336" cy="258"/>
                </a:xfrm>
                <a:prstGeom prst="rect">
                  <a:avLst/>
                </a:prstGeom>
                <a:noFill/>
                <a:ln w="12700" cap="sq">
                  <a:solidFill>
                    <a:schemeClr val="bg2"/>
                  </a:solidFill>
                  <a:miter lim="800000"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Ø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5000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endParaRPr lang="zh-CN" altLang="zh-CN" sz="2000" b="1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0689" name="Text Box 20">
                  <a:extLst>
                    <a:ext uri="{FF2B5EF4-FFF2-40B4-BE49-F238E27FC236}">
                      <a16:creationId xmlns:a16="http://schemas.microsoft.com/office/drawing/2014/main" id="{FBA16C29-19E2-4676-86E4-5EC4B00D566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552" y="2352"/>
                  <a:ext cx="336" cy="258"/>
                </a:xfrm>
                <a:prstGeom prst="rect">
                  <a:avLst/>
                </a:prstGeom>
                <a:noFill/>
                <a:ln w="12700" cap="sq">
                  <a:solidFill>
                    <a:schemeClr val="bg2"/>
                  </a:solidFill>
                  <a:miter lim="800000"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Ø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5000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endParaRPr lang="zh-CN" altLang="zh-CN" sz="2000" b="1">
                    <a:solidFill>
                      <a:srgbClr val="000000"/>
                    </a:solidFill>
                  </a:endParaRPr>
                </a:p>
              </p:txBody>
            </p:sp>
          </p:grpSp>
        </p:grpSp>
        <p:sp>
          <p:nvSpPr>
            <p:cNvPr id="70671" name="Text Box 21">
              <a:extLst>
                <a:ext uri="{FF2B5EF4-FFF2-40B4-BE49-F238E27FC236}">
                  <a16:creationId xmlns:a16="http://schemas.microsoft.com/office/drawing/2014/main" id="{A20BAF8A-8852-4EB9-8B7A-5D40A3B977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1600" y="1447800"/>
              <a:ext cx="73914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600" b="1">
                  <a:solidFill>
                    <a:srgbClr val="000000"/>
                  </a:solidFill>
                </a:rPr>
                <a:t>  15     14     13     12     11     10      9       8        7       6       5       4       3      2       1       0</a:t>
              </a:r>
            </a:p>
          </p:txBody>
        </p:sp>
        <p:sp>
          <p:nvSpPr>
            <p:cNvPr id="70672" name="Text Box 24">
              <a:extLst>
                <a:ext uri="{FF2B5EF4-FFF2-40B4-BE49-F238E27FC236}">
                  <a16:creationId xmlns:a16="http://schemas.microsoft.com/office/drawing/2014/main" id="{CFDD34E8-0D7A-493A-8126-2992E5FAB3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6600" y="1754187"/>
              <a:ext cx="565584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>
                  <a:solidFill>
                    <a:srgbClr val="000000"/>
                  </a:solidFill>
                </a:rPr>
                <a:t>OF  DF  IF   TF  SF   ZF          AF         PF         CF</a:t>
              </a:r>
            </a:p>
          </p:txBody>
        </p:sp>
      </p:grpSp>
      <p:grpSp>
        <p:nvGrpSpPr>
          <p:cNvPr id="70662" name="组合 2">
            <a:extLst>
              <a:ext uri="{FF2B5EF4-FFF2-40B4-BE49-F238E27FC236}">
                <a16:creationId xmlns:a16="http://schemas.microsoft.com/office/drawing/2014/main" id="{1C986C79-8065-4D8B-BB87-5E069991CF41}"/>
              </a:ext>
            </a:extLst>
          </p:cNvPr>
          <p:cNvGrpSpPr>
            <a:grpSpLocks/>
          </p:cNvGrpSpPr>
          <p:nvPr/>
        </p:nvGrpSpPr>
        <p:grpSpPr bwMode="auto">
          <a:xfrm>
            <a:off x="4841875" y="5365750"/>
            <a:ext cx="3048000" cy="990600"/>
            <a:chOff x="4927600" y="4865688"/>
            <a:chExt cx="3048000" cy="990600"/>
          </a:xfrm>
        </p:grpSpPr>
        <p:sp>
          <p:nvSpPr>
            <p:cNvPr id="70665" name="Text Box 25">
              <a:extLst>
                <a:ext uri="{FF2B5EF4-FFF2-40B4-BE49-F238E27FC236}">
                  <a16:creationId xmlns:a16="http://schemas.microsoft.com/office/drawing/2014/main" id="{AA7017BE-E076-442A-9B99-B45412D15E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03800" y="4941888"/>
              <a:ext cx="2971800" cy="854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000" b="1">
                  <a:solidFill>
                    <a:srgbClr val="000000"/>
                  </a:solidFill>
                </a:rPr>
                <a:t>例：</a:t>
              </a:r>
              <a:r>
                <a:rPr lang="en-US" altLang="zh-CN" sz="2000" b="1">
                  <a:solidFill>
                    <a:srgbClr val="000000"/>
                  </a:solidFill>
                </a:rPr>
                <a:t>ADD       AX,  BX</a:t>
              </a:r>
            </a:p>
            <a:p>
              <a:pPr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>
                  <a:solidFill>
                    <a:srgbClr val="000000"/>
                  </a:solidFill>
                </a:rPr>
                <a:t>        JO / JC    ERROR  ?</a:t>
              </a:r>
            </a:p>
          </p:txBody>
        </p:sp>
        <p:sp>
          <p:nvSpPr>
            <p:cNvPr id="70666" name="Line 26">
              <a:extLst>
                <a:ext uri="{FF2B5EF4-FFF2-40B4-BE49-F238E27FC236}">
                  <a16:creationId xmlns:a16="http://schemas.microsoft.com/office/drawing/2014/main" id="{FEE94B62-97CC-4EB3-AD66-51E7151BD1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27600" y="4865688"/>
              <a:ext cx="2971800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67" name="Line 27">
              <a:extLst>
                <a:ext uri="{FF2B5EF4-FFF2-40B4-BE49-F238E27FC236}">
                  <a16:creationId xmlns:a16="http://schemas.microsoft.com/office/drawing/2014/main" id="{A6484D70-A896-49B6-AFD4-AE08A9A8E4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27600" y="4865688"/>
              <a:ext cx="0" cy="99060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68" name="Line 28">
              <a:extLst>
                <a:ext uri="{FF2B5EF4-FFF2-40B4-BE49-F238E27FC236}">
                  <a16:creationId xmlns:a16="http://schemas.microsoft.com/office/drawing/2014/main" id="{9425D61F-9FE0-467B-9551-3546B2A45D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27600" y="5856288"/>
              <a:ext cx="2971800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69" name="Line 29">
              <a:extLst>
                <a:ext uri="{FF2B5EF4-FFF2-40B4-BE49-F238E27FC236}">
                  <a16:creationId xmlns:a16="http://schemas.microsoft.com/office/drawing/2014/main" id="{C553A82A-5A5E-48D4-964D-0715731939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99400" y="4865688"/>
              <a:ext cx="0" cy="99060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0663" name="灯片编号占位符 1">
            <a:extLst>
              <a:ext uri="{FF2B5EF4-FFF2-40B4-BE49-F238E27FC236}">
                <a16:creationId xmlns:a16="http://schemas.microsoft.com/office/drawing/2014/main" id="{EBF5EEA4-957F-4183-A20A-F76FC50FA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8A9CD6C9-F7DB-45F1-AB13-623546EE7EBF}" type="slidenum">
              <a:rPr lang="en-US" altLang="zh-CN" sz="1200" smtClean="0">
                <a:solidFill>
                  <a:srgbClr val="B4B686"/>
                </a:solidFill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57</a:t>
            </a:fld>
            <a:endParaRPr lang="en-US" altLang="zh-CN" sz="1200">
              <a:solidFill>
                <a:srgbClr val="B4B686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2A2C829-1F94-4198-8A3D-3C2AF588A389}"/>
              </a:ext>
            </a:extLst>
          </p:cNvPr>
          <p:cNvSpPr/>
          <p:nvPr/>
        </p:nvSpPr>
        <p:spPr>
          <a:xfrm>
            <a:off x="4460875" y="2331243"/>
            <a:ext cx="3827463" cy="5953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643D5ACF-8FB1-4C79-931C-22360EDDEE66}"/>
              </a:ext>
            </a:extLst>
          </p:cNvPr>
          <p:cNvSpPr/>
          <p:nvPr/>
        </p:nvSpPr>
        <p:spPr>
          <a:xfrm>
            <a:off x="628650" y="1203669"/>
            <a:ext cx="7886699" cy="5152681"/>
          </a:xfrm>
          <a:prstGeom prst="rect">
            <a:avLst/>
          </a:prstGeom>
          <a:noFill/>
          <a:ln w="28575">
            <a:solidFill>
              <a:srgbClr val="0E457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8" name="灯片编号占位符 1">
            <a:extLst>
              <a:ext uri="{FF2B5EF4-FFF2-40B4-BE49-F238E27FC236}">
                <a16:creationId xmlns:a16="http://schemas.microsoft.com/office/drawing/2014/main" id="{FBF8D3C8-E5B0-4516-AAE5-119A6D1A0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9F0142EB-1DBE-43B2-998D-E1811D88B2DF}" type="slidenum">
              <a:rPr lang="en-US" altLang="zh-CN" sz="1200" smtClean="0">
                <a:solidFill>
                  <a:srgbClr val="B4B686"/>
                </a:solidFill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58</a:t>
            </a:fld>
            <a:endParaRPr lang="en-US" altLang="zh-CN" sz="1200">
              <a:solidFill>
                <a:srgbClr val="B4B686"/>
              </a:solidFill>
            </a:endParaRPr>
          </a:p>
        </p:txBody>
      </p:sp>
      <p:sp>
        <p:nvSpPr>
          <p:cNvPr id="72707" name="内容占位符 2">
            <a:extLst>
              <a:ext uri="{FF2B5EF4-FFF2-40B4-BE49-F238E27FC236}">
                <a16:creationId xmlns:a16="http://schemas.microsoft.com/office/drawing/2014/main" id="{3D86DA01-1CFD-4709-9DCB-72FC12635548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673100" y="1203668"/>
            <a:ext cx="8540750" cy="3684587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zh-CN" altLang="en-US" sz="2800" b="1" dirty="0"/>
              <a:t>例：</a:t>
            </a:r>
            <a:r>
              <a:rPr lang="en-US" altLang="zh-CN" sz="2800" b="1" dirty="0"/>
              <a:t>MOV  AH,00000000B;   AH=00H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800" b="1" dirty="0"/>
              <a:t>        MOV  BH,1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800" b="1" dirty="0"/>
              <a:t>        SUB    BH,3    ;  BH=-2  ,-2</a:t>
            </a:r>
            <a:r>
              <a:rPr lang="zh-CN" altLang="en-US" sz="2800" b="1" dirty="0"/>
              <a:t>的补码显示</a:t>
            </a:r>
            <a:r>
              <a:rPr lang="en-US" altLang="zh-CN" sz="2800" b="1" dirty="0"/>
              <a:t>FEH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zh-CN" altLang="en-US" sz="2800" b="1" dirty="0"/>
              <a:t>        </a:t>
            </a:r>
            <a:r>
              <a:rPr lang="en-US" altLang="zh-CN" sz="2800" b="1" dirty="0"/>
              <a:t>LAHF    </a:t>
            </a:r>
            <a:r>
              <a:rPr lang="zh-CN" altLang="en-US" sz="2800" b="1" dirty="0"/>
              <a:t>；</a:t>
            </a:r>
            <a:r>
              <a:rPr kumimoji="1" lang="en-US" altLang="zh-CN" sz="2800" b="1" dirty="0">
                <a:solidFill>
                  <a:srgbClr val="000000"/>
                </a:solidFill>
              </a:rPr>
              <a:t> (AH) </a:t>
            </a:r>
            <a:r>
              <a:rPr kumimoji="1" lang="en-US" altLang="zh-CN" sz="2800" b="1" dirty="0">
                <a:solidFill>
                  <a:srgbClr val="000000"/>
                </a:solidFill>
                <a:sym typeface="Symbol" panose="05050102010706020507" pitchFamily="18" charset="2"/>
              </a:rPr>
              <a:t></a:t>
            </a:r>
            <a:r>
              <a:rPr kumimoji="1" lang="en-US" altLang="zh-CN" sz="2800" b="1" dirty="0">
                <a:solidFill>
                  <a:srgbClr val="000000"/>
                </a:solidFill>
              </a:rPr>
              <a:t> (FLAGS</a:t>
            </a:r>
            <a:r>
              <a:rPr kumimoji="1" lang="zh-CN" altLang="zh-CN" sz="2800" b="1" dirty="0">
                <a:solidFill>
                  <a:srgbClr val="000000"/>
                </a:solidFill>
              </a:rPr>
              <a:t>的低字节</a:t>
            </a:r>
            <a:r>
              <a:rPr kumimoji="1" lang="en-US" altLang="zh-CN" sz="2800" b="1" dirty="0">
                <a:solidFill>
                  <a:srgbClr val="000000"/>
                </a:solidFill>
              </a:rPr>
              <a:t>)  </a:t>
            </a:r>
            <a:r>
              <a:rPr kumimoji="1" lang="en-US" altLang="zh-CN" sz="2800" b="1" dirty="0">
                <a:solidFill>
                  <a:srgbClr val="FF0000"/>
                </a:solidFill>
              </a:rPr>
              <a:t>P24</a:t>
            </a:r>
            <a:r>
              <a:rPr kumimoji="1" lang="zh-CN" altLang="en-US" sz="2800" b="1" dirty="0">
                <a:solidFill>
                  <a:srgbClr val="FF0000"/>
                </a:solidFill>
              </a:rPr>
              <a:t>表</a:t>
            </a:r>
            <a:endParaRPr lang="en-US" altLang="zh-CN" sz="2800" b="1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800" b="1" dirty="0"/>
              <a:t>                     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800" b="1" dirty="0"/>
              <a:t>NG  NZ     ?    AC    ?    PO    ?    CY  </a:t>
            </a:r>
            <a:r>
              <a:rPr lang="en-US" altLang="zh-CN" b="1" dirty="0"/>
              <a:t>                    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zh-CN" altLang="en-US" b="1" dirty="0"/>
              <a:t>显示标志位和</a:t>
            </a:r>
            <a:r>
              <a:rPr lang="en-US" altLang="zh-CN" b="1" dirty="0"/>
              <a:t>AH</a:t>
            </a:r>
            <a:r>
              <a:rPr lang="zh-CN" altLang="en-US" b="1" dirty="0"/>
              <a:t>的结果：</a:t>
            </a:r>
            <a:r>
              <a:rPr lang="en-US" altLang="zh-CN" b="1" dirty="0"/>
              <a:t>93H=10010001 B</a:t>
            </a:r>
          </a:p>
        </p:txBody>
      </p:sp>
      <p:pic>
        <p:nvPicPr>
          <p:cNvPr id="72709" name="图片 3">
            <a:extLst>
              <a:ext uri="{FF2B5EF4-FFF2-40B4-BE49-F238E27FC236}">
                <a16:creationId xmlns:a16="http://schemas.microsoft.com/office/drawing/2014/main" id="{AF2866E3-A4DA-4A94-A9B3-A11475ED13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4581525"/>
            <a:ext cx="5448300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组合 5">
            <a:extLst>
              <a:ext uri="{FF2B5EF4-FFF2-40B4-BE49-F238E27FC236}">
                <a16:creationId xmlns:a16="http://schemas.microsoft.com/office/drawing/2014/main" id="{5ACAE4CF-C8B7-4AA5-BABC-B3DCD7527DD8}"/>
              </a:ext>
            </a:extLst>
          </p:cNvPr>
          <p:cNvGrpSpPr>
            <a:grpSpLocks/>
          </p:cNvGrpSpPr>
          <p:nvPr/>
        </p:nvGrpSpPr>
        <p:grpSpPr bwMode="auto">
          <a:xfrm>
            <a:off x="5076825" y="5014913"/>
            <a:ext cx="2063750" cy="254000"/>
            <a:chOff x="5076056" y="5014334"/>
            <a:chExt cx="2020572" cy="255351"/>
          </a:xfrm>
        </p:grpSpPr>
        <p:sp>
          <p:nvSpPr>
            <p:cNvPr id="72720" name="文本框 4">
              <a:extLst>
                <a:ext uri="{FF2B5EF4-FFF2-40B4-BE49-F238E27FC236}">
                  <a16:creationId xmlns:a16="http://schemas.microsoft.com/office/drawing/2014/main" id="{CF1B18BA-93EB-47B2-8DBD-CDBEB8F72A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6056" y="5023464"/>
              <a:ext cx="432048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000">
                  <a:solidFill>
                    <a:srgbClr val="FF0000"/>
                  </a:solidFill>
                  <a:latin typeface="Arial" panose="020B0604020202020204" pitchFamily="34" charset="0"/>
                </a:rPr>
                <a:t>OF</a:t>
              </a:r>
              <a:endParaRPr lang="zh-CN" altLang="en-US" sz="100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2721" name="文本框 7">
              <a:extLst>
                <a:ext uri="{FF2B5EF4-FFF2-40B4-BE49-F238E27FC236}">
                  <a16:creationId xmlns:a16="http://schemas.microsoft.com/office/drawing/2014/main" id="{7DD4D6D2-123D-4498-8B34-6FCD1369BF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27816" y="5023464"/>
              <a:ext cx="360575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000">
                  <a:solidFill>
                    <a:srgbClr val="FF0000"/>
                  </a:solidFill>
                  <a:latin typeface="Arial" panose="020B0604020202020204" pitchFamily="34" charset="0"/>
                </a:rPr>
                <a:t>DF</a:t>
              </a:r>
              <a:endParaRPr lang="zh-CN" altLang="en-US" sz="100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2722" name="文本框 8">
              <a:extLst>
                <a:ext uri="{FF2B5EF4-FFF2-40B4-BE49-F238E27FC236}">
                  <a16:creationId xmlns:a16="http://schemas.microsoft.com/office/drawing/2014/main" id="{597056C5-48F8-4A52-A145-89A1CBA882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40713" y="5023463"/>
              <a:ext cx="327432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000">
                  <a:solidFill>
                    <a:srgbClr val="FF0000"/>
                  </a:solidFill>
                  <a:latin typeface="Arial" panose="020B0604020202020204" pitchFamily="34" charset="0"/>
                </a:rPr>
                <a:t>IF</a:t>
              </a:r>
              <a:endParaRPr lang="zh-CN" altLang="en-US" sz="100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2723" name="文本框 9">
              <a:extLst>
                <a:ext uri="{FF2B5EF4-FFF2-40B4-BE49-F238E27FC236}">
                  <a16:creationId xmlns:a16="http://schemas.microsoft.com/office/drawing/2014/main" id="{C6285C2C-EAB2-48A7-9D4A-16BD7F3CDA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79834" y="5023462"/>
              <a:ext cx="376341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000">
                  <a:solidFill>
                    <a:srgbClr val="FF0000"/>
                  </a:solidFill>
                  <a:latin typeface="Arial" panose="020B0604020202020204" pitchFamily="34" charset="0"/>
                </a:rPr>
                <a:t>SF</a:t>
              </a:r>
              <a:endParaRPr lang="zh-CN" altLang="en-US" sz="100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2724" name="文本框 10">
              <a:extLst>
                <a:ext uri="{FF2B5EF4-FFF2-40B4-BE49-F238E27FC236}">
                  <a16:creationId xmlns:a16="http://schemas.microsoft.com/office/drawing/2014/main" id="{1F201B7C-7F9A-4715-BCF2-E41C4CEC70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18955" y="5023462"/>
              <a:ext cx="376341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000">
                  <a:solidFill>
                    <a:srgbClr val="FF0000"/>
                  </a:solidFill>
                  <a:latin typeface="Arial" panose="020B0604020202020204" pitchFamily="34" charset="0"/>
                </a:rPr>
                <a:t>ZF</a:t>
              </a:r>
              <a:endParaRPr lang="zh-CN" altLang="en-US" sz="100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2725" name="文本框 11">
              <a:extLst>
                <a:ext uri="{FF2B5EF4-FFF2-40B4-BE49-F238E27FC236}">
                  <a16:creationId xmlns:a16="http://schemas.microsoft.com/office/drawing/2014/main" id="{8E7FC308-C556-4322-A5EC-FFDAD0C0AD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58076" y="5023462"/>
              <a:ext cx="376341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000">
                  <a:solidFill>
                    <a:srgbClr val="FF0000"/>
                  </a:solidFill>
                  <a:latin typeface="Arial" panose="020B0604020202020204" pitchFamily="34" charset="0"/>
                </a:rPr>
                <a:t>AF</a:t>
              </a:r>
              <a:endParaRPr lang="zh-CN" altLang="en-US" sz="100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2726" name="文本框 12">
              <a:extLst>
                <a:ext uri="{FF2B5EF4-FFF2-40B4-BE49-F238E27FC236}">
                  <a16:creationId xmlns:a16="http://schemas.microsoft.com/office/drawing/2014/main" id="{6A2C067A-5D6F-4B1E-B02E-6E7E6A305B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83187" y="5014334"/>
              <a:ext cx="376341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000">
                  <a:solidFill>
                    <a:srgbClr val="FF0000"/>
                  </a:solidFill>
                  <a:latin typeface="Arial" panose="020B0604020202020204" pitchFamily="34" charset="0"/>
                </a:rPr>
                <a:t>PF</a:t>
              </a:r>
              <a:endParaRPr lang="zh-CN" altLang="en-US" sz="100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2727" name="文本框 13">
              <a:extLst>
                <a:ext uri="{FF2B5EF4-FFF2-40B4-BE49-F238E27FC236}">
                  <a16:creationId xmlns:a16="http://schemas.microsoft.com/office/drawing/2014/main" id="{50A7D03F-1FA9-4077-A4C4-F08E75CF8C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0287" y="5023462"/>
              <a:ext cx="376341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000">
                  <a:solidFill>
                    <a:srgbClr val="FF0000"/>
                  </a:solidFill>
                  <a:latin typeface="Arial" panose="020B0604020202020204" pitchFamily="34" charset="0"/>
                </a:rPr>
                <a:t>CF</a:t>
              </a:r>
              <a:endParaRPr lang="zh-CN" altLang="en-US" sz="100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7" name="矩形 6">
            <a:extLst>
              <a:ext uri="{FF2B5EF4-FFF2-40B4-BE49-F238E27FC236}">
                <a16:creationId xmlns:a16="http://schemas.microsoft.com/office/drawing/2014/main" id="{03841926-01CE-4FCD-BC8B-39573F75C3B3}"/>
              </a:ext>
            </a:extLst>
          </p:cNvPr>
          <p:cNvSpPr/>
          <p:nvPr/>
        </p:nvSpPr>
        <p:spPr>
          <a:xfrm>
            <a:off x="5789613" y="5014913"/>
            <a:ext cx="1323975" cy="236537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81C0BF-46B5-48DD-934E-870DAB468E72}"/>
              </a:ext>
            </a:extLst>
          </p:cNvPr>
          <p:cNvSpPr/>
          <p:nvPr/>
        </p:nvSpPr>
        <p:spPr>
          <a:xfrm>
            <a:off x="5789613" y="3113429"/>
            <a:ext cx="365125" cy="523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rgbClr val="CC0066"/>
              </a:buClr>
              <a:buSzPct val="70000"/>
              <a:defRPr/>
            </a:pPr>
            <a:r>
              <a:rPr lang="en-US" altLang="zh-CN" sz="2800" b="1" kern="0" dirty="0">
                <a:solidFill>
                  <a:srgbClr val="0033CC"/>
                </a:solidFill>
                <a:latin typeface="Times New Roman" panose="02020603050405020304" pitchFamily="18" charset="0"/>
                <a:ea typeface="宋体"/>
              </a:rPr>
              <a:t>1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1E8320E-77AB-4502-80A4-A54F43A73910}"/>
              </a:ext>
            </a:extLst>
          </p:cNvPr>
          <p:cNvSpPr/>
          <p:nvPr/>
        </p:nvSpPr>
        <p:spPr>
          <a:xfrm>
            <a:off x="5111751" y="3113429"/>
            <a:ext cx="363537" cy="523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b="1" kern="0" dirty="0">
                <a:solidFill>
                  <a:srgbClr val="0033CC"/>
                </a:solidFill>
                <a:latin typeface="Times New Roman" panose="02020603050405020304" pitchFamily="18" charset="0"/>
                <a:ea typeface="宋体"/>
              </a:rPr>
              <a:t>0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9D94A5C-BCE1-41B8-BFFE-45D82926FD92}"/>
              </a:ext>
            </a:extLst>
          </p:cNvPr>
          <p:cNvSpPr/>
          <p:nvPr/>
        </p:nvSpPr>
        <p:spPr>
          <a:xfrm>
            <a:off x="4433888" y="3113429"/>
            <a:ext cx="363538" cy="523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rgbClr val="CC0066"/>
              </a:buClr>
              <a:buSzPct val="70000"/>
              <a:defRPr/>
            </a:pPr>
            <a:r>
              <a:rPr lang="en-US" altLang="zh-CN" sz="2800" b="1" kern="0" dirty="0">
                <a:solidFill>
                  <a:srgbClr val="0033CC"/>
                </a:solidFill>
                <a:latin typeface="Times New Roman" panose="02020603050405020304" pitchFamily="18" charset="0"/>
                <a:ea typeface="宋体"/>
              </a:rPr>
              <a:t>0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7CFEF6B1-C89D-426D-BFA4-33078CBB3638}"/>
              </a:ext>
            </a:extLst>
          </p:cNvPr>
          <p:cNvSpPr/>
          <p:nvPr/>
        </p:nvSpPr>
        <p:spPr>
          <a:xfrm>
            <a:off x="3729038" y="3113429"/>
            <a:ext cx="365125" cy="523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b="1" kern="0" dirty="0">
                <a:solidFill>
                  <a:srgbClr val="0033CC"/>
                </a:solidFill>
                <a:latin typeface="Times New Roman" panose="02020603050405020304" pitchFamily="18" charset="0"/>
                <a:ea typeface="宋体"/>
              </a:rPr>
              <a:t>0</a:t>
            </a:r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8C073197-CDDC-4401-9CEA-2C27AB735939}"/>
              </a:ext>
            </a:extLst>
          </p:cNvPr>
          <p:cNvSpPr/>
          <p:nvPr/>
        </p:nvSpPr>
        <p:spPr>
          <a:xfrm>
            <a:off x="839788" y="3113429"/>
            <a:ext cx="363538" cy="523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rgbClr val="CC0066"/>
              </a:buClr>
              <a:buSzPct val="70000"/>
              <a:defRPr/>
            </a:pPr>
            <a:r>
              <a:rPr lang="en-US" altLang="zh-CN" sz="2800" b="1" kern="0" dirty="0">
                <a:solidFill>
                  <a:srgbClr val="0033CC"/>
                </a:solidFill>
                <a:latin typeface="Times New Roman" panose="02020603050405020304" pitchFamily="18" charset="0"/>
                <a:ea typeface="宋体"/>
              </a:rPr>
              <a:t>1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0C0C0790-DC8E-474A-92B4-9864EF0C424F}"/>
              </a:ext>
            </a:extLst>
          </p:cNvPr>
          <p:cNvSpPr/>
          <p:nvPr/>
        </p:nvSpPr>
        <p:spPr>
          <a:xfrm>
            <a:off x="3025776" y="3113429"/>
            <a:ext cx="365125" cy="523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rgbClr val="CC0066"/>
              </a:buClr>
              <a:buSzPct val="70000"/>
              <a:defRPr/>
            </a:pPr>
            <a:r>
              <a:rPr lang="en-US" altLang="zh-CN" sz="2800" b="1" kern="0" dirty="0">
                <a:solidFill>
                  <a:srgbClr val="0033CC"/>
                </a:solidFill>
                <a:latin typeface="Times New Roman" panose="02020603050405020304" pitchFamily="18" charset="0"/>
                <a:ea typeface="宋体"/>
              </a:rPr>
              <a:t>1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EC5BAA33-9577-428E-8C7C-0EC8141F5CFD}"/>
              </a:ext>
            </a:extLst>
          </p:cNvPr>
          <p:cNvSpPr/>
          <p:nvPr/>
        </p:nvSpPr>
        <p:spPr>
          <a:xfrm>
            <a:off x="2347913" y="3113429"/>
            <a:ext cx="363538" cy="523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b="1" kern="0" dirty="0">
                <a:solidFill>
                  <a:srgbClr val="0033CC"/>
                </a:solidFill>
                <a:latin typeface="Times New Roman" panose="02020603050405020304" pitchFamily="18" charset="0"/>
                <a:ea typeface="宋体"/>
              </a:rPr>
              <a:t>0</a:t>
            </a:r>
            <a:endParaRPr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7A0A4852-2036-4A73-8CAF-AED74257BEDF}"/>
              </a:ext>
            </a:extLst>
          </p:cNvPr>
          <p:cNvSpPr/>
          <p:nvPr/>
        </p:nvSpPr>
        <p:spPr>
          <a:xfrm>
            <a:off x="1497013" y="3113429"/>
            <a:ext cx="363538" cy="523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b="1" kern="0" dirty="0">
                <a:solidFill>
                  <a:srgbClr val="0033CC"/>
                </a:solidFill>
                <a:latin typeface="Times New Roman" panose="02020603050405020304" pitchFamily="18" charset="0"/>
                <a:ea typeface="宋体"/>
              </a:rPr>
              <a:t>0</a:t>
            </a:r>
            <a:endParaRPr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DF73167-41DC-43C0-9B41-83B24E4EF9A9}"/>
              </a:ext>
            </a:extLst>
          </p:cNvPr>
          <p:cNvSpPr/>
          <p:nvPr/>
        </p:nvSpPr>
        <p:spPr>
          <a:xfrm>
            <a:off x="628650" y="1203669"/>
            <a:ext cx="7886699" cy="5152681"/>
          </a:xfrm>
          <a:prstGeom prst="rect">
            <a:avLst/>
          </a:prstGeom>
          <a:noFill/>
          <a:ln w="28575">
            <a:solidFill>
              <a:srgbClr val="0E457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标题 1">
            <a:extLst>
              <a:ext uri="{FF2B5EF4-FFF2-40B4-BE49-F238E27FC236}">
                <a16:creationId xmlns:a16="http://schemas.microsoft.com/office/drawing/2014/main" id="{342959D9-5EAD-4E62-BFF2-9835640B274C}"/>
              </a:ext>
            </a:extLst>
          </p:cNvPr>
          <p:cNvSpPr txBox="1">
            <a:spLocks noChangeArrowheads="1"/>
          </p:cNvSpPr>
          <p:nvPr/>
        </p:nvSpPr>
        <p:spPr>
          <a:xfrm>
            <a:off x="1116013" y="458421"/>
            <a:ext cx="2197341" cy="540105"/>
          </a:xfrm>
          <a:prstGeom prst="rect">
            <a:avLst/>
          </a:prstGeom>
          <a:solidFill>
            <a:srgbClr val="0E457C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sz="3200" dirty="0">
                <a:solidFill>
                  <a:schemeClr val="bg1"/>
                </a:solidFill>
              </a:rPr>
              <a:t>LAHF </a:t>
            </a:r>
            <a:r>
              <a:rPr lang="zh-CN" altLang="en-US" sz="3200" dirty="0">
                <a:solidFill>
                  <a:schemeClr val="bg1"/>
                </a:solidFill>
              </a:rPr>
              <a:t>命令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2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2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72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/>
      <p:bldP spid="5" grpId="0"/>
      <p:bldP spid="20" grpId="0"/>
      <p:bldP spid="21" grpId="0"/>
      <p:bldP spid="22" grpId="0"/>
      <p:bldP spid="23" grpId="0"/>
      <p:bldP spid="24" grpId="0"/>
      <p:bldP spid="25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2" name="灯片编号占位符 1">
            <a:extLst>
              <a:ext uri="{FF2B5EF4-FFF2-40B4-BE49-F238E27FC236}">
                <a16:creationId xmlns:a16="http://schemas.microsoft.com/office/drawing/2014/main" id="{B0426B45-EB2D-46D6-8987-443863D14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0A184D58-7E81-4563-A44E-70A15A1D278D}" type="slidenum">
              <a:rPr lang="en-US" altLang="zh-CN" sz="1200" smtClean="0">
                <a:solidFill>
                  <a:srgbClr val="B4B686"/>
                </a:solidFill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59</a:t>
            </a:fld>
            <a:endParaRPr lang="en-US" altLang="zh-CN" sz="1200">
              <a:solidFill>
                <a:srgbClr val="B4B686"/>
              </a:solidFill>
            </a:endParaRPr>
          </a:p>
        </p:txBody>
      </p:sp>
      <p:sp>
        <p:nvSpPr>
          <p:cNvPr id="73730" name="标题 1">
            <a:extLst>
              <a:ext uri="{FF2B5EF4-FFF2-40B4-BE49-F238E27FC236}">
                <a16:creationId xmlns:a16="http://schemas.microsoft.com/office/drawing/2014/main" id="{8E07DA83-60E6-4BCD-804C-DC5390D90A3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116013" y="458421"/>
            <a:ext cx="2197341" cy="540105"/>
          </a:xfrm>
          <a:solidFill>
            <a:srgbClr val="0E457C"/>
          </a:solidFill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Times New Roman" panose="02020603050405020304" pitchFamily="18" charset="0"/>
              </a:rPr>
              <a:t>SAHF </a:t>
            </a:r>
            <a:r>
              <a:rPr lang="zh-CN" altLang="en-US" sz="3200" dirty="0">
                <a:solidFill>
                  <a:schemeClr val="bg1"/>
                </a:solidFill>
                <a:latin typeface="Times New Roman" panose="02020603050405020304" pitchFamily="18" charset="0"/>
              </a:rPr>
              <a:t>命令</a:t>
            </a:r>
          </a:p>
        </p:txBody>
      </p:sp>
      <p:sp>
        <p:nvSpPr>
          <p:cNvPr id="73731" name="内容占位符 2">
            <a:extLst>
              <a:ext uri="{FF2B5EF4-FFF2-40B4-BE49-F238E27FC236}">
                <a16:creationId xmlns:a16="http://schemas.microsoft.com/office/drawing/2014/main" id="{5C71D7E1-617A-43A3-8A4E-14ECFCC32E51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661547" y="1258888"/>
            <a:ext cx="7799387" cy="4751387"/>
          </a:xfrm>
        </p:spPr>
        <p:txBody>
          <a:bodyPr>
            <a:noAutofit/>
          </a:bodyPr>
          <a:lstStyle/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800" b="1" dirty="0"/>
              <a:t>例：</a:t>
            </a:r>
            <a:r>
              <a:rPr lang="en-US" altLang="zh-CN" sz="2800" b="1" dirty="0"/>
              <a:t>MOV  AH,</a:t>
            </a:r>
            <a:r>
              <a:rPr lang="en-US" altLang="zh-CN" sz="2800" b="1" dirty="0">
                <a:solidFill>
                  <a:srgbClr val="FF0000"/>
                </a:solidFill>
              </a:rPr>
              <a:t>11</a:t>
            </a:r>
            <a:r>
              <a:rPr lang="en-US" altLang="zh-CN" sz="2800" b="1" dirty="0"/>
              <a:t>1</a:t>
            </a:r>
            <a:r>
              <a:rPr lang="en-US" altLang="zh-CN" sz="2800" b="1" dirty="0">
                <a:solidFill>
                  <a:srgbClr val="FF0000"/>
                </a:solidFill>
              </a:rPr>
              <a:t>1</a:t>
            </a:r>
            <a:r>
              <a:rPr lang="en-US" altLang="zh-CN" sz="2800" b="1" dirty="0"/>
              <a:t>1</a:t>
            </a:r>
            <a:r>
              <a:rPr lang="en-US" altLang="zh-CN" sz="2800" b="1" dirty="0">
                <a:solidFill>
                  <a:srgbClr val="FF0000"/>
                </a:solidFill>
              </a:rPr>
              <a:t>1</a:t>
            </a:r>
            <a:r>
              <a:rPr lang="en-US" altLang="zh-CN" sz="2800" b="1" dirty="0"/>
              <a:t>1</a:t>
            </a:r>
            <a:r>
              <a:rPr lang="en-US" altLang="zh-CN" sz="2800" b="1" dirty="0">
                <a:solidFill>
                  <a:srgbClr val="FF0000"/>
                </a:solidFill>
              </a:rPr>
              <a:t>1</a:t>
            </a:r>
            <a:r>
              <a:rPr lang="en-US" altLang="zh-CN" sz="2800" b="1" dirty="0"/>
              <a:t>B     ;  AH=FFH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800" b="1" dirty="0"/>
              <a:t>        SAHF 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000000"/>
                </a:solidFill>
              </a:rPr>
              <a:t> </a:t>
            </a:r>
            <a:r>
              <a:rPr lang="en-US" altLang="zh-CN" sz="2800" b="1" dirty="0"/>
              <a:t>  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 sz="2800" b="1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800" b="1" dirty="0"/>
              <a:t>显示标志位</a:t>
            </a:r>
            <a:r>
              <a:rPr lang="en-US" altLang="zh-CN" sz="2800" b="1" dirty="0"/>
              <a:t> </a:t>
            </a:r>
            <a:r>
              <a:rPr lang="zh-CN" altLang="en-US" sz="2800" b="1" dirty="0"/>
              <a:t>：</a:t>
            </a:r>
            <a:r>
              <a:rPr lang="en-US" altLang="zh-CN" sz="2800" b="1" dirty="0"/>
              <a:t>NV  UP  EI  NG   </a:t>
            </a:r>
            <a:r>
              <a:rPr lang="en-US" altLang="zh-CN" sz="2800" b="1" dirty="0">
                <a:solidFill>
                  <a:srgbClr val="FF0000"/>
                </a:solidFill>
              </a:rPr>
              <a:t>ZR</a:t>
            </a:r>
            <a:r>
              <a:rPr lang="en-US" altLang="zh-CN" sz="2800" b="1" dirty="0"/>
              <a:t>  </a:t>
            </a:r>
            <a:r>
              <a:rPr lang="en-US" altLang="zh-CN" sz="2800" b="1" dirty="0">
                <a:solidFill>
                  <a:srgbClr val="FF0000"/>
                </a:solidFill>
              </a:rPr>
              <a:t>AC</a:t>
            </a:r>
            <a:r>
              <a:rPr lang="en-US" altLang="zh-CN" sz="2800" b="1" dirty="0"/>
              <a:t>  PE  CY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800" b="1" dirty="0"/>
              <a:t>例：</a:t>
            </a:r>
            <a:r>
              <a:rPr lang="en-US" altLang="zh-CN" sz="2800" b="1" dirty="0"/>
              <a:t>MOV  AH,1</a:t>
            </a:r>
            <a:r>
              <a:rPr lang="en-US" altLang="zh-CN" sz="2800" b="1" dirty="0">
                <a:solidFill>
                  <a:srgbClr val="FF0000"/>
                </a:solidFill>
              </a:rPr>
              <a:t>0</a:t>
            </a:r>
            <a:r>
              <a:rPr lang="en-US" altLang="zh-CN" sz="2800" b="1" dirty="0"/>
              <a:t>1</a:t>
            </a:r>
            <a:r>
              <a:rPr lang="en-US" altLang="zh-CN" sz="2800" b="1" dirty="0">
                <a:solidFill>
                  <a:srgbClr val="FF0000"/>
                </a:solidFill>
              </a:rPr>
              <a:t>0</a:t>
            </a:r>
            <a:r>
              <a:rPr lang="en-US" altLang="zh-CN" sz="2800" b="1" dirty="0"/>
              <a:t>0101B;     AH=A5H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800" b="1" dirty="0"/>
              <a:t>        SAHF 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 sz="2800" b="1" dirty="0"/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 sz="2800" b="1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800" b="1" dirty="0"/>
              <a:t>显示标志位</a:t>
            </a:r>
            <a:r>
              <a:rPr lang="en-US" altLang="zh-CN" sz="2800" b="1" dirty="0"/>
              <a:t>:    NV  UP  EI  NG   </a:t>
            </a:r>
            <a:r>
              <a:rPr lang="en-US" altLang="zh-CN" sz="2800" b="1" dirty="0">
                <a:solidFill>
                  <a:srgbClr val="FF0000"/>
                </a:solidFill>
              </a:rPr>
              <a:t>NZ</a:t>
            </a:r>
            <a:r>
              <a:rPr lang="en-US" altLang="zh-CN" sz="2800" b="1" dirty="0"/>
              <a:t>  </a:t>
            </a:r>
            <a:r>
              <a:rPr lang="en-US" altLang="zh-CN" sz="2800" b="1" dirty="0">
                <a:solidFill>
                  <a:srgbClr val="FF0000"/>
                </a:solidFill>
              </a:rPr>
              <a:t>NA</a:t>
            </a:r>
            <a:r>
              <a:rPr lang="en-US" altLang="zh-CN" sz="2800" b="1" dirty="0"/>
              <a:t>  PE  CY</a:t>
            </a:r>
          </a:p>
        </p:txBody>
      </p:sp>
      <p:pic>
        <p:nvPicPr>
          <p:cNvPr id="73733" name="图片 2">
            <a:extLst>
              <a:ext uri="{FF2B5EF4-FFF2-40B4-BE49-F238E27FC236}">
                <a16:creationId xmlns:a16="http://schemas.microsoft.com/office/drawing/2014/main" id="{EE65E25F-0A30-465B-AD2D-E6B90C762B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2133600"/>
            <a:ext cx="55530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734" name="图片 3">
            <a:extLst>
              <a:ext uri="{FF2B5EF4-FFF2-40B4-BE49-F238E27FC236}">
                <a16:creationId xmlns:a16="http://schemas.microsoft.com/office/drawing/2014/main" id="{979EC2FF-EBCE-4D75-8788-FC709510DC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688" y="2749550"/>
            <a:ext cx="5419725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735" name="图片 4">
            <a:extLst>
              <a:ext uri="{FF2B5EF4-FFF2-40B4-BE49-F238E27FC236}">
                <a16:creationId xmlns:a16="http://schemas.microsoft.com/office/drawing/2014/main" id="{30D5BB83-2C83-465D-9BF5-27D5955F9F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025" y="4744244"/>
            <a:ext cx="548640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736" name="图片 5">
            <a:extLst>
              <a:ext uri="{FF2B5EF4-FFF2-40B4-BE49-F238E27FC236}">
                <a16:creationId xmlns:a16="http://schemas.microsoft.com/office/drawing/2014/main" id="{5AB33C31-A6B9-4D5B-8897-E0E7C98BB6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025" y="5322094"/>
            <a:ext cx="542925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198F5385-98F1-434B-B484-ADD76FD6D51A}"/>
              </a:ext>
            </a:extLst>
          </p:cNvPr>
          <p:cNvSpPr/>
          <p:nvPr/>
        </p:nvSpPr>
        <p:spPr>
          <a:xfrm>
            <a:off x="617892" y="1214426"/>
            <a:ext cx="7886699" cy="5152681"/>
          </a:xfrm>
          <a:prstGeom prst="rect">
            <a:avLst/>
          </a:prstGeom>
          <a:noFill/>
          <a:ln w="28575">
            <a:solidFill>
              <a:srgbClr val="0E457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3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3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3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3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3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3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3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37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F81B1-D4C0-4CFE-8E4B-8D75BF4F38F2}" type="slidenum">
              <a:rPr lang="zh-CN" altLang="en-US" smtClean="0"/>
              <a:t>6</a:t>
            </a:fld>
            <a:endParaRPr lang="zh-CN" altLang="en-US" dirty="0"/>
          </a:p>
        </p:txBody>
      </p:sp>
      <p:sp>
        <p:nvSpPr>
          <p:cNvPr id="95" name="Rectangle 1027">
            <a:extLst>
              <a:ext uri="{FF2B5EF4-FFF2-40B4-BE49-F238E27FC236}">
                <a16:creationId xmlns:a16="http://schemas.microsoft.com/office/drawing/2014/main" id="{70DF4719-FF16-47C1-98D2-D2A428B92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5636" y="404774"/>
            <a:ext cx="3785011" cy="707886"/>
          </a:xfrm>
          <a:prstGeom prst="rect">
            <a:avLst/>
          </a:prstGeom>
          <a:solidFill>
            <a:srgbClr val="0E457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40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1. </a:t>
            </a:r>
            <a:r>
              <a:rPr lang="zh-CN" altLang="en-US" sz="40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立即寻址方式</a:t>
            </a: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9873B49B-55A9-43CA-B8C6-B448ECE8799F}"/>
              </a:ext>
            </a:extLst>
          </p:cNvPr>
          <p:cNvSpPr/>
          <p:nvPr/>
        </p:nvSpPr>
        <p:spPr>
          <a:xfrm>
            <a:off x="402000" y="1456430"/>
            <a:ext cx="8340000" cy="5185522"/>
          </a:xfrm>
          <a:prstGeom prst="rect">
            <a:avLst/>
          </a:prstGeom>
          <a:ln w="19050">
            <a:solidFill>
              <a:srgbClr val="2D8AE7">
                <a:lumMod val="75000"/>
              </a:srgbClr>
            </a:solidFill>
            <a:prstDash val="dash"/>
          </a:ln>
        </p:spPr>
        <p:txBody>
          <a:bodyPr wrap="square">
            <a:spAutoFit/>
          </a:bodyPr>
          <a:lstStyle/>
          <a:p>
            <a:pPr marL="457200" marR="0" lvl="0" indent="-457200" algn="just" defTabSz="91440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zh-CN" altLang="en-US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操作数在指令中给出；</a:t>
            </a:r>
            <a:endParaRPr lang="en-US" altLang="zh-CN" sz="2800" b="1" kern="0" dirty="0">
              <a:solidFill>
                <a:srgbClr val="2D8AE7">
                  <a:lumMod val="50000"/>
                </a:srgbClr>
              </a:solidFill>
              <a:latin typeface="Times New Roman" panose="02020603050405020304" pitchFamily="18" charset="0"/>
              <a:ea typeface="方正静蕾简体" panose="02000000000000000000"/>
            </a:endParaRPr>
          </a:p>
          <a:p>
            <a:pPr marL="914400" lvl="1" indent="-457200" algn="just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指令格式：   </a:t>
            </a:r>
            <a:r>
              <a:rPr lang="en-US" altLang="zh-CN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MOV AL, 5</a:t>
            </a:r>
          </a:p>
          <a:p>
            <a:pPr lvl="1" algn="just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                            MOV AX, 3064H</a:t>
            </a:r>
          </a:p>
          <a:p>
            <a:pPr lvl="1" algn="just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                            MOV AL, ‘A’</a:t>
            </a:r>
          </a:p>
          <a:p>
            <a:pPr lvl="1" indent="-457200" algn="just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28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方正静蕾简体" panose="02000000000000000000"/>
              </a:rPr>
              <a:t>只能用于</a:t>
            </a:r>
            <a:r>
              <a:rPr lang="en-US" altLang="zh-CN" sz="28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方正静蕾简体" panose="02000000000000000000"/>
              </a:rPr>
              <a:t>SRC</a:t>
            </a:r>
            <a:r>
              <a:rPr lang="zh-CN" altLang="en-US" sz="28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方正静蕾简体" panose="02000000000000000000"/>
              </a:rPr>
              <a:t>字段   </a:t>
            </a:r>
            <a:endParaRPr lang="en-US" altLang="zh-CN" sz="2800" b="1" kern="0" dirty="0">
              <a:solidFill>
                <a:srgbClr val="C00000"/>
              </a:solidFill>
              <a:latin typeface="Times New Roman" panose="02020603050405020304" pitchFamily="18" charset="0"/>
              <a:ea typeface="方正静蕾简体" panose="02000000000000000000"/>
            </a:endParaRPr>
          </a:p>
          <a:p>
            <a:pPr lvl="2" indent="-457200" algn="just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MOV 40H, AL </a:t>
            </a:r>
          </a:p>
          <a:p>
            <a:pPr lvl="1" indent="-457200" algn="just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sz="28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方正静蕾简体" panose="02000000000000000000"/>
              </a:rPr>
              <a:t>SRC</a:t>
            </a:r>
            <a:r>
              <a:rPr lang="zh-CN" altLang="en-US" sz="28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方正静蕾简体" panose="02000000000000000000"/>
              </a:rPr>
              <a:t>和</a:t>
            </a:r>
            <a:r>
              <a:rPr lang="en-US" altLang="zh-CN" sz="28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方正静蕾简体" panose="02000000000000000000"/>
              </a:rPr>
              <a:t>DST</a:t>
            </a:r>
            <a:r>
              <a:rPr lang="zh-CN" altLang="en-US" sz="28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方正静蕾简体" panose="02000000000000000000"/>
              </a:rPr>
              <a:t>的字长一致</a:t>
            </a:r>
            <a:endParaRPr lang="en-US" altLang="zh-CN" sz="2800" b="1" kern="0" dirty="0">
              <a:solidFill>
                <a:srgbClr val="C00000"/>
              </a:solidFill>
              <a:latin typeface="Times New Roman" panose="02020603050405020304" pitchFamily="18" charset="0"/>
              <a:ea typeface="方正静蕾简体" panose="02000000000000000000"/>
            </a:endParaRPr>
          </a:p>
          <a:p>
            <a:pPr lvl="2" indent="-457200" algn="just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MOV AH, 3064H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6BEBE485-7EB3-4C5B-BB7E-A4D37E9061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3745"/>
          <a:stretch/>
        </p:blipFill>
        <p:spPr>
          <a:xfrm>
            <a:off x="5676306" y="4484774"/>
            <a:ext cx="2260217" cy="1338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86014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animBg="1"/>
      <p:bldP spid="97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F81B1-D4C0-4CFE-8E4B-8D75BF4F38F2}" type="slidenum">
              <a:rPr lang="zh-CN" altLang="en-US" smtClean="0"/>
              <a:t>60</a:t>
            </a:fld>
            <a:endParaRPr lang="zh-CN" altLang="en-US" dirty="0"/>
          </a:p>
        </p:txBody>
      </p:sp>
      <p:sp>
        <p:nvSpPr>
          <p:cNvPr id="95" name="Rectangle 1027">
            <a:extLst>
              <a:ext uri="{FF2B5EF4-FFF2-40B4-BE49-F238E27FC236}">
                <a16:creationId xmlns:a16="http://schemas.microsoft.com/office/drawing/2014/main" id="{70DF4719-FF16-47C1-98D2-D2A428B92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3711" y="471449"/>
            <a:ext cx="2964273" cy="646331"/>
          </a:xfrm>
          <a:prstGeom prst="rect">
            <a:avLst/>
          </a:prstGeom>
          <a:solidFill>
            <a:srgbClr val="0E457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类型转换指令</a:t>
            </a: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9873B49B-55A9-43CA-B8C6-B448ECE8799F}"/>
              </a:ext>
            </a:extLst>
          </p:cNvPr>
          <p:cNvSpPr/>
          <p:nvPr/>
        </p:nvSpPr>
        <p:spPr>
          <a:xfrm>
            <a:off x="421317" y="1279537"/>
            <a:ext cx="8340000" cy="4462760"/>
          </a:xfrm>
          <a:prstGeom prst="rect">
            <a:avLst/>
          </a:prstGeom>
          <a:ln w="19050">
            <a:solidFill>
              <a:srgbClr val="2D8AE7">
                <a:lumMod val="75000"/>
              </a:srgbClr>
            </a:solidFill>
            <a:prstDash val="dash"/>
          </a:ln>
        </p:spPr>
        <p:txBody>
          <a:bodyPr wrap="square">
            <a:spAutoFit/>
          </a:bodyPr>
          <a:lstStyle/>
          <a:p>
            <a:pPr marL="457200" marR="0" lvl="0" indent="-457200" algn="just" defTabSz="91440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altLang="zh-CN" sz="32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方正静蕾简体" panose="02000000000000000000"/>
              </a:rPr>
              <a:t>CBW</a:t>
            </a:r>
            <a:r>
              <a:rPr lang="zh-CN" altLang="en-US" sz="32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方正静蕾简体" panose="02000000000000000000"/>
              </a:rPr>
              <a:t>指令</a:t>
            </a:r>
            <a:endParaRPr lang="en-US" altLang="zh-CN" sz="3200" b="1" kern="0" dirty="0">
              <a:solidFill>
                <a:srgbClr val="C00000"/>
              </a:solidFill>
              <a:latin typeface="Times New Roman" panose="02020603050405020304" pitchFamily="18" charset="0"/>
              <a:ea typeface="方正静蕾简体" panose="02000000000000000000"/>
            </a:endParaRPr>
          </a:p>
          <a:p>
            <a:pPr marL="457200" lvl="0" indent="-457200" algn="just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28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方正静蕾简体" panose="02000000000000000000"/>
              </a:rPr>
              <a:t>指令格式：</a:t>
            </a:r>
            <a:r>
              <a:rPr lang="en-US" altLang="zh-CN" sz="28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方正静蕾简体" panose="02000000000000000000"/>
              </a:rPr>
              <a:t>CBW    AL</a:t>
            </a:r>
            <a:r>
              <a:rPr lang="zh-CN" altLang="en-US" sz="28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方正静蕾简体" panose="02000000000000000000"/>
                <a:sym typeface="Symbol" panose="05050102010706020507" pitchFamily="18" charset="2"/>
              </a:rPr>
              <a:t></a:t>
            </a:r>
            <a:r>
              <a:rPr lang="en-US" altLang="zh-CN" sz="28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方正静蕾简体" panose="02000000000000000000"/>
                <a:sym typeface="Symbol" panose="05050102010706020507" pitchFamily="18" charset="2"/>
              </a:rPr>
              <a:t>AX</a:t>
            </a:r>
            <a:endParaRPr lang="en-US" altLang="zh-CN" sz="2800" b="1" kern="0" dirty="0">
              <a:solidFill>
                <a:srgbClr val="C00000"/>
              </a:solidFill>
              <a:latin typeface="Times New Roman" panose="02020603050405020304" pitchFamily="18" charset="0"/>
              <a:ea typeface="方正静蕾简体" panose="02000000000000000000"/>
            </a:endParaRPr>
          </a:p>
          <a:p>
            <a:pPr marL="914400" lvl="1" indent="-457200" algn="just" defTabSz="9144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执行操作</a:t>
            </a:r>
            <a:r>
              <a:rPr lang="zh-CN" altLang="en-US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  <a:sym typeface="Wingdings" panose="05000000000000000000" pitchFamily="2" charset="2"/>
              </a:rPr>
              <a:t>：若</a:t>
            </a:r>
            <a:r>
              <a:rPr lang="en-US" altLang="zh-CN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  <a:sym typeface="Wingdings" panose="05000000000000000000" pitchFamily="2" charset="2"/>
              </a:rPr>
              <a:t>(AL)</a:t>
            </a:r>
            <a:r>
              <a:rPr lang="zh-CN" altLang="en-US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  <a:sym typeface="Wingdings" panose="05000000000000000000" pitchFamily="2" charset="2"/>
              </a:rPr>
              <a:t>的最高有效位为</a:t>
            </a:r>
            <a:r>
              <a:rPr lang="en-US" altLang="zh-CN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  <a:sym typeface="Wingdings" panose="05000000000000000000" pitchFamily="2" charset="2"/>
              </a:rPr>
              <a:t>0</a:t>
            </a:r>
            <a:r>
              <a:rPr lang="zh-CN" altLang="en-US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  <a:sym typeface="Wingdings" panose="05000000000000000000" pitchFamily="2" charset="2"/>
              </a:rPr>
              <a:t>，则</a:t>
            </a:r>
            <a:r>
              <a:rPr lang="en-US" altLang="zh-CN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  <a:sym typeface="Wingdings" panose="05000000000000000000" pitchFamily="2" charset="2"/>
              </a:rPr>
              <a:t>(AH)=00H</a:t>
            </a:r>
          </a:p>
          <a:p>
            <a:pPr marL="914400" lvl="1" indent="-457200" algn="just" defTabSz="9144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  <a:sym typeface="Wingdings" panose="05000000000000000000" pitchFamily="2" charset="2"/>
              </a:rPr>
              <a:t>若</a:t>
            </a:r>
            <a:r>
              <a:rPr lang="en-US" altLang="zh-CN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  <a:sym typeface="Wingdings" panose="05000000000000000000" pitchFamily="2" charset="2"/>
              </a:rPr>
              <a:t>(AL)</a:t>
            </a:r>
            <a:r>
              <a:rPr lang="zh-CN" altLang="en-US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  <a:sym typeface="Wingdings" panose="05000000000000000000" pitchFamily="2" charset="2"/>
              </a:rPr>
              <a:t>的最高有效位为</a:t>
            </a:r>
            <a:r>
              <a:rPr lang="en-US" altLang="zh-CN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  <a:sym typeface="Wingdings" panose="05000000000000000000" pitchFamily="2" charset="2"/>
              </a:rPr>
              <a:t>1</a:t>
            </a:r>
            <a:r>
              <a:rPr lang="zh-CN" altLang="en-US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  <a:sym typeface="Wingdings" panose="05000000000000000000" pitchFamily="2" charset="2"/>
              </a:rPr>
              <a:t>，则</a:t>
            </a:r>
            <a:r>
              <a:rPr lang="en-US" altLang="zh-CN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  <a:sym typeface="Wingdings" panose="05000000000000000000" pitchFamily="2" charset="2"/>
              </a:rPr>
              <a:t>(AH)= FFH</a:t>
            </a:r>
          </a:p>
          <a:p>
            <a:pPr marL="457200" lvl="0" indent="-457200" algn="just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28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方正静蕾简体" panose="02000000000000000000"/>
              </a:rPr>
              <a:t>指令格式：</a:t>
            </a:r>
            <a:r>
              <a:rPr lang="en-US" altLang="zh-CN" sz="28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方正静蕾简体" panose="02000000000000000000"/>
              </a:rPr>
              <a:t>CWD    AX</a:t>
            </a:r>
            <a:r>
              <a:rPr lang="zh-CN" altLang="en-US" sz="28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方正静蕾简体" panose="02000000000000000000"/>
                <a:sym typeface="Symbol" panose="05050102010706020507" pitchFamily="18" charset="2"/>
              </a:rPr>
              <a:t></a:t>
            </a:r>
            <a:r>
              <a:rPr lang="en-US" altLang="zh-CN" sz="28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方正静蕾简体" panose="02000000000000000000"/>
                <a:sym typeface="Symbol" panose="05050102010706020507" pitchFamily="18" charset="2"/>
              </a:rPr>
              <a:t>(DX,AX)</a:t>
            </a:r>
            <a:endParaRPr lang="en-US" altLang="zh-CN" sz="2800" b="1" kern="0" dirty="0">
              <a:solidFill>
                <a:srgbClr val="C00000"/>
              </a:solidFill>
              <a:latin typeface="Times New Roman" panose="02020603050405020304" pitchFamily="18" charset="0"/>
              <a:ea typeface="方正静蕾简体" panose="02000000000000000000"/>
            </a:endParaRPr>
          </a:p>
          <a:p>
            <a:pPr marL="914400" lvl="1" indent="-457200" algn="just" defTabSz="9144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执行操作</a:t>
            </a:r>
            <a:r>
              <a:rPr lang="zh-CN" altLang="en-US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  <a:sym typeface="Wingdings" panose="05000000000000000000" pitchFamily="2" charset="2"/>
              </a:rPr>
              <a:t>：若</a:t>
            </a:r>
            <a:r>
              <a:rPr lang="en-US" altLang="zh-CN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  <a:sym typeface="Wingdings" panose="05000000000000000000" pitchFamily="2" charset="2"/>
              </a:rPr>
              <a:t>(AX)</a:t>
            </a:r>
            <a:r>
              <a:rPr lang="zh-CN" altLang="en-US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  <a:sym typeface="Wingdings" panose="05000000000000000000" pitchFamily="2" charset="2"/>
              </a:rPr>
              <a:t>的最高有效位为</a:t>
            </a:r>
            <a:r>
              <a:rPr lang="en-US" altLang="zh-CN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  <a:sym typeface="Wingdings" panose="05000000000000000000" pitchFamily="2" charset="2"/>
              </a:rPr>
              <a:t>0</a:t>
            </a:r>
            <a:r>
              <a:rPr lang="zh-CN" altLang="en-US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  <a:sym typeface="Wingdings" panose="05000000000000000000" pitchFamily="2" charset="2"/>
              </a:rPr>
              <a:t>，则</a:t>
            </a:r>
            <a:r>
              <a:rPr lang="en-US" altLang="zh-CN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  <a:sym typeface="Wingdings" panose="05000000000000000000" pitchFamily="2" charset="2"/>
              </a:rPr>
              <a:t>(DX)= 0000H</a:t>
            </a:r>
          </a:p>
          <a:p>
            <a:pPr marL="914400" lvl="1" indent="-457200" algn="just" defTabSz="9144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  <a:sym typeface="Wingdings" panose="05000000000000000000" pitchFamily="2" charset="2"/>
              </a:rPr>
              <a:t>若</a:t>
            </a:r>
            <a:r>
              <a:rPr lang="en-US" altLang="zh-CN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  <a:sym typeface="Wingdings" panose="05000000000000000000" pitchFamily="2" charset="2"/>
              </a:rPr>
              <a:t>(AX)</a:t>
            </a:r>
            <a:r>
              <a:rPr lang="zh-CN" altLang="en-US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  <a:sym typeface="Wingdings" panose="05000000000000000000" pitchFamily="2" charset="2"/>
              </a:rPr>
              <a:t>的最高有效位为</a:t>
            </a:r>
            <a:r>
              <a:rPr lang="en-US" altLang="zh-CN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  <a:sym typeface="Wingdings" panose="05000000000000000000" pitchFamily="2" charset="2"/>
              </a:rPr>
              <a:t>1</a:t>
            </a:r>
            <a:r>
              <a:rPr lang="zh-CN" altLang="en-US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  <a:sym typeface="Wingdings" panose="05000000000000000000" pitchFamily="2" charset="2"/>
              </a:rPr>
              <a:t>，则</a:t>
            </a:r>
            <a:r>
              <a:rPr lang="en-US" altLang="zh-CN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  <a:sym typeface="Wingdings" panose="05000000000000000000" pitchFamily="2" charset="2"/>
              </a:rPr>
              <a:t>(DX)= FFFFH</a:t>
            </a:r>
            <a:endParaRPr lang="en-US" altLang="zh-CN" sz="2800" b="1" kern="0" dirty="0">
              <a:solidFill>
                <a:srgbClr val="2D8AE7">
                  <a:lumMod val="50000"/>
                </a:srgbClr>
              </a:solidFill>
              <a:latin typeface="Times New Roman" panose="02020603050405020304" pitchFamily="18" charset="0"/>
              <a:ea typeface="方正静蕾简体" panose="0200000000000000000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6816830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animBg="1"/>
      <p:bldP spid="97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F81B1-D4C0-4CFE-8E4B-8D75BF4F38F2}" type="slidenum">
              <a:rPr lang="zh-CN" altLang="en-US" smtClean="0"/>
              <a:t>61</a:t>
            </a:fld>
            <a:endParaRPr lang="zh-CN" altLang="en-US" dirty="0"/>
          </a:p>
        </p:txBody>
      </p:sp>
      <p:sp>
        <p:nvSpPr>
          <p:cNvPr id="95" name="Rectangle 1027">
            <a:extLst>
              <a:ext uri="{FF2B5EF4-FFF2-40B4-BE49-F238E27FC236}">
                <a16:creationId xmlns:a16="http://schemas.microsoft.com/office/drawing/2014/main" id="{70DF4719-FF16-47C1-98D2-D2A428B92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3711" y="471449"/>
            <a:ext cx="2964273" cy="646331"/>
          </a:xfrm>
          <a:prstGeom prst="rect">
            <a:avLst/>
          </a:prstGeom>
          <a:solidFill>
            <a:srgbClr val="0E457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类型转换指令</a:t>
            </a: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9873B49B-55A9-43CA-B8C6-B448ECE8799F}"/>
              </a:ext>
            </a:extLst>
          </p:cNvPr>
          <p:cNvSpPr/>
          <p:nvPr/>
        </p:nvSpPr>
        <p:spPr>
          <a:xfrm>
            <a:off x="421317" y="1279537"/>
            <a:ext cx="8340000" cy="2677656"/>
          </a:xfrm>
          <a:prstGeom prst="rect">
            <a:avLst/>
          </a:prstGeom>
          <a:ln w="19050">
            <a:solidFill>
              <a:srgbClr val="2D8AE7">
                <a:lumMod val="75000"/>
              </a:srgbClr>
            </a:solidFill>
            <a:prstDash val="dash"/>
          </a:ln>
        </p:spPr>
        <p:txBody>
          <a:bodyPr wrap="square">
            <a:spAutoFit/>
          </a:bodyPr>
          <a:lstStyle/>
          <a:p>
            <a:pPr marL="457200" marR="0" lvl="0" indent="-457200" algn="just" defTabSz="91440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zh-CN" altLang="en-US" sz="28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方正静蕾简体" panose="02000000000000000000"/>
              </a:rPr>
              <a:t>例</a:t>
            </a:r>
            <a:r>
              <a:rPr lang="zh-CN" altLang="en-US" sz="28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方正静蕾简体" panose="02000000000000000000"/>
                <a:sym typeface="Wingdings" panose="05000000000000000000" pitchFamily="2" charset="2"/>
              </a:rPr>
              <a:t>： </a:t>
            </a:r>
            <a:r>
              <a:rPr lang="en-US" altLang="zh-CN" sz="28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方正静蕾简体" panose="02000000000000000000"/>
                <a:sym typeface="Wingdings" panose="05000000000000000000" pitchFamily="2" charset="2"/>
              </a:rPr>
              <a:t>(AX)=0BA45H</a:t>
            </a:r>
            <a:endParaRPr lang="en-US" altLang="zh-CN" sz="2800" b="1" kern="0" dirty="0">
              <a:solidFill>
                <a:srgbClr val="C00000"/>
              </a:solidFill>
              <a:latin typeface="Times New Roman" panose="02020603050405020304" pitchFamily="18" charset="0"/>
              <a:ea typeface="方正静蕾简体" panose="02000000000000000000"/>
            </a:endParaRPr>
          </a:p>
          <a:p>
            <a:pPr marL="457200" marR="0" lvl="0" indent="-457200" algn="just" defTabSz="91440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zh-CN" altLang="en-US" sz="28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方正静蕾简体" panose="02000000000000000000"/>
              </a:rPr>
              <a:t>注意：</a:t>
            </a:r>
            <a:endParaRPr lang="en-US" altLang="zh-CN" sz="2800" b="1" kern="0" dirty="0">
              <a:solidFill>
                <a:srgbClr val="C00000"/>
              </a:solidFill>
              <a:latin typeface="Times New Roman" panose="02020603050405020304" pitchFamily="18" charset="0"/>
              <a:ea typeface="方正静蕾简体" panose="02000000000000000000"/>
            </a:endParaRPr>
          </a:p>
          <a:p>
            <a:pPr lvl="1" algn="just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*</a:t>
            </a:r>
            <a:r>
              <a:rPr lang="zh-CN" altLang="en-US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无操作数指令</a:t>
            </a:r>
            <a:endParaRPr lang="en-US" altLang="zh-CN" sz="2800" b="1" kern="0" dirty="0">
              <a:solidFill>
                <a:srgbClr val="2D8AE7">
                  <a:lumMod val="50000"/>
                </a:srgbClr>
              </a:solidFill>
              <a:latin typeface="Times New Roman" panose="02020603050405020304" pitchFamily="18" charset="0"/>
              <a:ea typeface="方正静蕾简体" panose="02000000000000000000"/>
            </a:endParaRPr>
          </a:p>
          <a:p>
            <a:pPr lvl="1" algn="just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*</a:t>
            </a:r>
            <a:r>
              <a:rPr lang="zh-CN" altLang="en-US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隐含对</a:t>
            </a:r>
            <a:r>
              <a:rPr lang="en-US" altLang="zh-CN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AL</a:t>
            </a:r>
            <a:r>
              <a:rPr lang="zh-CN" altLang="en-US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或</a:t>
            </a:r>
            <a:r>
              <a:rPr lang="en-US" altLang="zh-CN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AX</a:t>
            </a:r>
            <a:r>
              <a:rPr lang="zh-CN" altLang="en-US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进行符号扩展</a:t>
            </a:r>
            <a:endParaRPr lang="en-US" altLang="zh-CN" sz="2800" b="1" dirty="0">
              <a:solidFill>
                <a:srgbClr val="000000"/>
              </a:solidFill>
              <a:latin typeface="Times New Roman" panose="02020603050405020304" pitchFamily="18" charset="0"/>
              <a:ea typeface="楷体_GB2312"/>
              <a:cs typeface="楷体_GB2312"/>
              <a:sym typeface="Symbol" panose="05050102010706020507" pitchFamily="18" charset="2"/>
            </a:endParaRPr>
          </a:p>
          <a:p>
            <a:pPr lvl="1" algn="just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*</a:t>
            </a:r>
            <a:r>
              <a:rPr lang="zh-CN" altLang="en-US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不影响标志位</a:t>
            </a:r>
            <a:endParaRPr lang="en-US" altLang="zh-CN" sz="2800" b="1" kern="0" dirty="0">
              <a:solidFill>
                <a:srgbClr val="2D8AE7">
                  <a:lumMod val="50000"/>
                </a:srgbClr>
              </a:solidFill>
              <a:latin typeface="Times New Roman" panose="02020603050405020304" pitchFamily="18" charset="0"/>
              <a:ea typeface="方正静蕾简体" panose="020000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108604470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animBg="1"/>
      <p:bldP spid="97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F81B1-D4C0-4CFE-8E4B-8D75BF4F38F2}" type="slidenum">
              <a:rPr lang="zh-CN" altLang="en-US" smtClean="0"/>
              <a:t>62</a:t>
            </a:fld>
            <a:endParaRPr lang="zh-CN" altLang="en-US" dirty="0"/>
          </a:p>
        </p:txBody>
      </p:sp>
      <p:sp>
        <p:nvSpPr>
          <p:cNvPr id="95" name="Rectangle 1027">
            <a:extLst>
              <a:ext uri="{FF2B5EF4-FFF2-40B4-BE49-F238E27FC236}">
                <a16:creationId xmlns:a16="http://schemas.microsoft.com/office/drawing/2014/main" id="{70DF4719-FF16-47C1-98D2-D2A428B92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5636" y="404774"/>
            <a:ext cx="2242922" cy="707886"/>
          </a:xfrm>
          <a:prstGeom prst="rect">
            <a:avLst/>
          </a:prstGeom>
          <a:solidFill>
            <a:srgbClr val="0E457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40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算术指令</a:t>
            </a: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9873B49B-55A9-43CA-B8C6-B448ECE8799F}"/>
              </a:ext>
            </a:extLst>
          </p:cNvPr>
          <p:cNvSpPr/>
          <p:nvPr/>
        </p:nvSpPr>
        <p:spPr>
          <a:xfrm>
            <a:off x="402000" y="1456430"/>
            <a:ext cx="8340000" cy="4401205"/>
          </a:xfrm>
          <a:prstGeom prst="rect">
            <a:avLst/>
          </a:prstGeom>
          <a:ln w="19050">
            <a:solidFill>
              <a:srgbClr val="2D8AE7">
                <a:lumMod val="75000"/>
              </a:srgbClr>
            </a:solidFill>
            <a:prstDash val="dash"/>
          </a:ln>
        </p:spPr>
        <p:txBody>
          <a:bodyPr wrap="square">
            <a:spAutoFit/>
          </a:bodyPr>
          <a:lstStyle/>
          <a:p>
            <a:pPr marL="457200" marR="0" lvl="0" indent="-457200" algn="just" defTabSz="91440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zh-CN" altLang="en-US" sz="28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方正静蕾简体" panose="02000000000000000000"/>
              </a:rPr>
              <a:t>加法指令</a:t>
            </a:r>
            <a:endParaRPr lang="en-US" altLang="zh-CN" sz="2800" b="1" kern="0" dirty="0">
              <a:solidFill>
                <a:srgbClr val="C00000"/>
              </a:solidFill>
              <a:latin typeface="Times New Roman" panose="02020603050405020304" pitchFamily="18" charset="0"/>
              <a:ea typeface="方正静蕾简体" panose="02000000000000000000"/>
            </a:endParaRPr>
          </a:p>
          <a:p>
            <a:pPr marL="914400" lvl="1" indent="-457200" algn="just" defTabSz="9144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ADD</a:t>
            </a:r>
            <a:r>
              <a:rPr lang="zh-CN" altLang="en-US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、</a:t>
            </a:r>
            <a:r>
              <a:rPr lang="en-US" altLang="zh-CN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ADC</a:t>
            </a:r>
            <a:r>
              <a:rPr lang="zh-CN" altLang="en-US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、</a:t>
            </a:r>
            <a:r>
              <a:rPr lang="en-US" altLang="zh-CN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INC</a:t>
            </a:r>
          </a:p>
          <a:p>
            <a:pPr marL="457200" marR="0" lvl="0" indent="-457200" algn="just" defTabSz="91440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zh-CN" altLang="en-US" sz="28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方正静蕾简体" panose="02000000000000000000"/>
              </a:rPr>
              <a:t>减法指令</a:t>
            </a:r>
            <a:endParaRPr lang="en-US" altLang="zh-CN" sz="2800" b="1" kern="0" dirty="0">
              <a:solidFill>
                <a:srgbClr val="C00000"/>
              </a:solidFill>
              <a:latin typeface="Times New Roman" panose="02020603050405020304" pitchFamily="18" charset="0"/>
              <a:ea typeface="方正静蕾简体" panose="02000000000000000000"/>
            </a:endParaRPr>
          </a:p>
          <a:p>
            <a:pPr marL="914400" lvl="1" indent="-457200" algn="just" defTabSz="9144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SUB</a:t>
            </a:r>
            <a:r>
              <a:rPr lang="zh-CN" altLang="en-US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、</a:t>
            </a:r>
            <a:r>
              <a:rPr lang="en-US" altLang="zh-CN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SBB</a:t>
            </a:r>
            <a:r>
              <a:rPr lang="zh-CN" altLang="en-US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、</a:t>
            </a:r>
            <a:r>
              <a:rPr lang="en-US" altLang="zh-CN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DEC</a:t>
            </a:r>
            <a:r>
              <a:rPr lang="zh-CN" altLang="en-US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、</a:t>
            </a:r>
            <a:r>
              <a:rPr lang="en-US" altLang="zh-CN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NEG</a:t>
            </a:r>
            <a:r>
              <a:rPr lang="zh-CN" altLang="en-US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、</a:t>
            </a:r>
            <a:r>
              <a:rPr lang="en-US" altLang="zh-CN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CMP</a:t>
            </a:r>
          </a:p>
          <a:p>
            <a:pPr marL="457200" marR="0" lvl="0" indent="-457200" algn="just" defTabSz="91440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zh-CN" altLang="en-US" sz="28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方正静蕾简体" panose="02000000000000000000"/>
              </a:rPr>
              <a:t>乘法指令</a:t>
            </a:r>
            <a:endParaRPr lang="en-US" altLang="zh-CN" sz="2800" b="1" kern="0" dirty="0">
              <a:solidFill>
                <a:srgbClr val="C00000"/>
              </a:solidFill>
              <a:latin typeface="Times New Roman" panose="02020603050405020304" pitchFamily="18" charset="0"/>
              <a:ea typeface="方正静蕾简体" panose="02000000000000000000"/>
            </a:endParaRPr>
          </a:p>
          <a:p>
            <a:pPr marL="914400" lvl="1" indent="-457200" algn="just" defTabSz="9144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MUL</a:t>
            </a:r>
            <a:r>
              <a:rPr lang="zh-CN" altLang="en-US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、</a:t>
            </a:r>
            <a:r>
              <a:rPr lang="en-US" altLang="zh-CN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IMUL</a:t>
            </a:r>
          </a:p>
          <a:p>
            <a:pPr marL="457200" marR="0" lvl="0" indent="-457200" algn="just" defTabSz="91440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zh-CN" altLang="en-US" sz="28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方正静蕾简体" panose="02000000000000000000"/>
              </a:rPr>
              <a:t>除法指令</a:t>
            </a:r>
            <a:endParaRPr lang="en-US" altLang="zh-CN" sz="2800" b="1" kern="0" dirty="0">
              <a:solidFill>
                <a:srgbClr val="C00000"/>
              </a:solidFill>
              <a:latin typeface="Times New Roman" panose="02020603050405020304" pitchFamily="18" charset="0"/>
              <a:ea typeface="方正静蕾简体" panose="02000000000000000000"/>
            </a:endParaRPr>
          </a:p>
          <a:p>
            <a:pPr marL="914400" lvl="1" indent="-457200" algn="just" defTabSz="9144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DIV </a:t>
            </a:r>
            <a:r>
              <a:rPr lang="zh-CN" altLang="en-US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、</a:t>
            </a:r>
            <a:r>
              <a:rPr lang="en-US" altLang="zh-CN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IDIV</a:t>
            </a:r>
          </a:p>
          <a:p>
            <a:pPr marL="457200" marR="0" lvl="0" indent="-457200" algn="just" defTabSz="91440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zh-CN" altLang="en-US" sz="28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方正静蕾简体" panose="02000000000000000000"/>
              </a:rPr>
              <a:t>十进制调整指令</a:t>
            </a:r>
            <a:endParaRPr lang="en-US" altLang="zh-CN" sz="2800" b="1" kern="0" dirty="0">
              <a:solidFill>
                <a:srgbClr val="C00000"/>
              </a:solidFill>
              <a:latin typeface="Times New Roman" panose="02020603050405020304" pitchFamily="18" charset="0"/>
              <a:ea typeface="方正静蕾简体" panose="02000000000000000000"/>
            </a:endParaRPr>
          </a:p>
          <a:p>
            <a:pPr marL="914400" lvl="1" indent="-457200" algn="just" defTabSz="9144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DAA</a:t>
            </a:r>
            <a:r>
              <a:rPr lang="zh-CN" altLang="en-US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、</a:t>
            </a:r>
            <a:r>
              <a:rPr lang="en-US" altLang="zh-CN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DAS</a:t>
            </a:r>
            <a:r>
              <a:rPr lang="zh-CN" altLang="en-US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、</a:t>
            </a:r>
            <a:r>
              <a:rPr lang="en-US" altLang="zh-CN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AAA</a:t>
            </a:r>
            <a:r>
              <a:rPr lang="zh-CN" altLang="en-US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、</a:t>
            </a:r>
            <a:r>
              <a:rPr lang="en-US" altLang="zh-CN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AAS</a:t>
            </a:r>
            <a:r>
              <a:rPr lang="zh-CN" altLang="en-US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、</a:t>
            </a:r>
            <a:r>
              <a:rPr lang="en-US" altLang="zh-CN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AAM</a:t>
            </a:r>
            <a:r>
              <a:rPr lang="zh-CN" altLang="en-US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、</a:t>
            </a:r>
            <a:r>
              <a:rPr lang="en-US" altLang="zh-CN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AAD</a:t>
            </a:r>
          </a:p>
        </p:txBody>
      </p:sp>
    </p:spTree>
    <p:extLst>
      <p:ext uri="{BB962C8B-B14F-4D97-AF65-F5344CB8AC3E}">
        <p14:creationId xmlns:p14="http://schemas.microsoft.com/office/powerpoint/2010/main" val="57730913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9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9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animBg="1"/>
      <p:bldP spid="97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F81B1-D4C0-4CFE-8E4B-8D75BF4F38F2}" type="slidenum">
              <a:rPr lang="zh-CN" altLang="en-US" smtClean="0"/>
              <a:t>63</a:t>
            </a:fld>
            <a:endParaRPr lang="zh-CN" altLang="en-US" dirty="0"/>
          </a:p>
        </p:txBody>
      </p:sp>
      <p:sp>
        <p:nvSpPr>
          <p:cNvPr id="95" name="Rectangle 1027">
            <a:extLst>
              <a:ext uri="{FF2B5EF4-FFF2-40B4-BE49-F238E27FC236}">
                <a16:creationId xmlns:a16="http://schemas.microsoft.com/office/drawing/2014/main" id="{70DF4719-FF16-47C1-98D2-D2A428B92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3711" y="471449"/>
            <a:ext cx="2037737" cy="646331"/>
          </a:xfrm>
          <a:prstGeom prst="rect">
            <a:avLst/>
          </a:prstGeom>
          <a:solidFill>
            <a:srgbClr val="0E457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算术指令</a:t>
            </a: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9873B49B-55A9-43CA-B8C6-B448ECE8799F}"/>
              </a:ext>
            </a:extLst>
          </p:cNvPr>
          <p:cNvSpPr/>
          <p:nvPr/>
        </p:nvSpPr>
        <p:spPr>
          <a:xfrm>
            <a:off x="421317" y="1279537"/>
            <a:ext cx="8340000" cy="5478423"/>
          </a:xfrm>
          <a:prstGeom prst="rect">
            <a:avLst/>
          </a:prstGeom>
          <a:ln w="19050">
            <a:solidFill>
              <a:srgbClr val="2D8AE7">
                <a:lumMod val="75000"/>
              </a:srgbClr>
            </a:solidFill>
            <a:prstDash val="dash"/>
          </a:ln>
        </p:spPr>
        <p:txBody>
          <a:bodyPr wrap="square">
            <a:spAutoFit/>
          </a:bodyPr>
          <a:lstStyle/>
          <a:p>
            <a:pPr marL="457200" marR="0" lvl="0" indent="-457200" algn="just" defTabSz="91440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zh-CN" altLang="en-US" sz="28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方正静蕾简体" panose="02000000000000000000"/>
              </a:rPr>
              <a:t>加法指令格式：</a:t>
            </a:r>
            <a:r>
              <a:rPr lang="en-US" altLang="zh-CN" sz="28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方正静蕾简体" panose="02000000000000000000"/>
              </a:rPr>
              <a:t>ADD  DST</a:t>
            </a:r>
            <a:r>
              <a:rPr lang="zh-CN" altLang="en-US" sz="28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方正静蕾简体" panose="02000000000000000000"/>
              </a:rPr>
              <a:t>，</a:t>
            </a:r>
            <a:r>
              <a:rPr lang="en-US" altLang="zh-CN" sz="28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方正静蕾简体" panose="02000000000000000000"/>
              </a:rPr>
              <a:t>SRC</a:t>
            </a:r>
          </a:p>
          <a:p>
            <a:pPr marL="914400" lvl="1" indent="-457200" algn="just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执行操作</a:t>
            </a:r>
            <a:r>
              <a:rPr lang="zh-CN" altLang="en-US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  <a:sym typeface="Wingdings" panose="05000000000000000000" pitchFamily="2" charset="2"/>
              </a:rPr>
              <a:t>：</a:t>
            </a:r>
            <a:r>
              <a:rPr lang="en-US" altLang="zh-CN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  <a:sym typeface="Wingdings" panose="05000000000000000000" pitchFamily="2" charset="2"/>
              </a:rPr>
              <a:t> (DST)</a:t>
            </a:r>
            <a:r>
              <a:rPr lang="en-US" altLang="zh-CN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  <a:sym typeface="Symbol" panose="05050102010706020507" pitchFamily="18" charset="2"/>
              </a:rPr>
              <a:t> (SRC)+(DST)</a:t>
            </a:r>
          </a:p>
          <a:p>
            <a:pPr marL="457200" lvl="0" indent="-457200" algn="just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28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方正静蕾简体" panose="02000000000000000000"/>
              </a:rPr>
              <a:t>带进位加法指令格式：</a:t>
            </a:r>
            <a:r>
              <a:rPr lang="en-US" altLang="zh-CN" sz="28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方正静蕾简体" panose="02000000000000000000"/>
              </a:rPr>
              <a:t>ADC  DST</a:t>
            </a:r>
            <a:r>
              <a:rPr lang="zh-CN" altLang="en-US" sz="28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方正静蕾简体" panose="02000000000000000000"/>
              </a:rPr>
              <a:t>，</a:t>
            </a:r>
            <a:r>
              <a:rPr lang="en-US" altLang="zh-CN" sz="28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方正静蕾简体" panose="02000000000000000000"/>
              </a:rPr>
              <a:t>SRC</a:t>
            </a:r>
          </a:p>
          <a:p>
            <a:pPr marL="914400" lvl="1" indent="-457200" algn="just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执行操作</a:t>
            </a:r>
            <a:r>
              <a:rPr lang="zh-CN" altLang="en-US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  <a:sym typeface="Wingdings" panose="05000000000000000000" pitchFamily="2" charset="2"/>
              </a:rPr>
              <a:t>：</a:t>
            </a:r>
            <a:r>
              <a:rPr lang="en-US" altLang="zh-CN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  <a:sym typeface="Wingdings" panose="05000000000000000000" pitchFamily="2" charset="2"/>
              </a:rPr>
              <a:t> (DST)</a:t>
            </a:r>
            <a:r>
              <a:rPr lang="en-US" altLang="zh-CN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  <a:sym typeface="Symbol" panose="05050102010706020507" pitchFamily="18" charset="2"/>
              </a:rPr>
              <a:t> (SRC)+(DST)+CF</a:t>
            </a:r>
          </a:p>
          <a:p>
            <a:pPr marL="457200" lvl="0" indent="-457200" algn="just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28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方正静蕾简体" panose="02000000000000000000"/>
              </a:rPr>
              <a:t>加</a:t>
            </a:r>
            <a:r>
              <a:rPr lang="en-US" altLang="zh-CN" sz="28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方正静蕾简体" panose="02000000000000000000"/>
              </a:rPr>
              <a:t>1</a:t>
            </a:r>
            <a:r>
              <a:rPr lang="zh-CN" altLang="en-US" sz="28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方正静蕾简体" panose="02000000000000000000"/>
              </a:rPr>
              <a:t>指令格式：</a:t>
            </a:r>
            <a:r>
              <a:rPr lang="en-US" altLang="zh-CN" sz="28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方正静蕾简体" panose="02000000000000000000"/>
              </a:rPr>
              <a:t>INC  OPR</a:t>
            </a:r>
          </a:p>
          <a:p>
            <a:pPr marL="914400" lvl="1" indent="-457200" algn="just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执行操作</a:t>
            </a:r>
            <a:r>
              <a:rPr lang="zh-CN" altLang="en-US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  <a:sym typeface="Wingdings" panose="05000000000000000000" pitchFamily="2" charset="2"/>
              </a:rPr>
              <a:t>：</a:t>
            </a:r>
            <a:r>
              <a:rPr lang="en-US" altLang="zh-CN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  <a:sym typeface="Wingdings" panose="05000000000000000000" pitchFamily="2" charset="2"/>
              </a:rPr>
              <a:t> (OPR)</a:t>
            </a:r>
            <a:r>
              <a:rPr lang="en-US" altLang="zh-CN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  <a:sym typeface="Symbol" panose="05050102010706020507" pitchFamily="18" charset="2"/>
              </a:rPr>
              <a:t> (OPR)+1</a:t>
            </a:r>
          </a:p>
          <a:p>
            <a:pPr marL="457200" marR="0" lvl="0" indent="-457200" algn="just" defTabSz="91440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zh-CN" altLang="en-US" sz="28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方正静蕾简体" panose="02000000000000000000"/>
              </a:rPr>
              <a:t>注意：</a:t>
            </a:r>
            <a:endParaRPr lang="en-US" altLang="zh-CN" sz="2800" b="1" kern="0" dirty="0">
              <a:solidFill>
                <a:srgbClr val="C00000"/>
              </a:solidFill>
              <a:latin typeface="Times New Roman" panose="02020603050405020304" pitchFamily="18" charset="0"/>
              <a:ea typeface="方正静蕾简体" panose="02000000000000000000"/>
            </a:endParaRPr>
          </a:p>
          <a:p>
            <a:pPr lvl="0" indent="-457200" algn="just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方正静蕾简体" panose="02000000000000000000"/>
              </a:rPr>
              <a:t>     </a:t>
            </a:r>
            <a:r>
              <a:rPr lang="en-US" altLang="zh-CN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*</a:t>
            </a:r>
            <a:r>
              <a:rPr lang="zh-CN" altLang="en-US" sz="2800" b="1" kern="0" dirty="0">
                <a:solidFill>
                  <a:srgbClr val="0E457C"/>
                </a:solidFill>
                <a:latin typeface="Times New Roman" panose="02020603050405020304" pitchFamily="18" charset="0"/>
                <a:ea typeface="方正静蕾简体" panose="02000000000000000000"/>
              </a:rPr>
              <a:t>除</a:t>
            </a:r>
            <a:r>
              <a:rPr lang="en-US" altLang="zh-CN" sz="2800" b="1" kern="0" dirty="0">
                <a:solidFill>
                  <a:srgbClr val="0E457C"/>
                </a:solidFill>
                <a:latin typeface="Times New Roman" panose="02020603050405020304" pitchFamily="18" charset="0"/>
                <a:ea typeface="方正静蕾简体" panose="02000000000000000000"/>
              </a:rPr>
              <a:t>INC</a:t>
            </a:r>
            <a:r>
              <a:rPr lang="zh-CN" altLang="en-US" sz="2800" b="1" kern="0" dirty="0">
                <a:solidFill>
                  <a:srgbClr val="0E457C"/>
                </a:solidFill>
                <a:latin typeface="Times New Roman" panose="02020603050405020304" pitchFamily="18" charset="0"/>
                <a:ea typeface="方正静蕾简体" panose="02000000000000000000"/>
              </a:rPr>
              <a:t>指令不影响</a:t>
            </a:r>
            <a:r>
              <a:rPr lang="en-US" altLang="zh-CN" sz="2800" b="1" kern="0" dirty="0">
                <a:solidFill>
                  <a:srgbClr val="0E457C"/>
                </a:solidFill>
                <a:latin typeface="Times New Roman" panose="02020603050405020304" pitchFamily="18" charset="0"/>
                <a:ea typeface="方正静蕾简体" panose="02000000000000000000"/>
              </a:rPr>
              <a:t>CF</a:t>
            </a:r>
            <a:r>
              <a:rPr lang="zh-CN" altLang="en-US" sz="2800" b="1" kern="0" dirty="0">
                <a:solidFill>
                  <a:srgbClr val="0E457C"/>
                </a:solidFill>
                <a:latin typeface="Times New Roman" panose="02020603050405020304" pitchFamily="18" charset="0"/>
                <a:ea typeface="方正静蕾简体" panose="02000000000000000000"/>
              </a:rPr>
              <a:t>标志外，均影响条件标志         </a:t>
            </a:r>
            <a:endParaRPr lang="en-US" altLang="zh-CN" sz="2800" b="1" kern="0" dirty="0">
              <a:solidFill>
                <a:srgbClr val="0E457C"/>
              </a:solidFill>
              <a:latin typeface="Times New Roman" panose="02020603050405020304" pitchFamily="18" charset="0"/>
              <a:ea typeface="方正静蕾简体" panose="02000000000000000000"/>
            </a:endParaRPr>
          </a:p>
          <a:p>
            <a:pPr lvl="0" algn="just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b="1" kern="0" dirty="0">
                <a:solidFill>
                  <a:srgbClr val="0E457C"/>
                </a:solidFill>
                <a:latin typeface="Times New Roman" panose="02020603050405020304" pitchFamily="18" charset="0"/>
                <a:ea typeface="方正静蕾简体" panose="02000000000000000000"/>
              </a:rPr>
              <a:t>     *</a:t>
            </a:r>
            <a:r>
              <a:rPr lang="zh-CN" altLang="en-US" sz="2800" b="1" kern="0" dirty="0">
                <a:solidFill>
                  <a:srgbClr val="0E457C"/>
                </a:solidFill>
                <a:latin typeface="Times New Roman" panose="02020603050405020304" pitchFamily="18" charset="0"/>
                <a:ea typeface="方正静蕾简体" panose="02000000000000000000"/>
              </a:rPr>
              <a:t>可做字或字节运算</a:t>
            </a:r>
            <a:endParaRPr lang="en-US" altLang="zh-CN" sz="2800" b="1" kern="0" dirty="0">
              <a:solidFill>
                <a:srgbClr val="0E457C"/>
              </a:solidFill>
              <a:latin typeface="Times New Roman" panose="02020603050405020304" pitchFamily="18" charset="0"/>
              <a:ea typeface="方正静蕾简体" panose="020000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220380412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9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animBg="1"/>
      <p:bldP spid="97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F81B1-D4C0-4CFE-8E4B-8D75BF4F38F2}" type="slidenum">
              <a:rPr lang="zh-CN" altLang="en-US" smtClean="0"/>
              <a:t>64</a:t>
            </a:fld>
            <a:endParaRPr lang="zh-CN" altLang="en-US" dirty="0"/>
          </a:p>
        </p:txBody>
      </p:sp>
      <p:sp>
        <p:nvSpPr>
          <p:cNvPr id="95" name="Rectangle 1027">
            <a:extLst>
              <a:ext uri="{FF2B5EF4-FFF2-40B4-BE49-F238E27FC236}">
                <a16:creationId xmlns:a16="http://schemas.microsoft.com/office/drawing/2014/main" id="{70DF4719-FF16-47C1-98D2-D2A428B92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3711" y="471449"/>
            <a:ext cx="6207148" cy="646331"/>
          </a:xfrm>
          <a:prstGeom prst="rect">
            <a:avLst/>
          </a:prstGeom>
          <a:solidFill>
            <a:srgbClr val="0E457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加法指令对条件标志位的影响</a:t>
            </a: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9873B49B-55A9-43CA-B8C6-B448ECE8799F}"/>
              </a:ext>
            </a:extLst>
          </p:cNvPr>
          <p:cNvSpPr/>
          <p:nvPr/>
        </p:nvSpPr>
        <p:spPr>
          <a:xfrm>
            <a:off x="421317" y="1279537"/>
            <a:ext cx="8340000" cy="5262979"/>
          </a:xfrm>
          <a:prstGeom prst="rect">
            <a:avLst/>
          </a:prstGeom>
          <a:ln w="19050">
            <a:solidFill>
              <a:srgbClr val="2D8AE7">
                <a:lumMod val="75000"/>
              </a:srgbClr>
            </a:solidFill>
            <a:prstDash val="dash"/>
          </a:ln>
        </p:spPr>
        <p:txBody>
          <a:bodyPr wrap="square">
            <a:spAutoFit/>
          </a:bodyPr>
          <a:lstStyle/>
          <a:p>
            <a:pPr marL="457200" marR="0" lvl="0" indent="-457200" algn="just" defTabSz="91440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altLang="zh-CN" sz="2800" b="1" kern="0" dirty="0">
              <a:solidFill>
                <a:srgbClr val="C00000"/>
              </a:solidFill>
              <a:latin typeface="Times New Roman" panose="02020603050405020304" pitchFamily="18" charset="0"/>
              <a:ea typeface="方正静蕾简体" panose="02000000000000000000"/>
            </a:endParaRPr>
          </a:p>
          <a:p>
            <a:pPr marL="457200" marR="0" lvl="0" indent="-457200" algn="just" defTabSz="91440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altLang="zh-CN" sz="2800" b="1" kern="0" dirty="0">
              <a:solidFill>
                <a:srgbClr val="C00000"/>
              </a:solidFill>
              <a:latin typeface="Times New Roman" panose="02020603050405020304" pitchFamily="18" charset="0"/>
              <a:ea typeface="方正静蕾简体" panose="02000000000000000000"/>
            </a:endParaRPr>
          </a:p>
          <a:p>
            <a:pPr marL="457200" marR="0" lvl="0" indent="-457200" algn="just" defTabSz="91440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altLang="zh-CN" sz="2800" b="1" kern="0" dirty="0">
              <a:solidFill>
                <a:srgbClr val="C00000"/>
              </a:solidFill>
              <a:latin typeface="Times New Roman" panose="02020603050405020304" pitchFamily="18" charset="0"/>
              <a:ea typeface="方正静蕾简体" panose="02000000000000000000"/>
            </a:endParaRPr>
          </a:p>
          <a:p>
            <a:pPr marL="457200" marR="0" lvl="0" indent="-457200" algn="just" defTabSz="91440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altLang="zh-CN" sz="2800" b="1" kern="0" dirty="0">
              <a:solidFill>
                <a:srgbClr val="C00000"/>
              </a:solidFill>
              <a:latin typeface="Times New Roman" panose="02020603050405020304" pitchFamily="18" charset="0"/>
              <a:ea typeface="方正静蕾简体" panose="02000000000000000000"/>
            </a:endParaRPr>
          </a:p>
          <a:p>
            <a:pPr marL="457200" marR="0" lvl="0" indent="-457200" algn="just" defTabSz="91440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altLang="zh-CN" sz="2800" b="1" kern="0" dirty="0">
              <a:solidFill>
                <a:srgbClr val="C00000"/>
              </a:solidFill>
              <a:latin typeface="Times New Roman" panose="02020603050405020304" pitchFamily="18" charset="0"/>
              <a:ea typeface="方正静蕾简体" panose="02000000000000000000"/>
            </a:endParaRPr>
          </a:p>
          <a:p>
            <a:pPr marL="457200" marR="0" lvl="0" indent="-457200" algn="just" defTabSz="91440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altLang="zh-CN" sz="2800" b="1" kern="0" dirty="0">
              <a:solidFill>
                <a:srgbClr val="C00000"/>
              </a:solidFill>
              <a:latin typeface="Times New Roman" panose="02020603050405020304" pitchFamily="18" charset="0"/>
              <a:ea typeface="方正静蕾简体" panose="02000000000000000000"/>
            </a:endParaRPr>
          </a:p>
          <a:p>
            <a:pPr marL="457200" marR="0" lvl="0" indent="-457200" algn="just" defTabSz="91440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altLang="zh-CN" sz="2800" b="1" kern="0" dirty="0">
              <a:solidFill>
                <a:srgbClr val="C00000"/>
              </a:solidFill>
              <a:latin typeface="Times New Roman" panose="02020603050405020304" pitchFamily="18" charset="0"/>
              <a:ea typeface="方正静蕾简体" panose="02000000000000000000"/>
            </a:endParaRPr>
          </a:p>
          <a:p>
            <a:pPr marL="457200" marR="0" lvl="0" indent="-457200" algn="just" defTabSz="91440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altLang="zh-CN" sz="2800" b="1" kern="0" dirty="0">
              <a:solidFill>
                <a:srgbClr val="C00000"/>
              </a:solidFill>
              <a:latin typeface="Times New Roman" panose="02020603050405020304" pitchFamily="18" charset="0"/>
              <a:ea typeface="方正静蕾简体" panose="02000000000000000000"/>
            </a:endParaRPr>
          </a:p>
          <a:p>
            <a:pPr marL="457200" marR="0" lvl="0" indent="-457200" algn="just" defTabSz="91440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altLang="zh-CN" sz="2800" b="1" kern="0" dirty="0">
              <a:solidFill>
                <a:srgbClr val="C00000"/>
              </a:solidFill>
              <a:latin typeface="Times New Roman" panose="02020603050405020304" pitchFamily="18" charset="0"/>
              <a:ea typeface="方正静蕾简体" panose="02000000000000000000"/>
            </a:endParaRPr>
          </a:p>
          <a:p>
            <a:pPr marL="457200" marR="0" lvl="0" indent="-457200" algn="just" defTabSz="91440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altLang="zh-CN" sz="2800" b="1" kern="0" dirty="0">
              <a:solidFill>
                <a:srgbClr val="C00000"/>
              </a:solidFill>
              <a:latin typeface="Times New Roman" panose="02020603050405020304" pitchFamily="18" charset="0"/>
              <a:ea typeface="方正静蕾简体" panose="02000000000000000000"/>
            </a:endParaRPr>
          </a:p>
          <a:p>
            <a:pPr marL="457200" marR="0" lvl="0" indent="-457200" algn="just" defTabSz="91440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altLang="zh-CN" sz="2800" b="1" kern="0" dirty="0">
              <a:solidFill>
                <a:srgbClr val="C00000"/>
              </a:solidFill>
              <a:latin typeface="Times New Roman" panose="02020603050405020304" pitchFamily="18" charset="0"/>
              <a:ea typeface="方正静蕾简体" panose="02000000000000000000"/>
            </a:endParaRPr>
          </a:p>
          <a:p>
            <a:pPr marL="457200" marR="0" lvl="0" indent="-457200" algn="just" defTabSz="91440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altLang="zh-CN" sz="2800" b="1" kern="0" dirty="0">
              <a:solidFill>
                <a:srgbClr val="C00000"/>
              </a:solidFill>
              <a:latin typeface="Times New Roman" panose="02020603050405020304" pitchFamily="18" charset="0"/>
              <a:ea typeface="方正静蕾简体" panose="02000000000000000000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907B6B8-D8FE-4320-95C3-3B66D8C3469F}"/>
              </a:ext>
            </a:extLst>
          </p:cNvPr>
          <p:cNvGrpSpPr>
            <a:grpSpLocks/>
          </p:cNvGrpSpPr>
          <p:nvPr/>
        </p:nvGrpSpPr>
        <p:grpSpPr bwMode="auto">
          <a:xfrm>
            <a:off x="1268283" y="1630120"/>
            <a:ext cx="2951393" cy="797847"/>
            <a:chOff x="1600200" y="1527175"/>
            <a:chExt cx="2951393" cy="797847"/>
          </a:xfrm>
        </p:grpSpPr>
        <p:sp>
          <p:nvSpPr>
            <p:cNvPr id="6" name="Text Box 4">
              <a:extLst>
                <a:ext uri="{FF2B5EF4-FFF2-40B4-BE49-F238E27FC236}">
                  <a16:creationId xmlns:a16="http://schemas.microsoft.com/office/drawing/2014/main" id="{567ADCF8-4A73-4446-8954-95CD9F8D39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0800" y="1527175"/>
              <a:ext cx="1960793" cy="797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70000"/>
                </a:lnSpc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400" b="1" dirty="0">
                  <a:solidFill>
                    <a:srgbClr val="000000"/>
                  </a:solidFill>
                </a:rPr>
                <a:t>1     </a:t>
              </a:r>
              <a:r>
                <a:rPr lang="zh-CN" altLang="en-US" sz="2400" b="1" dirty="0">
                  <a:solidFill>
                    <a:srgbClr val="000000"/>
                  </a:solidFill>
                </a:rPr>
                <a:t>结果为负</a:t>
              </a:r>
            </a:p>
            <a:p>
              <a:pPr eaLnBrk="1" hangingPunct="1">
                <a:lnSpc>
                  <a:spcPct val="70000"/>
                </a:lnSpc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400" b="1" dirty="0">
                  <a:solidFill>
                    <a:srgbClr val="000000"/>
                  </a:solidFill>
                </a:rPr>
                <a:t>0     </a:t>
              </a:r>
              <a:r>
                <a:rPr lang="zh-CN" altLang="en-US" sz="2400" b="1" dirty="0">
                  <a:solidFill>
                    <a:srgbClr val="000000"/>
                  </a:solidFill>
                </a:rPr>
                <a:t>否则</a:t>
              </a:r>
            </a:p>
          </p:txBody>
        </p:sp>
        <p:sp>
          <p:nvSpPr>
            <p:cNvPr id="7" name="Text Box 5">
              <a:extLst>
                <a:ext uri="{FF2B5EF4-FFF2-40B4-BE49-F238E27FC236}">
                  <a16:creationId xmlns:a16="http://schemas.microsoft.com/office/drawing/2014/main" id="{F662D4DA-44F5-4834-B9F2-64A6505F1B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00200" y="1603375"/>
              <a:ext cx="809837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800" b="1">
                  <a:solidFill>
                    <a:srgbClr val="000000"/>
                  </a:solidFill>
                </a:rPr>
                <a:t>SF=</a:t>
              </a:r>
            </a:p>
          </p:txBody>
        </p:sp>
        <p:sp>
          <p:nvSpPr>
            <p:cNvPr id="8" name="AutoShape 6">
              <a:extLst>
                <a:ext uri="{FF2B5EF4-FFF2-40B4-BE49-F238E27FC236}">
                  <a16:creationId xmlns:a16="http://schemas.microsoft.com/office/drawing/2014/main" id="{205984FE-BCFA-43C1-AB27-8EFDBD96E49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2200" y="1637129"/>
              <a:ext cx="228600" cy="465892"/>
            </a:xfrm>
            <a:prstGeom prst="leftBrace">
              <a:avLst>
                <a:gd name="adj1" fmla="val 75000"/>
                <a:gd name="adj2" fmla="val 50000"/>
              </a:avLst>
            </a:prstGeom>
            <a:noFill/>
            <a:ln w="127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2000" b="1">
                <a:latin typeface="Arial" panose="020B0604020202020204" pitchFamily="34" charset="0"/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73A63F55-A366-4BA9-AF1D-20F965246DCA}"/>
              </a:ext>
            </a:extLst>
          </p:cNvPr>
          <p:cNvGrpSpPr>
            <a:grpSpLocks/>
          </p:cNvGrpSpPr>
          <p:nvPr/>
        </p:nvGrpSpPr>
        <p:grpSpPr bwMode="auto">
          <a:xfrm>
            <a:off x="4570318" y="1630120"/>
            <a:ext cx="3065207" cy="915379"/>
            <a:chOff x="4953000" y="1524000"/>
            <a:chExt cx="3065208" cy="915379"/>
          </a:xfrm>
        </p:grpSpPr>
        <p:sp>
          <p:nvSpPr>
            <p:cNvPr id="10" name="Text Box 7">
              <a:extLst>
                <a:ext uri="{FF2B5EF4-FFF2-40B4-BE49-F238E27FC236}">
                  <a16:creationId xmlns:a16="http://schemas.microsoft.com/office/drawing/2014/main" id="{6511268C-7B39-4357-BD30-71939A5E2E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43600" y="1524000"/>
              <a:ext cx="2074608" cy="9153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70000"/>
                </a:lnSpc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800" b="1" dirty="0">
                  <a:solidFill>
                    <a:srgbClr val="000000"/>
                  </a:solidFill>
                </a:rPr>
                <a:t>1     </a:t>
              </a:r>
              <a:r>
                <a:rPr lang="zh-CN" altLang="en-US" sz="2800" b="1" dirty="0">
                  <a:solidFill>
                    <a:srgbClr val="000000"/>
                  </a:solidFill>
                </a:rPr>
                <a:t>结果为</a:t>
              </a:r>
              <a:r>
                <a:rPr lang="en-US" altLang="zh-CN" sz="2800" b="1" dirty="0">
                  <a:solidFill>
                    <a:srgbClr val="000000"/>
                  </a:solidFill>
                </a:rPr>
                <a:t>0</a:t>
              </a:r>
            </a:p>
            <a:p>
              <a:pPr eaLnBrk="1" hangingPunct="1">
                <a:lnSpc>
                  <a:spcPct val="70000"/>
                </a:lnSpc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800" b="1" dirty="0">
                  <a:solidFill>
                    <a:srgbClr val="000000"/>
                  </a:solidFill>
                </a:rPr>
                <a:t>0     </a:t>
              </a:r>
              <a:r>
                <a:rPr lang="zh-CN" altLang="en-US" sz="2800" b="1" dirty="0">
                  <a:solidFill>
                    <a:srgbClr val="000000"/>
                  </a:solidFill>
                </a:rPr>
                <a:t>否则</a:t>
              </a:r>
            </a:p>
          </p:txBody>
        </p:sp>
        <p:sp>
          <p:nvSpPr>
            <p:cNvPr id="11" name="Text Box 8">
              <a:extLst>
                <a:ext uri="{FF2B5EF4-FFF2-40B4-BE49-F238E27FC236}">
                  <a16:creationId xmlns:a16="http://schemas.microsoft.com/office/drawing/2014/main" id="{F6D5B374-28C2-4B22-B1A8-EFBF0C16FB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53000" y="1600200"/>
              <a:ext cx="848309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800" b="1">
                  <a:solidFill>
                    <a:srgbClr val="000000"/>
                  </a:solidFill>
                </a:rPr>
                <a:t>ZF=</a:t>
              </a:r>
              <a:endParaRPr lang="en-US" altLang="zh-CN" sz="2800">
                <a:solidFill>
                  <a:srgbClr val="000000"/>
                </a:solidFill>
              </a:endParaRPr>
            </a:p>
          </p:txBody>
        </p:sp>
        <p:sp>
          <p:nvSpPr>
            <p:cNvPr id="12" name="AutoShape 9">
              <a:extLst>
                <a:ext uri="{FF2B5EF4-FFF2-40B4-BE49-F238E27FC236}">
                  <a16:creationId xmlns:a16="http://schemas.microsoft.com/office/drawing/2014/main" id="{706CD42E-8F6A-45EE-A49F-961E67036C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715000" y="1633954"/>
              <a:ext cx="228600" cy="465892"/>
            </a:xfrm>
            <a:prstGeom prst="leftBrace">
              <a:avLst>
                <a:gd name="adj1" fmla="val 75000"/>
                <a:gd name="adj2" fmla="val 50000"/>
              </a:avLst>
            </a:prstGeom>
            <a:noFill/>
            <a:ln w="127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2000">
                <a:latin typeface="Arial" panose="020B0604020202020204" pitchFamily="34" charset="0"/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791AA792-1700-43BE-932A-1750986F7470}"/>
              </a:ext>
            </a:extLst>
          </p:cNvPr>
          <p:cNvGrpSpPr>
            <a:grpSpLocks/>
          </p:cNvGrpSpPr>
          <p:nvPr/>
        </p:nvGrpSpPr>
        <p:grpSpPr bwMode="auto">
          <a:xfrm>
            <a:off x="1258888" y="2857500"/>
            <a:ext cx="5785502" cy="764825"/>
            <a:chOff x="1600200" y="2667000"/>
            <a:chExt cx="5785503" cy="764825"/>
          </a:xfrm>
        </p:grpSpPr>
        <p:sp>
          <p:nvSpPr>
            <p:cNvPr id="14" name="Text Box 10">
              <a:extLst>
                <a:ext uri="{FF2B5EF4-FFF2-40B4-BE49-F238E27FC236}">
                  <a16:creationId xmlns:a16="http://schemas.microsoft.com/office/drawing/2014/main" id="{63C24A2E-13DA-4DF8-8137-793DE7629E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0800" y="2667000"/>
              <a:ext cx="4794903" cy="764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70000"/>
                </a:lnSpc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200" b="1" dirty="0">
                  <a:solidFill>
                    <a:srgbClr val="C00000"/>
                  </a:solidFill>
                </a:rPr>
                <a:t>1     </a:t>
              </a:r>
              <a:r>
                <a:rPr lang="zh-CN" altLang="en-US" sz="2200" b="1" dirty="0">
                  <a:solidFill>
                    <a:srgbClr val="C00000"/>
                  </a:solidFill>
                  <a:ea typeface="楷体_GB2312"/>
                  <a:cs typeface="楷体_GB2312"/>
                </a:rPr>
                <a:t>和的最高有效位 </a:t>
              </a:r>
              <a:r>
                <a:rPr lang="zh-CN" altLang="en-US" sz="2400" b="1" dirty="0">
                  <a:solidFill>
                    <a:srgbClr val="C00000"/>
                  </a:solidFill>
                  <a:ea typeface="楷体_GB2312"/>
                  <a:cs typeface="楷体_GB2312"/>
                </a:rPr>
                <a:t>有</a:t>
              </a:r>
              <a:r>
                <a:rPr lang="zh-CN" altLang="en-US" sz="2200" b="1" dirty="0">
                  <a:solidFill>
                    <a:srgbClr val="C00000"/>
                  </a:solidFill>
                  <a:ea typeface="楷体_GB2312"/>
                  <a:cs typeface="楷体_GB2312"/>
                </a:rPr>
                <a:t> 向高位的进位</a:t>
              </a:r>
            </a:p>
            <a:p>
              <a:pPr eaLnBrk="1" hangingPunct="1">
                <a:lnSpc>
                  <a:spcPct val="70000"/>
                </a:lnSpc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200" b="1" dirty="0">
                  <a:solidFill>
                    <a:srgbClr val="C00000"/>
                  </a:solidFill>
                </a:rPr>
                <a:t>0     </a:t>
              </a:r>
              <a:r>
                <a:rPr lang="zh-CN" altLang="en-US" sz="2200" b="1" dirty="0">
                  <a:solidFill>
                    <a:srgbClr val="C00000"/>
                  </a:solidFill>
                  <a:ea typeface="楷体_GB2312"/>
                  <a:cs typeface="楷体_GB2312"/>
                </a:rPr>
                <a:t>否则</a:t>
              </a:r>
            </a:p>
          </p:txBody>
        </p:sp>
        <p:sp>
          <p:nvSpPr>
            <p:cNvPr id="15" name="Text Box 11">
              <a:extLst>
                <a:ext uri="{FF2B5EF4-FFF2-40B4-BE49-F238E27FC236}">
                  <a16:creationId xmlns:a16="http://schemas.microsoft.com/office/drawing/2014/main" id="{970E54C9-6E5E-4697-9257-8EAEE90F24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00200" y="2743200"/>
              <a:ext cx="76358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400" b="1">
                  <a:solidFill>
                    <a:srgbClr val="C00000"/>
                  </a:solidFill>
                </a:rPr>
                <a:t>CF=</a:t>
              </a:r>
              <a:endParaRPr lang="en-US" altLang="zh-CN" sz="2400">
                <a:solidFill>
                  <a:srgbClr val="C00000"/>
                </a:solidFill>
              </a:endParaRPr>
            </a:p>
          </p:txBody>
        </p:sp>
        <p:sp>
          <p:nvSpPr>
            <p:cNvPr id="16" name="AutoShape 12">
              <a:extLst>
                <a:ext uri="{FF2B5EF4-FFF2-40B4-BE49-F238E27FC236}">
                  <a16:creationId xmlns:a16="http://schemas.microsoft.com/office/drawing/2014/main" id="{2080ED9F-534B-4FF9-AFB8-949B02EDB430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2200" y="2667000"/>
              <a:ext cx="76200" cy="685800"/>
            </a:xfrm>
            <a:prstGeom prst="leftBrace">
              <a:avLst>
                <a:gd name="adj1" fmla="val 75000"/>
                <a:gd name="adj2" fmla="val 50000"/>
              </a:avLst>
            </a:prstGeom>
            <a:noFill/>
            <a:ln w="12700" cap="sq">
              <a:solidFill>
                <a:srgbClr val="C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ECA974E6-E391-4B09-A1DC-DF47167F842E}"/>
              </a:ext>
            </a:extLst>
          </p:cNvPr>
          <p:cNvGrpSpPr>
            <a:grpSpLocks/>
          </p:cNvGrpSpPr>
          <p:nvPr/>
        </p:nvGrpSpPr>
        <p:grpSpPr bwMode="auto">
          <a:xfrm>
            <a:off x="1258888" y="4076700"/>
            <a:ext cx="7029433" cy="743280"/>
            <a:chOff x="1600200" y="3886200"/>
            <a:chExt cx="7029434" cy="743280"/>
          </a:xfrm>
        </p:grpSpPr>
        <p:sp>
          <p:nvSpPr>
            <p:cNvPr id="18" name="Text Box 13">
              <a:extLst>
                <a:ext uri="{FF2B5EF4-FFF2-40B4-BE49-F238E27FC236}">
                  <a16:creationId xmlns:a16="http://schemas.microsoft.com/office/drawing/2014/main" id="{A7FF1F63-0D83-470C-9642-FC0AAA34EB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0800" y="3886200"/>
              <a:ext cx="6038834" cy="743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70000"/>
                </a:lnSpc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200" b="1" dirty="0">
                  <a:solidFill>
                    <a:srgbClr val="C00000"/>
                  </a:solidFill>
                </a:rPr>
                <a:t>1     </a:t>
              </a:r>
              <a:r>
                <a:rPr lang="zh-CN" altLang="en-US" sz="2200" b="1" dirty="0">
                  <a:solidFill>
                    <a:srgbClr val="C00000"/>
                  </a:solidFill>
                  <a:ea typeface="楷体_GB2312"/>
                  <a:cs typeface="楷体_GB2312"/>
                </a:rPr>
                <a:t>两个操作数符号相同，而结果符号与之相反</a:t>
              </a:r>
            </a:p>
            <a:p>
              <a:pPr eaLnBrk="1" hangingPunct="1">
                <a:lnSpc>
                  <a:spcPct val="70000"/>
                </a:lnSpc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200" b="1" dirty="0">
                  <a:solidFill>
                    <a:srgbClr val="C00000"/>
                  </a:solidFill>
                </a:rPr>
                <a:t>0     </a:t>
              </a:r>
              <a:r>
                <a:rPr lang="zh-CN" altLang="en-US" sz="2200" b="1" dirty="0">
                  <a:solidFill>
                    <a:srgbClr val="C00000"/>
                  </a:solidFill>
                  <a:ea typeface="楷体_GB2312"/>
                  <a:cs typeface="楷体_GB2312"/>
                </a:rPr>
                <a:t>否则</a:t>
              </a:r>
            </a:p>
          </p:txBody>
        </p:sp>
        <p:sp>
          <p:nvSpPr>
            <p:cNvPr id="19" name="Text Box 14">
              <a:extLst>
                <a:ext uri="{FF2B5EF4-FFF2-40B4-BE49-F238E27FC236}">
                  <a16:creationId xmlns:a16="http://schemas.microsoft.com/office/drawing/2014/main" id="{1E8951AF-A3ED-4D66-92F9-917391D028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00200" y="3962400"/>
              <a:ext cx="77946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400" b="1">
                  <a:solidFill>
                    <a:srgbClr val="C00000"/>
                  </a:solidFill>
                </a:rPr>
                <a:t>OF=</a:t>
              </a:r>
              <a:endParaRPr lang="en-US" altLang="zh-CN" sz="2400">
                <a:solidFill>
                  <a:srgbClr val="C00000"/>
                </a:solidFill>
              </a:endParaRPr>
            </a:p>
          </p:txBody>
        </p:sp>
        <p:sp>
          <p:nvSpPr>
            <p:cNvPr id="20" name="AutoShape 15">
              <a:extLst>
                <a:ext uri="{FF2B5EF4-FFF2-40B4-BE49-F238E27FC236}">
                  <a16:creationId xmlns:a16="http://schemas.microsoft.com/office/drawing/2014/main" id="{5F36CE4B-D1E7-4D7A-B8F4-A66A9E095D3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2200" y="3886200"/>
              <a:ext cx="76200" cy="685800"/>
            </a:xfrm>
            <a:prstGeom prst="leftBrace">
              <a:avLst>
                <a:gd name="adj1" fmla="val 75000"/>
                <a:gd name="adj2" fmla="val 50000"/>
              </a:avLst>
            </a:prstGeom>
            <a:noFill/>
            <a:ln w="12700" cap="sq">
              <a:solidFill>
                <a:srgbClr val="C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</p:grpSp>
      <p:sp>
        <p:nvSpPr>
          <p:cNvPr id="21" name="Text Box 3">
            <a:extLst>
              <a:ext uri="{FF2B5EF4-FFF2-40B4-BE49-F238E27FC236}">
                <a16:creationId xmlns:a16="http://schemas.microsoft.com/office/drawing/2014/main" id="{A1B8CFCB-6A54-4C09-AB74-3AF18542EB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8175" y="5105400"/>
            <a:ext cx="4953000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45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rgbClr val="000000"/>
                </a:solidFill>
              </a:rPr>
              <a:t>CF </a:t>
            </a:r>
            <a:r>
              <a:rPr lang="zh-CN" altLang="en-US" sz="2400" b="1" dirty="0">
                <a:solidFill>
                  <a:srgbClr val="000000"/>
                </a:solidFill>
              </a:rPr>
              <a:t>位表示 无符号数 相加的溢出。</a:t>
            </a:r>
          </a:p>
          <a:p>
            <a:pPr>
              <a:lnSpc>
                <a:spcPct val="145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rgbClr val="000000"/>
                </a:solidFill>
              </a:rPr>
              <a:t>OF </a:t>
            </a:r>
            <a:r>
              <a:rPr lang="zh-CN" altLang="en-US" sz="2400" b="1" dirty="0">
                <a:solidFill>
                  <a:srgbClr val="000000"/>
                </a:solidFill>
              </a:rPr>
              <a:t>位表示 带符号数 相加的溢出。</a:t>
            </a:r>
          </a:p>
        </p:txBody>
      </p:sp>
    </p:spTree>
    <p:extLst>
      <p:ext uri="{BB962C8B-B14F-4D97-AF65-F5344CB8AC3E}">
        <p14:creationId xmlns:p14="http://schemas.microsoft.com/office/powerpoint/2010/main" val="344589314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animBg="1"/>
      <p:bldP spid="97" grpId="0" animBg="1"/>
      <p:bldP spid="21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ext Box 2">
            <a:extLst>
              <a:ext uri="{FF2B5EF4-FFF2-40B4-BE49-F238E27FC236}">
                <a16:creationId xmlns:a16="http://schemas.microsoft.com/office/drawing/2014/main" id="{C97517E6-C2FB-45D6-9FB2-AF9893E88E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7413" y="590550"/>
            <a:ext cx="7391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b="1">
                <a:solidFill>
                  <a:srgbClr val="000000"/>
                </a:solidFill>
              </a:rPr>
              <a:t>举例</a:t>
            </a:r>
            <a:r>
              <a:rPr lang="en-US" altLang="zh-CN" sz="2400" b="1">
                <a:solidFill>
                  <a:srgbClr val="000000"/>
                </a:solidFill>
              </a:rPr>
              <a:t>:   n=8 bit   </a:t>
            </a:r>
            <a:r>
              <a:rPr lang="zh-CN" altLang="zh-CN" sz="2400" b="1">
                <a:solidFill>
                  <a:srgbClr val="000000"/>
                </a:solidFill>
              </a:rPr>
              <a:t>带符号数</a:t>
            </a:r>
            <a:r>
              <a:rPr lang="en-US" altLang="zh-CN" sz="2400" b="1">
                <a:solidFill>
                  <a:srgbClr val="000000"/>
                </a:solidFill>
              </a:rPr>
              <a:t>(-128~127)  , </a:t>
            </a:r>
            <a:r>
              <a:rPr lang="zh-CN" altLang="en-US" sz="2400" b="1">
                <a:solidFill>
                  <a:srgbClr val="000000"/>
                </a:solidFill>
              </a:rPr>
              <a:t>无符号数</a:t>
            </a:r>
            <a:r>
              <a:rPr lang="en-US" altLang="zh-CN" sz="2400" b="1">
                <a:solidFill>
                  <a:srgbClr val="000000"/>
                </a:solidFill>
              </a:rPr>
              <a:t>(0~255)</a:t>
            </a:r>
            <a:endParaRPr lang="en-US" altLang="zh-CN" sz="2400">
              <a:solidFill>
                <a:srgbClr val="000000"/>
              </a:solidFill>
            </a:endParaRPr>
          </a:p>
        </p:txBody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D859852A-D380-4A6B-9D07-5A1EB13717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2513" y="1357313"/>
            <a:ext cx="3429000" cy="180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b="1">
                <a:solidFill>
                  <a:srgbClr val="000000"/>
                </a:solidFill>
              </a:rPr>
              <a:t>          </a:t>
            </a:r>
            <a:r>
              <a:rPr lang="en-US" altLang="zh-CN" sz="2000" b="1">
                <a:solidFill>
                  <a:srgbClr val="000000"/>
                </a:solidFill>
              </a:rPr>
              <a:t>0 0 0 0   0 1 0 0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b="1">
                <a:solidFill>
                  <a:srgbClr val="000000"/>
                </a:solidFill>
              </a:rPr>
              <a:t>        +  0 0 0 0   1 0 1 1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b="1">
                <a:solidFill>
                  <a:srgbClr val="000000"/>
                </a:solidFill>
              </a:rPr>
              <a:t>            0 0 0 0   1 1 1 1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rgbClr val="000000"/>
                </a:solidFill>
              </a:rPr>
              <a:t>带：</a:t>
            </a:r>
            <a:r>
              <a:rPr lang="en-US" altLang="zh-CN" sz="2000" b="1">
                <a:solidFill>
                  <a:srgbClr val="000000"/>
                </a:solidFill>
              </a:rPr>
              <a:t>(+4)+(+11)=+15    OF=0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rgbClr val="000000"/>
                </a:solidFill>
              </a:rPr>
              <a:t>无：</a:t>
            </a:r>
            <a:r>
              <a:rPr lang="en-US" altLang="zh-CN" sz="2000" b="1">
                <a:solidFill>
                  <a:srgbClr val="000000"/>
                </a:solidFill>
              </a:rPr>
              <a:t>4+11=15                CF=0</a:t>
            </a:r>
          </a:p>
        </p:txBody>
      </p:sp>
      <p:sp>
        <p:nvSpPr>
          <p:cNvPr id="78852" name="Line 4">
            <a:extLst>
              <a:ext uri="{FF2B5EF4-FFF2-40B4-BE49-F238E27FC236}">
                <a16:creationId xmlns:a16="http://schemas.microsoft.com/office/drawing/2014/main" id="{4B0D3740-27D1-42F4-844B-347750F6653B}"/>
              </a:ext>
            </a:extLst>
          </p:cNvPr>
          <p:cNvSpPr>
            <a:spLocks noChangeShapeType="1"/>
          </p:cNvSpPr>
          <p:nvPr/>
        </p:nvSpPr>
        <p:spPr bwMode="auto">
          <a:xfrm>
            <a:off x="1357313" y="2101850"/>
            <a:ext cx="2362200" cy="0"/>
          </a:xfrm>
          <a:prstGeom prst="line">
            <a:avLst/>
          </a:prstGeom>
          <a:noFill/>
          <a:ln w="12700" cap="sq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8853" name="Rectangle 5">
            <a:extLst>
              <a:ext uri="{FF2B5EF4-FFF2-40B4-BE49-F238E27FC236}">
                <a16:creationId xmlns:a16="http://schemas.microsoft.com/office/drawing/2014/main" id="{E87169DC-CD63-478B-A180-653B8304B1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6313" y="1187450"/>
            <a:ext cx="3429000" cy="2057400"/>
          </a:xfrm>
          <a:prstGeom prst="rect">
            <a:avLst/>
          </a:prstGeom>
          <a:noFill/>
          <a:ln w="12700">
            <a:solidFill>
              <a:schemeClr val="hlink"/>
            </a:solidFill>
            <a:prstDash val="dash"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49158" name="Rectangle 6">
            <a:extLst>
              <a:ext uri="{FF2B5EF4-FFF2-40B4-BE49-F238E27FC236}">
                <a16:creationId xmlns:a16="http://schemas.microsoft.com/office/drawing/2014/main" id="{13D61D4F-BA0C-4484-9C32-90F034B569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3244850"/>
            <a:ext cx="35067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rgbClr val="000000"/>
                </a:solidFill>
                <a:ea typeface="楷体_GB2312"/>
                <a:cs typeface="楷体_GB2312"/>
              </a:rPr>
              <a:t>带符号数和无符号数都不溢出</a:t>
            </a:r>
          </a:p>
        </p:txBody>
      </p:sp>
      <p:sp>
        <p:nvSpPr>
          <p:cNvPr id="78855" name="Line 7">
            <a:extLst>
              <a:ext uri="{FF2B5EF4-FFF2-40B4-BE49-F238E27FC236}">
                <a16:creationId xmlns:a16="http://schemas.microsoft.com/office/drawing/2014/main" id="{3D10C3AF-3DEE-44DD-B4EE-7E1872D57FEF}"/>
              </a:ext>
            </a:extLst>
          </p:cNvPr>
          <p:cNvSpPr>
            <a:spLocks noChangeShapeType="1"/>
          </p:cNvSpPr>
          <p:nvPr/>
        </p:nvSpPr>
        <p:spPr bwMode="auto">
          <a:xfrm>
            <a:off x="5167313" y="4692650"/>
            <a:ext cx="2362200" cy="0"/>
          </a:xfrm>
          <a:prstGeom prst="line">
            <a:avLst/>
          </a:prstGeom>
          <a:noFill/>
          <a:ln w="12700" cap="sq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8856" name="Rectangle 8">
            <a:extLst>
              <a:ext uri="{FF2B5EF4-FFF2-40B4-BE49-F238E27FC236}">
                <a16:creationId xmlns:a16="http://schemas.microsoft.com/office/drawing/2014/main" id="{EEBF9D70-3680-4322-B8E1-5F70B167E9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6313" y="3930650"/>
            <a:ext cx="3429000" cy="2057400"/>
          </a:xfrm>
          <a:prstGeom prst="rect">
            <a:avLst/>
          </a:prstGeom>
          <a:noFill/>
          <a:ln w="12700">
            <a:solidFill>
              <a:schemeClr val="hlink"/>
            </a:solidFill>
            <a:prstDash val="dash"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78857" name="Rectangle 9">
            <a:extLst>
              <a:ext uri="{FF2B5EF4-FFF2-40B4-BE49-F238E27FC236}">
                <a16:creationId xmlns:a16="http://schemas.microsoft.com/office/drawing/2014/main" id="{0E12C86F-395C-4ACD-9DE1-66BFD2A27D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6313" y="4006850"/>
            <a:ext cx="3429000" cy="176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b="1">
                <a:solidFill>
                  <a:srgbClr val="000000"/>
                </a:solidFill>
              </a:rPr>
              <a:t>            0 0 0 0   1 0 0 1 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b="1">
                <a:solidFill>
                  <a:srgbClr val="000000"/>
                </a:solidFill>
              </a:rPr>
              <a:t>        +  0 1 1 1   1 1 0 0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b="1">
                <a:solidFill>
                  <a:srgbClr val="000000"/>
                </a:solidFill>
              </a:rPr>
              <a:t>            1 0 0 0   0 1 0 1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b="1">
                <a:solidFill>
                  <a:srgbClr val="000000"/>
                </a:solidFill>
              </a:rPr>
              <a:t> </a:t>
            </a:r>
            <a:r>
              <a:rPr lang="zh-CN" altLang="en-US" sz="2000" b="1">
                <a:solidFill>
                  <a:srgbClr val="000000"/>
                </a:solidFill>
              </a:rPr>
              <a:t>带</a:t>
            </a:r>
            <a:r>
              <a:rPr lang="en-US" altLang="zh-CN" sz="2000" b="1">
                <a:solidFill>
                  <a:srgbClr val="000000"/>
                </a:solidFill>
              </a:rPr>
              <a:t>:  (+9)+(+124)=-123  OF=1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b="1">
                <a:solidFill>
                  <a:srgbClr val="000000"/>
                </a:solidFill>
              </a:rPr>
              <a:t> </a:t>
            </a:r>
            <a:r>
              <a:rPr lang="zh-CN" altLang="en-US" sz="2000" b="1">
                <a:solidFill>
                  <a:srgbClr val="000000"/>
                </a:solidFill>
              </a:rPr>
              <a:t>无</a:t>
            </a:r>
            <a:r>
              <a:rPr lang="en-US" altLang="zh-CN" sz="2000" b="1">
                <a:solidFill>
                  <a:srgbClr val="000000"/>
                </a:solidFill>
              </a:rPr>
              <a:t>:  9+124=133             CF=0</a:t>
            </a:r>
          </a:p>
        </p:txBody>
      </p:sp>
      <p:sp>
        <p:nvSpPr>
          <p:cNvPr id="49162" name="Rectangle 10">
            <a:extLst>
              <a:ext uri="{FF2B5EF4-FFF2-40B4-BE49-F238E27FC236}">
                <a16:creationId xmlns:a16="http://schemas.microsoft.com/office/drawing/2014/main" id="{DECA6E48-7007-4919-8AD1-05B197FD40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4513" y="5911850"/>
            <a:ext cx="17176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rgbClr val="000000"/>
                </a:solidFill>
                <a:ea typeface="楷体_GB2312"/>
                <a:cs typeface="楷体_GB2312"/>
              </a:rPr>
              <a:t>带符号数溢出</a:t>
            </a:r>
          </a:p>
        </p:txBody>
      </p:sp>
      <p:sp>
        <p:nvSpPr>
          <p:cNvPr id="49163" name="Rectangle 11">
            <a:extLst>
              <a:ext uri="{FF2B5EF4-FFF2-40B4-BE49-F238E27FC236}">
                <a16:creationId xmlns:a16="http://schemas.microsoft.com/office/drawing/2014/main" id="{3535B0AF-F992-4E6F-B197-3311BFD22E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4513" y="5911850"/>
            <a:ext cx="17176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rgbClr val="000000"/>
                </a:solidFill>
                <a:ea typeface="楷体_GB2312"/>
                <a:cs typeface="楷体_GB2312"/>
              </a:rPr>
              <a:t>无符号数溢出</a:t>
            </a:r>
          </a:p>
        </p:txBody>
      </p:sp>
      <p:sp>
        <p:nvSpPr>
          <p:cNvPr id="78860" name="Line 12">
            <a:extLst>
              <a:ext uri="{FF2B5EF4-FFF2-40B4-BE49-F238E27FC236}">
                <a16:creationId xmlns:a16="http://schemas.microsoft.com/office/drawing/2014/main" id="{AA460B97-826D-4FF5-B517-8518C63C5134}"/>
              </a:ext>
            </a:extLst>
          </p:cNvPr>
          <p:cNvSpPr>
            <a:spLocks noChangeShapeType="1"/>
          </p:cNvSpPr>
          <p:nvPr/>
        </p:nvSpPr>
        <p:spPr bwMode="auto">
          <a:xfrm>
            <a:off x="1509713" y="4768850"/>
            <a:ext cx="2362200" cy="0"/>
          </a:xfrm>
          <a:prstGeom prst="line">
            <a:avLst/>
          </a:prstGeom>
          <a:noFill/>
          <a:ln w="12700" cap="sq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8861" name="Rectangle 13">
            <a:extLst>
              <a:ext uri="{FF2B5EF4-FFF2-40B4-BE49-F238E27FC236}">
                <a16:creationId xmlns:a16="http://schemas.microsoft.com/office/drawing/2014/main" id="{90228CD4-D17B-43B5-995F-46F295EBCA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6313" y="3930650"/>
            <a:ext cx="3429000" cy="2057400"/>
          </a:xfrm>
          <a:prstGeom prst="rect">
            <a:avLst/>
          </a:prstGeom>
          <a:noFill/>
          <a:ln w="12700">
            <a:solidFill>
              <a:schemeClr val="hlink"/>
            </a:solidFill>
            <a:prstDash val="dash"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78862" name="Rectangle 14">
            <a:extLst>
              <a:ext uri="{FF2B5EF4-FFF2-40B4-BE49-F238E27FC236}">
                <a16:creationId xmlns:a16="http://schemas.microsoft.com/office/drawing/2014/main" id="{164DBF5D-9F97-4B18-84F6-EA4DD98BC5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8713" y="4083050"/>
            <a:ext cx="3276600" cy="176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b="1">
                <a:solidFill>
                  <a:srgbClr val="000000"/>
                </a:solidFill>
              </a:rPr>
              <a:t>            0 0 0 0   0 1 1 1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b="1">
                <a:solidFill>
                  <a:srgbClr val="000000"/>
                </a:solidFill>
              </a:rPr>
              <a:t>        +  1 1 1 1   1 0 1 1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b="1">
                <a:solidFill>
                  <a:srgbClr val="000000"/>
                </a:solidFill>
              </a:rPr>
              <a:t>        1  0 0 0 0   0 0 1 0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rgbClr val="000000"/>
                </a:solidFill>
              </a:rPr>
              <a:t>带：</a:t>
            </a:r>
            <a:r>
              <a:rPr lang="en-US" altLang="zh-CN" sz="2000" b="1">
                <a:solidFill>
                  <a:srgbClr val="000000"/>
                </a:solidFill>
              </a:rPr>
              <a:t>(+7)+(-5)=+2    OF=0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rgbClr val="000000"/>
                </a:solidFill>
              </a:rPr>
              <a:t>无：</a:t>
            </a:r>
            <a:r>
              <a:rPr lang="en-US" altLang="zh-CN" sz="2000" b="1">
                <a:solidFill>
                  <a:srgbClr val="000000"/>
                </a:solidFill>
              </a:rPr>
              <a:t>7+251=2           CF=1</a:t>
            </a:r>
          </a:p>
        </p:txBody>
      </p:sp>
      <p:sp>
        <p:nvSpPr>
          <p:cNvPr id="78863" name="Line 15">
            <a:extLst>
              <a:ext uri="{FF2B5EF4-FFF2-40B4-BE49-F238E27FC236}">
                <a16:creationId xmlns:a16="http://schemas.microsoft.com/office/drawing/2014/main" id="{8897893F-1E5C-4937-AF9F-88551485D09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14513" y="4692650"/>
            <a:ext cx="152400" cy="0"/>
          </a:xfrm>
          <a:prstGeom prst="line">
            <a:avLst/>
          </a:prstGeom>
          <a:noFill/>
          <a:ln w="12700" cap="sq">
            <a:solidFill>
              <a:schemeClr val="bg2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168" name="Rectangle 16">
            <a:extLst>
              <a:ext uri="{FF2B5EF4-FFF2-40B4-BE49-F238E27FC236}">
                <a16:creationId xmlns:a16="http://schemas.microsoft.com/office/drawing/2014/main" id="{D913DC29-0BDC-400B-AA0A-9FD47A1B57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6313" y="3244850"/>
            <a:ext cx="3251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rgbClr val="000000"/>
                </a:solidFill>
                <a:ea typeface="楷体_GB2312"/>
                <a:cs typeface="楷体_GB2312"/>
              </a:rPr>
              <a:t>带符号数和无符号数都溢出</a:t>
            </a:r>
          </a:p>
        </p:txBody>
      </p:sp>
      <p:sp>
        <p:nvSpPr>
          <p:cNvPr id="78865" name="Line 17">
            <a:extLst>
              <a:ext uri="{FF2B5EF4-FFF2-40B4-BE49-F238E27FC236}">
                <a16:creationId xmlns:a16="http://schemas.microsoft.com/office/drawing/2014/main" id="{A7D38BBA-5577-493F-89F0-F7C226E3BA72}"/>
              </a:ext>
            </a:extLst>
          </p:cNvPr>
          <p:cNvSpPr>
            <a:spLocks noChangeShapeType="1"/>
          </p:cNvSpPr>
          <p:nvPr/>
        </p:nvSpPr>
        <p:spPr bwMode="auto">
          <a:xfrm>
            <a:off x="5167313" y="2101850"/>
            <a:ext cx="2362200" cy="0"/>
          </a:xfrm>
          <a:prstGeom prst="line">
            <a:avLst/>
          </a:prstGeom>
          <a:noFill/>
          <a:ln w="12700" cap="sq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8866" name="Rectangle 18">
            <a:extLst>
              <a:ext uri="{FF2B5EF4-FFF2-40B4-BE49-F238E27FC236}">
                <a16:creationId xmlns:a16="http://schemas.microsoft.com/office/drawing/2014/main" id="{A4D1386F-C808-4901-8396-3E39889D58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6313" y="1187450"/>
            <a:ext cx="3429000" cy="2057400"/>
          </a:xfrm>
          <a:prstGeom prst="rect">
            <a:avLst/>
          </a:prstGeom>
          <a:noFill/>
          <a:ln w="12700">
            <a:solidFill>
              <a:schemeClr val="hlink"/>
            </a:solidFill>
            <a:prstDash val="dash"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78867" name="Rectangle 19">
            <a:extLst>
              <a:ext uri="{FF2B5EF4-FFF2-40B4-BE49-F238E27FC236}">
                <a16:creationId xmlns:a16="http://schemas.microsoft.com/office/drawing/2014/main" id="{5E4A7C36-FD21-42D8-955C-0089119176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0113" y="1339850"/>
            <a:ext cx="3657600" cy="176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b="1">
                <a:solidFill>
                  <a:srgbClr val="000000"/>
                </a:solidFill>
              </a:rPr>
              <a:t>            1 0 0 0   0 1 1 1   </a:t>
            </a:r>
            <a:r>
              <a:rPr lang="en-US" altLang="zh-CN" sz="2000" b="1">
                <a:solidFill>
                  <a:srgbClr val="FF3300"/>
                </a:solidFill>
              </a:rPr>
              <a:t>-79h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b="1">
                <a:solidFill>
                  <a:srgbClr val="000000"/>
                </a:solidFill>
              </a:rPr>
              <a:t>        +  1 1 1 1   0 1 0 1   </a:t>
            </a:r>
            <a:r>
              <a:rPr lang="en-US" altLang="zh-CN" sz="2000" b="1">
                <a:solidFill>
                  <a:srgbClr val="FF3300"/>
                </a:solidFill>
              </a:rPr>
              <a:t>-0bh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b="1">
                <a:solidFill>
                  <a:srgbClr val="000000"/>
                </a:solidFill>
              </a:rPr>
              <a:t>        1  0 1 1 1   1 1 0 0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rgbClr val="000000"/>
                </a:solidFill>
              </a:rPr>
              <a:t>带：</a:t>
            </a:r>
            <a:r>
              <a:rPr lang="en-US" altLang="zh-CN" sz="2000" b="1">
                <a:solidFill>
                  <a:srgbClr val="000000"/>
                </a:solidFill>
              </a:rPr>
              <a:t>(-121)+(-11)=+124   OF=1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rgbClr val="000000"/>
                </a:solidFill>
              </a:rPr>
              <a:t>无：</a:t>
            </a:r>
            <a:r>
              <a:rPr lang="en-US" altLang="zh-CN" sz="2000" b="1">
                <a:solidFill>
                  <a:srgbClr val="000000"/>
                </a:solidFill>
              </a:rPr>
              <a:t>135+245=124           CF=1</a:t>
            </a:r>
          </a:p>
        </p:txBody>
      </p:sp>
      <p:sp>
        <p:nvSpPr>
          <p:cNvPr id="78868" name="Line 20">
            <a:extLst>
              <a:ext uri="{FF2B5EF4-FFF2-40B4-BE49-F238E27FC236}">
                <a16:creationId xmlns:a16="http://schemas.microsoft.com/office/drawing/2014/main" id="{BF2BFBFA-D7C6-4F51-9D41-CDB3A0D49A8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72113" y="2025650"/>
            <a:ext cx="152400" cy="0"/>
          </a:xfrm>
          <a:prstGeom prst="line">
            <a:avLst/>
          </a:prstGeom>
          <a:noFill/>
          <a:ln w="12700" cap="sq">
            <a:solidFill>
              <a:schemeClr val="bg2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8869" name="灯片编号占位符 1">
            <a:extLst>
              <a:ext uri="{FF2B5EF4-FFF2-40B4-BE49-F238E27FC236}">
                <a16:creationId xmlns:a16="http://schemas.microsoft.com/office/drawing/2014/main" id="{41D46B0A-41BF-4F13-B6D4-3A174C1F4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6A4D70C3-CC73-4733-8A88-D4F06BB81D0E}" type="slidenum">
              <a:rPr lang="en-US" altLang="zh-CN" sz="1200" smtClean="0">
                <a:solidFill>
                  <a:srgbClr val="B4B686"/>
                </a:solidFill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65</a:t>
            </a:fld>
            <a:endParaRPr lang="en-US" altLang="zh-CN" sz="1200">
              <a:solidFill>
                <a:srgbClr val="B4B686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208AAF0-F776-4B36-ABC2-1EC5A1406C6F}"/>
              </a:ext>
            </a:extLst>
          </p:cNvPr>
          <p:cNvSpPr/>
          <p:nvPr/>
        </p:nvSpPr>
        <p:spPr>
          <a:xfrm>
            <a:off x="607976" y="1047750"/>
            <a:ext cx="7886699" cy="5507050"/>
          </a:xfrm>
          <a:prstGeom prst="rect">
            <a:avLst/>
          </a:prstGeom>
          <a:noFill/>
          <a:ln w="28575">
            <a:solidFill>
              <a:srgbClr val="0E457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8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8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8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8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8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8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9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9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78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8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8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78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78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78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8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8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9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9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78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78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78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788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788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788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788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788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49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49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78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788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788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788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78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9" dur="500"/>
                                        <p:tgtEl>
                                          <p:spTgt spid="788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4" dur="500"/>
                                        <p:tgtEl>
                                          <p:spTgt spid="788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49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49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3" grpId="0" animBg="1"/>
      <p:bldP spid="49158" grpId="0"/>
      <p:bldP spid="78856" grpId="0" animBg="1"/>
      <p:bldP spid="49162" grpId="0"/>
      <p:bldP spid="49163" grpId="0"/>
      <p:bldP spid="78861" grpId="0" animBg="1"/>
      <p:bldP spid="49168" grpId="0"/>
      <p:bldP spid="78866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ext Box 2">
            <a:extLst>
              <a:ext uri="{FF2B5EF4-FFF2-40B4-BE49-F238E27FC236}">
                <a16:creationId xmlns:a16="http://schemas.microsoft.com/office/drawing/2014/main" id="{FC98F9A4-B29C-499B-99F3-3E686BBC58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0500" y="142875"/>
            <a:ext cx="617220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800" b="1">
                <a:solidFill>
                  <a:srgbClr val="000000"/>
                </a:solidFill>
              </a:rPr>
              <a:t>例：双精度数的加法</a:t>
            </a:r>
          </a:p>
        </p:txBody>
      </p:sp>
      <p:sp>
        <p:nvSpPr>
          <p:cNvPr id="79875" name="灯片编号占位符 1">
            <a:extLst>
              <a:ext uri="{FF2B5EF4-FFF2-40B4-BE49-F238E27FC236}">
                <a16:creationId xmlns:a16="http://schemas.microsoft.com/office/drawing/2014/main" id="{5CBDA422-7E89-43FD-895F-C6A24292C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363F9E8C-DE22-4A27-A775-FD1B374567CA}" type="slidenum">
              <a:rPr lang="en-US" altLang="zh-CN" sz="1200" smtClean="0">
                <a:solidFill>
                  <a:srgbClr val="B4B686"/>
                </a:solidFill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66</a:t>
            </a:fld>
            <a:endParaRPr lang="en-US" altLang="zh-CN" sz="1200">
              <a:solidFill>
                <a:srgbClr val="B4B686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B180FCB-C91B-49BC-802C-0302CBADCF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388" y="1236663"/>
            <a:ext cx="4994275" cy="3724275"/>
          </a:xfrm>
          <a:prstGeom prst="rect">
            <a:avLst/>
          </a:prstGeom>
          <a:noFill/>
          <a:ln w="19050">
            <a:solidFill>
              <a:srgbClr val="FF6699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rgbClr val="000000"/>
                </a:solidFill>
              </a:rPr>
              <a:t> </a:t>
            </a:r>
            <a:r>
              <a:rPr lang="en-US" altLang="zh-CN" sz="2000" b="1">
                <a:solidFill>
                  <a:srgbClr val="000000"/>
                </a:solidFill>
              </a:rPr>
              <a:t>(DX) = 0002H    (AX) = 0F365H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000000"/>
                </a:solidFill>
              </a:rPr>
              <a:t> (BX) = 0005H    (CX) =   8100H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endParaRPr lang="en-US" altLang="zh-CN" sz="2000" b="1">
              <a:solidFill>
                <a:srgbClr val="000000"/>
              </a:solidFill>
            </a:endParaRPr>
          </a:p>
          <a:p>
            <a:pPr algn="just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>
                <a:solidFill>
                  <a:srgbClr val="000000"/>
                </a:solidFill>
              </a:rPr>
              <a:t>指令序列  </a:t>
            </a:r>
            <a:r>
              <a:rPr lang="zh-CN" altLang="en-US" sz="2000" b="1">
                <a:solidFill>
                  <a:srgbClr val="000000"/>
                </a:solidFill>
                <a:sym typeface="Monotype Sorts" pitchFamily="2" charset="2"/>
              </a:rPr>
              <a:t> </a:t>
            </a:r>
            <a:r>
              <a:rPr lang="en-US" altLang="zh-CN" sz="2000" b="1">
                <a:solidFill>
                  <a:srgbClr val="000000"/>
                </a:solidFill>
              </a:rPr>
              <a:t>ADD  AX, CX    ; </a:t>
            </a:r>
            <a:r>
              <a:rPr lang="en-US" altLang="zh-CN" sz="1800" b="1">
                <a:solidFill>
                  <a:srgbClr val="000000"/>
                </a:solidFill>
                <a:sym typeface="Monotype Sorts" pitchFamily="2" charset="2"/>
              </a:rPr>
              <a:t>(1) </a:t>
            </a:r>
            <a:endParaRPr lang="en-US" altLang="zh-CN" sz="2000" b="1">
              <a:solidFill>
                <a:srgbClr val="000000"/>
              </a:solidFill>
            </a:endParaRPr>
          </a:p>
          <a:p>
            <a:pPr algn="just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000000"/>
                </a:solidFill>
              </a:rPr>
              <a:t>                   ADC  DX, BX     ; </a:t>
            </a:r>
            <a:r>
              <a:rPr lang="en-US" altLang="zh-CN" sz="1800" b="1">
                <a:solidFill>
                  <a:srgbClr val="000000"/>
                </a:solidFill>
              </a:rPr>
              <a:t>(2) </a:t>
            </a:r>
            <a:endParaRPr lang="en-US" altLang="zh-CN" sz="2000" b="1">
              <a:solidFill>
                <a:srgbClr val="000000"/>
              </a:solidFill>
            </a:endParaRP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endParaRPr lang="en-US" altLang="zh-CN" sz="2000" b="1">
              <a:solidFill>
                <a:srgbClr val="000000"/>
              </a:solidFill>
              <a:sym typeface="Monotype Sorts" pitchFamily="2" charset="2"/>
            </a:endParaRPr>
          </a:p>
          <a:p>
            <a:pPr algn="just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sym typeface="Monotype Sorts" pitchFamily="2" charset="2"/>
              </a:rPr>
              <a:t>(1) </a:t>
            </a:r>
            <a:r>
              <a:rPr lang="zh-CN" altLang="en-US" sz="2000" b="1">
                <a:solidFill>
                  <a:srgbClr val="000000"/>
                </a:solidFill>
              </a:rPr>
              <a:t>执行后，</a:t>
            </a:r>
            <a:r>
              <a:rPr lang="en-US" altLang="zh-CN" sz="2000" b="1">
                <a:solidFill>
                  <a:srgbClr val="000000"/>
                </a:solidFill>
              </a:rPr>
              <a:t>(AX) = 7465H   </a:t>
            </a:r>
          </a:p>
          <a:p>
            <a:pPr algn="just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000000"/>
                </a:solidFill>
              </a:rPr>
              <a:t>                     CF=1    OF=1    SF=0    ZF=0</a:t>
            </a:r>
          </a:p>
          <a:p>
            <a:pPr algn="just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</a:rPr>
              <a:t>(2) </a:t>
            </a:r>
            <a:r>
              <a:rPr lang="zh-CN" altLang="en-US" sz="2000" b="1">
                <a:solidFill>
                  <a:srgbClr val="000000"/>
                </a:solidFill>
              </a:rPr>
              <a:t>执行后，</a:t>
            </a:r>
            <a:r>
              <a:rPr lang="en-US" altLang="zh-CN" sz="2000" b="1">
                <a:solidFill>
                  <a:srgbClr val="000000"/>
                </a:solidFill>
              </a:rPr>
              <a:t>(DX) = 0008H   </a:t>
            </a:r>
          </a:p>
          <a:p>
            <a:pPr algn="just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000000"/>
                </a:solidFill>
              </a:rPr>
              <a:t>                     CF=0    OF=0    SF=0    ZF=0</a:t>
            </a:r>
            <a:endParaRPr lang="zh-CN" altLang="en-US" sz="2000">
              <a:latin typeface="Arial" panose="020B0604020202020204" pitchFamily="34" charset="0"/>
            </a:endParaRPr>
          </a:p>
        </p:txBody>
      </p:sp>
      <p:sp>
        <p:nvSpPr>
          <p:cNvPr id="79877" name="矩形 2">
            <a:extLst>
              <a:ext uri="{FF2B5EF4-FFF2-40B4-BE49-F238E27FC236}">
                <a16:creationId xmlns:a16="http://schemas.microsoft.com/office/drawing/2014/main" id="{C2623662-B713-4341-A5A3-CD4C50970E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803275"/>
            <a:ext cx="4319587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>
                <a:solidFill>
                  <a:srgbClr val="000000"/>
                </a:solidFill>
              </a:rPr>
              <a:t>有两个双精度数：</a:t>
            </a:r>
            <a:r>
              <a:rPr lang="en-US" altLang="zh-CN" sz="2000" b="1">
                <a:solidFill>
                  <a:srgbClr val="000000"/>
                </a:solidFill>
              </a:rPr>
              <a:t>2F365H</a:t>
            </a:r>
            <a:r>
              <a:rPr lang="zh-CN" altLang="en-US" sz="2000" b="1">
                <a:solidFill>
                  <a:srgbClr val="000000"/>
                </a:solidFill>
              </a:rPr>
              <a:t>和</a:t>
            </a:r>
            <a:r>
              <a:rPr lang="en-US" altLang="zh-CN" sz="2000" b="1">
                <a:solidFill>
                  <a:srgbClr val="000000"/>
                </a:solidFill>
              </a:rPr>
              <a:t>58100H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69E8A1D-5737-43A1-93EA-0A4B749821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0038" y="1260475"/>
            <a:ext cx="349885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000000"/>
                </a:solidFill>
              </a:rPr>
              <a:t>   1 1 1 1 0 0 1 1 0 1 1 0 0 1 0 1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000000"/>
                </a:solidFill>
              </a:rPr>
              <a:t>+ 1 0 0 0 0 0 0 1 0 0 0 0 0 0 0 0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endParaRPr lang="en-US" altLang="zh-CN" sz="2000" b="1">
              <a:solidFill>
                <a:srgbClr val="000000"/>
              </a:solidFill>
            </a:endParaRP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000000"/>
                </a:solidFill>
              </a:rPr>
              <a:t>1 0 1 1 1 0 1 0 0 0 1 1 0 0 1 0 1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0D392B75-0661-4B7A-9D40-0F27D5E5E21F}"/>
              </a:ext>
            </a:extLst>
          </p:cNvPr>
          <p:cNvCxnSpPr/>
          <p:nvPr/>
        </p:nvCxnSpPr>
        <p:spPr>
          <a:xfrm>
            <a:off x="5402263" y="2025650"/>
            <a:ext cx="3240087" cy="0"/>
          </a:xfrm>
          <a:prstGeom prst="line">
            <a:avLst/>
          </a:prstGeom>
          <a:ln>
            <a:solidFill>
              <a:srgbClr val="FF669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34D5C638-77D2-4ADB-A8D8-FE860DF86226}"/>
              </a:ext>
            </a:extLst>
          </p:cNvPr>
          <p:cNvSpPr/>
          <p:nvPr/>
        </p:nvSpPr>
        <p:spPr>
          <a:xfrm>
            <a:off x="5605463" y="1263650"/>
            <a:ext cx="231775" cy="13239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88A4C19-2C49-4C16-BA30-216A7B1ACD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5750" y="2870200"/>
            <a:ext cx="3498850" cy="132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000000"/>
                </a:solidFill>
              </a:rPr>
              <a:t>   0 0 0 0 0 0 0 0 0 0 0 0 0 0 1 0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000000"/>
                </a:solidFill>
              </a:rPr>
              <a:t>+ 0 0 0 0 0 0 0 0 0 0 0 0 0 1 0 1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000000"/>
                </a:solidFill>
              </a:rPr>
              <a:t>                                                1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000000"/>
                </a:solidFill>
              </a:rPr>
              <a:t>   0 0 0 0 0 0 0 0 0 0 0 0 1 0 0 0</a:t>
            </a: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BC2F6ABC-4067-4E69-A3EF-81BC70836442}"/>
              </a:ext>
            </a:extLst>
          </p:cNvPr>
          <p:cNvCxnSpPr/>
          <p:nvPr/>
        </p:nvCxnSpPr>
        <p:spPr>
          <a:xfrm>
            <a:off x="5387975" y="3835400"/>
            <a:ext cx="3240088" cy="0"/>
          </a:xfrm>
          <a:prstGeom prst="line">
            <a:avLst/>
          </a:prstGeom>
          <a:ln>
            <a:solidFill>
              <a:srgbClr val="FF669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A674E7D4-E1CA-4E68-B570-8456627DDD4F}"/>
              </a:ext>
            </a:extLst>
          </p:cNvPr>
          <p:cNvSpPr/>
          <p:nvPr/>
        </p:nvSpPr>
        <p:spPr>
          <a:xfrm>
            <a:off x="5589588" y="2871788"/>
            <a:ext cx="233362" cy="13239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9CEAA55-1246-4323-9497-DF5152CC8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975" y="4840288"/>
            <a:ext cx="5495925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C9CB5D8D-4C57-443E-B193-B2F4F683E921}"/>
              </a:ext>
            </a:extLst>
          </p:cNvPr>
          <p:cNvSpPr/>
          <p:nvPr/>
        </p:nvSpPr>
        <p:spPr>
          <a:xfrm>
            <a:off x="5816600" y="4994275"/>
            <a:ext cx="268288" cy="10255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9B0091D-DA19-4675-A5DA-71C546A039AE}"/>
              </a:ext>
            </a:extLst>
          </p:cNvPr>
          <p:cNvSpPr/>
          <p:nvPr/>
        </p:nvSpPr>
        <p:spPr>
          <a:xfrm>
            <a:off x="7407275" y="5013325"/>
            <a:ext cx="268288" cy="10271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5D6CB98-3EA4-4A10-A0AE-67E1B7CCA1B1}"/>
              </a:ext>
            </a:extLst>
          </p:cNvPr>
          <p:cNvSpPr/>
          <p:nvPr/>
        </p:nvSpPr>
        <p:spPr>
          <a:xfrm>
            <a:off x="4065588" y="5157788"/>
            <a:ext cx="1235075" cy="2206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9045533-90FD-4A8A-99E1-944F8A620B2D}"/>
              </a:ext>
            </a:extLst>
          </p:cNvPr>
          <p:cNvSpPr/>
          <p:nvPr/>
        </p:nvSpPr>
        <p:spPr>
          <a:xfrm>
            <a:off x="4113213" y="5964238"/>
            <a:ext cx="1235075" cy="2222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137C970-7A35-4EEA-9492-7F9A918A034D}"/>
              </a:ext>
            </a:extLst>
          </p:cNvPr>
          <p:cNvSpPr/>
          <p:nvPr/>
        </p:nvSpPr>
        <p:spPr>
          <a:xfrm>
            <a:off x="5816600" y="6561138"/>
            <a:ext cx="268288" cy="2079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36ADDA4-98D0-480B-B2E2-06411835B380}"/>
              </a:ext>
            </a:extLst>
          </p:cNvPr>
          <p:cNvSpPr/>
          <p:nvPr/>
        </p:nvSpPr>
        <p:spPr>
          <a:xfrm>
            <a:off x="7407275" y="6551613"/>
            <a:ext cx="268288" cy="2063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10" grpId="0"/>
      <p:bldP spid="12" grpId="0" animBg="1"/>
      <p:bldP spid="9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F81B1-D4C0-4CFE-8E4B-8D75BF4F38F2}" type="slidenum">
              <a:rPr lang="zh-CN" altLang="en-US" smtClean="0"/>
              <a:t>67</a:t>
            </a:fld>
            <a:endParaRPr lang="zh-CN" altLang="en-US" dirty="0"/>
          </a:p>
        </p:txBody>
      </p:sp>
      <p:sp>
        <p:nvSpPr>
          <p:cNvPr id="95" name="Rectangle 1027">
            <a:extLst>
              <a:ext uri="{FF2B5EF4-FFF2-40B4-BE49-F238E27FC236}">
                <a16:creationId xmlns:a16="http://schemas.microsoft.com/office/drawing/2014/main" id="{70DF4719-FF16-47C1-98D2-D2A428B92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3711" y="471449"/>
            <a:ext cx="2037737" cy="646331"/>
          </a:xfrm>
          <a:prstGeom prst="rect">
            <a:avLst/>
          </a:prstGeom>
          <a:solidFill>
            <a:srgbClr val="0E457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算术指令</a:t>
            </a: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9873B49B-55A9-43CA-B8C6-B448ECE8799F}"/>
              </a:ext>
            </a:extLst>
          </p:cNvPr>
          <p:cNvSpPr/>
          <p:nvPr/>
        </p:nvSpPr>
        <p:spPr>
          <a:xfrm>
            <a:off x="421317" y="1279537"/>
            <a:ext cx="8340000" cy="5478423"/>
          </a:xfrm>
          <a:prstGeom prst="rect">
            <a:avLst/>
          </a:prstGeom>
          <a:ln w="19050">
            <a:solidFill>
              <a:srgbClr val="2D8AE7">
                <a:lumMod val="75000"/>
              </a:srgbClr>
            </a:solidFill>
            <a:prstDash val="dash"/>
          </a:ln>
        </p:spPr>
        <p:txBody>
          <a:bodyPr wrap="square">
            <a:spAutoFit/>
          </a:bodyPr>
          <a:lstStyle/>
          <a:p>
            <a:pPr marL="457200" marR="0" lvl="0" indent="-457200" algn="just" defTabSz="91440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zh-CN" altLang="en-US" sz="28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方正静蕾简体" panose="02000000000000000000"/>
              </a:rPr>
              <a:t>减法指令格式：</a:t>
            </a:r>
            <a:r>
              <a:rPr lang="en-US" altLang="zh-CN" sz="28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方正静蕾简体" panose="02000000000000000000"/>
              </a:rPr>
              <a:t>SUB  DST</a:t>
            </a:r>
            <a:r>
              <a:rPr lang="zh-CN" altLang="en-US" sz="28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方正静蕾简体" panose="02000000000000000000"/>
              </a:rPr>
              <a:t>，</a:t>
            </a:r>
            <a:r>
              <a:rPr lang="en-US" altLang="zh-CN" sz="28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方正静蕾简体" panose="02000000000000000000"/>
              </a:rPr>
              <a:t>SRC</a:t>
            </a:r>
          </a:p>
          <a:p>
            <a:pPr marL="914400" lvl="1" indent="-457200" algn="just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执行操作</a:t>
            </a:r>
            <a:r>
              <a:rPr lang="zh-CN" altLang="en-US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  <a:sym typeface="Wingdings" panose="05000000000000000000" pitchFamily="2" charset="2"/>
              </a:rPr>
              <a:t>：</a:t>
            </a:r>
            <a:r>
              <a:rPr lang="en-US" altLang="zh-CN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  <a:sym typeface="Wingdings" panose="05000000000000000000" pitchFamily="2" charset="2"/>
              </a:rPr>
              <a:t> (DST)</a:t>
            </a:r>
            <a:r>
              <a:rPr lang="en-US" altLang="zh-CN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  <a:sym typeface="Symbol" panose="05050102010706020507" pitchFamily="18" charset="2"/>
              </a:rPr>
              <a:t> (DST)-(SRC)</a:t>
            </a:r>
          </a:p>
          <a:p>
            <a:pPr marL="457200" lvl="0" indent="-457200" algn="just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28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方正静蕾简体" panose="02000000000000000000"/>
              </a:rPr>
              <a:t>带借位减法指令格式：</a:t>
            </a:r>
            <a:r>
              <a:rPr lang="en-US" altLang="zh-CN" sz="28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方正静蕾简体" panose="02000000000000000000"/>
              </a:rPr>
              <a:t>SBB  DST, SRC</a:t>
            </a:r>
          </a:p>
          <a:p>
            <a:pPr marL="914400" lvl="1" indent="-457200" algn="just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执行操作</a:t>
            </a:r>
            <a:r>
              <a:rPr lang="zh-CN" altLang="en-US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  <a:sym typeface="Wingdings" panose="05000000000000000000" pitchFamily="2" charset="2"/>
              </a:rPr>
              <a:t>：</a:t>
            </a:r>
            <a:r>
              <a:rPr lang="en-US" altLang="zh-CN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  <a:sym typeface="Wingdings" panose="05000000000000000000" pitchFamily="2" charset="2"/>
              </a:rPr>
              <a:t> (DST)</a:t>
            </a:r>
            <a:r>
              <a:rPr lang="en-US" altLang="zh-CN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  <a:sym typeface="Symbol" panose="05050102010706020507" pitchFamily="18" charset="2"/>
              </a:rPr>
              <a:t> (DST)-(SRC)-CF</a:t>
            </a:r>
          </a:p>
          <a:p>
            <a:pPr marL="457200" lvl="0" indent="-457200" algn="just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28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方正静蕾简体" panose="02000000000000000000"/>
              </a:rPr>
              <a:t>减</a:t>
            </a:r>
            <a:r>
              <a:rPr lang="en-US" altLang="zh-CN" sz="28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方正静蕾简体" panose="02000000000000000000"/>
              </a:rPr>
              <a:t>1</a:t>
            </a:r>
            <a:r>
              <a:rPr lang="zh-CN" altLang="en-US" sz="28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方正静蕾简体" panose="02000000000000000000"/>
              </a:rPr>
              <a:t>指令格式：</a:t>
            </a:r>
            <a:r>
              <a:rPr lang="en-US" altLang="zh-CN" sz="28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方正静蕾简体" panose="02000000000000000000"/>
              </a:rPr>
              <a:t>DEC  OPR</a:t>
            </a:r>
          </a:p>
          <a:p>
            <a:pPr marL="914400" lvl="1" indent="-457200" algn="just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执行操作</a:t>
            </a:r>
            <a:r>
              <a:rPr lang="zh-CN" altLang="en-US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  <a:sym typeface="Wingdings" panose="05000000000000000000" pitchFamily="2" charset="2"/>
              </a:rPr>
              <a:t>：</a:t>
            </a:r>
            <a:r>
              <a:rPr lang="en-US" altLang="zh-CN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  <a:sym typeface="Wingdings" panose="05000000000000000000" pitchFamily="2" charset="2"/>
              </a:rPr>
              <a:t> (OPR)</a:t>
            </a:r>
            <a:r>
              <a:rPr lang="en-US" altLang="zh-CN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  <a:sym typeface="Symbol" panose="05050102010706020507" pitchFamily="18" charset="2"/>
              </a:rPr>
              <a:t> (OPR)-1</a:t>
            </a:r>
          </a:p>
          <a:p>
            <a:pPr marL="457200" marR="0" lvl="0" indent="-457200" algn="just" defTabSz="91440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zh-CN" altLang="en-US" sz="28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方正静蕾简体" panose="02000000000000000000"/>
              </a:rPr>
              <a:t>注意：</a:t>
            </a:r>
            <a:endParaRPr lang="en-US" altLang="zh-CN" sz="2800" b="1" kern="0" dirty="0">
              <a:solidFill>
                <a:srgbClr val="C00000"/>
              </a:solidFill>
              <a:latin typeface="Times New Roman" panose="02020603050405020304" pitchFamily="18" charset="0"/>
              <a:ea typeface="方正静蕾简体" panose="02000000000000000000"/>
            </a:endParaRPr>
          </a:p>
          <a:p>
            <a:pPr lvl="0" indent="-457200" algn="just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方正静蕾简体" panose="02000000000000000000"/>
              </a:rPr>
              <a:t>     </a:t>
            </a:r>
            <a:r>
              <a:rPr lang="en-US" altLang="zh-CN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*</a:t>
            </a:r>
            <a:r>
              <a:rPr lang="zh-CN" altLang="en-US" sz="2800" b="1" kern="0" dirty="0">
                <a:solidFill>
                  <a:srgbClr val="0E457C"/>
                </a:solidFill>
                <a:latin typeface="Times New Roman" panose="02020603050405020304" pitchFamily="18" charset="0"/>
                <a:ea typeface="方正静蕾简体" panose="02000000000000000000"/>
              </a:rPr>
              <a:t>除</a:t>
            </a:r>
            <a:r>
              <a:rPr lang="en-US" altLang="zh-CN" sz="2800" b="1" kern="0" dirty="0">
                <a:solidFill>
                  <a:srgbClr val="0E457C"/>
                </a:solidFill>
                <a:latin typeface="Times New Roman" panose="02020603050405020304" pitchFamily="18" charset="0"/>
                <a:ea typeface="方正静蕾简体" panose="02000000000000000000"/>
              </a:rPr>
              <a:t>DEC</a:t>
            </a:r>
            <a:r>
              <a:rPr lang="zh-CN" altLang="en-US" sz="2800" b="1" kern="0" dirty="0">
                <a:solidFill>
                  <a:srgbClr val="0E457C"/>
                </a:solidFill>
                <a:latin typeface="Times New Roman" panose="02020603050405020304" pitchFamily="18" charset="0"/>
                <a:ea typeface="方正静蕾简体" panose="02000000000000000000"/>
              </a:rPr>
              <a:t>指令不影响</a:t>
            </a:r>
            <a:r>
              <a:rPr lang="en-US" altLang="zh-CN" sz="2800" b="1" kern="0" dirty="0">
                <a:solidFill>
                  <a:srgbClr val="0E457C"/>
                </a:solidFill>
                <a:latin typeface="Times New Roman" panose="02020603050405020304" pitchFamily="18" charset="0"/>
                <a:ea typeface="方正静蕾简体" panose="02000000000000000000"/>
              </a:rPr>
              <a:t>CF</a:t>
            </a:r>
            <a:r>
              <a:rPr lang="zh-CN" altLang="en-US" sz="2800" b="1" kern="0" dirty="0">
                <a:solidFill>
                  <a:srgbClr val="0E457C"/>
                </a:solidFill>
                <a:latin typeface="Times New Roman" panose="02020603050405020304" pitchFamily="18" charset="0"/>
                <a:ea typeface="方正静蕾简体" panose="02000000000000000000"/>
              </a:rPr>
              <a:t>标志外，均影响条件标志         </a:t>
            </a:r>
            <a:endParaRPr lang="en-US" altLang="zh-CN" sz="2800" b="1" kern="0" dirty="0">
              <a:solidFill>
                <a:srgbClr val="0E457C"/>
              </a:solidFill>
              <a:latin typeface="Times New Roman" panose="02020603050405020304" pitchFamily="18" charset="0"/>
              <a:ea typeface="方正静蕾简体" panose="02000000000000000000"/>
            </a:endParaRPr>
          </a:p>
          <a:p>
            <a:pPr lvl="0" algn="just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b="1" kern="0" dirty="0">
                <a:solidFill>
                  <a:srgbClr val="0E457C"/>
                </a:solidFill>
                <a:latin typeface="Times New Roman" panose="02020603050405020304" pitchFamily="18" charset="0"/>
                <a:ea typeface="方正静蕾简体" panose="02000000000000000000"/>
              </a:rPr>
              <a:t>     *</a:t>
            </a:r>
            <a:r>
              <a:rPr lang="zh-CN" altLang="en-US" sz="2800" b="1" kern="0" dirty="0">
                <a:solidFill>
                  <a:srgbClr val="0E457C"/>
                </a:solidFill>
                <a:latin typeface="Times New Roman" panose="02020603050405020304" pitchFamily="18" charset="0"/>
                <a:ea typeface="方正静蕾简体" panose="02000000000000000000"/>
              </a:rPr>
              <a:t>可做字或字节运算</a:t>
            </a:r>
            <a:endParaRPr lang="en-US" altLang="zh-CN" sz="2800" b="1" kern="0" dirty="0">
              <a:solidFill>
                <a:srgbClr val="0E457C"/>
              </a:solidFill>
              <a:latin typeface="Times New Roman" panose="02020603050405020304" pitchFamily="18" charset="0"/>
              <a:ea typeface="方正静蕾简体" panose="020000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158604675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9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animBg="1"/>
      <p:bldP spid="97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Rectangle 3">
            <a:extLst>
              <a:ext uri="{FF2B5EF4-FFF2-40B4-BE49-F238E27FC236}">
                <a16:creationId xmlns:a16="http://schemas.microsoft.com/office/drawing/2014/main" id="{CB717CF5-252D-4D25-8A78-629C245F84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4257" y="1797038"/>
            <a:ext cx="5029200" cy="1152525"/>
          </a:xfrm>
          <a:prstGeom prst="rect">
            <a:avLst/>
          </a:prstGeom>
          <a:noFill/>
          <a:ln w="12700">
            <a:solidFill>
              <a:srgbClr val="FF0066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45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rgbClr val="000000"/>
                </a:solidFill>
              </a:rPr>
              <a:t>CF </a:t>
            </a:r>
            <a:r>
              <a:rPr lang="zh-CN" altLang="en-US" sz="2400" b="1" dirty="0">
                <a:solidFill>
                  <a:srgbClr val="000000"/>
                </a:solidFill>
              </a:rPr>
              <a:t>位表示 无符号数 减法的溢出。</a:t>
            </a:r>
          </a:p>
          <a:p>
            <a:pPr>
              <a:lnSpc>
                <a:spcPct val="145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rgbClr val="000000"/>
                </a:solidFill>
              </a:rPr>
              <a:t>OF </a:t>
            </a:r>
            <a:r>
              <a:rPr lang="zh-CN" altLang="en-US" sz="2400" b="1" dirty="0">
                <a:solidFill>
                  <a:srgbClr val="000000"/>
                </a:solidFill>
              </a:rPr>
              <a:t>位表示 带符号数 减法的溢出。</a:t>
            </a:r>
          </a:p>
        </p:txBody>
      </p:sp>
      <p:sp>
        <p:nvSpPr>
          <p:cNvPr id="82948" name="Text Box 4">
            <a:extLst>
              <a:ext uri="{FF2B5EF4-FFF2-40B4-BE49-F238E27FC236}">
                <a16:creationId xmlns:a16="http://schemas.microsoft.com/office/drawing/2014/main" id="{37555B31-92D9-4E57-8B4E-50DBD88DC8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345" y="3155938"/>
            <a:ext cx="5335587" cy="7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200" b="1" dirty="0">
                <a:solidFill>
                  <a:srgbClr val="000000"/>
                </a:solidFill>
              </a:rPr>
              <a:t>1     </a:t>
            </a:r>
            <a:r>
              <a:rPr lang="zh-CN" altLang="en-US" sz="2200" b="1" dirty="0">
                <a:solidFill>
                  <a:srgbClr val="000000"/>
                </a:solidFill>
                <a:ea typeface="楷体_GB2312"/>
                <a:cs typeface="楷体_GB2312"/>
              </a:rPr>
              <a:t>被减数的最高有效位 </a:t>
            </a:r>
            <a:r>
              <a:rPr lang="zh-CN" altLang="en-US" sz="2400" b="1" dirty="0">
                <a:solidFill>
                  <a:srgbClr val="000000"/>
                </a:solidFill>
                <a:ea typeface="楷体_GB2312"/>
                <a:cs typeface="楷体_GB2312"/>
              </a:rPr>
              <a:t>有</a:t>
            </a:r>
            <a:r>
              <a:rPr lang="zh-CN" altLang="en-US" sz="2200" b="1" dirty="0">
                <a:solidFill>
                  <a:srgbClr val="000000"/>
                </a:solidFill>
                <a:ea typeface="楷体_GB2312"/>
                <a:cs typeface="楷体_GB2312"/>
              </a:rPr>
              <a:t> 向高位的借位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200" b="1" dirty="0">
                <a:solidFill>
                  <a:srgbClr val="000000"/>
                </a:solidFill>
              </a:rPr>
              <a:t>0     </a:t>
            </a:r>
            <a:r>
              <a:rPr lang="zh-CN" altLang="en-US" sz="2200" b="1" dirty="0">
                <a:solidFill>
                  <a:srgbClr val="000000"/>
                </a:solidFill>
                <a:ea typeface="楷体_GB2312"/>
                <a:cs typeface="楷体_GB2312"/>
              </a:rPr>
              <a:t>否则</a:t>
            </a:r>
          </a:p>
        </p:txBody>
      </p:sp>
      <p:sp>
        <p:nvSpPr>
          <p:cNvPr id="82949" name="Text Box 5">
            <a:extLst>
              <a:ext uri="{FF2B5EF4-FFF2-40B4-BE49-F238E27FC236}">
                <a16:creationId xmlns:a16="http://schemas.microsoft.com/office/drawing/2014/main" id="{B8863711-56D2-43AA-BD96-AFF012F1AF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745" y="3232138"/>
            <a:ext cx="7635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b="1">
                <a:solidFill>
                  <a:srgbClr val="000000"/>
                </a:solidFill>
              </a:rPr>
              <a:t>CF=</a:t>
            </a:r>
            <a:endParaRPr lang="en-US" altLang="zh-CN" sz="2400">
              <a:solidFill>
                <a:srgbClr val="000000"/>
              </a:solidFill>
            </a:endParaRPr>
          </a:p>
        </p:txBody>
      </p:sp>
      <p:sp>
        <p:nvSpPr>
          <p:cNvPr id="82950" name="AutoShape 6">
            <a:extLst>
              <a:ext uri="{FF2B5EF4-FFF2-40B4-BE49-F238E27FC236}">
                <a16:creationId xmlns:a16="http://schemas.microsoft.com/office/drawing/2014/main" id="{BFC6512F-4180-4444-A32A-B67D0402D951}"/>
              </a:ext>
            </a:extLst>
          </p:cNvPr>
          <p:cNvSpPr>
            <a:spLocks/>
          </p:cNvSpPr>
          <p:nvPr/>
        </p:nvSpPr>
        <p:spPr bwMode="auto">
          <a:xfrm>
            <a:off x="1447745" y="3155938"/>
            <a:ext cx="76200" cy="685800"/>
          </a:xfrm>
          <a:prstGeom prst="leftBrace">
            <a:avLst>
              <a:gd name="adj1" fmla="val 75000"/>
              <a:gd name="adj2" fmla="val 50000"/>
            </a:avLst>
          </a:prstGeom>
          <a:noFill/>
          <a:ln w="12700" cap="sq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82951" name="Text Box 7">
            <a:extLst>
              <a:ext uri="{FF2B5EF4-FFF2-40B4-BE49-F238E27FC236}">
                <a16:creationId xmlns:a16="http://schemas.microsoft.com/office/drawing/2014/main" id="{02B09BFD-6A19-4D1A-BF5E-96BC1BC20F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345" y="5213338"/>
            <a:ext cx="6573837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200" b="1" dirty="0">
                <a:solidFill>
                  <a:srgbClr val="000000"/>
                </a:solidFill>
              </a:rPr>
              <a:t>1     </a:t>
            </a:r>
            <a:r>
              <a:rPr lang="zh-CN" altLang="en-US" sz="2200" b="1" dirty="0">
                <a:solidFill>
                  <a:srgbClr val="000000"/>
                </a:solidFill>
                <a:ea typeface="楷体_GB2312"/>
                <a:cs typeface="楷体_GB2312"/>
              </a:rPr>
              <a:t>两个操作数符号相反，而结果的符号与减数相同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200" b="1" dirty="0">
                <a:solidFill>
                  <a:srgbClr val="000000"/>
                </a:solidFill>
              </a:rPr>
              <a:t>0     </a:t>
            </a:r>
            <a:r>
              <a:rPr lang="zh-CN" altLang="en-US" sz="2200" b="1" dirty="0">
                <a:solidFill>
                  <a:srgbClr val="000000"/>
                </a:solidFill>
                <a:ea typeface="楷体_GB2312"/>
                <a:cs typeface="楷体_GB2312"/>
              </a:rPr>
              <a:t>否则</a:t>
            </a:r>
          </a:p>
        </p:txBody>
      </p:sp>
      <p:sp>
        <p:nvSpPr>
          <p:cNvPr id="82952" name="Text Box 8">
            <a:extLst>
              <a:ext uri="{FF2B5EF4-FFF2-40B4-BE49-F238E27FC236}">
                <a16:creationId xmlns:a16="http://schemas.microsoft.com/office/drawing/2014/main" id="{B5683DF5-99F2-4E05-8DDD-FDB64FDEAE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745" y="5289538"/>
            <a:ext cx="7794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b="1">
                <a:solidFill>
                  <a:srgbClr val="000000"/>
                </a:solidFill>
              </a:rPr>
              <a:t>OF=</a:t>
            </a:r>
            <a:endParaRPr lang="en-US" altLang="zh-CN" sz="2400">
              <a:solidFill>
                <a:srgbClr val="000000"/>
              </a:solidFill>
            </a:endParaRPr>
          </a:p>
        </p:txBody>
      </p:sp>
      <p:sp>
        <p:nvSpPr>
          <p:cNvPr id="82953" name="AutoShape 9">
            <a:extLst>
              <a:ext uri="{FF2B5EF4-FFF2-40B4-BE49-F238E27FC236}">
                <a16:creationId xmlns:a16="http://schemas.microsoft.com/office/drawing/2014/main" id="{06F1ACFD-46C5-4765-BA65-F5F632F50B72}"/>
              </a:ext>
            </a:extLst>
          </p:cNvPr>
          <p:cNvSpPr>
            <a:spLocks/>
          </p:cNvSpPr>
          <p:nvPr/>
        </p:nvSpPr>
        <p:spPr bwMode="auto">
          <a:xfrm>
            <a:off x="1447745" y="5213338"/>
            <a:ext cx="76200" cy="685800"/>
          </a:xfrm>
          <a:prstGeom prst="leftBrace">
            <a:avLst>
              <a:gd name="adj1" fmla="val 75000"/>
              <a:gd name="adj2" fmla="val 50000"/>
            </a:avLst>
          </a:prstGeom>
          <a:noFill/>
          <a:ln w="12700" cap="sq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82954" name="Text Box 10">
            <a:extLst>
              <a:ext uri="{FF2B5EF4-FFF2-40B4-BE49-F238E27FC236}">
                <a16:creationId xmlns:a16="http://schemas.microsoft.com/office/drawing/2014/main" id="{71CE3B2E-3A04-4225-B4F8-534529A5ED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345" y="4146538"/>
            <a:ext cx="5162550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200" b="1" dirty="0">
                <a:solidFill>
                  <a:srgbClr val="000000"/>
                </a:solidFill>
              </a:rPr>
              <a:t>1     </a:t>
            </a:r>
            <a:r>
              <a:rPr lang="zh-CN" altLang="en-US" sz="2200" b="1" dirty="0">
                <a:solidFill>
                  <a:srgbClr val="000000"/>
                </a:solidFill>
                <a:ea typeface="楷体_GB2312"/>
                <a:cs typeface="楷体_GB2312"/>
              </a:rPr>
              <a:t>减法转换为加法运算时 </a:t>
            </a:r>
            <a:r>
              <a:rPr lang="zh-CN" altLang="en-US" sz="2400" b="1" dirty="0">
                <a:solidFill>
                  <a:srgbClr val="000000"/>
                </a:solidFill>
                <a:ea typeface="楷体_GB2312"/>
                <a:cs typeface="楷体_GB2312"/>
              </a:rPr>
              <a:t>无</a:t>
            </a:r>
            <a:r>
              <a:rPr lang="zh-CN" altLang="en-US" sz="2200" b="1" dirty="0">
                <a:solidFill>
                  <a:srgbClr val="000000"/>
                </a:solidFill>
                <a:ea typeface="楷体_GB2312"/>
                <a:cs typeface="楷体_GB2312"/>
              </a:rPr>
              <a:t> 进位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200" b="1" dirty="0">
                <a:solidFill>
                  <a:srgbClr val="000000"/>
                </a:solidFill>
              </a:rPr>
              <a:t>0     </a:t>
            </a:r>
            <a:r>
              <a:rPr lang="zh-CN" altLang="en-US" sz="2200" b="1" dirty="0">
                <a:solidFill>
                  <a:srgbClr val="000000"/>
                </a:solidFill>
                <a:ea typeface="楷体_GB2312"/>
                <a:cs typeface="楷体_GB2312"/>
              </a:rPr>
              <a:t>否则（有进位）</a:t>
            </a:r>
            <a:r>
              <a:rPr lang="zh-CN" altLang="en-US" sz="2200" b="1" dirty="0">
                <a:solidFill>
                  <a:srgbClr val="C00000"/>
                </a:solidFill>
                <a:ea typeface="楷体_GB2312"/>
                <a:cs typeface="楷体_GB2312"/>
              </a:rPr>
              <a:t>与加法运算刚好相反</a:t>
            </a:r>
          </a:p>
        </p:txBody>
      </p:sp>
      <p:sp>
        <p:nvSpPr>
          <p:cNvPr id="82955" name="Text Box 11">
            <a:extLst>
              <a:ext uri="{FF2B5EF4-FFF2-40B4-BE49-F238E27FC236}">
                <a16:creationId xmlns:a16="http://schemas.microsoft.com/office/drawing/2014/main" id="{EF5D1765-7635-496F-A3A4-16A440522B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745" y="4222738"/>
            <a:ext cx="7635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b="1">
                <a:solidFill>
                  <a:srgbClr val="000000"/>
                </a:solidFill>
              </a:rPr>
              <a:t>CF=</a:t>
            </a:r>
            <a:endParaRPr lang="en-US" altLang="zh-CN" sz="2400">
              <a:solidFill>
                <a:srgbClr val="000000"/>
              </a:solidFill>
            </a:endParaRPr>
          </a:p>
        </p:txBody>
      </p:sp>
      <p:sp>
        <p:nvSpPr>
          <p:cNvPr id="82956" name="AutoShape 12">
            <a:extLst>
              <a:ext uri="{FF2B5EF4-FFF2-40B4-BE49-F238E27FC236}">
                <a16:creationId xmlns:a16="http://schemas.microsoft.com/office/drawing/2014/main" id="{FE2CF14F-F478-48B1-A723-15A8B515E9A2}"/>
              </a:ext>
            </a:extLst>
          </p:cNvPr>
          <p:cNvSpPr>
            <a:spLocks/>
          </p:cNvSpPr>
          <p:nvPr/>
        </p:nvSpPr>
        <p:spPr bwMode="auto">
          <a:xfrm>
            <a:off x="1447745" y="4146538"/>
            <a:ext cx="76200" cy="685800"/>
          </a:xfrm>
          <a:prstGeom prst="leftBrace">
            <a:avLst>
              <a:gd name="adj1" fmla="val 75000"/>
              <a:gd name="adj2" fmla="val 50000"/>
            </a:avLst>
          </a:prstGeom>
          <a:noFill/>
          <a:ln w="12700" cap="sq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82957" name="Text Box 13">
            <a:extLst>
              <a:ext uri="{FF2B5EF4-FFF2-40B4-BE49-F238E27FC236}">
                <a16:creationId xmlns:a16="http://schemas.microsoft.com/office/drawing/2014/main" id="{B2101D1F-8F2E-4504-AC72-C641CEF516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1945" y="3689338"/>
            <a:ext cx="492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b="1">
                <a:solidFill>
                  <a:srgbClr val="000000"/>
                </a:solidFill>
              </a:rPr>
              <a:t>或</a:t>
            </a:r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82958" name="文本框 1">
            <a:extLst>
              <a:ext uri="{FF2B5EF4-FFF2-40B4-BE49-F238E27FC236}">
                <a16:creationId xmlns:a16="http://schemas.microsoft.com/office/drawing/2014/main" id="{76CDBC76-A133-4BFD-A35B-44C9B12A5F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49374" y="3456769"/>
            <a:ext cx="893762" cy="922337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 b="1" dirty="0">
                <a:solidFill>
                  <a:schemeClr val="bg1"/>
                </a:solidFill>
                <a:latin typeface="Arial" panose="020B0604020202020204" pitchFamily="34" charset="0"/>
              </a:rPr>
              <a:t>互反：记一个即可</a:t>
            </a:r>
          </a:p>
        </p:txBody>
      </p:sp>
      <p:sp>
        <p:nvSpPr>
          <p:cNvPr id="4" name="左大括号 3">
            <a:extLst>
              <a:ext uri="{FF2B5EF4-FFF2-40B4-BE49-F238E27FC236}">
                <a16:creationId xmlns:a16="http://schemas.microsoft.com/office/drawing/2014/main" id="{199C514F-6599-4600-8864-559A2FE8139A}"/>
              </a:ext>
            </a:extLst>
          </p:cNvPr>
          <p:cNvSpPr/>
          <p:nvPr/>
        </p:nvSpPr>
        <p:spPr>
          <a:xfrm rot="10800000">
            <a:off x="6895269" y="3359087"/>
            <a:ext cx="341312" cy="1079500"/>
          </a:xfrm>
          <a:prstGeom prst="leftBrace">
            <a:avLst>
              <a:gd name="adj1" fmla="val 8333"/>
              <a:gd name="adj2" fmla="val 55202"/>
            </a:avLst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noProof="1"/>
          </a:p>
        </p:txBody>
      </p:sp>
      <p:sp>
        <p:nvSpPr>
          <p:cNvPr id="82960" name="灯片编号占位符 1">
            <a:extLst>
              <a:ext uri="{FF2B5EF4-FFF2-40B4-BE49-F238E27FC236}">
                <a16:creationId xmlns:a16="http://schemas.microsoft.com/office/drawing/2014/main" id="{0A16C6E5-24EC-4785-BCE2-61645E075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73A93E2E-C5A0-48D1-9E13-2CE8D574B0A6}" type="slidenum">
              <a:rPr lang="en-US" altLang="zh-CN" sz="1200" smtClean="0">
                <a:solidFill>
                  <a:srgbClr val="B4B686"/>
                </a:solidFill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68</a:t>
            </a:fld>
            <a:endParaRPr lang="en-US" altLang="zh-CN" sz="1200">
              <a:solidFill>
                <a:srgbClr val="B4B686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0EA1852-0AB8-41D0-A8DD-A865B274BCFA}"/>
              </a:ext>
            </a:extLst>
          </p:cNvPr>
          <p:cNvSpPr/>
          <p:nvPr/>
        </p:nvSpPr>
        <p:spPr>
          <a:xfrm>
            <a:off x="421317" y="1279537"/>
            <a:ext cx="8340000" cy="5262979"/>
          </a:xfrm>
          <a:prstGeom prst="rect">
            <a:avLst/>
          </a:prstGeom>
          <a:ln w="19050">
            <a:solidFill>
              <a:srgbClr val="2D8AE7">
                <a:lumMod val="75000"/>
              </a:srgbClr>
            </a:solidFill>
            <a:prstDash val="dash"/>
          </a:ln>
        </p:spPr>
        <p:txBody>
          <a:bodyPr wrap="square">
            <a:spAutoFit/>
          </a:bodyPr>
          <a:lstStyle/>
          <a:p>
            <a:pPr marL="457200" marR="0" lvl="0" indent="-457200" algn="just" defTabSz="91440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altLang="zh-CN" sz="2800" b="1" kern="0" dirty="0">
              <a:solidFill>
                <a:srgbClr val="C00000"/>
              </a:solidFill>
              <a:latin typeface="Times New Roman" panose="02020603050405020304" pitchFamily="18" charset="0"/>
              <a:ea typeface="方正静蕾简体" panose="02000000000000000000"/>
            </a:endParaRPr>
          </a:p>
          <a:p>
            <a:pPr marL="457200" marR="0" lvl="0" indent="-457200" algn="just" defTabSz="91440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altLang="zh-CN" sz="2800" b="1" kern="0" dirty="0">
              <a:solidFill>
                <a:srgbClr val="C00000"/>
              </a:solidFill>
              <a:latin typeface="Times New Roman" panose="02020603050405020304" pitchFamily="18" charset="0"/>
              <a:ea typeface="方正静蕾简体" panose="02000000000000000000"/>
            </a:endParaRPr>
          </a:p>
          <a:p>
            <a:pPr marL="457200" marR="0" lvl="0" indent="-457200" algn="just" defTabSz="91440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altLang="zh-CN" sz="2800" b="1" kern="0" dirty="0">
              <a:solidFill>
                <a:srgbClr val="C00000"/>
              </a:solidFill>
              <a:latin typeface="Times New Roman" panose="02020603050405020304" pitchFamily="18" charset="0"/>
              <a:ea typeface="方正静蕾简体" panose="02000000000000000000"/>
            </a:endParaRPr>
          </a:p>
          <a:p>
            <a:pPr marL="457200" marR="0" lvl="0" indent="-457200" algn="just" defTabSz="91440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altLang="zh-CN" sz="2800" b="1" kern="0" dirty="0">
              <a:solidFill>
                <a:srgbClr val="C00000"/>
              </a:solidFill>
              <a:latin typeface="Times New Roman" panose="02020603050405020304" pitchFamily="18" charset="0"/>
              <a:ea typeface="方正静蕾简体" panose="02000000000000000000"/>
            </a:endParaRPr>
          </a:p>
          <a:p>
            <a:pPr marL="457200" marR="0" lvl="0" indent="-457200" algn="just" defTabSz="91440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altLang="zh-CN" sz="2800" b="1" kern="0" dirty="0">
              <a:solidFill>
                <a:srgbClr val="C00000"/>
              </a:solidFill>
              <a:latin typeface="Times New Roman" panose="02020603050405020304" pitchFamily="18" charset="0"/>
              <a:ea typeface="方正静蕾简体" panose="02000000000000000000"/>
            </a:endParaRPr>
          </a:p>
          <a:p>
            <a:pPr marL="457200" marR="0" lvl="0" indent="-457200" algn="just" defTabSz="91440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altLang="zh-CN" sz="2800" b="1" kern="0" dirty="0">
              <a:solidFill>
                <a:srgbClr val="C00000"/>
              </a:solidFill>
              <a:latin typeface="Times New Roman" panose="02020603050405020304" pitchFamily="18" charset="0"/>
              <a:ea typeface="方正静蕾简体" panose="02000000000000000000"/>
            </a:endParaRPr>
          </a:p>
          <a:p>
            <a:pPr marL="457200" marR="0" lvl="0" indent="-457200" algn="just" defTabSz="91440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altLang="zh-CN" sz="2800" b="1" kern="0" dirty="0">
              <a:solidFill>
                <a:srgbClr val="C00000"/>
              </a:solidFill>
              <a:latin typeface="Times New Roman" panose="02020603050405020304" pitchFamily="18" charset="0"/>
              <a:ea typeface="方正静蕾简体" panose="02000000000000000000"/>
            </a:endParaRPr>
          </a:p>
          <a:p>
            <a:pPr marL="457200" marR="0" lvl="0" indent="-457200" algn="just" defTabSz="91440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altLang="zh-CN" sz="2800" b="1" kern="0" dirty="0">
              <a:solidFill>
                <a:srgbClr val="C00000"/>
              </a:solidFill>
              <a:latin typeface="Times New Roman" panose="02020603050405020304" pitchFamily="18" charset="0"/>
              <a:ea typeface="方正静蕾简体" panose="02000000000000000000"/>
            </a:endParaRPr>
          </a:p>
          <a:p>
            <a:pPr marL="457200" marR="0" lvl="0" indent="-457200" algn="just" defTabSz="91440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altLang="zh-CN" sz="2800" b="1" kern="0" dirty="0">
              <a:solidFill>
                <a:srgbClr val="C00000"/>
              </a:solidFill>
              <a:latin typeface="Times New Roman" panose="02020603050405020304" pitchFamily="18" charset="0"/>
              <a:ea typeface="方正静蕾简体" panose="02000000000000000000"/>
            </a:endParaRPr>
          </a:p>
          <a:p>
            <a:pPr marL="457200" marR="0" lvl="0" indent="-457200" algn="just" defTabSz="91440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altLang="zh-CN" sz="2800" b="1" kern="0" dirty="0">
              <a:solidFill>
                <a:srgbClr val="C00000"/>
              </a:solidFill>
              <a:latin typeface="Times New Roman" panose="02020603050405020304" pitchFamily="18" charset="0"/>
              <a:ea typeface="方正静蕾简体" panose="02000000000000000000"/>
            </a:endParaRPr>
          </a:p>
          <a:p>
            <a:pPr marL="457200" marR="0" lvl="0" indent="-457200" algn="just" defTabSz="91440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altLang="zh-CN" sz="2800" b="1" kern="0" dirty="0">
              <a:solidFill>
                <a:srgbClr val="C00000"/>
              </a:solidFill>
              <a:latin typeface="Times New Roman" panose="02020603050405020304" pitchFamily="18" charset="0"/>
              <a:ea typeface="方正静蕾简体" panose="02000000000000000000"/>
            </a:endParaRPr>
          </a:p>
          <a:p>
            <a:pPr marL="457200" marR="0" lvl="0" indent="-457200" algn="just" defTabSz="91440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altLang="zh-CN" sz="2800" b="1" kern="0" dirty="0">
              <a:solidFill>
                <a:srgbClr val="C00000"/>
              </a:solidFill>
              <a:latin typeface="Times New Roman" panose="02020603050405020304" pitchFamily="18" charset="0"/>
              <a:ea typeface="方正静蕾简体" panose="02000000000000000000"/>
            </a:endParaRPr>
          </a:p>
        </p:txBody>
      </p:sp>
      <p:sp>
        <p:nvSpPr>
          <p:cNvPr id="18" name="Rectangle 1027">
            <a:extLst>
              <a:ext uri="{FF2B5EF4-FFF2-40B4-BE49-F238E27FC236}">
                <a16:creationId xmlns:a16="http://schemas.microsoft.com/office/drawing/2014/main" id="{30D6331B-A73E-485B-9EF1-E07EAEEE5A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1250" y="454246"/>
            <a:ext cx="6332183" cy="646331"/>
          </a:xfrm>
          <a:prstGeom prst="rect">
            <a:avLst/>
          </a:prstGeom>
          <a:solidFill>
            <a:srgbClr val="0E457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减法指令对条件标志位的影响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2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2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2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2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82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2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82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2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5" dur="500"/>
                                        <p:tgtEl>
                                          <p:spTgt spid="82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82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82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82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7" grpId="0" animBg="1"/>
      <p:bldP spid="82948" grpId="0"/>
      <p:bldP spid="82949" grpId="0"/>
      <p:bldP spid="82950" grpId="0" animBg="1"/>
      <p:bldP spid="82951" grpId="0"/>
      <p:bldP spid="82952" grpId="0"/>
      <p:bldP spid="82953" grpId="0" animBg="1"/>
      <p:bldP spid="82954" grpId="0"/>
      <p:bldP spid="82955" grpId="0"/>
      <p:bldP spid="82956" grpId="0" animBg="1"/>
      <p:bldP spid="82957" grpId="0"/>
      <p:bldP spid="82958" grpId="0" animBg="1"/>
      <p:bldP spid="4" grpId="0" animBg="1"/>
      <p:bldP spid="17" grpId="0" animBg="1"/>
      <p:bldP spid="18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F81B1-D4C0-4CFE-8E4B-8D75BF4F38F2}" type="slidenum">
              <a:rPr lang="zh-CN" altLang="en-US" smtClean="0"/>
              <a:t>69</a:t>
            </a:fld>
            <a:endParaRPr lang="zh-CN" altLang="en-US" dirty="0"/>
          </a:p>
        </p:txBody>
      </p:sp>
      <p:sp>
        <p:nvSpPr>
          <p:cNvPr id="95" name="Rectangle 1027">
            <a:extLst>
              <a:ext uri="{FF2B5EF4-FFF2-40B4-BE49-F238E27FC236}">
                <a16:creationId xmlns:a16="http://schemas.microsoft.com/office/drawing/2014/main" id="{70DF4719-FF16-47C1-98D2-D2A428B92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3711" y="471449"/>
            <a:ext cx="2037737" cy="646331"/>
          </a:xfrm>
          <a:prstGeom prst="rect">
            <a:avLst/>
          </a:prstGeom>
          <a:solidFill>
            <a:srgbClr val="0E457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算术指令</a:t>
            </a: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9873B49B-55A9-43CA-B8C6-B448ECE8799F}"/>
              </a:ext>
            </a:extLst>
          </p:cNvPr>
          <p:cNvSpPr/>
          <p:nvPr/>
        </p:nvSpPr>
        <p:spPr>
          <a:xfrm>
            <a:off x="421317" y="1279537"/>
            <a:ext cx="8340000" cy="4832092"/>
          </a:xfrm>
          <a:prstGeom prst="rect">
            <a:avLst/>
          </a:prstGeom>
          <a:ln w="19050">
            <a:solidFill>
              <a:srgbClr val="2D8AE7">
                <a:lumMod val="75000"/>
              </a:srgbClr>
            </a:solidFill>
            <a:prstDash val="dash"/>
          </a:ln>
        </p:spPr>
        <p:txBody>
          <a:bodyPr wrap="square">
            <a:spAutoFit/>
          </a:bodyPr>
          <a:lstStyle/>
          <a:p>
            <a:pPr marL="457200" marR="0" lvl="0" indent="-457200" algn="just" defTabSz="91440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zh-CN" altLang="en-US" sz="28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方正静蕾简体" panose="02000000000000000000"/>
              </a:rPr>
              <a:t>求补指令格式：</a:t>
            </a:r>
            <a:r>
              <a:rPr lang="en-US" altLang="zh-CN" sz="28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方正静蕾简体" panose="02000000000000000000"/>
              </a:rPr>
              <a:t>NEG OPR</a:t>
            </a:r>
          </a:p>
          <a:p>
            <a:pPr marL="914400" lvl="1" indent="-457200" algn="just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执行操作</a:t>
            </a:r>
            <a:r>
              <a:rPr lang="zh-CN" altLang="en-US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  <a:sym typeface="Wingdings" panose="05000000000000000000" pitchFamily="2" charset="2"/>
              </a:rPr>
              <a:t>：</a:t>
            </a:r>
            <a:r>
              <a:rPr lang="en-US" altLang="zh-CN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  <a:sym typeface="Wingdings" panose="05000000000000000000" pitchFamily="2" charset="2"/>
              </a:rPr>
              <a:t> (OPR)</a:t>
            </a:r>
            <a:r>
              <a:rPr lang="en-US" altLang="zh-CN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  <a:sym typeface="Symbol" panose="05050102010706020507" pitchFamily="18" charset="2"/>
              </a:rPr>
              <a:t>  - (OPR)</a:t>
            </a:r>
          </a:p>
          <a:p>
            <a:pPr marL="457200" lvl="0" indent="-457200" algn="just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28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方正静蕾简体" panose="02000000000000000000"/>
              </a:rPr>
              <a:t>比较指令格式：</a:t>
            </a:r>
            <a:r>
              <a:rPr lang="en-US" altLang="zh-CN" sz="28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方正静蕾简体" panose="02000000000000000000"/>
              </a:rPr>
              <a:t>CMP  OPR1, OPR2</a:t>
            </a:r>
          </a:p>
          <a:p>
            <a:pPr marL="914400" lvl="1" indent="-457200" algn="just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执行操作</a:t>
            </a:r>
            <a:r>
              <a:rPr lang="zh-CN" altLang="en-US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  <a:sym typeface="Wingdings" panose="05000000000000000000" pitchFamily="2" charset="2"/>
              </a:rPr>
              <a:t>：</a:t>
            </a:r>
            <a:r>
              <a:rPr lang="en-US" altLang="zh-CN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  <a:sym typeface="Wingdings" panose="05000000000000000000" pitchFamily="2" charset="2"/>
              </a:rPr>
              <a:t> (OPR1)</a:t>
            </a:r>
            <a:r>
              <a:rPr lang="en-US" altLang="zh-CN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  <a:sym typeface="Symbol" panose="05050102010706020507" pitchFamily="18" charset="2"/>
              </a:rPr>
              <a:t> - (OPR2)</a:t>
            </a:r>
          </a:p>
          <a:p>
            <a:pPr marL="914400" lvl="1" indent="-457200" algn="just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28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方正静蕾简体" panose="02000000000000000000"/>
                <a:sym typeface="Symbol" panose="05050102010706020507" pitchFamily="18" charset="2"/>
              </a:rPr>
              <a:t>并不保存结果，只设置标志位</a:t>
            </a:r>
            <a:endParaRPr lang="en-US" altLang="zh-CN" sz="2800" b="1" kern="0" dirty="0">
              <a:solidFill>
                <a:srgbClr val="C00000"/>
              </a:solidFill>
              <a:latin typeface="Times New Roman" panose="02020603050405020304" pitchFamily="18" charset="0"/>
              <a:ea typeface="方正静蕾简体" panose="02000000000000000000"/>
              <a:sym typeface="Symbol" panose="05050102010706020507" pitchFamily="18" charset="2"/>
            </a:endParaRPr>
          </a:p>
          <a:p>
            <a:pPr marL="457200" marR="0" lvl="0" indent="-457200" algn="just" defTabSz="91440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zh-CN" altLang="en-US" sz="28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方正静蕾简体" panose="02000000000000000000"/>
              </a:rPr>
              <a:t>注意：</a:t>
            </a:r>
            <a:endParaRPr lang="en-US" altLang="zh-CN" sz="2800" b="1" kern="0" dirty="0">
              <a:solidFill>
                <a:srgbClr val="C00000"/>
              </a:solidFill>
              <a:latin typeface="Times New Roman" panose="02020603050405020304" pitchFamily="18" charset="0"/>
              <a:ea typeface="方正静蕾简体" panose="02000000000000000000"/>
            </a:endParaRPr>
          </a:p>
          <a:p>
            <a:pPr lvl="0" indent="-457200" algn="just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方正静蕾简体" panose="02000000000000000000"/>
              </a:rPr>
              <a:t>     </a:t>
            </a:r>
            <a:r>
              <a:rPr lang="en-US" altLang="zh-CN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*</a:t>
            </a:r>
            <a:r>
              <a:rPr lang="zh-CN" altLang="en-US" sz="2800" b="1" kern="0" dirty="0">
                <a:solidFill>
                  <a:srgbClr val="0E457C"/>
                </a:solidFill>
                <a:latin typeface="Times New Roman" panose="02020603050405020304" pitchFamily="18" charset="0"/>
                <a:ea typeface="方正静蕾简体" panose="02000000000000000000"/>
              </a:rPr>
              <a:t>除</a:t>
            </a:r>
            <a:r>
              <a:rPr lang="en-US" altLang="zh-CN" sz="2800" b="1" kern="0" dirty="0">
                <a:solidFill>
                  <a:srgbClr val="0E457C"/>
                </a:solidFill>
                <a:latin typeface="Times New Roman" panose="02020603050405020304" pitchFamily="18" charset="0"/>
                <a:ea typeface="方正静蕾简体" panose="02000000000000000000"/>
              </a:rPr>
              <a:t>DEC</a:t>
            </a:r>
            <a:r>
              <a:rPr lang="zh-CN" altLang="en-US" sz="2800" b="1" kern="0" dirty="0">
                <a:solidFill>
                  <a:srgbClr val="0E457C"/>
                </a:solidFill>
                <a:latin typeface="Times New Roman" panose="02020603050405020304" pitchFamily="18" charset="0"/>
                <a:ea typeface="方正静蕾简体" panose="02000000000000000000"/>
              </a:rPr>
              <a:t>指令不影响</a:t>
            </a:r>
            <a:r>
              <a:rPr lang="en-US" altLang="zh-CN" sz="2800" b="1" kern="0" dirty="0">
                <a:solidFill>
                  <a:srgbClr val="0E457C"/>
                </a:solidFill>
                <a:latin typeface="Times New Roman" panose="02020603050405020304" pitchFamily="18" charset="0"/>
                <a:ea typeface="方正静蕾简体" panose="02000000000000000000"/>
              </a:rPr>
              <a:t>CF</a:t>
            </a:r>
            <a:r>
              <a:rPr lang="zh-CN" altLang="en-US" sz="2800" b="1" kern="0" dirty="0">
                <a:solidFill>
                  <a:srgbClr val="0E457C"/>
                </a:solidFill>
                <a:latin typeface="Times New Roman" panose="02020603050405020304" pitchFamily="18" charset="0"/>
                <a:ea typeface="方正静蕾简体" panose="02000000000000000000"/>
              </a:rPr>
              <a:t>标志外，均影响条件标志         </a:t>
            </a:r>
            <a:endParaRPr lang="en-US" altLang="zh-CN" sz="2800" b="1" kern="0" dirty="0">
              <a:solidFill>
                <a:srgbClr val="0E457C"/>
              </a:solidFill>
              <a:latin typeface="Times New Roman" panose="02020603050405020304" pitchFamily="18" charset="0"/>
              <a:ea typeface="方正静蕾简体" panose="02000000000000000000"/>
            </a:endParaRPr>
          </a:p>
          <a:p>
            <a:pPr lvl="0" algn="just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b="1" kern="0" dirty="0">
                <a:solidFill>
                  <a:srgbClr val="0E457C"/>
                </a:solidFill>
                <a:latin typeface="Times New Roman" panose="02020603050405020304" pitchFamily="18" charset="0"/>
                <a:ea typeface="方正静蕾简体" panose="02000000000000000000"/>
              </a:rPr>
              <a:t>     *</a:t>
            </a:r>
            <a:r>
              <a:rPr lang="zh-CN" altLang="en-US" sz="2800" b="1" kern="0" dirty="0">
                <a:solidFill>
                  <a:srgbClr val="0E457C"/>
                </a:solidFill>
                <a:latin typeface="Times New Roman" panose="02020603050405020304" pitchFamily="18" charset="0"/>
                <a:ea typeface="方正静蕾简体" panose="02000000000000000000"/>
              </a:rPr>
              <a:t>可做字或字节运算</a:t>
            </a:r>
            <a:endParaRPr lang="en-US" altLang="zh-CN" sz="2800" b="1" kern="0" dirty="0">
              <a:solidFill>
                <a:srgbClr val="0E457C"/>
              </a:solidFill>
              <a:latin typeface="Times New Roman" panose="02020603050405020304" pitchFamily="18" charset="0"/>
              <a:ea typeface="方正静蕾简体" panose="020000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394094844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animBg="1"/>
      <p:bldP spid="9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F81B1-D4C0-4CFE-8E4B-8D75BF4F38F2}" type="slidenum">
              <a:rPr lang="zh-CN" altLang="en-US" smtClean="0"/>
              <a:t>7</a:t>
            </a:fld>
            <a:endParaRPr lang="zh-CN" altLang="en-US" dirty="0"/>
          </a:p>
        </p:txBody>
      </p:sp>
      <p:sp>
        <p:nvSpPr>
          <p:cNvPr id="95" name="Rectangle 1027">
            <a:extLst>
              <a:ext uri="{FF2B5EF4-FFF2-40B4-BE49-F238E27FC236}">
                <a16:creationId xmlns:a16="http://schemas.microsoft.com/office/drawing/2014/main" id="{70DF4719-FF16-47C1-98D2-D2A428B92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5636" y="404774"/>
            <a:ext cx="3270447" cy="707886"/>
          </a:xfrm>
          <a:prstGeom prst="rect">
            <a:avLst/>
          </a:prstGeom>
          <a:solidFill>
            <a:srgbClr val="0E457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40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2. </a:t>
            </a:r>
            <a:r>
              <a:rPr lang="zh-CN" altLang="en-US" sz="40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寄存器寻址</a:t>
            </a: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9873B49B-55A9-43CA-B8C6-B448ECE8799F}"/>
              </a:ext>
            </a:extLst>
          </p:cNvPr>
          <p:cNvSpPr/>
          <p:nvPr/>
        </p:nvSpPr>
        <p:spPr>
          <a:xfrm>
            <a:off x="402000" y="1353391"/>
            <a:ext cx="8340000" cy="4755725"/>
          </a:xfrm>
          <a:prstGeom prst="rect">
            <a:avLst/>
          </a:prstGeom>
          <a:ln w="19050">
            <a:solidFill>
              <a:srgbClr val="2D8AE7">
                <a:lumMod val="75000"/>
              </a:srgbClr>
            </a:solidFill>
            <a:prstDash val="dash"/>
          </a:ln>
        </p:spPr>
        <p:txBody>
          <a:bodyPr wrap="square">
            <a:spAutoFit/>
          </a:bodyPr>
          <a:lstStyle/>
          <a:p>
            <a:pPr marL="457200" marR="0" lvl="0" indent="-457200" algn="just" defTabSz="91440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zh-CN" altLang="en-US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操作数在寄存器中给出；</a:t>
            </a:r>
            <a:endParaRPr lang="en-US" altLang="zh-CN" sz="2800" b="1" kern="0" dirty="0">
              <a:solidFill>
                <a:srgbClr val="2D8AE7">
                  <a:lumMod val="50000"/>
                </a:srgbClr>
              </a:solidFill>
              <a:latin typeface="Times New Roman" panose="02020603050405020304" pitchFamily="18" charset="0"/>
              <a:ea typeface="方正静蕾简体" panose="02000000000000000000"/>
            </a:endParaRPr>
          </a:p>
          <a:p>
            <a:pPr marL="914400" lvl="1" indent="-457200" algn="just" defTabSz="9144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指令格式： </a:t>
            </a:r>
            <a:r>
              <a:rPr lang="en-US" altLang="zh-CN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MOV AL, BH</a:t>
            </a:r>
          </a:p>
          <a:p>
            <a:pPr lvl="1" algn="just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                          MOV AX, BX</a:t>
            </a:r>
          </a:p>
          <a:p>
            <a:pPr lvl="1" indent="-457200" algn="just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28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方正静蕾简体" panose="02000000000000000000"/>
              </a:rPr>
              <a:t>字节寄存器只有 </a:t>
            </a:r>
            <a:endParaRPr lang="en-US" altLang="zh-CN" sz="2800" b="1" kern="0" dirty="0">
              <a:solidFill>
                <a:srgbClr val="C00000"/>
              </a:solidFill>
              <a:latin typeface="Times New Roman" panose="02020603050405020304" pitchFamily="18" charset="0"/>
              <a:ea typeface="方正静蕾简体" panose="02000000000000000000"/>
            </a:endParaRPr>
          </a:p>
          <a:p>
            <a:pPr lvl="2" indent="-457200" algn="just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sz="28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方正静蕾简体" panose="02000000000000000000"/>
              </a:rPr>
              <a:t>AH AL BH BL CH CL DH DL</a:t>
            </a:r>
          </a:p>
          <a:p>
            <a:pPr lvl="1" indent="-457200" algn="just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sz="28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方正静蕾简体" panose="02000000000000000000"/>
              </a:rPr>
              <a:t>SRC</a:t>
            </a:r>
            <a:r>
              <a:rPr lang="zh-CN" altLang="en-US" sz="28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方正静蕾简体" panose="02000000000000000000"/>
              </a:rPr>
              <a:t>和</a:t>
            </a:r>
            <a:r>
              <a:rPr lang="en-US" altLang="zh-CN" sz="28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方正静蕾简体" panose="02000000000000000000"/>
              </a:rPr>
              <a:t>DST</a:t>
            </a:r>
            <a:r>
              <a:rPr lang="zh-CN" altLang="en-US" sz="28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方正静蕾简体" panose="02000000000000000000"/>
              </a:rPr>
              <a:t>的字长一致</a:t>
            </a:r>
            <a:endParaRPr lang="en-US" altLang="zh-CN" sz="2800" b="1" kern="0" dirty="0">
              <a:solidFill>
                <a:srgbClr val="C00000"/>
              </a:solidFill>
              <a:latin typeface="Times New Roman" panose="02020603050405020304" pitchFamily="18" charset="0"/>
              <a:ea typeface="方正静蕾简体" panose="02000000000000000000"/>
            </a:endParaRPr>
          </a:p>
          <a:p>
            <a:pPr lvl="1" indent="-457200" algn="just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sz="28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方正静蕾简体" panose="02000000000000000000"/>
              </a:rPr>
              <a:t>CS</a:t>
            </a:r>
            <a:r>
              <a:rPr lang="zh-CN" altLang="en-US" sz="28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方正静蕾简体" panose="02000000000000000000"/>
              </a:rPr>
              <a:t>不能用</a:t>
            </a:r>
            <a:r>
              <a:rPr lang="en-US" altLang="zh-CN" sz="28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方正静蕾简体" panose="02000000000000000000"/>
              </a:rPr>
              <a:t>MOV</a:t>
            </a:r>
            <a:r>
              <a:rPr lang="zh-CN" altLang="en-US" sz="28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方正静蕾简体" panose="02000000000000000000"/>
              </a:rPr>
              <a:t>指令改变</a:t>
            </a:r>
            <a:endParaRPr lang="en-US" altLang="zh-CN" sz="2800" b="1" kern="0" dirty="0">
              <a:solidFill>
                <a:srgbClr val="C00000"/>
              </a:solidFill>
              <a:latin typeface="Times New Roman" panose="02020603050405020304" pitchFamily="18" charset="0"/>
              <a:ea typeface="方正静蕾简体" panose="02000000000000000000"/>
            </a:endParaRPr>
          </a:p>
          <a:p>
            <a:pPr lvl="2" indent="-457200" algn="just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sz="28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方正静蕾简体" panose="02000000000000000000"/>
              </a:rPr>
              <a:t>MOV CS, AX   ×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747F253-5DB2-4580-82F5-7094C746BE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789"/>
          <a:stretch/>
        </p:blipFill>
        <p:spPr>
          <a:xfrm>
            <a:off x="4829909" y="5079879"/>
            <a:ext cx="4136080" cy="1033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237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animBg="1"/>
      <p:bldP spid="97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灯片编号占位符 1">
            <a:extLst>
              <a:ext uri="{FF2B5EF4-FFF2-40B4-BE49-F238E27FC236}">
                <a16:creationId xmlns:a16="http://schemas.microsoft.com/office/drawing/2014/main" id="{5BE80A4B-195E-4D49-9EC0-539520EBC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3C7067BC-6E62-402F-A9B0-F0FBB73F3CC4}" type="slidenum">
              <a:rPr lang="en-US" altLang="zh-CN" sz="1200" smtClean="0">
                <a:solidFill>
                  <a:srgbClr val="B4B686"/>
                </a:solidFill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70</a:t>
            </a:fld>
            <a:endParaRPr lang="en-US" altLang="zh-CN" sz="1200">
              <a:solidFill>
                <a:srgbClr val="B4B686"/>
              </a:solidFill>
            </a:endParaRPr>
          </a:p>
        </p:txBody>
      </p:sp>
      <p:sp>
        <p:nvSpPr>
          <p:cNvPr id="56322" name="Rectangle 3">
            <a:extLst>
              <a:ext uri="{FF2B5EF4-FFF2-40B4-BE49-F238E27FC236}">
                <a16:creationId xmlns:a16="http://schemas.microsoft.com/office/drawing/2014/main" id="{A5FC733C-9FE5-44F9-95B2-EA5A05FF4806}"/>
              </a:ext>
            </a:extLst>
          </p:cNvPr>
          <p:cNvSpPr>
            <a:spLocks noGrp="1" noRot="1" noChangeArrowheads="1"/>
          </p:cNvSpPr>
          <p:nvPr>
            <p:ph idx="4294967295"/>
          </p:nvPr>
        </p:nvSpPr>
        <p:spPr>
          <a:xfrm>
            <a:off x="628650" y="1418646"/>
            <a:ext cx="7848600" cy="5213350"/>
          </a:xfrm>
        </p:spPr>
        <p:txBody>
          <a:bodyPr>
            <a:normAutofit lnSpcReduction="10000"/>
          </a:bodyPr>
          <a:lstStyle/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000000"/>
                </a:solidFill>
              </a:rPr>
              <a:t>例：</a:t>
            </a:r>
            <a:r>
              <a:rPr lang="en-US" altLang="zh-CN" sz="2800" b="1" dirty="0">
                <a:solidFill>
                  <a:srgbClr val="000000"/>
                </a:solidFill>
              </a:rPr>
              <a:t>3.48    SUB  [SI+14H], AX  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000000"/>
                </a:solidFill>
              </a:rPr>
              <a:t>执行前</a:t>
            </a:r>
            <a:r>
              <a:rPr lang="en-US" altLang="zh-CN" sz="2800" b="1" dirty="0">
                <a:solidFill>
                  <a:srgbClr val="000000"/>
                </a:solidFill>
              </a:rPr>
              <a:t>:(DS)=3000H, (SI)=0040H, (30054)=4336H, (AX)=0136H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000000"/>
                </a:solidFill>
              </a:rPr>
              <a:t>执行后：</a:t>
            </a:r>
            <a:r>
              <a:rPr lang="en-US" altLang="zh-CN" sz="2800" b="1" dirty="0">
                <a:solidFill>
                  <a:srgbClr val="000000"/>
                </a:solidFill>
              </a:rPr>
              <a:t>4336       0100 0011 0011 0110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000000"/>
                </a:solidFill>
              </a:rPr>
              <a:t>             -0136  =&gt;- 0000 0001 0011 0110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000000"/>
                </a:solidFill>
              </a:rPr>
              <a:t>                         ---------------------------------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000000"/>
                </a:solidFill>
              </a:rPr>
              <a:t>                              0100 0011 0011 0110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000000"/>
                </a:solidFill>
              </a:rPr>
              <a:t>                            +1111 1110 1100 1010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000000"/>
                </a:solidFill>
              </a:rPr>
              <a:t>                          --------------------------------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000000"/>
                </a:solidFill>
              </a:rPr>
              <a:t>                     1&lt;-    0100 0010 0000 0000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000000"/>
                </a:solidFill>
              </a:rPr>
              <a:t>（</a:t>
            </a:r>
            <a:r>
              <a:rPr lang="en-US" altLang="zh-CN" sz="2800" b="1" dirty="0">
                <a:solidFill>
                  <a:srgbClr val="000000"/>
                </a:solidFill>
              </a:rPr>
              <a:t>30054H</a:t>
            </a:r>
            <a:r>
              <a:rPr lang="zh-CN" altLang="en-US" sz="2800" b="1" dirty="0">
                <a:solidFill>
                  <a:srgbClr val="000000"/>
                </a:solidFill>
              </a:rPr>
              <a:t>）</a:t>
            </a:r>
            <a:r>
              <a:rPr lang="en-US" altLang="zh-CN" sz="2800" b="1" dirty="0">
                <a:solidFill>
                  <a:srgbClr val="000000"/>
                </a:solidFill>
              </a:rPr>
              <a:t>=4200H,SF=0,ZF=0,CF=0,OF=0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857EC1C-C369-45C2-B4F9-8F6B9D205A53}"/>
              </a:ext>
            </a:extLst>
          </p:cNvPr>
          <p:cNvSpPr/>
          <p:nvPr/>
        </p:nvSpPr>
        <p:spPr>
          <a:xfrm>
            <a:off x="421317" y="1279537"/>
            <a:ext cx="8340000" cy="5262979"/>
          </a:xfrm>
          <a:prstGeom prst="rect">
            <a:avLst/>
          </a:prstGeom>
          <a:ln w="19050">
            <a:solidFill>
              <a:srgbClr val="2D8AE7">
                <a:lumMod val="75000"/>
              </a:srgbClr>
            </a:solidFill>
            <a:prstDash val="dash"/>
          </a:ln>
        </p:spPr>
        <p:txBody>
          <a:bodyPr wrap="square">
            <a:spAutoFit/>
          </a:bodyPr>
          <a:lstStyle/>
          <a:p>
            <a:pPr marL="457200" marR="0" lvl="0" indent="-457200" algn="just" defTabSz="91440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altLang="zh-CN" sz="2800" b="1" kern="0" dirty="0">
              <a:solidFill>
                <a:srgbClr val="C00000"/>
              </a:solidFill>
              <a:latin typeface="Times New Roman" panose="02020603050405020304" pitchFamily="18" charset="0"/>
              <a:ea typeface="方正静蕾简体" panose="02000000000000000000"/>
            </a:endParaRPr>
          </a:p>
          <a:p>
            <a:pPr marL="457200" marR="0" lvl="0" indent="-457200" algn="just" defTabSz="91440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altLang="zh-CN" sz="2800" b="1" kern="0" dirty="0">
              <a:solidFill>
                <a:srgbClr val="C00000"/>
              </a:solidFill>
              <a:latin typeface="Times New Roman" panose="02020603050405020304" pitchFamily="18" charset="0"/>
              <a:ea typeface="方正静蕾简体" panose="02000000000000000000"/>
            </a:endParaRPr>
          </a:p>
          <a:p>
            <a:pPr marL="457200" marR="0" lvl="0" indent="-457200" algn="just" defTabSz="91440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altLang="zh-CN" sz="2800" b="1" kern="0" dirty="0">
              <a:solidFill>
                <a:srgbClr val="C00000"/>
              </a:solidFill>
              <a:latin typeface="Times New Roman" panose="02020603050405020304" pitchFamily="18" charset="0"/>
              <a:ea typeface="方正静蕾简体" panose="02000000000000000000"/>
            </a:endParaRPr>
          </a:p>
          <a:p>
            <a:pPr marL="457200" marR="0" lvl="0" indent="-457200" algn="just" defTabSz="91440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altLang="zh-CN" sz="2800" b="1" kern="0" dirty="0">
              <a:solidFill>
                <a:srgbClr val="C00000"/>
              </a:solidFill>
              <a:latin typeface="Times New Roman" panose="02020603050405020304" pitchFamily="18" charset="0"/>
              <a:ea typeface="方正静蕾简体" panose="02000000000000000000"/>
            </a:endParaRPr>
          </a:p>
          <a:p>
            <a:pPr marL="457200" marR="0" lvl="0" indent="-457200" algn="just" defTabSz="91440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altLang="zh-CN" sz="2800" b="1" kern="0" dirty="0">
              <a:solidFill>
                <a:srgbClr val="C00000"/>
              </a:solidFill>
              <a:latin typeface="Times New Roman" panose="02020603050405020304" pitchFamily="18" charset="0"/>
              <a:ea typeface="方正静蕾简体" panose="02000000000000000000"/>
            </a:endParaRPr>
          </a:p>
          <a:p>
            <a:pPr marL="457200" marR="0" lvl="0" indent="-457200" algn="just" defTabSz="91440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altLang="zh-CN" sz="2800" b="1" kern="0" dirty="0">
              <a:solidFill>
                <a:srgbClr val="C00000"/>
              </a:solidFill>
              <a:latin typeface="Times New Roman" panose="02020603050405020304" pitchFamily="18" charset="0"/>
              <a:ea typeface="方正静蕾简体" panose="02000000000000000000"/>
            </a:endParaRPr>
          </a:p>
          <a:p>
            <a:pPr marL="457200" marR="0" lvl="0" indent="-457200" algn="just" defTabSz="91440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altLang="zh-CN" sz="2800" b="1" kern="0" dirty="0">
              <a:solidFill>
                <a:srgbClr val="C00000"/>
              </a:solidFill>
              <a:latin typeface="Times New Roman" panose="02020603050405020304" pitchFamily="18" charset="0"/>
              <a:ea typeface="方正静蕾简体" panose="02000000000000000000"/>
            </a:endParaRPr>
          </a:p>
          <a:p>
            <a:pPr marL="457200" marR="0" lvl="0" indent="-457200" algn="just" defTabSz="91440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altLang="zh-CN" sz="2800" b="1" kern="0" dirty="0">
              <a:solidFill>
                <a:srgbClr val="C00000"/>
              </a:solidFill>
              <a:latin typeface="Times New Roman" panose="02020603050405020304" pitchFamily="18" charset="0"/>
              <a:ea typeface="方正静蕾简体" panose="02000000000000000000"/>
            </a:endParaRPr>
          </a:p>
          <a:p>
            <a:pPr marL="457200" marR="0" lvl="0" indent="-457200" algn="just" defTabSz="91440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altLang="zh-CN" sz="2800" b="1" kern="0" dirty="0">
              <a:solidFill>
                <a:srgbClr val="C00000"/>
              </a:solidFill>
              <a:latin typeface="Times New Roman" panose="02020603050405020304" pitchFamily="18" charset="0"/>
              <a:ea typeface="方正静蕾简体" panose="02000000000000000000"/>
            </a:endParaRPr>
          </a:p>
          <a:p>
            <a:pPr marL="457200" marR="0" lvl="0" indent="-457200" algn="just" defTabSz="91440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altLang="zh-CN" sz="2800" b="1" kern="0" dirty="0">
              <a:solidFill>
                <a:srgbClr val="C00000"/>
              </a:solidFill>
              <a:latin typeface="Times New Roman" panose="02020603050405020304" pitchFamily="18" charset="0"/>
              <a:ea typeface="方正静蕾简体" panose="02000000000000000000"/>
            </a:endParaRPr>
          </a:p>
          <a:p>
            <a:pPr marL="457200" marR="0" lvl="0" indent="-457200" algn="just" defTabSz="91440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altLang="zh-CN" sz="2800" b="1" kern="0" dirty="0">
              <a:solidFill>
                <a:srgbClr val="C00000"/>
              </a:solidFill>
              <a:latin typeface="Times New Roman" panose="02020603050405020304" pitchFamily="18" charset="0"/>
              <a:ea typeface="方正静蕾简体" panose="02000000000000000000"/>
            </a:endParaRPr>
          </a:p>
          <a:p>
            <a:pPr marL="457200" marR="0" lvl="0" indent="-457200" algn="just" defTabSz="91440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altLang="zh-CN" sz="2800" b="1" kern="0" dirty="0">
              <a:solidFill>
                <a:srgbClr val="C00000"/>
              </a:solidFill>
              <a:latin typeface="Times New Roman" panose="02020603050405020304" pitchFamily="18" charset="0"/>
              <a:ea typeface="方正静蕾简体" panose="02000000000000000000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63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63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63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63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63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63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63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500"/>
                                        <p:tgtEl>
                                          <p:spTgt spid="563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2">
            <a:extLst>
              <a:ext uri="{FF2B5EF4-FFF2-40B4-BE49-F238E27FC236}">
                <a16:creationId xmlns:a16="http://schemas.microsoft.com/office/drawing/2014/main" id="{5B7C5D08-7764-4BE1-B138-8119434BB4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317" y="1279537"/>
            <a:ext cx="7942262" cy="1366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15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rgbClr val="000000"/>
                </a:solidFill>
              </a:rPr>
              <a:t>例：</a:t>
            </a:r>
            <a:r>
              <a:rPr lang="en-US" altLang="zh-CN" sz="2400" b="1" dirty="0">
                <a:solidFill>
                  <a:srgbClr val="000000"/>
                </a:solidFill>
              </a:rPr>
              <a:t>x</a:t>
            </a:r>
            <a:r>
              <a:rPr lang="zh-CN" altLang="en-US" sz="2400" b="1" dirty="0">
                <a:solidFill>
                  <a:srgbClr val="000000"/>
                </a:solidFill>
              </a:rPr>
              <a:t>、</a:t>
            </a:r>
            <a:r>
              <a:rPr lang="en-US" altLang="zh-CN" sz="2400" b="1" dirty="0">
                <a:solidFill>
                  <a:srgbClr val="000000"/>
                </a:solidFill>
              </a:rPr>
              <a:t>y</a:t>
            </a:r>
            <a:r>
              <a:rPr lang="zh-CN" altLang="en-US" sz="2400" b="1" dirty="0">
                <a:solidFill>
                  <a:srgbClr val="000000"/>
                </a:solidFill>
              </a:rPr>
              <a:t>、</a:t>
            </a:r>
            <a:r>
              <a:rPr lang="en-US" altLang="zh-CN" sz="2400" b="1" dirty="0">
                <a:solidFill>
                  <a:srgbClr val="000000"/>
                </a:solidFill>
              </a:rPr>
              <a:t>z </a:t>
            </a:r>
            <a:r>
              <a:rPr lang="zh-CN" altLang="en-US" sz="2400" b="1" dirty="0">
                <a:solidFill>
                  <a:srgbClr val="000000"/>
                </a:solidFill>
              </a:rPr>
              <a:t>均为双精度数，分别存放在地址为</a:t>
            </a:r>
            <a:r>
              <a:rPr lang="en-US" altLang="zh-CN" sz="2400" b="1" dirty="0">
                <a:solidFill>
                  <a:srgbClr val="000000"/>
                </a:solidFill>
              </a:rPr>
              <a:t>X, X+2</a:t>
            </a:r>
            <a:r>
              <a:rPr lang="zh-CN" altLang="en-US" sz="2400" b="1" dirty="0">
                <a:solidFill>
                  <a:srgbClr val="000000"/>
                </a:solidFill>
              </a:rPr>
              <a:t>；</a:t>
            </a:r>
          </a:p>
          <a:p>
            <a:pPr algn="just">
              <a:lnSpc>
                <a:spcPct val="115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rgbClr val="000000"/>
                </a:solidFill>
              </a:rPr>
              <a:t>        </a:t>
            </a:r>
            <a:r>
              <a:rPr lang="en-US" altLang="zh-CN" sz="2400" b="1" dirty="0">
                <a:solidFill>
                  <a:srgbClr val="000000"/>
                </a:solidFill>
              </a:rPr>
              <a:t>Y, Y+2</a:t>
            </a:r>
            <a:r>
              <a:rPr lang="zh-CN" altLang="en-US" sz="2400" b="1" dirty="0">
                <a:solidFill>
                  <a:srgbClr val="000000"/>
                </a:solidFill>
              </a:rPr>
              <a:t>；</a:t>
            </a:r>
            <a:r>
              <a:rPr lang="en-US" altLang="zh-CN" sz="2400" b="1" dirty="0">
                <a:solidFill>
                  <a:srgbClr val="000000"/>
                </a:solidFill>
              </a:rPr>
              <a:t>Z, Z+2</a:t>
            </a:r>
            <a:r>
              <a:rPr lang="zh-CN" altLang="en-US" sz="2400" b="1" dirty="0">
                <a:solidFill>
                  <a:srgbClr val="000000"/>
                </a:solidFill>
              </a:rPr>
              <a:t>的存储单元中，用指令序列实现</a:t>
            </a:r>
          </a:p>
          <a:p>
            <a:pPr algn="just">
              <a:lnSpc>
                <a:spcPct val="115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rgbClr val="000000"/>
                </a:solidFill>
              </a:rPr>
              <a:t>        </a:t>
            </a:r>
            <a:r>
              <a:rPr lang="en-US" altLang="zh-CN" sz="2400" b="1" dirty="0">
                <a:solidFill>
                  <a:srgbClr val="000000"/>
                </a:solidFill>
              </a:rPr>
              <a:t>w </a:t>
            </a:r>
            <a:r>
              <a:rPr lang="en-US" altLang="zh-CN" sz="2400" b="1" dirty="0">
                <a:solidFill>
                  <a:srgbClr val="000000"/>
                </a:solidFill>
                <a:sym typeface="Symbol" panose="05050102010706020507" pitchFamily="18" charset="2"/>
              </a:rPr>
              <a:t></a:t>
            </a:r>
            <a:r>
              <a:rPr lang="en-US" altLang="zh-CN" sz="2400" b="1" dirty="0">
                <a:solidFill>
                  <a:srgbClr val="000000"/>
                </a:solidFill>
              </a:rPr>
              <a:t>  x + y + 24 - z </a:t>
            </a:r>
            <a:r>
              <a:rPr lang="zh-CN" altLang="en-US" sz="2400" b="1" dirty="0">
                <a:solidFill>
                  <a:srgbClr val="000000"/>
                </a:solidFill>
              </a:rPr>
              <a:t>，并用</a:t>
            </a:r>
            <a:r>
              <a:rPr lang="en-US" altLang="zh-CN" sz="2400" b="1" dirty="0">
                <a:solidFill>
                  <a:srgbClr val="000000"/>
                </a:solidFill>
              </a:rPr>
              <a:t>W, W+2</a:t>
            </a:r>
            <a:r>
              <a:rPr lang="zh-CN" altLang="en-US" sz="2400" b="1" dirty="0">
                <a:solidFill>
                  <a:srgbClr val="000000"/>
                </a:solidFill>
              </a:rPr>
              <a:t>单元存放</a:t>
            </a:r>
            <a:r>
              <a:rPr lang="en-US" altLang="zh-CN" sz="2400" b="1" dirty="0">
                <a:solidFill>
                  <a:srgbClr val="000000"/>
                </a:solidFill>
              </a:rPr>
              <a:t>w</a:t>
            </a: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BA4EE2E0-3DB4-4963-AFE0-42B1C8BA8C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6908" y="2571171"/>
            <a:ext cx="5454650" cy="406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b="1" dirty="0">
                <a:solidFill>
                  <a:srgbClr val="000000"/>
                </a:solidFill>
              </a:rPr>
              <a:t>MOV  AX,  X</a:t>
            </a:r>
          </a:p>
          <a:p>
            <a:pPr>
              <a:lnSpc>
                <a:spcPct val="13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b="1" dirty="0">
                <a:solidFill>
                  <a:srgbClr val="000000"/>
                </a:solidFill>
              </a:rPr>
              <a:t>MOV  DX,  X+2</a:t>
            </a:r>
          </a:p>
          <a:p>
            <a:pPr>
              <a:lnSpc>
                <a:spcPct val="13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b="1" dirty="0">
                <a:solidFill>
                  <a:srgbClr val="000000"/>
                </a:solidFill>
              </a:rPr>
              <a:t>ADD   AX,  Y</a:t>
            </a:r>
          </a:p>
          <a:p>
            <a:pPr>
              <a:lnSpc>
                <a:spcPct val="13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b="1" dirty="0">
                <a:solidFill>
                  <a:srgbClr val="000000"/>
                </a:solidFill>
              </a:rPr>
              <a:t>ADC   DX,  Y+2      ;  </a:t>
            </a:r>
            <a:r>
              <a:rPr lang="en-US" altLang="zh-CN" sz="2000" b="1" dirty="0" err="1">
                <a:solidFill>
                  <a:srgbClr val="000000"/>
                </a:solidFill>
              </a:rPr>
              <a:t>x+y</a:t>
            </a:r>
            <a:endParaRPr lang="en-US" altLang="zh-CN" sz="2000" b="1" dirty="0">
              <a:solidFill>
                <a:srgbClr val="000000"/>
              </a:solidFill>
            </a:endParaRPr>
          </a:p>
          <a:p>
            <a:pPr>
              <a:lnSpc>
                <a:spcPct val="13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b="1" dirty="0">
                <a:solidFill>
                  <a:srgbClr val="000000"/>
                </a:solidFill>
              </a:rPr>
              <a:t>ADD   AX,  24</a:t>
            </a:r>
          </a:p>
          <a:p>
            <a:pPr>
              <a:lnSpc>
                <a:spcPct val="13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b="1" dirty="0">
                <a:solidFill>
                  <a:srgbClr val="000000"/>
                </a:solidFill>
              </a:rPr>
              <a:t>ADC   DX,  0           ;  x+y+24</a:t>
            </a:r>
          </a:p>
          <a:p>
            <a:pPr>
              <a:lnSpc>
                <a:spcPct val="13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b="1" dirty="0">
                <a:solidFill>
                  <a:srgbClr val="000000"/>
                </a:solidFill>
              </a:rPr>
              <a:t>SUB    AX,  Z</a:t>
            </a:r>
          </a:p>
          <a:p>
            <a:pPr>
              <a:lnSpc>
                <a:spcPct val="13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b="1" dirty="0">
                <a:solidFill>
                  <a:srgbClr val="000000"/>
                </a:solidFill>
              </a:rPr>
              <a:t>SBB    DX,  Z+2      ;  x+y+24-z</a:t>
            </a:r>
          </a:p>
          <a:p>
            <a:pPr>
              <a:lnSpc>
                <a:spcPct val="13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b="1" dirty="0">
                <a:solidFill>
                  <a:srgbClr val="000000"/>
                </a:solidFill>
              </a:rPr>
              <a:t>MOV  W,   AX</a:t>
            </a:r>
          </a:p>
          <a:p>
            <a:pPr>
              <a:lnSpc>
                <a:spcPct val="13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b="1" dirty="0">
                <a:solidFill>
                  <a:srgbClr val="000000"/>
                </a:solidFill>
              </a:rPr>
              <a:t>MOV  W+2, DX      ;  </a:t>
            </a:r>
            <a:r>
              <a:rPr lang="zh-CN" altLang="en-US" sz="2000" b="1" dirty="0">
                <a:solidFill>
                  <a:srgbClr val="000000"/>
                </a:solidFill>
              </a:rPr>
              <a:t>结果存入</a:t>
            </a:r>
            <a:r>
              <a:rPr lang="en-US" altLang="zh-CN" sz="2000" b="1" dirty="0">
                <a:solidFill>
                  <a:srgbClr val="000000"/>
                </a:solidFill>
              </a:rPr>
              <a:t>W, W+2</a:t>
            </a:r>
            <a:r>
              <a:rPr lang="zh-CN" altLang="en-US" sz="2000" b="1" dirty="0">
                <a:solidFill>
                  <a:srgbClr val="000000"/>
                </a:solidFill>
              </a:rPr>
              <a:t>单元</a:t>
            </a:r>
          </a:p>
        </p:txBody>
      </p:sp>
      <p:sp>
        <p:nvSpPr>
          <p:cNvPr id="84996" name="灯片编号占位符 1">
            <a:extLst>
              <a:ext uri="{FF2B5EF4-FFF2-40B4-BE49-F238E27FC236}">
                <a16:creationId xmlns:a16="http://schemas.microsoft.com/office/drawing/2014/main" id="{90E445B4-5911-423C-ADC8-903779763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0686ED6E-876B-42D0-AF79-76A53E39A351}" type="slidenum">
              <a:rPr lang="en-US" altLang="zh-CN" sz="1200" smtClean="0">
                <a:solidFill>
                  <a:srgbClr val="B4B686"/>
                </a:solidFill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71</a:t>
            </a:fld>
            <a:endParaRPr lang="en-US" altLang="zh-CN" sz="1200">
              <a:solidFill>
                <a:srgbClr val="B4B686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A534825-C170-45B8-9BCC-A89F66CBC5AC}"/>
              </a:ext>
            </a:extLst>
          </p:cNvPr>
          <p:cNvSpPr/>
          <p:nvPr/>
        </p:nvSpPr>
        <p:spPr>
          <a:xfrm>
            <a:off x="421317" y="1279537"/>
            <a:ext cx="8340000" cy="5262979"/>
          </a:xfrm>
          <a:prstGeom prst="rect">
            <a:avLst/>
          </a:prstGeom>
          <a:ln w="19050">
            <a:solidFill>
              <a:srgbClr val="2D8AE7">
                <a:lumMod val="75000"/>
              </a:srgbClr>
            </a:solidFill>
            <a:prstDash val="dash"/>
          </a:ln>
        </p:spPr>
        <p:txBody>
          <a:bodyPr wrap="square">
            <a:spAutoFit/>
          </a:bodyPr>
          <a:lstStyle/>
          <a:p>
            <a:pPr marL="457200" marR="0" lvl="0" indent="-457200" algn="just" defTabSz="91440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altLang="zh-CN" sz="2800" b="1" kern="0" dirty="0">
              <a:solidFill>
                <a:srgbClr val="C00000"/>
              </a:solidFill>
              <a:latin typeface="Times New Roman" panose="02020603050405020304" pitchFamily="18" charset="0"/>
              <a:ea typeface="方正静蕾简体" panose="02000000000000000000"/>
            </a:endParaRPr>
          </a:p>
          <a:p>
            <a:pPr marL="457200" marR="0" lvl="0" indent="-457200" algn="just" defTabSz="91440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altLang="zh-CN" sz="2800" b="1" kern="0" dirty="0">
              <a:solidFill>
                <a:srgbClr val="C00000"/>
              </a:solidFill>
              <a:latin typeface="Times New Roman" panose="02020603050405020304" pitchFamily="18" charset="0"/>
              <a:ea typeface="方正静蕾简体" panose="02000000000000000000"/>
            </a:endParaRPr>
          </a:p>
          <a:p>
            <a:pPr marL="457200" marR="0" lvl="0" indent="-457200" algn="just" defTabSz="91440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altLang="zh-CN" sz="2800" b="1" kern="0" dirty="0">
              <a:solidFill>
                <a:srgbClr val="C00000"/>
              </a:solidFill>
              <a:latin typeface="Times New Roman" panose="02020603050405020304" pitchFamily="18" charset="0"/>
              <a:ea typeface="方正静蕾简体" panose="02000000000000000000"/>
            </a:endParaRPr>
          </a:p>
          <a:p>
            <a:pPr marL="457200" marR="0" lvl="0" indent="-457200" algn="just" defTabSz="91440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altLang="zh-CN" sz="2800" b="1" kern="0" dirty="0">
              <a:solidFill>
                <a:srgbClr val="C00000"/>
              </a:solidFill>
              <a:latin typeface="Times New Roman" panose="02020603050405020304" pitchFamily="18" charset="0"/>
              <a:ea typeface="方正静蕾简体" panose="02000000000000000000"/>
            </a:endParaRPr>
          </a:p>
          <a:p>
            <a:pPr marL="457200" marR="0" lvl="0" indent="-457200" algn="just" defTabSz="91440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altLang="zh-CN" sz="2800" b="1" kern="0" dirty="0">
              <a:solidFill>
                <a:srgbClr val="C00000"/>
              </a:solidFill>
              <a:latin typeface="Times New Roman" panose="02020603050405020304" pitchFamily="18" charset="0"/>
              <a:ea typeface="方正静蕾简体" panose="02000000000000000000"/>
            </a:endParaRPr>
          </a:p>
          <a:p>
            <a:pPr marL="457200" marR="0" lvl="0" indent="-457200" algn="just" defTabSz="91440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altLang="zh-CN" sz="2800" b="1" kern="0" dirty="0">
              <a:solidFill>
                <a:srgbClr val="C00000"/>
              </a:solidFill>
              <a:latin typeface="Times New Roman" panose="02020603050405020304" pitchFamily="18" charset="0"/>
              <a:ea typeface="方正静蕾简体" panose="02000000000000000000"/>
            </a:endParaRPr>
          </a:p>
          <a:p>
            <a:pPr marL="457200" marR="0" lvl="0" indent="-457200" algn="just" defTabSz="91440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altLang="zh-CN" sz="2800" b="1" kern="0" dirty="0">
              <a:solidFill>
                <a:srgbClr val="C00000"/>
              </a:solidFill>
              <a:latin typeface="Times New Roman" panose="02020603050405020304" pitchFamily="18" charset="0"/>
              <a:ea typeface="方正静蕾简体" panose="02000000000000000000"/>
            </a:endParaRPr>
          </a:p>
          <a:p>
            <a:pPr marL="457200" marR="0" lvl="0" indent="-457200" algn="just" defTabSz="91440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altLang="zh-CN" sz="2800" b="1" kern="0" dirty="0">
              <a:solidFill>
                <a:srgbClr val="C00000"/>
              </a:solidFill>
              <a:latin typeface="Times New Roman" panose="02020603050405020304" pitchFamily="18" charset="0"/>
              <a:ea typeface="方正静蕾简体" panose="02000000000000000000"/>
            </a:endParaRPr>
          </a:p>
          <a:p>
            <a:pPr marL="457200" marR="0" lvl="0" indent="-457200" algn="just" defTabSz="91440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altLang="zh-CN" sz="2800" b="1" kern="0" dirty="0">
              <a:solidFill>
                <a:srgbClr val="C00000"/>
              </a:solidFill>
              <a:latin typeface="Times New Roman" panose="02020603050405020304" pitchFamily="18" charset="0"/>
              <a:ea typeface="方正静蕾简体" panose="02000000000000000000"/>
            </a:endParaRPr>
          </a:p>
          <a:p>
            <a:pPr marL="457200" marR="0" lvl="0" indent="-457200" algn="just" defTabSz="91440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altLang="zh-CN" sz="2800" b="1" kern="0" dirty="0">
              <a:solidFill>
                <a:srgbClr val="C00000"/>
              </a:solidFill>
              <a:latin typeface="Times New Roman" panose="02020603050405020304" pitchFamily="18" charset="0"/>
              <a:ea typeface="方正静蕾简体" panose="02000000000000000000"/>
            </a:endParaRPr>
          </a:p>
          <a:p>
            <a:pPr marL="457200" marR="0" lvl="0" indent="-457200" algn="just" defTabSz="91440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altLang="zh-CN" sz="2800" b="1" kern="0" dirty="0">
              <a:solidFill>
                <a:srgbClr val="C00000"/>
              </a:solidFill>
              <a:latin typeface="Times New Roman" panose="02020603050405020304" pitchFamily="18" charset="0"/>
              <a:ea typeface="方正静蕾简体" panose="02000000000000000000"/>
            </a:endParaRPr>
          </a:p>
          <a:p>
            <a:pPr marL="457200" marR="0" lvl="0" indent="-457200" algn="just" defTabSz="91440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altLang="zh-CN" sz="2800" b="1" kern="0" dirty="0">
              <a:solidFill>
                <a:srgbClr val="C00000"/>
              </a:solidFill>
              <a:latin typeface="Times New Roman" panose="02020603050405020304" pitchFamily="18" charset="0"/>
              <a:ea typeface="方正静蕾简体" panose="0200000000000000000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75"/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75"/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75"/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75"/>
                                        <p:tgtEl>
                                          <p:spTgt spid="5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75"/>
                                        <p:tgtEl>
                                          <p:spTgt spid="55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75"/>
                                        <p:tgtEl>
                                          <p:spTgt spid="55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75"/>
                                        <p:tgtEl>
                                          <p:spTgt spid="55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75"/>
                                        <p:tgtEl>
                                          <p:spTgt spid="552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9" grpId="0" build="p"/>
      <p:bldP spid="5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F81B1-D4C0-4CFE-8E4B-8D75BF4F38F2}" type="slidenum">
              <a:rPr lang="zh-CN" altLang="en-US" smtClean="0"/>
              <a:t>72</a:t>
            </a:fld>
            <a:endParaRPr lang="zh-CN" altLang="en-US" dirty="0"/>
          </a:p>
        </p:txBody>
      </p:sp>
      <p:sp>
        <p:nvSpPr>
          <p:cNvPr id="95" name="Rectangle 1027">
            <a:extLst>
              <a:ext uri="{FF2B5EF4-FFF2-40B4-BE49-F238E27FC236}">
                <a16:creationId xmlns:a16="http://schemas.microsoft.com/office/drawing/2014/main" id="{70DF4719-FF16-47C1-98D2-D2A428B92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3711" y="471449"/>
            <a:ext cx="2037737" cy="646331"/>
          </a:xfrm>
          <a:prstGeom prst="rect">
            <a:avLst/>
          </a:prstGeom>
          <a:solidFill>
            <a:srgbClr val="0E457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乘法指令</a:t>
            </a: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9873B49B-55A9-43CA-B8C6-B448ECE8799F}"/>
              </a:ext>
            </a:extLst>
          </p:cNvPr>
          <p:cNvSpPr/>
          <p:nvPr/>
        </p:nvSpPr>
        <p:spPr>
          <a:xfrm>
            <a:off x="421317" y="1279537"/>
            <a:ext cx="8340000" cy="5478423"/>
          </a:xfrm>
          <a:prstGeom prst="rect">
            <a:avLst/>
          </a:prstGeom>
          <a:ln w="19050">
            <a:solidFill>
              <a:srgbClr val="2D8AE7">
                <a:lumMod val="75000"/>
              </a:srgbClr>
            </a:solidFill>
            <a:prstDash val="dash"/>
          </a:ln>
        </p:spPr>
        <p:txBody>
          <a:bodyPr wrap="square">
            <a:spAutoFit/>
          </a:bodyPr>
          <a:lstStyle/>
          <a:p>
            <a:pPr marL="457200" marR="0" lvl="0" indent="-457200" algn="just" defTabSz="91440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zh-CN" altLang="en-US" sz="28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方正静蕾简体" panose="02000000000000000000"/>
              </a:rPr>
              <a:t>无符号乘法指令格式：</a:t>
            </a:r>
            <a:r>
              <a:rPr lang="en-US" altLang="zh-CN" sz="28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方正静蕾简体" panose="02000000000000000000"/>
              </a:rPr>
              <a:t>MUL SRC</a:t>
            </a:r>
          </a:p>
          <a:p>
            <a:pPr marL="457200" lvl="0" indent="-457200" algn="just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28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方正静蕾简体" panose="02000000000000000000"/>
              </a:rPr>
              <a:t>带符号乘法指令格式：</a:t>
            </a:r>
            <a:r>
              <a:rPr lang="en-US" altLang="zh-CN" sz="28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方正静蕾简体" panose="02000000000000000000"/>
              </a:rPr>
              <a:t>IMUL SRC</a:t>
            </a:r>
          </a:p>
          <a:p>
            <a:pPr marL="914400" lvl="1" indent="-457200" algn="just" defTabSz="9144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执行操作</a:t>
            </a:r>
            <a:r>
              <a:rPr lang="zh-CN" altLang="en-US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  <a:sym typeface="Wingdings" panose="05000000000000000000" pitchFamily="2" charset="2"/>
              </a:rPr>
              <a:t>：</a:t>
            </a:r>
            <a:endParaRPr lang="en-US" altLang="zh-CN" sz="2800" b="1" kern="0" dirty="0">
              <a:solidFill>
                <a:srgbClr val="2D8AE7">
                  <a:lumMod val="50000"/>
                </a:srgbClr>
              </a:solidFill>
              <a:latin typeface="Times New Roman" panose="02020603050405020304" pitchFamily="18" charset="0"/>
              <a:ea typeface="方正静蕾简体" panose="02000000000000000000"/>
              <a:sym typeface="Wingdings" panose="05000000000000000000" pitchFamily="2" charset="2"/>
            </a:endParaRPr>
          </a:p>
          <a:p>
            <a:pPr lvl="1" algn="just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  <a:sym typeface="Wingdings" panose="05000000000000000000" pitchFamily="2" charset="2"/>
              </a:rPr>
              <a:t>     </a:t>
            </a:r>
            <a:r>
              <a:rPr lang="zh-CN" altLang="en-US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  <a:sym typeface="Wingdings" panose="05000000000000000000" pitchFamily="2" charset="2"/>
              </a:rPr>
              <a:t>字节操作数</a:t>
            </a:r>
            <a:r>
              <a:rPr lang="en-US" altLang="zh-CN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  <a:sym typeface="Wingdings" panose="05000000000000000000" pitchFamily="2" charset="2"/>
              </a:rPr>
              <a:t> (AX)</a:t>
            </a:r>
            <a:r>
              <a:rPr lang="en-US" altLang="zh-CN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  <a:sym typeface="Symbol" panose="05050102010706020507" pitchFamily="18" charset="2"/>
              </a:rPr>
              <a:t> (AL)*(SRC)</a:t>
            </a:r>
          </a:p>
          <a:p>
            <a:pPr lvl="1" algn="just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  <a:sym typeface="Symbol" panose="05050102010706020507" pitchFamily="18" charset="2"/>
              </a:rPr>
              <a:t>	</a:t>
            </a:r>
            <a:r>
              <a:rPr lang="zh-CN" altLang="en-US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  <a:sym typeface="Symbol" panose="05050102010706020507" pitchFamily="18" charset="2"/>
              </a:rPr>
              <a:t>字操作数     </a:t>
            </a:r>
            <a:r>
              <a:rPr lang="en-US" altLang="zh-CN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  <a:sym typeface="Wingdings" panose="05000000000000000000" pitchFamily="2" charset="2"/>
              </a:rPr>
              <a:t>(DX, AX)</a:t>
            </a:r>
            <a:r>
              <a:rPr lang="en-US" altLang="zh-CN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  <a:sym typeface="Symbol" panose="05050102010706020507" pitchFamily="18" charset="2"/>
              </a:rPr>
              <a:t> (AX)*(SRC)</a:t>
            </a:r>
          </a:p>
          <a:p>
            <a:pPr lvl="1" algn="just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  <a:sym typeface="Symbol" panose="05050102010706020507" pitchFamily="18" charset="2"/>
              </a:rPr>
              <a:t>	</a:t>
            </a:r>
            <a:r>
              <a:rPr lang="zh-CN" altLang="en-US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  <a:sym typeface="Symbol" panose="05050102010706020507" pitchFamily="18" charset="2"/>
              </a:rPr>
              <a:t>双字操作     </a:t>
            </a:r>
            <a:r>
              <a:rPr lang="en-US" altLang="zh-CN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  <a:sym typeface="Wingdings" panose="05000000000000000000" pitchFamily="2" charset="2"/>
              </a:rPr>
              <a:t>(EDX, EAX)</a:t>
            </a:r>
            <a:r>
              <a:rPr lang="en-US" altLang="zh-CN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  <a:sym typeface="Symbol" panose="05050102010706020507" pitchFamily="18" charset="2"/>
              </a:rPr>
              <a:t> (EAX)*(SRC)</a:t>
            </a:r>
          </a:p>
          <a:p>
            <a:pPr marL="457200" marR="0" lvl="0" indent="-457200" algn="just" defTabSz="91440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zh-CN" altLang="en-US" sz="28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方正静蕾简体" panose="02000000000000000000"/>
              </a:rPr>
              <a:t>注意：</a:t>
            </a:r>
            <a:endParaRPr lang="en-US" altLang="zh-CN" sz="2800" b="1" kern="0" dirty="0">
              <a:solidFill>
                <a:srgbClr val="C00000"/>
              </a:solidFill>
              <a:latin typeface="Times New Roman" panose="02020603050405020304" pitchFamily="18" charset="0"/>
              <a:ea typeface="方正静蕾简体" panose="02000000000000000000"/>
            </a:endParaRPr>
          </a:p>
          <a:p>
            <a:pPr lvl="0" indent="-457200" algn="just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方正静蕾简体" panose="02000000000000000000"/>
              </a:rPr>
              <a:t>     </a:t>
            </a:r>
            <a:r>
              <a:rPr lang="en-US" altLang="zh-CN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*AL(AX)</a:t>
            </a:r>
            <a:r>
              <a:rPr lang="zh-CN" altLang="en-US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为隐含的乘积寄存器</a:t>
            </a:r>
            <a:endParaRPr lang="en-US" altLang="zh-CN" sz="2800" b="1" kern="0" dirty="0">
              <a:solidFill>
                <a:srgbClr val="2D8AE7">
                  <a:lumMod val="50000"/>
                </a:srgbClr>
              </a:solidFill>
              <a:latin typeface="Times New Roman" panose="02020603050405020304" pitchFamily="18" charset="0"/>
              <a:ea typeface="方正静蕾简体" panose="02000000000000000000"/>
            </a:endParaRPr>
          </a:p>
          <a:p>
            <a:pPr lvl="0" indent="-457200" algn="just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     *AX(DX,AX)</a:t>
            </a:r>
            <a:r>
              <a:rPr lang="zh-CN" altLang="en-US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为隐含的乘积寄存器</a:t>
            </a:r>
            <a:endParaRPr lang="en-US" altLang="zh-CN" sz="2800" b="1" kern="0" dirty="0">
              <a:solidFill>
                <a:srgbClr val="0E457C"/>
              </a:solidFill>
              <a:latin typeface="Times New Roman" panose="02020603050405020304" pitchFamily="18" charset="0"/>
              <a:ea typeface="方正静蕾简体" panose="02000000000000000000"/>
            </a:endParaRPr>
          </a:p>
          <a:p>
            <a:pPr lvl="0" algn="just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b="1" kern="0" dirty="0">
                <a:solidFill>
                  <a:srgbClr val="0E457C"/>
                </a:solidFill>
                <a:latin typeface="Times New Roman" panose="02020603050405020304" pitchFamily="18" charset="0"/>
                <a:ea typeface="方正静蕾简体" panose="02000000000000000000"/>
              </a:rPr>
              <a:t>     </a:t>
            </a:r>
            <a:r>
              <a:rPr lang="en-US" altLang="zh-CN" sz="28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方正静蕾简体" panose="02000000000000000000"/>
              </a:rPr>
              <a:t>*SRC</a:t>
            </a:r>
            <a:r>
              <a:rPr lang="zh-CN" altLang="en-US" sz="28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方正静蕾简体" panose="02000000000000000000"/>
              </a:rPr>
              <a:t>不能为立即数</a:t>
            </a:r>
            <a:endParaRPr lang="en-US" altLang="zh-CN" sz="2800" b="1" kern="0" dirty="0">
              <a:solidFill>
                <a:srgbClr val="C00000"/>
              </a:solidFill>
              <a:latin typeface="Times New Roman" panose="02020603050405020304" pitchFamily="18" charset="0"/>
              <a:ea typeface="方正静蕾简体" panose="02000000000000000000"/>
            </a:endParaRPr>
          </a:p>
          <a:p>
            <a:pPr lvl="0" algn="just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     *</a:t>
            </a:r>
            <a:r>
              <a:rPr lang="zh-CN" altLang="en-US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除</a:t>
            </a:r>
            <a:r>
              <a:rPr lang="en-US" altLang="zh-CN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CF</a:t>
            </a:r>
            <a:r>
              <a:rPr lang="zh-CN" altLang="en-US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和</a:t>
            </a:r>
            <a:r>
              <a:rPr lang="en-US" altLang="zh-CN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OF</a:t>
            </a:r>
            <a:r>
              <a:rPr lang="zh-CN" altLang="en-US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外，对条件标志位无定义</a:t>
            </a:r>
            <a:endParaRPr lang="en-US" altLang="zh-CN" sz="2800" b="1" kern="0" dirty="0">
              <a:solidFill>
                <a:srgbClr val="0E457C"/>
              </a:solidFill>
              <a:latin typeface="Times New Roman" panose="02020603050405020304" pitchFamily="18" charset="0"/>
              <a:ea typeface="方正静蕾简体" panose="020000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229310203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9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9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9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animBg="1"/>
      <p:bldP spid="97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64239B5-6BBE-4981-9E69-10A0DE038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F81B1-D4C0-4CFE-8E4B-8D75BF4F38F2}" type="slidenum">
              <a:rPr lang="zh-CN" altLang="en-US" smtClean="0"/>
              <a:t>73</a:t>
            </a:fld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932D075-B4B0-4D8A-83A5-0C0696EB8011}"/>
              </a:ext>
            </a:extLst>
          </p:cNvPr>
          <p:cNvSpPr/>
          <p:nvPr/>
        </p:nvSpPr>
        <p:spPr>
          <a:xfrm>
            <a:off x="421317" y="1279537"/>
            <a:ext cx="8340000" cy="5262979"/>
          </a:xfrm>
          <a:prstGeom prst="rect">
            <a:avLst/>
          </a:prstGeom>
          <a:ln w="19050">
            <a:solidFill>
              <a:srgbClr val="2D8AE7">
                <a:lumMod val="75000"/>
              </a:srgbClr>
            </a:solidFill>
            <a:prstDash val="dash"/>
          </a:ln>
        </p:spPr>
        <p:txBody>
          <a:bodyPr wrap="square">
            <a:spAutoFit/>
          </a:bodyPr>
          <a:lstStyle/>
          <a:p>
            <a:pPr marL="457200" marR="0" lvl="0" indent="-457200" algn="just" defTabSz="91440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altLang="zh-CN" sz="2800" b="1" kern="0" dirty="0">
              <a:solidFill>
                <a:srgbClr val="C00000"/>
              </a:solidFill>
              <a:latin typeface="Times New Roman" panose="02020603050405020304" pitchFamily="18" charset="0"/>
              <a:ea typeface="方正静蕾简体" panose="02000000000000000000"/>
            </a:endParaRPr>
          </a:p>
          <a:p>
            <a:pPr marL="457200" marR="0" lvl="0" indent="-457200" algn="just" defTabSz="91440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altLang="zh-CN" sz="2800" b="1" kern="0" dirty="0">
              <a:solidFill>
                <a:srgbClr val="C00000"/>
              </a:solidFill>
              <a:latin typeface="Times New Roman" panose="02020603050405020304" pitchFamily="18" charset="0"/>
              <a:ea typeface="方正静蕾简体" panose="02000000000000000000"/>
            </a:endParaRPr>
          </a:p>
          <a:p>
            <a:pPr marL="457200" marR="0" lvl="0" indent="-457200" algn="just" defTabSz="91440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altLang="zh-CN" sz="2800" b="1" kern="0" dirty="0">
              <a:solidFill>
                <a:srgbClr val="C00000"/>
              </a:solidFill>
              <a:latin typeface="Times New Roman" panose="02020603050405020304" pitchFamily="18" charset="0"/>
              <a:ea typeface="方正静蕾简体" panose="02000000000000000000"/>
            </a:endParaRPr>
          </a:p>
          <a:p>
            <a:pPr marL="457200" marR="0" lvl="0" indent="-457200" algn="just" defTabSz="91440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altLang="zh-CN" sz="2800" b="1" kern="0" dirty="0">
              <a:solidFill>
                <a:srgbClr val="C00000"/>
              </a:solidFill>
              <a:latin typeface="Times New Roman" panose="02020603050405020304" pitchFamily="18" charset="0"/>
              <a:ea typeface="方正静蕾简体" panose="02000000000000000000"/>
            </a:endParaRPr>
          </a:p>
          <a:p>
            <a:pPr marL="457200" marR="0" lvl="0" indent="-457200" algn="just" defTabSz="91440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altLang="zh-CN" sz="2800" b="1" kern="0" dirty="0">
              <a:solidFill>
                <a:srgbClr val="C00000"/>
              </a:solidFill>
              <a:latin typeface="Times New Roman" panose="02020603050405020304" pitchFamily="18" charset="0"/>
              <a:ea typeface="方正静蕾简体" panose="02000000000000000000"/>
            </a:endParaRPr>
          </a:p>
          <a:p>
            <a:pPr marL="457200" marR="0" lvl="0" indent="-457200" algn="just" defTabSz="91440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altLang="zh-CN" sz="2800" b="1" kern="0" dirty="0">
              <a:solidFill>
                <a:srgbClr val="C00000"/>
              </a:solidFill>
              <a:latin typeface="Times New Roman" panose="02020603050405020304" pitchFamily="18" charset="0"/>
              <a:ea typeface="方正静蕾简体" panose="02000000000000000000"/>
            </a:endParaRPr>
          </a:p>
          <a:p>
            <a:pPr marL="457200" marR="0" lvl="0" indent="-457200" algn="just" defTabSz="91440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altLang="zh-CN" sz="2800" b="1" kern="0" dirty="0">
              <a:solidFill>
                <a:srgbClr val="C00000"/>
              </a:solidFill>
              <a:latin typeface="Times New Roman" panose="02020603050405020304" pitchFamily="18" charset="0"/>
              <a:ea typeface="方正静蕾简体" panose="02000000000000000000"/>
            </a:endParaRPr>
          </a:p>
          <a:p>
            <a:pPr marL="457200" marR="0" lvl="0" indent="-457200" algn="just" defTabSz="91440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altLang="zh-CN" sz="2800" b="1" kern="0" dirty="0">
              <a:solidFill>
                <a:srgbClr val="C00000"/>
              </a:solidFill>
              <a:latin typeface="Times New Roman" panose="02020603050405020304" pitchFamily="18" charset="0"/>
              <a:ea typeface="方正静蕾简体" panose="02000000000000000000"/>
            </a:endParaRPr>
          </a:p>
          <a:p>
            <a:pPr marL="457200" marR="0" lvl="0" indent="-457200" algn="just" defTabSz="91440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altLang="zh-CN" sz="2800" b="1" kern="0" dirty="0">
              <a:solidFill>
                <a:srgbClr val="C00000"/>
              </a:solidFill>
              <a:latin typeface="Times New Roman" panose="02020603050405020304" pitchFamily="18" charset="0"/>
              <a:ea typeface="方正静蕾简体" panose="02000000000000000000"/>
            </a:endParaRPr>
          </a:p>
          <a:p>
            <a:pPr marL="457200" marR="0" lvl="0" indent="-457200" algn="just" defTabSz="91440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altLang="zh-CN" sz="2800" b="1" kern="0" dirty="0">
              <a:solidFill>
                <a:srgbClr val="C00000"/>
              </a:solidFill>
              <a:latin typeface="Times New Roman" panose="02020603050405020304" pitchFamily="18" charset="0"/>
              <a:ea typeface="方正静蕾简体" panose="02000000000000000000"/>
            </a:endParaRPr>
          </a:p>
          <a:p>
            <a:pPr marL="457200" marR="0" lvl="0" indent="-457200" algn="just" defTabSz="91440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altLang="zh-CN" sz="2800" b="1" kern="0" dirty="0">
              <a:solidFill>
                <a:srgbClr val="C00000"/>
              </a:solidFill>
              <a:latin typeface="Times New Roman" panose="02020603050405020304" pitchFamily="18" charset="0"/>
              <a:ea typeface="方正静蕾简体" panose="02000000000000000000"/>
            </a:endParaRPr>
          </a:p>
          <a:p>
            <a:pPr marL="457200" marR="0" lvl="0" indent="-457200" algn="just" defTabSz="91440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altLang="zh-CN" sz="2800" b="1" kern="0" dirty="0">
              <a:solidFill>
                <a:srgbClr val="C00000"/>
              </a:solidFill>
              <a:latin typeface="Times New Roman" panose="02020603050405020304" pitchFamily="18" charset="0"/>
              <a:ea typeface="方正静蕾简体" panose="02000000000000000000"/>
            </a:endParaRPr>
          </a:p>
        </p:txBody>
      </p:sp>
      <p:sp>
        <p:nvSpPr>
          <p:cNvPr id="4" name="Rectangle 1027">
            <a:extLst>
              <a:ext uri="{FF2B5EF4-FFF2-40B4-BE49-F238E27FC236}">
                <a16:creationId xmlns:a16="http://schemas.microsoft.com/office/drawing/2014/main" id="{E567BFBD-D854-499C-8BA4-88A2679AEF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1250" y="454246"/>
            <a:ext cx="6207148" cy="646331"/>
          </a:xfrm>
          <a:prstGeom prst="rect">
            <a:avLst/>
          </a:prstGeom>
          <a:solidFill>
            <a:srgbClr val="0E457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乘法指令对条件标志位的影响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9C6D968-9A24-41AE-86DB-4D7B5BF229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6055" y="3889376"/>
            <a:ext cx="7815262" cy="283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200" b="1" dirty="0">
                <a:solidFill>
                  <a:srgbClr val="000000"/>
                </a:solidFill>
              </a:rPr>
              <a:t>例 </a:t>
            </a:r>
            <a:r>
              <a:rPr lang="en-US" altLang="zh-CN" sz="2200" b="1" dirty="0">
                <a:solidFill>
                  <a:srgbClr val="000000"/>
                </a:solidFill>
              </a:rPr>
              <a:t>3.52 </a:t>
            </a:r>
            <a:r>
              <a:rPr lang="zh-CN" altLang="en-US" sz="2200" b="1" dirty="0">
                <a:solidFill>
                  <a:srgbClr val="000000"/>
                </a:solidFill>
              </a:rPr>
              <a:t>  </a:t>
            </a:r>
            <a:r>
              <a:rPr lang="en-US" altLang="zh-CN" sz="2200" b="1" dirty="0">
                <a:solidFill>
                  <a:srgbClr val="000000"/>
                </a:solidFill>
              </a:rPr>
              <a:t>(AX) = 16A5H</a:t>
            </a:r>
            <a:r>
              <a:rPr lang="zh-CN" altLang="en-US" sz="2200" b="1" dirty="0">
                <a:solidFill>
                  <a:srgbClr val="000000"/>
                </a:solidFill>
              </a:rPr>
              <a:t>，</a:t>
            </a:r>
            <a:r>
              <a:rPr lang="en-US" altLang="zh-CN" sz="2200" b="1" dirty="0">
                <a:solidFill>
                  <a:srgbClr val="000000"/>
                </a:solidFill>
              </a:rPr>
              <a:t>(BX) = 0611H</a:t>
            </a: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b="1" dirty="0">
                <a:solidFill>
                  <a:srgbClr val="000000"/>
                </a:solidFill>
              </a:rPr>
              <a:t>(1)</a:t>
            </a:r>
            <a:r>
              <a:rPr lang="en-US" altLang="zh-CN" sz="2400" b="1" dirty="0">
                <a:solidFill>
                  <a:srgbClr val="000000"/>
                </a:solidFill>
              </a:rPr>
              <a:t>     </a:t>
            </a:r>
            <a:r>
              <a:rPr lang="en-US" altLang="zh-CN" sz="2200" b="1" dirty="0">
                <a:solidFill>
                  <a:srgbClr val="000000"/>
                </a:solidFill>
              </a:rPr>
              <a:t>IMUL  BL </a:t>
            </a:r>
            <a:r>
              <a:rPr lang="en-US" altLang="zh-CN" sz="2000" b="1" dirty="0">
                <a:solidFill>
                  <a:srgbClr val="000000"/>
                </a:solidFill>
              </a:rPr>
              <a:t>; (AX)  </a:t>
            </a:r>
            <a:r>
              <a:rPr lang="en-US" altLang="zh-CN" sz="2000" b="1" dirty="0">
                <a:solidFill>
                  <a:srgbClr val="000000"/>
                </a:solidFill>
                <a:sym typeface="Symbol" panose="05050102010706020507" pitchFamily="18" charset="2"/>
              </a:rPr>
              <a:t>  (AL) * (BL)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rgbClr val="000000"/>
                </a:solidFill>
              </a:rPr>
              <a:t>                               </a:t>
            </a:r>
            <a:r>
              <a:rPr lang="en-US" altLang="zh-CN" sz="2000" b="1" dirty="0">
                <a:solidFill>
                  <a:srgbClr val="000000"/>
                </a:solidFill>
              </a:rPr>
              <a:t>; A5*11 </a:t>
            </a:r>
            <a:r>
              <a:rPr lang="en-US" altLang="zh-CN" sz="2000" b="1" dirty="0">
                <a:solidFill>
                  <a:srgbClr val="000000"/>
                </a:solidFill>
                <a:sym typeface="Symbol" panose="05050102010706020507" pitchFamily="18" charset="2"/>
              </a:rPr>
              <a:t> (-91D)*17D=</a:t>
            </a:r>
            <a:r>
              <a:rPr lang="zh-CN" altLang="en-US" sz="2000" b="1" dirty="0">
                <a:solidFill>
                  <a:srgbClr val="000000"/>
                </a:solidFill>
                <a:sym typeface="Symbol" panose="05050102010706020507" pitchFamily="18" charset="2"/>
              </a:rPr>
              <a:t>（</a:t>
            </a:r>
            <a:r>
              <a:rPr lang="en-US" altLang="zh-CN" sz="2000" b="1" dirty="0">
                <a:solidFill>
                  <a:srgbClr val="000000"/>
                </a:solidFill>
                <a:sym typeface="Symbol" panose="05050102010706020507" pitchFamily="18" charset="2"/>
              </a:rPr>
              <a:t>-1547D</a:t>
            </a:r>
            <a:r>
              <a:rPr lang="zh-CN" altLang="en-US" sz="2000" b="1" dirty="0">
                <a:solidFill>
                  <a:srgbClr val="000000"/>
                </a:solidFill>
                <a:sym typeface="Symbol" panose="05050102010706020507" pitchFamily="18" charset="2"/>
              </a:rPr>
              <a:t>）</a:t>
            </a:r>
            <a:r>
              <a:rPr lang="en-US" altLang="zh-CN" sz="2000" b="1" dirty="0">
                <a:solidFill>
                  <a:srgbClr val="000000"/>
                </a:solidFill>
                <a:sym typeface="Symbol" panose="05050102010706020507" pitchFamily="18" charset="2"/>
              </a:rPr>
              <a:t>060B  F9F5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b="1" dirty="0">
                <a:solidFill>
                  <a:srgbClr val="000000"/>
                </a:solidFill>
                <a:sym typeface="Symbol" panose="05050102010706020507" pitchFamily="18" charset="2"/>
              </a:rPr>
              <a:t>                                                                     </a:t>
            </a:r>
            <a:r>
              <a:rPr lang="zh-CN" altLang="en-US" sz="2000" b="1" dirty="0">
                <a:solidFill>
                  <a:srgbClr val="000000"/>
                </a:solidFill>
                <a:sym typeface="Symbol" panose="05050102010706020507" pitchFamily="18" charset="2"/>
              </a:rPr>
              <a:t>（</a:t>
            </a:r>
            <a:r>
              <a:rPr lang="en-US" altLang="zh-CN" sz="2000" b="1" dirty="0">
                <a:solidFill>
                  <a:srgbClr val="FF0000"/>
                </a:solidFill>
                <a:sym typeface="Symbol" panose="05050102010706020507" pitchFamily="18" charset="2"/>
              </a:rPr>
              <a:t>F9F5</a:t>
            </a:r>
            <a:r>
              <a:rPr lang="zh-CN" altLang="en-US" sz="2000" b="1" dirty="0">
                <a:solidFill>
                  <a:srgbClr val="FF0000"/>
                </a:solidFill>
                <a:sym typeface="Symbol" panose="05050102010706020507" pitchFamily="18" charset="2"/>
              </a:rPr>
              <a:t>为</a:t>
            </a:r>
            <a:r>
              <a:rPr lang="en-US" altLang="zh-CN" sz="2000" b="1" dirty="0">
                <a:solidFill>
                  <a:srgbClr val="FF0000"/>
                </a:solidFill>
                <a:sym typeface="Symbol" panose="05050102010706020507" pitchFamily="18" charset="2"/>
              </a:rPr>
              <a:t>060B</a:t>
            </a:r>
            <a:r>
              <a:rPr lang="zh-CN" altLang="en-US" sz="2000" b="1" dirty="0">
                <a:solidFill>
                  <a:srgbClr val="FF0000"/>
                </a:solidFill>
                <a:sym typeface="Symbol" panose="05050102010706020507" pitchFamily="18" charset="2"/>
              </a:rPr>
              <a:t>补码</a:t>
            </a:r>
            <a:r>
              <a:rPr lang="zh-CN" altLang="en-US" sz="2000" b="1" dirty="0">
                <a:solidFill>
                  <a:srgbClr val="000000"/>
                </a:solidFill>
                <a:sym typeface="Symbol" panose="05050102010706020507" pitchFamily="18" charset="2"/>
              </a:rPr>
              <a:t>）</a:t>
            </a:r>
            <a:endParaRPr lang="en-US" altLang="zh-CN" sz="2000" dirty="0">
              <a:solidFill>
                <a:srgbClr val="000000"/>
              </a:solidFill>
            </a:endParaRP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b="1" dirty="0">
                <a:solidFill>
                  <a:srgbClr val="000000"/>
                </a:solidFill>
              </a:rPr>
              <a:t>                               ; </a:t>
            </a:r>
            <a:r>
              <a:rPr lang="en-US" altLang="zh-CN" sz="2400" b="1" dirty="0">
                <a:solidFill>
                  <a:srgbClr val="000000"/>
                </a:solidFill>
              </a:rPr>
              <a:t> </a:t>
            </a:r>
            <a:r>
              <a:rPr lang="en-US" altLang="zh-CN" sz="2000" b="1" dirty="0">
                <a:solidFill>
                  <a:srgbClr val="000000"/>
                </a:solidFill>
              </a:rPr>
              <a:t>(AX) = 0F9F5H</a:t>
            </a:r>
            <a:r>
              <a:rPr lang="en-US" altLang="zh-CN" sz="2400" b="1" dirty="0">
                <a:solidFill>
                  <a:srgbClr val="000000"/>
                </a:solidFill>
              </a:rPr>
              <a:t>     </a:t>
            </a:r>
            <a:r>
              <a:rPr lang="en-US" altLang="zh-CN" sz="2000" b="1" dirty="0">
                <a:solidFill>
                  <a:srgbClr val="000000"/>
                </a:solidFill>
              </a:rPr>
              <a:t>CF=OF=1</a:t>
            </a: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b="1" dirty="0">
                <a:solidFill>
                  <a:srgbClr val="000000"/>
                </a:solidFill>
              </a:rPr>
              <a:t>(2)</a:t>
            </a:r>
            <a:r>
              <a:rPr lang="en-US" altLang="zh-CN" sz="2400" b="1" dirty="0">
                <a:solidFill>
                  <a:srgbClr val="000000"/>
                </a:solidFill>
              </a:rPr>
              <a:t>     </a:t>
            </a:r>
            <a:r>
              <a:rPr lang="en-US" altLang="zh-CN" sz="2200" b="1" dirty="0">
                <a:solidFill>
                  <a:srgbClr val="000000"/>
                </a:solidFill>
              </a:rPr>
              <a:t>MUL  BX  </a:t>
            </a:r>
            <a:r>
              <a:rPr lang="en-US" altLang="zh-CN" sz="2000" b="1" dirty="0">
                <a:solidFill>
                  <a:srgbClr val="000000"/>
                </a:solidFill>
              </a:rPr>
              <a:t>;  (DX, AX)  </a:t>
            </a:r>
            <a:r>
              <a:rPr lang="en-US" altLang="zh-CN" sz="2000" b="1" dirty="0">
                <a:solidFill>
                  <a:srgbClr val="000000"/>
                </a:solidFill>
                <a:sym typeface="Symbol" panose="05050102010706020507" pitchFamily="18" charset="2"/>
              </a:rPr>
              <a:t>  (AX) * (BX)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b="1" dirty="0">
                <a:solidFill>
                  <a:srgbClr val="000000"/>
                </a:solidFill>
              </a:rPr>
              <a:t>                               ;  16A5*0611=0089 5EF5</a:t>
            </a:r>
            <a:r>
              <a:rPr lang="zh-CN" altLang="en-US" sz="2000" b="1" dirty="0">
                <a:solidFill>
                  <a:srgbClr val="000000"/>
                </a:solidFill>
              </a:rPr>
              <a:t>（</a:t>
            </a:r>
            <a:r>
              <a:rPr lang="zh-CN" altLang="en-US" sz="1200" b="1" dirty="0">
                <a:solidFill>
                  <a:srgbClr val="C00000"/>
                </a:solidFill>
              </a:rPr>
              <a:t>可用计算器程序员功能）</a:t>
            </a: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b="1" dirty="0">
                <a:solidFill>
                  <a:srgbClr val="000000"/>
                </a:solidFill>
              </a:rPr>
              <a:t>                               ; </a:t>
            </a:r>
            <a:r>
              <a:rPr lang="en-US" altLang="zh-CN" sz="2400" b="1" dirty="0">
                <a:solidFill>
                  <a:srgbClr val="000000"/>
                </a:solidFill>
              </a:rPr>
              <a:t> </a:t>
            </a:r>
            <a:r>
              <a:rPr lang="en-US" altLang="zh-CN" sz="2000" b="1" dirty="0">
                <a:solidFill>
                  <a:srgbClr val="000000"/>
                </a:solidFill>
              </a:rPr>
              <a:t>(DX)=0089H  (AX)=5EF5H</a:t>
            </a:r>
            <a:r>
              <a:rPr lang="en-US" altLang="zh-CN" sz="2400" b="1" dirty="0">
                <a:solidFill>
                  <a:srgbClr val="000000"/>
                </a:solidFill>
              </a:rPr>
              <a:t>   </a:t>
            </a:r>
            <a:r>
              <a:rPr lang="en-US" altLang="zh-CN" sz="2000" b="1" dirty="0">
                <a:solidFill>
                  <a:srgbClr val="000000"/>
                </a:solidFill>
              </a:rPr>
              <a:t>CF=OF=1</a:t>
            </a:r>
            <a:endParaRPr lang="en-US" altLang="zh-CN" sz="2400" b="1" dirty="0">
              <a:solidFill>
                <a:srgbClr val="000000"/>
              </a:solidFill>
            </a:endParaRP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1B26AE5B-EC4D-4E62-83C3-F9A5F7BF8D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0042" y="1387476"/>
            <a:ext cx="306070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200" b="1">
                <a:solidFill>
                  <a:srgbClr val="000000"/>
                </a:solidFill>
              </a:rPr>
              <a:t>00     </a:t>
            </a:r>
            <a:r>
              <a:rPr lang="zh-CN" altLang="en-US" sz="2200" b="1">
                <a:solidFill>
                  <a:srgbClr val="000000"/>
                </a:solidFill>
                <a:ea typeface="楷体_GB2312"/>
                <a:cs typeface="楷体_GB2312"/>
              </a:rPr>
              <a:t>乘积的高一半为零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200" b="1">
                <a:solidFill>
                  <a:srgbClr val="000000"/>
                </a:solidFill>
              </a:rPr>
              <a:t>11     </a:t>
            </a:r>
            <a:r>
              <a:rPr lang="zh-CN" altLang="en-US" sz="2200" b="1">
                <a:solidFill>
                  <a:srgbClr val="000000"/>
                </a:solidFill>
                <a:ea typeface="楷体_GB2312"/>
                <a:cs typeface="楷体_GB2312"/>
              </a:rPr>
              <a:t>否则</a:t>
            </a:r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8DE398C0-FF5B-4DDF-8D91-3F400D6F45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6192" y="1536701"/>
            <a:ext cx="274955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200" b="1">
                <a:solidFill>
                  <a:srgbClr val="000000"/>
                </a:solidFill>
              </a:rPr>
              <a:t>MUL</a:t>
            </a:r>
            <a:r>
              <a:rPr lang="zh-CN" altLang="zh-CN" sz="2200" b="1">
                <a:solidFill>
                  <a:srgbClr val="000000"/>
                </a:solidFill>
              </a:rPr>
              <a:t>指令</a:t>
            </a:r>
            <a:r>
              <a:rPr lang="en-US" altLang="zh-CN" sz="2200" b="1">
                <a:solidFill>
                  <a:srgbClr val="000000"/>
                </a:solidFill>
              </a:rPr>
              <a:t>:  CF,OF =</a:t>
            </a:r>
            <a:endParaRPr lang="en-US" altLang="zh-CN" sz="2200">
              <a:solidFill>
                <a:srgbClr val="000000"/>
              </a:solidFill>
            </a:endParaRPr>
          </a:p>
        </p:txBody>
      </p:sp>
      <p:sp>
        <p:nvSpPr>
          <p:cNvPr id="9" name="AutoShape 6">
            <a:extLst>
              <a:ext uri="{FF2B5EF4-FFF2-40B4-BE49-F238E27FC236}">
                <a16:creationId xmlns:a16="http://schemas.microsoft.com/office/drawing/2014/main" id="{94171A86-0966-4D24-A250-F19D453DE80B}"/>
              </a:ext>
            </a:extLst>
          </p:cNvPr>
          <p:cNvSpPr>
            <a:spLocks/>
          </p:cNvSpPr>
          <p:nvPr/>
        </p:nvSpPr>
        <p:spPr bwMode="auto">
          <a:xfrm>
            <a:off x="3563842" y="1387476"/>
            <a:ext cx="95250" cy="685800"/>
          </a:xfrm>
          <a:prstGeom prst="leftBrace">
            <a:avLst>
              <a:gd name="adj1" fmla="val 60000"/>
              <a:gd name="adj2" fmla="val 50000"/>
            </a:avLst>
          </a:prstGeom>
          <a:noFill/>
          <a:ln w="12700" cap="sq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10" name="Text Box 7">
            <a:extLst>
              <a:ext uri="{FF2B5EF4-FFF2-40B4-BE49-F238E27FC236}">
                <a16:creationId xmlns:a16="http://schemas.microsoft.com/office/drawing/2014/main" id="{06A9C03D-AEE4-479D-AE77-CDFD810D23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0042" y="2225676"/>
            <a:ext cx="5027613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200" b="1">
                <a:solidFill>
                  <a:srgbClr val="000000"/>
                </a:solidFill>
              </a:rPr>
              <a:t>00     </a:t>
            </a:r>
            <a:r>
              <a:rPr lang="zh-CN" altLang="en-US" sz="2200" b="1">
                <a:solidFill>
                  <a:srgbClr val="000000"/>
                </a:solidFill>
                <a:ea typeface="楷体_GB2312"/>
                <a:cs typeface="楷体_GB2312"/>
              </a:rPr>
              <a:t>乘积的高一半是低一半的符号扩展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200" b="1">
                <a:solidFill>
                  <a:srgbClr val="000000"/>
                </a:solidFill>
              </a:rPr>
              <a:t>11     </a:t>
            </a:r>
            <a:r>
              <a:rPr lang="zh-CN" altLang="en-US" sz="2200" b="1">
                <a:solidFill>
                  <a:srgbClr val="000000"/>
                </a:solidFill>
                <a:ea typeface="楷体_GB2312"/>
                <a:cs typeface="楷体_GB2312"/>
              </a:rPr>
              <a:t>否则</a:t>
            </a:r>
          </a:p>
        </p:txBody>
      </p:sp>
      <p:sp>
        <p:nvSpPr>
          <p:cNvPr id="11" name="Text Box 8">
            <a:extLst>
              <a:ext uri="{FF2B5EF4-FFF2-40B4-BE49-F238E27FC236}">
                <a16:creationId xmlns:a16="http://schemas.microsoft.com/office/drawing/2014/main" id="{9CE713D8-51E9-43DF-AF41-06ABE1BB64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042" y="2301876"/>
            <a:ext cx="28813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rgbClr val="000000"/>
                </a:solidFill>
              </a:rPr>
              <a:t>  </a:t>
            </a:r>
            <a:r>
              <a:rPr lang="en-US" altLang="zh-CN" sz="2200" b="1" dirty="0">
                <a:solidFill>
                  <a:srgbClr val="000000"/>
                </a:solidFill>
              </a:rPr>
              <a:t>IMUL</a:t>
            </a:r>
            <a:r>
              <a:rPr lang="zh-CN" altLang="zh-CN" sz="2200" b="1" dirty="0">
                <a:solidFill>
                  <a:srgbClr val="000000"/>
                </a:solidFill>
              </a:rPr>
              <a:t>指令</a:t>
            </a:r>
            <a:r>
              <a:rPr lang="en-US" altLang="zh-CN" sz="2200" b="1" dirty="0">
                <a:solidFill>
                  <a:srgbClr val="000000"/>
                </a:solidFill>
              </a:rPr>
              <a:t>: CF,OF =</a:t>
            </a:r>
            <a:endParaRPr lang="en-US" altLang="zh-CN" sz="2200" dirty="0">
              <a:solidFill>
                <a:srgbClr val="000000"/>
              </a:solidFill>
            </a:endParaRPr>
          </a:p>
        </p:txBody>
      </p:sp>
      <p:sp>
        <p:nvSpPr>
          <p:cNvPr id="12" name="AutoShape 9">
            <a:extLst>
              <a:ext uri="{FF2B5EF4-FFF2-40B4-BE49-F238E27FC236}">
                <a16:creationId xmlns:a16="http://schemas.microsoft.com/office/drawing/2014/main" id="{01E17592-60CD-49AB-BB4B-6D4F843E37AF}"/>
              </a:ext>
            </a:extLst>
          </p:cNvPr>
          <p:cNvSpPr>
            <a:spLocks/>
          </p:cNvSpPr>
          <p:nvPr/>
        </p:nvSpPr>
        <p:spPr bwMode="auto">
          <a:xfrm>
            <a:off x="3563842" y="2225676"/>
            <a:ext cx="95250" cy="685800"/>
          </a:xfrm>
          <a:prstGeom prst="leftBrace">
            <a:avLst>
              <a:gd name="adj1" fmla="val 60000"/>
              <a:gd name="adj2" fmla="val 50000"/>
            </a:avLst>
          </a:prstGeom>
          <a:noFill/>
          <a:ln w="12700" cap="sq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13" name="文本框 1">
            <a:extLst>
              <a:ext uri="{FF2B5EF4-FFF2-40B4-BE49-F238E27FC236}">
                <a16:creationId xmlns:a16="http://schemas.microsoft.com/office/drawing/2014/main" id="{E0240414-C07E-4714-93B9-93A69322A6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5455" y="2955926"/>
            <a:ext cx="6832600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 b="1" dirty="0">
                <a:solidFill>
                  <a:srgbClr val="C00000"/>
                </a:solidFill>
                <a:latin typeface="Arial" panose="020B0604020202020204" pitchFamily="34" charset="0"/>
              </a:rPr>
              <a:t>换句话说高一半没有任何数值意义的时候置</a:t>
            </a:r>
            <a:r>
              <a:rPr lang="en-US" altLang="zh-CN" sz="1800" b="1" dirty="0">
                <a:solidFill>
                  <a:srgbClr val="C00000"/>
                </a:solidFill>
                <a:latin typeface="Arial" panose="020B0604020202020204" pitchFamily="34" charset="0"/>
              </a:rPr>
              <a:t>0</a:t>
            </a:r>
            <a:r>
              <a:rPr lang="zh-CN" altLang="en-US" sz="1800" b="1" dirty="0">
                <a:solidFill>
                  <a:srgbClr val="C00000"/>
                </a:solidFill>
                <a:latin typeface="Arial" panose="020B0604020202020204" pitchFamily="34" charset="0"/>
              </a:rPr>
              <a:t>，否则置</a:t>
            </a:r>
            <a:r>
              <a:rPr lang="en-US" altLang="zh-CN" sz="1800" b="1" dirty="0">
                <a:solidFill>
                  <a:srgbClr val="C00000"/>
                </a:solidFill>
                <a:latin typeface="Arial" panose="020B0604020202020204" pitchFamily="34" charset="0"/>
              </a:rPr>
              <a:t>1.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 b="1" dirty="0">
                <a:latin typeface="Arial" panose="020B0604020202020204" pitchFamily="34" charset="0"/>
              </a:rPr>
              <a:t>乘法对标志位的影响，只表示结果的位数是否与操作数一样而已。</a:t>
            </a:r>
            <a:r>
              <a:rPr lang="zh-CN" altLang="en-US" sz="1800" b="1" dirty="0">
                <a:solidFill>
                  <a:srgbClr val="C00000"/>
                </a:solidFill>
                <a:latin typeface="Arial" panose="020B0604020202020204" pitchFamily="34" charset="0"/>
              </a:rPr>
              <a:t>并不能完全表示结果是否有效。乘法指令无溢出。</a:t>
            </a:r>
          </a:p>
        </p:txBody>
      </p:sp>
    </p:spTree>
    <p:extLst>
      <p:ext uri="{BB962C8B-B14F-4D97-AF65-F5344CB8AC3E}">
        <p14:creationId xmlns:p14="http://schemas.microsoft.com/office/powerpoint/2010/main" val="314567218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7" grpId="0"/>
      <p:bldP spid="8" grpId="0"/>
      <p:bldP spid="9" grpId="0" animBg="1"/>
      <p:bldP spid="10" grpId="0"/>
      <p:bldP spid="11" grpId="0"/>
      <p:bldP spid="12" grpId="0" animBg="1"/>
      <p:bldP spid="13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F81B1-D4C0-4CFE-8E4B-8D75BF4F38F2}" type="slidenum">
              <a:rPr lang="zh-CN" altLang="en-US" smtClean="0"/>
              <a:t>74</a:t>
            </a:fld>
            <a:endParaRPr lang="zh-CN" altLang="en-US" dirty="0"/>
          </a:p>
        </p:txBody>
      </p:sp>
      <p:sp>
        <p:nvSpPr>
          <p:cNvPr id="95" name="Rectangle 1027">
            <a:extLst>
              <a:ext uri="{FF2B5EF4-FFF2-40B4-BE49-F238E27FC236}">
                <a16:creationId xmlns:a16="http://schemas.microsoft.com/office/drawing/2014/main" id="{70DF4719-FF16-47C1-98D2-D2A428B92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3711" y="471449"/>
            <a:ext cx="2037737" cy="646331"/>
          </a:xfrm>
          <a:prstGeom prst="rect">
            <a:avLst/>
          </a:prstGeom>
          <a:solidFill>
            <a:srgbClr val="0E457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除法指令</a:t>
            </a: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9873B49B-55A9-43CA-B8C6-B448ECE8799F}"/>
              </a:ext>
            </a:extLst>
          </p:cNvPr>
          <p:cNvSpPr/>
          <p:nvPr/>
        </p:nvSpPr>
        <p:spPr>
          <a:xfrm>
            <a:off x="421317" y="1279537"/>
            <a:ext cx="8340000" cy="5293757"/>
          </a:xfrm>
          <a:prstGeom prst="rect">
            <a:avLst/>
          </a:prstGeom>
          <a:ln w="19050">
            <a:solidFill>
              <a:srgbClr val="2D8AE7">
                <a:lumMod val="75000"/>
              </a:srgbClr>
            </a:solidFill>
            <a:prstDash val="dash"/>
          </a:ln>
        </p:spPr>
        <p:txBody>
          <a:bodyPr wrap="square">
            <a:spAutoFit/>
          </a:bodyPr>
          <a:lstStyle/>
          <a:p>
            <a:pPr marL="457200" marR="0" lvl="0" indent="-457200" algn="just" defTabSz="91440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zh-CN" altLang="en-US" sz="28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方正静蕾简体" panose="02000000000000000000"/>
              </a:rPr>
              <a:t>无符号除法指令格式：</a:t>
            </a:r>
            <a:r>
              <a:rPr lang="en-US" altLang="zh-CN" sz="28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方正静蕾简体" panose="02000000000000000000"/>
              </a:rPr>
              <a:t>DIV SRC</a:t>
            </a:r>
          </a:p>
          <a:p>
            <a:pPr marL="457200" lvl="0" indent="-457200" algn="just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28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方正静蕾简体" panose="02000000000000000000"/>
              </a:rPr>
              <a:t>带符号除法指令格式：</a:t>
            </a:r>
            <a:r>
              <a:rPr lang="en-US" altLang="zh-CN" sz="28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方正静蕾简体" panose="02000000000000000000"/>
              </a:rPr>
              <a:t>IDIV SRC</a:t>
            </a:r>
          </a:p>
          <a:p>
            <a:pPr marL="914400" lvl="1" indent="-457200" algn="just" defTabSz="9144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执行操作</a:t>
            </a:r>
            <a:r>
              <a:rPr lang="zh-CN" altLang="en-US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  <a:sym typeface="Wingdings" panose="05000000000000000000" pitchFamily="2" charset="2"/>
              </a:rPr>
              <a:t>：</a:t>
            </a:r>
            <a:endParaRPr lang="en-US" altLang="zh-CN" sz="2800" b="1" kern="0" dirty="0">
              <a:solidFill>
                <a:srgbClr val="2D8AE7">
                  <a:lumMod val="50000"/>
                </a:srgbClr>
              </a:solidFill>
              <a:latin typeface="Times New Roman" panose="02020603050405020304" pitchFamily="18" charset="0"/>
              <a:ea typeface="方正静蕾简体" panose="02000000000000000000"/>
              <a:sym typeface="Wingdings" panose="05000000000000000000" pitchFamily="2" charset="2"/>
            </a:endParaRPr>
          </a:p>
          <a:p>
            <a:pPr lvl="1" algn="just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  <a:sym typeface="Wingdings" panose="05000000000000000000" pitchFamily="2" charset="2"/>
              </a:rPr>
              <a:t>     </a:t>
            </a:r>
            <a:r>
              <a:rPr lang="zh-CN" altLang="en-US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  <a:sym typeface="Wingdings" panose="05000000000000000000" pitchFamily="2" charset="2"/>
              </a:rPr>
              <a:t>字节操作数</a:t>
            </a:r>
            <a:r>
              <a:rPr lang="en-US" altLang="zh-CN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  <a:sym typeface="Wingdings" panose="05000000000000000000" pitchFamily="2" charset="2"/>
              </a:rPr>
              <a:t> (AL)</a:t>
            </a:r>
            <a:r>
              <a:rPr lang="en-US" altLang="zh-CN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  <a:sym typeface="Symbol" panose="05050102010706020507" pitchFamily="18" charset="2"/>
              </a:rPr>
              <a:t> (AX)/(SRC)</a:t>
            </a:r>
            <a:r>
              <a:rPr lang="zh-CN" altLang="en-US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  <a:sym typeface="Symbol" panose="05050102010706020507" pitchFamily="18" charset="2"/>
              </a:rPr>
              <a:t>的商</a:t>
            </a:r>
            <a:endParaRPr lang="en-US" altLang="zh-CN" sz="2800" b="1" kern="0" dirty="0">
              <a:solidFill>
                <a:srgbClr val="2D8AE7">
                  <a:lumMod val="50000"/>
                </a:srgbClr>
              </a:solidFill>
              <a:latin typeface="Times New Roman" panose="02020603050405020304" pitchFamily="18" charset="0"/>
              <a:ea typeface="方正静蕾简体" panose="02000000000000000000"/>
              <a:sym typeface="Symbol" panose="05050102010706020507" pitchFamily="18" charset="2"/>
            </a:endParaRPr>
          </a:p>
          <a:p>
            <a:pPr lvl="1" algn="just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  <a:sym typeface="Symbol" panose="05050102010706020507" pitchFamily="18" charset="2"/>
              </a:rPr>
              <a:t>                          (AH) (AX)/(SRC)</a:t>
            </a:r>
            <a:r>
              <a:rPr lang="zh-CN" altLang="en-US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  <a:sym typeface="Symbol" panose="05050102010706020507" pitchFamily="18" charset="2"/>
              </a:rPr>
              <a:t>的余数</a:t>
            </a:r>
            <a:endParaRPr lang="en-US" altLang="zh-CN" sz="2800" b="1" kern="0" dirty="0">
              <a:solidFill>
                <a:srgbClr val="2D8AE7">
                  <a:lumMod val="50000"/>
                </a:srgbClr>
              </a:solidFill>
              <a:latin typeface="Times New Roman" panose="02020603050405020304" pitchFamily="18" charset="0"/>
              <a:ea typeface="方正静蕾简体" panose="02000000000000000000"/>
              <a:sym typeface="Symbol" panose="05050102010706020507" pitchFamily="18" charset="2"/>
            </a:endParaRPr>
          </a:p>
          <a:p>
            <a:pPr lvl="1" algn="just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  <a:sym typeface="Symbol" panose="05050102010706020507" pitchFamily="18" charset="2"/>
              </a:rPr>
              <a:t>	</a:t>
            </a:r>
            <a:r>
              <a:rPr lang="zh-CN" altLang="en-US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  <a:sym typeface="Symbol" panose="05050102010706020507" pitchFamily="18" charset="2"/>
              </a:rPr>
              <a:t>字操作数     </a:t>
            </a:r>
            <a:r>
              <a:rPr lang="en-US" altLang="zh-CN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  <a:sym typeface="Wingdings" panose="05000000000000000000" pitchFamily="2" charset="2"/>
              </a:rPr>
              <a:t>(AX)</a:t>
            </a:r>
            <a:r>
              <a:rPr lang="en-US" altLang="zh-CN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  <a:sym typeface="Symbol" panose="05050102010706020507" pitchFamily="18" charset="2"/>
              </a:rPr>
              <a:t> (DX, AX)/(SRC)</a:t>
            </a:r>
            <a:r>
              <a:rPr lang="zh-CN" altLang="en-US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  <a:sym typeface="Symbol" panose="05050102010706020507" pitchFamily="18" charset="2"/>
              </a:rPr>
              <a:t>的商</a:t>
            </a:r>
            <a:endParaRPr lang="en-US" altLang="zh-CN" sz="2800" b="1" kern="0" dirty="0">
              <a:solidFill>
                <a:srgbClr val="2D8AE7">
                  <a:lumMod val="50000"/>
                </a:srgbClr>
              </a:solidFill>
              <a:latin typeface="Times New Roman" panose="02020603050405020304" pitchFamily="18" charset="0"/>
              <a:ea typeface="方正静蕾简体" panose="02000000000000000000"/>
              <a:sym typeface="Symbol" panose="05050102010706020507" pitchFamily="18" charset="2"/>
            </a:endParaRPr>
          </a:p>
          <a:p>
            <a:pPr lvl="1" algn="just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  <a:sym typeface="Symbol" panose="05050102010706020507" pitchFamily="18" charset="2"/>
              </a:rPr>
              <a:t>	</a:t>
            </a:r>
            <a:r>
              <a:rPr lang="zh-CN" altLang="en-US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  <a:sym typeface="Symbol" panose="05050102010706020507" pitchFamily="18" charset="2"/>
              </a:rPr>
              <a:t>                     </a:t>
            </a:r>
            <a:r>
              <a:rPr lang="en-US" altLang="zh-CN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  <a:sym typeface="Wingdings" panose="05000000000000000000" pitchFamily="2" charset="2"/>
              </a:rPr>
              <a:t>(DX)</a:t>
            </a:r>
            <a:r>
              <a:rPr lang="en-US" altLang="zh-CN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  <a:sym typeface="Symbol" panose="05050102010706020507" pitchFamily="18" charset="2"/>
              </a:rPr>
              <a:t>  (DX, AX)/(SRC)</a:t>
            </a:r>
            <a:r>
              <a:rPr lang="zh-CN" altLang="en-US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  <a:sym typeface="Symbol" panose="05050102010706020507" pitchFamily="18" charset="2"/>
              </a:rPr>
              <a:t>的余数</a:t>
            </a:r>
            <a:endParaRPr lang="en-US" altLang="zh-CN" sz="2800" b="1" kern="0" dirty="0">
              <a:solidFill>
                <a:srgbClr val="2D8AE7">
                  <a:lumMod val="50000"/>
                </a:srgbClr>
              </a:solidFill>
              <a:latin typeface="Times New Roman" panose="02020603050405020304" pitchFamily="18" charset="0"/>
              <a:ea typeface="方正静蕾简体" panose="02000000000000000000"/>
              <a:sym typeface="Symbol" panose="05050102010706020507" pitchFamily="18" charset="2"/>
            </a:endParaRPr>
          </a:p>
          <a:p>
            <a:pPr marL="457200" marR="0" lvl="0" indent="-457200" algn="just" defTabSz="91440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zh-CN" altLang="en-US" sz="28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方正静蕾简体" panose="02000000000000000000"/>
              </a:rPr>
              <a:t>注意：</a:t>
            </a:r>
            <a:endParaRPr lang="en-US" altLang="zh-CN" sz="2800" b="1" kern="0" dirty="0">
              <a:solidFill>
                <a:srgbClr val="C00000"/>
              </a:solidFill>
              <a:latin typeface="Times New Roman" panose="02020603050405020304" pitchFamily="18" charset="0"/>
              <a:ea typeface="方正静蕾简体" panose="02000000000000000000"/>
            </a:endParaRPr>
          </a:p>
          <a:p>
            <a:pPr lvl="0" indent="-457200" algn="just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方正静蕾简体" panose="02000000000000000000"/>
              </a:rPr>
              <a:t>   </a:t>
            </a:r>
            <a:r>
              <a:rPr lang="en-US" altLang="zh-CN" sz="24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*AL(AX)</a:t>
            </a:r>
            <a:r>
              <a:rPr lang="zh-CN" altLang="en-US" sz="24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为隐含的商寄存器，</a:t>
            </a:r>
            <a:r>
              <a:rPr lang="en-US" altLang="zh-CN" sz="24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AH(DX)</a:t>
            </a:r>
            <a:r>
              <a:rPr lang="zh-CN" altLang="en-US" sz="24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为隐含的余数寄存器</a:t>
            </a:r>
            <a:endParaRPr lang="en-US" altLang="zh-CN" sz="2400" b="1" kern="0" dirty="0">
              <a:solidFill>
                <a:srgbClr val="2D8AE7">
                  <a:lumMod val="50000"/>
                </a:srgbClr>
              </a:solidFill>
              <a:latin typeface="Times New Roman" panose="02020603050405020304" pitchFamily="18" charset="0"/>
              <a:ea typeface="方正静蕾简体" panose="02000000000000000000"/>
            </a:endParaRPr>
          </a:p>
          <a:p>
            <a:pPr lvl="0" indent="-457200" algn="just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   *</a:t>
            </a:r>
            <a:r>
              <a:rPr lang="zh-CN" altLang="en-US" sz="24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被除数的位数是除数位数的一倍，需要使用扩展指令</a:t>
            </a:r>
            <a:endParaRPr lang="en-US" altLang="zh-CN" sz="2400" b="1" kern="0" dirty="0">
              <a:solidFill>
                <a:srgbClr val="0E457C"/>
              </a:solidFill>
              <a:latin typeface="Times New Roman" panose="02020603050405020304" pitchFamily="18" charset="0"/>
              <a:ea typeface="方正静蕾简体" panose="02000000000000000000"/>
            </a:endParaRPr>
          </a:p>
          <a:p>
            <a:pPr lvl="0" algn="just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kern="0" dirty="0">
                <a:solidFill>
                  <a:srgbClr val="0E457C"/>
                </a:solidFill>
                <a:latin typeface="Times New Roman" panose="02020603050405020304" pitchFamily="18" charset="0"/>
                <a:ea typeface="方正静蕾简体" panose="02000000000000000000"/>
              </a:rPr>
              <a:t>   </a:t>
            </a:r>
            <a:r>
              <a:rPr lang="en-US" altLang="zh-CN" sz="24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方正静蕾简体" panose="02000000000000000000"/>
              </a:rPr>
              <a:t>*SRC</a:t>
            </a:r>
            <a:r>
              <a:rPr lang="zh-CN" altLang="en-US" sz="24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方正静蕾简体" panose="02000000000000000000"/>
              </a:rPr>
              <a:t>不能为立即数</a:t>
            </a:r>
            <a:endParaRPr lang="en-US" altLang="zh-CN" sz="2400" b="1" kern="0" dirty="0">
              <a:solidFill>
                <a:srgbClr val="C00000"/>
              </a:solidFill>
              <a:latin typeface="Times New Roman" panose="02020603050405020304" pitchFamily="18" charset="0"/>
              <a:ea typeface="方正静蕾简体" panose="02000000000000000000"/>
            </a:endParaRPr>
          </a:p>
          <a:p>
            <a:pPr lvl="0" algn="just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   </a:t>
            </a:r>
            <a:r>
              <a:rPr lang="en-US" altLang="zh-CN" sz="24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方正静蕾简体" panose="02000000000000000000"/>
              </a:rPr>
              <a:t>*</a:t>
            </a:r>
            <a:r>
              <a:rPr lang="zh-CN" altLang="en-US" sz="24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方正静蕾简体" panose="02000000000000000000"/>
              </a:rPr>
              <a:t>对所有条件标志位无定义</a:t>
            </a:r>
            <a:endParaRPr lang="en-US" altLang="zh-CN" sz="2400" b="1" kern="0" dirty="0">
              <a:solidFill>
                <a:srgbClr val="C00000"/>
              </a:solidFill>
              <a:latin typeface="Times New Roman" panose="02020603050405020304" pitchFamily="18" charset="0"/>
              <a:ea typeface="方正静蕾简体" panose="020000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79046936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9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9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9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9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animBg="1"/>
      <p:bldP spid="97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03ABD65-9923-45D5-8F5C-F45971FFC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F81B1-D4C0-4CFE-8E4B-8D75BF4F38F2}" type="slidenum">
              <a:rPr lang="zh-CN" altLang="en-US" smtClean="0"/>
              <a:t>75</a:t>
            </a:fld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01E7FE7-3FAD-43BF-B2C2-44CE09E37079}"/>
              </a:ext>
            </a:extLst>
          </p:cNvPr>
          <p:cNvSpPr/>
          <p:nvPr/>
        </p:nvSpPr>
        <p:spPr>
          <a:xfrm>
            <a:off x="421317" y="1279537"/>
            <a:ext cx="8340000" cy="5262979"/>
          </a:xfrm>
          <a:prstGeom prst="rect">
            <a:avLst/>
          </a:prstGeom>
          <a:ln w="19050">
            <a:solidFill>
              <a:srgbClr val="2D8AE7">
                <a:lumMod val="75000"/>
              </a:srgbClr>
            </a:solidFill>
            <a:prstDash val="dash"/>
          </a:ln>
        </p:spPr>
        <p:txBody>
          <a:bodyPr wrap="square">
            <a:spAutoFit/>
          </a:bodyPr>
          <a:lstStyle/>
          <a:p>
            <a:pPr marL="457200" marR="0" lvl="0" indent="-457200" algn="just" defTabSz="91440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altLang="zh-CN" sz="2800" b="1" kern="0" dirty="0">
              <a:solidFill>
                <a:srgbClr val="C00000"/>
              </a:solidFill>
              <a:latin typeface="Times New Roman" panose="02020603050405020304" pitchFamily="18" charset="0"/>
              <a:ea typeface="方正静蕾简体" panose="02000000000000000000"/>
            </a:endParaRPr>
          </a:p>
          <a:p>
            <a:pPr marL="457200" marR="0" lvl="0" indent="-457200" algn="just" defTabSz="91440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altLang="zh-CN" sz="2800" b="1" kern="0" dirty="0">
              <a:solidFill>
                <a:srgbClr val="C00000"/>
              </a:solidFill>
              <a:latin typeface="Times New Roman" panose="02020603050405020304" pitchFamily="18" charset="0"/>
              <a:ea typeface="方正静蕾简体" panose="02000000000000000000"/>
            </a:endParaRPr>
          </a:p>
          <a:p>
            <a:pPr marL="457200" marR="0" lvl="0" indent="-457200" algn="just" defTabSz="91440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altLang="zh-CN" sz="2800" b="1" kern="0" dirty="0">
              <a:solidFill>
                <a:srgbClr val="C00000"/>
              </a:solidFill>
              <a:latin typeface="Times New Roman" panose="02020603050405020304" pitchFamily="18" charset="0"/>
              <a:ea typeface="方正静蕾简体" panose="02000000000000000000"/>
            </a:endParaRPr>
          </a:p>
          <a:p>
            <a:pPr marL="457200" marR="0" lvl="0" indent="-457200" algn="just" defTabSz="91440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altLang="zh-CN" sz="2800" b="1" kern="0" dirty="0">
              <a:solidFill>
                <a:srgbClr val="C00000"/>
              </a:solidFill>
              <a:latin typeface="Times New Roman" panose="02020603050405020304" pitchFamily="18" charset="0"/>
              <a:ea typeface="方正静蕾简体" panose="02000000000000000000"/>
            </a:endParaRPr>
          </a:p>
          <a:p>
            <a:pPr marL="457200" marR="0" lvl="0" indent="-457200" algn="just" defTabSz="91440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altLang="zh-CN" sz="2800" b="1" kern="0" dirty="0">
              <a:solidFill>
                <a:srgbClr val="C00000"/>
              </a:solidFill>
              <a:latin typeface="Times New Roman" panose="02020603050405020304" pitchFamily="18" charset="0"/>
              <a:ea typeface="方正静蕾简体" panose="02000000000000000000"/>
            </a:endParaRPr>
          </a:p>
          <a:p>
            <a:pPr marL="457200" marR="0" lvl="0" indent="-457200" algn="just" defTabSz="91440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altLang="zh-CN" sz="2800" b="1" kern="0" dirty="0">
              <a:solidFill>
                <a:srgbClr val="C00000"/>
              </a:solidFill>
              <a:latin typeface="Times New Roman" panose="02020603050405020304" pitchFamily="18" charset="0"/>
              <a:ea typeface="方正静蕾简体" panose="02000000000000000000"/>
            </a:endParaRPr>
          </a:p>
          <a:p>
            <a:pPr marL="457200" marR="0" lvl="0" indent="-457200" algn="just" defTabSz="91440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altLang="zh-CN" sz="2800" b="1" kern="0" dirty="0">
              <a:solidFill>
                <a:srgbClr val="C00000"/>
              </a:solidFill>
              <a:latin typeface="Times New Roman" panose="02020603050405020304" pitchFamily="18" charset="0"/>
              <a:ea typeface="方正静蕾简体" panose="02000000000000000000"/>
            </a:endParaRPr>
          </a:p>
          <a:p>
            <a:pPr marL="457200" marR="0" lvl="0" indent="-457200" algn="just" defTabSz="91440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altLang="zh-CN" sz="2800" b="1" kern="0" dirty="0">
              <a:solidFill>
                <a:srgbClr val="C00000"/>
              </a:solidFill>
              <a:latin typeface="Times New Roman" panose="02020603050405020304" pitchFamily="18" charset="0"/>
              <a:ea typeface="方正静蕾简体" panose="02000000000000000000"/>
            </a:endParaRPr>
          </a:p>
          <a:p>
            <a:pPr marL="457200" marR="0" lvl="0" indent="-457200" algn="just" defTabSz="91440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altLang="zh-CN" sz="2800" b="1" kern="0" dirty="0">
              <a:solidFill>
                <a:srgbClr val="C00000"/>
              </a:solidFill>
              <a:latin typeface="Times New Roman" panose="02020603050405020304" pitchFamily="18" charset="0"/>
              <a:ea typeface="方正静蕾简体" panose="02000000000000000000"/>
            </a:endParaRPr>
          </a:p>
          <a:p>
            <a:pPr marL="457200" marR="0" lvl="0" indent="-457200" algn="just" defTabSz="91440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altLang="zh-CN" sz="2800" b="1" kern="0" dirty="0">
              <a:solidFill>
                <a:srgbClr val="C00000"/>
              </a:solidFill>
              <a:latin typeface="Times New Roman" panose="02020603050405020304" pitchFamily="18" charset="0"/>
              <a:ea typeface="方正静蕾简体" panose="02000000000000000000"/>
            </a:endParaRPr>
          </a:p>
          <a:p>
            <a:pPr marL="457200" marR="0" lvl="0" indent="-457200" algn="just" defTabSz="91440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altLang="zh-CN" sz="2800" b="1" kern="0" dirty="0">
              <a:solidFill>
                <a:srgbClr val="C00000"/>
              </a:solidFill>
              <a:latin typeface="Times New Roman" panose="02020603050405020304" pitchFamily="18" charset="0"/>
              <a:ea typeface="方正静蕾简体" panose="02000000000000000000"/>
            </a:endParaRPr>
          </a:p>
          <a:p>
            <a:pPr marL="457200" marR="0" lvl="0" indent="-457200" algn="just" defTabSz="91440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altLang="zh-CN" sz="2800" b="1" kern="0" dirty="0">
              <a:solidFill>
                <a:srgbClr val="C00000"/>
              </a:solidFill>
              <a:latin typeface="Times New Roman" panose="02020603050405020304" pitchFamily="18" charset="0"/>
              <a:ea typeface="方正静蕾简体" panose="0200000000000000000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2E544C4-031E-46CE-B0DE-705829415C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6117" y="1426588"/>
            <a:ext cx="7010400" cy="49688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MOV   AX, X </a:t>
            </a: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IMUL  Y              </a:t>
            </a:r>
            <a:r>
              <a:rPr lang="en-US" altLang="zh-CN" sz="2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rPr>
              <a:t>;  x*y →</a:t>
            </a:r>
            <a:r>
              <a:rPr lang="zh-CN" altLang="en-US" sz="2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2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rPr>
              <a:t>DX,AX</a:t>
            </a:r>
            <a:r>
              <a:rPr lang="zh-CN" altLang="en-US" sz="2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rPr>
              <a:t>）</a:t>
            </a: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MOV   CX, AX</a:t>
            </a: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MOV   BX, DX</a:t>
            </a: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MOV   AX, Z</a:t>
            </a: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CWD                   </a:t>
            </a:r>
            <a:r>
              <a:rPr lang="zh-CN" altLang="en-US" sz="2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rPr>
              <a:t>；</a:t>
            </a:r>
            <a:r>
              <a:rPr lang="en-US" altLang="zh-CN" sz="2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rPr>
              <a:t>Z →</a:t>
            </a:r>
            <a:r>
              <a:rPr lang="zh-CN" altLang="en-US" sz="2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2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rPr>
              <a:t>DX</a:t>
            </a:r>
            <a:r>
              <a:rPr lang="zh-CN" altLang="en-US" sz="2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rPr>
              <a:t>AX</a:t>
            </a:r>
            <a:r>
              <a:rPr lang="zh-CN" altLang="en-US" sz="2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rPr>
              <a:t>）</a:t>
            </a: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ADD    CX, AX</a:t>
            </a: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ADC    BX, DX   </a:t>
            </a:r>
            <a:r>
              <a:rPr lang="en-US" altLang="zh-CN" sz="2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rPr>
              <a:t>;  x*</a:t>
            </a:r>
            <a:r>
              <a:rPr lang="en-US" altLang="zh-CN" sz="2000" b="1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rPr>
              <a:t>y+z</a:t>
            </a:r>
            <a:r>
              <a:rPr lang="en-US" altLang="zh-CN" sz="2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rPr>
              <a:t> →</a:t>
            </a:r>
            <a:r>
              <a:rPr lang="zh-CN" altLang="en-US" sz="2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2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rPr>
              <a:t>BX</a:t>
            </a:r>
            <a:r>
              <a:rPr lang="zh-CN" altLang="en-US" sz="2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rPr>
              <a:t>CX</a:t>
            </a:r>
            <a:r>
              <a:rPr lang="zh-CN" altLang="en-US" sz="2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rPr>
              <a:t>）</a:t>
            </a: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SUB     CX, 540 </a:t>
            </a: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SBB     BX, 0       </a:t>
            </a:r>
            <a:r>
              <a:rPr lang="en-US" altLang="zh-CN" sz="2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rPr>
              <a:t>;  x*y+z-540</a:t>
            </a: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MOV   AX, V</a:t>
            </a: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CWD                   </a:t>
            </a:r>
            <a:r>
              <a:rPr lang="zh-CN" altLang="en-US" sz="2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rPr>
              <a:t>；</a:t>
            </a:r>
            <a:r>
              <a:rPr lang="en-US" altLang="zh-CN" sz="2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rPr>
              <a:t>V →</a:t>
            </a:r>
            <a:r>
              <a:rPr lang="zh-CN" altLang="en-US" sz="2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2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rPr>
              <a:t>DX</a:t>
            </a:r>
            <a:r>
              <a:rPr lang="zh-CN" altLang="en-US" sz="2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rPr>
              <a:t>AX</a:t>
            </a:r>
            <a:r>
              <a:rPr lang="zh-CN" altLang="en-US" sz="2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rPr>
              <a:t>）</a:t>
            </a: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SUB     AX, CX</a:t>
            </a: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SBB     DX, BX   </a:t>
            </a:r>
            <a:r>
              <a:rPr lang="en-US" altLang="zh-CN" sz="2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rPr>
              <a:t>;  v-(x*y+z-540)</a:t>
            </a: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IDIV    X             </a:t>
            </a:r>
            <a:r>
              <a:rPr lang="en-US" altLang="zh-CN" sz="2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rPr>
              <a:t>;  (v-(x*y+z-540))/x→</a:t>
            </a:r>
            <a:r>
              <a:rPr lang="zh-CN" altLang="en-US" sz="2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2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rPr>
              <a:t>AX</a:t>
            </a:r>
            <a:r>
              <a:rPr lang="zh-CN" altLang="en-US" sz="2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rPr>
              <a:t>）</a:t>
            </a: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		   </a:t>
            </a:r>
            <a:r>
              <a:rPr lang="zh-CN" altLang="en-US" sz="2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rPr>
              <a:t>余数→（</a:t>
            </a:r>
            <a:r>
              <a:rPr lang="en-US" altLang="zh-CN" sz="2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rPr>
              <a:t>DX</a:t>
            </a:r>
            <a:r>
              <a:rPr lang="zh-CN" altLang="en-US" sz="2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rPr>
              <a:t>）</a:t>
            </a:r>
          </a:p>
        </p:txBody>
      </p:sp>
      <p:sp>
        <p:nvSpPr>
          <p:cNvPr id="6" name="Rectangle 1027">
            <a:extLst>
              <a:ext uri="{FF2B5EF4-FFF2-40B4-BE49-F238E27FC236}">
                <a16:creationId xmlns:a16="http://schemas.microsoft.com/office/drawing/2014/main" id="{2EA0C315-AE3D-429D-A1A8-C43758D425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0798" y="251904"/>
            <a:ext cx="7344552" cy="954107"/>
          </a:xfrm>
          <a:prstGeom prst="rect">
            <a:avLst/>
          </a:prstGeom>
          <a:solidFill>
            <a:srgbClr val="0E457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  <a:defRPr/>
            </a:pPr>
            <a:r>
              <a:rPr lang="zh-CN" altLang="en-US" sz="2800" b="1" kern="0" dirty="0">
                <a:solidFill>
                  <a:schemeClr val="bg1"/>
                </a:solidFill>
                <a:latin typeface="Times New Roman" panose="02020603050405020304" pitchFamily="18" charset="0"/>
                <a:ea typeface="方正静蕾简体" panose="02000000000000000000"/>
              </a:rPr>
              <a:t>例：</a:t>
            </a:r>
            <a:r>
              <a:rPr lang="en-US" altLang="zh-CN" sz="2800" b="1" kern="0" dirty="0">
                <a:solidFill>
                  <a:schemeClr val="bg1"/>
                </a:solidFill>
                <a:latin typeface="Times New Roman" panose="02020603050405020304" pitchFamily="18" charset="0"/>
                <a:ea typeface="方正静蕾简体" panose="02000000000000000000"/>
              </a:rPr>
              <a:t>x , y , z , v </a:t>
            </a:r>
            <a:r>
              <a:rPr lang="zh-CN" altLang="en-US" sz="2800" b="1" kern="0" dirty="0">
                <a:solidFill>
                  <a:schemeClr val="bg1"/>
                </a:solidFill>
                <a:latin typeface="Times New Roman" panose="02020603050405020304" pitchFamily="18" charset="0"/>
                <a:ea typeface="方正静蕾简体" panose="02000000000000000000"/>
              </a:rPr>
              <a:t>均为</a:t>
            </a:r>
            <a:r>
              <a:rPr lang="en-US" altLang="zh-CN" sz="2800" b="1" kern="0" dirty="0">
                <a:solidFill>
                  <a:schemeClr val="bg1"/>
                </a:solidFill>
                <a:latin typeface="Times New Roman" panose="02020603050405020304" pitchFamily="18" charset="0"/>
                <a:ea typeface="方正静蕾简体" panose="02000000000000000000"/>
              </a:rPr>
              <a:t>16</a:t>
            </a:r>
            <a:r>
              <a:rPr lang="zh-CN" altLang="en-US" sz="2800" b="1" kern="0" dirty="0">
                <a:solidFill>
                  <a:schemeClr val="bg1"/>
                </a:solidFill>
                <a:latin typeface="Times New Roman" panose="02020603050405020304" pitchFamily="18" charset="0"/>
                <a:ea typeface="方正静蕾简体" panose="02000000000000000000"/>
              </a:rPr>
              <a:t>位带符号数，计算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  <a:defRPr/>
            </a:pPr>
            <a:r>
              <a:rPr lang="zh-CN" altLang="en-US" sz="2800" b="1" kern="0" dirty="0">
                <a:solidFill>
                  <a:schemeClr val="bg1"/>
                </a:solidFill>
                <a:latin typeface="Times New Roman" panose="02020603050405020304" pitchFamily="18" charset="0"/>
                <a:ea typeface="方正静蕾简体" panose="02000000000000000000"/>
              </a:rPr>
              <a:t> </a:t>
            </a:r>
            <a:r>
              <a:rPr lang="en-US" altLang="zh-CN" sz="2800" b="1" kern="0" dirty="0">
                <a:solidFill>
                  <a:schemeClr val="bg1"/>
                </a:solidFill>
                <a:latin typeface="Times New Roman" panose="02020603050405020304" pitchFamily="18" charset="0"/>
                <a:ea typeface="方正静蕾简体" panose="02000000000000000000"/>
              </a:rPr>
              <a:t>( v - ( x*y + z – 540 )  )  / x</a:t>
            </a:r>
            <a:endParaRPr lang="zh-CN" altLang="en-US" sz="2800" b="1" kern="0" dirty="0">
              <a:solidFill>
                <a:schemeClr val="bg1"/>
              </a:solidFill>
              <a:latin typeface="Times New Roman" panose="02020603050405020304" pitchFamily="18" charset="0"/>
              <a:ea typeface="方正静蕾简体" panose="020000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102091247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75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35417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75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75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75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75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75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75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75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75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75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75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75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75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75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75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75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build="p"/>
      <p:bldP spid="6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F81B1-D4C0-4CFE-8E4B-8D75BF4F38F2}" type="slidenum">
              <a:rPr lang="zh-CN" altLang="en-US" smtClean="0"/>
              <a:t>76</a:t>
            </a:fld>
            <a:endParaRPr lang="zh-CN" altLang="en-US" dirty="0"/>
          </a:p>
        </p:txBody>
      </p:sp>
      <p:sp>
        <p:nvSpPr>
          <p:cNvPr id="95" name="Rectangle 1027">
            <a:extLst>
              <a:ext uri="{FF2B5EF4-FFF2-40B4-BE49-F238E27FC236}">
                <a16:creationId xmlns:a16="http://schemas.microsoft.com/office/drawing/2014/main" id="{70DF4719-FF16-47C1-98D2-D2A428B92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5636" y="404774"/>
            <a:ext cx="2242922" cy="707886"/>
          </a:xfrm>
          <a:prstGeom prst="rect">
            <a:avLst/>
          </a:prstGeom>
          <a:solidFill>
            <a:srgbClr val="0E457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40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逻辑指令</a:t>
            </a: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9873B49B-55A9-43CA-B8C6-B448ECE8799F}"/>
              </a:ext>
            </a:extLst>
          </p:cNvPr>
          <p:cNvSpPr/>
          <p:nvPr/>
        </p:nvSpPr>
        <p:spPr>
          <a:xfrm>
            <a:off x="402000" y="1456430"/>
            <a:ext cx="8340000" cy="2246769"/>
          </a:xfrm>
          <a:prstGeom prst="rect">
            <a:avLst/>
          </a:prstGeom>
          <a:ln w="19050">
            <a:solidFill>
              <a:srgbClr val="2D8AE7">
                <a:lumMod val="75000"/>
              </a:srgbClr>
            </a:solidFill>
            <a:prstDash val="dash"/>
          </a:ln>
        </p:spPr>
        <p:txBody>
          <a:bodyPr wrap="square">
            <a:spAutoFit/>
          </a:bodyPr>
          <a:lstStyle/>
          <a:p>
            <a:pPr marL="457200" marR="0" lvl="0" indent="-457200" algn="just" defTabSz="91440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zh-CN" altLang="en-US" sz="28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方正静蕾简体" panose="02000000000000000000"/>
              </a:rPr>
              <a:t>逻辑运算指令</a:t>
            </a:r>
            <a:endParaRPr lang="en-US" altLang="zh-CN" sz="2800" b="1" kern="0" dirty="0">
              <a:solidFill>
                <a:srgbClr val="C00000"/>
              </a:solidFill>
              <a:latin typeface="Times New Roman" panose="02020603050405020304" pitchFamily="18" charset="0"/>
              <a:ea typeface="方正静蕾简体" panose="02000000000000000000"/>
            </a:endParaRPr>
          </a:p>
          <a:p>
            <a:pPr marL="914400" lvl="1" indent="-457200" algn="just" defTabSz="9144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AND</a:t>
            </a:r>
            <a:r>
              <a:rPr lang="zh-CN" altLang="en-US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、</a:t>
            </a:r>
            <a:r>
              <a:rPr lang="en-US" altLang="zh-CN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OR</a:t>
            </a:r>
            <a:r>
              <a:rPr lang="zh-CN" altLang="en-US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、</a:t>
            </a:r>
            <a:r>
              <a:rPr lang="en-US" altLang="zh-CN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NOT</a:t>
            </a:r>
            <a:r>
              <a:rPr lang="zh-CN" altLang="en-US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、</a:t>
            </a:r>
            <a:r>
              <a:rPr lang="en-US" altLang="zh-CN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XOR</a:t>
            </a:r>
            <a:r>
              <a:rPr lang="zh-CN" altLang="en-US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、</a:t>
            </a:r>
            <a:r>
              <a:rPr lang="en-US" altLang="zh-CN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TEST</a:t>
            </a:r>
          </a:p>
          <a:p>
            <a:pPr marL="457200" marR="0" lvl="0" indent="-457200" algn="just" defTabSz="91440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zh-CN" altLang="en-US" sz="28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方正静蕾简体" panose="02000000000000000000"/>
              </a:rPr>
              <a:t>移位指令</a:t>
            </a:r>
            <a:endParaRPr lang="en-US" altLang="zh-CN" sz="2800" b="1" kern="0" dirty="0">
              <a:solidFill>
                <a:srgbClr val="C00000"/>
              </a:solidFill>
              <a:latin typeface="Times New Roman" panose="02020603050405020304" pitchFamily="18" charset="0"/>
              <a:ea typeface="方正静蕾简体" panose="02000000000000000000"/>
            </a:endParaRPr>
          </a:p>
          <a:p>
            <a:pPr marL="914400" lvl="1" indent="-457200" algn="just" defTabSz="9144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SHL</a:t>
            </a:r>
            <a:r>
              <a:rPr lang="zh-CN" altLang="en-US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、</a:t>
            </a:r>
            <a:r>
              <a:rPr lang="en-US" altLang="zh-CN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SHR</a:t>
            </a:r>
            <a:r>
              <a:rPr lang="zh-CN" altLang="en-US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、</a:t>
            </a:r>
            <a:r>
              <a:rPr lang="en-US" altLang="zh-CN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SAL</a:t>
            </a:r>
            <a:r>
              <a:rPr lang="zh-CN" altLang="en-US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、</a:t>
            </a:r>
            <a:r>
              <a:rPr lang="en-US" altLang="zh-CN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SAR</a:t>
            </a:r>
            <a:r>
              <a:rPr lang="zh-CN" altLang="en-US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、</a:t>
            </a:r>
            <a:r>
              <a:rPr lang="en-US" altLang="zh-CN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ROL</a:t>
            </a:r>
            <a:r>
              <a:rPr lang="zh-CN" altLang="en-US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、</a:t>
            </a:r>
            <a:r>
              <a:rPr lang="en-US" altLang="zh-CN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ROR</a:t>
            </a:r>
            <a:r>
              <a:rPr lang="zh-CN" altLang="en-US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、</a:t>
            </a:r>
            <a:r>
              <a:rPr lang="en-US" altLang="zh-CN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RCL</a:t>
            </a:r>
            <a:r>
              <a:rPr lang="zh-CN" altLang="en-US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、</a:t>
            </a:r>
            <a:r>
              <a:rPr lang="en-US" altLang="zh-CN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RCR</a:t>
            </a:r>
          </a:p>
        </p:txBody>
      </p:sp>
    </p:spTree>
    <p:extLst>
      <p:ext uri="{BB962C8B-B14F-4D97-AF65-F5344CB8AC3E}">
        <p14:creationId xmlns:p14="http://schemas.microsoft.com/office/powerpoint/2010/main" val="101211758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animBg="1"/>
      <p:bldP spid="97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F81B1-D4C0-4CFE-8E4B-8D75BF4F38F2}" type="slidenum">
              <a:rPr lang="zh-CN" altLang="en-US" smtClean="0"/>
              <a:t>77</a:t>
            </a:fld>
            <a:endParaRPr lang="zh-CN" altLang="en-US" dirty="0"/>
          </a:p>
        </p:txBody>
      </p:sp>
      <p:sp>
        <p:nvSpPr>
          <p:cNvPr id="95" name="Rectangle 1027">
            <a:extLst>
              <a:ext uri="{FF2B5EF4-FFF2-40B4-BE49-F238E27FC236}">
                <a16:creationId xmlns:a16="http://schemas.microsoft.com/office/drawing/2014/main" id="{70DF4719-FF16-47C1-98D2-D2A428B92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3711" y="471449"/>
            <a:ext cx="2964273" cy="646331"/>
          </a:xfrm>
          <a:prstGeom prst="rect">
            <a:avLst/>
          </a:prstGeom>
          <a:solidFill>
            <a:srgbClr val="0E457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逻辑运算指令</a:t>
            </a: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9873B49B-55A9-43CA-B8C6-B448ECE8799F}"/>
              </a:ext>
            </a:extLst>
          </p:cNvPr>
          <p:cNvSpPr/>
          <p:nvPr/>
        </p:nvSpPr>
        <p:spPr>
          <a:xfrm>
            <a:off x="421317" y="1279537"/>
            <a:ext cx="8340000" cy="3892604"/>
          </a:xfrm>
          <a:prstGeom prst="rect">
            <a:avLst/>
          </a:prstGeom>
          <a:ln w="19050">
            <a:solidFill>
              <a:srgbClr val="2D8AE7">
                <a:lumMod val="75000"/>
              </a:srgbClr>
            </a:solidFill>
            <a:prstDash val="dash"/>
          </a:ln>
        </p:spPr>
        <p:txBody>
          <a:bodyPr wrap="square">
            <a:spAutoFit/>
          </a:bodyPr>
          <a:lstStyle/>
          <a:p>
            <a:pPr marL="457200" marR="0" lvl="0" indent="-457200" algn="just" defTabSz="91440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zh-CN" altLang="en-US" sz="28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方正静蕾简体" panose="02000000000000000000"/>
              </a:rPr>
              <a:t>逻辑非指令格式：</a:t>
            </a:r>
            <a:r>
              <a:rPr lang="en-US" altLang="zh-CN" sz="28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方正静蕾简体" panose="02000000000000000000"/>
              </a:rPr>
              <a:t>NOT OPR</a:t>
            </a:r>
          </a:p>
          <a:p>
            <a:pPr marL="914400" lvl="1" indent="-457200" algn="just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执行操作</a:t>
            </a:r>
            <a:r>
              <a:rPr lang="zh-CN" altLang="en-US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  <a:sym typeface="Wingdings" panose="05000000000000000000" pitchFamily="2" charset="2"/>
              </a:rPr>
              <a:t>：</a:t>
            </a:r>
            <a:r>
              <a:rPr lang="en-US" altLang="zh-CN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  <a:sym typeface="Wingdings" panose="05000000000000000000" pitchFamily="2" charset="2"/>
              </a:rPr>
              <a:t> (OPR)</a:t>
            </a:r>
            <a:r>
              <a:rPr lang="en-US" altLang="zh-CN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  <a:sym typeface="Symbol" panose="05050102010706020507" pitchFamily="18" charset="2"/>
              </a:rPr>
              <a:t>   (OPR)</a:t>
            </a:r>
          </a:p>
          <a:p>
            <a:pPr marL="457200" lvl="0" indent="-457200" algn="just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28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方正静蕾简体" panose="02000000000000000000"/>
              </a:rPr>
              <a:t>逻辑与指令格式：</a:t>
            </a:r>
            <a:r>
              <a:rPr lang="en-US" altLang="zh-CN" sz="28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方正静蕾简体" panose="02000000000000000000"/>
              </a:rPr>
              <a:t>AND  DST, SRC</a:t>
            </a:r>
          </a:p>
          <a:p>
            <a:pPr marL="914400" lvl="1" indent="-457200" algn="just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执行操作</a:t>
            </a:r>
            <a:r>
              <a:rPr lang="zh-CN" altLang="en-US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  <a:sym typeface="Wingdings" panose="05000000000000000000" pitchFamily="2" charset="2"/>
              </a:rPr>
              <a:t>：</a:t>
            </a:r>
            <a:r>
              <a:rPr lang="en-US" altLang="zh-CN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  <a:sym typeface="Wingdings" panose="05000000000000000000" pitchFamily="2" charset="2"/>
              </a:rPr>
              <a:t> (DST)</a:t>
            </a:r>
            <a:r>
              <a:rPr lang="en-US" altLang="zh-CN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  <a:sym typeface="Symbol" panose="05050102010706020507" pitchFamily="18" charset="2"/>
              </a:rPr>
              <a:t>  </a:t>
            </a:r>
            <a:r>
              <a:rPr lang="en-US" altLang="zh-CN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  <a:sym typeface="Wingdings" panose="05000000000000000000" pitchFamily="2" charset="2"/>
              </a:rPr>
              <a:t>(DST)</a:t>
            </a:r>
            <a:r>
              <a:rPr lang="en-US" altLang="zh-CN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  <a:sym typeface="Symbol" panose="05050102010706020507" pitchFamily="18" charset="2"/>
              </a:rPr>
              <a:t>  (SRC)</a:t>
            </a:r>
          </a:p>
          <a:p>
            <a:pPr marL="457200" lvl="0" indent="-457200" algn="just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28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方正静蕾简体" panose="02000000000000000000"/>
              </a:rPr>
              <a:t>逻辑或指令格式：</a:t>
            </a:r>
            <a:r>
              <a:rPr lang="en-US" altLang="zh-CN" sz="28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方正静蕾简体" panose="02000000000000000000"/>
              </a:rPr>
              <a:t>OR  DST, SRC</a:t>
            </a:r>
          </a:p>
          <a:p>
            <a:pPr marL="914400" lvl="1" indent="-457200" algn="just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执行操作：</a:t>
            </a:r>
            <a:r>
              <a:rPr lang="en-US" altLang="zh-CN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(DST) </a:t>
            </a:r>
            <a:r>
              <a:rPr lang="en-US" altLang="zh-CN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  <a:sym typeface="Symbol" panose="05050102010706020507" pitchFamily="18" charset="2"/>
              </a:rPr>
              <a:t></a:t>
            </a:r>
            <a:r>
              <a:rPr lang="en-US" altLang="zh-CN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 (DST) </a:t>
            </a:r>
            <a:r>
              <a:rPr lang="en-US" altLang="zh-CN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  <a:sym typeface="Symbol" panose="05050102010706020507" pitchFamily="18" charset="2"/>
              </a:rPr>
              <a:t> </a:t>
            </a:r>
            <a:r>
              <a:rPr lang="en-US" altLang="zh-CN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(SRC)</a:t>
            </a:r>
          </a:p>
        </p:txBody>
      </p:sp>
    </p:spTree>
    <p:extLst>
      <p:ext uri="{BB962C8B-B14F-4D97-AF65-F5344CB8AC3E}">
        <p14:creationId xmlns:p14="http://schemas.microsoft.com/office/powerpoint/2010/main" val="370667331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animBg="1"/>
      <p:bldP spid="97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矩形 96">
            <a:extLst>
              <a:ext uri="{FF2B5EF4-FFF2-40B4-BE49-F238E27FC236}">
                <a16:creationId xmlns:a16="http://schemas.microsoft.com/office/drawing/2014/main" id="{9873B49B-55A9-43CA-B8C6-B448ECE8799F}"/>
              </a:ext>
            </a:extLst>
          </p:cNvPr>
          <p:cNvSpPr/>
          <p:nvPr/>
        </p:nvSpPr>
        <p:spPr>
          <a:xfrm>
            <a:off x="421317" y="1279537"/>
            <a:ext cx="8340000" cy="4616648"/>
          </a:xfrm>
          <a:prstGeom prst="rect">
            <a:avLst/>
          </a:prstGeom>
          <a:ln w="19050">
            <a:solidFill>
              <a:srgbClr val="2D8AE7">
                <a:lumMod val="75000"/>
              </a:srgbClr>
            </a:solidFill>
            <a:prstDash val="dash"/>
          </a:ln>
        </p:spPr>
        <p:txBody>
          <a:bodyPr wrap="square">
            <a:spAutoFit/>
          </a:bodyPr>
          <a:lstStyle/>
          <a:p>
            <a:pPr marL="457200" lvl="0" indent="-457200" algn="just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28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方正静蕾简体" panose="02000000000000000000"/>
              </a:rPr>
              <a:t>异或指令格式：</a:t>
            </a:r>
            <a:r>
              <a:rPr lang="en-US" altLang="zh-CN" sz="28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方正静蕾简体" panose="02000000000000000000"/>
              </a:rPr>
              <a:t>XOR  DST, SRC</a:t>
            </a:r>
          </a:p>
          <a:p>
            <a:pPr lvl="2" indent="-457200" algn="just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2800" b="1" kern="0" dirty="0">
                <a:solidFill>
                  <a:srgbClr val="0E457C"/>
                </a:solidFill>
                <a:latin typeface="Times New Roman" panose="02020603050405020304" pitchFamily="18" charset="0"/>
                <a:ea typeface="方正静蕾简体" panose="02000000000000000000"/>
              </a:rPr>
              <a:t>执行操作：</a:t>
            </a:r>
            <a:r>
              <a:rPr lang="en-US" altLang="zh-CN" sz="2800" b="1" kern="0" dirty="0">
                <a:solidFill>
                  <a:srgbClr val="0E457C"/>
                </a:solidFill>
                <a:latin typeface="Times New Roman" panose="02020603050405020304" pitchFamily="18" charset="0"/>
                <a:ea typeface="方正静蕾简体" panose="02000000000000000000"/>
              </a:rPr>
              <a:t>(DST) </a:t>
            </a:r>
            <a:r>
              <a:rPr lang="en-US" altLang="zh-CN" sz="2800" b="1" kern="0" dirty="0">
                <a:solidFill>
                  <a:srgbClr val="0E457C"/>
                </a:solidFill>
                <a:latin typeface="Times New Roman" panose="02020603050405020304" pitchFamily="18" charset="0"/>
                <a:ea typeface="方正静蕾简体" panose="02000000000000000000"/>
                <a:sym typeface="Symbol" panose="05050102010706020507" pitchFamily="18" charset="2"/>
              </a:rPr>
              <a:t> </a:t>
            </a:r>
            <a:r>
              <a:rPr lang="en-US" altLang="zh-CN" sz="2800" b="1" kern="0" dirty="0">
                <a:solidFill>
                  <a:srgbClr val="0E457C"/>
                </a:solidFill>
                <a:latin typeface="Times New Roman" panose="02020603050405020304" pitchFamily="18" charset="0"/>
                <a:ea typeface="方正静蕾简体" panose="02000000000000000000"/>
              </a:rPr>
              <a:t>(DST) </a:t>
            </a:r>
            <a:r>
              <a:rPr lang="en-US" altLang="zh-CN" sz="2800" b="1" kern="0" dirty="0">
                <a:solidFill>
                  <a:srgbClr val="0E457C"/>
                </a:solidFill>
                <a:latin typeface="Times New Roman" panose="02020603050405020304" pitchFamily="18" charset="0"/>
                <a:ea typeface="方正静蕾简体" panose="02000000000000000000"/>
                <a:sym typeface="Symbol" panose="05050102010706020507" pitchFamily="18" charset="2"/>
              </a:rPr>
              <a:t> </a:t>
            </a:r>
            <a:r>
              <a:rPr lang="en-US" altLang="zh-CN" sz="2800" b="1" kern="0" dirty="0">
                <a:solidFill>
                  <a:srgbClr val="0E457C"/>
                </a:solidFill>
                <a:latin typeface="Times New Roman" panose="02020603050405020304" pitchFamily="18" charset="0"/>
                <a:ea typeface="方正静蕾简体" panose="02000000000000000000"/>
              </a:rPr>
              <a:t>(SRC)</a:t>
            </a:r>
          </a:p>
          <a:p>
            <a:pPr marL="457200" lvl="0" indent="-457200" algn="just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28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方正静蕾简体" panose="02000000000000000000"/>
              </a:rPr>
              <a:t>测试指令格式：</a:t>
            </a:r>
            <a:r>
              <a:rPr lang="en-US" altLang="zh-CN" sz="28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方正静蕾简体" panose="02000000000000000000"/>
              </a:rPr>
              <a:t>TEST  OPR1, OPR2</a:t>
            </a:r>
          </a:p>
          <a:p>
            <a:pPr marL="914400" lvl="1" indent="-457200" algn="just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2800" b="1" kern="0" dirty="0">
                <a:solidFill>
                  <a:srgbClr val="0E457C"/>
                </a:solidFill>
                <a:latin typeface="Times New Roman" panose="02020603050405020304" pitchFamily="18" charset="0"/>
                <a:ea typeface="方正静蕾简体" panose="02000000000000000000"/>
              </a:rPr>
              <a:t>执行操作：</a:t>
            </a:r>
            <a:r>
              <a:rPr lang="en-US" altLang="zh-CN" sz="2800" b="1" kern="0" dirty="0">
                <a:solidFill>
                  <a:srgbClr val="0E457C"/>
                </a:solidFill>
                <a:latin typeface="Times New Roman" panose="02020603050405020304" pitchFamily="18" charset="0"/>
                <a:ea typeface="方正静蕾简体" panose="02000000000000000000"/>
              </a:rPr>
              <a:t>(OPR1) </a:t>
            </a:r>
            <a:r>
              <a:rPr lang="en-US" altLang="zh-CN" sz="2800" b="1" kern="0" dirty="0">
                <a:solidFill>
                  <a:srgbClr val="0E457C"/>
                </a:solidFill>
                <a:latin typeface="Times New Roman" panose="02020603050405020304" pitchFamily="18" charset="0"/>
                <a:ea typeface="方正静蕾简体" panose="02000000000000000000"/>
                <a:sym typeface="Symbol" panose="05050102010706020507" pitchFamily="18" charset="2"/>
              </a:rPr>
              <a:t></a:t>
            </a:r>
            <a:r>
              <a:rPr lang="en-US" altLang="zh-CN" sz="2800" b="1" kern="0" dirty="0">
                <a:solidFill>
                  <a:srgbClr val="0E457C"/>
                </a:solidFill>
                <a:latin typeface="Times New Roman" panose="02020603050405020304" pitchFamily="18" charset="0"/>
                <a:ea typeface="方正静蕾简体" panose="02000000000000000000"/>
              </a:rPr>
              <a:t> (OPR2) </a:t>
            </a:r>
          </a:p>
          <a:p>
            <a:pPr marL="457200" marR="0" lvl="0" indent="-457200" algn="just" defTabSz="91440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zh-CN" altLang="en-US" sz="28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方正静蕾简体" panose="02000000000000000000"/>
              </a:rPr>
              <a:t>注意：</a:t>
            </a:r>
            <a:endParaRPr lang="en-US" altLang="zh-CN" sz="2800" b="1" kern="0" dirty="0">
              <a:solidFill>
                <a:srgbClr val="C00000"/>
              </a:solidFill>
              <a:latin typeface="Times New Roman" panose="02020603050405020304" pitchFamily="18" charset="0"/>
              <a:ea typeface="方正静蕾简体" panose="02000000000000000000"/>
            </a:endParaRPr>
          </a:p>
          <a:p>
            <a:pPr lvl="0" indent="-457200" algn="just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方正静蕾简体" panose="02000000000000000000"/>
              </a:rPr>
              <a:t>     </a:t>
            </a:r>
            <a:r>
              <a:rPr lang="en-US" altLang="zh-CN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*OPR</a:t>
            </a:r>
            <a:r>
              <a:rPr lang="zh-CN" altLang="en-US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不能为立即数</a:t>
            </a:r>
            <a:endParaRPr lang="en-US" altLang="zh-CN" sz="2800" b="1" kern="0" dirty="0">
              <a:solidFill>
                <a:srgbClr val="2D8AE7">
                  <a:lumMod val="50000"/>
                </a:srgbClr>
              </a:solidFill>
              <a:latin typeface="Times New Roman" panose="02020603050405020304" pitchFamily="18" charset="0"/>
              <a:ea typeface="方正静蕾简体" panose="02000000000000000000"/>
            </a:endParaRPr>
          </a:p>
          <a:p>
            <a:pPr lvl="0" indent="-457200" algn="just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b="1" kern="0" dirty="0">
                <a:solidFill>
                  <a:srgbClr val="0E457C"/>
                </a:solidFill>
                <a:latin typeface="Times New Roman" panose="02020603050405020304" pitchFamily="18" charset="0"/>
                <a:ea typeface="方正静蕾简体" panose="02000000000000000000"/>
              </a:rPr>
              <a:t>     </a:t>
            </a:r>
            <a:r>
              <a:rPr lang="en-US" altLang="zh-CN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*</a:t>
            </a:r>
            <a:r>
              <a:rPr lang="zh-CN" altLang="en-US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除</a:t>
            </a:r>
            <a:r>
              <a:rPr lang="en-US" altLang="zh-CN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NOT</a:t>
            </a:r>
            <a:r>
              <a:rPr lang="zh-CN" altLang="en-US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不影响标志位外，其余指令</a:t>
            </a:r>
            <a:endParaRPr lang="en-US" altLang="zh-CN" sz="2800" b="1" kern="0" dirty="0">
              <a:solidFill>
                <a:srgbClr val="0E457C"/>
              </a:solidFill>
              <a:latin typeface="Times New Roman" panose="02020603050405020304" pitchFamily="18" charset="0"/>
              <a:ea typeface="方正静蕾简体" panose="02000000000000000000"/>
            </a:endParaRPr>
          </a:p>
          <a:p>
            <a:pPr lvl="0" algn="just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b="1" kern="0" dirty="0">
                <a:solidFill>
                  <a:srgbClr val="0E457C"/>
                </a:solidFill>
                <a:latin typeface="Times New Roman" panose="02020603050405020304" pitchFamily="18" charset="0"/>
                <a:ea typeface="方正静蕾简体" panose="02000000000000000000"/>
              </a:rPr>
              <a:t>     *</a:t>
            </a:r>
            <a:r>
              <a:rPr lang="zh-CN" altLang="en-US" sz="2800" b="1" kern="0" dirty="0">
                <a:solidFill>
                  <a:srgbClr val="0E457C"/>
                </a:solidFill>
                <a:latin typeface="Times New Roman" panose="02020603050405020304" pitchFamily="18" charset="0"/>
                <a:ea typeface="方正静蕾简体" panose="02000000000000000000"/>
              </a:rPr>
              <a:t>至少有一个数在寄存器内</a:t>
            </a:r>
            <a:endParaRPr lang="en-US" altLang="zh-CN" sz="2800" b="1" kern="0" dirty="0">
              <a:solidFill>
                <a:srgbClr val="0E457C"/>
              </a:solidFill>
              <a:latin typeface="Times New Roman" panose="02020603050405020304" pitchFamily="18" charset="0"/>
              <a:ea typeface="方正静蕾简体" panose="0200000000000000000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F81B1-D4C0-4CFE-8E4B-8D75BF4F38F2}" type="slidenum">
              <a:rPr lang="zh-CN" altLang="en-US" smtClean="0"/>
              <a:t>78</a:t>
            </a:fld>
            <a:endParaRPr lang="zh-CN" altLang="en-US" dirty="0"/>
          </a:p>
        </p:txBody>
      </p:sp>
      <p:sp>
        <p:nvSpPr>
          <p:cNvPr id="95" name="Rectangle 1027">
            <a:extLst>
              <a:ext uri="{FF2B5EF4-FFF2-40B4-BE49-F238E27FC236}">
                <a16:creationId xmlns:a16="http://schemas.microsoft.com/office/drawing/2014/main" id="{70DF4719-FF16-47C1-98D2-D2A428B92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3711" y="471449"/>
            <a:ext cx="2964273" cy="646331"/>
          </a:xfrm>
          <a:prstGeom prst="rect">
            <a:avLst/>
          </a:prstGeom>
          <a:solidFill>
            <a:srgbClr val="0E457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逻辑运算指令</a:t>
            </a: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E7FD1A6B-45DB-4F10-A0E9-5B28E55B38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6213" y="4865793"/>
            <a:ext cx="27860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b="1" dirty="0">
                <a:solidFill>
                  <a:srgbClr val="000000"/>
                </a:solidFill>
              </a:rPr>
              <a:t>0     0     *     *     *  </a:t>
            </a:r>
            <a:r>
              <a:rPr lang="zh-CN" altLang="zh-CN" sz="1800" b="1" dirty="0">
                <a:solidFill>
                  <a:srgbClr val="000000"/>
                </a:solidFill>
                <a:ea typeface="楷体_GB2312"/>
                <a:cs typeface="楷体_GB2312"/>
              </a:rPr>
              <a:t>无定义</a:t>
            </a:r>
            <a:endParaRPr lang="zh-CN" altLang="en-US" sz="1800" dirty="0">
              <a:solidFill>
                <a:srgbClr val="000000"/>
              </a:solidFill>
            </a:endParaRPr>
          </a:p>
        </p:txBody>
      </p:sp>
      <p:sp>
        <p:nvSpPr>
          <p:cNvPr id="6" name="Text Box 6">
            <a:extLst>
              <a:ext uri="{FF2B5EF4-FFF2-40B4-BE49-F238E27FC236}">
                <a16:creationId xmlns:a16="http://schemas.microsoft.com/office/drawing/2014/main" id="{D9F90365-092E-4935-BEB0-6F8FB75CB1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6888" y="5300768"/>
            <a:ext cx="2089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rgbClr val="000000"/>
                </a:solidFill>
              </a:rPr>
              <a:t> </a:t>
            </a:r>
            <a:r>
              <a:rPr lang="zh-CN" altLang="en-US" sz="1800" b="1" dirty="0">
                <a:solidFill>
                  <a:srgbClr val="000000"/>
                </a:solidFill>
                <a:ea typeface="楷体_GB2312"/>
                <a:cs typeface="楷体_GB2312"/>
              </a:rPr>
              <a:t>根据运算结果设置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C383836-4CD7-4A86-86F0-2BCBE73D9D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7950" y="4443518"/>
            <a:ext cx="2489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b="1">
                <a:solidFill>
                  <a:srgbClr val="000000"/>
                </a:solidFill>
              </a:rPr>
              <a:t>CF  OF  SF  ZF  PF  AF</a:t>
            </a:r>
          </a:p>
        </p:txBody>
      </p:sp>
    </p:spTree>
    <p:extLst>
      <p:ext uri="{BB962C8B-B14F-4D97-AF65-F5344CB8AC3E}">
        <p14:creationId xmlns:p14="http://schemas.microsoft.com/office/powerpoint/2010/main" val="180405272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animBg="1"/>
      <p:bldP spid="95" grpId="0" animBg="1"/>
      <p:bldP spid="5" grpId="0"/>
      <p:bldP spid="6" grpId="0"/>
      <p:bldP spid="7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5C5A5B55-E26C-4E18-B8C5-58EB21D739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330" y="1330731"/>
            <a:ext cx="4630098" cy="523220"/>
          </a:xfrm>
          <a:prstGeom prst="rect">
            <a:avLst/>
          </a:prstGeom>
          <a:noFill/>
          <a:ln w="28575">
            <a:solidFill>
              <a:srgbClr val="0E457C"/>
            </a:solidFill>
            <a:prstDash val="dash"/>
          </a:ln>
        </p:spPr>
        <p:txBody>
          <a:bodyPr wrap="square">
            <a:spAutoFit/>
          </a:bodyPr>
          <a:lstStyle/>
          <a:p>
            <a:pPr marL="457200" indent="-457200" eaLnBrk="1" hangingPunct="1"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r>
              <a:rPr kumimoji="1" lang="en-US" altLang="zh-CN" sz="2800" b="1" dirty="0">
                <a:solidFill>
                  <a:srgbClr val="0E457C"/>
                </a:solidFill>
                <a:latin typeface="Times New Roman" panose="02020603050405020304" pitchFamily="18" charset="0"/>
              </a:rPr>
              <a:t>AND AL, 0FCH</a:t>
            </a:r>
          </a:p>
        </p:txBody>
      </p:sp>
      <p:sp>
        <p:nvSpPr>
          <p:cNvPr id="41994" name="灯片编号占位符 4">
            <a:extLst>
              <a:ext uri="{FF2B5EF4-FFF2-40B4-BE49-F238E27FC236}">
                <a16:creationId xmlns:a16="http://schemas.microsoft.com/office/drawing/2014/main" id="{57E261E7-DD03-448D-A1AD-2C524EB65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6AA0FFE7-FFD7-4731-9D69-34AAF0108D30}" type="slidenum">
              <a:rPr lang="en-US" altLang="zh-CN" sz="1200">
                <a:solidFill>
                  <a:srgbClr val="B4B686"/>
                </a:solidFill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79</a:t>
            </a:fld>
            <a:endParaRPr lang="en-US" altLang="zh-CN" sz="1200">
              <a:solidFill>
                <a:srgbClr val="B4B686"/>
              </a:solidFill>
            </a:endParaRPr>
          </a:p>
        </p:txBody>
      </p:sp>
      <p:sp>
        <p:nvSpPr>
          <p:cNvPr id="21" name="Rectangle 1027">
            <a:extLst>
              <a:ext uri="{FF2B5EF4-FFF2-40B4-BE49-F238E27FC236}">
                <a16:creationId xmlns:a16="http://schemas.microsoft.com/office/drawing/2014/main" id="{A741CC4D-072A-4ADC-9911-DA382DDFB5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4502" y="577490"/>
            <a:ext cx="4273927" cy="523220"/>
          </a:xfrm>
          <a:prstGeom prst="rect">
            <a:avLst/>
          </a:prstGeom>
          <a:solidFill>
            <a:srgbClr val="0E457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  <a:defRPr/>
            </a:pPr>
            <a:r>
              <a:rPr lang="zh-CN" altLang="en-US" sz="2800" b="1" kern="0" dirty="0">
                <a:solidFill>
                  <a:schemeClr val="bg1"/>
                </a:solidFill>
                <a:latin typeface="Times New Roman" panose="02020603050405020304" pitchFamily="18" charset="0"/>
                <a:ea typeface="方正静蕾简体" panose="02000000000000000000"/>
              </a:rPr>
              <a:t>例：屏蔽</a:t>
            </a:r>
            <a:r>
              <a:rPr lang="en-US" altLang="zh-CN" sz="2800" b="1" kern="0" dirty="0">
                <a:solidFill>
                  <a:schemeClr val="bg1"/>
                </a:solidFill>
                <a:latin typeface="Times New Roman" panose="02020603050405020304" pitchFamily="18" charset="0"/>
                <a:ea typeface="方正静蕾简体" panose="02000000000000000000"/>
              </a:rPr>
              <a:t>AL</a:t>
            </a:r>
            <a:r>
              <a:rPr lang="zh-CN" altLang="en-US" sz="2800" b="1" kern="0" dirty="0">
                <a:solidFill>
                  <a:schemeClr val="bg1"/>
                </a:solidFill>
                <a:latin typeface="Times New Roman" panose="02020603050405020304" pitchFamily="18" charset="0"/>
                <a:ea typeface="方正静蕾简体" panose="02000000000000000000"/>
              </a:rPr>
              <a:t>的第</a:t>
            </a:r>
            <a:r>
              <a:rPr lang="en-US" altLang="zh-CN" sz="2800" b="1" kern="0" dirty="0">
                <a:solidFill>
                  <a:schemeClr val="bg1"/>
                </a:solidFill>
                <a:latin typeface="Times New Roman" panose="02020603050405020304" pitchFamily="18" charset="0"/>
                <a:ea typeface="方正静蕾简体" panose="02000000000000000000"/>
              </a:rPr>
              <a:t>0</a:t>
            </a:r>
            <a:r>
              <a:rPr lang="zh-CN" altLang="en-US" sz="2800" b="1" kern="0" dirty="0">
                <a:solidFill>
                  <a:schemeClr val="bg1"/>
                </a:solidFill>
                <a:latin typeface="Times New Roman" panose="02020603050405020304" pitchFamily="18" charset="0"/>
                <a:ea typeface="方正静蕾简体" panose="02000000000000000000"/>
              </a:rPr>
              <a:t>、</a:t>
            </a:r>
            <a:r>
              <a:rPr lang="en-US" altLang="zh-CN" sz="2800" b="1" kern="0" dirty="0">
                <a:solidFill>
                  <a:schemeClr val="bg1"/>
                </a:solidFill>
                <a:latin typeface="Times New Roman" panose="02020603050405020304" pitchFamily="18" charset="0"/>
                <a:ea typeface="方正静蕾简体" panose="02000000000000000000"/>
              </a:rPr>
              <a:t>1</a:t>
            </a:r>
            <a:r>
              <a:rPr lang="zh-CN" altLang="en-US" sz="2800" b="1" kern="0" dirty="0">
                <a:solidFill>
                  <a:schemeClr val="bg1"/>
                </a:solidFill>
                <a:latin typeface="Times New Roman" panose="02020603050405020304" pitchFamily="18" charset="0"/>
                <a:ea typeface="方正静蕾简体" panose="02000000000000000000"/>
              </a:rPr>
              <a:t>两位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CB0FC373-7379-4217-AE77-9ED7F2D920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330" y="2713950"/>
            <a:ext cx="4630098" cy="523220"/>
          </a:xfrm>
          <a:prstGeom prst="rect">
            <a:avLst/>
          </a:prstGeom>
          <a:noFill/>
          <a:ln w="28575">
            <a:solidFill>
              <a:srgbClr val="0E457C"/>
            </a:solidFill>
            <a:prstDash val="dash"/>
          </a:ln>
        </p:spPr>
        <p:txBody>
          <a:bodyPr wrap="square">
            <a:spAutoFit/>
          </a:bodyPr>
          <a:lstStyle/>
          <a:p>
            <a:pPr marL="457200" indent="-457200" eaLnBrk="1" hangingPunct="1"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r>
              <a:rPr kumimoji="1" lang="en-US" altLang="zh-CN" sz="2800" b="1" dirty="0">
                <a:solidFill>
                  <a:srgbClr val="0E457C"/>
                </a:solidFill>
                <a:latin typeface="Times New Roman" panose="02020603050405020304" pitchFamily="18" charset="0"/>
              </a:rPr>
              <a:t>OR AL, 20H</a:t>
            </a:r>
          </a:p>
        </p:txBody>
      </p:sp>
      <p:sp>
        <p:nvSpPr>
          <p:cNvPr id="8" name="Rectangle 1027">
            <a:extLst>
              <a:ext uri="{FF2B5EF4-FFF2-40B4-BE49-F238E27FC236}">
                <a16:creationId xmlns:a16="http://schemas.microsoft.com/office/drawing/2014/main" id="{72FD4D8D-AFFA-4C5B-8099-C596479F8E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4501" y="1984051"/>
            <a:ext cx="3555782" cy="523220"/>
          </a:xfrm>
          <a:prstGeom prst="rect">
            <a:avLst/>
          </a:prstGeom>
          <a:solidFill>
            <a:srgbClr val="0E457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  <a:defRPr/>
            </a:pPr>
            <a:r>
              <a:rPr lang="zh-CN" altLang="en-US" sz="2800" b="1" kern="0" dirty="0">
                <a:solidFill>
                  <a:schemeClr val="bg1"/>
                </a:solidFill>
                <a:latin typeface="Times New Roman" panose="02020603050405020304" pitchFamily="18" charset="0"/>
                <a:ea typeface="方正静蕾简体" panose="02000000000000000000"/>
              </a:rPr>
              <a:t>例：置</a:t>
            </a:r>
            <a:r>
              <a:rPr lang="en-US" altLang="zh-CN" sz="2800" b="1" kern="0" dirty="0">
                <a:solidFill>
                  <a:schemeClr val="bg1"/>
                </a:solidFill>
                <a:latin typeface="Times New Roman" panose="02020603050405020304" pitchFamily="18" charset="0"/>
                <a:ea typeface="方正静蕾简体" panose="02000000000000000000"/>
              </a:rPr>
              <a:t>AL</a:t>
            </a:r>
            <a:r>
              <a:rPr lang="zh-CN" altLang="en-US" sz="2800" b="1" kern="0" dirty="0">
                <a:solidFill>
                  <a:schemeClr val="bg1"/>
                </a:solidFill>
                <a:latin typeface="Times New Roman" panose="02020603050405020304" pitchFamily="18" charset="0"/>
                <a:ea typeface="方正静蕾简体" panose="02000000000000000000"/>
              </a:rPr>
              <a:t>的第</a:t>
            </a:r>
            <a:r>
              <a:rPr lang="en-US" altLang="zh-CN" sz="2800" b="1" kern="0" dirty="0">
                <a:solidFill>
                  <a:schemeClr val="bg1"/>
                </a:solidFill>
                <a:latin typeface="Times New Roman" panose="02020603050405020304" pitchFamily="18" charset="0"/>
                <a:ea typeface="方正静蕾简体" panose="02000000000000000000"/>
              </a:rPr>
              <a:t>5</a:t>
            </a:r>
            <a:r>
              <a:rPr lang="zh-CN" altLang="en-US" sz="2800" b="1" kern="0" dirty="0">
                <a:solidFill>
                  <a:schemeClr val="bg1"/>
                </a:solidFill>
                <a:latin typeface="Times New Roman" panose="02020603050405020304" pitchFamily="18" charset="0"/>
                <a:ea typeface="方正静蕾简体" panose="02000000000000000000"/>
              </a:rPr>
              <a:t>位为</a:t>
            </a:r>
            <a:r>
              <a:rPr lang="en-US" altLang="zh-CN" sz="2800" b="1" kern="0" dirty="0">
                <a:solidFill>
                  <a:schemeClr val="bg1"/>
                </a:solidFill>
                <a:latin typeface="Times New Roman" panose="02020603050405020304" pitchFamily="18" charset="0"/>
                <a:ea typeface="方正静蕾简体" panose="02000000000000000000"/>
              </a:rPr>
              <a:t>1</a:t>
            </a:r>
            <a:endParaRPr lang="zh-CN" altLang="en-US" sz="2800" b="1" kern="0" dirty="0">
              <a:solidFill>
                <a:schemeClr val="bg1"/>
              </a:solidFill>
              <a:latin typeface="Times New Roman" panose="02020603050405020304" pitchFamily="18" charset="0"/>
              <a:ea typeface="方正静蕾简体" panose="02000000000000000000"/>
            </a:endParaRPr>
          </a:p>
        </p:txBody>
      </p:sp>
      <p:sp>
        <p:nvSpPr>
          <p:cNvPr id="9" name="Text Box 9">
            <a:extLst>
              <a:ext uri="{FF2B5EF4-FFF2-40B4-BE49-F238E27FC236}">
                <a16:creationId xmlns:a16="http://schemas.microsoft.com/office/drawing/2014/main" id="{B7417439-3DD1-4D9F-B33C-36D5BC45BB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3870" y="956685"/>
            <a:ext cx="2971800" cy="115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b="1" dirty="0">
                <a:solidFill>
                  <a:srgbClr val="000000"/>
                </a:solidFill>
              </a:rPr>
              <a:t>    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b="1" dirty="0">
                <a:solidFill>
                  <a:srgbClr val="000000"/>
                </a:solidFill>
              </a:rPr>
              <a:t>                 * * * *  * * * *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b="1" dirty="0">
                <a:solidFill>
                  <a:srgbClr val="000000"/>
                </a:solidFill>
              </a:rPr>
              <a:t>    AND    1 1 1 1  1 1 0 0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b="1" dirty="0">
                <a:solidFill>
                  <a:srgbClr val="000000"/>
                </a:solidFill>
              </a:rPr>
              <a:t>                 * * * *  * * 0 0</a:t>
            </a:r>
          </a:p>
        </p:txBody>
      </p:sp>
      <p:sp>
        <p:nvSpPr>
          <p:cNvPr id="10" name="Text Box 3">
            <a:extLst>
              <a:ext uri="{FF2B5EF4-FFF2-40B4-BE49-F238E27FC236}">
                <a16:creationId xmlns:a16="http://schemas.microsoft.com/office/drawing/2014/main" id="{CB0E654B-9959-4857-B521-94E3DD3A89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3870" y="2200521"/>
            <a:ext cx="2971800" cy="115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b="1" dirty="0">
                <a:solidFill>
                  <a:srgbClr val="000000"/>
                </a:solidFill>
              </a:rPr>
              <a:t>    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b="1" dirty="0">
                <a:solidFill>
                  <a:srgbClr val="000000"/>
                </a:solidFill>
              </a:rPr>
              <a:t>                 * * * *  * * * *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b="1" dirty="0">
                <a:solidFill>
                  <a:srgbClr val="000000"/>
                </a:solidFill>
              </a:rPr>
              <a:t>    OR       0 0 1 0  0 0 0 0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b="1" dirty="0">
                <a:solidFill>
                  <a:srgbClr val="000000"/>
                </a:solidFill>
              </a:rPr>
              <a:t>                 * * 1 *  * * * *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E6FE82B1-0B8B-4430-86CE-B576590D9D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330" y="4198278"/>
            <a:ext cx="4630098" cy="523220"/>
          </a:xfrm>
          <a:prstGeom prst="rect">
            <a:avLst/>
          </a:prstGeom>
          <a:noFill/>
          <a:ln w="28575">
            <a:solidFill>
              <a:srgbClr val="0E457C"/>
            </a:solidFill>
            <a:prstDash val="dash"/>
          </a:ln>
        </p:spPr>
        <p:txBody>
          <a:bodyPr wrap="square">
            <a:spAutoFit/>
          </a:bodyPr>
          <a:lstStyle/>
          <a:p>
            <a:pPr marL="457200" indent="-457200" eaLnBrk="1" hangingPunct="1"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r>
              <a:rPr kumimoji="1" lang="en-US" altLang="zh-CN" sz="2800" b="1" dirty="0">
                <a:solidFill>
                  <a:srgbClr val="0E457C"/>
                </a:solidFill>
                <a:latin typeface="Times New Roman" panose="02020603050405020304" pitchFamily="18" charset="0"/>
              </a:rPr>
              <a:t>XOR AL, 3</a:t>
            </a:r>
          </a:p>
        </p:txBody>
      </p:sp>
      <p:sp>
        <p:nvSpPr>
          <p:cNvPr id="12" name="Rectangle 1027">
            <a:extLst>
              <a:ext uri="{FF2B5EF4-FFF2-40B4-BE49-F238E27FC236}">
                <a16:creationId xmlns:a16="http://schemas.microsoft.com/office/drawing/2014/main" id="{904E0411-FBE5-4C42-A26E-6B2CA1AB15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4501" y="3468379"/>
            <a:ext cx="4414991" cy="523220"/>
          </a:xfrm>
          <a:prstGeom prst="rect">
            <a:avLst/>
          </a:prstGeom>
          <a:solidFill>
            <a:srgbClr val="0E457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  <a:defRPr/>
            </a:pPr>
            <a:r>
              <a:rPr lang="zh-CN" altLang="en-US" sz="2800" b="1" kern="0" dirty="0">
                <a:solidFill>
                  <a:schemeClr val="bg1"/>
                </a:solidFill>
                <a:latin typeface="Times New Roman" panose="02020603050405020304" pitchFamily="18" charset="0"/>
                <a:ea typeface="方正静蕾简体" panose="02000000000000000000"/>
              </a:rPr>
              <a:t>例：使</a:t>
            </a:r>
            <a:r>
              <a:rPr lang="en-US" altLang="zh-CN" sz="2800" b="1" kern="0" dirty="0">
                <a:solidFill>
                  <a:schemeClr val="bg1"/>
                </a:solidFill>
                <a:latin typeface="Times New Roman" panose="02020603050405020304" pitchFamily="18" charset="0"/>
                <a:ea typeface="方正静蕾简体" panose="02000000000000000000"/>
              </a:rPr>
              <a:t>AL</a:t>
            </a:r>
            <a:r>
              <a:rPr lang="zh-CN" altLang="en-US" sz="2800" b="1" kern="0" dirty="0">
                <a:solidFill>
                  <a:schemeClr val="bg1"/>
                </a:solidFill>
                <a:latin typeface="Times New Roman" panose="02020603050405020304" pitchFamily="18" charset="0"/>
                <a:ea typeface="方正静蕾简体" panose="02000000000000000000"/>
              </a:rPr>
              <a:t>的第</a:t>
            </a:r>
            <a:r>
              <a:rPr lang="en-US" altLang="zh-CN" sz="2800" b="1" kern="0" dirty="0">
                <a:solidFill>
                  <a:schemeClr val="bg1"/>
                </a:solidFill>
                <a:latin typeface="Times New Roman" panose="02020603050405020304" pitchFamily="18" charset="0"/>
                <a:ea typeface="方正静蕾简体" panose="02000000000000000000"/>
              </a:rPr>
              <a:t>0</a:t>
            </a:r>
            <a:r>
              <a:rPr lang="zh-CN" altLang="en-US" sz="2800" b="1" kern="0" dirty="0">
                <a:solidFill>
                  <a:schemeClr val="bg1"/>
                </a:solidFill>
                <a:latin typeface="Times New Roman" panose="02020603050405020304" pitchFamily="18" charset="0"/>
                <a:ea typeface="方正静蕾简体" panose="02000000000000000000"/>
              </a:rPr>
              <a:t>、</a:t>
            </a:r>
            <a:r>
              <a:rPr lang="en-US" altLang="zh-CN" sz="2800" b="1" kern="0" dirty="0">
                <a:solidFill>
                  <a:schemeClr val="bg1"/>
                </a:solidFill>
                <a:latin typeface="Times New Roman" panose="02020603050405020304" pitchFamily="18" charset="0"/>
                <a:ea typeface="方正静蕾简体" panose="02000000000000000000"/>
              </a:rPr>
              <a:t>1</a:t>
            </a:r>
            <a:r>
              <a:rPr lang="zh-CN" altLang="en-US" sz="2800" b="1" kern="0" dirty="0">
                <a:solidFill>
                  <a:schemeClr val="bg1"/>
                </a:solidFill>
                <a:latin typeface="Times New Roman" panose="02020603050405020304" pitchFamily="18" charset="0"/>
                <a:ea typeface="方正静蕾简体" panose="02000000000000000000"/>
              </a:rPr>
              <a:t>位变反</a:t>
            </a: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784D3E1C-6513-424E-B485-EA7D6A1EA9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330" y="5658076"/>
            <a:ext cx="4630098" cy="1040285"/>
          </a:xfrm>
          <a:prstGeom prst="rect">
            <a:avLst/>
          </a:prstGeom>
          <a:noFill/>
          <a:ln w="28575">
            <a:solidFill>
              <a:srgbClr val="0E457C"/>
            </a:solidFill>
            <a:prstDash val="dash"/>
          </a:ln>
        </p:spPr>
        <p:txBody>
          <a:bodyPr wrap="square">
            <a:spAutoFit/>
          </a:bodyPr>
          <a:lstStyle/>
          <a:p>
            <a:pPr marL="457200" indent="-457200" eaLnBrk="1" hangingPunct="1"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r>
              <a:rPr kumimoji="1" lang="en-US" altLang="zh-CN" sz="2800" b="1" dirty="0">
                <a:solidFill>
                  <a:srgbClr val="0E457C"/>
                </a:solidFill>
                <a:latin typeface="Times New Roman" panose="02020603050405020304" pitchFamily="18" charset="0"/>
              </a:rPr>
              <a:t>TEST  AL, 1</a:t>
            </a:r>
          </a:p>
          <a:p>
            <a:pPr marL="457200" indent="-457200" eaLnBrk="1" hangingPunct="1"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r>
              <a:rPr kumimoji="1" lang="en-US" altLang="zh-CN" sz="2800" b="1" dirty="0">
                <a:solidFill>
                  <a:srgbClr val="0E457C"/>
                </a:solidFill>
                <a:latin typeface="Times New Roman" panose="02020603050405020304" pitchFamily="18" charset="0"/>
              </a:rPr>
              <a:t>JZ  EVEN</a:t>
            </a:r>
          </a:p>
        </p:txBody>
      </p:sp>
      <p:sp>
        <p:nvSpPr>
          <p:cNvPr id="15" name="Rectangle 1027">
            <a:extLst>
              <a:ext uri="{FF2B5EF4-FFF2-40B4-BE49-F238E27FC236}">
                <a16:creationId xmlns:a16="http://schemas.microsoft.com/office/drawing/2014/main" id="{90BC0C37-CF97-4A8E-9004-259C18DA66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4501" y="4928177"/>
            <a:ext cx="3775393" cy="523220"/>
          </a:xfrm>
          <a:prstGeom prst="rect">
            <a:avLst/>
          </a:prstGeom>
          <a:solidFill>
            <a:srgbClr val="0E457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  <a:defRPr/>
            </a:pPr>
            <a:r>
              <a:rPr lang="zh-CN" altLang="en-US" sz="2800" b="1" kern="0" dirty="0">
                <a:solidFill>
                  <a:schemeClr val="bg1"/>
                </a:solidFill>
                <a:latin typeface="Times New Roman" panose="02020603050405020304" pitchFamily="18" charset="0"/>
                <a:ea typeface="方正静蕾简体" panose="02000000000000000000"/>
              </a:rPr>
              <a:t>例：测试某些位是</a:t>
            </a:r>
            <a:r>
              <a:rPr lang="en-US" altLang="zh-CN" sz="2800" b="1" kern="0" dirty="0">
                <a:solidFill>
                  <a:schemeClr val="bg1"/>
                </a:solidFill>
                <a:latin typeface="Times New Roman" panose="02020603050405020304" pitchFamily="18" charset="0"/>
                <a:ea typeface="方正静蕾简体" panose="02000000000000000000"/>
              </a:rPr>
              <a:t>0</a:t>
            </a:r>
            <a:r>
              <a:rPr lang="zh-CN" altLang="en-US" sz="2800" b="1" kern="0" dirty="0">
                <a:solidFill>
                  <a:schemeClr val="bg1"/>
                </a:solidFill>
                <a:latin typeface="Times New Roman" panose="02020603050405020304" pitchFamily="18" charset="0"/>
                <a:ea typeface="方正静蕾简体" panose="02000000000000000000"/>
              </a:rPr>
              <a:t>是</a:t>
            </a:r>
            <a:r>
              <a:rPr lang="en-US" altLang="zh-CN" sz="2800" b="1" kern="0" dirty="0">
                <a:solidFill>
                  <a:schemeClr val="bg1"/>
                </a:solidFill>
                <a:latin typeface="Times New Roman" panose="02020603050405020304" pitchFamily="18" charset="0"/>
                <a:ea typeface="方正静蕾简体" panose="02000000000000000000"/>
              </a:rPr>
              <a:t>1</a:t>
            </a:r>
            <a:endParaRPr lang="zh-CN" altLang="en-US" sz="2800" b="1" kern="0" dirty="0">
              <a:solidFill>
                <a:schemeClr val="bg1"/>
              </a:solidFill>
              <a:latin typeface="Times New Roman" panose="02020603050405020304" pitchFamily="18" charset="0"/>
              <a:ea typeface="方正静蕾简体" panose="02000000000000000000"/>
            </a:endParaRPr>
          </a:p>
        </p:txBody>
      </p:sp>
      <p:sp>
        <p:nvSpPr>
          <p:cNvPr id="16" name="Text Box 5">
            <a:extLst>
              <a:ext uri="{FF2B5EF4-FFF2-40B4-BE49-F238E27FC236}">
                <a16:creationId xmlns:a16="http://schemas.microsoft.com/office/drawing/2014/main" id="{4B0B5F4F-FDB4-4B10-8856-9CFF92E020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3870" y="3648840"/>
            <a:ext cx="2971800" cy="146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b="1">
                <a:solidFill>
                  <a:srgbClr val="000000"/>
                </a:solidFill>
              </a:rPr>
              <a:t>    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b="1">
                <a:solidFill>
                  <a:srgbClr val="000000"/>
                </a:solidFill>
              </a:rPr>
              <a:t>                 * * * *  * * 0 1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b="1">
                <a:solidFill>
                  <a:srgbClr val="000000"/>
                </a:solidFill>
              </a:rPr>
              <a:t>    XOR    0 0 0 0  0 0 1 1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b="1">
                <a:solidFill>
                  <a:srgbClr val="000000"/>
                </a:solidFill>
              </a:rPr>
              <a:t>  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b="1">
                <a:solidFill>
                  <a:srgbClr val="000000"/>
                </a:solidFill>
              </a:rPr>
              <a:t>                 * * * *  * * 1 0</a:t>
            </a:r>
          </a:p>
        </p:txBody>
      </p:sp>
      <p:sp>
        <p:nvSpPr>
          <p:cNvPr id="17" name="Line 6">
            <a:extLst>
              <a:ext uri="{FF2B5EF4-FFF2-40B4-BE49-F238E27FC236}">
                <a16:creationId xmlns:a16="http://schemas.microsoft.com/office/drawing/2014/main" id="{C651BC26-EC25-41E5-A489-E43EBBAE78F6}"/>
              </a:ext>
            </a:extLst>
          </p:cNvPr>
          <p:cNvSpPr>
            <a:spLocks noChangeShapeType="1"/>
          </p:cNvSpPr>
          <p:nvPr/>
        </p:nvSpPr>
        <p:spPr bwMode="auto">
          <a:xfrm>
            <a:off x="5646920" y="4639440"/>
            <a:ext cx="2514600" cy="0"/>
          </a:xfrm>
          <a:prstGeom prst="line">
            <a:avLst/>
          </a:prstGeom>
          <a:noFill/>
          <a:ln w="12700" cap="sq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" name="Oval 7">
            <a:extLst>
              <a:ext uri="{FF2B5EF4-FFF2-40B4-BE49-F238E27FC236}">
                <a16:creationId xmlns:a16="http://schemas.microsoft.com/office/drawing/2014/main" id="{FBFF619D-CE5E-4340-9602-252C3761D7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4320" y="4715640"/>
            <a:ext cx="457200" cy="381000"/>
          </a:xfrm>
          <a:prstGeom prst="ellipse">
            <a:avLst/>
          </a:prstGeom>
          <a:noFill/>
          <a:ln w="12700" cap="sq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19" name="Oval 8">
            <a:extLst>
              <a:ext uri="{FF2B5EF4-FFF2-40B4-BE49-F238E27FC236}">
                <a16:creationId xmlns:a16="http://schemas.microsoft.com/office/drawing/2014/main" id="{169621D4-A0F7-450F-8A88-985D3A2F53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4320" y="3801240"/>
            <a:ext cx="457200" cy="381000"/>
          </a:xfrm>
          <a:prstGeom prst="ellipse">
            <a:avLst/>
          </a:prstGeom>
          <a:noFill/>
          <a:ln w="12700" cap="sq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20" name="Text Box 11">
            <a:extLst>
              <a:ext uri="{FF2B5EF4-FFF2-40B4-BE49-F238E27FC236}">
                <a16:creationId xmlns:a16="http://schemas.microsoft.com/office/drawing/2014/main" id="{17E95933-A5E7-4343-976F-52BA01DA08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8428" y="5264915"/>
            <a:ext cx="3455988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b="1" dirty="0">
                <a:solidFill>
                  <a:srgbClr val="000000"/>
                </a:solidFill>
              </a:rPr>
              <a:t>                * * * *  * * * *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b="1" dirty="0">
                <a:solidFill>
                  <a:srgbClr val="000000"/>
                </a:solidFill>
              </a:rPr>
              <a:t>    AND    0 0 0 0  0 0 0 1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en-US" altLang="zh-CN" sz="2000" b="1" dirty="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b="1" dirty="0">
                <a:solidFill>
                  <a:srgbClr val="000000"/>
                </a:solidFill>
              </a:rPr>
              <a:t>                 0 0 0 0  0 0 0 *</a:t>
            </a:r>
          </a:p>
        </p:txBody>
      </p:sp>
    </p:spTree>
    <p:extLst>
      <p:ext uri="{BB962C8B-B14F-4D97-AF65-F5344CB8AC3E}">
        <p14:creationId xmlns:p14="http://schemas.microsoft.com/office/powerpoint/2010/main" val="25711181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 animBg="1"/>
      <p:bldP spid="21" grpId="0" animBg="1"/>
      <p:bldP spid="7" grpId="0" animBg="1"/>
      <p:bldP spid="8" grpId="0" animBg="1"/>
      <p:bldP spid="9" grpId="0"/>
      <p:bldP spid="10" grpId="0"/>
      <p:bldP spid="11" grpId="0" animBg="1"/>
      <p:bldP spid="12" grpId="0" animBg="1"/>
      <p:bldP spid="13" grpId="0" animBg="1"/>
      <p:bldP spid="15" grpId="0" animBg="1"/>
      <p:bldP spid="16" grpId="0"/>
      <p:bldP spid="18" grpId="0" animBg="1"/>
      <p:bldP spid="19" grpId="0" animBg="1"/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F81B1-D4C0-4CFE-8E4B-8D75BF4F38F2}" type="slidenum">
              <a:rPr lang="zh-CN" altLang="en-US" smtClean="0"/>
              <a:t>8</a:t>
            </a:fld>
            <a:endParaRPr lang="zh-CN" altLang="en-US" dirty="0"/>
          </a:p>
        </p:txBody>
      </p:sp>
      <p:sp>
        <p:nvSpPr>
          <p:cNvPr id="95" name="Rectangle 1027">
            <a:extLst>
              <a:ext uri="{FF2B5EF4-FFF2-40B4-BE49-F238E27FC236}">
                <a16:creationId xmlns:a16="http://schemas.microsoft.com/office/drawing/2014/main" id="{70DF4719-FF16-47C1-98D2-D2A428B92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5636" y="404774"/>
            <a:ext cx="2757486" cy="707886"/>
          </a:xfrm>
          <a:prstGeom prst="rect">
            <a:avLst/>
          </a:prstGeom>
          <a:solidFill>
            <a:srgbClr val="0E457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40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存储器寻址</a:t>
            </a: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9873B49B-55A9-43CA-B8C6-B448ECE8799F}"/>
              </a:ext>
            </a:extLst>
          </p:cNvPr>
          <p:cNvSpPr/>
          <p:nvPr/>
        </p:nvSpPr>
        <p:spPr>
          <a:xfrm>
            <a:off x="402000" y="1353391"/>
            <a:ext cx="8340000" cy="2677656"/>
          </a:xfrm>
          <a:prstGeom prst="rect">
            <a:avLst/>
          </a:prstGeom>
          <a:ln w="19050">
            <a:solidFill>
              <a:srgbClr val="2D8AE7">
                <a:lumMod val="75000"/>
              </a:srgbClr>
            </a:solidFill>
            <a:prstDash val="dash"/>
          </a:ln>
        </p:spPr>
        <p:txBody>
          <a:bodyPr wrap="square">
            <a:spAutoFit/>
          </a:bodyPr>
          <a:lstStyle/>
          <a:p>
            <a:pPr marL="457200" marR="0" lvl="0" indent="-457200" algn="just" defTabSz="91440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zh-CN" altLang="en-US" sz="24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物理地址</a:t>
            </a:r>
            <a:r>
              <a:rPr lang="en-US" altLang="zh-CN" sz="24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=</a:t>
            </a:r>
            <a:r>
              <a:rPr lang="zh-CN" altLang="en-US" sz="24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段基地址</a:t>
            </a:r>
            <a:r>
              <a:rPr lang="en-US" altLang="zh-CN" sz="24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×16+</a:t>
            </a:r>
            <a:r>
              <a:rPr lang="zh-CN" altLang="en-US" sz="24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偏移地址</a:t>
            </a:r>
            <a:endParaRPr lang="en-US" altLang="zh-CN" sz="2400" b="1" kern="0" dirty="0">
              <a:solidFill>
                <a:srgbClr val="2D8AE7">
                  <a:lumMod val="50000"/>
                </a:srgbClr>
              </a:solidFill>
              <a:latin typeface="Times New Roman" panose="02020603050405020304" pitchFamily="18" charset="0"/>
              <a:ea typeface="方正静蕾简体" panose="02000000000000000000"/>
            </a:endParaRPr>
          </a:p>
          <a:p>
            <a:pPr marL="457200" marR="0" lvl="0" indent="-457200" algn="just" defTabSz="91440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zh-CN" altLang="en-US" sz="24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有效地址</a:t>
            </a:r>
            <a:r>
              <a:rPr lang="en-US" altLang="zh-CN" sz="24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EA/</a:t>
            </a:r>
            <a:r>
              <a:rPr lang="zh-CN" altLang="en-US" sz="24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偏移地址</a:t>
            </a:r>
            <a:r>
              <a:rPr lang="en-US" altLang="zh-CN" sz="24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(Effective Address)=</a:t>
            </a:r>
            <a:r>
              <a:rPr lang="zh-CN" altLang="en-US" sz="24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方正静蕾简体" panose="02000000000000000000"/>
              </a:rPr>
              <a:t>基址</a:t>
            </a:r>
            <a:r>
              <a:rPr lang="en-US" altLang="zh-CN" sz="24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+(</a:t>
            </a:r>
            <a:r>
              <a:rPr lang="zh-CN" altLang="en-US" sz="24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方正静蕾简体" panose="02000000000000000000"/>
              </a:rPr>
              <a:t>变址</a:t>
            </a:r>
            <a:r>
              <a:rPr lang="en-US" altLang="zh-CN" sz="24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×</a:t>
            </a:r>
            <a:r>
              <a:rPr lang="zh-CN" altLang="en-US" sz="24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比例因子</a:t>
            </a:r>
            <a:r>
              <a:rPr lang="en-US" altLang="zh-CN" sz="24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)+</a:t>
            </a:r>
            <a:r>
              <a:rPr lang="zh-CN" altLang="en-US" sz="24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方正静蕾简体" panose="02000000000000000000"/>
              </a:rPr>
              <a:t>位移量</a:t>
            </a:r>
            <a:endParaRPr lang="en-US" altLang="zh-CN" sz="2400" b="1" kern="0" dirty="0">
              <a:solidFill>
                <a:srgbClr val="C00000"/>
              </a:solidFill>
              <a:latin typeface="Times New Roman" panose="02020603050405020304" pitchFamily="18" charset="0"/>
              <a:ea typeface="方正静蕾简体" panose="02000000000000000000"/>
            </a:endParaRPr>
          </a:p>
          <a:p>
            <a:pPr marL="914400" lvl="1" indent="-457200" algn="just" defTabSz="9144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24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基址：数组或者字符串的首地址</a:t>
            </a:r>
            <a:endParaRPr lang="en-US" altLang="zh-CN" sz="2400" b="1" kern="0" dirty="0">
              <a:solidFill>
                <a:srgbClr val="2D8AE7">
                  <a:lumMod val="50000"/>
                </a:srgbClr>
              </a:solidFill>
              <a:latin typeface="Times New Roman" panose="02020603050405020304" pitchFamily="18" charset="0"/>
              <a:ea typeface="方正静蕾简体" panose="02000000000000000000"/>
            </a:endParaRPr>
          </a:p>
          <a:p>
            <a:pPr marL="914400" lvl="1" indent="-457200" algn="just" defTabSz="9144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24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变址：定位数组中的某个元素</a:t>
            </a:r>
            <a:endParaRPr lang="en-US" altLang="zh-CN" sz="2400" b="1" kern="0" dirty="0">
              <a:solidFill>
                <a:srgbClr val="2D8AE7">
                  <a:lumMod val="50000"/>
                </a:srgbClr>
              </a:solidFill>
              <a:latin typeface="Times New Roman" panose="02020603050405020304" pitchFamily="18" charset="0"/>
              <a:ea typeface="方正静蕾简体" panose="02000000000000000000"/>
            </a:endParaRPr>
          </a:p>
          <a:p>
            <a:pPr marL="914400" lvl="1" indent="-457200" algn="just" defTabSz="9144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24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位移量：表示地址</a:t>
            </a:r>
            <a:endParaRPr lang="en-US" altLang="zh-CN" sz="2400" b="1" kern="0" dirty="0">
              <a:solidFill>
                <a:srgbClr val="2D8AE7">
                  <a:lumMod val="50000"/>
                </a:srgbClr>
              </a:solidFill>
              <a:latin typeface="Times New Roman" panose="02020603050405020304" pitchFamily="18" charset="0"/>
              <a:ea typeface="方正静蕾简体" panose="02000000000000000000"/>
            </a:endParaRPr>
          </a:p>
          <a:p>
            <a:pPr marL="914400" lvl="1" indent="-457200" algn="just" defTabSz="9144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24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比例因子：访问数组内容</a:t>
            </a:r>
            <a:endParaRPr lang="en-US" altLang="zh-CN" sz="2400" b="1" kern="0" dirty="0">
              <a:solidFill>
                <a:srgbClr val="2D8AE7">
                  <a:lumMod val="50000"/>
                </a:srgbClr>
              </a:solidFill>
              <a:latin typeface="Times New Roman" panose="02020603050405020304" pitchFamily="18" charset="0"/>
              <a:ea typeface="方正静蕾简体" panose="02000000000000000000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D81F6BE7-018A-4CDD-9ABC-693CF060FB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6116481"/>
              </p:ext>
            </p:extLst>
          </p:nvPr>
        </p:nvGraphicFramePr>
        <p:xfrm>
          <a:off x="719931" y="4233865"/>
          <a:ext cx="7704138" cy="21224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8046">
                  <a:extLst>
                    <a:ext uri="{9D8B030D-6E8A-4147-A177-3AD203B41FA5}">
                      <a16:colId xmlns:a16="http://schemas.microsoft.com/office/drawing/2014/main" val="1388924222"/>
                    </a:ext>
                  </a:extLst>
                </a:gridCol>
                <a:gridCol w="2568046">
                  <a:extLst>
                    <a:ext uri="{9D8B030D-6E8A-4147-A177-3AD203B41FA5}">
                      <a16:colId xmlns:a16="http://schemas.microsoft.com/office/drawing/2014/main" val="2553986820"/>
                    </a:ext>
                  </a:extLst>
                </a:gridCol>
                <a:gridCol w="2568046">
                  <a:extLst>
                    <a:ext uri="{9D8B030D-6E8A-4147-A177-3AD203B41FA5}">
                      <a16:colId xmlns:a16="http://schemas.microsoft.com/office/drawing/2014/main" val="2892391585"/>
                    </a:ext>
                  </a:extLst>
                </a:gridCol>
              </a:tblGrid>
              <a:tr h="37061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baseline="0" dirty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</a:rPr>
                        <a:t>四种成分</a:t>
                      </a:r>
                    </a:p>
                  </a:txBody>
                  <a:tcPr marL="91431" marR="91431" marT="45693" marB="45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baseline="0" dirty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</a:rPr>
                        <a:t>16</a:t>
                      </a:r>
                      <a:r>
                        <a:rPr lang="zh-CN" altLang="en-US" sz="1800" b="1" baseline="0" dirty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</a:rPr>
                        <a:t>位寻址</a:t>
                      </a:r>
                    </a:p>
                  </a:txBody>
                  <a:tcPr marL="91431" marR="91431" marT="45693" marB="45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baseline="0" dirty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</a:rPr>
                        <a:t>32</a:t>
                      </a:r>
                      <a:r>
                        <a:rPr lang="zh-CN" altLang="en-US" sz="1800" b="1" baseline="0" dirty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</a:rPr>
                        <a:t>位寻址</a:t>
                      </a:r>
                    </a:p>
                  </a:txBody>
                  <a:tcPr marL="91431" marR="91431" marT="45693" marB="45693" anchor="ctr"/>
                </a:tc>
                <a:extLst>
                  <a:ext uri="{0D108BD9-81ED-4DB2-BD59-A6C34878D82A}">
                    <a16:rowId xmlns:a16="http://schemas.microsoft.com/office/drawing/2014/main" val="1593016707"/>
                  </a:ext>
                </a:extLst>
              </a:tr>
              <a:tr h="37061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baseline="0" dirty="0">
                          <a:latin typeface="Times New Roman" panose="02020603050405020304" pitchFamily="18" charset="0"/>
                        </a:rPr>
                        <a:t>位移量</a:t>
                      </a:r>
                    </a:p>
                  </a:txBody>
                  <a:tcPr marL="91431" marR="91431" marT="45693" marB="45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baseline="0" dirty="0">
                          <a:latin typeface="Times New Roman" panose="02020603050405020304" pitchFamily="18" charset="0"/>
                        </a:rPr>
                        <a:t>0</a:t>
                      </a:r>
                      <a:r>
                        <a:rPr lang="zh-CN" altLang="en-US" sz="1800" b="1" baseline="0" dirty="0">
                          <a:latin typeface="Times New Roman" panose="02020603050405020304" pitchFamily="18" charset="0"/>
                        </a:rPr>
                        <a:t>，</a:t>
                      </a:r>
                      <a:r>
                        <a:rPr lang="en-US" altLang="zh-CN" sz="1800" b="1" baseline="0" dirty="0">
                          <a:latin typeface="Times New Roman" panose="02020603050405020304" pitchFamily="18" charset="0"/>
                        </a:rPr>
                        <a:t>8</a:t>
                      </a:r>
                      <a:r>
                        <a:rPr lang="zh-CN" altLang="en-US" sz="1800" b="1" baseline="0" dirty="0">
                          <a:latin typeface="Times New Roman" panose="02020603050405020304" pitchFamily="18" charset="0"/>
                        </a:rPr>
                        <a:t>，</a:t>
                      </a:r>
                      <a:r>
                        <a:rPr lang="en-US" altLang="zh-CN" sz="1800" b="1" baseline="0" dirty="0">
                          <a:latin typeface="Times New Roman" panose="02020603050405020304" pitchFamily="18" charset="0"/>
                        </a:rPr>
                        <a:t>16</a:t>
                      </a:r>
                      <a:r>
                        <a:rPr lang="zh-CN" altLang="en-US" sz="1800" b="1" baseline="0" dirty="0">
                          <a:latin typeface="Times New Roman" panose="02020603050405020304" pitchFamily="18" charset="0"/>
                        </a:rPr>
                        <a:t>位</a:t>
                      </a:r>
                    </a:p>
                  </a:txBody>
                  <a:tcPr marL="91431" marR="91431" marT="45693" marB="45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baseline="0" dirty="0">
                          <a:latin typeface="Times New Roman" panose="02020603050405020304" pitchFamily="18" charset="0"/>
                        </a:rPr>
                        <a:t>0</a:t>
                      </a:r>
                      <a:r>
                        <a:rPr lang="zh-CN" altLang="en-US" sz="1800" b="1" baseline="0" dirty="0">
                          <a:latin typeface="Times New Roman" panose="02020603050405020304" pitchFamily="18" charset="0"/>
                        </a:rPr>
                        <a:t>，</a:t>
                      </a:r>
                      <a:r>
                        <a:rPr lang="en-US" altLang="zh-CN" sz="1800" b="1" baseline="0" dirty="0">
                          <a:latin typeface="Times New Roman" panose="02020603050405020304" pitchFamily="18" charset="0"/>
                        </a:rPr>
                        <a:t>8</a:t>
                      </a:r>
                      <a:r>
                        <a:rPr lang="zh-CN" altLang="en-US" sz="1800" b="1" baseline="0" dirty="0">
                          <a:latin typeface="Times New Roman" panose="02020603050405020304" pitchFamily="18" charset="0"/>
                        </a:rPr>
                        <a:t>，</a:t>
                      </a:r>
                      <a:r>
                        <a:rPr lang="en-US" altLang="zh-CN" sz="1800" b="1" baseline="0" dirty="0">
                          <a:latin typeface="Times New Roman" panose="02020603050405020304" pitchFamily="18" charset="0"/>
                        </a:rPr>
                        <a:t>32</a:t>
                      </a:r>
                      <a:r>
                        <a:rPr lang="zh-CN" altLang="en-US" sz="1800" b="1" baseline="0" dirty="0">
                          <a:latin typeface="Times New Roman" panose="02020603050405020304" pitchFamily="18" charset="0"/>
                        </a:rPr>
                        <a:t>位</a:t>
                      </a:r>
                    </a:p>
                  </a:txBody>
                  <a:tcPr marL="91431" marR="91431" marT="45693" marB="45693" anchor="ctr"/>
                </a:tc>
                <a:extLst>
                  <a:ext uri="{0D108BD9-81ED-4DB2-BD59-A6C34878D82A}">
                    <a16:rowId xmlns:a16="http://schemas.microsoft.com/office/drawing/2014/main" val="4280210776"/>
                  </a:ext>
                </a:extLst>
              </a:tr>
              <a:tr h="37061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baseline="0" dirty="0">
                          <a:latin typeface="Times New Roman" panose="02020603050405020304" pitchFamily="18" charset="0"/>
                        </a:rPr>
                        <a:t>基址寄存器</a:t>
                      </a:r>
                    </a:p>
                  </a:txBody>
                  <a:tcPr marL="91431" marR="91431" marT="45693" marB="45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baseline="0" dirty="0">
                          <a:latin typeface="Times New Roman" panose="02020603050405020304" pitchFamily="18" charset="0"/>
                        </a:rPr>
                        <a:t>BX</a:t>
                      </a:r>
                      <a:r>
                        <a:rPr lang="zh-CN" altLang="en-US" sz="1800" b="1" baseline="0" dirty="0">
                          <a:latin typeface="Times New Roman" panose="02020603050405020304" pitchFamily="18" charset="0"/>
                        </a:rPr>
                        <a:t>，</a:t>
                      </a:r>
                      <a:r>
                        <a:rPr lang="en-US" altLang="zh-CN" sz="1800" b="1" baseline="0" dirty="0">
                          <a:latin typeface="Times New Roman" panose="02020603050405020304" pitchFamily="18" charset="0"/>
                        </a:rPr>
                        <a:t>BP</a:t>
                      </a:r>
                      <a:endParaRPr lang="zh-CN" altLang="en-US" sz="1800" b="1" baseline="0" dirty="0">
                        <a:latin typeface="Times New Roman" panose="02020603050405020304" pitchFamily="18" charset="0"/>
                      </a:endParaRPr>
                    </a:p>
                  </a:txBody>
                  <a:tcPr marL="91431" marR="91431" marT="45693" marB="45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baseline="0" dirty="0">
                          <a:latin typeface="Times New Roman" panose="02020603050405020304" pitchFamily="18" charset="0"/>
                        </a:rPr>
                        <a:t>任何</a:t>
                      </a:r>
                      <a:r>
                        <a:rPr lang="en-US" altLang="zh-CN" sz="1800" b="1" baseline="0" dirty="0">
                          <a:latin typeface="Times New Roman" panose="02020603050405020304" pitchFamily="18" charset="0"/>
                        </a:rPr>
                        <a:t>32</a:t>
                      </a:r>
                      <a:r>
                        <a:rPr lang="zh-CN" altLang="en-US" sz="1800" b="1" baseline="0" dirty="0">
                          <a:latin typeface="Times New Roman" panose="02020603050405020304" pitchFamily="18" charset="0"/>
                        </a:rPr>
                        <a:t>位通用寄存器</a:t>
                      </a:r>
                    </a:p>
                  </a:txBody>
                  <a:tcPr marL="91431" marR="91431" marT="45693" marB="45693" anchor="ctr"/>
                </a:tc>
                <a:extLst>
                  <a:ext uri="{0D108BD9-81ED-4DB2-BD59-A6C34878D82A}">
                    <a16:rowId xmlns:a16="http://schemas.microsoft.com/office/drawing/2014/main" val="1457720765"/>
                  </a:ext>
                </a:extLst>
              </a:tr>
              <a:tr h="64002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baseline="0" dirty="0">
                          <a:latin typeface="Times New Roman" panose="02020603050405020304" pitchFamily="18" charset="0"/>
                        </a:rPr>
                        <a:t>变址寄存器</a:t>
                      </a:r>
                    </a:p>
                  </a:txBody>
                  <a:tcPr marL="91431" marR="91431" marT="45693" marB="45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baseline="0" dirty="0">
                          <a:latin typeface="Times New Roman" panose="02020603050405020304" pitchFamily="18" charset="0"/>
                        </a:rPr>
                        <a:t>SI</a:t>
                      </a:r>
                      <a:r>
                        <a:rPr lang="zh-CN" altLang="en-US" sz="1800" b="1" baseline="0" dirty="0">
                          <a:latin typeface="Times New Roman" panose="02020603050405020304" pitchFamily="18" charset="0"/>
                        </a:rPr>
                        <a:t>，</a:t>
                      </a:r>
                      <a:r>
                        <a:rPr lang="en-US" altLang="zh-CN" sz="1800" b="1" baseline="0" dirty="0">
                          <a:latin typeface="Times New Roman" panose="02020603050405020304" pitchFamily="18" charset="0"/>
                        </a:rPr>
                        <a:t>DI</a:t>
                      </a:r>
                      <a:endParaRPr lang="zh-CN" altLang="en-US" sz="1800" b="1" baseline="0" dirty="0">
                        <a:latin typeface="Times New Roman" panose="02020603050405020304" pitchFamily="18" charset="0"/>
                      </a:endParaRPr>
                    </a:p>
                  </a:txBody>
                  <a:tcPr marL="91431" marR="91431" marT="45693" marB="45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baseline="0" dirty="0">
                          <a:latin typeface="Times New Roman" panose="02020603050405020304" pitchFamily="18" charset="0"/>
                        </a:rPr>
                        <a:t>除</a:t>
                      </a:r>
                      <a:r>
                        <a:rPr lang="en-US" altLang="zh-CN" sz="1800" b="1" baseline="0" dirty="0">
                          <a:latin typeface="Times New Roman" panose="02020603050405020304" pitchFamily="18" charset="0"/>
                        </a:rPr>
                        <a:t>ESP</a:t>
                      </a:r>
                      <a:r>
                        <a:rPr lang="zh-CN" altLang="en-US" sz="1800" b="1" baseline="0" dirty="0">
                          <a:latin typeface="Times New Roman" panose="02020603050405020304" pitchFamily="18" charset="0"/>
                        </a:rPr>
                        <a:t>以外的</a:t>
                      </a:r>
                      <a:r>
                        <a:rPr lang="en-US" altLang="zh-CN" sz="1800" b="1" baseline="0" dirty="0">
                          <a:latin typeface="Times New Roman" panose="02020603050405020304" pitchFamily="18" charset="0"/>
                        </a:rPr>
                        <a:t>32</a:t>
                      </a:r>
                      <a:r>
                        <a:rPr lang="zh-CN" altLang="en-US" sz="1800" b="1" baseline="0" dirty="0">
                          <a:latin typeface="Times New Roman" panose="02020603050405020304" pitchFamily="18" charset="0"/>
                        </a:rPr>
                        <a:t>位通用寄存器</a:t>
                      </a:r>
                    </a:p>
                  </a:txBody>
                  <a:tcPr marL="91431" marR="91431" marT="45693" marB="45693" anchor="ctr"/>
                </a:tc>
                <a:extLst>
                  <a:ext uri="{0D108BD9-81ED-4DB2-BD59-A6C34878D82A}">
                    <a16:rowId xmlns:a16="http://schemas.microsoft.com/office/drawing/2014/main" val="2857116678"/>
                  </a:ext>
                </a:extLst>
              </a:tr>
              <a:tr h="37061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baseline="0" dirty="0">
                          <a:latin typeface="Times New Roman" panose="02020603050405020304" pitchFamily="18" charset="0"/>
                        </a:rPr>
                        <a:t>比例因子</a:t>
                      </a:r>
                    </a:p>
                  </a:txBody>
                  <a:tcPr marL="91431" marR="91431" marT="45693" marB="45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baseline="0" dirty="0">
                          <a:latin typeface="Times New Roman" panose="02020603050405020304" pitchFamily="18" charset="0"/>
                        </a:rPr>
                        <a:t>无</a:t>
                      </a:r>
                    </a:p>
                  </a:txBody>
                  <a:tcPr marL="91431" marR="91431" marT="45693" marB="45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baseline="0" dirty="0">
                          <a:latin typeface="Times New Roman" panose="02020603050405020304" pitchFamily="18" charset="0"/>
                        </a:rPr>
                        <a:t>1,2,4,8</a:t>
                      </a:r>
                      <a:endParaRPr lang="zh-CN" altLang="en-US" sz="1800" b="1" baseline="0" dirty="0">
                        <a:latin typeface="Times New Roman" panose="02020603050405020304" pitchFamily="18" charset="0"/>
                      </a:endParaRPr>
                    </a:p>
                  </a:txBody>
                  <a:tcPr marL="91431" marR="91431" marT="45693" marB="45693" anchor="ctr"/>
                </a:tc>
                <a:extLst>
                  <a:ext uri="{0D108BD9-81ED-4DB2-BD59-A6C34878D82A}">
                    <a16:rowId xmlns:a16="http://schemas.microsoft.com/office/drawing/2014/main" val="28261050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071306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animBg="1"/>
      <p:bldP spid="97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Text Box 2">
            <a:extLst>
              <a:ext uri="{FF2B5EF4-FFF2-40B4-BE49-F238E27FC236}">
                <a16:creationId xmlns:a16="http://schemas.microsoft.com/office/drawing/2014/main" id="{C2304D9F-D887-4823-88B2-471D07C637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725" y="1198563"/>
            <a:ext cx="4140200" cy="304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b="1">
                <a:solidFill>
                  <a:srgbClr val="000000"/>
                </a:solidFill>
              </a:rPr>
              <a:t>逻辑左移  </a:t>
            </a:r>
            <a:r>
              <a:rPr lang="en-US" altLang="zh-CN" sz="2400" b="1">
                <a:solidFill>
                  <a:srgbClr val="000000"/>
                </a:solidFill>
              </a:rPr>
              <a:t>SHL  OPR, CNT</a:t>
            </a:r>
          </a:p>
          <a:p>
            <a:pPr algn="just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rgbClr val="000000"/>
                </a:solidFill>
              </a:rPr>
              <a:t>算术左移  </a:t>
            </a:r>
            <a:r>
              <a:rPr lang="en-US" altLang="zh-CN" sz="2400" b="1">
                <a:solidFill>
                  <a:srgbClr val="000000"/>
                </a:solidFill>
              </a:rPr>
              <a:t>SAL  OPR, CNT</a:t>
            </a:r>
          </a:p>
          <a:p>
            <a:pPr algn="just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en-US" altLang="zh-CN" sz="2400" b="1">
              <a:solidFill>
                <a:srgbClr val="000000"/>
              </a:solidFill>
            </a:endParaRPr>
          </a:p>
          <a:p>
            <a:pPr algn="just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en-US" altLang="zh-CN" sz="2400" b="1">
              <a:solidFill>
                <a:srgbClr val="000000"/>
              </a:solidFill>
            </a:endParaRPr>
          </a:p>
          <a:p>
            <a:pPr algn="just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b="1">
                <a:solidFill>
                  <a:srgbClr val="000000"/>
                </a:solidFill>
              </a:rPr>
              <a:t>逻辑右移  </a:t>
            </a:r>
            <a:r>
              <a:rPr lang="en-US" altLang="zh-CN" sz="2400" b="1">
                <a:solidFill>
                  <a:srgbClr val="000000"/>
                </a:solidFill>
              </a:rPr>
              <a:t>SHR  OPR, CNT</a:t>
            </a:r>
          </a:p>
          <a:p>
            <a:pPr algn="just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en-US" altLang="zh-CN" sz="2400" b="1">
              <a:solidFill>
                <a:srgbClr val="000000"/>
              </a:solidFill>
            </a:endParaRPr>
          </a:p>
          <a:p>
            <a:pPr algn="just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400" b="1">
              <a:solidFill>
                <a:srgbClr val="000000"/>
              </a:solidFill>
            </a:endParaRPr>
          </a:p>
          <a:p>
            <a:pPr algn="just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b="1">
                <a:solidFill>
                  <a:srgbClr val="000000"/>
                </a:solidFill>
              </a:rPr>
              <a:t>算术右移  </a:t>
            </a:r>
            <a:r>
              <a:rPr lang="en-US" altLang="zh-CN" sz="2400" b="1">
                <a:solidFill>
                  <a:srgbClr val="000000"/>
                </a:solidFill>
              </a:rPr>
              <a:t>SAR  OPR, CNT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CE448288-E482-49C4-A6C4-BF4153BF10DF}"/>
              </a:ext>
            </a:extLst>
          </p:cNvPr>
          <p:cNvGrpSpPr>
            <a:grpSpLocks/>
          </p:cNvGrpSpPr>
          <p:nvPr/>
        </p:nvGrpSpPr>
        <p:grpSpPr bwMode="auto">
          <a:xfrm>
            <a:off x="369094" y="2165350"/>
            <a:ext cx="4953000" cy="457200"/>
            <a:chOff x="606004" y="2070100"/>
            <a:chExt cx="4953000" cy="457200"/>
          </a:xfrm>
        </p:grpSpPr>
        <p:sp>
          <p:nvSpPr>
            <p:cNvPr id="94258" name="Rectangle 3">
              <a:extLst>
                <a:ext uri="{FF2B5EF4-FFF2-40B4-BE49-F238E27FC236}">
                  <a16:creationId xmlns:a16="http://schemas.microsoft.com/office/drawing/2014/main" id="{A7B8702C-5760-4B4C-A398-044E7286F7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7960" y="2098675"/>
              <a:ext cx="2590800" cy="381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 dirty="0">
                <a:latin typeface="Arial" panose="020B0604020202020204" pitchFamily="34" charset="0"/>
              </a:endParaRPr>
            </a:p>
          </p:txBody>
        </p:sp>
        <p:sp>
          <p:nvSpPr>
            <p:cNvPr id="94259" name="Rectangle 4">
              <a:extLst>
                <a:ext uri="{FF2B5EF4-FFF2-40B4-BE49-F238E27FC236}">
                  <a16:creationId xmlns:a16="http://schemas.microsoft.com/office/drawing/2014/main" id="{7F112A73-25FA-4B5E-A30B-6A57B52D79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3560" y="2098675"/>
              <a:ext cx="457200" cy="381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94260" name="Rectangle 5">
              <a:extLst>
                <a:ext uri="{FF2B5EF4-FFF2-40B4-BE49-F238E27FC236}">
                  <a16:creationId xmlns:a16="http://schemas.microsoft.com/office/drawing/2014/main" id="{9FF8C957-32B4-4F38-A8AA-A2E7B633C7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7960" y="2098675"/>
              <a:ext cx="457200" cy="381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94261" name="Line 6">
              <a:extLst>
                <a:ext uri="{FF2B5EF4-FFF2-40B4-BE49-F238E27FC236}">
                  <a16:creationId xmlns:a16="http://schemas.microsoft.com/office/drawing/2014/main" id="{0EE4891E-A5C6-435F-8D8B-EF52E588D2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02160" y="2289175"/>
              <a:ext cx="914400" cy="0"/>
            </a:xfrm>
            <a:prstGeom prst="line">
              <a:avLst/>
            </a:prstGeom>
            <a:noFill/>
            <a:ln w="12700" cap="sq">
              <a:solidFill>
                <a:srgbClr val="C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262" name="Rectangle 7">
              <a:extLst>
                <a:ext uri="{FF2B5EF4-FFF2-40B4-BE49-F238E27FC236}">
                  <a16:creationId xmlns:a16="http://schemas.microsoft.com/office/drawing/2014/main" id="{D820D781-E49D-4FF9-A5E1-052DFF6970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1560" y="2098675"/>
              <a:ext cx="457200" cy="381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94263" name="Line 8">
              <a:extLst>
                <a:ext uri="{FF2B5EF4-FFF2-40B4-BE49-F238E27FC236}">
                  <a16:creationId xmlns:a16="http://schemas.microsoft.com/office/drawing/2014/main" id="{35E95450-CB83-404B-864C-5CAA26A243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50160" y="2289175"/>
              <a:ext cx="457200" cy="0"/>
            </a:xfrm>
            <a:prstGeom prst="line">
              <a:avLst/>
            </a:prstGeom>
            <a:noFill/>
            <a:ln w="12700" cap="sq">
              <a:solidFill>
                <a:srgbClr val="C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264" name="Line 9">
              <a:extLst>
                <a:ext uri="{FF2B5EF4-FFF2-40B4-BE49-F238E27FC236}">
                  <a16:creationId xmlns:a16="http://schemas.microsoft.com/office/drawing/2014/main" id="{648E08A5-AD97-4EC6-A98E-DC2A8D9F1A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97560" y="2289175"/>
              <a:ext cx="13716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265" name="Text Box 10">
              <a:extLst>
                <a:ext uri="{FF2B5EF4-FFF2-40B4-BE49-F238E27FC236}">
                  <a16:creationId xmlns:a16="http://schemas.microsoft.com/office/drawing/2014/main" id="{13320C09-5AA0-4927-95B3-54CD38FEFD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6004" y="2070100"/>
              <a:ext cx="49530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en-US" sz="2400" b="1" dirty="0">
                  <a:solidFill>
                    <a:srgbClr val="000000"/>
                  </a:solidFill>
                </a:rPr>
                <a:t>   </a:t>
              </a:r>
              <a:r>
                <a:rPr lang="en-US" altLang="zh-CN" sz="2000" b="1" dirty="0">
                  <a:solidFill>
                    <a:srgbClr val="000000"/>
                  </a:solidFill>
                </a:rPr>
                <a:t>CF                                                              0</a:t>
              </a:r>
              <a:endParaRPr lang="en-US" altLang="zh-CN" sz="2000" dirty="0">
                <a:solidFill>
                  <a:srgbClr val="000000"/>
                </a:solidFill>
              </a:endParaRPr>
            </a:p>
          </p:txBody>
        </p:sp>
      </p:grpSp>
      <p:sp>
        <p:nvSpPr>
          <p:cNvPr id="94212" name="Rectangle 27">
            <a:extLst>
              <a:ext uri="{FF2B5EF4-FFF2-40B4-BE49-F238E27FC236}">
                <a16:creationId xmlns:a16="http://schemas.microsoft.com/office/drawing/2014/main" id="{49FE9D4C-E08A-43AC-9291-B1BE575503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350" y="608013"/>
            <a:ext cx="19891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b="1">
                <a:solidFill>
                  <a:srgbClr val="C00000"/>
                </a:solidFill>
                <a:sym typeface="Symbol" panose="05050102010706020507" pitchFamily="18" charset="2"/>
              </a:rPr>
              <a:t>   </a:t>
            </a:r>
            <a:r>
              <a:rPr lang="zh-CN" altLang="en-US" sz="2800" b="1">
                <a:solidFill>
                  <a:srgbClr val="C00000"/>
                </a:solidFill>
              </a:rPr>
              <a:t>移位指令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FC43BA29-24DC-464E-A20A-674D52C37D6F}"/>
              </a:ext>
            </a:extLst>
          </p:cNvPr>
          <p:cNvGrpSpPr>
            <a:grpSpLocks/>
          </p:cNvGrpSpPr>
          <p:nvPr/>
        </p:nvGrpSpPr>
        <p:grpSpPr bwMode="auto">
          <a:xfrm>
            <a:off x="449263" y="3246439"/>
            <a:ext cx="4724400" cy="457200"/>
            <a:chOff x="3160713" y="3392489"/>
            <a:chExt cx="4724400" cy="457200"/>
          </a:xfrm>
        </p:grpSpPr>
        <p:sp>
          <p:nvSpPr>
            <p:cNvPr id="94250" name="Rectangle 11">
              <a:extLst>
                <a:ext uri="{FF2B5EF4-FFF2-40B4-BE49-F238E27FC236}">
                  <a16:creationId xmlns:a16="http://schemas.microsoft.com/office/drawing/2014/main" id="{D6231E6B-D305-4D40-B81A-97639A5C81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3429000"/>
              <a:ext cx="2590800" cy="381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94251" name="Rectangle 12">
              <a:extLst>
                <a:ext uri="{FF2B5EF4-FFF2-40B4-BE49-F238E27FC236}">
                  <a16:creationId xmlns:a16="http://schemas.microsoft.com/office/drawing/2014/main" id="{0B92635B-F251-4C5E-A636-FF94D6FFD3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8000" y="3429000"/>
              <a:ext cx="457200" cy="381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94252" name="Rectangle 13">
              <a:extLst>
                <a:ext uri="{FF2B5EF4-FFF2-40B4-BE49-F238E27FC236}">
                  <a16:creationId xmlns:a16="http://schemas.microsoft.com/office/drawing/2014/main" id="{24641CAF-175E-43DF-B404-7BE737E9BE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3429000"/>
              <a:ext cx="457200" cy="381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94253" name="Rectangle 14">
              <a:extLst>
                <a:ext uri="{FF2B5EF4-FFF2-40B4-BE49-F238E27FC236}">
                  <a16:creationId xmlns:a16="http://schemas.microsoft.com/office/drawing/2014/main" id="{818E6AA6-051E-4A71-BBE8-97896CCF0A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43600" y="3429000"/>
              <a:ext cx="457200" cy="381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94254" name="Line 15">
              <a:extLst>
                <a:ext uri="{FF2B5EF4-FFF2-40B4-BE49-F238E27FC236}">
                  <a16:creationId xmlns:a16="http://schemas.microsoft.com/office/drawing/2014/main" id="{BF36361F-CBA4-4763-831F-DB11198D3F8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419600" y="3619500"/>
              <a:ext cx="13716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255" name="Text Box 16">
              <a:extLst>
                <a:ext uri="{FF2B5EF4-FFF2-40B4-BE49-F238E27FC236}">
                  <a16:creationId xmlns:a16="http://schemas.microsoft.com/office/drawing/2014/main" id="{2CDD466C-07DA-4D7D-90ED-9A9BAC9608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0713" y="3392489"/>
              <a:ext cx="47244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en-US" sz="2400" b="1" dirty="0">
                  <a:solidFill>
                    <a:srgbClr val="000000"/>
                  </a:solidFill>
                </a:rPr>
                <a:t> </a:t>
              </a:r>
              <a:r>
                <a:rPr lang="en-US" altLang="zh-CN" sz="2000" b="1" dirty="0">
                  <a:solidFill>
                    <a:srgbClr val="000000"/>
                  </a:solidFill>
                </a:rPr>
                <a:t>0                                                              CF</a:t>
              </a:r>
              <a:endParaRPr lang="en-US" altLang="zh-CN" sz="2000" dirty="0">
                <a:solidFill>
                  <a:srgbClr val="000000"/>
                </a:solidFill>
              </a:endParaRPr>
            </a:p>
          </p:txBody>
        </p:sp>
        <p:sp>
          <p:nvSpPr>
            <p:cNvPr id="94256" name="Line 28">
              <a:extLst>
                <a:ext uri="{FF2B5EF4-FFF2-40B4-BE49-F238E27FC236}">
                  <a16:creationId xmlns:a16="http://schemas.microsoft.com/office/drawing/2014/main" id="{EED6D3C4-42EA-4A0D-A18C-B2C3A533E45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6172200" y="3619500"/>
              <a:ext cx="914400" cy="0"/>
            </a:xfrm>
            <a:prstGeom prst="line">
              <a:avLst/>
            </a:prstGeom>
            <a:noFill/>
            <a:ln w="12700" cap="sq">
              <a:solidFill>
                <a:srgbClr val="C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257" name="Line 29">
              <a:extLst>
                <a:ext uri="{FF2B5EF4-FFF2-40B4-BE49-F238E27FC236}">
                  <a16:creationId xmlns:a16="http://schemas.microsoft.com/office/drawing/2014/main" id="{C4125C9D-52DD-4F2A-9516-C8A53D9CC91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3581400" y="3619500"/>
              <a:ext cx="457200" cy="0"/>
            </a:xfrm>
            <a:prstGeom prst="line">
              <a:avLst/>
            </a:prstGeom>
            <a:noFill/>
            <a:ln w="12700" cap="sq">
              <a:solidFill>
                <a:srgbClr val="C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D8B4BD07-620A-496A-ABC7-174CFE6747DA}"/>
              </a:ext>
            </a:extLst>
          </p:cNvPr>
          <p:cNvGrpSpPr>
            <a:grpSpLocks/>
          </p:cNvGrpSpPr>
          <p:nvPr/>
        </p:nvGrpSpPr>
        <p:grpSpPr bwMode="auto">
          <a:xfrm>
            <a:off x="865188" y="4457700"/>
            <a:ext cx="4303712" cy="609600"/>
            <a:chOff x="3581400" y="5638800"/>
            <a:chExt cx="4304018" cy="609600"/>
          </a:xfrm>
        </p:grpSpPr>
        <p:sp>
          <p:nvSpPr>
            <p:cNvPr id="94239" name="Text Box 17">
              <a:extLst>
                <a:ext uri="{FF2B5EF4-FFF2-40B4-BE49-F238E27FC236}">
                  <a16:creationId xmlns:a16="http://schemas.microsoft.com/office/drawing/2014/main" id="{ABCE0DCE-EAEA-47B7-8236-812E28136E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15200" y="5715000"/>
              <a:ext cx="57021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>
                  <a:solidFill>
                    <a:srgbClr val="000000"/>
                  </a:solidFill>
                </a:rPr>
                <a:t>CF</a:t>
              </a:r>
            </a:p>
          </p:txBody>
        </p:sp>
        <p:sp>
          <p:nvSpPr>
            <p:cNvPr id="94240" name="Rectangle 18">
              <a:extLst>
                <a:ext uri="{FF2B5EF4-FFF2-40B4-BE49-F238E27FC236}">
                  <a16:creationId xmlns:a16="http://schemas.microsoft.com/office/drawing/2014/main" id="{8381786E-DC37-41B2-8DA9-19D7E18F10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5638800"/>
              <a:ext cx="2590800" cy="39687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94241" name="Rectangle 19">
              <a:extLst>
                <a:ext uri="{FF2B5EF4-FFF2-40B4-BE49-F238E27FC236}">
                  <a16:creationId xmlns:a16="http://schemas.microsoft.com/office/drawing/2014/main" id="{32DF206A-9C1D-4F1C-8209-C9068793BF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8000" y="5638800"/>
              <a:ext cx="457200" cy="39687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94242" name="Rectangle 20">
              <a:extLst>
                <a:ext uri="{FF2B5EF4-FFF2-40B4-BE49-F238E27FC236}">
                  <a16:creationId xmlns:a16="http://schemas.microsoft.com/office/drawing/2014/main" id="{412C0E4D-7516-4050-BCD9-9F4118B6D3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5638800"/>
              <a:ext cx="457200" cy="39687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94243" name="Rectangle 21">
              <a:extLst>
                <a:ext uri="{FF2B5EF4-FFF2-40B4-BE49-F238E27FC236}">
                  <a16:creationId xmlns:a16="http://schemas.microsoft.com/office/drawing/2014/main" id="{450C626E-7FDA-4FF9-8C0C-7BA1D780EB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43600" y="5638800"/>
              <a:ext cx="457200" cy="39687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94244" name="Line 22">
              <a:extLst>
                <a:ext uri="{FF2B5EF4-FFF2-40B4-BE49-F238E27FC236}">
                  <a16:creationId xmlns:a16="http://schemas.microsoft.com/office/drawing/2014/main" id="{AEBB76CF-0967-49D9-B827-07CBEBDFCB6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3581400" y="5837238"/>
              <a:ext cx="457200" cy="0"/>
            </a:xfrm>
            <a:prstGeom prst="line">
              <a:avLst/>
            </a:prstGeom>
            <a:noFill/>
            <a:ln w="12700" cap="sq">
              <a:solidFill>
                <a:srgbClr val="C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245" name="Line 23">
              <a:extLst>
                <a:ext uri="{FF2B5EF4-FFF2-40B4-BE49-F238E27FC236}">
                  <a16:creationId xmlns:a16="http://schemas.microsoft.com/office/drawing/2014/main" id="{7C673EE8-3EFD-43D2-A993-CA00AB1DD21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419600" y="5837238"/>
              <a:ext cx="13716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246" name="Line 24">
              <a:extLst>
                <a:ext uri="{FF2B5EF4-FFF2-40B4-BE49-F238E27FC236}">
                  <a16:creationId xmlns:a16="http://schemas.microsoft.com/office/drawing/2014/main" id="{AD5F79A4-F6FE-42BC-8928-B82F21AE1C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81400" y="5824538"/>
              <a:ext cx="0" cy="423862"/>
            </a:xfrm>
            <a:prstGeom prst="line">
              <a:avLst/>
            </a:prstGeom>
            <a:noFill/>
            <a:ln w="12700" cap="sq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247" name="Line 25">
              <a:extLst>
                <a:ext uri="{FF2B5EF4-FFF2-40B4-BE49-F238E27FC236}">
                  <a16:creationId xmlns:a16="http://schemas.microsoft.com/office/drawing/2014/main" id="{E5C3F2DD-1A51-4289-A101-03040DAED1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81400" y="6245225"/>
              <a:ext cx="457200" cy="0"/>
            </a:xfrm>
            <a:prstGeom prst="line">
              <a:avLst/>
            </a:prstGeom>
            <a:noFill/>
            <a:ln w="12700" cap="sq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248" name="Line 26">
              <a:extLst>
                <a:ext uri="{FF2B5EF4-FFF2-40B4-BE49-F238E27FC236}">
                  <a16:creationId xmlns:a16="http://schemas.microsoft.com/office/drawing/2014/main" id="{78C62EE7-6A0D-4838-A5AC-AC8EAB720B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38600" y="5908675"/>
              <a:ext cx="0" cy="336550"/>
            </a:xfrm>
            <a:prstGeom prst="line">
              <a:avLst/>
            </a:prstGeom>
            <a:noFill/>
            <a:ln w="12700" cap="sq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249" name="Line 30">
              <a:extLst>
                <a:ext uri="{FF2B5EF4-FFF2-40B4-BE49-F238E27FC236}">
                  <a16:creationId xmlns:a16="http://schemas.microsoft.com/office/drawing/2014/main" id="{2FF83956-E8AF-4C88-A16F-2A613C8C843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6172200" y="5837238"/>
              <a:ext cx="914400" cy="0"/>
            </a:xfrm>
            <a:prstGeom prst="line">
              <a:avLst/>
            </a:prstGeom>
            <a:noFill/>
            <a:ln w="12700" cap="sq">
              <a:solidFill>
                <a:srgbClr val="C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3455" name="Text Box 2">
            <a:extLst>
              <a:ext uri="{FF2B5EF4-FFF2-40B4-BE49-F238E27FC236}">
                <a16:creationId xmlns:a16="http://schemas.microsoft.com/office/drawing/2014/main" id="{48D6242A-7321-4D97-9563-76B7B239F6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5451475"/>
            <a:ext cx="3862388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200" b="1">
                <a:solidFill>
                  <a:srgbClr val="000000"/>
                </a:solidFill>
              </a:rPr>
              <a:t>算术带符号，逻辑不带符号。</a:t>
            </a:r>
            <a:endParaRPr lang="en-US" altLang="zh-CN" sz="2200" b="1">
              <a:solidFill>
                <a:srgbClr val="000000"/>
              </a:solidFill>
            </a:endParaRPr>
          </a:p>
        </p:txBody>
      </p:sp>
      <p:sp>
        <p:nvSpPr>
          <p:cNvPr id="94216" name="灯片编号占位符 1">
            <a:extLst>
              <a:ext uri="{FF2B5EF4-FFF2-40B4-BE49-F238E27FC236}">
                <a16:creationId xmlns:a16="http://schemas.microsoft.com/office/drawing/2014/main" id="{6E6668AE-C9B8-4D07-BF3A-E74153AEC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01B61E17-DF78-4AC7-80F0-3CB72D492B05}" type="slidenum">
              <a:rPr lang="en-US" altLang="zh-CN" sz="1200" smtClean="0">
                <a:solidFill>
                  <a:srgbClr val="B4B686"/>
                </a:solidFill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80</a:t>
            </a:fld>
            <a:endParaRPr lang="en-US" altLang="zh-CN" sz="1200">
              <a:solidFill>
                <a:srgbClr val="B4B686"/>
              </a:solidFill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EEE0593F-9FAA-4633-85AA-0134705C7B5F}"/>
              </a:ext>
            </a:extLst>
          </p:cNvPr>
          <p:cNvGrpSpPr>
            <a:grpSpLocks/>
          </p:cNvGrpSpPr>
          <p:nvPr/>
        </p:nvGrpSpPr>
        <p:grpSpPr bwMode="auto">
          <a:xfrm>
            <a:off x="5495925" y="1093788"/>
            <a:ext cx="2989263" cy="400050"/>
            <a:chOff x="5644916" y="1235469"/>
            <a:chExt cx="2988785" cy="400110"/>
          </a:xfrm>
        </p:grpSpPr>
        <p:sp>
          <p:nvSpPr>
            <p:cNvPr id="94237" name="Text Box 2">
              <a:extLst>
                <a:ext uri="{FF2B5EF4-FFF2-40B4-BE49-F238E27FC236}">
                  <a16:creationId xmlns:a16="http://schemas.microsoft.com/office/drawing/2014/main" id="{2E887A5C-F169-4451-A2F4-71895C0AB3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44916" y="1235469"/>
              <a:ext cx="212474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>
                  <a:solidFill>
                    <a:srgbClr val="000000"/>
                  </a:solidFill>
                </a:rPr>
                <a:t>(DX) = 0B9H,</a:t>
              </a:r>
            </a:p>
          </p:txBody>
        </p:sp>
        <p:sp>
          <p:nvSpPr>
            <p:cNvPr id="94238" name="Text Box 2">
              <a:extLst>
                <a:ext uri="{FF2B5EF4-FFF2-40B4-BE49-F238E27FC236}">
                  <a16:creationId xmlns:a16="http://schemas.microsoft.com/office/drawing/2014/main" id="{9AA8068A-14C9-4562-B6E8-4831C3E1FA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43646" y="1235469"/>
              <a:ext cx="139005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>
                  <a:solidFill>
                    <a:srgbClr val="000000"/>
                  </a:solidFill>
                </a:rPr>
                <a:t>(CL) = 3</a:t>
              </a:r>
            </a:p>
          </p:txBody>
        </p:sp>
      </p:grpSp>
      <p:sp>
        <p:nvSpPr>
          <p:cNvPr id="38" name="Text Box 2">
            <a:extLst>
              <a:ext uri="{FF2B5EF4-FFF2-40B4-BE49-F238E27FC236}">
                <a16:creationId xmlns:a16="http://schemas.microsoft.com/office/drawing/2014/main" id="{11EA05E8-29F2-45EE-B6E0-B68D800E50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3863" y="2193925"/>
            <a:ext cx="37941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b="1">
                <a:solidFill>
                  <a:srgbClr val="000000"/>
                </a:solidFill>
              </a:rPr>
              <a:t>0 0 0 0 0 0 0 0 1 0 1 1 1 0 0 1</a:t>
            </a:r>
          </a:p>
        </p:txBody>
      </p:sp>
      <p:sp>
        <p:nvSpPr>
          <p:cNvPr id="39" name="Text Box 2">
            <a:extLst>
              <a:ext uri="{FF2B5EF4-FFF2-40B4-BE49-F238E27FC236}">
                <a16:creationId xmlns:a16="http://schemas.microsoft.com/office/drawing/2014/main" id="{DD4947B1-2A9C-476B-B269-A18BC9C267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5925" y="2884488"/>
            <a:ext cx="33194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b="1">
                <a:solidFill>
                  <a:srgbClr val="000000"/>
                </a:solidFill>
              </a:rPr>
              <a:t>0 0 0 0 0 1 0 1 1 1 0 0 1 0 0 0</a:t>
            </a:r>
          </a:p>
        </p:txBody>
      </p:sp>
      <p:sp>
        <p:nvSpPr>
          <p:cNvPr id="40" name="Text Box 2">
            <a:extLst>
              <a:ext uri="{FF2B5EF4-FFF2-40B4-BE49-F238E27FC236}">
                <a16:creationId xmlns:a16="http://schemas.microsoft.com/office/drawing/2014/main" id="{99CEE7FF-3EA4-45AE-95CB-906F34625D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7513" y="4675188"/>
            <a:ext cx="33162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b="1">
                <a:solidFill>
                  <a:srgbClr val="000000"/>
                </a:solidFill>
              </a:rPr>
              <a:t>1 0 0 1 0 0 0 0 1 0 1 1 1 0 0 1</a:t>
            </a:r>
          </a:p>
        </p:txBody>
      </p:sp>
      <p:sp>
        <p:nvSpPr>
          <p:cNvPr id="42" name="Text Box 2">
            <a:extLst>
              <a:ext uri="{FF2B5EF4-FFF2-40B4-BE49-F238E27FC236}">
                <a16:creationId xmlns:a16="http://schemas.microsoft.com/office/drawing/2014/main" id="{BF0E65C1-D55B-47C9-B078-3D10140247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3863" y="3236913"/>
            <a:ext cx="21256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b="1">
                <a:solidFill>
                  <a:srgbClr val="000000"/>
                </a:solidFill>
              </a:rPr>
              <a:t>(DX) = 5C8H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E6C831BB-4997-4881-8B98-D9F49A0210B4}"/>
              </a:ext>
            </a:extLst>
          </p:cNvPr>
          <p:cNvSpPr/>
          <p:nvPr/>
        </p:nvSpPr>
        <p:spPr>
          <a:xfrm>
            <a:off x="5441950" y="603250"/>
            <a:ext cx="3306763" cy="578167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4" name="Text Box 2">
            <a:extLst>
              <a:ext uri="{FF2B5EF4-FFF2-40B4-BE49-F238E27FC236}">
                <a16:creationId xmlns:a16="http://schemas.microsoft.com/office/drawing/2014/main" id="{5C25C26A-354E-480E-85DE-76D4E84A7D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3388" y="642938"/>
            <a:ext cx="138906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b="1">
                <a:solidFill>
                  <a:srgbClr val="000000"/>
                </a:solidFill>
              </a:rPr>
              <a:t>例：</a:t>
            </a:r>
            <a:endParaRPr lang="en-US" altLang="zh-CN" sz="2400" b="1">
              <a:solidFill>
                <a:srgbClr val="000000"/>
              </a:solidFill>
            </a:endParaRPr>
          </a:p>
        </p:txBody>
      </p:sp>
      <p:sp>
        <p:nvSpPr>
          <p:cNvPr id="45" name="Text Box 2">
            <a:extLst>
              <a:ext uri="{FF2B5EF4-FFF2-40B4-BE49-F238E27FC236}">
                <a16:creationId xmlns:a16="http://schemas.microsoft.com/office/drawing/2014/main" id="{22FCBD74-730E-4311-954E-51E3BBCCDF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2913" y="1471613"/>
            <a:ext cx="24780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rgbClr val="000000"/>
                </a:solidFill>
              </a:rPr>
              <a:t>指令：</a:t>
            </a:r>
            <a:r>
              <a:rPr lang="en-US" altLang="zh-CN" sz="2000" b="1">
                <a:solidFill>
                  <a:srgbClr val="000000"/>
                </a:solidFill>
              </a:rPr>
              <a:t>SHL  DX, CL</a:t>
            </a:r>
          </a:p>
        </p:txBody>
      </p:sp>
      <p:sp>
        <p:nvSpPr>
          <p:cNvPr id="46" name="Text Box 2">
            <a:extLst>
              <a:ext uri="{FF2B5EF4-FFF2-40B4-BE49-F238E27FC236}">
                <a16:creationId xmlns:a16="http://schemas.microsoft.com/office/drawing/2014/main" id="{244E189C-3C18-450D-80C1-63552D29A1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5138" y="1830388"/>
            <a:ext cx="13890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rgbClr val="000000"/>
                </a:solidFill>
              </a:rPr>
              <a:t>移位前：</a:t>
            </a:r>
            <a:endParaRPr lang="en-US" altLang="zh-CN" sz="2000" b="1">
              <a:solidFill>
                <a:srgbClr val="000000"/>
              </a:solidFill>
            </a:endParaRPr>
          </a:p>
        </p:txBody>
      </p:sp>
      <p:sp>
        <p:nvSpPr>
          <p:cNvPr id="47" name="Text Box 2">
            <a:extLst>
              <a:ext uri="{FF2B5EF4-FFF2-40B4-BE49-F238E27FC236}">
                <a16:creationId xmlns:a16="http://schemas.microsoft.com/office/drawing/2014/main" id="{861B8B90-B597-426D-9AAD-73D4508F49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3550" y="2540000"/>
            <a:ext cx="13906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rgbClr val="000000"/>
                </a:solidFill>
              </a:rPr>
              <a:t>移位后：</a:t>
            </a:r>
            <a:endParaRPr lang="en-US" altLang="zh-CN" sz="2000" b="1">
              <a:solidFill>
                <a:srgbClr val="000000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8C3EF42-E65D-4FA4-9E4E-7FF08D356239}"/>
              </a:ext>
            </a:extLst>
          </p:cNvPr>
          <p:cNvSpPr/>
          <p:nvPr/>
        </p:nvSpPr>
        <p:spPr>
          <a:xfrm>
            <a:off x="8001000" y="2940050"/>
            <a:ext cx="674688" cy="2968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1" name="Text Box 2">
            <a:extLst>
              <a:ext uri="{FF2B5EF4-FFF2-40B4-BE49-F238E27FC236}">
                <a16:creationId xmlns:a16="http://schemas.microsoft.com/office/drawing/2014/main" id="{E18C1C36-D0ED-47F8-919C-D70FCE3206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3863" y="3684588"/>
            <a:ext cx="21256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b="1">
                <a:solidFill>
                  <a:srgbClr val="000000"/>
                </a:solidFill>
              </a:rPr>
              <a:t>(DX) = 90B9H</a:t>
            </a:r>
          </a:p>
        </p:txBody>
      </p:sp>
      <p:sp>
        <p:nvSpPr>
          <p:cNvPr id="52" name="Text Box 2">
            <a:extLst>
              <a:ext uri="{FF2B5EF4-FFF2-40B4-BE49-F238E27FC236}">
                <a16:creationId xmlns:a16="http://schemas.microsoft.com/office/drawing/2014/main" id="{FC4C5458-45C3-4806-8B76-DC2E5D98D3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1638" y="4057650"/>
            <a:ext cx="24780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rgbClr val="000000"/>
                </a:solidFill>
              </a:rPr>
              <a:t>指令：</a:t>
            </a:r>
            <a:r>
              <a:rPr lang="en-US" altLang="zh-CN" sz="2000" b="1">
                <a:solidFill>
                  <a:srgbClr val="000000"/>
                </a:solidFill>
              </a:rPr>
              <a:t>SAR  DX, CL</a:t>
            </a:r>
          </a:p>
        </p:txBody>
      </p:sp>
      <p:sp>
        <p:nvSpPr>
          <p:cNvPr id="53" name="Text Box 2">
            <a:extLst>
              <a:ext uri="{FF2B5EF4-FFF2-40B4-BE49-F238E27FC236}">
                <a16:creationId xmlns:a16="http://schemas.microsoft.com/office/drawing/2014/main" id="{5B284190-A483-4C0E-A759-C5449070EA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1638" y="4381500"/>
            <a:ext cx="13906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rgbClr val="000000"/>
                </a:solidFill>
              </a:rPr>
              <a:t>移位前：</a:t>
            </a:r>
            <a:endParaRPr lang="en-US" altLang="zh-CN" sz="2000" b="1">
              <a:solidFill>
                <a:srgbClr val="000000"/>
              </a:solidFill>
            </a:endParaRPr>
          </a:p>
        </p:txBody>
      </p:sp>
      <p:sp>
        <p:nvSpPr>
          <p:cNvPr id="54" name="Text Box 2">
            <a:extLst>
              <a:ext uri="{FF2B5EF4-FFF2-40B4-BE49-F238E27FC236}">
                <a16:creationId xmlns:a16="http://schemas.microsoft.com/office/drawing/2014/main" id="{3DD6B3C7-FF07-42FC-B820-574523784A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7988" y="4965700"/>
            <a:ext cx="13906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rgbClr val="000000"/>
                </a:solidFill>
              </a:rPr>
              <a:t>移位后：</a:t>
            </a:r>
            <a:endParaRPr lang="en-US" altLang="zh-CN" sz="2000" b="1">
              <a:solidFill>
                <a:srgbClr val="000000"/>
              </a:solidFill>
            </a:endParaRPr>
          </a:p>
        </p:txBody>
      </p:sp>
      <p:sp>
        <p:nvSpPr>
          <p:cNvPr id="55" name="Text Box 2">
            <a:extLst>
              <a:ext uri="{FF2B5EF4-FFF2-40B4-BE49-F238E27FC236}">
                <a16:creationId xmlns:a16="http://schemas.microsoft.com/office/drawing/2014/main" id="{73503D6F-B87F-413F-A9F3-579506B247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3863" y="5284788"/>
            <a:ext cx="33162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b="1">
                <a:solidFill>
                  <a:srgbClr val="000000"/>
                </a:solidFill>
              </a:rPr>
              <a:t>1 1 1 1 0 0 1 0 0 0 0 1 0 1 1 1</a:t>
            </a: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081B0B5A-332E-43BE-BABA-27A1EDDFF692}"/>
              </a:ext>
            </a:extLst>
          </p:cNvPr>
          <p:cNvSpPr/>
          <p:nvPr/>
        </p:nvSpPr>
        <p:spPr>
          <a:xfrm>
            <a:off x="5502275" y="5353050"/>
            <a:ext cx="674688" cy="2984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7" name="Text Box 2">
            <a:extLst>
              <a:ext uri="{FF2B5EF4-FFF2-40B4-BE49-F238E27FC236}">
                <a16:creationId xmlns:a16="http://schemas.microsoft.com/office/drawing/2014/main" id="{1C14E99E-242D-43E3-8574-88DCD6AFEE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8463" y="5645150"/>
            <a:ext cx="21240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b="1">
                <a:solidFill>
                  <a:srgbClr val="000000"/>
                </a:solidFill>
              </a:rPr>
              <a:t>(DX) = F217H</a:t>
            </a: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C1C247BE-5D70-4F93-A4B1-DE02A18783EF}"/>
              </a:ext>
            </a:extLst>
          </p:cNvPr>
          <p:cNvSpPr/>
          <p:nvPr/>
        </p:nvSpPr>
        <p:spPr>
          <a:xfrm>
            <a:off x="5545138" y="4737100"/>
            <a:ext cx="214312" cy="2968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9" name="Text Box 2">
            <a:extLst>
              <a:ext uri="{FF2B5EF4-FFF2-40B4-BE49-F238E27FC236}">
                <a16:creationId xmlns:a16="http://schemas.microsoft.com/office/drawing/2014/main" id="{710F4242-A500-4001-B94B-2EA5B6CD27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5925" y="5946775"/>
            <a:ext cx="8763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b="1">
                <a:solidFill>
                  <a:srgbClr val="000000"/>
                </a:solidFill>
              </a:rPr>
              <a:t>CF= 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4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34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34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034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03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55" grpId="0"/>
      <p:bldP spid="38" grpId="0"/>
      <p:bldP spid="39" grpId="0"/>
      <p:bldP spid="40" grpId="0"/>
      <p:bldP spid="42" grpId="0"/>
      <p:bldP spid="43" grpId="0" animBg="1"/>
      <p:bldP spid="44" grpId="0"/>
      <p:bldP spid="45" grpId="0"/>
      <p:bldP spid="46" grpId="0"/>
      <p:bldP spid="47" grpId="0"/>
      <p:bldP spid="6" grpId="0" animBg="1"/>
      <p:bldP spid="51" grpId="0"/>
      <p:bldP spid="52" grpId="0"/>
      <p:bldP spid="53" grpId="0"/>
      <p:bldP spid="54" grpId="0"/>
      <p:bldP spid="55" grpId="0"/>
      <p:bldP spid="56" grpId="0" animBg="1"/>
      <p:bldP spid="57" grpId="0"/>
      <p:bldP spid="58" grpId="0" animBg="1"/>
      <p:bldP spid="59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1" name="Text Box 3">
            <a:extLst>
              <a:ext uri="{FF2B5EF4-FFF2-40B4-BE49-F238E27FC236}">
                <a16:creationId xmlns:a16="http://schemas.microsoft.com/office/drawing/2014/main" id="{04DCFBF5-73B5-45BE-BE9E-00B9278556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827057"/>
            <a:ext cx="4870450" cy="600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rgbClr val="000000"/>
                </a:solidFill>
              </a:rPr>
              <a:t>循环左移  </a:t>
            </a:r>
            <a:r>
              <a:rPr lang="en-US" altLang="zh-CN" sz="2400" b="1" dirty="0">
                <a:solidFill>
                  <a:srgbClr val="000000"/>
                </a:solidFill>
              </a:rPr>
              <a:t>ROL  OPR, CNT</a:t>
            </a: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en-US" altLang="zh-CN" sz="2400" b="1" dirty="0">
              <a:solidFill>
                <a:srgbClr val="000000"/>
              </a:solidFill>
            </a:endParaRP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en-US" altLang="zh-CN" sz="2400" b="1" dirty="0">
              <a:solidFill>
                <a:srgbClr val="000000"/>
              </a:solidFill>
            </a:endParaRP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en-US" altLang="zh-CN" sz="2400" b="1" dirty="0">
              <a:solidFill>
                <a:srgbClr val="000000"/>
              </a:solidFill>
            </a:endParaRP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rgbClr val="000000"/>
                </a:solidFill>
              </a:rPr>
              <a:t>循环右移  </a:t>
            </a:r>
            <a:r>
              <a:rPr lang="en-US" altLang="zh-CN" sz="2400" b="1" dirty="0">
                <a:solidFill>
                  <a:srgbClr val="000000"/>
                </a:solidFill>
              </a:rPr>
              <a:t>ROR  OPR, CNT</a:t>
            </a: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en-US" altLang="zh-CN" sz="2400" b="1" dirty="0">
              <a:solidFill>
                <a:srgbClr val="000000"/>
              </a:solidFill>
            </a:endParaRP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en-US" altLang="zh-CN" sz="2400" b="1" dirty="0">
              <a:solidFill>
                <a:srgbClr val="000000"/>
              </a:solidFill>
            </a:endParaRP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en-US" altLang="zh-CN" sz="2400" b="1" dirty="0">
              <a:solidFill>
                <a:srgbClr val="000000"/>
              </a:solidFill>
            </a:endParaRP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rgbClr val="000000"/>
                </a:solidFill>
              </a:rPr>
              <a:t>带进位循环左移  </a:t>
            </a:r>
            <a:r>
              <a:rPr lang="en-US" altLang="zh-CN" sz="2400" b="1" dirty="0">
                <a:solidFill>
                  <a:srgbClr val="000000"/>
                </a:solidFill>
              </a:rPr>
              <a:t>RCL  OPR, CNT</a:t>
            </a: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en-US" altLang="zh-CN" sz="2400" b="1" dirty="0">
              <a:solidFill>
                <a:srgbClr val="000000"/>
              </a:solidFill>
            </a:endParaRP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en-US" altLang="zh-CN" sz="2400" b="1" dirty="0">
              <a:solidFill>
                <a:srgbClr val="000000"/>
              </a:solidFill>
            </a:endParaRP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en-US" altLang="zh-CN" sz="2400" b="1" dirty="0">
              <a:solidFill>
                <a:srgbClr val="000000"/>
              </a:solidFill>
            </a:endParaRP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rgbClr val="000000"/>
                </a:solidFill>
              </a:rPr>
              <a:t>带进位循环右移  </a:t>
            </a:r>
            <a:r>
              <a:rPr lang="en-US" altLang="zh-CN" sz="2400" b="1" dirty="0">
                <a:solidFill>
                  <a:srgbClr val="000000"/>
                </a:solidFill>
              </a:rPr>
              <a:t>RCR  OPR, CNT</a:t>
            </a: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en-US" altLang="zh-CN" sz="2400" b="1" dirty="0">
              <a:solidFill>
                <a:srgbClr val="000000"/>
              </a:solidFill>
            </a:endParaRP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en-US" altLang="zh-CN" sz="2400" b="1" dirty="0">
              <a:solidFill>
                <a:srgbClr val="000000"/>
              </a:solidFill>
            </a:endParaRP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en-US" altLang="zh-CN" sz="2400" b="1" dirty="0">
              <a:solidFill>
                <a:srgbClr val="000000"/>
              </a:solidFill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00228A0C-877F-418F-A3F8-7520DF3D4B40}"/>
              </a:ext>
            </a:extLst>
          </p:cNvPr>
          <p:cNvGrpSpPr>
            <a:grpSpLocks/>
          </p:cNvGrpSpPr>
          <p:nvPr/>
        </p:nvGrpSpPr>
        <p:grpSpPr bwMode="auto">
          <a:xfrm>
            <a:off x="711200" y="1335088"/>
            <a:ext cx="4343400" cy="609600"/>
            <a:chOff x="2209800" y="1143000"/>
            <a:chExt cx="4343400" cy="609600"/>
          </a:xfrm>
        </p:grpSpPr>
        <p:sp>
          <p:nvSpPr>
            <p:cNvPr id="95301" name="Text Box 4">
              <a:extLst>
                <a:ext uri="{FF2B5EF4-FFF2-40B4-BE49-F238E27FC236}">
                  <a16:creationId xmlns:a16="http://schemas.microsoft.com/office/drawing/2014/main" id="{C07205CC-4411-4F7A-A677-8E1A59B137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9800" y="1143000"/>
              <a:ext cx="6096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>
                  <a:solidFill>
                    <a:srgbClr val="000000"/>
                  </a:solidFill>
                </a:rPr>
                <a:t>CF </a:t>
              </a:r>
              <a:r>
                <a:rPr lang="en-US" altLang="zh-CN" sz="2400" b="1">
                  <a:solidFill>
                    <a:srgbClr val="000000"/>
                  </a:solidFill>
                </a:rPr>
                <a:t>                                                   </a:t>
              </a:r>
              <a:endParaRPr lang="en-US" altLang="zh-CN" sz="2400">
                <a:solidFill>
                  <a:srgbClr val="000000"/>
                </a:solidFill>
              </a:endParaRPr>
            </a:p>
          </p:txBody>
        </p:sp>
        <p:grpSp>
          <p:nvGrpSpPr>
            <p:cNvPr id="95302" name="Group 5">
              <a:extLst>
                <a:ext uri="{FF2B5EF4-FFF2-40B4-BE49-F238E27FC236}">
                  <a16:creationId xmlns:a16="http://schemas.microsoft.com/office/drawing/2014/main" id="{1B9BFEA5-2EC3-4CCD-98C0-598CB2EA635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19400" y="1143000"/>
              <a:ext cx="3733800" cy="609600"/>
              <a:chOff x="1392" y="912"/>
              <a:chExt cx="2352" cy="432"/>
            </a:xfrm>
          </p:grpSpPr>
          <p:grpSp>
            <p:nvGrpSpPr>
              <p:cNvPr id="95303" name="Group 6">
                <a:extLst>
                  <a:ext uri="{FF2B5EF4-FFF2-40B4-BE49-F238E27FC236}">
                    <a16:creationId xmlns:a16="http://schemas.microsoft.com/office/drawing/2014/main" id="{7512A6B5-8DE2-47DD-9F38-0A0A4FDFBB9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92" y="912"/>
                <a:ext cx="2352" cy="288"/>
                <a:chOff x="1680" y="1152"/>
                <a:chExt cx="2352" cy="288"/>
              </a:xfrm>
            </p:grpSpPr>
            <p:sp>
              <p:nvSpPr>
                <p:cNvPr id="95307" name="Rectangle 7">
                  <a:extLst>
                    <a:ext uri="{FF2B5EF4-FFF2-40B4-BE49-F238E27FC236}">
                      <a16:creationId xmlns:a16="http://schemas.microsoft.com/office/drawing/2014/main" id="{F5DCCE25-B913-45E4-A302-543712764BE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56" y="1152"/>
                  <a:ext cx="1632" cy="288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2700" cap="sq">
                  <a:solidFill>
                    <a:schemeClr val="bg2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Ø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endParaRPr lang="zh-CN" altLang="en-US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95308" name="Rectangle 8">
                  <a:extLst>
                    <a:ext uri="{FF2B5EF4-FFF2-40B4-BE49-F238E27FC236}">
                      <a16:creationId xmlns:a16="http://schemas.microsoft.com/office/drawing/2014/main" id="{6CA06C31-28DA-4434-B586-7956DD0A554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80" y="1152"/>
                  <a:ext cx="288" cy="288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2700" cap="sq">
                  <a:solidFill>
                    <a:schemeClr val="bg2"/>
                  </a:solidFill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Ø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endParaRPr lang="zh-CN" altLang="en-US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95309" name="Rectangle 9">
                  <a:extLst>
                    <a:ext uri="{FF2B5EF4-FFF2-40B4-BE49-F238E27FC236}">
                      <a16:creationId xmlns:a16="http://schemas.microsoft.com/office/drawing/2014/main" id="{84E3E80B-92DF-421C-BFBD-013729AC530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56" y="1152"/>
                  <a:ext cx="288" cy="288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2700" cap="sq">
                  <a:solidFill>
                    <a:schemeClr val="bg2"/>
                  </a:solidFill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Ø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endParaRPr lang="zh-CN" altLang="en-US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95310" name="Line 10">
                  <a:extLst>
                    <a:ext uri="{FF2B5EF4-FFF2-40B4-BE49-F238E27FC236}">
                      <a16:creationId xmlns:a16="http://schemas.microsoft.com/office/drawing/2014/main" id="{101A9079-3D4C-40FA-A75F-41424DD1F5F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824" y="1296"/>
                  <a:ext cx="576" cy="0"/>
                </a:xfrm>
                <a:prstGeom prst="line">
                  <a:avLst/>
                </a:prstGeom>
                <a:noFill/>
                <a:ln w="12700" cap="sq">
                  <a:solidFill>
                    <a:srgbClr val="C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5311" name="Rectangle 11">
                  <a:extLst>
                    <a:ext uri="{FF2B5EF4-FFF2-40B4-BE49-F238E27FC236}">
                      <a16:creationId xmlns:a16="http://schemas.microsoft.com/office/drawing/2014/main" id="{B03EE69D-7A7D-4405-9EE5-DF07F4B6C7D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00" y="1152"/>
                  <a:ext cx="288" cy="288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2700" cap="sq">
                  <a:solidFill>
                    <a:schemeClr val="bg2"/>
                  </a:solidFill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Ø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endParaRPr lang="zh-CN" altLang="en-US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95312" name="Line 12">
                  <a:extLst>
                    <a:ext uri="{FF2B5EF4-FFF2-40B4-BE49-F238E27FC236}">
                      <a16:creationId xmlns:a16="http://schemas.microsoft.com/office/drawing/2014/main" id="{D4C57AA3-7B07-4B8C-8632-BB3ECDB60AC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744" y="1296"/>
                  <a:ext cx="288" cy="0"/>
                </a:xfrm>
                <a:prstGeom prst="line">
                  <a:avLst/>
                </a:prstGeom>
                <a:noFill/>
                <a:ln w="12700" cap="sq">
                  <a:solidFill>
                    <a:srgbClr val="C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5313" name="Line 13">
                  <a:extLst>
                    <a:ext uri="{FF2B5EF4-FFF2-40B4-BE49-F238E27FC236}">
                      <a16:creationId xmlns:a16="http://schemas.microsoft.com/office/drawing/2014/main" id="{48393438-2EBF-44C8-8956-BFB769DE200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640" y="1296"/>
                  <a:ext cx="864" cy="0"/>
                </a:xfrm>
                <a:prstGeom prst="line">
                  <a:avLst/>
                </a:prstGeom>
                <a:noFill/>
                <a:ln w="12700" cap="sq">
                  <a:solidFill>
                    <a:srgbClr val="C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95304" name="Line 14">
                <a:extLst>
                  <a:ext uri="{FF2B5EF4-FFF2-40B4-BE49-F238E27FC236}">
                    <a16:creationId xmlns:a16="http://schemas.microsoft.com/office/drawing/2014/main" id="{C7C7F3EC-731E-4B99-9D30-84A6265BC6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4" y="1056"/>
                <a:ext cx="0" cy="288"/>
              </a:xfrm>
              <a:prstGeom prst="line">
                <a:avLst/>
              </a:prstGeom>
              <a:noFill/>
              <a:ln w="12700" cap="sq">
                <a:solidFill>
                  <a:srgbClr val="C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5305" name="Line 15">
                <a:extLst>
                  <a:ext uri="{FF2B5EF4-FFF2-40B4-BE49-F238E27FC236}">
                    <a16:creationId xmlns:a16="http://schemas.microsoft.com/office/drawing/2014/main" id="{32446820-8D05-442F-9CA9-593C2AA2D8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4" y="1344"/>
                <a:ext cx="1920" cy="0"/>
              </a:xfrm>
              <a:prstGeom prst="line">
                <a:avLst/>
              </a:prstGeom>
              <a:noFill/>
              <a:ln w="12700" cap="sq">
                <a:solidFill>
                  <a:srgbClr val="C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5306" name="Line 16">
                <a:extLst>
                  <a:ext uri="{FF2B5EF4-FFF2-40B4-BE49-F238E27FC236}">
                    <a16:creationId xmlns:a16="http://schemas.microsoft.com/office/drawing/2014/main" id="{61E584A8-C12F-4C5C-95B0-2074258EF1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44" y="1056"/>
                <a:ext cx="0" cy="288"/>
              </a:xfrm>
              <a:prstGeom prst="line">
                <a:avLst/>
              </a:prstGeom>
              <a:noFill/>
              <a:ln w="12700" cap="sq">
                <a:solidFill>
                  <a:srgbClr val="C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505ACF03-CD50-49DC-ADD0-2214D37C1598}"/>
              </a:ext>
            </a:extLst>
          </p:cNvPr>
          <p:cNvGrpSpPr>
            <a:grpSpLocks/>
          </p:cNvGrpSpPr>
          <p:nvPr/>
        </p:nvGrpSpPr>
        <p:grpSpPr bwMode="auto">
          <a:xfrm>
            <a:off x="811213" y="4254500"/>
            <a:ext cx="3962400" cy="762000"/>
            <a:chOff x="2590800" y="4191000"/>
            <a:chExt cx="3962400" cy="762000"/>
          </a:xfrm>
        </p:grpSpPr>
        <p:grpSp>
          <p:nvGrpSpPr>
            <p:cNvPr id="95288" name="Group 17">
              <a:extLst>
                <a:ext uri="{FF2B5EF4-FFF2-40B4-BE49-F238E27FC236}">
                  <a16:creationId xmlns:a16="http://schemas.microsoft.com/office/drawing/2014/main" id="{9B13FCFB-2208-476D-A1B0-CE2A84DBD8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19400" y="4191000"/>
              <a:ext cx="3733800" cy="411163"/>
              <a:chOff x="1680" y="1152"/>
              <a:chExt cx="2352" cy="288"/>
            </a:xfrm>
          </p:grpSpPr>
          <p:sp>
            <p:nvSpPr>
              <p:cNvPr id="95294" name="Rectangle 18">
                <a:extLst>
                  <a:ext uri="{FF2B5EF4-FFF2-40B4-BE49-F238E27FC236}">
                    <a16:creationId xmlns:a16="http://schemas.microsoft.com/office/drawing/2014/main" id="{D0AEDAD8-0743-457E-8457-4AF3274B3C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6" y="1152"/>
                <a:ext cx="1632" cy="288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2700" cap="sq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endParaRPr lang="zh-CN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95295" name="Rectangle 19">
                <a:extLst>
                  <a:ext uri="{FF2B5EF4-FFF2-40B4-BE49-F238E27FC236}">
                    <a16:creationId xmlns:a16="http://schemas.microsoft.com/office/drawing/2014/main" id="{F8E2D134-8816-4916-A8A8-87318233DB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0" y="1152"/>
                <a:ext cx="288" cy="288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2700" cap="sq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endParaRPr lang="zh-CN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95296" name="Rectangle 20">
                <a:extLst>
                  <a:ext uri="{FF2B5EF4-FFF2-40B4-BE49-F238E27FC236}">
                    <a16:creationId xmlns:a16="http://schemas.microsoft.com/office/drawing/2014/main" id="{BEBFE49F-0FE2-402B-8E46-9290D5546B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6" y="1152"/>
                <a:ext cx="288" cy="288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2700" cap="sq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endParaRPr lang="zh-CN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95297" name="Line 21">
                <a:extLst>
                  <a:ext uri="{FF2B5EF4-FFF2-40B4-BE49-F238E27FC236}">
                    <a16:creationId xmlns:a16="http://schemas.microsoft.com/office/drawing/2014/main" id="{1F8768F8-4EBE-4831-8B32-FC3EBBED3B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824" y="1296"/>
                <a:ext cx="576" cy="0"/>
              </a:xfrm>
              <a:prstGeom prst="line">
                <a:avLst/>
              </a:prstGeom>
              <a:noFill/>
              <a:ln w="12700" cap="sq">
                <a:solidFill>
                  <a:srgbClr val="C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5298" name="Rectangle 22">
                <a:extLst>
                  <a:ext uri="{FF2B5EF4-FFF2-40B4-BE49-F238E27FC236}">
                    <a16:creationId xmlns:a16="http://schemas.microsoft.com/office/drawing/2014/main" id="{762B530C-3BD6-4825-A3FA-2CA36CA6A3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1152"/>
                <a:ext cx="288" cy="288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2700" cap="sq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endParaRPr lang="zh-CN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95299" name="Line 23">
                <a:extLst>
                  <a:ext uri="{FF2B5EF4-FFF2-40B4-BE49-F238E27FC236}">
                    <a16:creationId xmlns:a16="http://schemas.microsoft.com/office/drawing/2014/main" id="{648B9E9C-4F32-4276-B919-87BEE44301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44" y="1296"/>
                <a:ext cx="288" cy="0"/>
              </a:xfrm>
              <a:prstGeom prst="line">
                <a:avLst/>
              </a:prstGeom>
              <a:noFill/>
              <a:ln w="12700" cap="sq">
                <a:solidFill>
                  <a:srgbClr val="C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5300" name="Line 24">
                <a:extLst>
                  <a:ext uri="{FF2B5EF4-FFF2-40B4-BE49-F238E27FC236}">
                    <a16:creationId xmlns:a16="http://schemas.microsoft.com/office/drawing/2014/main" id="{DC4A144C-A021-4C12-984A-C2363094CB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640" y="1296"/>
                <a:ext cx="864" cy="0"/>
              </a:xfrm>
              <a:prstGeom prst="line">
                <a:avLst/>
              </a:prstGeom>
              <a:noFill/>
              <a:ln w="12700" cap="sq">
                <a:solidFill>
                  <a:srgbClr val="C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95289" name="Line 25">
              <a:extLst>
                <a:ext uri="{FF2B5EF4-FFF2-40B4-BE49-F238E27FC236}">
                  <a16:creationId xmlns:a16="http://schemas.microsoft.com/office/drawing/2014/main" id="{7BD1A953-FF2D-4EC5-92D0-5D0A0411989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90800" y="4397375"/>
              <a:ext cx="381000" cy="0"/>
            </a:xfrm>
            <a:prstGeom prst="line">
              <a:avLst/>
            </a:prstGeom>
            <a:noFill/>
            <a:ln w="12700" cap="sq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90" name="Line 26">
              <a:extLst>
                <a:ext uri="{FF2B5EF4-FFF2-40B4-BE49-F238E27FC236}">
                  <a16:creationId xmlns:a16="http://schemas.microsoft.com/office/drawing/2014/main" id="{67DB7835-145B-4540-B5FB-7AD6F5F2B3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0800" y="4397375"/>
              <a:ext cx="0" cy="479425"/>
            </a:xfrm>
            <a:prstGeom prst="line">
              <a:avLst/>
            </a:prstGeom>
            <a:noFill/>
            <a:ln w="12700" cap="sq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91" name="Line 27">
              <a:extLst>
                <a:ext uri="{FF2B5EF4-FFF2-40B4-BE49-F238E27FC236}">
                  <a16:creationId xmlns:a16="http://schemas.microsoft.com/office/drawing/2014/main" id="{7077B2AF-296A-4E45-A0FA-159C015F0B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0800" y="4876800"/>
              <a:ext cx="3962400" cy="0"/>
            </a:xfrm>
            <a:prstGeom prst="line">
              <a:avLst/>
            </a:prstGeom>
            <a:noFill/>
            <a:ln w="12700" cap="sq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92" name="Line 28">
              <a:extLst>
                <a:ext uri="{FF2B5EF4-FFF2-40B4-BE49-F238E27FC236}">
                  <a16:creationId xmlns:a16="http://schemas.microsoft.com/office/drawing/2014/main" id="{EDCBCB36-0BCC-4B75-99A2-508A189216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553200" y="4397375"/>
              <a:ext cx="0" cy="479425"/>
            </a:xfrm>
            <a:prstGeom prst="line">
              <a:avLst/>
            </a:prstGeom>
            <a:noFill/>
            <a:ln w="12700" cap="sq">
              <a:solidFill>
                <a:srgbClr val="C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93" name="Text Box 29">
              <a:extLst>
                <a:ext uri="{FF2B5EF4-FFF2-40B4-BE49-F238E27FC236}">
                  <a16:creationId xmlns:a16="http://schemas.microsoft.com/office/drawing/2014/main" id="{8966C4B7-4657-44A5-82EA-4B4F9DD778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90813" y="4586288"/>
              <a:ext cx="6032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en-US" sz="1800" b="1">
                  <a:solidFill>
                    <a:srgbClr val="000000"/>
                  </a:solidFill>
                </a:rPr>
                <a:t>  </a:t>
              </a:r>
              <a:r>
                <a:rPr lang="en-US" altLang="zh-CN" sz="1800" b="1">
                  <a:solidFill>
                    <a:srgbClr val="000000"/>
                  </a:solidFill>
                </a:rPr>
                <a:t>CF</a:t>
              </a: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6B236BDE-A4DD-4386-A797-D16820D956E7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2800350"/>
            <a:ext cx="4419600" cy="609600"/>
            <a:chOff x="3505200" y="2667000"/>
            <a:chExt cx="4419600" cy="609600"/>
          </a:xfrm>
        </p:grpSpPr>
        <p:sp>
          <p:nvSpPr>
            <p:cNvPr id="95277" name="Rectangle 30">
              <a:extLst>
                <a:ext uri="{FF2B5EF4-FFF2-40B4-BE49-F238E27FC236}">
                  <a16:creationId xmlns:a16="http://schemas.microsoft.com/office/drawing/2014/main" id="{7B0FABC0-8525-4D23-BC7D-5C9EC3D439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3800" y="2667000"/>
              <a:ext cx="2590800" cy="39846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 cap="sq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95278" name="Rectangle 31">
              <a:extLst>
                <a:ext uri="{FF2B5EF4-FFF2-40B4-BE49-F238E27FC236}">
                  <a16:creationId xmlns:a16="http://schemas.microsoft.com/office/drawing/2014/main" id="{56DF5C6D-EE1D-422C-A637-D6F986D754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2667000"/>
              <a:ext cx="457200" cy="39846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 cap="sq">
              <a:solidFill>
                <a:schemeClr val="bg2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95279" name="Rectangle 32">
              <a:extLst>
                <a:ext uri="{FF2B5EF4-FFF2-40B4-BE49-F238E27FC236}">
                  <a16:creationId xmlns:a16="http://schemas.microsoft.com/office/drawing/2014/main" id="{56EF03A9-FDE5-4C4D-B251-FAEBBC28A0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3800" y="2667000"/>
              <a:ext cx="457200" cy="39846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 cap="sq">
              <a:solidFill>
                <a:schemeClr val="bg2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95280" name="Rectangle 33">
              <a:extLst>
                <a:ext uri="{FF2B5EF4-FFF2-40B4-BE49-F238E27FC236}">
                  <a16:creationId xmlns:a16="http://schemas.microsoft.com/office/drawing/2014/main" id="{14AD5F0B-FF83-4E7F-8630-B1E70D88C7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2667000"/>
              <a:ext cx="457200" cy="39846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 cap="sq">
              <a:solidFill>
                <a:schemeClr val="bg2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95281" name="Line 34">
              <a:extLst>
                <a:ext uri="{FF2B5EF4-FFF2-40B4-BE49-F238E27FC236}">
                  <a16:creationId xmlns:a16="http://schemas.microsoft.com/office/drawing/2014/main" id="{C02F37B0-22E8-4E30-A2A6-A44BCFE5B8E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3505200" y="2865438"/>
              <a:ext cx="457200" cy="0"/>
            </a:xfrm>
            <a:prstGeom prst="line">
              <a:avLst/>
            </a:prstGeom>
            <a:noFill/>
            <a:ln w="12700" cap="sq">
              <a:solidFill>
                <a:srgbClr val="C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82" name="Line 35">
              <a:extLst>
                <a:ext uri="{FF2B5EF4-FFF2-40B4-BE49-F238E27FC236}">
                  <a16:creationId xmlns:a16="http://schemas.microsoft.com/office/drawing/2014/main" id="{DCD52485-C7B1-4722-A30B-D3F54027A33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43400" y="2865438"/>
              <a:ext cx="1371600" cy="0"/>
            </a:xfrm>
            <a:prstGeom prst="line">
              <a:avLst/>
            </a:prstGeom>
            <a:noFill/>
            <a:ln w="12700" cap="sq">
              <a:solidFill>
                <a:srgbClr val="C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dirty="0"/>
            </a:p>
          </p:txBody>
        </p:sp>
        <p:sp>
          <p:nvSpPr>
            <p:cNvPr id="95283" name="Text Box 36">
              <a:extLst>
                <a:ext uri="{FF2B5EF4-FFF2-40B4-BE49-F238E27FC236}">
                  <a16:creationId xmlns:a16="http://schemas.microsoft.com/office/drawing/2014/main" id="{4D9838A3-42F0-4706-AA83-38DD05274F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15200" y="2671763"/>
              <a:ext cx="6096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>
                  <a:solidFill>
                    <a:srgbClr val="000000"/>
                  </a:solidFill>
                </a:rPr>
                <a:t>CF</a:t>
              </a:r>
            </a:p>
          </p:txBody>
        </p:sp>
        <p:sp>
          <p:nvSpPr>
            <p:cNvPr id="95284" name="Line 37">
              <a:extLst>
                <a:ext uri="{FF2B5EF4-FFF2-40B4-BE49-F238E27FC236}">
                  <a16:creationId xmlns:a16="http://schemas.microsoft.com/office/drawing/2014/main" id="{DF0E8672-44FB-4EEE-B573-AC9405B2D7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53200" y="2870200"/>
              <a:ext cx="0" cy="406400"/>
            </a:xfrm>
            <a:prstGeom prst="line">
              <a:avLst/>
            </a:prstGeom>
            <a:noFill/>
            <a:ln w="12700" cap="sq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85" name="Line 38">
              <a:extLst>
                <a:ext uri="{FF2B5EF4-FFF2-40B4-BE49-F238E27FC236}">
                  <a16:creationId xmlns:a16="http://schemas.microsoft.com/office/drawing/2014/main" id="{8267FCB6-9888-42C3-AE16-FF977D4101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05200" y="3276600"/>
              <a:ext cx="3048000" cy="0"/>
            </a:xfrm>
            <a:prstGeom prst="line">
              <a:avLst/>
            </a:prstGeom>
            <a:noFill/>
            <a:ln w="12700" cap="sq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86" name="Line 39">
              <a:extLst>
                <a:ext uri="{FF2B5EF4-FFF2-40B4-BE49-F238E27FC236}">
                  <a16:creationId xmlns:a16="http://schemas.microsoft.com/office/drawing/2014/main" id="{DED679E8-6B25-4345-A80E-C156FAF1B9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05200" y="2870200"/>
              <a:ext cx="0" cy="406400"/>
            </a:xfrm>
            <a:prstGeom prst="line">
              <a:avLst/>
            </a:prstGeom>
            <a:noFill/>
            <a:ln w="12700" cap="sq">
              <a:solidFill>
                <a:srgbClr val="C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87" name="Line 40">
              <a:extLst>
                <a:ext uri="{FF2B5EF4-FFF2-40B4-BE49-F238E27FC236}">
                  <a16:creationId xmlns:a16="http://schemas.microsoft.com/office/drawing/2014/main" id="{F33DD10C-1939-4CA0-9A2F-9627AB56DB1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6096000" y="2865438"/>
              <a:ext cx="914400" cy="0"/>
            </a:xfrm>
            <a:prstGeom prst="line">
              <a:avLst/>
            </a:prstGeom>
            <a:noFill/>
            <a:ln w="12700" cap="sq">
              <a:solidFill>
                <a:srgbClr val="C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FAE81734-C3E6-470C-A80B-6AC0FD3735D4}"/>
              </a:ext>
            </a:extLst>
          </p:cNvPr>
          <p:cNvGrpSpPr>
            <a:grpSpLocks/>
          </p:cNvGrpSpPr>
          <p:nvPr/>
        </p:nvGrpSpPr>
        <p:grpSpPr bwMode="auto">
          <a:xfrm>
            <a:off x="828675" y="5699125"/>
            <a:ext cx="3962400" cy="762000"/>
            <a:chOff x="3505200" y="5562600"/>
            <a:chExt cx="3962400" cy="762000"/>
          </a:xfrm>
        </p:grpSpPr>
        <p:sp>
          <p:nvSpPr>
            <p:cNvPr id="95265" name="Rectangle 41">
              <a:extLst>
                <a:ext uri="{FF2B5EF4-FFF2-40B4-BE49-F238E27FC236}">
                  <a16:creationId xmlns:a16="http://schemas.microsoft.com/office/drawing/2014/main" id="{B0235969-0590-4385-9CEE-FF8091D8B5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3800" y="5562600"/>
              <a:ext cx="2590800" cy="44767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 cap="sq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 dirty="0">
                <a:latin typeface="Arial" panose="020B0604020202020204" pitchFamily="34" charset="0"/>
              </a:endParaRPr>
            </a:p>
          </p:txBody>
        </p:sp>
        <p:sp>
          <p:nvSpPr>
            <p:cNvPr id="95266" name="Rectangle 42">
              <a:extLst>
                <a:ext uri="{FF2B5EF4-FFF2-40B4-BE49-F238E27FC236}">
                  <a16:creationId xmlns:a16="http://schemas.microsoft.com/office/drawing/2014/main" id="{6AF36445-F35F-43D8-B9E6-D775745F51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5562600"/>
              <a:ext cx="457200" cy="44767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 cap="sq">
              <a:solidFill>
                <a:schemeClr val="bg2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95267" name="Rectangle 43">
              <a:extLst>
                <a:ext uri="{FF2B5EF4-FFF2-40B4-BE49-F238E27FC236}">
                  <a16:creationId xmlns:a16="http://schemas.microsoft.com/office/drawing/2014/main" id="{F46BCAA1-E907-4158-B170-C01090A84B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3800" y="5562600"/>
              <a:ext cx="457200" cy="44767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 cap="sq">
              <a:solidFill>
                <a:schemeClr val="bg2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95268" name="Rectangle 44">
              <a:extLst>
                <a:ext uri="{FF2B5EF4-FFF2-40B4-BE49-F238E27FC236}">
                  <a16:creationId xmlns:a16="http://schemas.microsoft.com/office/drawing/2014/main" id="{800AA1F4-2FC7-4C98-9D32-0693AF7388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5562600"/>
              <a:ext cx="457200" cy="44767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 cap="sq">
              <a:solidFill>
                <a:schemeClr val="bg2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95269" name="Line 45">
              <a:extLst>
                <a:ext uri="{FF2B5EF4-FFF2-40B4-BE49-F238E27FC236}">
                  <a16:creationId xmlns:a16="http://schemas.microsoft.com/office/drawing/2014/main" id="{092745C4-DB2B-4617-BA4A-F02CB2E27DB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3505200" y="5786438"/>
              <a:ext cx="457200" cy="0"/>
            </a:xfrm>
            <a:prstGeom prst="line">
              <a:avLst/>
            </a:prstGeom>
            <a:noFill/>
            <a:ln w="12700" cap="sq">
              <a:solidFill>
                <a:srgbClr val="C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70" name="Line 46">
              <a:extLst>
                <a:ext uri="{FF2B5EF4-FFF2-40B4-BE49-F238E27FC236}">
                  <a16:creationId xmlns:a16="http://schemas.microsoft.com/office/drawing/2014/main" id="{ED03608D-9758-4DB2-BD88-81AE039485B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43400" y="5786438"/>
              <a:ext cx="1371600" cy="0"/>
            </a:xfrm>
            <a:prstGeom prst="line">
              <a:avLst/>
            </a:prstGeom>
            <a:noFill/>
            <a:ln w="12700" cap="sq">
              <a:solidFill>
                <a:srgbClr val="C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71" name="Line 47">
              <a:extLst>
                <a:ext uri="{FF2B5EF4-FFF2-40B4-BE49-F238E27FC236}">
                  <a16:creationId xmlns:a16="http://schemas.microsoft.com/office/drawing/2014/main" id="{27710762-38A3-424B-96E7-B9503F19EA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86600" y="5791200"/>
              <a:ext cx="381000" cy="0"/>
            </a:xfrm>
            <a:prstGeom prst="line">
              <a:avLst/>
            </a:prstGeom>
            <a:noFill/>
            <a:ln w="12700" cap="sq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72" name="Line 48">
              <a:extLst>
                <a:ext uri="{FF2B5EF4-FFF2-40B4-BE49-F238E27FC236}">
                  <a16:creationId xmlns:a16="http://schemas.microsoft.com/office/drawing/2014/main" id="{DEA6C75A-B7DD-438D-A5F2-11B919E536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67600" y="5791200"/>
              <a:ext cx="0" cy="457200"/>
            </a:xfrm>
            <a:prstGeom prst="line">
              <a:avLst/>
            </a:prstGeom>
            <a:noFill/>
            <a:ln w="12700" cap="sq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73" name="Line 49">
              <a:extLst>
                <a:ext uri="{FF2B5EF4-FFF2-40B4-BE49-F238E27FC236}">
                  <a16:creationId xmlns:a16="http://schemas.microsoft.com/office/drawing/2014/main" id="{31861CD9-83B6-4D85-8AD0-09BD95EC20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05200" y="6248400"/>
              <a:ext cx="3962400" cy="0"/>
            </a:xfrm>
            <a:prstGeom prst="line">
              <a:avLst/>
            </a:prstGeom>
            <a:noFill/>
            <a:ln w="12700" cap="sq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74" name="Line 50">
              <a:extLst>
                <a:ext uri="{FF2B5EF4-FFF2-40B4-BE49-F238E27FC236}">
                  <a16:creationId xmlns:a16="http://schemas.microsoft.com/office/drawing/2014/main" id="{2617CF1F-E41E-4BE8-906B-6C8DD77FE7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05200" y="5791200"/>
              <a:ext cx="0" cy="457200"/>
            </a:xfrm>
            <a:prstGeom prst="line">
              <a:avLst/>
            </a:prstGeom>
            <a:noFill/>
            <a:ln w="12700" cap="sq">
              <a:solidFill>
                <a:srgbClr val="C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75" name="Text Box 51">
              <a:extLst>
                <a:ext uri="{FF2B5EF4-FFF2-40B4-BE49-F238E27FC236}">
                  <a16:creationId xmlns:a16="http://schemas.microsoft.com/office/drawing/2014/main" id="{7D74647D-548D-4009-A22B-3E64369A86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69100" y="5957888"/>
              <a:ext cx="4889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800" b="1">
                  <a:solidFill>
                    <a:srgbClr val="000000"/>
                  </a:solidFill>
                </a:rPr>
                <a:t>CF</a:t>
              </a:r>
            </a:p>
          </p:txBody>
        </p:sp>
        <p:sp>
          <p:nvSpPr>
            <p:cNvPr id="95276" name="Line 52">
              <a:extLst>
                <a:ext uri="{FF2B5EF4-FFF2-40B4-BE49-F238E27FC236}">
                  <a16:creationId xmlns:a16="http://schemas.microsoft.com/office/drawing/2014/main" id="{C67B77DE-E4D9-455C-ABEB-ABA7BF4917B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6096000" y="5786438"/>
              <a:ext cx="914400" cy="0"/>
            </a:xfrm>
            <a:prstGeom prst="line">
              <a:avLst/>
            </a:prstGeom>
            <a:noFill/>
            <a:ln w="12700" cap="sq">
              <a:solidFill>
                <a:srgbClr val="C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5239" name="灯片编号占位符 1">
            <a:extLst>
              <a:ext uri="{FF2B5EF4-FFF2-40B4-BE49-F238E27FC236}">
                <a16:creationId xmlns:a16="http://schemas.microsoft.com/office/drawing/2014/main" id="{D34AFF1E-118B-4FCA-8B2D-A23DB9695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099D2C68-5F3F-4BD6-A462-E7290B936DC2}" type="slidenum">
              <a:rPr lang="en-US" altLang="zh-CN" sz="1200" smtClean="0">
                <a:solidFill>
                  <a:srgbClr val="B4B686"/>
                </a:solidFill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81</a:t>
            </a:fld>
            <a:endParaRPr lang="en-US" altLang="zh-CN" sz="1200">
              <a:solidFill>
                <a:srgbClr val="B4B686"/>
              </a:solidFill>
            </a:endParaRPr>
          </a:p>
        </p:txBody>
      </p: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0F216D55-4441-413A-8EF8-E047137B4029}"/>
              </a:ext>
            </a:extLst>
          </p:cNvPr>
          <p:cNvGrpSpPr>
            <a:grpSpLocks/>
          </p:cNvGrpSpPr>
          <p:nvPr/>
        </p:nvGrpSpPr>
        <p:grpSpPr bwMode="auto">
          <a:xfrm>
            <a:off x="5519738" y="1071563"/>
            <a:ext cx="2662237" cy="404812"/>
            <a:chOff x="5644916" y="1230420"/>
            <a:chExt cx="2661123" cy="405159"/>
          </a:xfrm>
        </p:grpSpPr>
        <p:sp>
          <p:nvSpPr>
            <p:cNvPr id="95263" name="Text Box 2">
              <a:extLst>
                <a:ext uri="{FF2B5EF4-FFF2-40B4-BE49-F238E27FC236}">
                  <a16:creationId xmlns:a16="http://schemas.microsoft.com/office/drawing/2014/main" id="{B0D2C0DE-5484-4DD3-8519-A4D6E5FFB9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44916" y="1235469"/>
              <a:ext cx="171592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>
                  <a:solidFill>
                    <a:srgbClr val="000000"/>
                  </a:solidFill>
                </a:rPr>
                <a:t>(DX) = 0B9H,</a:t>
              </a:r>
            </a:p>
          </p:txBody>
        </p:sp>
        <p:sp>
          <p:nvSpPr>
            <p:cNvPr id="95264" name="Text Box 2">
              <a:extLst>
                <a:ext uri="{FF2B5EF4-FFF2-40B4-BE49-F238E27FC236}">
                  <a16:creationId xmlns:a16="http://schemas.microsoft.com/office/drawing/2014/main" id="{81A7DBCF-5023-4456-A292-47EB813E67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82752" y="1230420"/>
              <a:ext cx="112328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>
                  <a:solidFill>
                    <a:srgbClr val="000000"/>
                  </a:solidFill>
                </a:rPr>
                <a:t>(CL) = 3</a:t>
              </a:r>
            </a:p>
          </p:txBody>
        </p:sp>
      </p:grpSp>
      <p:sp>
        <p:nvSpPr>
          <p:cNvPr id="6" name="矩形 5">
            <a:extLst>
              <a:ext uri="{FF2B5EF4-FFF2-40B4-BE49-F238E27FC236}">
                <a16:creationId xmlns:a16="http://schemas.microsoft.com/office/drawing/2014/main" id="{79F91873-5FAB-40AE-8984-552F8AEDC08A}"/>
              </a:ext>
            </a:extLst>
          </p:cNvPr>
          <p:cNvSpPr/>
          <p:nvPr/>
        </p:nvSpPr>
        <p:spPr>
          <a:xfrm>
            <a:off x="5441950" y="603250"/>
            <a:ext cx="3306763" cy="578167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2" name="Text Box 2">
            <a:extLst>
              <a:ext uri="{FF2B5EF4-FFF2-40B4-BE49-F238E27FC236}">
                <a16:creationId xmlns:a16="http://schemas.microsoft.com/office/drawing/2014/main" id="{708239B3-37C7-4415-B4F0-14A717CD4D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3388" y="642938"/>
            <a:ext cx="138906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b="1">
                <a:solidFill>
                  <a:srgbClr val="000000"/>
                </a:solidFill>
              </a:rPr>
              <a:t>例：</a:t>
            </a:r>
            <a:endParaRPr lang="en-US" altLang="zh-CN" sz="2400" b="1">
              <a:solidFill>
                <a:srgbClr val="000000"/>
              </a:solidFill>
            </a:endParaRPr>
          </a:p>
        </p:txBody>
      </p:sp>
      <p:sp>
        <p:nvSpPr>
          <p:cNvPr id="63" name="Text Box 2">
            <a:extLst>
              <a:ext uri="{FF2B5EF4-FFF2-40B4-BE49-F238E27FC236}">
                <a16:creationId xmlns:a16="http://schemas.microsoft.com/office/drawing/2014/main" id="{7F7ECEE7-C48A-4FDF-8A6F-C9F00AA974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9738" y="1476375"/>
            <a:ext cx="31718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b="1">
                <a:solidFill>
                  <a:srgbClr val="000000"/>
                </a:solidFill>
              </a:rPr>
              <a:t>0 0 0 0 0 0 0 0 1 0 1 1 1 0 0 1</a:t>
            </a:r>
          </a:p>
        </p:txBody>
      </p:sp>
      <p:sp>
        <p:nvSpPr>
          <p:cNvPr id="64" name="Text Box 2">
            <a:extLst>
              <a:ext uri="{FF2B5EF4-FFF2-40B4-BE49-F238E27FC236}">
                <a16:creationId xmlns:a16="http://schemas.microsoft.com/office/drawing/2014/main" id="{CC9B2B55-39C0-41CC-8065-4F9BE51CB0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4338" y="1809750"/>
            <a:ext cx="24780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rgbClr val="000000"/>
                </a:solidFill>
              </a:rPr>
              <a:t>指令：</a:t>
            </a:r>
            <a:r>
              <a:rPr lang="en-US" altLang="zh-CN" sz="2000" b="1">
                <a:solidFill>
                  <a:srgbClr val="000000"/>
                </a:solidFill>
              </a:rPr>
              <a:t>ROL  DX, CL</a:t>
            </a:r>
          </a:p>
        </p:txBody>
      </p:sp>
      <p:sp>
        <p:nvSpPr>
          <p:cNvPr id="65" name="Text Box 2">
            <a:extLst>
              <a:ext uri="{FF2B5EF4-FFF2-40B4-BE49-F238E27FC236}">
                <a16:creationId xmlns:a16="http://schemas.microsoft.com/office/drawing/2014/main" id="{10E84F41-3FB6-4C64-B36D-9983CF31E6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9738" y="2528888"/>
            <a:ext cx="31718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b="1">
                <a:solidFill>
                  <a:srgbClr val="000000"/>
                </a:solidFill>
              </a:rPr>
              <a:t>0 0 0 0 0 1 0 1 1 1 0 0 1 0 0 0</a:t>
            </a:r>
          </a:p>
        </p:txBody>
      </p:sp>
      <p:sp>
        <p:nvSpPr>
          <p:cNvPr id="66" name="Text Box 2">
            <a:extLst>
              <a:ext uri="{FF2B5EF4-FFF2-40B4-BE49-F238E27FC236}">
                <a16:creationId xmlns:a16="http://schemas.microsoft.com/office/drawing/2014/main" id="{9EC02136-5FEE-4B6A-9F37-DB246F63D4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5825" y="798513"/>
            <a:ext cx="990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b="1">
                <a:solidFill>
                  <a:srgbClr val="000000"/>
                </a:solidFill>
              </a:rPr>
              <a:t>CF = 1</a:t>
            </a:r>
          </a:p>
        </p:txBody>
      </p:sp>
      <p:sp>
        <p:nvSpPr>
          <p:cNvPr id="67" name="Text Box 2">
            <a:extLst>
              <a:ext uri="{FF2B5EF4-FFF2-40B4-BE49-F238E27FC236}">
                <a16:creationId xmlns:a16="http://schemas.microsoft.com/office/drawing/2014/main" id="{5EDE61F6-3BBD-4C41-A030-365FB85594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2881313"/>
            <a:ext cx="26955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rgbClr val="000000"/>
                </a:solidFill>
              </a:rPr>
              <a:t>指令：</a:t>
            </a:r>
            <a:r>
              <a:rPr lang="en-US" altLang="zh-CN" sz="2000" b="1">
                <a:solidFill>
                  <a:srgbClr val="000000"/>
                </a:solidFill>
              </a:rPr>
              <a:t>ROR  DX, CL</a:t>
            </a:r>
          </a:p>
        </p:txBody>
      </p:sp>
      <p:sp>
        <p:nvSpPr>
          <p:cNvPr id="68" name="Text Box 2">
            <a:extLst>
              <a:ext uri="{FF2B5EF4-FFF2-40B4-BE49-F238E27FC236}">
                <a16:creationId xmlns:a16="http://schemas.microsoft.com/office/drawing/2014/main" id="{383D1AF3-F9F6-4367-B4D2-BCFE84A065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7513" y="3933825"/>
            <a:ext cx="26955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rgbClr val="000000"/>
                </a:solidFill>
              </a:rPr>
              <a:t>指令：</a:t>
            </a:r>
            <a:r>
              <a:rPr lang="en-US" altLang="zh-CN" sz="2000" b="1">
                <a:solidFill>
                  <a:srgbClr val="000000"/>
                </a:solidFill>
              </a:rPr>
              <a:t>RCL  DX, CL</a:t>
            </a:r>
          </a:p>
        </p:txBody>
      </p:sp>
      <p:sp>
        <p:nvSpPr>
          <p:cNvPr id="69" name="Text Box 2">
            <a:extLst>
              <a:ext uri="{FF2B5EF4-FFF2-40B4-BE49-F238E27FC236}">
                <a16:creationId xmlns:a16="http://schemas.microsoft.com/office/drawing/2014/main" id="{0302BB1C-0282-454D-BC38-5538922D4E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9738" y="5094288"/>
            <a:ext cx="26955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rgbClr val="000000"/>
                </a:solidFill>
              </a:rPr>
              <a:t>指令：</a:t>
            </a:r>
            <a:r>
              <a:rPr lang="en-US" altLang="zh-CN" sz="2000" b="1">
                <a:solidFill>
                  <a:srgbClr val="000000"/>
                </a:solidFill>
              </a:rPr>
              <a:t>RCR  DX, CL</a:t>
            </a:r>
          </a:p>
        </p:txBody>
      </p:sp>
      <p:sp>
        <p:nvSpPr>
          <p:cNvPr id="70" name="Text Box 2">
            <a:extLst>
              <a:ext uri="{FF2B5EF4-FFF2-40B4-BE49-F238E27FC236}">
                <a16:creationId xmlns:a16="http://schemas.microsoft.com/office/drawing/2014/main" id="{DE2F365C-2647-4581-8F35-9235E7AC0E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1800" y="4329113"/>
            <a:ext cx="1270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rgbClr val="000000"/>
                </a:solidFill>
              </a:rPr>
              <a:t>移位后：</a:t>
            </a:r>
            <a:endParaRPr lang="en-US" altLang="zh-CN" sz="2000" b="1">
              <a:solidFill>
                <a:srgbClr val="000000"/>
              </a:solidFill>
            </a:endParaRPr>
          </a:p>
        </p:txBody>
      </p:sp>
      <p:sp>
        <p:nvSpPr>
          <p:cNvPr id="71" name="Text Box 2">
            <a:extLst>
              <a:ext uri="{FF2B5EF4-FFF2-40B4-BE49-F238E27FC236}">
                <a16:creationId xmlns:a16="http://schemas.microsoft.com/office/drawing/2014/main" id="{2D0BDA0E-8C4A-43C8-9882-3770B2D301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4338" y="2181225"/>
            <a:ext cx="1270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rgbClr val="000000"/>
                </a:solidFill>
              </a:rPr>
              <a:t>移位后：</a:t>
            </a:r>
            <a:endParaRPr lang="en-US" altLang="zh-CN" sz="2000" b="1">
              <a:solidFill>
                <a:srgbClr val="000000"/>
              </a:solidFill>
            </a:endParaRPr>
          </a:p>
        </p:txBody>
      </p:sp>
      <p:sp>
        <p:nvSpPr>
          <p:cNvPr id="72" name="Text Box 2">
            <a:extLst>
              <a:ext uri="{FF2B5EF4-FFF2-40B4-BE49-F238E27FC236}">
                <a16:creationId xmlns:a16="http://schemas.microsoft.com/office/drawing/2014/main" id="{8B9F0566-4223-40A8-8823-5EDF887B1F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4338" y="3252788"/>
            <a:ext cx="1270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rgbClr val="000000"/>
                </a:solidFill>
              </a:rPr>
              <a:t>移位后：</a:t>
            </a:r>
            <a:endParaRPr lang="en-US" altLang="zh-CN" sz="2000" b="1">
              <a:solidFill>
                <a:srgbClr val="000000"/>
              </a:solidFill>
            </a:endParaRPr>
          </a:p>
        </p:txBody>
      </p:sp>
      <p:sp>
        <p:nvSpPr>
          <p:cNvPr id="73" name="Text Box 2">
            <a:extLst>
              <a:ext uri="{FF2B5EF4-FFF2-40B4-BE49-F238E27FC236}">
                <a16:creationId xmlns:a16="http://schemas.microsoft.com/office/drawing/2014/main" id="{604A00B5-717B-4410-B282-0719846A15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9738" y="5478463"/>
            <a:ext cx="12715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rgbClr val="000000"/>
                </a:solidFill>
              </a:rPr>
              <a:t>移位后：</a:t>
            </a:r>
            <a:endParaRPr lang="en-US" altLang="zh-CN" sz="2000" b="1">
              <a:solidFill>
                <a:srgbClr val="000000"/>
              </a:solidFill>
            </a:endParaRPr>
          </a:p>
        </p:txBody>
      </p:sp>
      <p:sp>
        <p:nvSpPr>
          <p:cNvPr id="74" name="Text Box 2">
            <a:extLst>
              <a:ext uri="{FF2B5EF4-FFF2-40B4-BE49-F238E27FC236}">
                <a16:creationId xmlns:a16="http://schemas.microsoft.com/office/drawing/2014/main" id="{5368C83D-9546-42EF-AFF0-0E63F17611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8625" y="3609975"/>
            <a:ext cx="31718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b="1">
                <a:solidFill>
                  <a:srgbClr val="000000"/>
                </a:solidFill>
              </a:rPr>
              <a:t>0 0 1 0 0 0 0 0 0 0 0 1 0 1 1 1</a:t>
            </a:r>
          </a:p>
        </p:txBody>
      </p:sp>
      <p:sp>
        <p:nvSpPr>
          <p:cNvPr id="75" name="Text Box 2">
            <a:extLst>
              <a:ext uri="{FF2B5EF4-FFF2-40B4-BE49-F238E27FC236}">
                <a16:creationId xmlns:a16="http://schemas.microsoft.com/office/drawing/2014/main" id="{0924990D-2DA5-4FD0-BEAA-0D60001214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9738" y="4706938"/>
            <a:ext cx="31718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b="1">
                <a:solidFill>
                  <a:srgbClr val="000000"/>
                </a:solidFill>
              </a:rPr>
              <a:t>0 0 0 0 0 1 0 1 1 1 0 0 1 1 0 0</a:t>
            </a:r>
          </a:p>
        </p:txBody>
      </p:sp>
      <p:sp>
        <p:nvSpPr>
          <p:cNvPr id="76" name="Text Box 2">
            <a:extLst>
              <a:ext uri="{FF2B5EF4-FFF2-40B4-BE49-F238E27FC236}">
                <a16:creationId xmlns:a16="http://schemas.microsoft.com/office/drawing/2014/main" id="{2695A9B2-D3E4-445E-A41C-1A145191DF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1325" y="5865813"/>
            <a:ext cx="31718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b="1">
                <a:solidFill>
                  <a:srgbClr val="000000"/>
                </a:solidFill>
              </a:rPr>
              <a:t>0 1 1 0 0 0 0 0 0 0 0 1 0 1 1 1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8CAC77F-117E-469B-BF2F-6DF361964AF2}"/>
              </a:ext>
            </a:extLst>
          </p:cNvPr>
          <p:cNvSpPr/>
          <p:nvPr/>
        </p:nvSpPr>
        <p:spPr>
          <a:xfrm>
            <a:off x="5580063" y="2597150"/>
            <a:ext cx="576262" cy="2714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86773622-7549-48B4-A016-62FD3B1AAFC4}"/>
              </a:ext>
            </a:extLst>
          </p:cNvPr>
          <p:cNvSpPr/>
          <p:nvPr/>
        </p:nvSpPr>
        <p:spPr>
          <a:xfrm>
            <a:off x="8054975" y="2581275"/>
            <a:ext cx="576263" cy="2714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6A8BF830-4F0F-4DA2-A113-7D6EC3E983C8}"/>
              </a:ext>
            </a:extLst>
          </p:cNvPr>
          <p:cNvSpPr/>
          <p:nvPr/>
        </p:nvSpPr>
        <p:spPr>
          <a:xfrm>
            <a:off x="8047038" y="1538288"/>
            <a:ext cx="576262" cy="2714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92C76120-44B7-4F96-B3B7-A057E85A4276}"/>
              </a:ext>
            </a:extLst>
          </p:cNvPr>
          <p:cNvSpPr/>
          <p:nvPr/>
        </p:nvSpPr>
        <p:spPr>
          <a:xfrm>
            <a:off x="5553075" y="3679825"/>
            <a:ext cx="576263" cy="2714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27B3A058-03B2-4C69-A1FD-2268DE144905}"/>
              </a:ext>
            </a:extLst>
          </p:cNvPr>
          <p:cNvSpPr/>
          <p:nvPr/>
        </p:nvSpPr>
        <p:spPr>
          <a:xfrm>
            <a:off x="8047038" y="4786313"/>
            <a:ext cx="576262" cy="2730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F2AE505F-1345-4333-8950-853CF38D0D6E}"/>
              </a:ext>
            </a:extLst>
          </p:cNvPr>
          <p:cNvSpPr/>
          <p:nvPr/>
        </p:nvSpPr>
        <p:spPr>
          <a:xfrm>
            <a:off x="5562600" y="5930900"/>
            <a:ext cx="576263" cy="2714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04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044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044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/>
      <p:bldP spid="76" grpId="0"/>
      <p:bldP spid="7" grpId="0" animBg="1"/>
      <p:bldP spid="7" grpId="1" animBg="1"/>
      <p:bldP spid="78" grpId="0" animBg="1"/>
      <p:bldP spid="78" grpId="1" animBg="1"/>
      <p:bldP spid="79" grpId="0" animBg="1"/>
      <p:bldP spid="80" grpId="0" animBg="1"/>
      <p:bldP spid="80" grpId="1" animBg="1"/>
      <p:bldP spid="81" grpId="0" animBg="1"/>
      <p:bldP spid="81" grpId="1" animBg="1"/>
      <p:bldP spid="82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>
            <a:extLst>
              <a:ext uri="{FF2B5EF4-FFF2-40B4-BE49-F238E27FC236}">
                <a16:creationId xmlns:a16="http://schemas.microsoft.com/office/drawing/2014/main" id="{9266C4EE-6CF6-4898-BCE4-B9470ACD6D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23348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zh-CN" sz="2400">
              <a:solidFill>
                <a:srgbClr val="000000"/>
              </a:solidFill>
            </a:endParaRPr>
          </a:p>
        </p:txBody>
      </p:sp>
      <p:sp>
        <p:nvSpPr>
          <p:cNvPr id="96259" name="Text Box 4">
            <a:extLst>
              <a:ext uri="{FF2B5EF4-FFF2-40B4-BE49-F238E27FC236}">
                <a16:creationId xmlns:a16="http://schemas.microsoft.com/office/drawing/2014/main" id="{DF592058-3D8D-42DF-8F0E-FD1768E9F6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205926"/>
            <a:ext cx="65532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rgbClr val="000000"/>
                </a:solidFill>
                <a:ea typeface="楷体_GB2312"/>
                <a:cs typeface="楷体_GB2312"/>
              </a:rPr>
              <a:t>注意</a:t>
            </a:r>
            <a:r>
              <a:rPr lang="en-US" altLang="zh-CN" sz="2800" b="1" dirty="0">
                <a:solidFill>
                  <a:srgbClr val="000000"/>
                </a:solidFill>
                <a:ea typeface="楷体_GB2312"/>
                <a:cs typeface="楷体_GB2312"/>
              </a:rPr>
              <a:t>: </a:t>
            </a:r>
            <a:r>
              <a:rPr lang="en-US" altLang="zh-CN" sz="2800" b="1" dirty="0">
                <a:solidFill>
                  <a:srgbClr val="000000"/>
                </a:solidFill>
                <a:ea typeface="楷体_GB2312"/>
                <a:cs typeface="楷体_GB2312"/>
                <a:sym typeface="Symbol" panose="05050102010706020507" pitchFamily="18" charset="2"/>
              </a:rPr>
              <a:t>  </a:t>
            </a:r>
            <a:endParaRPr lang="en-US" altLang="zh-CN" sz="2400" b="1" dirty="0">
              <a:solidFill>
                <a:srgbClr val="000000"/>
              </a:solidFill>
              <a:ea typeface="楷体_GB2312"/>
              <a:cs typeface="楷体_GB2312"/>
              <a:sym typeface="Symbol" panose="05050102010706020507" pitchFamily="18" charset="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200" b="1" dirty="0">
                <a:solidFill>
                  <a:srgbClr val="000000"/>
                </a:solidFill>
                <a:ea typeface="楷体_GB2312"/>
                <a:cs typeface="楷体_GB2312"/>
                <a:sym typeface="Symbol" panose="05050102010706020507" pitchFamily="18" charset="2"/>
              </a:rPr>
              <a:t>* </a:t>
            </a:r>
            <a:r>
              <a:rPr lang="en-US" altLang="zh-CN" sz="2200" b="1" dirty="0">
                <a:solidFill>
                  <a:srgbClr val="FF3300"/>
                </a:solidFill>
                <a:ea typeface="楷体_GB2312"/>
                <a:cs typeface="楷体_GB2312"/>
                <a:sym typeface="Symbol" panose="05050102010706020507" pitchFamily="18" charset="2"/>
              </a:rPr>
              <a:t> OPR</a:t>
            </a:r>
            <a:r>
              <a:rPr lang="zh-CN" altLang="en-US" sz="2200" b="1" dirty="0">
                <a:solidFill>
                  <a:srgbClr val="000000"/>
                </a:solidFill>
                <a:ea typeface="楷体_GB2312"/>
                <a:cs typeface="楷体_GB2312"/>
                <a:sym typeface="Symbol" panose="05050102010706020507" pitchFamily="18" charset="2"/>
              </a:rPr>
              <a:t>可用除立即数以外的</a:t>
            </a:r>
            <a:r>
              <a:rPr lang="zh-CN" altLang="en-US" sz="2200" b="1" dirty="0">
                <a:solidFill>
                  <a:srgbClr val="FF3300"/>
                </a:solidFill>
                <a:ea typeface="楷体_GB2312"/>
                <a:cs typeface="楷体_GB2312"/>
                <a:sym typeface="Symbol" panose="05050102010706020507" pitchFamily="18" charset="2"/>
              </a:rPr>
              <a:t>任何寻址</a:t>
            </a:r>
            <a:r>
              <a:rPr lang="zh-CN" altLang="en-US" sz="2200" b="1" dirty="0">
                <a:solidFill>
                  <a:srgbClr val="000000"/>
                </a:solidFill>
                <a:ea typeface="楷体_GB2312"/>
                <a:cs typeface="楷体_GB2312"/>
                <a:sym typeface="Symbol" panose="05050102010706020507" pitchFamily="18" charset="2"/>
              </a:rPr>
              <a:t>方式 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200" b="1" dirty="0">
                <a:solidFill>
                  <a:srgbClr val="000000"/>
                </a:solidFill>
                <a:ea typeface="楷体_GB2312"/>
                <a:cs typeface="楷体_GB2312"/>
                <a:sym typeface="Symbol" panose="05050102010706020507" pitchFamily="18" charset="2"/>
              </a:rPr>
              <a:t>*  </a:t>
            </a:r>
            <a:r>
              <a:rPr lang="en-US" altLang="zh-CN" sz="2200" b="1" dirty="0">
                <a:solidFill>
                  <a:srgbClr val="000000"/>
                </a:solidFill>
              </a:rPr>
              <a:t>CNT=1</a:t>
            </a:r>
            <a:r>
              <a:rPr lang="zh-CN" altLang="en-US" sz="2200" b="1" dirty="0">
                <a:solidFill>
                  <a:srgbClr val="000000"/>
                </a:solidFill>
              </a:rPr>
              <a:t>，</a:t>
            </a:r>
            <a:r>
              <a:rPr lang="en-US" altLang="zh-CN" sz="2200" b="1" dirty="0">
                <a:solidFill>
                  <a:srgbClr val="000000"/>
                </a:solidFill>
              </a:rPr>
              <a:t>SHL    OPR, 1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200" b="1" dirty="0">
                <a:solidFill>
                  <a:srgbClr val="000000"/>
                </a:solidFill>
              </a:rPr>
              <a:t>    CNT&gt;1</a:t>
            </a:r>
            <a:r>
              <a:rPr lang="zh-CN" altLang="en-US" sz="2200" b="1" dirty="0">
                <a:solidFill>
                  <a:srgbClr val="000000"/>
                </a:solidFill>
              </a:rPr>
              <a:t>，</a:t>
            </a:r>
            <a:r>
              <a:rPr lang="en-US" altLang="zh-CN" sz="2200" b="1" dirty="0">
                <a:solidFill>
                  <a:srgbClr val="000000"/>
                </a:solidFill>
              </a:rPr>
              <a:t>MOV  CL,    CNT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200" b="1" dirty="0">
                <a:solidFill>
                  <a:srgbClr val="000000"/>
                </a:solidFill>
              </a:rPr>
              <a:t>                     SHL    OPR, CL        ; </a:t>
            </a:r>
            <a:r>
              <a:rPr lang="zh-CN" altLang="zh-CN" sz="2200" b="1" dirty="0">
                <a:solidFill>
                  <a:srgbClr val="000000"/>
                </a:solidFill>
                <a:ea typeface="楷体_GB2312"/>
                <a:cs typeface="楷体_GB2312"/>
              </a:rPr>
              <a:t>以</a:t>
            </a:r>
            <a:r>
              <a:rPr lang="en-US" altLang="zh-CN" sz="2200" b="1" dirty="0">
                <a:solidFill>
                  <a:srgbClr val="000000"/>
                </a:solidFill>
              </a:rPr>
              <a:t>SHL</a:t>
            </a:r>
            <a:r>
              <a:rPr lang="zh-CN" altLang="zh-CN" sz="2200" b="1" dirty="0">
                <a:solidFill>
                  <a:srgbClr val="000000"/>
                </a:solidFill>
                <a:ea typeface="楷体_GB2312"/>
                <a:cs typeface="楷体_GB2312"/>
              </a:rPr>
              <a:t>为例</a:t>
            </a:r>
            <a:endParaRPr lang="zh-CN" altLang="en-US" sz="2200" b="1" dirty="0">
              <a:solidFill>
                <a:srgbClr val="000000"/>
              </a:solidFill>
              <a:ea typeface="楷体_GB2312"/>
              <a:cs typeface="楷体_GB2312"/>
              <a:sym typeface="Symbol" panose="05050102010706020507" pitchFamily="18" charset="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200" b="1" dirty="0">
                <a:solidFill>
                  <a:srgbClr val="000000"/>
                </a:solidFill>
                <a:ea typeface="楷体_GB2312"/>
                <a:cs typeface="楷体_GB2312"/>
                <a:sym typeface="Symbol" panose="05050102010706020507" pitchFamily="18" charset="2"/>
              </a:rPr>
              <a:t>*  </a:t>
            </a:r>
            <a:r>
              <a:rPr lang="zh-CN" altLang="en-US" sz="2200" b="1" dirty="0">
                <a:solidFill>
                  <a:srgbClr val="FF3300"/>
                </a:solidFill>
                <a:ea typeface="楷体_GB2312"/>
                <a:cs typeface="楷体_GB2312"/>
                <a:sym typeface="Symbol" panose="05050102010706020507" pitchFamily="18" charset="2"/>
              </a:rPr>
              <a:t>条件标志位：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200" b="1" dirty="0">
                <a:solidFill>
                  <a:srgbClr val="000000"/>
                </a:solidFill>
                <a:ea typeface="楷体_GB2312"/>
                <a:cs typeface="楷体_GB2312"/>
                <a:sym typeface="Symbol" panose="05050102010706020507" pitchFamily="18" charset="2"/>
              </a:rPr>
              <a:t>     </a:t>
            </a:r>
            <a:r>
              <a:rPr lang="en-US" altLang="zh-CN" sz="2000" b="1" dirty="0">
                <a:solidFill>
                  <a:srgbClr val="000000"/>
                </a:solidFill>
                <a:ea typeface="楷体_GB2312"/>
                <a:cs typeface="楷体_GB2312"/>
                <a:sym typeface="Symbol" panose="05050102010706020507" pitchFamily="18" charset="2"/>
              </a:rPr>
              <a:t>CF = </a:t>
            </a:r>
            <a:r>
              <a:rPr lang="zh-CN" altLang="en-US" sz="2000" b="1" dirty="0">
                <a:solidFill>
                  <a:srgbClr val="000000"/>
                </a:solidFill>
                <a:ea typeface="楷体_GB2312"/>
                <a:cs typeface="楷体_GB2312"/>
                <a:sym typeface="Symbol" panose="05050102010706020507" pitchFamily="18" charset="2"/>
              </a:rPr>
              <a:t>移入的数值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rgbClr val="000000"/>
                </a:solidFill>
                <a:ea typeface="楷体_GB2312"/>
                <a:cs typeface="楷体_GB2312"/>
                <a:sym typeface="Symbol" panose="05050102010706020507" pitchFamily="18" charset="2"/>
              </a:rPr>
              <a:t>                   </a:t>
            </a:r>
            <a:r>
              <a:rPr lang="en-US" altLang="en-US" sz="2000" b="1" dirty="0">
                <a:solidFill>
                  <a:srgbClr val="000000"/>
                </a:solidFill>
                <a:ea typeface="楷体_GB2312"/>
                <a:cs typeface="楷体_GB2312"/>
                <a:sym typeface="Symbol" panose="05050102010706020507" pitchFamily="18" charset="2"/>
              </a:rPr>
              <a:t>1    </a:t>
            </a:r>
            <a:r>
              <a:rPr lang="en-US" altLang="zh-CN" sz="2000" b="1" dirty="0">
                <a:solidFill>
                  <a:srgbClr val="000000"/>
                </a:solidFill>
                <a:ea typeface="楷体_GB2312"/>
                <a:cs typeface="楷体_GB2312"/>
                <a:sym typeface="Symbol" panose="05050102010706020507" pitchFamily="18" charset="2"/>
              </a:rPr>
              <a:t>CNT=1</a:t>
            </a:r>
            <a:r>
              <a:rPr lang="zh-CN" altLang="en-US" sz="2000" b="1" dirty="0">
                <a:solidFill>
                  <a:srgbClr val="000000"/>
                </a:solidFill>
                <a:ea typeface="楷体_GB2312"/>
                <a:cs typeface="楷体_GB2312"/>
                <a:sym typeface="Symbol" panose="05050102010706020507" pitchFamily="18" charset="2"/>
              </a:rPr>
              <a:t>时，最高有效位的值发生变化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en-US" sz="2000" b="1" dirty="0">
                <a:solidFill>
                  <a:srgbClr val="000000"/>
                </a:solidFill>
                <a:ea typeface="楷体_GB2312"/>
                <a:cs typeface="楷体_GB2312"/>
                <a:sym typeface="Symbol" panose="05050102010706020507" pitchFamily="18" charset="2"/>
              </a:rPr>
              <a:t>                   0    </a:t>
            </a:r>
            <a:r>
              <a:rPr lang="en-US" altLang="zh-CN" sz="2000" b="1" dirty="0">
                <a:solidFill>
                  <a:srgbClr val="000000"/>
                </a:solidFill>
                <a:ea typeface="楷体_GB2312"/>
                <a:cs typeface="楷体_GB2312"/>
                <a:sym typeface="Symbol" panose="05050102010706020507" pitchFamily="18" charset="2"/>
              </a:rPr>
              <a:t>CNT=1</a:t>
            </a:r>
            <a:r>
              <a:rPr lang="zh-CN" altLang="en-US" sz="2000" b="1" dirty="0">
                <a:solidFill>
                  <a:srgbClr val="000000"/>
                </a:solidFill>
                <a:ea typeface="楷体_GB2312"/>
                <a:cs typeface="楷体_GB2312"/>
                <a:sym typeface="Symbol" panose="05050102010706020507" pitchFamily="18" charset="2"/>
              </a:rPr>
              <a:t>时，最高有效位的值不变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200" b="1" dirty="0">
                <a:solidFill>
                  <a:srgbClr val="000000"/>
                </a:solidFill>
                <a:ea typeface="楷体_GB2312"/>
                <a:cs typeface="楷体_GB2312"/>
                <a:sym typeface="Symbol" panose="05050102010706020507" pitchFamily="18" charset="2"/>
              </a:rPr>
              <a:t>     </a:t>
            </a:r>
            <a:r>
              <a:rPr lang="zh-CN" altLang="en-US" sz="2200" b="1" dirty="0">
                <a:solidFill>
                  <a:srgbClr val="FF3300"/>
                </a:solidFill>
                <a:ea typeface="楷体_GB2312"/>
                <a:cs typeface="楷体_GB2312"/>
                <a:sym typeface="Symbol" panose="05050102010706020507" pitchFamily="18" charset="2"/>
              </a:rPr>
              <a:t>移位指令：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200" b="1" dirty="0">
                <a:solidFill>
                  <a:srgbClr val="000000"/>
                </a:solidFill>
                <a:ea typeface="楷体_GB2312"/>
                <a:cs typeface="楷体_GB2312"/>
                <a:sym typeface="Symbol" panose="05050102010706020507" pitchFamily="18" charset="2"/>
              </a:rPr>
              <a:t>     </a:t>
            </a:r>
            <a:r>
              <a:rPr lang="en-US" altLang="zh-CN" sz="2000" b="1" dirty="0">
                <a:solidFill>
                  <a:srgbClr val="000000"/>
                </a:solidFill>
                <a:ea typeface="楷体_GB2312"/>
                <a:cs typeface="楷体_GB2312"/>
                <a:sym typeface="Symbol" panose="05050102010706020507" pitchFamily="18" charset="2"/>
              </a:rPr>
              <a:t>SF</a:t>
            </a:r>
            <a:r>
              <a:rPr lang="zh-CN" altLang="en-US" sz="2000" b="1" dirty="0">
                <a:solidFill>
                  <a:srgbClr val="000000"/>
                </a:solidFill>
                <a:ea typeface="楷体_GB2312"/>
                <a:cs typeface="楷体_GB2312"/>
                <a:sym typeface="Symbol" panose="05050102010706020507" pitchFamily="18" charset="2"/>
              </a:rPr>
              <a:t>、</a:t>
            </a:r>
            <a:r>
              <a:rPr lang="en-US" altLang="zh-CN" sz="2000" b="1" dirty="0">
                <a:solidFill>
                  <a:srgbClr val="000000"/>
                </a:solidFill>
                <a:ea typeface="楷体_GB2312"/>
                <a:cs typeface="楷体_GB2312"/>
                <a:sym typeface="Symbol" panose="05050102010706020507" pitchFamily="18" charset="2"/>
              </a:rPr>
              <a:t>ZF</a:t>
            </a:r>
            <a:r>
              <a:rPr lang="zh-CN" altLang="en-US" sz="2000" b="1" dirty="0">
                <a:solidFill>
                  <a:srgbClr val="000000"/>
                </a:solidFill>
                <a:ea typeface="楷体_GB2312"/>
                <a:cs typeface="楷体_GB2312"/>
                <a:sym typeface="Symbol" panose="05050102010706020507" pitchFamily="18" charset="2"/>
              </a:rPr>
              <a:t>、</a:t>
            </a:r>
            <a:r>
              <a:rPr lang="en-US" altLang="zh-CN" sz="2000" b="1" dirty="0">
                <a:solidFill>
                  <a:srgbClr val="000000"/>
                </a:solidFill>
                <a:ea typeface="楷体_GB2312"/>
                <a:cs typeface="楷体_GB2312"/>
                <a:sym typeface="Symbol" panose="05050102010706020507" pitchFamily="18" charset="2"/>
              </a:rPr>
              <a:t>PF </a:t>
            </a:r>
            <a:r>
              <a:rPr lang="zh-CN" altLang="zh-CN" sz="2200" b="1" dirty="0">
                <a:solidFill>
                  <a:srgbClr val="FF3300"/>
                </a:solidFill>
                <a:ea typeface="楷体_GB2312"/>
                <a:cs typeface="楷体_GB2312"/>
                <a:sym typeface="Symbol" panose="05050102010706020507" pitchFamily="18" charset="2"/>
              </a:rPr>
              <a:t>根据移位结果</a:t>
            </a:r>
            <a:r>
              <a:rPr lang="zh-CN" altLang="zh-CN" sz="2000" b="1" dirty="0">
                <a:solidFill>
                  <a:srgbClr val="000000"/>
                </a:solidFill>
                <a:ea typeface="楷体_GB2312"/>
                <a:cs typeface="楷体_GB2312"/>
                <a:sym typeface="Symbol" panose="05050102010706020507" pitchFamily="18" charset="2"/>
              </a:rPr>
              <a:t>设置，</a:t>
            </a:r>
            <a:r>
              <a:rPr lang="en-US" altLang="zh-CN" sz="2000" b="1" dirty="0">
                <a:solidFill>
                  <a:srgbClr val="000000"/>
                </a:solidFill>
                <a:ea typeface="楷体_GB2312"/>
                <a:cs typeface="楷体_GB2312"/>
                <a:sym typeface="Symbol" panose="05050102010706020507" pitchFamily="18" charset="2"/>
              </a:rPr>
              <a:t>AF</a:t>
            </a:r>
            <a:r>
              <a:rPr lang="zh-CN" altLang="zh-CN" sz="2000" b="1" dirty="0">
                <a:solidFill>
                  <a:srgbClr val="000000"/>
                </a:solidFill>
                <a:ea typeface="楷体_GB2312"/>
                <a:cs typeface="楷体_GB2312"/>
                <a:sym typeface="Symbol" panose="05050102010706020507" pitchFamily="18" charset="2"/>
              </a:rPr>
              <a:t>无定义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zh-CN" sz="2200" b="1" dirty="0">
                <a:solidFill>
                  <a:srgbClr val="000000"/>
                </a:solidFill>
                <a:ea typeface="楷体_GB2312"/>
                <a:cs typeface="楷体_GB2312"/>
                <a:sym typeface="Symbol" panose="05050102010706020507" pitchFamily="18" charset="2"/>
              </a:rPr>
              <a:t>     </a:t>
            </a:r>
            <a:r>
              <a:rPr lang="zh-CN" altLang="zh-CN" sz="2200" b="1" dirty="0">
                <a:solidFill>
                  <a:srgbClr val="FF3300"/>
                </a:solidFill>
                <a:ea typeface="楷体_GB2312"/>
                <a:cs typeface="楷体_GB2312"/>
                <a:sym typeface="Symbol" panose="05050102010706020507" pitchFamily="18" charset="2"/>
              </a:rPr>
              <a:t>循环移位指令：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zh-CN" sz="2200" b="1" dirty="0">
                <a:solidFill>
                  <a:srgbClr val="000000"/>
                </a:solidFill>
                <a:ea typeface="楷体_GB2312"/>
                <a:cs typeface="楷体_GB2312"/>
                <a:sym typeface="Symbol" panose="05050102010706020507" pitchFamily="18" charset="2"/>
              </a:rPr>
              <a:t>     </a:t>
            </a:r>
            <a:r>
              <a:rPr lang="zh-CN" altLang="zh-CN" sz="2000" b="1" dirty="0">
                <a:solidFill>
                  <a:srgbClr val="000000"/>
                </a:solidFill>
                <a:ea typeface="楷体_GB2312"/>
                <a:cs typeface="楷体_GB2312"/>
                <a:sym typeface="Symbol" panose="05050102010706020507" pitchFamily="18" charset="2"/>
              </a:rPr>
              <a:t>不影响 </a:t>
            </a:r>
            <a:r>
              <a:rPr lang="en-US" altLang="zh-CN" sz="2000" b="1" dirty="0">
                <a:solidFill>
                  <a:srgbClr val="000000"/>
                </a:solidFill>
                <a:ea typeface="楷体_GB2312"/>
                <a:cs typeface="楷体_GB2312"/>
                <a:sym typeface="Symbol" panose="05050102010706020507" pitchFamily="18" charset="2"/>
              </a:rPr>
              <a:t>SF</a:t>
            </a:r>
            <a:r>
              <a:rPr lang="zh-CN" altLang="en-US" sz="2000" b="1" dirty="0">
                <a:solidFill>
                  <a:srgbClr val="000000"/>
                </a:solidFill>
                <a:ea typeface="楷体_GB2312"/>
                <a:cs typeface="楷体_GB2312"/>
                <a:sym typeface="Symbol" panose="05050102010706020507" pitchFamily="18" charset="2"/>
              </a:rPr>
              <a:t>、</a:t>
            </a:r>
            <a:r>
              <a:rPr lang="en-US" altLang="zh-CN" sz="2000" b="1" dirty="0">
                <a:solidFill>
                  <a:srgbClr val="000000"/>
                </a:solidFill>
                <a:ea typeface="楷体_GB2312"/>
                <a:cs typeface="楷体_GB2312"/>
                <a:sym typeface="Symbol" panose="05050102010706020507" pitchFamily="18" charset="2"/>
              </a:rPr>
              <a:t>ZF</a:t>
            </a:r>
            <a:r>
              <a:rPr lang="zh-CN" altLang="en-US" sz="2000" b="1" dirty="0">
                <a:solidFill>
                  <a:srgbClr val="000000"/>
                </a:solidFill>
                <a:ea typeface="楷体_GB2312"/>
                <a:cs typeface="楷体_GB2312"/>
                <a:sym typeface="Symbol" panose="05050102010706020507" pitchFamily="18" charset="2"/>
              </a:rPr>
              <a:t>、</a:t>
            </a:r>
            <a:r>
              <a:rPr lang="en-US" altLang="zh-CN" sz="2000" b="1" dirty="0">
                <a:solidFill>
                  <a:srgbClr val="000000"/>
                </a:solidFill>
                <a:ea typeface="楷体_GB2312"/>
                <a:cs typeface="楷体_GB2312"/>
                <a:sym typeface="Symbol" panose="05050102010706020507" pitchFamily="18" charset="2"/>
              </a:rPr>
              <a:t>PF</a:t>
            </a:r>
            <a:r>
              <a:rPr lang="zh-CN" altLang="en-US" sz="2000" b="1" dirty="0">
                <a:solidFill>
                  <a:srgbClr val="000000"/>
                </a:solidFill>
                <a:ea typeface="楷体_GB2312"/>
                <a:cs typeface="楷体_GB2312"/>
                <a:sym typeface="Symbol" panose="05050102010706020507" pitchFamily="18" charset="2"/>
              </a:rPr>
              <a:t>（奇偶）、</a:t>
            </a:r>
            <a:r>
              <a:rPr lang="en-US" altLang="zh-CN" sz="2000" b="1" dirty="0">
                <a:solidFill>
                  <a:srgbClr val="000000"/>
                </a:solidFill>
                <a:ea typeface="楷体_GB2312"/>
                <a:cs typeface="楷体_GB2312"/>
                <a:sym typeface="Symbol" panose="05050102010706020507" pitchFamily="18" charset="2"/>
              </a:rPr>
              <a:t>AF</a:t>
            </a:r>
          </a:p>
        </p:txBody>
      </p:sp>
      <p:sp>
        <p:nvSpPr>
          <p:cNvPr id="96260" name="Text Box 5">
            <a:extLst>
              <a:ext uri="{FF2B5EF4-FFF2-40B4-BE49-F238E27FC236}">
                <a16:creationId xmlns:a16="http://schemas.microsoft.com/office/drawing/2014/main" id="{245CA05B-37C2-48A3-954D-2F1D9AFE67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8569" y="4394137"/>
            <a:ext cx="8556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b="1" dirty="0">
                <a:solidFill>
                  <a:srgbClr val="000000"/>
                </a:solidFill>
              </a:rPr>
              <a:t>OF =</a:t>
            </a:r>
            <a:endParaRPr lang="en-US" altLang="zh-CN" sz="2000" dirty="0">
              <a:solidFill>
                <a:srgbClr val="000000"/>
              </a:solidFill>
            </a:endParaRPr>
          </a:p>
        </p:txBody>
      </p:sp>
      <p:sp>
        <p:nvSpPr>
          <p:cNvPr id="96261" name="AutoShape 6">
            <a:extLst>
              <a:ext uri="{FF2B5EF4-FFF2-40B4-BE49-F238E27FC236}">
                <a16:creationId xmlns:a16="http://schemas.microsoft.com/office/drawing/2014/main" id="{9E0D59EC-665F-4541-9FF3-F53CEFC51CC5}"/>
              </a:ext>
            </a:extLst>
          </p:cNvPr>
          <p:cNvSpPr>
            <a:spLocks/>
          </p:cNvSpPr>
          <p:nvPr/>
        </p:nvSpPr>
        <p:spPr bwMode="auto">
          <a:xfrm>
            <a:off x="2066131" y="4325874"/>
            <a:ext cx="76200" cy="533400"/>
          </a:xfrm>
          <a:prstGeom prst="leftBrace">
            <a:avLst>
              <a:gd name="adj1" fmla="val 58301"/>
              <a:gd name="adj2" fmla="val 50000"/>
            </a:avLst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96262" name="灯片编号占位符 1">
            <a:extLst>
              <a:ext uri="{FF2B5EF4-FFF2-40B4-BE49-F238E27FC236}">
                <a16:creationId xmlns:a16="http://schemas.microsoft.com/office/drawing/2014/main" id="{ABCB2F6E-0184-44D1-9766-3888AA0FD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C1EED8DC-ED82-4FAB-BA50-41D9637DB011}" type="slidenum">
              <a:rPr lang="en-US" altLang="zh-CN" sz="1200" smtClean="0">
                <a:solidFill>
                  <a:srgbClr val="B4B686"/>
                </a:solidFill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82</a:t>
            </a:fld>
            <a:endParaRPr lang="en-US" altLang="zh-CN" sz="1200">
              <a:solidFill>
                <a:srgbClr val="B4B686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E16BC7E-CA93-4566-AD38-CD5AD99636A6}"/>
              </a:ext>
            </a:extLst>
          </p:cNvPr>
          <p:cNvSpPr/>
          <p:nvPr/>
        </p:nvSpPr>
        <p:spPr>
          <a:xfrm>
            <a:off x="421317" y="1279537"/>
            <a:ext cx="8340000" cy="5262979"/>
          </a:xfrm>
          <a:prstGeom prst="rect">
            <a:avLst/>
          </a:prstGeom>
          <a:ln w="19050">
            <a:solidFill>
              <a:srgbClr val="2D8AE7">
                <a:lumMod val="75000"/>
              </a:srgbClr>
            </a:solidFill>
            <a:prstDash val="dash"/>
          </a:ln>
        </p:spPr>
        <p:txBody>
          <a:bodyPr wrap="square">
            <a:spAutoFit/>
          </a:bodyPr>
          <a:lstStyle/>
          <a:p>
            <a:pPr marL="457200" marR="0" lvl="0" indent="-457200" algn="just" defTabSz="91440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altLang="zh-CN" sz="2800" b="1" kern="0" dirty="0">
              <a:solidFill>
                <a:srgbClr val="C00000"/>
              </a:solidFill>
              <a:latin typeface="Times New Roman" panose="02020603050405020304" pitchFamily="18" charset="0"/>
              <a:ea typeface="方正静蕾简体" panose="02000000000000000000"/>
            </a:endParaRPr>
          </a:p>
          <a:p>
            <a:pPr marL="457200" marR="0" lvl="0" indent="-457200" algn="just" defTabSz="91440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altLang="zh-CN" sz="2800" b="1" kern="0" dirty="0">
              <a:solidFill>
                <a:srgbClr val="C00000"/>
              </a:solidFill>
              <a:latin typeface="Times New Roman" panose="02020603050405020304" pitchFamily="18" charset="0"/>
              <a:ea typeface="方正静蕾简体" panose="02000000000000000000"/>
            </a:endParaRPr>
          </a:p>
          <a:p>
            <a:pPr marL="457200" marR="0" lvl="0" indent="-457200" algn="just" defTabSz="91440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altLang="zh-CN" sz="2800" b="1" kern="0" dirty="0">
              <a:solidFill>
                <a:srgbClr val="C00000"/>
              </a:solidFill>
              <a:latin typeface="Times New Roman" panose="02020603050405020304" pitchFamily="18" charset="0"/>
              <a:ea typeface="方正静蕾简体" panose="02000000000000000000"/>
            </a:endParaRPr>
          </a:p>
          <a:p>
            <a:pPr marL="457200" marR="0" lvl="0" indent="-457200" algn="just" defTabSz="91440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altLang="zh-CN" sz="2800" b="1" kern="0" dirty="0">
              <a:solidFill>
                <a:srgbClr val="C00000"/>
              </a:solidFill>
              <a:latin typeface="Times New Roman" panose="02020603050405020304" pitchFamily="18" charset="0"/>
              <a:ea typeface="方正静蕾简体" panose="02000000000000000000"/>
            </a:endParaRPr>
          </a:p>
          <a:p>
            <a:pPr marL="457200" marR="0" lvl="0" indent="-457200" algn="just" defTabSz="91440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altLang="zh-CN" sz="2800" b="1" kern="0" dirty="0">
              <a:solidFill>
                <a:srgbClr val="C00000"/>
              </a:solidFill>
              <a:latin typeface="Times New Roman" panose="02020603050405020304" pitchFamily="18" charset="0"/>
              <a:ea typeface="方正静蕾简体" panose="02000000000000000000"/>
            </a:endParaRPr>
          </a:p>
          <a:p>
            <a:pPr marL="457200" marR="0" lvl="0" indent="-457200" algn="just" defTabSz="91440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altLang="zh-CN" sz="2800" b="1" kern="0" dirty="0">
              <a:solidFill>
                <a:srgbClr val="C00000"/>
              </a:solidFill>
              <a:latin typeface="Times New Roman" panose="02020603050405020304" pitchFamily="18" charset="0"/>
              <a:ea typeface="方正静蕾简体" panose="02000000000000000000"/>
            </a:endParaRPr>
          </a:p>
          <a:p>
            <a:pPr marL="457200" marR="0" lvl="0" indent="-457200" algn="just" defTabSz="91440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altLang="zh-CN" sz="2800" b="1" kern="0" dirty="0">
              <a:solidFill>
                <a:srgbClr val="C00000"/>
              </a:solidFill>
              <a:latin typeface="Times New Roman" panose="02020603050405020304" pitchFamily="18" charset="0"/>
              <a:ea typeface="方正静蕾简体" panose="02000000000000000000"/>
            </a:endParaRPr>
          </a:p>
          <a:p>
            <a:pPr marL="457200" marR="0" lvl="0" indent="-457200" algn="just" defTabSz="91440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altLang="zh-CN" sz="2800" b="1" kern="0" dirty="0">
              <a:solidFill>
                <a:srgbClr val="C00000"/>
              </a:solidFill>
              <a:latin typeface="Times New Roman" panose="02020603050405020304" pitchFamily="18" charset="0"/>
              <a:ea typeface="方正静蕾简体" panose="02000000000000000000"/>
            </a:endParaRPr>
          </a:p>
          <a:p>
            <a:pPr marL="457200" marR="0" lvl="0" indent="-457200" algn="just" defTabSz="91440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altLang="zh-CN" sz="2800" b="1" kern="0" dirty="0">
              <a:solidFill>
                <a:srgbClr val="C00000"/>
              </a:solidFill>
              <a:latin typeface="Times New Roman" panose="02020603050405020304" pitchFamily="18" charset="0"/>
              <a:ea typeface="方正静蕾简体" panose="02000000000000000000"/>
            </a:endParaRPr>
          </a:p>
          <a:p>
            <a:pPr marL="457200" marR="0" lvl="0" indent="-457200" algn="just" defTabSz="91440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altLang="zh-CN" sz="2800" b="1" kern="0" dirty="0">
              <a:solidFill>
                <a:srgbClr val="C00000"/>
              </a:solidFill>
              <a:latin typeface="Times New Roman" panose="02020603050405020304" pitchFamily="18" charset="0"/>
              <a:ea typeface="方正静蕾简体" panose="02000000000000000000"/>
            </a:endParaRPr>
          </a:p>
          <a:p>
            <a:pPr marL="457200" marR="0" lvl="0" indent="-457200" algn="just" defTabSz="91440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altLang="zh-CN" sz="2800" b="1" kern="0" dirty="0">
              <a:solidFill>
                <a:srgbClr val="C00000"/>
              </a:solidFill>
              <a:latin typeface="Times New Roman" panose="02020603050405020304" pitchFamily="18" charset="0"/>
              <a:ea typeface="方正静蕾简体" panose="02000000000000000000"/>
            </a:endParaRPr>
          </a:p>
          <a:p>
            <a:pPr marL="457200" marR="0" lvl="0" indent="-457200" algn="just" defTabSz="91440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altLang="zh-CN" sz="2800" b="1" kern="0" dirty="0">
              <a:solidFill>
                <a:srgbClr val="C00000"/>
              </a:solidFill>
              <a:latin typeface="Times New Roman" panose="02020603050405020304" pitchFamily="18" charset="0"/>
              <a:ea typeface="方正静蕾简体" panose="0200000000000000000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>
            <a:extLst>
              <a:ext uri="{FF2B5EF4-FFF2-40B4-BE49-F238E27FC236}">
                <a16:creationId xmlns:a16="http://schemas.microsoft.com/office/drawing/2014/main" id="{9266C4EE-6CF6-4898-BCE4-B9470ACD6D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23348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zh-CN" sz="2400">
              <a:solidFill>
                <a:srgbClr val="000000"/>
              </a:solidFill>
            </a:endParaRPr>
          </a:p>
        </p:txBody>
      </p:sp>
      <p:sp>
        <p:nvSpPr>
          <p:cNvPr id="96262" name="灯片编号占位符 1">
            <a:extLst>
              <a:ext uri="{FF2B5EF4-FFF2-40B4-BE49-F238E27FC236}">
                <a16:creationId xmlns:a16="http://schemas.microsoft.com/office/drawing/2014/main" id="{ABCB2F6E-0184-44D1-9766-3888AA0FD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C1EED8DC-ED82-4FAB-BA50-41D9637DB011}" type="slidenum">
              <a:rPr lang="en-US" altLang="zh-CN" sz="1200" smtClean="0">
                <a:solidFill>
                  <a:srgbClr val="B4B686"/>
                </a:solidFill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83</a:t>
            </a:fld>
            <a:endParaRPr lang="en-US" altLang="zh-CN" sz="1200">
              <a:solidFill>
                <a:srgbClr val="B4B686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E16BC7E-CA93-4566-AD38-CD5AD99636A6}"/>
              </a:ext>
            </a:extLst>
          </p:cNvPr>
          <p:cNvSpPr/>
          <p:nvPr/>
        </p:nvSpPr>
        <p:spPr>
          <a:xfrm>
            <a:off x="421317" y="1279537"/>
            <a:ext cx="8340000" cy="5262979"/>
          </a:xfrm>
          <a:prstGeom prst="rect">
            <a:avLst/>
          </a:prstGeom>
          <a:ln w="19050">
            <a:solidFill>
              <a:srgbClr val="2D8AE7">
                <a:lumMod val="75000"/>
              </a:srgbClr>
            </a:solidFill>
            <a:prstDash val="dash"/>
          </a:ln>
        </p:spPr>
        <p:txBody>
          <a:bodyPr wrap="square">
            <a:spAutoFit/>
          </a:bodyPr>
          <a:lstStyle/>
          <a:p>
            <a:pPr marL="457200" marR="0" lvl="0" indent="-457200" algn="just" defTabSz="91440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altLang="zh-CN" sz="2800" b="1" kern="0" dirty="0">
              <a:solidFill>
                <a:srgbClr val="C00000"/>
              </a:solidFill>
              <a:latin typeface="Times New Roman" panose="02020603050405020304" pitchFamily="18" charset="0"/>
              <a:ea typeface="方正静蕾简体" panose="02000000000000000000"/>
            </a:endParaRPr>
          </a:p>
          <a:p>
            <a:pPr marL="457200" marR="0" lvl="0" indent="-457200" algn="just" defTabSz="91440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altLang="zh-CN" sz="2800" b="1" kern="0" dirty="0">
              <a:solidFill>
                <a:srgbClr val="C00000"/>
              </a:solidFill>
              <a:latin typeface="Times New Roman" panose="02020603050405020304" pitchFamily="18" charset="0"/>
              <a:ea typeface="方正静蕾简体" panose="02000000000000000000"/>
            </a:endParaRPr>
          </a:p>
          <a:p>
            <a:pPr marL="457200" marR="0" lvl="0" indent="-457200" algn="just" defTabSz="91440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altLang="zh-CN" sz="2800" b="1" kern="0" dirty="0">
              <a:solidFill>
                <a:srgbClr val="C00000"/>
              </a:solidFill>
              <a:latin typeface="Times New Roman" panose="02020603050405020304" pitchFamily="18" charset="0"/>
              <a:ea typeface="方正静蕾简体" panose="02000000000000000000"/>
            </a:endParaRPr>
          </a:p>
          <a:p>
            <a:pPr marL="457200" marR="0" lvl="0" indent="-457200" algn="just" defTabSz="91440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altLang="zh-CN" sz="2800" b="1" kern="0" dirty="0">
              <a:solidFill>
                <a:srgbClr val="C00000"/>
              </a:solidFill>
              <a:latin typeface="Times New Roman" panose="02020603050405020304" pitchFamily="18" charset="0"/>
              <a:ea typeface="方正静蕾简体" panose="02000000000000000000"/>
            </a:endParaRPr>
          </a:p>
          <a:p>
            <a:pPr marL="457200" marR="0" lvl="0" indent="-457200" algn="just" defTabSz="91440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altLang="zh-CN" sz="2800" b="1" kern="0" dirty="0">
              <a:solidFill>
                <a:srgbClr val="C00000"/>
              </a:solidFill>
              <a:latin typeface="Times New Roman" panose="02020603050405020304" pitchFamily="18" charset="0"/>
              <a:ea typeface="方正静蕾简体" panose="02000000000000000000"/>
            </a:endParaRPr>
          </a:p>
          <a:p>
            <a:pPr marL="457200" marR="0" lvl="0" indent="-457200" algn="just" defTabSz="91440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altLang="zh-CN" sz="2800" b="1" kern="0" dirty="0">
              <a:solidFill>
                <a:srgbClr val="C00000"/>
              </a:solidFill>
              <a:latin typeface="Times New Roman" panose="02020603050405020304" pitchFamily="18" charset="0"/>
              <a:ea typeface="方正静蕾简体" panose="02000000000000000000"/>
            </a:endParaRPr>
          </a:p>
          <a:p>
            <a:pPr marL="457200" marR="0" lvl="0" indent="-457200" algn="just" defTabSz="91440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altLang="zh-CN" sz="2800" b="1" kern="0" dirty="0">
              <a:solidFill>
                <a:srgbClr val="C00000"/>
              </a:solidFill>
              <a:latin typeface="Times New Roman" panose="02020603050405020304" pitchFamily="18" charset="0"/>
              <a:ea typeface="方正静蕾简体" panose="02000000000000000000"/>
            </a:endParaRPr>
          </a:p>
          <a:p>
            <a:pPr marL="457200" marR="0" lvl="0" indent="-457200" algn="just" defTabSz="91440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altLang="zh-CN" sz="2800" b="1" kern="0" dirty="0">
              <a:solidFill>
                <a:srgbClr val="C00000"/>
              </a:solidFill>
              <a:latin typeface="Times New Roman" panose="02020603050405020304" pitchFamily="18" charset="0"/>
              <a:ea typeface="方正静蕾简体" panose="02000000000000000000"/>
            </a:endParaRPr>
          </a:p>
          <a:p>
            <a:pPr marL="457200" marR="0" lvl="0" indent="-457200" algn="just" defTabSz="91440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altLang="zh-CN" sz="2800" b="1" kern="0" dirty="0">
              <a:solidFill>
                <a:srgbClr val="C00000"/>
              </a:solidFill>
              <a:latin typeface="Times New Roman" panose="02020603050405020304" pitchFamily="18" charset="0"/>
              <a:ea typeface="方正静蕾简体" panose="02000000000000000000"/>
            </a:endParaRPr>
          </a:p>
          <a:p>
            <a:pPr marL="457200" marR="0" lvl="0" indent="-457200" algn="just" defTabSz="91440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altLang="zh-CN" sz="2800" b="1" kern="0" dirty="0">
              <a:solidFill>
                <a:srgbClr val="C00000"/>
              </a:solidFill>
              <a:latin typeface="Times New Roman" panose="02020603050405020304" pitchFamily="18" charset="0"/>
              <a:ea typeface="方正静蕾简体" panose="02000000000000000000"/>
            </a:endParaRPr>
          </a:p>
          <a:p>
            <a:pPr marL="457200" marR="0" lvl="0" indent="-457200" algn="just" defTabSz="91440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altLang="zh-CN" sz="2800" b="1" kern="0" dirty="0">
              <a:solidFill>
                <a:srgbClr val="C00000"/>
              </a:solidFill>
              <a:latin typeface="Times New Roman" panose="02020603050405020304" pitchFamily="18" charset="0"/>
              <a:ea typeface="方正静蕾简体" panose="02000000000000000000"/>
            </a:endParaRPr>
          </a:p>
          <a:p>
            <a:pPr marL="457200" marR="0" lvl="0" indent="-457200" algn="just" defTabSz="91440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altLang="zh-CN" sz="2800" b="1" kern="0" dirty="0">
              <a:solidFill>
                <a:srgbClr val="C00000"/>
              </a:solidFill>
              <a:latin typeface="Times New Roman" panose="02020603050405020304" pitchFamily="18" charset="0"/>
              <a:ea typeface="方正静蕾简体" panose="0200000000000000000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8756793B-92C4-4614-855A-2DC56BE6E6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683" y="1215969"/>
            <a:ext cx="8523287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rgbClr val="000000"/>
                </a:solidFill>
              </a:rPr>
              <a:t>例：</a:t>
            </a:r>
            <a:r>
              <a:rPr lang="en-US" altLang="zh-CN" sz="2400" b="1" dirty="0">
                <a:solidFill>
                  <a:srgbClr val="000000"/>
                </a:solidFill>
              </a:rPr>
              <a:t>(AX)= 0012H</a:t>
            </a:r>
            <a:r>
              <a:rPr lang="zh-CN" altLang="en-US" sz="2400" b="1" dirty="0">
                <a:solidFill>
                  <a:srgbClr val="000000"/>
                </a:solidFill>
              </a:rPr>
              <a:t>，</a:t>
            </a:r>
            <a:r>
              <a:rPr lang="en-US" altLang="zh-CN" sz="2400" b="1" dirty="0">
                <a:solidFill>
                  <a:srgbClr val="000000"/>
                </a:solidFill>
              </a:rPr>
              <a:t>(BX)= 0034H</a:t>
            </a:r>
            <a:r>
              <a:rPr lang="zh-CN" altLang="en-US" sz="2400" b="1" dirty="0">
                <a:solidFill>
                  <a:srgbClr val="000000"/>
                </a:solidFill>
              </a:rPr>
              <a:t>，把它们装配成</a:t>
            </a:r>
            <a:r>
              <a:rPr lang="en-US" altLang="zh-CN" sz="2400" b="1" dirty="0">
                <a:solidFill>
                  <a:srgbClr val="000000"/>
                </a:solidFill>
              </a:rPr>
              <a:t>(AX)= 1234H                 </a:t>
            </a:r>
            <a:endParaRPr lang="en-US" altLang="zh-CN" sz="2400" b="1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4A695E92-89D6-4773-9223-DE90E1281B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737" y="2661678"/>
            <a:ext cx="8075613" cy="3600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rgbClr val="000000"/>
                </a:solidFill>
              </a:rPr>
              <a:t>例：</a:t>
            </a:r>
            <a:r>
              <a:rPr lang="en-US" altLang="zh-CN" sz="2400" b="1" dirty="0">
                <a:solidFill>
                  <a:srgbClr val="000000"/>
                </a:solidFill>
              </a:rPr>
              <a:t>(BX) = 84F0H</a:t>
            </a:r>
          </a:p>
          <a:p>
            <a:pPr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rgbClr val="000000"/>
                </a:solidFill>
              </a:rPr>
              <a:t>        (1)  (BX) </a:t>
            </a:r>
            <a:r>
              <a:rPr lang="zh-CN" altLang="zh-CN" sz="2400" b="1" dirty="0">
                <a:solidFill>
                  <a:srgbClr val="000000"/>
                </a:solidFill>
              </a:rPr>
              <a:t>为无符号数，</a:t>
            </a:r>
            <a:r>
              <a:rPr lang="zh-CN" altLang="zh-CN" sz="2400" b="1" dirty="0">
                <a:solidFill>
                  <a:srgbClr val="FF3300"/>
                </a:solidFill>
                <a:ea typeface="楷体_GB2312"/>
                <a:cs typeface="楷体_GB2312"/>
              </a:rPr>
              <a:t>求</a:t>
            </a:r>
            <a:r>
              <a:rPr lang="zh-CN" altLang="en-US" sz="2400" b="1" dirty="0">
                <a:solidFill>
                  <a:srgbClr val="FF3300"/>
                </a:solidFill>
                <a:ea typeface="楷体_GB2312"/>
                <a:cs typeface="楷体_GB2312"/>
              </a:rPr>
              <a:t> </a:t>
            </a:r>
            <a:r>
              <a:rPr lang="en-US" altLang="zh-CN" sz="2400" b="1" dirty="0">
                <a:solidFill>
                  <a:srgbClr val="FF3300"/>
                </a:solidFill>
                <a:ea typeface="楷体_GB2312"/>
                <a:cs typeface="楷体_GB2312"/>
              </a:rPr>
              <a:t>(BX) / 2</a:t>
            </a:r>
          </a:p>
          <a:p>
            <a:pPr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rgbClr val="000000"/>
                </a:solidFill>
              </a:rPr>
              <a:t>        SHR  BX, 1      ; (BX) = 4278H</a:t>
            </a:r>
          </a:p>
          <a:p>
            <a:pPr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rgbClr val="000000"/>
                </a:solidFill>
              </a:rPr>
              <a:t>        (2)  (BX) </a:t>
            </a:r>
            <a:r>
              <a:rPr lang="zh-CN" altLang="zh-CN" sz="2400" b="1" dirty="0">
                <a:solidFill>
                  <a:srgbClr val="000000"/>
                </a:solidFill>
              </a:rPr>
              <a:t>为带符号数，</a:t>
            </a:r>
            <a:r>
              <a:rPr lang="zh-CN" altLang="zh-CN" sz="2400" b="1" dirty="0">
                <a:solidFill>
                  <a:srgbClr val="FF3300"/>
                </a:solidFill>
                <a:ea typeface="楷体_GB2312"/>
                <a:cs typeface="楷体_GB2312"/>
              </a:rPr>
              <a:t>求</a:t>
            </a:r>
            <a:r>
              <a:rPr lang="zh-CN" altLang="en-US" sz="2400" b="1" dirty="0">
                <a:solidFill>
                  <a:srgbClr val="FF3300"/>
                </a:solidFill>
                <a:ea typeface="楷体_GB2312"/>
                <a:cs typeface="楷体_GB2312"/>
              </a:rPr>
              <a:t> </a:t>
            </a:r>
            <a:r>
              <a:rPr lang="en-US" altLang="zh-CN" sz="2400" b="1" dirty="0">
                <a:solidFill>
                  <a:srgbClr val="FF3300"/>
                </a:solidFill>
                <a:ea typeface="楷体_GB2312"/>
                <a:cs typeface="楷体_GB2312"/>
              </a:rPr>
              <a:t>(BX) ×2</a:t>
            </a:r>
            <a:r>
              <a:rPr lang="en-US" altLang="zh-CN" sz="2400" dirty="0">
                <a:solidFill>
                  <a:srgbClr val="000000"/>
                </a:solidFill>
              </a:rPr>
              <a:t> </a:t>
            </a:r>
            <a:endParaRPr lang="en-US" altLang="zh-CN" sz="2400" b="1" dirty="0">
              <a:solidFill>
                <a:srgbClr val="000000"/>
              </a:solidFill>
            </a:endParaRP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rgbClr val="000000"/>
                </a:solidFill>
              </a:rPr>
              <a:t>	     SAL  BX, 1      ; (BX) = 09E0H, OF=1</a:t>
            </a:r>
            <a:r>
              <a:rPr lang="zh-CN" altLang="en-US" sz="2400" b="1" dirty="0">
                <a:solidFill>
                  <a:srgbClr val="000000"/>
                </a:solidFill>
              </a:rPr>
              <a:t>（最高位有变化）</a:t>
            </a:r>
            <a:r>
              <a:rPr lang="en-US" altLang="zh-CN" sz="2400" b="1" dirty="0">
                <a:solidFill>
                  <a:srgbClr val="000000"/>
                </a:solidFill>
              </a:rPr>
              <a:t>                         </a:t>
            </a: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rgbClr val="000000"/>
                </a:solidFill>
              </a:rPr>
              <a:t>        (3)  (BX) </a:t>
            </a:r>
            <a:r>
              <a:rPr lang="zh-CN" altLang="zh-CN" sz="2400" b="1" dirty="0">
                <a:solidFill>
                  <a:srgbClr val="000000"/>
                </a:solidFill>
              </a:rPr>
              <a:t>为带符号数，</a:t>
            </a:r>
            <a:r>
              <a:rPr lang="zh-CN" altLang="zh-CN" sz="2400" b="1" dirty="0">
                <a:solidFill>
                  <a:srgbClr val="FF3300"/>
                </a:solidFill>
                <a:ea typeface="楷体_GB2312"/>
                <a:cs typeface="楷体_GB2312"/>
              </a:rPr>
              <a:t>求</a:t>
            </a:r>
            <a:r>
              <a:rPr lang="zh-CN" altLang="en-US" sz="2400" b="1" dirty="0">
                <a:solidFill>
                  <a:srgbClr val="FF3300"/>
                </a:solidFill>
                <a:ea typeface="楷体_GB2312"/>
                <a:cs typeface="楷体_GB2312"/>
              </a:rPr>
              <a:t> </a:t>
            </a:r>
            <a:r>
              <a:rPr lang="en-US" altLang="zh-CN" sz="2400" b="1" dirty="0">
                <a:solidFill>
                  <a:srgbClr val="FF3300"/>
                </a:solidFill>
                <a:ea typeface="楷体_GB2312"/>
                <a:cs typeface="楷体_GB2312"/>
              </a:rPr>
              <a:t>(BX) / 4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rgbClr val="000000"/>
                </a:solidFill>
              </a:rPr>
              <a:t>        MOV  CL,  2                                             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rgbClr val="000000"/>
                </a:solidFill>
              </a:rPr>
              <a:t>	  SAR  BX, CL      ; (BX) = E13CH</a:t>
            </a:r>
            <a:endParaRPr lang="en-US" altLang="zh-CN" sz="1800" b="1" dirty="0">
              <a:solidFill>
                <a:srgbClr val="000000"/>
              </a:solidFill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E8B44E29-4584-48E9-AB2F-D71FE5BA52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2537" y="1527680"/>
            <a:ext cx="2133600" cy="129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200" b="1" dirty="0">
                <a:solidFill>
                  <a:srgbClr val="000000"/>
                </a:solidFill>
              </a:rPr>
              <a:t>MOV  CL, 8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200" b="1" dirty="0">
                <a:solidFill>
                  <a:srgbClr val="000000"/>
                </a:solidFill>
              </a:rPr>
              <a:t>ROL   AX, CL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200" b="1" dirty="0">
                <a:solidFill>
                  <a:srgbClr val="000000"/>
                </a:solidFill>
              </a:rPr>
              <a:t>ADD   AX, BX</a:t>
            </a:r>
          </a:p>
        </p:txBody>
      </p:sp>
    </p:spTree>
    <p:extLst>
      <p:ext uri="{BB962C8B-B14F-4D97-AF65-F5344CB8AC3E}">
        <p14:creationId xmlns:p14="http://schemas.microsoft.com/office/powerpoint/2010/main" val="25490181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>
            <a:extLst>
              <a:ext uri="{FF2B5EF4-FFF2-40B4-BE49-F238E27FC236}">
                <a16:creationId xmlns:a16="http://schemas.microsoft.com/office/drawing/2014/main" id="{9266C4EE-6CF6-4898-BCE4-B9470ACD6D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23348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zh-CN" sz="2400">
              <a:solidFill>
                <a:srgbClr val="000000"/>
              </a:solidFill>
            </a:endParaRPr>
          </a:p>
        </p:txBody>
      </p:sp>
      <p:sp>
        <p:nvSpPr>
          <p:cNvPr id="96262" name="灯片编号占位符 1">
            <a:extLst>
              <a:ext uri="{FF2B5EF4-FFF2-40B4-BE49-F238E27FC236}">
                <a16:creationId xmlns:a16="http://schemas.microsoft.com/office/drawing/2014/main" id="{ABCB2F6E-0184-44D1-9766-3888AA0FD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C1EED8DC-ED82-4FAB-BA50-41D9637DB011}" type="slidenum">
              <a:rPr lang="en-US" altLang="zh-CN" sz="1200" smtClean="0">
                <a:solidFill>
                  <a:srgbClr val="B4B686"/>
                </a:solidFill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84</a:t>
            </a:fld>
            <a:endParaRPr lang="en-US" altLang="zh-CN" sz="1200">
              <a:solidFill>
                <a:srgbClr val="B4B686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E16BC7E-CA93-4566-AD38-CD5AD99636A6}"/>
              </a:ext>
            </a:extLst>
          </p:cNvPr>
          <p:cNvSpPr/>
          <p:nvPr/>
        </p:nvSpPr>
        <p:spPr>
          <a:xfrm>
            <a:off x="421317" y="1279537"/>
            <a:ext cx="8340000" cy="5262979"/>
          </a:xfrm>
          <a:prstGeom prst="rect">
            <a:avLst/>
          </a:prstGeom>
          <a:ln w="19050">
            <a:solidFill>
              <a:srgbClr val="2D8AE7">
                <a:lumMod val="75000"/>
              </a:srgbClr>
            </a:solidFill>
            <a:prstDash val="dash"/>
          </a:ln>
        </p:spPr>
        <p:txBody>
          <a:bodyPr wrap="square">
            <a:spAutoFit/>
          </a:bodyPr>
          <a:lstStyle/>
          <a:p>
            <a:pPr marL="457200" marR="0" lvl="0" indent="-457200" algn="just" defTabSz="91440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altLang="zh-CN" sz="2800" b="1" kern="0" dirty="0">
              <a:solidFill>
                <a:srgbClr val="C00000"/>
              </a:solidFill>
              <a:latin typeface="Times New Roman" panose="02020603050405020304" pitchFamily="18" charset="0"/>
              <a:ea typeface="方正静蕾简体" panose="02000000000000000000"/>
            </a:endParaRPr>
          </a:p>
          <a:p>
            <a:pPr marL="457200" marR="0" lvl="0" indent="-457200" algn="just" defTabSz="91440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altLang="zh-CN" sz="2800" b="1" kern="0" dirty="0">
              <a:solidFill>
                <a:srgbClr val="C00000"/>
              </a:solidFill>
              <a:latin typeface="Times New Roman" panose="02020603050405020304" pitchFamily="18" charset="0"/>
              <a:ea typeface="方正静蕾简体" panose="02000000000000000000"/>
            </a:endParaRPr>
          </a:p>
          <a:p>
            <a:pPr marL="457200" marR="0" lvl="0" indent="-457200" algn="just" defTabSz="91440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altLang="zh-CN" sz="2800" b="1" kern="0" dirty="0">
              <a:solidFill>
                <a:srgbClr val="C00000"/>
              </a:solidFill>
              <a:latin typeface="Times New Roman" panose="02020603050405020304" pitchFamily="18" charset="0"/>
              <a:ea typeface="方正静蕾简体" panose="02000000000000000000"/>
            </a:endParaRPr>
          </a:p>
          <a:p>
            <a:pPr marL="457200" marR="0" lvl="0" indent="-457200" algn="just" defTabSz="91440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altLang="zh-CN" sz="2800" b="1" kern="0" dirty="0">
              <a:solidFill>
                <a:srgbClr val="C00000"/>
              </a:solidFill>
              <a:latin typeface="Times New Roman" panose="02020603050405020304" pitchFamily="18" charset="0"/>
              <a:ea typeface="方正静蕾简体" panose="02000000000000000000"/>
            </a:endParaRPr>
          </a:p>
          <a:p>
            <a:pPr marL="457200" marR="0" lvl="0" indent="-457200" algn="just" defTabSz="91440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altLang="zh-CN" sz="2800" b="1" kern="0" dirty="0">
              <a:solidFill>
                <a:srgbClr val="C00000"/>
              </a:solidFill>
              <a:latin typeface="Times New Roman" panose="02020603050405020304" pitchFamily="18" charset="0"/>
              <a:ea typeface="方正静蕾简体" panose="02000000000000000000"/>
            </a:endParaRPr>
          </a:p>
          <a:p>
            <a:pPr marL="457200" marR="0" lvl="0" indent="-457200" algn="just" defTabSz="91440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altLang="zh-CN" sz="2800" b="1" kern="0" dirty="0">
              <a:solidFill>
                <a:srgbClr val="C00000"/>
              </a:solidFill>
              <a:latin typeface="Times New Roman" panose="02020603050405020304" pitchFamily="18" charset="0"/>
              <a:ea typeface="方正静蕾简体" panose="02000000000000000000"/>
            </a:endParaRPr>
          </a:p>
          <a:p>
            <a:pPr marL="457200" marR="0" lvl="0" indent="-457200" algn="just" defTabSz="91440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altLang="zh-CN" sz="2800" b="1" kern="0" dirty="0">
              <a:solidFill>
                <a:srgbClr val="C00000"/>
              </a:solidFill>
              <a:latin typeface="Times New Roman" panose="02020603050405020304" pitchFamily="18" charset="0"/>
              <a:ea typeface="方正静蕾简体" panose="02000000000000000000"/>
            </a:endParaRPr>
          </a:p>
          <a:p>
            <a:pPr marL="457200" marR="0" lvl="0" indent="-457200" algn="just" defTabSz="91440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altLang="zh-CN" sz="2800" b="1" kern="0" dirty="0">
              <a:solidFill>
                <a:srgbClr val="C00000"/>
              </a:solidFill>
              <a:latin typeface="Times New Roman" panose="02020603050405020304" pitchFamily="18" charset="0"/>
              <a:ea typeface="方正静蕾简体" panose="02000000000000000000"/>
            </a:endParaRPr>
          </a:p>
          <a:p>
            <a:pPr marL="457200" marR="0" lvl="0" indent="-457200" algn="just" defTabSz="91440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altLang="zh-CN" sz="2800" b="1" kern="0" dirty="0">
              <a:solidFill>
                <a:srgbClr val="C00000"/>
              </a:solidFill>
              <a:latin typeface="Times New Roman" panose="02020603050405020304" pitchFamily="18" charset="0"/>
              <a:ea typeface="方正静蕾简体" panose="02000000000000000000"/>
            </a:endParaRPr>
          </a:p>
          <a:p>
            <a:pPr marL="457200" marR="0" lvl="0" indent="-457200" algn="just" defTabSz="91440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altLang="zh-CN" sz="2800" b="1" kern="0" dirty="0">
              <a:solidFill>
                <a:srgbClr val="C00000"/>
              </a:solidFill>
              <a:latin typeface="Times New Roman" panose="02020603050405020304" pitchFamily="18" charset="0"/>
              <a:ea typeface="方正静蕾简体" panose="02000000000000000000"/>
            </a:endParaRPr>
          </a:p>
          <a:p>
            <a:pPr marL="457200" marR="0" lvl="0" indent="-457200" algn="just" defTabSz="91440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altLang="zh-CN" sz="2800" b="1" kern="0" dirty="0">
              <a:solidFill>
                <a:srgbClr val="C00000"/>
              </a:solidFill>
              <a:latin typeface="Times New Roman" panose="02020603050405020304" pitchFamily="18" charset="0"/>
              <a:ea typeface="方正静蕾简体" panose="02000000000000000000"/>
            </a:endParaRPr>
          </a:p>
          <a:p>
            <a:pPr marL="457200" marR="0" lvl="0" indent="-457200" algn="just" defTabSz="91440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altLang="zh-CN" sz="2800" b="1" kern="0" dirty="0">
              <a:solidFill>
                <a:srgbClr val="C00000"/>
              </a:solidFill>
              <a:latin typeface="Times New Roman" panose="02020603050405020304" pitchFamily="18" charset="0"/>
              <a:ea typeface="方正静蕾简体" panose="02000000000000000000"/>
            </a:endParaRPr>
          </a:p>
        </p:txBody>
      </p:sp>
      <p:sp>
        <p:nvSpPr>
          <p:cNvPr id="11" name="Rectangle 13">
            <a:extLst>
              <a:ext uri="{FF2B5EF4-FFF2-40B4-BE49-F238E27FC236}">
                <a16:creationId xmlns:a16="http://schemas.microsoft.com/office/drawing/2014/main" id="{DFADFB9F-B410-47FA-AE9A-AF726C76E0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430" y="564128"/>
            <a:ext cx="8204490" cy="493148"/>
          </a:xfrm>
          <a:prstGeom prst="rect">
            <a:avLst/>
          </a:prstGeom>
          <a:solidFill>
            <a:srgbClr val="0E457C"/>
          </a:solidFill>
          <a:ln>
            <a:noFill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chemeClr val="bg1"/>
                </a:solidFill>
              </a:rPr>
              <a:t>例：</a:t>
            </a:r>
            <a:r>
              <a:rPr lang="en-US" altLang="zh-CN" sz="2400" b="1" dirty="0">
                <a:solidFill>
                  <a:schemeClr val="bg1"/>
                </a:solidFill>
              </a:rPr>
              <a:t>(3) (BX)=84F0H</a:t>
            </a:r>
            <a:r>
              <a:rPr lang="zh-CN" altLang="en-US" sz="2400" b="1" dirty="0">
                <a:solidFill>
                  <a:schemeClr val="bg1"/>
                </a:solidFill>
              </a:rPr>
              <a:t>，把 </a:t>
            </a:r>
            <a:r>
              <a:rPr lang="en-US" altLang="zh-CN" sz="2400" b="1" dirty="0">
                <a:solidFill>
                  <a:schemeClr val="bg1"/>
                </a:solidFill>
              </a:rPr>
              <a:t>(BX) </a:t>
            </a:r>
            <a:r>
              <a:rPr lang="zh-CN" altLang="en-US" sz="2400" b="1" dirty="0">
                <a:solidFill>
                  <a:schemeClr val="bg1"/>
                </a:solidFill>
              </a:rPr>
              <a:t>中的 </a:t>
            </a:r>
            <a:r>
              <a:rPr lang="en-US" altLang="zh-CN" sz="2400" b="1" dirty="0">
                <a:solidFill>
                  <a:schemeClr val="bg1"/>
                </a:solidFill>
              </a:rPr>
              <a:t>16 </a:t>
            </a:r>
            <a:r>
              <a:rPr lang="zh-CN" altLang="en-US" sz="2400" b="1" dirty="0">
                <a:solidFill>
                  <a:schemeClr val="bg1"/>
                </a:solidFill>
              </a:rPr>
              <a:t>位数每 </a:t>
            </a:r>
            <a:r>
              <a:rPr lang="en-US" altLang="zh-CN" sz="2400" b="1" dirty="0">
                <a:solidFill>
                  <a:schemeClr val="bg1"/>
                </a:solidFill>
              </a:rPr>
              <a:t>4 </a:t>
            </a:r>
            <a:r>
              <a:rPr lang="zh-CN" altLang="en-US" sz="2400" b="1" dirty="0">
                <a:solidFill>
                  <a:schemeClr val="bg1"/>
                </a:solidFill>
              </a:rPr>
              <a:t>位压入堆栈</a:t>
            </a:r>
          </a:p>
        </p:txBody>
      </p:sp>
      <p:sp>
        <p:nvSpPr>
          <p:cNvPr id="12" name="Text Box 2">
            <a:extLst>
              <a:ext uri="{FF2B5EF4-FFF2-40B4-BE49-F238E27FC236}">
                <a16:creationId xmlns:a16="http://schemas.microsoft.com/office/drawing/2014/main" id="{95CFEB51-C9AB-4F79-B965-1371BEF8B7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417" y="1866386"/>
            <a:ext cx="5034573" cy="2445093"/>
          </a:xfrm>
          <a:prstGeom prst="rect">
            <a:avLst/>
          </a:prstGeom>
          <a:noFill/>
          <a:ln>
            <a:noFill/>
          </a:ln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2">
              <a:lnSpc>
                <a:spcPct val="13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MOV   CL, 4          </a:t>
            </a:r>
            <a:r>
              <a:rPr lang="en-US" altLang="zh-CN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; </a:t>
            </a:r>
            <a:r>
              <a:rPr lang="zh-CN" altLang="zh-CN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移位</a:t>
            </a:r>
            <a:r>
              <a:rPr lang="zh-CN" alt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次数</a:t>
            </a:r>
            <a:endParaRPr lang="en-US" altLang="zh-CN" b="1" dirty="0">
              <a:solidFill>
                <a:schemeClr val="accent2">
                  <a:lumMod val="60000"/>
                  <a:lumOff val="40000"/>
                </a:schemeClr>
              </a:solidFill>
              <a:latin typeface="Times New Roman" panose="02020603050405020304" pitchFamily="18" charset="0"/>
            </a:endParaRPr>
          </a:p>
          <a:p>
            <a:pPr lvl="2">
              <a:lnSpc>
                <a:spcPct val="13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ROL   BX, CL</a:t>
            </a:r>
          </a:p>
          <a:p>
            <a:pPr lvl="2">
              <a:lnSpc>
                <a:spcPct val="13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MOV   AX, BX</a:t>
            </a:r>
          </a:p>
          <a:p>
            <a:pPr lvl="2">
              <a:lnSpc>
                <a:spcPct val="13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AND   AX, 0FH</a:t>
            </a:r>
          </a:p>
          <a:p>
            <a:pPr lvl="2">
              <a:lnSpc>
                <a:spcPct val="13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PUSH  AX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7AF2422D-E8AC-439F-9D5B-8B1452C52622}"/>
              </a:ext>
            </a:extLst>
          </p:cNvPr>
          <p:cNvGrpSpPr>
            <a:grpSpLocks/>
          </p:cNvGrpSpPr>
          <p:nvPr/>
        </p:nvGrpSpPr>
        <p:grpSpPr bwMode="auto">
          <a:xfrm>
            <a:off x="4892675" y="4581525"/>
            <a:ext cx="2805113" cy="1768475"/>
            <a:chOff x="5486400" y="3886200"/>
            <a:chExt cx="2805113" cy="1768475"/>
          </a:xfrm>
        </p:grpSpPr>
        <p:grpSp>
          <p:nvGrpSpPr>
            <p:cNvPr id="14" name="组合 1">
              <a:extLst>
                <a:ext uri="{FF2B5EF4-FFF2-40B4-BE49-F238E27FC236}">
                  <a16:creationId xmlns:a16="http://schemas.microsoft.com/office/drawing/2014/main" id="{85477583-57ED-4D3A-8AE0-FB45F019740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30938" y="3886200"/>
              <a:ext cx="1066800" cy="1768475"/>
              <a:chOff x="6230938" y="3886200"/>
              <a:chExt cx="1066800" cy="1768475"/>
            </a:xfrm>
          </p:grpSpPr>
          <p:sp>
            <p:nvSpPr>
              <p:cNvPr id="16" name="Rectangle 3">
                <a:extLst>
                  <a:ext uri="{FF2B5EF4-FFF2-40B4-BE49-F238E27FC236}">
                    <a16:creationId xmlns:a16="http://schemas.microsoft.com/office/drawing/2014/main" id="{7F80A686-6F65-4BCD-8371-F0369C70B7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30938" y="4114800"/>
                <a:ext cx="1066800" cy="381000"/>
              </a:xfrm>
              <a:prstGeom prst="rect">
                <a:avLst/>
              </a:prstGeom>
              <a:noFill/>
              <a:ln w="12700" cap="sq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endParaRPr lang="zh-CN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7" name="Rectangle 4">
                <a:extLst>
                  <a:ext uri="{FF2B5EF4-FFF2-40B4-BE49-F238E27FC236}">
                    <a16:creationId xmlns:a16="http://schemas.microsoft.com/office/drawing/2014/main" id="{F180E54A-E82F-407E-A555-F2C2E7C259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30938" y="4495800"/>
                <a:ext cx="1066800" cy="381000"/>
              </a:xfrm>
              <a:prstGeom prst="rect">
                <a:avLst/>
              </a:prstGeom>
              <a:noFill/>
              <a:ln w="12700" cap="sq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endParaRPr lang="zh-CN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8" name="Rectangle 5">
                <a:extLst>
                  <a:ext uri="{FF2B5EF4-FFF2-40B4-BE49-F238E27FC236}">
                    <a16:creationId xmlns:a16="http://schemas.microsoft.com/office/drawing/2014/main" id="{7150E977-CDBD-4CFF-AF8D-28FC70A668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30938" y="4876800"/>
                <a:ext cx="1066800" cy="381000"/>
              </a:xfrm>
              <a:prstGeom prst="rect">
                <a:avLst/>
              </a:prstGeom>
              <a:noFill/>
              <a:ln w="12700" cap="sq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endParaRPr lang="zh-CN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9" name="Rectangle 6">
                <a:extLst>
                  <a:ext uri="{FF2B5EF4-FFF2-40B4-BE49-F238E27FC236}">
                    <a16:creationId xmlns:a16="http://schemas.microsoft.com/office/drawing/2014/main" id="{F650F8F5-C0D2-46E5-B68F-A796CB474C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30938" y="5257800"/>
                <a:ext cx="1066800" cy="381000"/>
              </a:xfrm>
              <a:prstGeom prst="rect">
                <a:avLst/>
              </a:prstGeom>
              <a:noFill/>
              <a:ln w="12700" cap="sq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endParaRPr lang="zh-CN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0" name="Line 7">
                <a:extLst>
                  <a:ext uri="{FF2B5EF4-FFF2-40B4-BE49-F238E27FC236}">
                    <a16:creationId xmlns:a16="http://schemas.microsoft.com/office/drawing/2014/main" id="{F387F103-44FA-402D-AFCE-07260816C8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30938" y="3886200"/>
                <a:ext cx="0" cy="304800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" name="Line 8">
                <a:extLst>
                  <a:ext uri="{FF2B5EF4-FFF2-40B4-BE49-F238E27FC236}">
                    <a16:creationId xmlns:a16="http://schemas.microsoft.com/office/drawing/2014/main" id="{06B22259-02A7-4B8B-AF9C-64D370F9AE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297738" y="3886200"/>
                <a:ext cx="0" cy="304800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" name="Text Box 9">
                <a:extLst>
                  <a:ext uri="{FF2B5EF4-FFF2-40B4-BE49-F238E27FC236}">
                    <a16:creationId xmlns:a16="http://schemas.microsoft.com/office/drawing/2014/main" id="{7AD89860-C591-467B-A0D9-633FBABE00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383338" y="5257800"/>
                <a:ext cx="692150" cy="396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en-US" altLang="zh-CN" sz="2000" b="1">
                    <a:solidFill>
                      <a:srgbClr val="000000"/>
                    </a:solidFill>
                  </a:rPr>
                  <a:t>0008</a:t>
                </a:r>
              </a:p>
            </p:txBody>
          </p:sp>
          <p:sp>
            <p:nvSpPr>
              <p:cNvPr id="23" name="Text Box 10">
                <a:extLst>
                  <a:ext uri="{FF2B5EF4-FFF2-40B4-BE49-F238E27FC236}">
                    <a16:creationId xmlns:a16="http://schemas.microsoft.com/office/drawing/2014/main" id="{307A3E40-DC45-4A88-8EA6-752C1ACC306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383338" y="4876800"/>
                <a:ext cx="692150" cy="396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en-US" altLang="zh-CN" sz="2000" b="1">
                    <a:solidFill>
                      <a:srgbClr val="000000"/>
                    </a:solidFill>
                  </a:rPr>
                  <a:t>0004</a:t>
                </a:r>
              </a:p>
            </p:txBody>
          </p:sp>
          <p:sp>
            <p:nvSpPr>
              <p:cNvPr id="24" name="Text Box 11">
                <a:extLst>
                  <a:ext uri="{FF2B5EF4-FFF2-40B4-BE49-F238E27FC236}">
                    <a16:creationId xmlns:a16="http://schemas.microsoft.com/office/drawing/2014/main" id="{542AC8FF-557A-4627-BFAB-577F59BFEAE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369050" y="4495800"/>
                <a:ext cx="720725" cy="396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en-US" altLang="zh-CN" sz="2000" b="1">
                    <a:solidFill>
                      <a:srgbClr val="000000"/>
                    </a:solidFill>
                  </a:rPr>
                  <a:t>000F</a:t>
                </a:r>
              </a:p>
            </p:txBody>
          </p:sp>
        </p:grpSp>
        <p:sp>
          <p:nvSpPr>
            <p:cNvPr id="15" name="Text Box 12">
              <a:extLst>
                <a:ext uri="{FF2B5EF4-FFF2-40B4-BE49-F238E27FC236}">
                  <a16:creationId xmlns:a16="http://schemas.microsoft.com/office/drawing/2014/main" id="{F252E6C5-62C4-489D-9DB3-451BEABDA2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86400" y="4084638"/>
              <a:ext cx="280511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>
                  <a:solidFill>
                    <a:srgbClr val="000000"/>
                  </a:solidFill>
                </a:rPr>
                <a:t>              0000      </a:t>
              </a:r>
              <a:r>
                <a:rPr lang="en-US" altLang="zh-CN" sz="2400" b="1">
                  <a:solidFill>
                    <a:srgbClr val="000000"/>
                  </a:solidFill>
                  <a:sym typeface="Symbol" panose="05050102010706020507" pitchFamily="18" charset="2"/>
                </a:rPr>
                <a:t> </a:t>
              </a:r>
              <a:r>
                <a:rPr lang="en-US" altLang="zh-CN" sz="2000" b="1">
                  <a:solidFill>
                    <a:srgbClr val="000000"/>
                  </a:solidFill>
                </a:rPr>
                <a:t>(SP)</a:t>
              </a:r>
            </a:p>
          </p:txBody>
        </p:sp>
      </p:grpSp>
      <p:sp>
        <p:nvSpPr>
          <p:cNvPr id="25" name="矩形 24">
            <a:extLst>
              <a:ext uri="{FF2B5EF4-FFF2-40B4-BE49-F238E27FC236}">
                <a16:creationId xmlns:a16="http://schemas.microsoft.com/office/drawing/2014/main" id="{FC0B2B0E-E856-4C41-A8AE-E1266959DA4B}"/>
              </a:ext>
            </a:extLst>
          </p:cNvPr>
          <p:cNvSpPr/>
          <p:nvPr/>
        </p:nvSpPr>
        <p:spPr>
          <a:xfrm>
            <a:off x="1476375" y="2420938"/>
            <a:ext cx="11204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</a:rPr>
              <a:t>NEXT:</a:t>
            </a:r>
            <a:endParaRPr lang="zh-CN" altLang="en-US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2EC64B2F-9A15-4E33-ACD5-EC7687D3A852}"/>
              </a:ext>
            </a:extLst>
          </p:cNvPr>
          <p:cNvSpPr/>
          <p:nvPr/>
        </p:nvSpPr>
        <p:spPr>
          <a:xfrm>
            <a:off x="1814595" y="4376926"/>
            <a:ext cx="2776722" cy="10046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>
              <a:lnSpc>
                <a:spcPct val="130000"/>
              </a:lnSpc>
              <a:defRPr/>
            </a:pP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DEC   CH</a:t>
            </a:r>
          </a:p>
          <a:p>
            <a:pPr lvl="2">
              <a:lnSpc>
                <a:spcPct val="130000"/>
              </a:lnSpc>
              <a:defRPr/>
            </a:pP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JNZ   NEXT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CF725D6B-3F9B-41BD-BEE3-6D4332AF6BCA}"/>
              </a:ext>
            </a:extLst>
          </p:cNvPr>
          <p:cNvSpPr/>
          <p:nvPr/>
        </p:nvSpPr>
        <p:spPr>
          <a:xfrm>
            <a:off x="1809417" y="1443726"/>
            <a:ext cx="5034583" cy="5324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>
              <a:lnSpc>
                <a:spcPct val="130000"/>
              </a:lnSpc>
              <a:defRPr/>
            </a:pP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MOV   CH, 4 </a:t>
            </a:r>
            <a:r>
              <a:rPr lang="en-US" altLang="zh-CN" sz="2400" b="1" dirty="0">
                <a:solidFill>
                  <a:srgbClr val="0E457C"/>
                </a:solidFill>
                <a:latin typeface="Times New Roman" panose="02020603050405020304" pitchFamily="18" charset="0"/>
              </a:rPr>
              <a:t>         </a:t>
            </a:r>
            <a:r>
              <a:rPr lang="en-US" altLang="zh-CN" sz="24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; </a:t>
            </a:r>
            <a:r>
              <a:rPr lang="zh-CN" altLang="en-US" sz="24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循环次数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8BDEDBE3-913F-441D-A206-F111D963AE0F}"/>
              </a:ext>
            </a:extLst>
          </p:cNvPr>
          <p:cNvSpPr/>
          <p:nvPr/>
        </p:nvSpPr>
        <p:spPr>
          <a:xfrm>
            <a:off x="5161362" y="2530128"/>
            <a:ext cx="20345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(BX) = 4F08H</a:t>
            </a:r>
            <a:endParaRPr lang="zh-CN" altLang="en-US" sz="2400" b="1" dirty="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A2CDF983-3EEC-471B-9CC2-09EA47C65689}"/>
              </a:ext>
            </a:extLst>
          </p:cNvPr>
          <p:cNvSpPr/>
          <p:nvPr/>
        </p:nvSpPr>
        <p:spPr>
          <a:xfrm>
            <a:off x="5161362" y="3524482"/>
            <a:ext cx="20185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(AX) = 0008H</a:t>
            </a:r>
            <a:endParaRPr lang="zh-CN" altLang="en-US" sz="2400" b="1" dirty="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41102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7" grpId="0"/>
      <p:bldP spid="28" grpId="0"/>
      <p:bldP spid="29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F81B1-D4C0-4CFE-8E4B-8D75BF4F38F2}" type="slidenum">
              <a:rPr lang="zh-CN" altLang="en-US" smtClean="0"/>
              <a:t>85</a:t>
            </a:fld>
            <a:endParaRPr lang="zh-CN" altLang="en-US" dirty="0"/>
          </a:p>
        </p:txBody>
      </p:sp>
      <p:sp>
        <p:nvSpPr>
          <p:cNvPr id="95" name="Rectangle 1027">
            <a:extLst>
              <a:ext uri="{FF2B5EF4-FFF2-40B4-BE49-F238E27FC236}">
                <a16:creationId xmlns:a16="http://schemas.microsoft.com/office/drawing/2014/main" id="{70DF4719-FF16-47C1-98D2-D2A428B92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3711" y="471449"/>
            <a:ext cx="2501006" cy="646331"/>
          </a:xfrm>
          <a:prstGeom prst="rect">
            <a:avLst/>
          </a:prstGeom>
          <a:solidFill>
            <a:srgbClr val="0E457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串处理指令</a:t>
            </a: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9873B49B-55A9-43CA-B8C6-B448ECE8799F}"/>
              </a:ext>
            </a:extLst>
          </p:cNvPr>
          <p:cNvSpPr/>
          <p:nvPr/>
        </p:nvSpPr>
        <p:spPr>
          <a:xfrm>
            <a:off x="421317" y="1279537"/>
            <a:ext cx="8340000" cy="5262979"/>
          </a:xfrm>
          <a:prstGeom prst="rect">
            <a:avLst/>
          </a:prstGeom>
          <a:ln w="19050">
            <a:solidFill>
              <a:srgbClr val="2D8AE7">
                <a:lumMod val="75000"/>
              </a:srgbClr>
            </a:solidFill>
            <a:prstDash val="dash"/>
          </a:ln>
        </p:spPr>
        <p:txBody>
          <a:bodyPr wrap="square">
            <a:spAutoFit/>
          </a:bodyPr>
          <a:lstStyle/>
          <a:p>
            <a:pPr marL="457200" marR="0" lvl="0" indent="-457200" algn="just" defTabSz="91440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zh-CN" altLang="en-US" sz="28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方正静蕾简体" panose="02000000000000000000"/>
              </a:rPr>
              <a:t>设置方向标志指令</a:t>
            </a:r>
            <a:r>
              <a:rPr lang="en-US" altLang="zh-CN" sz="28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方正静蕾简体" panose="02000000000000000000"/>
              </a:rPr>
              <a:t>:</a:t>
            </a:r>
          </a:p>
          <a:p>
            <a:pPr marL="914400" lvl="1" indent="-457200" algn="just" defTabSz="9144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  <a:sym typeface="Symbol" panose="05050102010706020507" pitchFamily="18" charset="2"/>
              </a:rPr>
              <a:t>CLD</a:t>
            </a:r>
            <a:r>
              <a:rPr lang="zh-CN" altLang="en-US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  <a:sym typeface="Symbol" panose="05050102010706020507" pitchFamily="18" charset="2"/>
              </a:rPr>
              <a:t>、</a:t>
            </a:r>
            <a:r>
              <a:rPr lang="en-US" altLang="zh-CN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  <a:sym typeface="Symbol" panose="05050102010706020507" pitchFamily="18" charset="2"/>
              </a:rPr>
              <a:t>STD</a:t>
            </a:r>
          </a:p>
          <a:p>
            <a:pPr marL="457200" lvl="0" indent="-457200" algn="just" defTabSz="9144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28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方正静蕾简体" panose="02000000000000000000"/>
              </a:rPr>
              <a:t>串处理指令</a:t>
            </a:r>
            <a:r>
              <a:rPr lang="en-US" altLang="zh-CN" sz="28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方正静蕾简体" panose="02000000000000000000"/>
              </a:rPr>
              <a:t>:</a:t>
            </a:r>
          </a:p>
          <a:p>
            <a:pPr marL="914400" lvl="1" indent="-457200" algn="just" defTabSz="9144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sz="2800" b="1" kern="0" dirty="0">
                <a:solidFill>
                  <a:srgbClr val="0E457C"/>
                </a:solidFill>
                <a:latin typeface="Times New Roman" panose="02020603050405020304" pitchFamily="18" charset="0"/>
                <a:ea typeface="方正静蕾简体" panose="02000000000000000000"/>
                <a:sym typeface="Symbol" panose="05050102010706020507" pitchFamily="18" charset="2"/>
              </a:rPr>
              <a:t>MOVSB  /  MOVSW</a:t>
            </a:r>
          </a:p>
          <a:p>
            <a:pPr marL="914400" lvl="1" indent="-457200" algn="just" defTabSz="9144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sz="2800" b="1" kern="0" dirty="0">
                <a:solidFill>
                  <a:srgbClr val="0E457C"/>
                </a:solidFill>
                <a:latin typeface="Times New Roman" panose="02020603050405020304" pitchFamily="18" charset="0"/>
                <a:ea typeface="方正静蕾简体" panose="02000000000000000000"/>
                <a:sym typeface="Symbol" panose="05050102010706020507" pitchFamily="18" charset="2"/>
              </a:rPr>
              <a:t>STOSB  /  STOSW</a:t>
            </a:r>
          </a:p>
          <a:p>
            <a:pPr marL="914400" lvl="1" indent="-457200" algn="just" defTabSz="9144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sz="2800" b="1" kern="0" dirty="0">
                <a:solidFill>
                  <a:srgbClr val="0E457C"/>
                </a:solidFill>
                <a:latin typeface="Times New Roman" panose="02020603050405020304" pitchFamily="18" charset="0"/>
                <a:ea typeface="方正静蕾简体" panose="02000000000000000000"/>
                <a:sym typeface="Symbol" panose="05050102010706020507" pitchFamily="18" charset="2"/>
              </a:rPr>
              <a:t>LODSB  /  LODSW</a:t>
            </a:r>
          </a:p>
          <a:p>
            <a:pPr marL="914400" lvl="1" indent="-457200" algn="just" defTabSz="9144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sz="2800" b="1" kern="0" dirty="0">
                <a:solidFill>
                  <a:srgbClr val="0E457C"/>
                </a:solidFill>
                <a:latin typeface="Times New Roman" panose="02020603050405020304" pitchFamily="18" charset="0"/>
                <a:ea typeface="方正静蕾简体" panose="02000000000000000000"/>
                <a:sym typeface="Symbol" panose="05050102010706020507" pitchFamily="18" charset="2"/>
              </a:rPr>
              <a:t>CMPSB  /  CMPSW</a:t>
            </a:r>
          </a:p>
          <a:p>
            <a:pPr marL="914400" lvl="1" indent="-457200" algn="just" defTabSz="9144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sz="2800" b="1" kern="0" dirty="0">
                <a:solidFill>
                  <a:srgbClr val="0E457C"/>
                </a:solidFill>
                <a:latin typeface="Times New Roman" panose="02020603050405020304" pitchFamily="18" charset="0"/>
                <a:ea typeface="方正静蕾简体" panose="02000000000000000000"/>
                <a:sym typeface="Symbol" panose="05050102010706020507" pitchFamily="18" charset="2"/>
              </a:rPr>
              <a:t>SCASB  /  SCASW</a:t>
            </a:r>
          </a:p>
          <a:p>
            <a:pPr marL="457200" lvl="0" indent="-457200" algn="just" defTabSz="9144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28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方正静蕾简体" panose="02000000000000000000"/>
              </a:rPr>
              <a:t>串重复前缀</a:t>
            </a:r>
            <a:r>
              <a:rPr lang="en-US" altLang="zh-CN" sz="28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方正静蕾简体" panose="02000000000000000000"/>
              </a:rPr>
              <a:t>:</a:t>
            </a:r>
            <a:endParaRPr lang="zh-CN" altLang="en-US" sz="2800" b="1" kern="0" dirty="0">
              <a:solidFill>
                <a:srgbClr val="C00000"/>
              </a:solidFill>
              <a:latin typeface="Times New Roman" panose="02020603050405020304" pitchFamily="18" charset="0"/>
              <a:ea typeface="方正静蕾简体" panose="02000000000000000000"/>
            </a:endParaRPr>
          </a:p>
          <a:p>
            <a:pPr marL="914400" lvl="1" indent="-457200" algn="just" defTabSz="9144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REP</a:t>
            </a:r>
          </a:p>
          <a:p>
            <a:pPr marL="914400" lvl="1" indent="-457200" algn="just" defTabSz="9144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REPE/REPZ</a:t>
            </a:r>
          </a:p>
          <a:p>
            <a:pPr marL="914400" lvl="1" indent="-457200" algn="just" defTabSz="9144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REPNE/REPNZ</a:t>
            </a:r>
          </a:p>
        </p:txBody>
      </p:sp>
    </p:spTree>
    <p:extLst>
      <p:ext uri="{BB962C8B-B14F-4D97-AF65-F5344CB8AC3E}">
        <p14:creationId xmlns:p14="http://schemas.microsoft.com/office/powerpoint/2010/main" val="425603384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9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9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9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9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animBg="1"/>
      <p:bldP spid="97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>
            <a:extLst>
              <a:ext uri="{FF2B5EF4-FFF2-40B4-BE49-F238E27FC236}">
                <a16:creationId xmlns:a16="http://schemas.microsoft.com/office/drawing/2014/main" id="{9266C4EE-6CF6-4898-BCE4-B9470ACD6D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23348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zh-CN" sz="2400">
              <a:solidFill>
                <a:srgbClr val="000000"/>
              </a:solidFill>
            </a:endParaRPr>
          </a:p>
        </p:txBody>
      </p:sp>
      <p:sp>
        <p:nvSpPr>
          <p:cNvPr id="96262" name="灯片编号占位符 1">
            <a:extLst>
              <a:ext uri="{FF2B5EF4-FFF2-40B4-BE49-F238E27FC236}">
                <a16:creationId xmlns:a16="http://schemas.microsoft.com/office/drawing/2014/main" id="{ABCB2F6E-0184-44D1-9766-3888AA0FD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C1EED8DC-ED82-4FAB-BA50-41D9637DB011}" type="slidenum">
              <a:rPr lang="en-US" altLang="zh-CN" sz="1200" smtClean="0">
                <a:solidFill>
                  <a:srgbClr val="B4B686"/>
                </a:solidFill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86</a:t>
            </a:fld>
            <a:endParaRPr lang="en-US" altLang="zh-CN" sz="1200">
              <a:solidFill>
                <a:srgbClr val="B4B686"/>
              </a:solidFill>
            </a:endParaRPr>
          </a:p>
        </p:txBody>
      </p:sp>
      <p:sp>
        <p:nvSpPr>
          <p:cNvPr id="11" name="Rectangle 13">
            <a:extLst>
              <a:ext uri="{FF2B5EF4-FFF2-40B4-BE49-F238E27FC236}">
                <a16:creationId xmlns:a16="http://schemas.microsoft.com/office/drawing/2014/main" id="{DFADFB9F-B410-47FA-AE9A-AF726C76E0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6475" y="439995"/>
            <a:ext cx="6232732" cy="559897"/>
          </a:xfrm>
          <a:prstGeom prst="rect">
            <a:avLst/>
          </a:prstGeom>
          <a:solidFill>
            <a:srgbClr val="0E457C"/>
          </a:solidFill>
          <a:ln>
            <a:noFill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chemeClr val="bg1"/>
                </a:solidFill>
              </a:rPr>
              <a:t>与</a:t>
            </a:r>
            <a:r>
              <a:rPr lang="en-US" altLang="zh-CN" sz="2800" b="1" dirty="0">
                <a:solidFill>
                  <a:schemeClr val="bg1"/>
                </a:solidFill>
              </a:rPr>
              <a:t>REP</a:t>
            </a:r>
            <a:r>
              <a:rPr lang="zh-CN" altLang="en-US" sz="2800" b="1" dirty="0">
                <a:solidFill>
                  <a:schemeClr val="bg1"/>
                </a:solidFill>
              </a:rPr>
              <a:t>配合工作的</a:t>
            </a:r>
            <a:r>
              <a:rPr lang="en-US" altLang="zh-CN" sz="2800" b="1" dirty="0">
                <a:solidFill>
                  <a:schemeClr val="bg1"/>
                </a:solidFill>
              </a:rPr>
              <a:t>MOVS/STOS/LODS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2779D43A-7095-4B36-88B6-481D971CABB6}"/>
              </a:ext>
            </a:extLst>
          </p:cNvPr>
          <p:cNvSpPr/>
          <p:nvPr/>
        </p:nvSpPr>
        <p:spPr>
          <a:xfrm>
            <a:off x="468942" y="1233488"/>
            <a:ext cx="8340000" cy="3247620"/>
          </a:xfrm>
          <a:prstGeom prst="rect">
            <a:avLst/>
          </a:prstGeom>
          <a:ln w="19050">
            <a:solidFill>
              <a:srgbClr val="2D8AE7">
                <a:lumMod val="75000"/>
              </a:srgbClr>
            </a:solidFill>
            <a:prstDash val="dash"/>
          </a:ln>
        </p:spPr>
        <p:txBody>
          <a:bodyPr wrap="square">
            <a:spAutoFit/>
          </a:bodyPr>
          <a:lstStyle/>
          <a:p>
            <a:pPr marL="457200" marR="0" lvl="0" indent="-457200" algn="just" defTabSz="91440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zh-CN" altLang="en-US" sz="28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方正静蕾简体" panose="02000000000000000000"/>
              </a:rPr>
              <a:t>执行的操作</a:t>
            </a:r>
            <a:r>
              <a:rPr lang="en-US" altLang="zh-CN" sz="28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方正静蕾简体" panose="02000000000000000000"/>
              </a:rPr>
              <a:t>:</a:t>
            </a:r>
          </a:p>
          <a:p>
            <a:pPr marL="914400" lvl="1" indent="-457200" algn="just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如 </a:t>
            </a:r>
            <a:r>
              <a:rPr lang="en-US" altLang="zh-CN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(CX)=0 </a:t>
            </a:r>
            <a:r>
              <a:rPr lang="zh-CN" altLang="en-US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则退出 </a:t>
            </a:r>
            <a:r>
              <a:rPr lang="en-US" altLang="zh-CN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REP</a:t>
            </a:r>
            <a:r>
              <a:rPr lang="zh-CN" altLang="en-US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，否则转</a:t>
            </a:r>
            <a:r>
              <a:rPr lang="en-US" altLang="zh-CN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(2)</a:t>
            </a:r>
          </a:p>
          <a:p>
            <a:pPr marL="914400" lvl="1" indent="-457200" algn="just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 (CX) </a:t>
            </a:r>
            <a:r>
              <a:rPr lang="en-US" altLang="zh-CN" sz="2800" b="1" dirty="0">
                <a:solidFill>
                  <a:srgbClr val="000000"/>
                </a:solidFill>
                <a:sym typeface="Symbol" panose="05050102010706020507" pitchFamily="18" charset="2"/>
              </a:rPr>
              <a:t></a:t>
            </a:r>
            <a:r>
              <a:rPr lang="en-US" altLang="zh-CN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 (CX) -1</a:t>
            </a:r>
          </a:p>
          <a:p>
            <a:pPr marL="914400" lvl="1" indent="-457200" algn="just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执行 </a:t>
            </a:r>
            <a:r>
              <a:rPr lang="en-US" altLang="zh-CN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MOVS / STOS / LODS</a:t>
            </a:r>
          </a:p>
          <a:p>
            <a:pPr marL="914400" lvl="1" indent="-457200" algn="just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重复 </a:t>
            </a:r>
            <a:r>
              <a:rPr lang="en-US" altLang="zh-CN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(1) ~ (3)</a:t>
            </a:r>
          </a:p>
        </p:txBody>
      </p:sp>
    </p:spTree>
    <p:extLst>
      <p:ext uri="{BB962C8B-B14F-4D97-AF65-F5344CB8AC3E}">
        <p14:creationId xmlns:p14="http://schemas.microsoft.com/office/powerpoint/2010/main" val="25788158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>
            <a:extLst>
              <a:ext uri="{FF2B5EF4-FFF2-40B4-BE49-F238E27FC236}">
                <a16:creationId xmlns:a16="http://schemas.microsoft.com/office/drawing/2014/main" id="{9266C4EE-6CF6-4898-BCE4-B9470ACD6D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23348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zh-CN" sz="2400">
              <a:solidFill>
                <a:srgbClr val="000000"/>
              </a:solidFill>
            </a:endParaRPr>
          </a:p>
        </p:txBody>
      </p:sp>
      <p:sp>
        <p:nvSpPr>
          <p:cNvPr id="96262" name="灯片编号占位符 1">
            <a:extLst>
              <a:ext uri="{FF2B5EF4-FFF2-40B4-BE49-F238E27FC236}">
                <a16:creationId xmlns:a16="http://schemas.microsoft.com/office/drawing/2014/main" id="{ABCB2F6E-0184-44D1-9766-3888AA0FD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C1EED8DC-ED82-4FAB-BA50-41D9637DB011}" type="slidenum">
              <a:rPr lang="en-US" altLang="zh-CN" sz="1200" smtClean="0">
                <a:solidFill>
                  <a:srgbClr val="B4B686"/>
                </a:solidFill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87</a:t>
            </a:fld>
            <a:endParaRPr lang="en-US" altLang="zh-CN" sz="1200">
              <a:solidFill>
                <a:srgbClr val="B4B686"/>
              </a:solidFill>
            </a:endParaRPr>
          </a:p>
        </p:txBody>
      </p:sp>
      <p:sp>
        <p:nvSpPr>
          <p:cNvPr id="11" name="Rectangle 13">
            <a:extLst>
              <a:ext uri="{FF2B5EF4-FFF2-40B4-BE49-F238E27FC236}">
                <a16:creationId xmlns:a16="http://schemas.microsoft.com/office/drawing/2014/main" id="{DFADFB9F-B410-47FA-AE9A-AF726C76E0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6475" y="439995"/>
            <a:ext cx="3065263" cy="559897"/>
          </a:xfrm>
          <a:prstGeom prst="rect">
            <a:avLst/>
          </a:prstGeom>
          <a:solidFill>
            <a:srgbClr val="0E457C"/>
          </a:solidFill>
          <a:ln>
            <a:noFill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chemeClr val="bg1"/>
                </a:solidFill>
              </a:rPr>
              <a:t>MOVS</a:t>
            </a:r>
            <a:r>
              <a:rPr lang="zh-CN" altLang="en-US" sz="2800" b="1" dirty="0">
                <a:solidFill>
                  <a:schemeClr val="bg1"/>
                </a:solidFill>
              </a:rPr>
              <a:t>串传送指令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2779D43A-7095-4B36-88B6-481D971CABB6}"/>
              </a:ext>
            </a:extLst>
          </p:cNvPr>
          <p:cNvSpPr/>
          <p:nvPr/>
        </p:nvSpPr>
        <p:spPr>
          <a:xfrm>
            <a:off x="468942" y="1233488"/>
            <a:ext cx="8340000" cy="4540282"/>
          </a:xfrm>
          <a:prstGeom prst="rect">
            <a:avLst/>
          </a:prstGeom>
          <a:ln w="19050">
            <a:solidFill>
              <a:srgbClr val="2D8AE7">
                <a:lumMod val="75000"/>
              </a:srgbClr>
            </a:solidFill>
            <a:prstDash val="dash"/>
          </a:ln>
        </p:spPr>
        <p:txBody>
          <a:bodyPr wrap="square">
            <a:spAutoFit/>
          </a:bodyPr>
          <a:lstStyle/>
          <a:p>
            <a:pPr marL="457200" marR="0" lvl="0" indent="-457200" algn="just" defTabSz="91440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zh-CN" altLang="en-US" sz="28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方正静蕾简体" panose="02000000000000000000"/>
              </a:rPr>
              <a:t>格式：</a:t>
            </a:r>
            <a:r>
              <a:rPr lang="en-US" altLang="zh-CN" sz="28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方正静蕾简体" panose="02000000000000000000"/>
              </a:rPr>
              <a:t>MOVS  DST, SRC</a:t>
            </a:r>
          </a:p>
          <a:p>
            <a:pPr marR="0" lvl="0" algn="just" defTabSz="91440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8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方正静蕾简体" panose="02000000000000000000"/>
              </a:rPr>
              <a:t>                 MOVSB</a:t>
            </a:r>
          </a:p>
          <a:p>
            <a:pPr marR="0" lvl="0" algn="just" defTabSz="91440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8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方正静蕾简体" panose="02000000000000000000"/>
              </a:rPr>
              <a:t>                 MOVSW</a:t>
            </a:r>
          </a:p>
          <a:p>
            <a:pPr marL="457200" lvl="0" indent="-457200" algn="just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28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方正静蕾简体" panose="02000000000000000000"/>
              </a:rPr>
              <a:t>例：</a:t>
            </a:r>
            <a:r>
              <a:rPr lang="es-ES" altLang="zh-CN" sz="28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方正静蕾简体" panose="02000000000000000000"/>
              </a:rPr>
              <a:t>MOVS  ES: BYTE PTR [DI],  DS: [SI]</a:t>
            </a:r>
            <a:endParaRPr lang="en-US" altLang="zh-CN" sz="2800" b="1" kern="0" dirty="0">
              <a:solidFill>
                <a:srgbClr val="C00000"/>
              </a:solidFill>
              <a:latin typeface="Times New Roman" panose="02020603050405020304" pitchFamily="18" charset="0"/>
              <a:ea typeface="方正静蕾简体" panose="02000000000000000000"/>
            </a:endParaRPr>
          </a:p>
          <a:p>
            <a:pPr marL="457200" marR="0" lvl="0" indent="-457200" algn="just" defTabSz="91440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zh-CN" altLang="en-US" sz="28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方正静蕾简体" panose="02000000000000000000"/>
              </a:rPr>
              <a:t>执行的操作</a:t>
            </a:r>
            <a:r>
              <a:rPr lang="en-US" altLang="zh-CN" sz="28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方正静蕾简体" panose="02000000000000000000"/>
              </a:rPr>
              <a:t>:</a:t>
            </a:r>
          </a:p>
          <a:p>
            <a:pPr marL="914400" lvl="1" indent="-457200" algn="just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((DI)) ← ((SI))</a:t>
            </a:r>
          </a:p>
          <a:p>
            <a:pPr marL="914400" lvl="1" indent="-457200" algn="just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字节操作：</a:t>
            </a:r>
            <a:r>
              <a:rPr lang="en-US" altLang="zh-CN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(SI)←(SI)±1,  (DI)←(DI)±1</a:t>
            </a:r>
          </a:p>
          <a:p>
            <a:pPr lvl="1" algn="just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     </a:t>
            </a:r>
            <a:r>
              <a:rPr lang="zh-CN" altLang="en-US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字操作：    </a:t>
            </a:r>
            <a:r>
              <a:rPr lang="en-US" altLang="zh-CN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(SI)←(SI)±2,  (DI)←(DI)±2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FBBB89F-BED2-4D12-8949-FF646FA93181}"/>
              </a:ext>
            </a:extLst>
          </p:cNvPr>
          <p:cNvSpPr/>
          <p:nvPr/>
        </p:nvSpPr>
        <p:spPr>
          <a:xfrm>
            <a:off x="739861" y="5875475"/>
            <a:ext cx="7057253" cy="84600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0" marR="0" lvl="0" indent="0" algn="just" defTabSz="914400" eaLnBrk="0" fontAlgn="base" latinLnBrk="0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200" b="1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0" lang="en-US" altLang="zh-CN" sz="2200" b="1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REP MOVS</a:t>
            </a:r>
            <a:r>
              <a:rPr kumimoji="0" lang="zh-CN" altLang="en-US" sz="2200" b="1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：将</a:t>
            </a:r>
            <a:r>
              <a:rPr kumimoji="0" lang="zh-CN" altLang="en-US" sz="2200" b="1" i="0" u="none" strike="noStrike" kern="0" cap="none" spc="0" normalizeH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数据段</a:t>
            </a:r>
            <a:r>
              <a:rPr kumimoji="0" lang="zh-CN" altLang="en-US" sz="2200" b="1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中的</a:t>
            </a:r>
            <a:r>
              <a:rPr kumimoji="0" lang="zh-CN" altLang="en-US" sz="2200" b="1" i="0" u="none" strike="noStrike" kern="0" cap="none" spc="0" normalizeH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整串数据</a:t>
            </a:r>
            <a:r>
              <a:rPr kumimoji="0" lang="zh-CN" altLang="en-US" sz="2200" b="1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传</a:t>
            </a:r>
            <a:r>
              <a:rPr kumimoji="0" lang="zh-CN" altLang="en-US" sz="2200" b="1" i="0" u="none" strike="noStrike" kern="0" cap="none" spc="0" normalizeH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送</a:t>
            </a:r>
            <a:r>
              <a:rPr kumimoji="0" lang="zh-CN" altLang="en-US" sz="2200" b="1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到</a:t>
            </a:r>
            <a:r>
              <a:rPr kumimoji="0" lang="zh-CN" altLang="en-US" sz="2200" b="1" i="0" u="none" strike="noStrike" kern="0" cap="none" spc="0" normalizeH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附加段</a:t>
            </a:r>
            <a:r>
              <a:rPr kumimoji="0" lang="zh-CN" altLang="en-US" sz="2200" b="1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中。</a:t>
            </a:r>
          </a:p>
          <a:p>
            <a:pPr marL="0" marR="0" lvl="0" indent="0" algn="just" defTabSz="914400" eaLnBrk="0" fontAlgn="base" latinLnBrk="0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200" b="1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  </a:t>
            </a:r>
            <a:r>
              <a:rPr kumimoji="0" lang="zh-CN" altLang="en-US" sz="2200" b="1" i="0" u="none" strike="noStrike" kern="0" cap="none" spc="0" normalizeH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源串（数据段）→ 目的串（附加段）</a:t>
            </a:r>
            <a:endParaRPr kumimoji="0" lang="zh-CN" altLang="en-US" sz="1800" b="0" i="0" u="none" strike="noStrike" kern="0" cap="none" spc="0" normalizeH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3CE86B8-8EDE-4AA1-AFC2-3FDFADDA85DA}"/>
              </a:ext>
            </a:extLst>
          </p:cNvPr>
          <p:cNvSpPr/>
          <p:nvPr/>
        </p:nvSpPr>
        <p:spPr>
          <a:xfrm>
            <a:off x="4638942" y="3254345"/>
            <a:ext cx="2015577" cy="110799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200" b="1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方向标志  </a:t>
            </a:r>
            <a:r>
              <a:rPr kumimoji="0" lang="en-US" altLang="zh-CN" sz="2200" b="1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DF=0 </a:t>
            </a:r>
            <a:r>
              <a:rPr kumimoji="0" lang="zh-CN" altLang="en-US" sz="2200" b="1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时用 </a:t>
            </a:r>
            <a:r>
              <a:rPr kumimoji="0" lang="en-US" altLang="zh-CN" sz="2200" b="1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+ </a:t>
            </a:r>
            <a:r>
              <a:rPr kumimoji="0" lang="zh-CN" altLang="en-US" sz="2200" b="1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，</a:t>
            </a:r>
            <a:r>
              <a:rPr kumimoji="0" lang="en-US" altLang="zh-CN" sz="2200" b="1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DF=1 </a:t>
            </a:r>
            <a:r>
              <a:rPr kumimoji="0" lang="zh-CN" altLang="en-US" sz="2200" b="1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时用 </a:t>
            </a:r>
            <a:r>
              <a:rPr kumimoji="0" lang="en-US" altLang="zh-CN" sz="2200" b="1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-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8519180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" grpId="0" animBg="1"/>
      <p:bldP spid="5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>
            <a:extLst>
              <a:ext uri="{FF2B5EF4-FFF2-40B4-BE49-F238E27FC236}">
                <a16:creationId xmlns:a16="http://schemas.microsoft.com/office/drawing/2014/main" id="{460C3A4E-D89E-47B9-AFBF-B8D383BDC0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23010"/>
            <a:ext cx="6096000" cy="246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200" b="1" dirty="0">
                <a:solidFill>
                  <a:srgbClr val="000000"/>
                </a:solidFill>
                <a:ea typeface="楷体_GB2312"/>
                <a:cs typeface="楷体_GB2312"/>
              </a:rPr>
              <a:t>(1)    </a:t>
            </a:r>
            <a:r>
              <a:rPr lang="zh-CN" altLang="en-US" sz="2200" b="1" dirty="0">
                <a:solidFill>
                  <a:srgbClr val="000000"/>
                </a:solidFill>
                <a:ea typeface="楷体_GB2312"/>
                <a:cs typeface="楷体_GB2312"/>
              </a:rPr>
              <a:t>源串首地址（末地址）→ </a:t>
            </a:r>
            <a:r>
              <a:rPr lang="en-US" altLang="zh-CN" sz="2200" b="1" dirty="0">
                <a:solidFill>
                  <a:srgbClr val="000000"/>
                </a:solidFill>
                <a:ea typeface="楷体_GB2312"/>
                <a:cs typeface="楷体_GB2312"/>
              </a:rPr>
              <a:t>SI</a:t>
            </a:r>
          </a:p>
          <a:p>
            <a:pPr lvl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200" b="1" dirty="0">
                <a:solidFill>
                  <a:srgbClr val="000000"/>
                </a:solidFill>
                <a:ea typeface="楷体_GB2312"/>
                <a:cs typeface="楷体_GB2312"/>
              </a:rPr>
              <a:t>(2)    </a:t>
            </a:r>
            <a:r>
              <a:rPr lang="zh-CN" altLang="en-US" sz="2200" b="1" dirty="0">
                <a:solidFill>
                  <a:srgbClr val="000000"/>
                </a:solidFill>
                <a:ea typeface="楷体_GB2312"/>
                <a:cs typeface="楷体_GB2312"/>
              </a:rPr>
              <a:t>目的串首地址（末地址）→ </a:t>
            </a:r>
            <a:r>
              <a:rPr lang="en-US" altLang="zh-CN" sz="2200" b="1" dirty="0">
                <a:solidFill>
                  <a:srgbClr val="000000"/>
                </a:solidFill>
                <a:ea typeface="楷体_GB2312"/>
                <a:cs typeface="楷体_GB2312"/>
              </a:rPr>
              <a:t>DI</a:t>
            </a:r>
          </a:p>
          <a:p>
            <a:pPr lvl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200" b="1" dirty="0">
                <a:solidFill>
                  <a:srgbClr val="000000"/>
                </a:solidFill>
                <a:ea typeface="楷体_GB2312"/>
                <a:cs typeface="楷体_GB2312"/>
              </a:rPr>
              <a:t>(3)    </a:t>
            </a:r>
            <a:r>
              <a:rPr lang="zh-CN" altLang="en-US" sz="2200" b="1" dirty="0">
                <a:solidFill>
                  <a:srgbClr val="000000"/>
                </a:solidFill>
                <a:ea typeface="楷体_GB2312"/>
                <a:cs typeface="楷体_GB2312"/>
              </a:rPr>
              <a:t>串长度 → </a:t>
            </a:r>
            <a:r>
              <a:rPr lang="en-US" altLang="zh-CN" sz="2200" b="1" dirty="0">
                <a:solidFill>
                  <a:srgbClr val="000000"/>
                </a:solidFill>
                <a:ea typeface="楷体_GB2312"/>
                <a:cs typeface="楷体_GB2312"/>
              </a:rPr>
              <a:t>CX</a:t>
            </a:r>
          </a:p>
          <a:p>
            <a:pPr lvl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200" b="1" dirty="0">
                <a:solidFill>
                  <a:srgbClr val="000000"/>
                </a:solidFill>
                <a:ea typeface="楷体_GB2312"/>
                <a:cs typeface="楷体_GB2312"/>
              </a:rPr>
              <a:t>(4)    </a:t>
            </a:r>
            <a:r>
              <a:rPr lang="zh-CN" altLang="en-US" sz="2200" b="1" dirty="0">
                <a:solidFill>
                  <a:srgbClr val="000000"/>
                </a:solidFill>
                <a:ea typeface="楷体_GB2312"/>
                <a:cs typeface="楷体_GB2312"/>
              </a:rPr>
              <a:t>建立方向标志</a:t>
            </a:r>
          </a:p>
          <a:p>
            <a:pPr lvl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200" b="1" dirty="0">
                <a:solidFill>
                  <a:srgbClr val="000000"/>
                </a:solidFill>
                <a:ea typeface="楷体_GB2312"/>
                <a:cs typeface="楷体_GB2312"/>
              </a:rPr>
              <a:t> </a:t>
            </a:r>
            <a:r>
              <a:rPr lang="en-US" altLang="zh-CN" sz="2200" b="1" dirty="0">
                <a:solidFill>
                  <a:srgbClr val="000000"/>
                </a:solidFill>
                <a:ea typeface="楷体_GB2312"/>
                <a:cs typeface="楷体_GB2312"/>
              </a:rPr>
              <a:t>(  CLD </a:t>
            </a:r>
            <a:r>
              <a:rPr lang="zh-CN" altLang="en-US" sz="2200" b="1" dirty="0">
                <a:solidFill>
                  <a:srgbClr val="000000"/>
                </a:solidFill>
                <a:ea typeface="楷体_GB2312"/>
                <a:cs typeface="楷体_GB2312"/>
              </a:rPr>
              <a:t>使 </a:t>
            </a:r>
            <a:r>
              <a:rPr lang="en-US" altLang="zh-CN" sz="2200" b="1" dirty="0">
                <a:solidFill>
                  <a:srgbClr val="000000"/>
                </a:solidFill>
                <a:ea typeface="楷体_GB2312"/>
                <a:cs typeface="楷体_GB2312"/>
              </a:rPr>
              <a:t>DF=0</a:t>
            </a:r>
            <a:r>
              <a:rPr lang="zh-CN" altLang="en-US" sz="2200" b="1" dirty="0">
                <a:solidFill>
                  <a:srgbClr val="000000"/>
                </a:solidFill>
                <a:ea typeface="楷体_GB2312"/>
                <a:cs typeface="楷体_GB2312"/>
              </a:rPr>
              <a:t>，</a:t>
            </a:r>
            <a:r>
              <a:rPr lang="en-US" altLang="zh-CN" sz="2200" b="1" dirty="0">
                <a:solidFill>
                  <a:srgbClr val="000000"/>
                </a:solidFill>
                <a:ea typeface="楷体_GB2312"/>
                <a:cs typeface="楷体_GB2312"/>
              </a:rPr>
              <a:t>STD </a:t>
            </a:r>
            <a:r>
              <a:rPr lang="zh-CN" altLang="en-US" sz="2200" b="1" dirty="0">
                <a:solidFill>
                  <a:srgbClr val="000000"/>
                </a:solidFill>
                <a:ea typeface="楷体_GB2312"/>
                <a:cs typeface="楷体_GB2312"/>
              </a:rPr>
              <a:t>使 </a:t>
            </a:r>
            <a:r>
              <a:rPr lang="en-US" altLang="zh-CN" sz="2200" b="1" dirty="0">
                <a:solidFill>
                  <a:srgbClr val="000000"/>
                </a:solidFill>
                <a:ea typeface="楷体_GB2312"/>
                <a:cs typeface="楷体_GB2312"/>
              </a:rPr>
              <a:t>DF=1 )   </a:t>
            </a:r>
          </a:p>
        </p:txBody>
      </p:sp>
      <p:sp>
        <p:nvSpPr>
          <p:cNvPr id="102403" name="灯片编号占位符 1">
            <a:extLst>
              <a:ext uri="{FF2B5EF4-FFF2-40B4-BE49-F238E27FC236}">
                <a16:creationId xmlns:a16="http://schemas.microsoft.com/office/drawing/2014/main" id="{24F4EE2C-34F9-4879-99ED-A939BD3EB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E9679A47-5EFE-4959-90C9-F2DA9077DD3C}" type="slidenum">
              <a:rPr lang="en-US" altLang="zh-CN" sz="1200" smtClean="0">
                <a:solidFill>
                  <a:srgbClr val="B4B686"/>
                </a:solidFill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88</a:t>
            </a:fld>
            <a:endParaRPr lang="en-US" altLang="zh-CN" sz="1200">
              <a:solidFill>
                <a:srgbClr val="B4B686"/>
              </a:solidFill>
            </a:endParaRPr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2A2BC78C-D706-410F-B44E-3F889EA959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5849938"/>
            <a:ext cx="6400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rgbClr val="000000"/>
                </a:solidFill>
              </a:rPr>
              <a:t>（</a:t>
            </a:r>
            <a:r>
              <a:rPr lang="en-US" altLang="zh-CN" sz="2000" b="1">
                <a:solidFill>
                  <a:srgbClr val="000000"/>
                </a:solidFill>
              </a:rPr>
              <a:t>SI</a:t>
            </a:r>
            <a:r>
              <a:rPr lang="zh-CN" altLang="en-US" sz="2000" b="1">
                <a:solidFill>
                  <a:srgbClr val="000000"/>
                </a:solidFill>
              </a:rPr>
              <a:t>）</a:t>
            </a:r>
            <a:r>
              <a:rPr lang="zh-CN" altLang="en-US" sz="2000" b="1">
                <a:solidFill>
                  <a:srgbClr val="000000"/>
                </a:solidFill>
                <a:sym typeface="Symbol" panose="05050102010706020507" pitchFamily="18" charset="2"/>
              </a:rPr>
              <a:t>                                                                 </a:t>
            </a:r>
            <a:r>
              <a:rPr lang="zh-CN" altLang="en-US" sz="2000" b="1">
                <a:solidFill>
                  <a:srgbClr val="000000"/>
                </a:solidFill>
              </a:rPr>
              <a:t>（</a:t>
            </a:r>
            <a:r>
              <a:rPr lang="en-US" altLang="zh-CN" sz="2000" b="1">
                <a:solidFill>
                  <a:srgbClr val="000000"/>
                </a:solidFill>
              </a:rPr>
              <a:t>DI</a:t>
            </a:r>
            <a:r>
              <a:rPr lang="zh-CN" altLang="en-US" sz="2000" b="1">
                <a:solidFill>
                  <a:srgbClr val="000000"/>
                </a:solidFill>
              </a:rPr>
              <a:t>）</a:t>
            </a:r>
            <a:r>
              <a:rPr lang="zh-CN" altLang="en-US" sz="2000" b="1">
                <a:solidFill>
                  <a:srgbClr val="000000"/>
                </a:solidFill>
                <a:sym typeface="Symbol" panose="05050102010706020507" pitchFamily="18" charset="2"/>
              </a:rPr>
              <a:t> 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88BAF53E-261A-465E-8170-520F75F5B744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4859338"/>
            <a:ext cx="944563" cy="914400"/>
            <a:chOff x="762000" y="4860032"/>
            <a:chExt cx="943874" cy="914400"/>
          </a:xfrm>
        </p:grpSpPr>
        <p:sp>
          <p:nvSpPr>
            <p:cNvPr id="102434" name="AutoShape 4">
              <a:extLst>
                <a:ext uri="{FF2B5EF4-FFF2-40B4-BE49-F238E27FC236}">
                  <a16:creationId xmlns:a16="http://schemas.microsoft.com/office/drawing/2014/main" id="{86109BBE-035D-479F-9A53-74F217B28B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057" y="4860032"/>
              <a:ext cx="217817" cy="914400"/>
            </a:xfrm>
            <a:prstGeom prst="curvedRightArrow">
              <a:avLst>
                <a:gd name="adj1" fmla="val 79996"/>
                <a:gd name="adj2" fmla="val 159991"/>
                <a:gd name="adj3" fmla="val 33329"/>
              </a:avLst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02435" name="Text Box 5">
              <a:extLst>
                <a:ext uri="{FF2B5EF4-FFF2-40B4-BE49-F238E27FC236}">
                  <a16:creationId xmlns:a16="http://schemas.microsoft.com/office/drawing/2014/main" id="{33A67D35-2312-4578-A84F-DA5A8FD5EA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2000" y="5164832"/>
              <a:ext cx="7986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>
                  <a:solidFill>
                    <a:srgbClr val="000000"/>
                  </a:solidFill>
                </a:rPr>
                <a:t>DF=0</a:t>
              </a:r>
              <a:endParaRPr lang="en-US" altLang="zh-CN" sz="2400">
                <a:solidFill>
                  <a:srgbClr val="000000"/>
                </a:solidFill>
              </a:endParaRPr>
            </a:p>
          </p:txBody>
        </p:sp>
      </p:grpSp>
      <p:sp>
        <p:nvSpPr>
          <p:cNvPr id="8" name="AutoShape 6">
            <a:extLst>
              <a:ext uri="{FF2B5EF4-FFF2-40B4-BE49-F238E27FC236}">
                <a16:creationId xmlns:a16="http://schemas.microsoft.com/office/drawing/2014/main" id="{83A0079F-0C73-4156-B3DC-F058104F627F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7442200" y="4783138"/>
            <a:ext cx="217488" cy="914400"/>
          </a:xfrm>
          <a:prstGeom prst="curvedRightArrow">
            <a:avLst>
              <a:gd name="adj1" fmla="val 80117"/>
              <a:gd name="adj2" fmla="val 160233"/>
              <a:gd name="adj3" fmla="val 33329"/>
            </a:avLst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9" name="Text Box 7">
            <a:extLst>
              <a:ext uri="{FF2B5EF4-FFF2-40B4-BE49-F238E27FC236}">
                <a16:creationId xmlns:a16="http://schemas.microsoft.com/office/drawing/2014/main" id="{ACF2ED00-79B1-4B8B-BDA8-AD6003CDB0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9688" y="5164138"/>
            <a:ext cx="7985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b="1">
                <a:solidFill>
                  <a:srgbClr val="000000"/>
                </a:solidFill>
              </a:rPr>
              <a:t>DF=1</a:t>
            </a:r>
            <a:endParaRPr lang="en-US" altLang="zh-CN" sz="2400">
              <a:solidFill>
                <a:srgbClr val="000000"/>
              </a:solidFill>
            </a:endParaRPr>
          </a:p>
        </p:txBody>
      </p:sp>
      <p:grpSp>
        <p:nvGrpSpPr>
          <p:cNvPr id="10" name="Group 8">
            <a:extLst>
              <a:ext uri="{FF2B5EF4-FFF2-40B4-BE49-F238E27FC236}">
                <a16:creationId xmlns:a16="http://schemas.microsoft.com/office/drawing/2014/main" id="{14F25596-6F53-49C6-822A-5684CBDA74B9}"/>
              </a:ext>
            </a:extLst>
          </p:cNvPr>
          <p:cNvGrpSpPr>
            <a:grpSpLocks/>
          </p:cNvGrpSpPr>
          <p:nvPr/>
        </p:nvGrpSpPr>
        <p:grpSpPr bwMode="auto">
          <a:xfrm>
            <a:off x="5257800" y="4325938"/>
            <a:ext cx="1295400" cy="1524000"/>
            <a:chOff x="1920" y="1680"/>
            <a:chExt cx="816" cy="960"/>
          </a:xfrm>
        </p:grpSpPr>
        <p:sp>
          <p:nvSpPr>
            <p:cNvPr id="102430" name="Rectangle 9">
              <a:extLst>
                <a:ext uri="{FF2B5EF4-FFF2-40B4-BE49-F238E27FC236}">
                  <a16:creationId xmlns:a16="http://schemas.microsoft.com/office/drawing/2014/main" id="{A3F2688D-E823-47D9-94CA-37D5DEBFBE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1680"/>
              <a:ext cx="816" cy="240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02431" name="Rectangle 10">
              <a:extLst>
                <a:ext uri="{FF2B5EF4-FFF2-40B4-BE49-F238E27FC236}">
                  <a16:creationId xmlns:a16="http://schemas.microsoft.com/office/drawing/2014/main" id="{DC039185-CF3D-4A46-ADB1-FEC04471E9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1920"/>
              <a:ext cx="816" cy="240"/>
            </a:xfrm>
            <a:prstGeom prst="rect">
              <a:avLst/>
            </a:prstGeom>
            <a:solidFill>
              <a:schemeClr val="hlink"/>
            </a:solidFill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02432" name="Rectangle 11">
              <a:extLst>
                <a:ext uri="{FF2B5EF4-FFF2-40B4-BE49-F238E27FC236}">
                  <a16:creationId xmlns:a16="http://schemas.microsoft.com/office/drawing/2014/main" id="{7406F2B1-DFC9-4444-8BC1-A916BD5CAE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2160"/>
              <a:ext cx="816" cy="240"/>
            </a:xfrm>
            <a:prstGeom prst="rect">
              <a:avLst/>
            </a:prstGeom>
            <a:solidFill>
              <a:srgbClr val="990099"/>
            </a:solidFill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02433" name="Rectangle 12">
              <a:extLst>
                <a:ext uri="{FF2B5EF4-FFF2-40B4-BE49-F238E27FC236}">
                  <a16:creationId xmlns:a16="http://schemas.microsoft.com/office/drawing/2014/main" id="{3787BB33-7B0A-4184-948D-30071D8FDE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2400"/>
              <a:ext cx="816" cy="240"/>
            </a:xfrm>
            <a:prstGeom prst="rect">
              <a:avLst/>
            </a:prstGeom>
            <a:solidFill>
              <a:srgbClr val="99CC00"/>
            </a:solidFill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</p:grpSp>
      <p:sp>
        <p:nvSpPr>
          <p:cNvPr id="102409" name="Text Box 13">
            <a:extLst>
              <a:ext uri="{FF2B5EF4-FFF2-40B4-BE49-F238E27FC236}">
                <a16:creationId xmlns:a16="http://schemas.microsoft.com/office/drawing/2014/main" id="{3065570D-D799-42D1-87BD-68A1D3B9FE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0325" y="3735388"/>
            <a:ext cx="3962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b="1">
                <a:solidFill>
                  <a:srgbClr val="000000"/>
                </a:solidFill>
                <a:latin typeface="楷体_GB2312"/>
                <a:ea typeface="楷体_GB2312"/>
                <a:cs typeface="楷体_GB2312"/>
              </a:rPr>
              <a:t>数据段            附加段</a:t>
            </a:r>
          </a:p>
        </p:txBody>
      </p:sp>
      <p:sp>
        <p:nvSpPr>
          <p:cNvPr id="102410" name="Line 14">
            <a:extLst>
              <a:ext uri="{FF2B5EF4-FFF2-40B4-BE49-F238E27FC236}">
                <a16:creationId xmlns:a16="http://schemas.microsoft.com/office/drawing/2014/main" id="{320F0BFA-7DE3-4B2F-BB97-4B225CBD9468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3716338"/>
            <a:ext cx="0" cy="3048000"/>
          </a:xfrm>
          <a:prstGeom prst="line">
            <a:avLst/>
          </a:prstGeom>
          <a:noFill/>
          <a:ln w="12700" cap="sq">
            <a:solidFill>
              <a:srgbClr val="0E457C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11" name="Line 15">
            <a:extLst>
              <a:ext uri="{FF2B5EF4-FFF2-40B4-BE49-F238E27FC236}">
                <a16:creationId xmlns:a16="http://schemas.microsoft.com/office/drawing/2014/main" id="{91E0D8F5-5317-47C9-A8E1-A7EAD24AAFDF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3716338"/>
            <a:ext cx="0" cy="3048000"/>
          </a:xfrm>
          <a:prstGeom prst="line">
            <a:avLst/>
          </a:prstGeom>
          <a:noFill/>
          <a:ln w="12700" cap="sq">
            <a:solidFill>
              <a:srgbClr val="0E457C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12" name="Rectangle 16">
            <a:extLst>
              <a:ext uri="{FF2B5EF4-FFF2-40B4-BE49-F238E27FC236}">
                <a16:creationId xmlns:a16="http://schemas.microsoft.com/office/drawing/2014/main" id="{A8E27A07-0103-40AF-AE32-7298657AFC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4325938"/>
            <a:ext cx="1295400" cy="3810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bg2"/>
            </a:solidFill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102413" name="Rectangle 17">
            <a:extLst>
              <a:ext uri="{FF2B5EF4-FFF2-40B4-BE49-F238E27FC236}">
                <a16:creationId xmlns:a16="http://schemas.microsoft.com/office/drawing/2014/main" id="{1196F3B7-3520-4FDF-9196-32ADB60390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4706938"/>
            <a:ext cx="1295400" cy="381000"/>
          </a:xfrm>
          <a:prstGeom prst="rect">
            <a:avLst/>
          </a:prstGeom>
          <a:solidFill>
            <a:schemeClr val="hlink"/>
          </a:solidFill>
          <a:ln w="12700" cap="sq">
            <a:solidFill>
              <a:schemeClr val="bg2"/>
            </a:solidFill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102414" name="Rectangle 18">
            <a:extLst>
              <a:ext uri="{FF2B5EF4-FFF2-40B4-BE49-F238E27FC236}">
                <a16:creationId xmlns:a16="http://schemas.microsoft.com/office/drawing/2014/main" id="{ACB28FB3-AD4C-449D-90D4-01D62DF290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5087938"/>
            <a:ext cx="1295400" cy="381000"/>
          </a:xfrm>
          <a:prstGeom prst="rect">
            <a:avLst/>
          </a:prstGeom>
          <a:solidFill>
            <a:srgbClr val="990099"/>
          </a:solidFill>
          <a:ln w="12700" cap="sq">
            <a:solidFill>
              <a:schemeClr val="bg2"/>
            </a:solidFill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102415" name="Rectangle 19">
            <a:extLst>
              <a:ext uri="{FF2B5EF4-FFF2-40B4-BE49-F238E27FC236}">
                <a16:creationId xmlns:a16="http://schemas.microsoft.com/office/drawing/2014/main" id="{E435DAA3-8CB0-4BB6-8E06-FD06115738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5468938"/>
            <a:ext cx="1295400" cy="381000"/>
          </a:xfrm>
          <a:prstGeom prst="rect">
            <a:avLst/>
          </a:prstGeom>
          <a:solidFill>
            <a:srgbClr val="99CC00"/>
          </a:solidFill>
          <a:ln w="12700" cap="sq">
            <a:solidFill>
              <a:schemeClr val="bg2"/>
            </a:solidFill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22" name="Text Box 20">
            <a:extLst>
              <a:ext uri="{FF2B5EF4-FFF2-40B4-BE49-F238E27FC236}">
                <a16:creationId xmlns:a16="http://schemas.microsoft.com/office/drawing/2014/main" id="{B1ED6F5C-6CDB-4CDE-BC00-8153FF9104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4325938"/>
            <a:ext cx="6400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rgbClr val="000000"/>
                </a:solidFill>
              </a:rPr>
              <a:t>（</a:t>
            </a:r>
            <a:r>
              <a:rPr lang="en-US" altLang="zh-CN" sz="2000" b="1" dirty="0">
                <a:solidFill>
                  <a:srgbClr val="000000"/>
                </a:solidFill>
              </a:rPr>
              <a:t>SI</a:t>
            </a:r>
            <a:r>
              <a:rPr lang="zh-CN" altLang="en-US" sz="2000" b="1" dirty="0">
                <a:solidFill>
                  <a:srgbClr val="000000"/>
                </a:solidFill>
              </a:rPr>
              <a:t>）</a:t>
            </a:r>
            <a:r>
              <a:rPr lang="zh-CN" altLang="en-US" sz="2000" b="1" dirty="0">
                <a:solidFill>
                  <a:srgbClr val="000000"/>
                </a:solidFill>
                <a:sym typeface="Symbol" panose="05050102010706020507" pitchFamily="18" charset="2"/>
              </a:rPr>
              <a:t>                                                                 </a:t>
            </a:r>
            <a:r>
              <a:rPr lang="zh-CN" altLang="en-US" sz="2000" b="1" dirty="0">
                <a:solidFill>
                  <a:srgbClr val="000000"/>
                </a:solidFill>
              </a:rPr>
              <a:t>（</a:t>
            </a:r>
            <a:r>
              <a:rPr lang="en-US" altLang="zh-CN" sz="2000" b="1" dirty="0">
                <a:solidFill>
                  <a:srgbClr val="000000"/>
                </a:solidFill>
              </a:rPr>
              <a:t>DI</a:t>
            </a:r>
            <a:r>
              <a:rPr lang="zh-CN" altLang="en-US" sz="2000" b="1" dirty="0">
                <a:solidFill>
                  <a:srgbClr val="000000"/>
                </a:solidFill>
              </a:rPr>
              <a:t>）</a:t>
            </a:r>
            <a:r>
              <a:rPr lang="zh-CN" altLang="en-US" sz="2000" b="1" dirty="0">
                <a:solidFill>
                  <a:srgbClr val="000000"/>
                </a:solidFill>
                <a:sym typeface="Symbol" panose="05050102010706020507" pitchFamily="18" charset="2"/>
              </a:rPr>
              <a:t> </a:t>
            </a:r>
          </a:p>
        </p:txBody>
      </p:sp>
      <p:grpSp>
        <p:nvGrpSpPr>
          <p:cNvPr id="102417" name="Group 21">
            <a:extLst>
              <a:ext uri="{FF2B5EF4-FFF2-40B4-BE49-F238E27FC236}">
                <a16:creationId xmlns:a16="http://schemas.microsoft.com/office/drawing/2014/main" id="{44A5A10C-BEB9-4B76-AC38-AD40DF784263}"/>
              </a:ext>
            </a:extLst>
          </p:cNvPr>
          <p:cNvGrpSpPr>
            <a:grpSpLocks/>
          </p:cNvGrpSpPr>
          <p:nvPr/>
        </p:nvGrpSpPr>
        <p:grpSpPr bwMode="auto">
          <a:xfrm>
            <a:off x="5257800" y="3716338"/>
            <a:ext cx="1295400" cy="3048000"/>
            <a:chOff x="3648" y="1296"/>
            <a:chExt cx="816" cy="1920"/>
          </a:xfrm>
        </p:grpSpPr>
        <p:grpSp>
          <p:nvGrpSpPr>
            <p:cNvPr id="102423" name="Group 22">
              <a:extLst>
                <a:ext uri="{FF2B5EF4-FFF2-40B4-BE49-F238E27FC236}">
                  <a16:creationId xmlns:a16="http://schemas.microsoft.com/office/drawing/2014/main" id="{BB856520-A684-4C20-BEAD-C153837E4E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48" y="1296"/>
              <a:ext cx="816" cy="1920"/>
              <a:chOff x="1536" y="1296"/>
              <a:chExt cx="816" cy="2112"/>
            </a:xfrm>
          </p:grpSpPr>
          <p:sp>
            <p:nvSpPr>
              <p:cNvPr id="102428" name="Line 23">
                <a:extLst>
                  <a:ext uri="{FF2B5EF4-FFF2-40B4-BE49-F238E27FC236}">
                    <a16:creationId xmlns:a16="http://schemas.microsoft.com/office/drawing/2014/main" id="{79407098-2F4E-4FEC-97A2-CCED95E5DC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1296"/>
                <a:ext cx="0" cy="2112"/>
              </a:xfrm>
              <a:prstGeom prst="line">
                <a:avLst/>
              </a:prstGeom>
              <a:noFill/>
              <a:ln w="12700" cap="sq">
                <a:solidFill>
                  <a:srgbClr val="0E457C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429" name="Line 24">
                <a:extLst>
                  <a:ext uri="{FF2B5EF4-FFF2-40B4-BE49-F238E27FC236}">
                    <a16:creationId xmlns:a16="http://schemas.microsoft.com/office/drawing/2014/main" id="{436A7D36-D83E-43EA-9E19-82F6422B1C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52" y="1296"/>
                <a:ext cx="0" cy="2112"/>
              </a:xfrm>
              <a:prstGeom prst="line">
                <a:avLst/>
              </a:prstGeom>
              <a:noFill/>
              <a:ln w="12700" cap="sq">
                <a:solidFill>
                  <a:srgbClr val="0E457C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02424" name="Rectangle 25">
              <a:extLst>
                <a:ext uri="{FF2B5EF4-FFF2-40B4-BE49-F238E27FC236}">
                  <a16:creationId xmlns:a16="http://schemas.microsoft.com/office/drawing/2014/main" id="{1ADFB228-7218-4177-937F-9E614E9184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1680"/>
              <a:ext cx="816" cy="240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02425" name="Rectangle 26">
              <a:extLst>
                <a:ext uri="{FF2B5EF4-FFF2-40B4-BE49-F238E27FC236}">
                  <a16:creationId xmlns:a16="http://schemas.microsoft.com/office/drawing/2014/main" id="{A9589DA1-CB32-47D2-AB1C-1BA84E557E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1920"/>
              <a:ext cx="816" cy="240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02426" name="Rectangle 27">
              <a:extLst>
                <a:ext uri="{FF2B5EF4-FFF2-40B4-BE49-F238E27FC236}">
                  <a16:creationId xmlns:a16="http://schemas.microsoft.com/office/drawing/2014/main" id="{257585C4-B0FF-4EF9-A5FE-595B8DBF7D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2160"/>
              <a:ext cx="816" cy="240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02427" name="Rectangle 28">
              <a:extLst>
                <a:ext uri="{FF2B5EF4-FFF2-40B4-BE49-F238E27FC236}">
                  <a16:creationId xmlns:a16="http://schemas.microsoft.com/office/drawing/2014/main" id="{191914DE-6185-48A1-9C5C-F08A42391A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2400"/>
              <a:ext cx="816" cy="240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</p:grpSp>
      <p:sp>
        <p:nvSpPr>
          <p:cNvPr id="102418" name="AutoShape 29">
            <a:extLst>
              <a:ext uri="{FF2B5EF4-FFF2-40B4-BE49-F238E27FC236}">
                <a16:creationId xmlns:a16="http://schemas.microsoft.com/office/drawing/2014/main" id="{BF2AD07D-1621-46E1-ADD5-BB2AAF2E2271}"/>
              </a:ext>
            </a:extLst>
          </p:cNvPr>
          <p:cNvSpPr>
            <a:spLocks/>
          </p:cNvSpPr>
          <p:nvPr/>
        </p:nvSpPr>
        <p:spPr bwMode="auto">
          <a:xfrm>
            <a:off x="3886200" y="4325938"/>
            <a:ext cx="152400" cy="1524000"/>
          </a:xfrm>
          <a:prstGeom prst="rightBrace">
            <a:avLst>
              <a:gd name="adj1" fmla="val 83287"/>
              <a:gd name="adj2" fmla="val 50000"/>
            </a:avLst>
          </a:prstGeom>
          <a:noFill/>
          <a:ln w="9525">
            <a:solidFill>
              <a:srgbClr val="0E457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102419" name="AutoShape 30">
            <a:extLst>
              <a:ext uri="{FF2B5EF4-FFF2-40B4-BE49-F238E27FC236}">
                <a16:creationId xmlns:a16="http://schemas.microsoft.com/office/drawing/2014/main" id="{CBC7F557-228E-4937-80AE-2E932C19D0BC}"/>
              </a:ext>
            </a:extLst>
          </p:cNvPr>
          <p:cNvSpPr>
            <a:spLocks/>
          </p:cNvSpPr>
          <p:nvPr/>
        </p:nvSpPr>
        <p:spPr bwMode="auto">
          <a:xfrm rot="10800000">
            <a:off x="5029200" y="4325938"/>
            <a:ext cx="152400" cy="1524000"/>
          </a:xfrm>
          <a:prstGeom prst="rightBrace">
            <a:avLst>
              <a:gd name="adj1" fmla="val 83287"/>
              <a:gd name="adj2" fmla="val 50000"/>
            </a:avLst>
          </a:prstGeom>
          <a:noFill/>
          <a:ln w="9525">
            <a:solidFill>
              <a:srgbClr val="0E457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102420" name="AutoShape 31">
            <a:extLst>
              <a:ext uri="{FF2B5EF4-FFF2-40B4-BE49-F238E27FC236}">
                <a16:creationId xmlns:a16="http://schemas.microsoft.com/office/drawing/2014/main" id="{F7FED389-D177-4932-A82F-D5CB1777EB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4935538"/>
            <a:ext cx="838200" cy="304800"/>
          </a:xfrm>
          <a:prstGeom prst="rightArrow">
            <a:avLst>
              <a:gd name="adj1" fmla="val 50000"/>
              <a:gd name="adj2" fmla="val 68750"/>
            </a:avLst>
          </a:prstGeom>
          <a:solidFill>
            <a:srgbClr val="FF3300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102421" name="Rectangle 32">
            <a:extLst>
              <a:ext uri="{FF2B5EF4-FFF2-40B4-BE49-F238E27FC236}">
                <a16:creationId xmlns:a16="http://schemas.microsoft.com/office/drawing/2014/main" id="{2AB00FC3-5617-47B5-AE6E-D4C8C929D2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5849938"/>
            <a:ext cx="1295400" cy="381000"/>
          </a:xfrm>
          <a:prstGeom prst="rect">
            <a:avLst/>
          </a:prstGeom>
          <a:noFill/>
          <a:ln w="12700" cap="sq">
            <a:solidFill>
              <a:srgbClr val="0E457C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102422" name="Rectangle 33">
            <a:extLst>
              <a:ext uri="{FF2B5EF4-FFF2-40B4-BE49-F238E27FC236}">
                <a16:creationId xmlns:a16="http://schemas.microsoft.com/office/drawing/2014/main" id="{41B7F97D-152E-4644-970C-35328815A3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5849938"/>
            <a:ext cx="1295400" cy="381000"/>
          </a:xfrm>
          <a:prstGeom prst="rect">
            <a:avLst/>
          </a:prstGeom>
          <a:noFill/>
          <a:ln w="12700" cap="sq">
            <a:solidFill>
              <a:srgbClr val="0E457C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46FFA881-5A9A-4DFD-9260-3B9703FCCD8B}"/>
              </a:ext>
            </a:extLst>
          </p:cNvPr>
          <p:cNvSpPr/>
          <p:nvPr/>
        </p:nvSpPr>
        <p:spPr>
          <a:xfrm>
            <a:off x="411525" y="1332498"/>
            <a:ext cx="8340000" cy="5262979"/>
          </a:xfrm>
          <a:prstGeom prst="rect">
            <a:avLst/>
          </a:prstGeom>
          <a:ln w="19050">
            <a:solidFill>
              <a:srgbClr val="2D8AE7">
                <a:lumMod val="75000"/>
              </a:srgbClr>
            </a:solidFill>
            <a:prstDash val="dash"/>
          </a:ln>
        </p:spPr>
        <p:txBody>
          <a:bodyPr wrap="square">
            <a:spAutoFit/>
          </a:bodyPr>
          <a:lstStyle/>
          <a:p>
            <a:pPr marL="457200" marR="0" lvl="0" indent="-457200" algn="just" defTabSz="91440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altLang="zh-CN" sz="2800" b="1" kern="0" dirty="0">
              <a:solidFill>
                <a:srgbClr val="C00000"/>
              </a:solidFill>
              <a:latin typeface="Times New Roman" panose="02020603050405020304" pitchFamily="18" charset="0"/>
              <a:ea typeface="方正静蕾简体" panose="02000000000000000000"/>
            </a:endParaRPr>
          </a:p>
          <a:p>
            <a:pPr marL="457200" marR="0" lvl="0" indent="-457200" algn="just" defTabSz="91440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altLang="zh-CN" sz="2800" b="1" kern="0" dirty="0">
              <a:solidFill>
                <a:srgbClr val="C00000"/>
              </a:solidFill>
              <a:latin typeface="Times New Roman" panose="02020603050405020304" pitchFamily="18" charset="0"/>
              <a:ea typeface="方正静蕾简体" panose="02000000000000000000"/>
            </a:endParaRPr>
          </a:p>
          <a:p>
            <a:pPr marL="457200" marR="0" lvl="0" indent="-457200" algn="just" defTabSz="91440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altLang="zh-CN" sz="2800" b="1" kern="0" dirty="0">
              <a:solidFill>
                <a:srgbClr val="C00000"/>
              </a:solidFill>
              <a:latin typeface="Times New Roman" panose="02020603050405020304" pitchFamily="18" charset="0"/>
              <a:ea typeface="方正静蕾简体" panose="02000000000000000000"/>
            </a:endParaRPr>
          </a:p>
          <a:p>
            <a:pPr marL="457200" marR="0" lvl="0" indent="-457200" algn="just" defTabSz="91440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altLang="zh-CN" sz="2800" b="1" kern="0" dirty="0">
              <a:solidFill>
                <a:srgbClr val="C00000"/>
              </a:solidFill>
              <a:latin typeface="Times New Roman" panose="02020603050405020304" pitchFamily="18" charset="0"/>
              <a:ea typeface="方正静蕾简体" panose="02000000000000000000"/>
            </a:endParaRPr>
          </a:p>
          <a:p>
            <a:pPr marL="457200" marR="0" lvl="0" indent="-457200" algn="just" defTabSz="91440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altLang="zh-CN" sz="2800" b="1" kern="0" dirty="0">
              <a:solidFill>
                <a:srgbClr val="C00000"/>
              </a:solidFill>
              <a:latin typeface="Times New Roman" panose="02020603050405020304" pitchFamily="18" charset="0"/>
              <a:ea typeface="方正静蕾简体" panose="02000000000000000000"/>
            </a:endParaRPr>
          </a:p>
          <a:p>
            <a:pPr marL="457200" marR="0" lvl="0" indent="-457200" algn="just" defTabSz="91440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altLang="zh-CN" sz="2800" b="1" kern="0" dirty="0">
              <a:solidFill>
                <a:srgbClr val="C00000"/>
              </a:solidFill>
              <a:latin typeface="Times New Roman" panose="02020603050405020304" pitchFamily="18" charset="0"/>
              <a:ea typeface="方正静蕾简体" panose="02000000000000000000"/>
            </a:endParaRPr>
          </a:p>
          <a:p>
            <a:pPr marL="457200" marR="0" lvl="0" indent="-457200" algn="just" defTabSz="91440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altLang="zh-CN" sz="2800" b="1" kern="0" dirty="0">
              <a:solidFill>
                <a:srgbClr val="C00000"/>
              </a:solidFill>
              <a:latin typeface="Times New Roman" panose="02020603050405020304" pitchFamily="18" charset="0"/>
              <a:ea typeface="方正静蕾简体" panose="02000000000000000000"/>
            </a:endParaRPr>
          </a:p>
          <a:p>
            <a:pPr marL="457200" marR="0" lvl="0" indent="-457200" algn="just" defTabSz="91440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altLang="zh-CN" sz="2800" b="1" kern="0" dirty="0">
              <a:solidFill>
                <a:srgbClr val="C00000"/>
              </a:solidFill>
              <a:latin typeface="Times New Roman" panose="02020603050405020304" pitchFamily="18" charset="0"/>
              <a:ea typeface="方正静蕾简体" panose="02000000000000000000"/>
            </a:endParaRPr>
          </a:p>
          <a:p>
            <a:pPr marL="457200" marR="0" lvl="0" indent="-457200" algn="just" defTabSz="91440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altLang="zh-CN" sz="2800" b="1" kern="0" dirty="0">
              <a:solidFill>
                <a:srgbClr val="C00000"/>
              </a:solidFill>
              <a:latin typeface="Times New Roman" panose="02020603050405020304" pitchFamily="18" charset="0"/>
              <a:ea typeface="方正静蕾简体" panose="02000000000000000000"/>
            </a:endParaRPr>
          </a:p>
          <a:p>
            <a:pPr marL="457200" marR="0" lvl="0" indent="-457200" algn="just" defTabSz="91440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altLang="zh-CN" sz="2800" b="1" kern="0" dirty="0">
              <a:solidFill>
                <a:srgbClr val="C00000"/>
              </a:solidFill>
              <a:latin typeface="Times New Roman" panose="02020603050405020304" pitchFamily="18" charset="0"/>
              <a:ea typeface="方正静蕾简体" panose="02000000000000000000"/>
            </a:endParaRPr>
          </a:p>
          <a:p>
            <a:pPr marL="457200" marR="0" lvl="0" indent="-457200" algn="just" defTabSz="91440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altLang="zh-CN" sz="2800" b="1" kern="0" dirty="0">
              <a:solidFill>
                <a:srgbClr val="C00000"/>
              </a:solidFill>
              <a:latin typeface="Times New Roman" panose="02020603050405020304" pitchFamily="18" charset="0"/>
              <a:ea typeface="方正静蕾简体" panose="02000000000000000000"/>
            </a:endParaRPr>
          </a:p>
          <a:p>
            <a:pPr marL="457200" marR="0" lvl="0" indent="-457200" algn="just" defTabSz="91440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altLang="zh-CN" sz="2800" b="1" kern="0" dirty="0">
              <a:solidFill>
                <a:srgbClr val="C00000"/>
              </a:solidFill>
              <a:latin typeface="Times New Roman" panose="02020603050405020304" pitchFamily="18" charset="0"/>
              <a:ea typeface="方正静蕾简体" panose="02000000000000000000"/>
            </a:endParaRPr>
          </a:p>
        </p:txBody>
      </p:sp>
      <p:sp>
        <p:nvSpPr>
          <p:cNvPr id="37" name="Rectangle 13">
            <a:extLst>
              <a:ext uri="{FF2B5EF4-FFF2-40B4-BE49-F238E27FC236}">
                <a16:creationId xmlns:a16="http://schemas.microsoft.com/office/drawing/2014/main" id="{102B6EDA-6FB0-4B41-BCCB-379130978B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7006" y="601901"/>
            <a:ext cx="5414687" cy="523220"/>
          </a:xfrm>
          <a:prstGeom prst="rect">
            <a:avLst/>
          </a:prstGeom>
          <a:solidFill>
            <a:srgbClr val="0E457C"/>
          </a:solidFill>
          <a:ln>
            <a:noFill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chemeClr val="bg1"/>
                </a:solidFill>
              </a:rPr>
              <a:t>执行 </a:t>
            </a:r>
            <a:r>
              <a:rPr lang="en-US" altLang="zh-CN" sz="2800" b="1" dirty="0">
                <a:solidFill>
                  <a:schemeClr val="bg1"/>
                </a:solidFill>
              </a:rPr>
              <a:t>REP MOVS </a:t>
            </a:r>
            <a:r>
              <a:rPr lang="zh-CN" altLang="en-US" sz="2400" b="1" dirty="0">
                <a:solidFill>
                  <a:srgbClr val="FF3300"/>
                </a:solidFill>
                <a:ea typeface="楷体_GB2312"/>
                <a:cs typeface="楷体_GB2312"/>
              </a:rPr>
              <a:t>之前</a:t>
            </a:r>
            <a:r>
              <a:rPr lang="zh-CN" altLang="en-US" sz="2800" b="1" dirty="0">
                <a:solidFill>
                  <a:srgbClr val="FF0000"/>
                </a:solidFill>
              </a:rPr>
              <a:t>，</a:t>
            </a:r>
            <a:r>
              <a:rPr lang="zh-CN" altLang="en-US" sz="2400" b="1" dirty="0">
                <a:solidFill>
                  <a:srgbClr val="FF3300"/>
                </a:solidFill>
                <a:ea typeface="楷体_GB2312"/>
                <a:cs typeface="楷体_GB2312"/>
              </a:rPr>
              <a:t>应先做好</a:t>
            </a:r>
            <a:r>
              <a:rPr lang="zh-CN" altLang="en-US" sz="2000" b="1" dirty="0">
                <a:solidFill>
                  <a:srgbClr val="FF3300"/>
                </a:solidFill>
                <a:ea typeface="楷体_GB2312"/>
                <a:cs typeface="楷体_GB2312"/>
              </a:rPr>
              <a:t>：</a:t>
            </a:r>
            <a:endParaRPr lang="zh-CN" altLang="en-US" sz="2000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 animBg="1"/>
      <p:bldP spid="9" grpId="0"/>
      <p:bldP spid="22" grpId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ext Box 2">
            <a:extLst>
              <a:ext uri="{FF2B5EF4-FFF2-40B4-BE49-F238E27FC236}">
                <a16:creationId xmlns:a16="http://schemas.microsoft.com/office/drawing/2014/main" id="{67085DE4-8809-4FE0-A628-9A4210C4B9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473076"/>
            <a:ext cx="4335462" cy="6294031"/>
          </a:xfrm>
          <a:prstGeom prst="rect">
            <a:avLst/>
          </a:prstGeom>
          <a:noFill/>
          <a:ln w="28575">
            <a:solidFill>
              <a:srgbClr val="0E457C"/>
            </a:solidFill>
            <a:prstDash val="dash"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2000" b="1" cap="all" dirty="0">
                <a:solidFill>
                  <a:srgbClr val="C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data   segment</a:t>
            </a:r>
          </a:p>
          <a:p>
            <a:pPr algn="just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2000" b="1" cap="all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       mess1  </a:t>
            </a:r>
            <a:r>
              <a:rPr lang="en-US" altLang="zh-CN" sz="2000" b="1" cap="all" dirty="0" err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db</a:t>
            </a:r>
            <a:r>
              <a:rPr lang="en-US" altLang="zh-CN" sz="2000" b="1" cap="all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  ‘</a:t>
            </a:r>
            <a:r>
              <a:rPr lang="en-US" altLang="zh-CN" sz="2000" b="1" cap="all" dirty="0" err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personal_computer</a:t>
            </a:r>
            <a:r>
              <a:rPr lang="en-US" altLang="zh-CN" sz="2000" b="1" cap="all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’</a:t>
            </a:r>
          </a:p>
          <a:p>
            <a:pPr algn="just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2000" b="1" cap="all" dirty="0">
                <a:solidFill>
                  <a:srgbClr val="C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data   ends</a:t>
            </a:r>
          </a:p>
          <a:p>
            <a:pPr lvl="3" algn="just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  <a:defRPr/>
            </a:pPr>
            <a:endParaRPr lang="en-US" altLang="zh-CN" sz="1100" b="1" cap="all" dirty="0">
              <a:solidFill>
                <a:srgbClr val="C00000"/>
              </a:solidFill>
              <a:latin typeface="Times New Roman" panose="02020603050405020304" pitchFamily="18" charset="0"/>
              <a:ea typeface="楷体_GB2312"/>
              <a:cs typeface="楷体_GB2312"/>
            </a:endParaRPr>
          </a:p>
          <a:p>
            <a:pPr algn="just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2000" b="1" cap="all" dirty="0">
                <a:solidFill>
                  <a:srgbClr val="C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extra  segment</a:t>
            </a:r>
          </a:p>
          <a:p>
            <a:pPr algn="just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2000" b="1" cap="all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       mess2  </a:t>
            </a:r>
            <a:r>
              <a:rPr lang="en-US" altLang="zh-CN" sz="2000" b="1" cap="all" dirty="0" err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db</a:t>
            </a:r>
            <a:r>
              <a:rPr lang="en-US" altLang="zh-CN" sz="2000" b="1" cap="all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  17 dup (?)</a:t>
            </a:r>
          </a:p>
          <a:p>
            <a:pPr algn="just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2000" b="1" cap="all" dirty="0">
                <a:solidFill>
                  <a:srgbClr val="C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extra  ends</a:t>
            </a:r>
          </a:p>
          <a:p>
            <a:pPr lvl="3" algn="just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  <a:defRPr/>
            </a:pPr>
            <a:endParaRPr lang="en-US" altLang="zh-CN" sz="1100" b="1" cap="all" dirty="0">
              <a:solidFill>
                <a:srgbClr val="C00000"/>
              </a:solidFill>
              <a:latin typeface="Times New Roman" panose="02020603050405020304" pitchFamily="18" charset="0"/>
              <a:ea typeface="楷体_GB2312"/>
              <a:cs typeface="楷体_GB2312"/>
            </a:endParaRPr>
          </a:p>
          <a:p>
            <a:pPr algn="just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2000" b="1" cap="all" dirty="0">
                <a:solidFill>
                  <a:srgbClr val="C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code   segment</a:t>
            </a:r>
          </a:p>
          <a:p>
            <a:pPr algn="just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2000" b="1" cap="all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       </a:t>
            </a:r>
            <a:r>
              <a:rPr lang="en-US" altLang="zh-CN" sz="2000" b="1" cap="all" dirty="0" err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mov</a:t>
            </a:r>
            <a:r>
              <a:rPr lang="en-US" altLang="zh-CN" sz="2000" b="1" cap="all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  ax, data</a:t>
            </a:r>
          </a:p>
          <a:p>
            <a:pPr algn="just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2000" b="1" cap="all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       </a:t>
            </a:r>
            <a:r>
              <a:rPr lang="en-US" altLang="zh-CN" sz="2000" b="1" cap="all" dirty="0" err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mov</a:t>
            </a:r>
            <a:r>
              <a:rPr lang="en-US" altLang="zh-CN" sz="2000" b="1" cap="all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	  </a:t>
            </a:r>
            <a:r>
              <a:rPr lang="en-US" altLang="zh-CN" sz="2000" b="1" cap="all" dirty="0" err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ds,ax</a:t>
            </a:r>
            <a:endParaRPr lang="en-US" altLang="zh-CN" sz="2000" b="1" cap="all" dirty="0">
              <a:solidFill>
                <a:srgbClr val="000000"/>
              </a:solidFill>
              <a:latin typeface="Times New Roman" panose="02020603050405020304" pitchFamily="18" charset="0"/>
              <a:ea typeface="楷体_GB2312"/>
              <a:cs typeface="楷体_GB2312"/>
            </a:endParaRPr>
          </a:p>
          <a:p>
            <a:pPr algn="just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2000" b="1" cap="all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       </a:t>
            </a:r>
            <a:r>
              <a:rPr lang="en-US" altLang="zh-CN" sz="2000" b="1" cap="all" dirty="0" err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mov</a:t>
            </a:r>
            <a:r>
              <a:rPr lang="en-US" altLang="zh-CN" sz="2000" b="1" cap="all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	  ax, extra</a:t>
            </a:r>
          </a:p>
          <a:p>
            <a:pPr algn="just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2000" b="1" cap="all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       </a:t>
            </a:r>
            <a:r>
              <a:rPr lang="en-US" altLang="zh-CN" sz="2000" b="1" cap="all" dirty="0" err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mov</a:t>
            </a:r>
            <a:r>
              <a:rPr lang="en-US" altLang="zh-CN" sz="2000" b="1" cap="all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  </a:t>
            </a:r>
            <a:r>
              <a:rPr lang="en-US" altLang="zh-CN" sz="2000" b="1" cap="all" dirty="0" err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es</a:t>
            </a:r>
            <a:r>
              <a:rPr lang="en-US" altLang="zh-CN" sz="2000" b="1" cap="all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, ax</a:t>
            </a:r>
          </a:p>
          <a:p>
            <a:pPr algn="just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2000" b="1" cap="all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       lea    </a:t>
            </a:r>
            <a:r>
              <a:rPr lang="en-US" altLang="zh-CN" sz="2000" b="1" cap="all" dirty="0" err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si</a:t>
            </a:r>
            <a:r>
              <a:rPr lang="en-US" altLang="zh-CN" sz="2000" b="1" cap="all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, mess1</a:t>
            </a:r>
          </a:p>
          <a:p>
            <a:pPr algn="just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2000" b="1" cap="all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       lea    di, mess2</a:t>
            </a:r>
          </a:p>
          <a:p>
            <a:pPr algn="just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2000" b="1" cap="all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       </a:t>
            </a:r>
            <a:r>
              <a:rPr lang="en-US" altLang="zh-CN" sz="2000" b="1" cap="all" dirty="0" err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mov</a:t>
            </a:r>
            <a:r>
              <a:rPr lang="en-US" altLang="zh-CN" sz="2000" b="1" cap="all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  cx, 17</a:t>
            </a:r>
          </a:p>
          <a:p>
            <a:pPr algn="just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2000" b="1" cap="all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       </a:t>
            </a:r>
            <a:r>
              <a:rPr lang="en-US" altLang="zh-CN" sz="2000" b="1" cap="all" dirty="0" err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cld</a:t>
            </a:r>
            <a:endParaRPr lang="en-US" altLang="zh-CN" sz="2000" b="1" cap="all" dirty="0">
              <a:solidFill>
                <a:srgbClr val="000000"/>
              </a:solidFill>
              <a:latin typeface="Times New Roman" panose="02020603050405020304" pitchFamily="18" charset="0"/>
              <a:ea typeface="楷体_GB2312"/>
              <a:cs typeface="楷体_GB2312"/>
            </a:endParaRPr>
          </a:p>
          <a:p>
            <a:pPr algn="just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2000" b="1" cap="all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       rep  </a:t>
            </a:r>
            <a:r>
              <a:rPr lang="en-US" altLang="zh-CN" sz="2000" b="1" cap="all" dirty="0" err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movsb</a:t>
            </a:r>
            <a:endParaRPr lang="en-US" altLang="zh-CN" sz="2000" b="1" cap="all" dirty="0">
              <a:solidFill>
                <a:srgbClr val="000000"/>
              </a:solidFill>
              <a:latin typeface="Times New Roman" panose="02020603050405020304" pitchFamily="18" charset="0"/>
              <a:ea typeface="楷体_GB2312"/>
              <a:cs typeface="楷体_GB2312"/>
            </a:endParaRPr>
          </a:p>
          <a:p>
            <a:pPr algn="just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2000" b="1" cap="all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       …</a:t>
            </a:r>
          </a:p>
          <a:p>
            <a:pPr algn="just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2000" b="1" cap="all" dirty="0">
                <a:solidFill>
                  <a:srgbClr val="C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code   ends</a:t>
            </a:r>
            <a:endParaRPr lang="en-US" altLang="zh-CN" sz="2000" cap="all" dirty="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3434" name="Text Box 4">
            <a:extLst>
              <a:ext uri="{FF2B5EF4-FFF2-40B4-BE49-F238E27FC236}">
                <a16:creationId xmlns:a16="http://schemas.microsoft.com/office/drawing/2014/main" id="{08926263-92B5-4EE1-91A8-AAC4E709C8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4899" y="4995673"/>
            <a:ext cx="2608135" cy="163195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b="1" cap="all" dirty="0">
                <a:solidFill>
                  <a:schemeClr val="bg1"/>
                </a:solidFill>
                <a:ea typeface="楷体_GB2312"/>
                <a:cs typeface="楷体_GB2312"/>
              </a:rPr>
              <a:t>lea  </a:t>
            </a:r>
            <a:r>
              <a:rPr lang="en-US" altLang="zh-CN" sz="2000" b="1" cap="all" dirty="0" err="1">
                <a:solidFill>
                  <a:schemeClr val="bg1"/>
                </a:solidFill>
                <a:ea typeface="楷体_GB2312"/>
                <a:cs typeface="楷体_GB2312"/>
              </a:rPr>
              <a:t>si</a:t>
            </a:r>
            <a:r>
              <a:rPr lang="en-US" altLang="zh-CN" sz="2000" b="1" cap="all" dirty="0">
                <a:solidFill>
                  <a:schemeClr val="bg1"/>
                </a:solidFill>
                <a:ea typeface="楷体_GB2312"/>
                <a:cs typeface="楷体_GB2312"/>
              </a:rPr>
              <a:t>, mess1+16</a:t>
            </a: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b="1" cap="all" dirty="0">
                <a:solidFill>
                  <a:schemeClr val="bg1"/>
                </a:solidFill>
                <a:ea typeface="楷体_GB2312"/>
                <a:cs typeface="楷体_GB2312"/>
              </a:rPr>
              <a:t>lea  di, mess2+16</a:t>
            </a: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b="1" cap="all" dirty="0">
                <a:solidFill>
                  <a:schemeClr val="bg1"/>
                </a:solidFill>
                <a:ea typeface="楷体_GB2312"/>
                <a:cs typeface="楷体_GB2312"/>
              </a:rPr>
              <a:t>mov  cx, 17</a:t>
            </a: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b="1" cap="all" dirty="0">
                <a:solidFill>
                  <a:schemeClr val="bg1"/>
                </a:solidFill>
                <a:ea typeface="楷体_GB2312"/>
                <a:cs typeface="楷体_GB2312"/>
              </a:rPr>
              <a:t>std</a:t>
            </a: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b="1" cap="all" dirty="0">
                <a:solidFill>
                  <a:schemeClr val="bg1"/>
                </a:solidFill>
                <a:ea typeface="楷体_GB2312"/>
                <a:cs typeface="楷体_GB2312"/>
              </a:rPr>
              <a:t>rep  </a:t>
            </a:r>
            <a:r>
              <a:rPr lang="en-US" altLang="zh-CN" sz="2000" b="1" cap="all" dirty="0" err="1">
                <a:solidFill>
                  <a:schemeClr val="bg1"/>
                </a:solidFill>
                <a:ea typeface="楷体_GB2312"/>
                <a:cs typeface="楷体_GB2312"/>
              </a:rPr>
              <a:t>movsb</a:t>
            </a:r>
            <a:endParaRPr lang="en-US" altLang="zh-CN" sz="2000" b="1" cap="all" dirty="0">
              <a:solidFill>
                <a:schemeClr val="bg1"/>
              </a:solidFill>
              <a:ea typeface="楷体_GB2312"/>
              <a:cs typeface="楷体_GB2312"/>
            </a:endParaRPr>
          </a:p>
        </p:txBody>
      </p:sp>
      <p:sp>
        <p:nvSpPr>
          <p:cNvPr id="103428" name="灯片编号占位符 2">
            <a:extLst>
              <a:ext uri="{FF2B5EF4-FFF2-40B4-BE49-F238E27FC236}">
                <a16:creationId xmlns:a16="http://schemas.microsoft.com/office/drawing/2014/main" id="{0FED9A52-2536-410D-B2AE-57FC886C1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C38E91E9-072E-4AD1-9E72-51FD80E49AB4}" type="slidenum">
              <a:rPr lang="en-US" altLang="zh-CN" sz="1200" smtClean="0">
                <a:solidFill>
                  <a:srgbClr val="B4B686"/>
                </a:solidFill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89</a:t>
            </a:fld>
            <a:endParaRPr lang="en-US" altLang="zh-CN" sz="1200">
              <a:solidFill>
                <a:srgbClr val="B4B686"/>
              </a:solidFill>
            </a:endParaRPr>
          </a:p>
        </p:txBody>
      </p:sp>
      <p:sp>
        <p:nvSpPr>
          <p:cNvPr id="7" name="Text Box 2">
            <a:extLst>
              <a:ext uri="{FF2B5EF4-FFF2-40B4-BE49-F238E27FC236}">
                <a16:creationId xmlns:a16="http://schemas.microsoft.com/office/drawing/2014/main" id="{2EBF0F65-4449-4AD0-9936-1D6B4C0BAF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2387" y="473076"/>
            <a:ext cx="4014788" cy="5878532"/>
          </a:xfrm>
          <a:prstGeom prst="rect">
            <a:avLst/>
          </a:prstGeom>
          <a:noFill/>
          <a:ln w="28575">
            <a:solidFill>
              <a:srgbClr val="0E457C"/>
            </a:solidFill>
            <a:prstDash val="dash"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2000" b="1" cap="all" dirty="0">
                <a:solidFill>
                  <a:srgbClr val="C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data   segment</a:t>
            </a:r>
          </a:p>
          <a:p>
            <a:pPr algn="just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2000" b="1" cap="all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      mess1 </a:t>
            </a:r>
            <a:r>
              <a:rPr lang="en-US" altLang="zh-CN" sz="2000" b="1" cap="all" dirty="0" err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db</a:t>
            </a:r>
            <a:r>
              <a:rPr lang="en-US" altLang="zh-CN" sz="2000" b="1" cap="all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  ‘</a:t>
            </a:r>
            <a:r>
              <a:rPr lang="en-US" altLang="zh-CN" sz="2000" b="1" cap="all" dirty="0" err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personal_computer</a:t>
            </a:r>
            <a:r>
              <a:rPr lang="en-US" altLang="zh-CN" sz="2000" b="1" cap="all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’</a:t>
            </a:r>
          </a:p>
          <a:p>
            <a:pPr algn="just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2000" b="1" cap="all" dirty="0">
                <a:solidFill>
                  <a:srgbClr val="000000"/>
                </a:solidFill>
                <a:latin typeface="Times New Roman" panose="02020603050405020304" pitchFamily="18" charset="0"/>
              </a:rPr>
              <a:t>      mess2  </a:t>
            </a:r>
            <a:r>
              <a:rPr lang="en-US" altLang="zh-CN" sz="2000" b="1" cap="all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db</a:t>
            </a:r>
            <a:r>
              <a:rPr lang="en-US" altLang="zh-CN" sz="2000" b="1" cap="all" dirty="0">
                <a:solidFill>
                  <a:srgbClr val="000000"/>
                </a:solidFill>
                <a:latin typeface="Times New Roman" panose="02020603050405020304" pitchFamily="18" charset="0"/>
              </a:rPr>
              <a:t>    17 dup (?)</a:t>
            </a:r>
            <a:endParaRPr lang="en-US" altLang="zh-CN" sz="2000" b="1" cap="all" dirty="0">
              <a:solidFill>
                <a:srgbClr val="000000"/>
              </a:solidFill>
              <a:latin typeface="Times New Roman" panose="02020603050405020304" pitchFamily="18" charset="0"/>
              <a:ea typeface="楷体_GB2312"/>
              <a:cs typeface="楷体_GB2312"/>
            </a:endParaRPr>
          </a:p>
          <a:p>
            <a:pPr algn="just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2000" b="1" cap="all" dirty="0">
                <a:solidFill>
                  <a:srgbClr val="C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data   ends</a:t>
            </a:r>
          </a:p>
          <a:p>
            <a:pPr algn="just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  <a:defRPr/>
            </a:pPr>
            <a:endParaRPr lang="en-US" altLang="zh-CN" b="1" cap="all" dirty="0">
              <a:solidFill>
                <a:srgbClr val="C00000"/>
              </a:solidFill>
              <a:latin typeface="Times New Roman" panose="02020603050405020304" pitchFamily="18" charset="0"/>
              <a:ea typeface="楷体_GB2312"/>
              <a:cs typeface="楷体_GB2312"/>
            </a:endParaRPr>
          </a:p>
          <a:p>
            <a:pPr algn="just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2000" b="1" cap="all" dirty="0">
                <a:solidFill>
                  <a:srgbClr val="C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code   segment</a:t>
            </a:r>
          </a:p>
          <a:p>
            <a:pPr lvl="2" algn="just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2000" b="1" cap="all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 </a:t>
            </a:r>
            <a:r>
              <a:rPr lang="en-US" altLang="zh-CN" sz="2000" b="1" cap="all" dirty="0" err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mov</a:t>
            </a:r>
            <a:r>
              <a:rPr lang="en-US" altLang="zh-CN" sz="2000" b="1" cap="all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  ax, data</a:t>
            </a:r>
          </a:p>
          <a:p>
            <a:pPr lvl="2" algn="just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2000" b="1" cap="all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 </a:t>
            </a:r>
            <a:r>
              <a:rPr lang="en-US" altLang="zh-CN" sz="2000" b="1" cap="all" dirty="0" err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mov</a:t>
            </a:r>
            <a:r>
              <a:rPr lang="en-US" altLang="zh-CN" sz="2000" b="1" cap="all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  ds, a</a:t>
            </a:r>
            <a:r>
              <a:rPr lang="en-US" altLang="zh-CN" b="1" cap="all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endParaRPr lang="en-US" altLang="zh-CN" sz="2000" b="1" cap="all" dirty="0">
              <a:solidFill>
                <a:srgbClr val="000000"/>
              </a:solidFill>
              <a:latin typeface="Times New Roman" panose="02020603050405020304" pitchFamily="18" charset="0"/>
              <a:ea typeface="楷体_GB2312"/>
              <a:cs typeface="楷体_GB2312"/>
            </a:endParaRPr>
          </a:p>
          <a:p>
            <a:pPr lvl="2" algn="just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2000" b="1" cap="all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 </a:t>
            </a:r>
            <a:r>
              <a:rPr lang="en-US" altLang="zh-CN" sz="2000" b="1" cap="all" dirty="0" err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mov</a:t>
            </a:r>
            <a:r>
              <a:rPr lang="en-US" altLang="zh-CN" sz="2000" b="1" cap="all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  </a:t>
            </a:r>
            <a:r>
              <a:rPr lang="en-US" altLang="zh-CN" sz="2000" b="1" cap="all" dirty="0" err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es</a:t>
            </a:r>
            <a:r>
              <a:rPr lang="en-US" altLang="zh-CN" sz="2000" b="1" cap="all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, ax</a:t>
            </a:r>
          </a:p>
          <a:p>
            <a:pPr lvl="2" algn="just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  <a:defRPr/>
            </a:pPr>
            <a:endParaRPr lang="en-US" altLang="zh-CN" sz="2000" b="1" cap="all" dirty="0">
              <a:solidFill>
                <a:srgbClr val="000000"/>
              </a:solidFill>
              <a:latin typeface="Times New Roman" panose="02020603050405020304" pitchFamily="18" charset="0"/>
              <a:ea typeface="楷体_GB2312"/>
              <a:cs typeface="楷体_GB2312"/>
            </a:endParaRPr>
          </a:p>
          <a:p>
            <a:pPr lvl="2" algn="just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2000" b="1" cap="all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 lea  </a:t>
            </a:r>
            <a:r>
              <a:rPr lang="en-US" altLang="zh-CN" sz="2000" b="1" cap="all" dirty="0" err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si</a:t>
            </a:r>
            <a:r>
              <a:rPr lang="en-US" altLang="zh-CN" sz="2000" b="1" cap="all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, mess1</a:t>
            </a:r>
          </a:p>
          <a:p>
            <a:pPr lvl="2" algn="just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2000" b="1" cap="all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 lea  di, mess2</a:t>
            </a:r>
          </a:p>
          <a:p>
            <a:pPr lvl="2" algn="just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2000" b="1" cap="all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 </a:t>
            </a:r>
            <a:r>
              <a:rPr lang="en-US" altLang="zh-CN" sz="2000" b="1" cap="all" dirty="0" err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mov</a:t>
            </a:r>
            <a:r>
              <a:rPr lang="en-US" altLang="zh-CN" sz="2000" b="1" cap="all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  cx, 17</a:t>
            </a:r>
          </a:p>
          <a:p>
            <a:pPr lvl="2" algn="just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2000" b="1" cap="all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 </a:t>
            </a:r>
            <a:r>
              <a:rPr lang="en-US" altLang="zh-CN" sz="2000" b="1" cap="all" dirty="0" err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cld</a:t>
            </a:r>
            <a:endParaRPr lang="en-US" altLang="zh-CN" sz="2000" b="1" cap="all" dirty="0">
              <a:solidFill>
                <a:srgbClr val="000000"/>
              </a:solidFill>
              <a:latin typeface="Times New Roman" panose="02020603050405020304" pitchFamily="18" charset="0"/>
              <a:ea typeface="楷体_GB2312"/>
              <a:cs typeface="楷体_GB2312"/>
            </a:endParaRPr>
          </a:p>
          <a:p>
            <a:pPr lvl="2" algn="just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2000" b="1" cap="all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 rep  </a:t>
            </a:r>
            <a:r>
              <a:rPr lang="en-US" altLang="zh-CN" sz="2000" b="1" cap="all" dirty="0" err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movsb</a:t>
            </a:r>
            <a:endParaRPr lang="en-US" altLang="zh-CN" sz="2000" b="1" cap="all" dirty="0">
              <a:solidFill>
                <a:srgbClr val="000000"/>
              </a:solidFill>
              <a:latin typeface="Times New Roman" panose="02020603050405020304" pitchFamily="18" charset="0"/>
              <a:ea typeface="楷体_GB2312"/>
              <a:cs typeface="楷体_GB2312"/>
            </a:endParaRPr>
          </a:p>
          <a:p>
            <a:pPr lvl="2" algn="just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2000" b="1" cap="all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 …</a:t>
            </a:r>
          </a:p>
          <a:p>
            <a:pPr algn="just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2000" b="1" cap="all" dirty="0">
                <a:solidFill>
                  <a:srgbClr val="C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code   ends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9AACE2A-9D5A-464C-A976-37FA0222FFC6}"/>
              </a:ext>
            </a:extLst>
          </p:cNvPr>
          <p:cNvSpPr/>
          <p:nvPr/>
        </p:nvSpPr>
        <p:spPr>
          <a:xfrm>
            <a:off x="5128795" y="545212"/>
            <a:ext cx="4014788" cy="14536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DEFAFD8-D92F-4CE5-9689-6553C909A977}"/>
              </a:ext>
            </a:extLst>
          </p:cNvPr>
          <p:cNvSpPr/>
          <p:nvPr/>
        </p:nvSpPr>
        <p:spPr>
          <a:xfrm>
            <a:off x="663575" y="499269"/>
            <a:ext cx="4296945" cy="13684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E7C18FF-C154-4FB1-A890-56299C9B0A54}"/>
              </a:ext>
            </a:extLst>
          </p:cNvPr>
          <p:cNvSpPr/>
          <p:nvPr/>
        </p:nvSpPr>
        <p:spPr>
          <a:xfrm>
            <a:off x="6160134" y="2846293"/>
            <a:ext cx="1996313" cy="10080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5C62486-FF25-40D0-AA94-7DB791228090}"/>
              </a:ext>
            </a:extLst>
          </p:cNvPr>
          <p:cNvSpPr/>
          <p:nvPr/>
        </p:nvSpPr>
        <p:spPr>
          <a:xfrm>
            <a:off x="1098550" y="3262313"/>
            <a:ext cx="2522474" cy="12588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 animBg="1"/>
      <p:bldP spid="9" grpId="0" animBg="1"/>
      <p:bldP spid="10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F81B1-D4C0-4CFE-8E4B-8D75BF4F38F2}" type="slidenum">
              <a:rPr lang="zh-CN" altLang="en-US" smtClean="0"/>
              <a:t>9</a:t>
            </a:fld>
            <a:endParaRPr lang="zh-CN" altLang="en-US" dirty="0"/>
          </a:p>
        </p:txBody>
      </p:sp>
      <p:sp>
        <p:nvSpPr>
          <p:cNvPr id="95" name="Rectangle 1027">
            <a:extLst>
              <a:ext uri="{FF2B5EF4-FFF2-40B4-BE49-F238E27FC236}">
                <a16:creationId xmlns:a16="http://schemas.microsoft.com/office/drawing/2014/main" id="{70DF4719-FF16-47C1-98D2-D2A428B92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5636" y="404774"/>
            <a:ext cx="2755883" cy="707886"/>
          </a:xfrm>
          <a:prstGeom prst="rect">
            <a:avLst/>
          </a:prstGeom>
          <a:solidFill>
            <a:srgbClr val="0E457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40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3. </a:t>
            </a:r>
            <a:r>
              <a:rPr lang="zh-CN" altLang="en-US" sz="40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直接寻址</a:t>
            </a: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9873B49B-55A9-43CA-B8C6-B448ECE8799F}"/>
              </a:ext>
            </a:extLst>
          </p:cNvPr>
          <p:cNvSpPr/>
          <p:nvPr/>
        </p:nvSpPr>
        <p:spPr>
          <a:xfrm>
            <a:off x="402000" y="1213020"/>
            <a:ext cx="8340000" cy="1169551"/>
          </a:xfrm>
          <a:prstGeom prst="rect">
            <a:avLst/>
          </a:prstGeom>
          <a:ln w="19050">
            <a:solidFill>
              <a:srgbClr val="2D8AE7">
                <a:lumMod val="75000"/>
              </a:srgbClr>
            </a:solidFill>
            <a:prstDash val="dash"/>
          </a:ln>
        </p:spPr>
        <p:txBody>
          <a:bodyPr wrap="square">
            <a:spAutoFit/>
          </a:bodyPr>
          <a:lstStyle/>
          <a:p>
            <a:pPr marL="457200" marR="0" lvl="0" indent="-457200" algn="just" defTabSz="91440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zh-CN" altLang="en-US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操作数的</a:t>
            </a:r>
            <a:r>
              <a:rPr lang="zh-CN" altLang="en-US" sz="28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方正静蕾简体" panose="02000000000000000000"/>
              </a:rPr>
              <a:t>有效地址</a:t>
            </a:r>
            <a:r>
              <a:rPr lang="zh-CN" altLang="en-US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在指令中给出；</a:t>
            </a:r>
            <a:endParaRPr lang="en-US" altLang="zh-CN" sz="2800" b="1" kern="0" dirty="0">
              <a:solidFill>
                <a:srgbClr val="2D8AE7">
                  <a:lumMod val="50000"/>
                </a:srgbClr>
              </a:solidFill>
              <a:latin typeface="Times New Roman" panose="02020603050405020304" pitchFamily="18" charset="0"/>
              <a:ea typeface="方正静蕾简体" panose="02000000000000000000"/>
            </a:endParaRPr>
          </a:p>
          <a:p>
            <a:pPr marL="914400" lvl="1" indent="-457200" algn="just" defTabSz="9144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指令格式： </a:t>
            </a:r>
            <a:r>
              <a:rPr lang="en-US" altLang="zh-CN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MOV AX, [3000H]</a:t>
            </a: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618FEC6A-B9C5-42FF-A7DF-FEBE9A0CDA56}"/>
              </a:ext>
            </a:extLst>
          </p:cNvPr>
          <p:cNvGrpSpPr/>
          <p:nvPr/>
        </p:nvGrpSpPr>
        <p:grpSpPr>
          <a:xfrm>
            <a:off x="123026" y="2368344"/>
            <a:ext cx="3018722" cy="4184983"/>
            <a:chOff x="123026" y="2368344"/>
            <a:chExt cx="3018722" cy="4184983"/>
          </a:xfrm>
        </p:grpSpPr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0526C385-82F2-42E8-8DCE-7725C6D569D9}"/>
                </a:ext>
              </a:extLst>
            </p:cNvPr>
            <p:cNvCxnSpPr>
              <a:cxnSpLocks/>
            </p:cNvCxnSpPr>
            <p:nvPr/>
          </p:nvCxnSpPr>
          <p:spPr>
            <a:xfrm>
              <a:off x="633047" y="2715728"/>
              <a:ext cx="0" cy="38375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4FD1222F-AC5D-403E-AEB6-7A9AA29744E0}"/>
                </a:ext>
              </a:extLst>
            </p:cNvPr>
            <p:cNvCxnSpPr>
              <a:cxnSpLocks/>
            </p:cNvCxnSpPr>
            <p:nvPr/>
          </p:nvCxnSpPr>
          <p:spPr>
            <a:xfrm>
              <a:off x="1934309" y="2715728"/>
              <a:ext cx="0" cy="38375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40DC50E4-548A-40DF-91B6-44BE41A6A244}"/>
                </a:ext>
              </a:extLst>
            </p:cNvPr>
            <p:cNvSpPr/>
            <p:nvPr/>
          </p:nvSpPr>
          <p:spPr>
            <a:xfrm>
              <a:off x="633044" y="3614919"/>
              <a:ext cx="1301229" cy="3985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30H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56898706-0E3E-48F7-984E-2F3A9B0375E4}"/>
                </a:ext>
              </a:extLst>
            </p:cNvPr>
            <p:cNvSpPr/>
            <p:nvPr/>
          </p:nvSpPr>
          <p:spPr>
            <a:xfrm>
              <a:off x="633045" y="3199394"/>
              <a:ext cx="1301229" cy="3985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00H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E02131DD-FF4A-47E5-8DFF-A06C093CB2D2}"/>
                </a:ext>
              </a:extLst>
            </p:cNvPr>
            <p:cNvSpPr/>
            <p:nvPr/>
          </p:nvSpPr>
          <p:spPr>
            <a:xfrm>
              <a:off x="633043" y="2792339"/>
              <a:ext cx="1301229" cy="3985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OP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8757DF66-33B2-4AC5-801D-40F726AD3ADF}"/>
                </a:ext>
              </a:extLst>
            </p:cNvPr>
            <p:cNvSpPr/>
            <p:nvPr/>
          </p:nvSpPr>
          <p:spPr>
            <a:xfrm>
              <a:off x="633042" y="2368344"/>
              <a:ext cx="1301229" cy="39858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存储器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D603D34A-D6E3-4D0A-B940-DB8C8F7CF388}"/>
                </a:ext>
              </a:extLst>
            </p:cNvPr>
            <p:cNvSpPr/>
            <p:nvPr/>
          </p:nvSpPr>
          <p:spPr>
            <a:xfrm>
              <a:off x="633003" y="5130533"/>
              <a:ext cx="1301229" cy="398585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12H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4CBD8A20-049A-4A41-AFFB-541B7058E827}"/>
                </a:ext>
              </a:extLst>
            </p:cNvPr>
            <p:cNvSpPr/>
            <p:nvPr/>
          </p:nvSpPr>
          <p:spPr>
            <a:xfrm>
              <a:off x="632965" y="5529118"/>
              <a:ext cx="1301229" cy="398585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34H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3BBAF0CF-D74F-4CE5-9B40-E051A9FE6382}"/>
                </a:ext>
              </a:extLst>
            </p:cNvPr>
            <p:cNvSpPr/>
            <p:nvPr/>
          </p:nvSpPr>
          <p:spPr>
            <a:xfrm>
              <a:off x="633003" y="4373227"/>
              <a:ext cx="1301229" cy="39858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……</a:t>
              </a:r>
              <a:endPara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7AA3A1B3-09DE-40E9-8A31-74802CAD6EEB}"/>
                </a:ext>
              </a:extLst>
            </p:cNvPr>
            <p:cNvSpPr/>
            <p:nvPr/>
          </p:nvSpPr>
          <p:spPr>
            <a:xfrm>
              <a:off x="1840519" y="5122063"/>
              <a:ext cx="1301229" cy="39858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23000H</a:t>
              </a:r>
              <a:endPara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E4D8ACE2-63E5-4EED-92E5-2C7031BF027A}"/>
                </a:ext>
              </a:extLst>
            </p:cNvPr>
            <p:cNvSpPr/>
            <p:nvPr/>
          </p:nvSpPr>
          <p:spPr>
            <a:xfrm>
              <a:off x="1840518" y="5533414"/>
              <a:ext cx="1301229" cy="39858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23001H</a:t>
              </a:r>
              <a:endPara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5E954E1B-105F-48DB-A1BD-11158DAAB799}"/>
                </a:ext>
              </a:extLst>
            </p:cNvPr>
            <p:cNvSpPr/>
            <p:nvPr/>
          </p:nvSpPr>
          <p:spPr>
            <a:xfrm>
              <a:off x="152356" y="4934512"/>
              <a:ext cx="2977617" cy="1420936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50CE7B6A-E46E-4738-8740-A2925FD69F62}"/>
                </a:ext>
              </a:extLst>
            </p:cNvPr>
            <p:cNvSpPr/>
            <p:nvPr/>
          </p:nvSpPr>
          <p:spPr>
            <a:xfrm>
              <a:off x="123026" y="2754412"/>
              <a:ext cx="2977617" cy="1420936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A2A8C7FB-2869-435D-A5A2-DBB5AC99E176}"/>
                </a:ext>
              </a:extLst>
            </p:cNvPr>
            <p:cNvSpPr/>
            <p:nvPr/>
          </p:nvSpPr>
          <p:spPr>
            <a:xfrm>
              <a:off x="1950512" y="2801352"/>
              <a:ext cx="1081239" cy="461926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latin typeface="宋体" panose="02010600030101010101" pitchFamily="2" charset="-122"/>
                  <a:ea typeface="宋体" panose="02010600030101010101" pitchFamily="2" charset="-122"/>
                </a:rPr>
                <a:t>代码段</a:t>
              </a:r>
            </a:p>
          </p:txBody>
        </p:sp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3DC85537-160C-4888-94AE-420E57ED3DB0}"/>
                </a:ext>
              </a:extLst>
            </p:cNvPr>
            <p:cNvSpPr/>
            <p:nvPr/>
          </p:nvSpPr>
          <p:spPr>
            <a:xfrm>
              <a:off x="1991522" y="6076987"/>
              <a:ext cx="1081239" cy="461926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latin typeface="宋体" panose="02010600030101010101" pitchFamily="2" charset="-122"/>
                  <a:ea typeface="宋体" panose="02010600030101010101" pitchFamily="2" charset="-122"/>
                </a:rPr>
                <a:t>数据段</a:t>
              </a:r>
            </a:p>
          </p:txBody>
        </p:sp>
      </p:grpSp>
      <p:sp>
        <p:nvSpPr>
          <p:cNvPr id="23" name="矩形 22">
            <a:extLst>
              <a:ext uri="{FF2B5EF4-FFF2-40B4-BE49-F238E27FC236}">
                <a16:creationId xmlns:a16="http://schemas.microsoft.com/office/drawing/2014/main" id="{60EBD9E8-6A31-4923-BBC7-E89F10D1907A}"/>
              </a:ext>
            </a:extLst>
          </p:cNvPr>
          <p:cNvSpPr/>
          <p:nvPr/>
        </p:nvSpPr>
        <p:spPr>
          <a:xfrm>
            <a:off x="3235455" y="5105051"/>
            <a:ext cx="5778801" cy="1569660"/>
          </a:xfrm>
          <a:prstGeom prst="rect">
            <a:avLst/>
          </a:prstGeom>
          <a:ln w="19050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pPr marL="457200" marR="0" lvl="0" indent="-457200" algn="just" defTabSz="91440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zh-CN" altLang="en-US" sz="24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特点</a:t>
            </a:r>
            <a:endParaRPr lang="en-US" altLang="zh-CN" sz="2400" b="1" kern="0" dirty="0">
              <a:solidFill>
                <a:srgbClr val="2D8AE7">
                  <a:lumMod val="50000"/>
                </a:srgbClr>
              </a:solidFill>
              <a:latin typeface="Times New Roman" panose="02020603050405020304" pitchFamily="18" charset="0"/>
              <a:ea typeface="方正静蕾简体" panose="02000000000000000000"/>
            </a:endParaRPr>
          </a:p>
          <a:p>
            <a:pPr marL="914400" lvl="1" indent="-457200" algn="just" defTabSz="9144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24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简单直观，执行速度快</a:t>
            </a:r>
            <a:endParaRPr lang="en-US" altLang="zh-CN" sz="2400" b="1" kern="0" dirty="0">
              <a:solidFill>
                <a:srgbClr val="2D8AE7">
                  <a:lumMod val="50000"/>
                </a:srgbClr>
              </a:solidFill>
              <a:latin typeface="Times New Roman" panose="02020603050405020304" pitchFamily="18" charset="0"/>
              <a:ea typeface="方正静蕾简体" panose="02000000000000000000"/>
            </a:endParaRPr>
          </a:p>
          <a:p>
            <a:pPr marL="914400" lvl="1" indent="-457200" algn="just" defTabSz="9144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24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编程不灵活（操作数地址不易修改）</a:t>
            </a:r>
            <a:endParaRPr lang="en-US" altLang="zh-CN" sz="2400" b="1" kern="0" dirty="0">
              <a:solidFill>
                <a:srgbClr val="2D8AE7">
                  <a:lumMod val="50000"/>
                </a:srgbClr>
              </a:solidFill>
              <a:latin typeface="Times New Roman" panose="02020603050405020304" pitchFamily="18" charset="0"/>
              <a:ea typeface="方正静蕾简体" panose="02000000000000000000"/>
            </a:endParaRPr>
          </a:p>
          <a:p>
            <a:pPr marL="914400" lvl="1" indent="-457200" algn="just" defTabSz="9144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24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访问空间有限</a:t>
            </a:r>
            <a:endParaRPr lang="en-US" altLang="zh-CN" sz="2400" b="1" kern="0" dirty="0">
              <a:solidFill>
                <a:srgbClr val="2D8AE7">
                  <a:lumMod val="50000"/>
                </a:srgbClr>
              </a:solidFill>
              <a:latin typeface="Times New Roman" panose="02020603050405020304" pitchFamily="18" charset="0"/>
              <a:ea typeface="方正静蕾简体" panose="0200000000000000000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200F0BF-3D5A-464C-AFD2-311099ACD62B}"/>
              </a:ext>
            </a:extLst>
          </p:cNvPr>
          <p:cNvSpPr/>
          <p:nvPr/>
        </p:nvSpPr>
        <p:spPr>
          <a:xfrm>
            <a:off x="3235455" y="2720816"/>
            <a:ext cx="5778801" cy="2308324"/>
          </a:xfrm>
          <a:prstGeom prst="rect">
            <a:avLst/>
          </a:prstGeom>
          <a:ln w="19050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pPr marL="342900" marR="0" lvl="0" indent="-342900" algn="just" defTabSz="91440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zh-CN" altLang="en-US" sz="24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操作数默认在</a:t>
            </a:r>
            <a:r>
              <a:rPr lang="en-US" altLang="zh-CN" sz="24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DS</a:t>
            </a:r>
            <a:r>
              <a:rPr lang="zh-CN" altLang="en-US" sz="24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指向的数据段中，即</a:t>
            </a:r>
            <a:r>
              <a:rPr lang="en-US" altLang="zh-CN" sz="24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DS:[3000H]</a:t>
            </a:r>
          </a:p>
          <a:p>
            <a:pPr marL="342900" marR="0" lvl="0" indent="-342900" algn="just" defTabSz="91440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zh-CN" altLang="en-US" sz="24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可使用段跨越前缀，</a:t>
            </a:r>
            <a:r>
              <a:rPr lang="en-US" altLang="zh-CN" sz="24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MOV AX</a:t>
            </a:r>
            <a:r>
              <a:rPr lang="zh-CN" altLang="en-US" sz="24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，</a:t>
            </a:r>
            <a:r>
              <a:rPr lang="en-US" altLang="zh-CN" sz="24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ES:[2000H]</a:t>
            </a:r>
          </a:p>
          <a:p>
            <a:pPr marL="342900" marR="0" lvl="0" indent="-342900" algn="just" defTabSz="91440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zh-CN" altLang="en-US" sz="24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设</a:t>
            </a:r>
            <a:r>
              <a:rPr lang="en-US" altLang="zh-CN" sz="24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DS=2000H</a:t>
            </a:r>
            <a:r>
              <a:rPr lang="zh-CN" altLang="en-US" sz="24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，则物理地址</a:t>
            </a:r>
            <a:r>
              <a:rPr lang="en-US" altLang="zh-CN" sz="24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=23000H</a:t>
            </a:r>
          </a:p>
          <a:p>
            <a:pPr marL="342900" marR="0" lvl="0" indent="-342900" algn="just" defTabSz="91440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altLang="zh-CN" sz="24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(AX)=3412H</a:t>
            </a:r>
          </a:p>
        </p:txBody>
      </p:sp>
    </p:spTree>
    <p:extLst>
      <p:ext uri="{BB962C8B-B14F-4D97-AF65-F5344CB8AC3E}">
        <p14:creationId xmlns:p14="http://schemas.microsoft.com/office/powerpoint/2010/main" val="261924424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animBg="1"/>
      <p:bldP spid="97" grpId="0" animBg="1"/>
      <p:bldP spid="23" grpId="0" animBg="1"/>
      <p:bldP spid="24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>
            <a:extLst>
              <a:ext uri="{FF2B5EF4-FFF2-40B4-BE49-F238E27FC236}">
                <a16:creationId xmlns:a16="http://schemas.microsoft.com/office/drawing/2014/main" id="{9266C4EE-6CF6-4898-BCE4-B9470ACD6D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23348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zh-CN" sz="2400">
              <a:solidFill>
                <a:srgbClr val="000000"/>
              </a:solidFill>
            </a:endParaRPr>
          </a:p>
        </p:txBody>
      </p:sp>
      <p:sp>
        <p:nvSpPr>
          <p:cNvPr id="96262" name="灯片编号占位符 1">
            <a:extLst>
              <a:ext uri="{FF2B5EF4-FFF2-40B4-BE49-F238E27FC236}">
                <a16:creationId xmlns:a16="http://schemas.microsoft.com/office/drawing/2014/main" id="{ABCB2F6E-0184-44D1-9766-3888AA0FD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C1EED8DC-ED82-4FAB-BA50-41D9637DB011}" type="slidenum">
              <a:rPr lang="en-US" altLang="zh-CN" sz="1200" smtClean="0">
                <a:solidFill>
                  <a:srgbClr val="B4B686"/>
                </a:solidFill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90</a:t>
            </a:fld>
            <a:endParaRPr lang="en-US" altLang="zh-CN" sz="1200">
              <a:solidFill>
                <a:srgbClr val="B4B686"/>
              </a:solidFill>
            </a:endParaRPr>
          </a:p>
        </p:txBody>
      </p:sp>
      <p:sp>
        <p:nvSpPr>
          <p:cNvPr id="11" name="Rectangle 13">
            <a:extLst>
              <a:ext uri="{FF2B5EF4-FFF2-40B4-BE49-F238E27FC236}">
                <a16:creationId xmlns:a16="http://schemas.microsoft.com/office/drawing/2014/main" id="{DFADFB9F-B410-47FA-AE9A-AF726C76E0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6475" y="439995"/>
            <a:ext cx="2900089" cy="559897"/>
          </a:xfrm>
          <a:prstGeom prst="rect">
            <a:avLst/>
          </a:prstGeom>
          <a:solidFill>
            <a:srgbClr val="0E457C"/>
          </a:solidFill>
          <a:ln>
            <a:noFill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chemeClr val="bg1"/>
                </a:solidFill>
              </a:rPr>
              <a:t>STOS</a:t>
            </a:r>
            <a:r>
              <a:rPr lang="zh-CN" altLang="en-US" sz="2800" b="1" dirty="0">
                <a:solidFill>
                  <a:schemeClr val="bg1"/>
                </a:solidFill>
              </a:rPr>
              <a:t>存入串指令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2779D43A-7095-4B36-88B6-481D971CABB6}"/>
              </a:ext>
            </a:extLst>
          </p:cNvPr>
          <p:cNvSpPr/>
          <p:nvPr/>
        </p:nvSpPr>
        <p:spPr>
          <a:xfrm>
            <a:off x="468942" y="1233488"/>
            <a:ext cx="8340000" cy="3247620"/>
          </a:xfrm>
          <a:prstGeom prst="rect">
            <a:avLst/>
          </a:prstGeom>
          <a:ln w="19050">
            <a:solidFill>
              <a:srgbClr val="2D8AE7">
                <a:lumMod val="75000"/>
              </a:srgbClr>
            </a:solidFill>
            <a:prstDash val="dash"/>
          </a:ln>
        </p:spPr>
        <p:txBody>
          <a:bodyPr wrap="square">
            <a:spAutoFit/>
          </a:bodyPr>
          <a:lstStyle/>
          <a:p>
            <a:pPr marL="457200" marR="0" lvl="0" indent="-457200" algn="just" defTabSz="91440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zh-CN" altLang="en-US" sz="28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方正静蕾简体" panose="02000000000000000000"/>
              </a:rPr>
              <a:t>格式：</a:t>
            </a:r>
            <a:r>
              <a:rPr lang="en-US" altLang="zh-CN" sz="28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方正静蕾简体" panose="02000000000000000000"/>
              </a:rPr>
              <a:t>STOS  DST</a:t>
            </a:r>
          </a:p>
          <a:p>
            <a:pPr marR="0" lvl="0" algn="just" defTabSz="91440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8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方正静蕾简体" panose="02000000000000000000"/>
              </a:rPr>
              <a:t>                 STOSB</a:t>
            </a:r>
          </a:p>
          <a:p>
            <a:pPr marR="0" lvl="0" algn="just" defTabSz="91440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8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方正静蕾简体" panose="02000000000000000000"/>
              </a:rPr>
              <a:t>                 STOSW</a:t>
            </a:r>
          </a:p>
          <a:p>
            <a:pPr marL="457200" marR="0" lvl="0" indent="-457200" algn="just" defTabSz="91440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zh-CN" altLang="en-US" sz="28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方正静蕾简体" panose="02000000000000000000"/>
              </a:rPr>
              <a:t>执行的操作</a:t>
            </a:r>
            <a:r>
              <a:rPr lang="en-US" altLang="zh-CN" sz="28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方正静蕾简体" panose="02000000000000000000"/>
              </a:rPr>
              <a:t>:</a:t>
            </a:r>
          </a:p>
          <a:p>
            <a:pPr marL="914400" lvl="1" indent="-457200" algn="just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字节操作：</a:t>
            </a:r>
            <a:r>
              <a:rPr lang="en-US" altLang="zh-CN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((DI))←(AL),  (DI)←(DI)±1</a:t>
            </a:r>
          </a:p>
          <a:p>
            <a:pPr lvl="1" algn="just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     </a:t>
            </a:r>
            <a:r>
              <a:rPr lang="zh-CN" altLang="en-US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字操作：    </a:t>
            </a:r>
            <a:r>
              <a:rPr lang="en-US" altLang="zh-CN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((DI))←(AX),  (DI)←(DI)±2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AC19CE96-79D0-444B-ADB5-1501E021C5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0013" y="4627248"/>
            <a:ext cx="2819400" cy="2094228"/>
          </a:xfrm>
          <a:prstGeom prst="rect">
            <a:avLst/>
          </a:prstGeom>
          <a:noFill/>
          <a:ln w="28575">
            <a:solidFill>
              <a:srgbClr val="C0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b="1" cap="all" dirty="0">
                <a:solidFill>
                  <a:srgbClr val="000000"/>
                </a:solidFill>
              </a:rPr>
              <a:t>lea     di, mess2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b="1" cap="all" dirty="0">
                <a:solidFill>
                  <a:srgbClr val="000000"/>
                </a:solidFill>
              </a:rPr>
              <a:t>mov   al, 20H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b="1" cap="all" dirty="0">
                <a:solidFill>
                  <a:srgbClr val="000000"/>
                </a:solidFill>
              </a:rPr>
              <a:t>mov   cx, 10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b="1" cap="all" dirty="0" err="1">
                <a:solidFill>
                  <a:srgbClr val="000000"/>
                </a:solidFill>
              </a:rPr>
              <a:t>cld</a:t>
            </a:r>
            <a:endParaRPr lang="en-US" altLang="zh-CN" sz="2400" b="1" cap="all" dirty="0">
              <a:solidFill>
                <a:srgbClr val="000000"/>
              </a:solidFill>
            </a:endParaRP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b="1" cap="all" dirty="0">
                <a:solidFill>
                  <a:srgbClr val="000000"/>
                </a:solidFill>
              </a:rPr>
              <a:t>rep    </a:t>
            </a:r>
            <a:r>
              <a:rPr lang="en-US" altLang="zh-CN" sz="2400" b="1" cap="all" dirty="0" err="1">
                <a:solidFill>
                  <a:srgbClr val="000000"/>
                </a:solidFill>
              </a:rPr>
              <a:t>stosb</a:t>
            </a:r>
            <a:endParaRPr lang="en-US" altLang="zh-CN" sz="2400" b="1" cap="all" dirty="0">
              <a:solidFill>
                <a:srgbClr val="000000"/>
              </a:solidFill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75D0585E-B404-4A7D-9834-3EB7C920A0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8459" y="4627248"/>
            <a:ext cx="3335528" cy="2094228"/>
          </a:xfrm>
          <a:prstGeom prst="rect">
            <a:avLst/>
          </a:prstGeom>
          <a:noFill/>
          <a:ln w="28575">
            <a:solidFill>
              <a:srgbClr val="C0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b="1" cap="all" dirty="0">
                <a:solidFill>
                  <a:srgbClr val="000000"/>
                </a:solidFill>
              </a:rPr>
              <a:t>lea    di, mess2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b="1" cap="all" dirty="0">
                <a:solidFill>
                  <a:srgbClr val="000000"/>
                </a:solidFill>
              </a:rPr>
              <a:t>mov  ax, 2020H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b="1" cap="all" dirty="0">
                <a:solidFill>
                  <a:srgbClr val="000000"/>
                </a:solidFill>
              </a:rPr>
              <a:t>mov  cx, 5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b="1" cap="all" dirty="0" err="1">
                <a:solidFill>
                  <a:srgbClr val="000000"/>
                </a:solidFill>
              </a:rPr>
              <a:t>cld</a:t>
            </a:r>
            <a:endParaRPr lang="en-US" altLang="zh-CN" sz="2400" b="1" cap="all" dirty="0">
              <a:solidFill>
                <a:srgbClr val="000000"/>
              </a:solidFill>
            </a:endParaRP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b="1" cap="all" dirty="0">
                <a:solidFill>
                  <a:srgbClr val="000000"/>
                </a:solidFill>
              </a:rPr>
              <a:t>rep  </a:t>
            </a:r>
            <a:r>
              <a:rPr lang="en-US" altLang="zh-CN" sz="2400" b="1" cap="all" dirty="0" err="1">
                <a:solidFill>
                  <a:srgbClr val="000000"/>
                </a:solidFill>
              </a:rPr>
              <a:t>stosw</a:t>
            </a:r>
            <a:endParaRPr lang="en-US" altLang="zh-CN" sz="2400" b="1" cap="all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53253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8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>
            <a:extLst>
              <a:ext uri="{FF2B5EF4-FFF2-40B4-BE49-F238E27FC236}">
                <a16:creationId xmlns:a16="http://schemas.microsoft.com/office/drawing/2014/main" id="{9266C4EE-6CF6-4898-BCE4-B9470ACD6D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23348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zh-CN" sz="2400">
              <a:solidFill>
                <a:srgbClr val="000000"/>
              </a:solidFill>
            </a:endParaRPr>
          </a:p>
        </p:txBody>
      </p:sp>
      <p:sp>
        <p:nvSpPr>
          <p:cNvPr id="96262" name="灯片编号占位符 1">
            <a:extLst>
              <a:ext uri="{FF2B5EF4-FFF2-40B4-BE49-F238E27FC236}">
                <a16:creationId xmlns:a16="http://schemas.microsoft.com/office/drawing/2014/main" id="{ABCB2F6E-0184-44D1-9766-3888AA0FD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C1EED8DC-ED82-4FAB-BA50-41D9637DB011}" type="slidenum">
              <a:rPr lang="en-US" altLang="zh-CN" sz="1200" smtClean="0">
                <a:solidFill>
                  <a:srgbClr val="B4B686"/>
                </a:solidFill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91</a:t>
            </a:fld>
            <a:endParaRPr lang="en-US" altLang="zh-CN" sz="1200">
              <a:solidFill>
                <a:srgbClr val="B4B686"/>
              </a:solidFill>
            </a:endParaRPr>
          </a:p>
        </p:txBody>
      </p:sp>
      <p:sp>
        <p:nvSpPr>
          <p:cNvPr id="11" name="Rectangle 13">
            <a:extLst>
              <a:ext uri="{FF2B5EF4-FFF2-40B4-BE49-F238E27FC236}">
                <a16:creationId xmlns:a16="http://schemas.microsoft.com/office/drawing/2014/main" id="{DFADFB9F-B410-47FA-AE9A-AF726C76E0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6475" y="439995"/>
            <a:ext cx="2645276" cy="559897"/>
          </a:xfrm>
          <a:prstGeom prst="rect">
            <a:avLst/>
          </a:prstGeom>
          <a:solidFill>
            <a:srgbClr val="0E457C"/>
          </a:solidFill>
          <a:ln>
            <a:noFill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chemeClr val="bg1"/>
                </a:solidFill>
              </a:rPr>
              <a:t>LODS</a:t>
            </a:r>
            <a:r>
              <a:rPr lang="zh-CN" altLang="en-US" sz="2800" b="1" dirty="0">
                <a:solidFill>
                  <a:schemeClr val="bg1"/>
                </a:solidFill>
              </a:rPr>
              <a:t>串取指令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2779D43A-7095-4B36-88B6-481D971CABB6}"/>
              </a:ext>
            </a:extLst>
          </p:cNvPr>
          <p:cNvSpPr/>
          <p:nvPr/>
        </p:nvSpPr>
        <p:spPr>
          <a:xfrm>
            <a:off x="468942" y="1233488"/>
            <a:ext cx="8340000" cy="3247620"/>
          </a:xfrm>
          <a:prstGeom prst="rect">
            <a:avLst/>
          </a:prstGeom>
          <a:ln w="19050">
            <a:solidFill>
              <a:srgbClr val="2D8AE7">
                <a:lumMod val="75000"/>
              </a:srgbClr>
            </a:solidFill>
            <a:prstDash val="dash"/>
          </a:ln>
        </p:spPr>
        <p:txBody>
          <a:bodyPr wrap="square">
            <a:spAutoFit/>
          </a:bodyPr>
          <a:lstStyle/>
          <a:p>
            <a:pPr marL="457200" marR="0" lvl="0" indent="-457200" algn="just" defTabSz="91440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zh-CN" altLang="en-US" sz="28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方正静蕾简体" panose="02000000000000000000"/>
              </a:rPr>
              <a:t>格式：</a:t>
            </a:r>
            <a:r>
              <a:rPr lang="en-US" altLang="zh-CN" sz="28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方正静蕾简体" panose="02000000000000000000"/>
              </a:rPr>
              <a:t>LODS      SRC</a:t>
            </a:r>
          </a:p>
          <a:p>
            <a:pPr marR="0" lvl="0" algn="just" defTabSz="91440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8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方正静蕾简体" panose="02000000000000000000"/>
              </a:rPr>
              <a:t>                 LODSB   (</a:t>
            </a:r>
            <a:r>
              <a:rPr lang="zh-CN" altLang="en-US" sz="28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方正静蕾简体" panose="02000000000000000000"/>
              </a:rPr>
              <a:t>字节</a:t>
            </a:r>
            <a:r>
              <a:rPr lang="en-US" altLang="zh-CN" sz="28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方正静蕾简体" panose="02000000000000000000"/>
              </a:rPr>
              <a:t>)</a:t>
            </a:r>
          </a:p>
          <a:p>
            <a:pPr marR="0" lvl="0" algn="just" defTabSz="91440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8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方正静蕾简体" panose="02000000000000000000"/>
              </a:rPr>
              <a:t>                 LODSW  (</a:t>
            </a:r>
            <a:r>
              <a:rPr lang="zh-CN" altLang="en-US" sz="28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方正静蕾简体" panose="02000000000000000000"/>
              </a:rPr>
              <a:t>字</a:t>
            </a:r>
            <a:r>
              <a:rPr lang="en-US" altLang="zh-CN" sz="28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方正静蕾简体" panose="02000000000000000000"/>
              </a:rPr>
              <a:t>)</a:t>
            </a:r>
          </a:p>
          <a:p>
            <a:pPr marL="457200" marR="0" lvl="0" indent="-457200" algn="just" defTabSz="91440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zh-CN" altLang="en-US" sz="28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方正静蕾简体" panose="02000000000000000000"/>
              </a:rPr>
              <a:t>执行的操作</a:t>
            </a:r>
            <a:r>
              <a:rPr lang="en-US" altLang="zh-CN" sz="28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方正静蕾简体" panose="02000000000000000000"/>
              </a:rPr>
              <a:t>:</a:t>
            </a:r>
          </a:p>
          <a:p>
            <a:pPr marL="914400" lvl="1" indent="-457200" algn="just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 字节操作：</a:t>
            </a:r>
            <a:r>
              <a:rPr lang="en-US" altLang="zh-CN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(AL)←((SI)),  (SI)←(SI)±1</a:t>
            </a:r>
          </a:p>
          <a:p>
            <a:pPr lvl="1" algn="just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      字操作：    </a:t>
            </a:r>
            <a:r>
              <a:rPr lang="en-US" altLang="zh-CN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(AX)←((SI)),  (SI)←(SI)±2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AC7B6CE-E202-4EE7-AAA8-A160BC7EB03F}"/>
              </a:ext>
            </a:extLst>
          </p:cNvPr>
          <p:cNvSpPr/>
          <p:nvPr/>
        </p:nvSpPr>
        <p:spPr>
          <a:xfrm>
            <a:off x="628650" y="4640492"/>
            <a:ext cx="7057253" cy="196803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注意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:  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  <a:sym typeface="Symbol" panose="05050102010706020507" pitchFamily="18" charset="2"/>
              </a:rPr>
              <a:t>*   LODS 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  <a:sym typeface="Symbol" panose="05050102010706020507" pitchFamily="18" charset="2"/>
              </a:rPr>
              <a:t>指令</a:t>
            </a:r>
            <a:r>
              <a:rPr lang="zh-CN" altLang="en-US" sz="2200" b="1" dirty="0">
                <a:solidFill>
                  <a:srgbClr val="FF3300"/>
                </a:solidFill>
                <a:latin typeface="Times New Roman" panose="02020603050405020304" pitchFamily="18" charset="0"/>
                <a:ea typeface="楷体_GB2312"/>
                <a:cs typeface="楷体_GB2312"/>
                <a:sym typeface="Symbol" panose="05050102010706020507" pitchFamily="18" charset="2"/>
              </a:rPr>
              <a:t>一般不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  <a:sym typeface="Symbol" panose="05050102010706020507" pitchFamily="18" charset="2"/>
              </a:rPr>
              <a:t>与 </a:t>
            </a:r>
            <a:r>
              <a:rPr lang="en-US" altLang="zh-CN" sz="2200" b="1" dirty="0">
                <a:solidFill>
                  <a:srgbClr val="FF3300"/>
                </a:solidFill>
                <a:latin typeface="Times New Roman" panose="02020603050405020304" pitchFamily="18" charset="0"/>
                <a:ea typeface="楷体_GB2312"/>
                <a:cs typeface="楷体_GB2312"/>
                <a:sym typeface="Symbol" panose="05050102010706020507" pitchFamily="18" charset="2"/>
              </a:rPr>
              <a:t>REP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  <a:sym typeface="Symbol" panose="05050102010706020507" pitchFamily="18" charset="2"/>
              </a:rPr>
              <a:t> 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  <a:sym typeface="Symbol" panose="05050102010706020507" pitchFamily="18" charset="2"/>
              </a:rPr>
              <a:t>联用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  <a:sym typeface="Symbol" panose="05050102010706020507" pitchFamily="18" charset="2"/>
              </a:rPr>
              <a:t>*   </a:t>
            </a:r>
            <a:r>
              <a:rPr lang="zh-CN" altLang="zh-CN" sz="2200" b="1" dirty="0">
                <a:solidFill>
                  <a:srgbClr val="FF3300"/>
                </a:solidFill>
                <a:latin typeface="Times New Roman" panose="02020603050405020304" pitchFamily="18" charset="0"/>
                <a:ea typeface="楷体_GB2312"/>
                <a:cs typeface="楷体_GB2312"/>
                <a:sym typeface="Symbol" panose="05050102010706020507" pitchFamily="18" charset="2"/>
              </a:rPr>
              <a:t>源串</a:t>
            </a:r>
            <a:r>
              <a:rPr lang="zh-CN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  <a:sym typeface="Symbol" panose="05050102010706020507" pitchFamily="18" charset="2"/>
              </a:rPr>
              <a:t>一般在</a:t>
            </a:r>
            <a:r>
              <a:rPr lang="zh-CN" altLang="zh-CN" sz="2200" b="1" dirty="0">
                <a:solidFill>
                  <a:srgbClr val="FF3300"/>
                </a:solidFill>
                <a:latin typeface="Times New Roman" panose="02020603050405020304" pitchFamily="18" charset="0"/>
                <a:ea typeface="楷体_GB2312"/>
                <a:cs typeface="楷体_GB2312"/>
                <a:sym typeface="Symbol" panose="05050102010706020507" pitchFamily="18" charset="2"/>
              </a:rPr>
              <a:t>数据段</a:t>
            </a:r>
            <a:r>
              <a:rPr lang="zh-CN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  <a:sym typeface="Symbol" panose="05050102010706020507" pitchFamily="18" charset="2"/>
              </a:rPr>
              <a:t>中（</a:t>
            </a:r>
            <a:r>
              <a:rPr lang="zh-CN" altLang="zh-CN" sz="2200" b="1" dirty="0">
                <a:solidFill>
                  <a:srgbClr val="FF3300"/>
                </a:solidFill>
                <a:latin typeface="Times New Roman" panose="02020603050405020304" pitchFamily="18" charset="0"/>
                <a:ea typeface="楷体_GB2312"/>
                <a:cs typeface="楷体_GB2312"/>
                <a:sym typeface="Symbol" panose="05050102010706020507" pitchFamily="18" charset="2"/>
              </a:rPr>
              <a:t>允许</a:t>
            </a:r>
            <a:r>
              <a:rPr lang="zh-CN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  <a:sym typeface="Symbol" panose="05050102010706020507" pitchFamily="18" charset="2"/>
              </a:rPr>
              <a:t>使用</a:t>
            </a:r>
            <a:r>
              <a:rPr lang="zh-CN" altLang="zh-CN" sz="2200" b="1" dirty="0">
                <a:solidFill>
                  <a:srgbClr val="FF3300"/>
                </a:solidFill>
                <a:latin typeface="Times New Roman" panose="02020603050405020304" pitchFamily="18" charset="0"/>
                <a:ea typeface="楷体_GB2312"/>
                <a:cs typeface="楷体_GB2312"/>
                <a:sym typeface="Symbol" panose="05050102010706020507" pitchFamily="18" charset="2"/>
              </a:rPr>
              <a:t>段跨越</a:t>
            </a:r>
            <a:r>
              <a:rPr lang="zh-CN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  <a:sym typeface="Symbol" panose="05050102010706020507" pitchFamily="18" charset="2"/>
              </a:rPr>
              <a:t>前缀来</a:t>
            </a:r>
            <a:r>
              <a:rPr lang="zh-CN" altLang="zh-CN" sz="2200" b="1" dirty="0">
                <a:solidFill>
                  <a:srgbClr val="FF3300"/>
                </a:solidFill>
                <a:latin typeface="Times New Roman" panose="02020603050405020304" pitchFamily="18" charset="0"/>
                <a:ea typeface="楷体_GB2312"/>
                <a:cs typeface="楷体_GB2312"/>
                <a:sym typeface="Symbol" panose="05050102010706020507" pitchFamily="18" charset="2"/>
              </a:rPr>
              <a:t>修改</a:t>
            </a:r>
            <a:r>
              <a:rPr lang="zh-CN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  <a:sym typeface="Symbol" panose="05050102010706020507" pitchFamily="18" charset="2"/>
              </a:rPr>
              <a:t>），</a:t>
            </a:r>
            <a:endParaRPr lang="zh-CN" altLang="en-US" sz="2200" b="1" dirty="0">
              <a:solidFill>
                <a:srgbClr val="000000"/>
              </a:solidFill>
              <a:latin typeface="Times New Roman" panose="02020603050405020304" pitchFamily="18" charset="0"/>
              <a:ea typeface="楷体_GB2312"/>
              <a:cs typeface="楷体_GB2312"/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  <a:sym typeface="Symbol" panose="05050102010706020507" pitchFamily="18" charset="2"/>
              </a:rPr>
              <a:t>     </a:t>
            </a:r>
            <a:r>
              <a:rPr lang="zh-CN" altLang="zh-CN" sz="2200" b="1" dirty="0">
                <a:solidFill>
                  <a:srgbClr val="FF3300"/>
                </a:solidFill>
                <a:latin typeface="Times New Roman" panose="02020603050405020304" pitchFamily="18" charset="0"/>
                <a:ea typeface="楷体_GB2312"/>
                <a:cs typeface="楷体_GB2312"/>
                <a:sym typeface="Symbol" panose="05050102010706020507" pitchFamily="18" charset="2"/>
              </a:rPr>
              <a:t>目的串必须</a:t>
            </a:r>
            <a:r>
              <a:rPr lang="zh-CN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  <a:sym typeface="Symbol" panose="05050102010706020507" pitchFamily="18" charset="2"/>
              </a:rPr>
              <a:t>在</a:t>
            </a:r>
            <a:r>
              <a:rPr lang="zh-CN" altLang="zh-CN" sz="2200" b="1" dirty="0">
                <a:solidFill>
                  <a:srgbClr val="FF3300"/>
                </a:solidFill>
                <a:latin typeface="Times New Roman" panose="02020603050405020304" pitchFamily="18" charset="0"/>
                <a:ea typeface="楷体_GB2312"/>
                <a:cs typeface="楷体_GB2312"/>
                <a:sym typeface="Symbol" panose="05050102010706020507" pitchFamily="18" charset="2"/>
              </a:rPr>
              <a:t>附加段</a:t>
            </a:r>
            <a:r>
              <a:rPr lang="zh-CN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  <a:sym typeface="Symbol" panose="05050102010706020507" pitchFamily="18" charset="2"/>
              </a:rPr>
              <a:t>中</a:t>
            </a:r>
            <a:endParaRPr lang="zh-CN" altLang="en-US" sz="2200" b="1" dirty="0">
              <a:solidFill>
                <a:srgbClr val="000000"/>
              </a:solidFill>
              <a:latin typeface="Times New Roman" panose="02020603050405020304" pitchFamily="18" charset="0"/>
              <a:ea typeface="楷体_GB2312"/>
              <a:cs typeface="楷体_GB2312"/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  <a:sym typeface="Symbol" panose="05050102010706020507" pitchFamily="18" charset="2"/>
              </a:rPr>
              <a:t>*   不影响条件标志位</a:t>
            </a:r>
          </a:p>
        </p:txBody>
      </p:sp>
    </p:spTree>
    <p:extLst>
      <p:ext uri="{BB962C8B-B14F-4D97-AF65-F5344CB8AC3E}">
        <p14:creationId xmlns:p14="http://schemas.microsoft.com/office/powerpoint/2010/main" val="30288545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12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>
            <a:extLst>
              <a:ext uri="{FF2B5EF4-FFF2-40B4-BE49-F238E27FC236}">
                <a16:creationId xmlns:a16="http://schemas.microsoft.com/office/drawing/2014/main" id="{9266C4EE-6CF6-4898-BCE4-B9470ACD6D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23348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zh-CN" sz="2400">
              <a:solidFill>
                <a:srgbClr val="000000"/>
              </a:solidFill>
            </a:endParaRPr>
          </a:p>
        </p:txBody>
      </p:sp>
      <p:sp>
        <p:nvSpPr>
          <p:cNvPr id="96262" name="灯片编号占位符 1">
            <a:extLst>
              <a:ext uri="{FF2B5EF4-FFF2-40B4-BE49-F238E27FC236}">
                <a16:creationId xmlns:a16="http://schemas.microsoft.com/office/drawing/2014/main" id="{ABCB2F6E-0184-44D1-9766-3888AA0FD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C1EED8DC-ED82-4FAB-BA50-41D9637DB011}" type="slidenum">
              <a:rPr lang="en-US" altLang="zh-CN" sz="1200" smtClean="0">
                <a:solidFill>
                  <a:srgbClr val="B4B686"/>
                </a:solidFill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92</a:t>
            </a:fld>
            <a:endParaRPr lang="en-US" altLang="zh-CN" sz="1200">
              <a:solidFill>
                <a:srgbClr val="B4B686"/>
              </a:solidFill>
            </a:endParaRPr>
          </a:p>
        </p:txBody>
      </p:sp>
      <p:sp>
        <p:nvSpPr>
          <p:cNvPr id="11" name="Rectangle 13">
            <a:extLst>
              <a:ext uri="{FF2B5EF4-FFF2-40B4-BE49-F238E27FC236}">
                <a16:creationId xmlns:a16="http://schemas.microsoft.com/office/drawing/2014/main" id="{DFADFB9F-B410-47FA-AE9A-AF726C76E0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6475" y="439995"/>
            <a:ext cx="2709396" cy="559897"/>
          </a:xfrm>
          <a:prstGeom prst="rect">
            <a:avLst/>
          </a:prstGeom>
          <a:solidFill>
            <a:srgbClr val="0E457C"/>
          </a:solidFill>
          <a:ln>
            <a:noFill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chemeClr val="bg1"/>
                </a:solidFill>
              </a:rPr>
              <a:t>有条件重复前缀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2779D43A-7095-4B36-88B6-481D971CABB6}"/>
              </a:ext>
            </a:extLst>
          </p:cNvPr>
          <p:cNvSpPr/>
          <p:nvPr/>
        </p:nvSpPr>
        <p:spPr>
          <a:xfrm>
            <a:off x="468942" y="1233488"/>
            <a:ext cx="8340000" cy="4754635"/>
          </a:xfrm>
          <a:prstGeom prst="rect">
            <a:avLst/>
          </a:prstGeom>
          <a:ln w="19050">
            <a:solidFill>
              <a:srgbClr val="2D8AE7">
                <a:lumMod val="75000"/>
              </a:srgbClr>
            </a:solidFill>
            <a:prstDash val="dash"/>
          </a:ln>
        </p:spPr>
        <p:txBody>
          <a:bodyPr wrap="square">
            <a:spAutoFit/>
          </a:bodyPr>
          <a:lstStyle/>
          <a:p>
            <a:pPr marL="457200" marR="0" lvl="0" indent="-457200" algn="just" defTabSz="91440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altLang="zh-CN" sz="28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方正静蕾简体" panose="02000000000000000000"/>
              </a:rPr>
              <a:t>REPE/REPZ  </a:t>
            </a:r>
            <a:r>
              <a:rPr lang="zh-CN" altLang="en-US" sz="28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方正静蕾简体" panose="02000000000000000000"/>
              </a:rPr>
              <a:t>相等</a:t>
            </a:r>
            <a:r>
              <a:rPr lang="en-US" altLang="zh-CN" sz="28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方正静蕾简体" panose="02000000000000000000"/>
              </a:rPr>
              <a:t>/</a:t>
            </a:r>
            <a:r>
              <a:rPr lang="zh-CN" altLang="en-US" sz="28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方正静蕾简体" panose="02000000000000000000"/>
              </a:rPr>
              <a:t>为</a:t>
            </a:r>
            <a:r>
              <a:rPr lang="en-US" altLang="zh-CN" sz="28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方正静蕾简体" panose="02000000000000000000"/>
              </a:rPr>
              <a:t>0</a:t>
            </a:r>
            <a:r>
              <a:rPr lang="zh-CN" altLang="en-US" sz="28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方正静蕾简体" panose="02000000000000000000"/>
              </a:rPr>
              <a:t>则重复</a:t>
            </a:r>
            <a:endParaRPr lang="en-US" altLang="zh-CN" sz="2800" b="1" kern="0" dirty="0">
              <a:solidFill>
                <a:srgbClr val="C00000"/>
              </a:solidFill>
              <a:latin typeface="Times New Roman" panose="02020603050405020304" pitchFamily="18" charset="0"/>
              <a:ea typeface="方正静蕾简体" panose="02000000000000000000"/>
            </a:endParaRPr>
          </a:p>
          <a:p>
            <a:pPr marL="457200" marR="0" lvl="0" indent="-457200" algn="just" defTabSz="91440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altLang="zh-CN" sz="28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方正静蕾简体" panose="02000000000000000000"/>
              </a:rPr>
              <a:t>REPNE/REPNZ  </a:t>
            </a:r>
            <a:r>
              <a:rPr lang="zh-CN" altLang="en-US" sz="28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方正静蕾简体" panose="02000000000000000000"/>
              </a:rPr>
              <a:t>不相等</a:t>
            </a:r>
            <a:r>
              <a:rPr lang="en-US" altLang="zh-CN" sz="28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方正静蕾简体" panose="02000000000000000000"/>
              </a:rPr>
              <a:t>/</a:t>
            </a:r>
            <a:r>
              <a:rPr lang="zh-CN" altLang="en-US" sz="28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方正静蕾简体" panose="02000000000000000000"/>
              </a:rPr>
              <a:t>不为</a:t>
            </a:r>
            <a:r>
              <a:rPr lang="en-US" altLang="zh-CN" sz="28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方正静蕾简体" panose="02000000000000000000"/>
              </a:rPr>
              <a:t>0</a:t>
            </a:r>
            <a:r>
              <a:rPr lang="zh-CN" altLang="en-US" sz="28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方正静蕾简体" panose="02000000000000000000"/>
              </a:rPr>
              <a:t>则重复</a:t>
            </a:r>
            <a:endParaRPr lang="en-US" altLang="zh-CN" sz="2800" b="1" kern="0" dirty="0">
              <a:solidFill>
                <a:srgbClr val="C00000"/>
              </a:solidFill>
              <a:latin typeface="Times New Roman" panose="02020603050405020304" pitchFamily="18" charset="0"/>
              <a:ea typeface="方正静蕾简体" panose="02000000000000000000"/>
            </a:endParaRPr>
          </a:p>
          <a:p>
            <a:pPr marL="457200" marR="0" lvl="0" indent="-457200" algn="just" defTabSz="91440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zh-CN" altLang="en-US" sz="28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方正静蕾简体" panose="02000000000000000000"/>
              </a:rPr>
              <a:t>执行的操作</a:t>
            </a:r>
            <a:r>
              <a:rPr lang="en-US" altLang="zh-CN" sz="28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方正静蕾简体" panose="02000000000000000000"/>
              </a:rPr>
              <a:t>:</a:t>
            </a:r>
          </a:p>
          <a:p>
            <a:pPr marL="914400" lvl="1" indent="-457200" algn="just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 </a:t>
            </a:r>
            <a:r>
              <a:rPr lang="en-US" altLang="zh-CN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(1)</a:t>
            </a:r>
            <a:r>
              <a:rPr lang="zh-CN" altLang="en-US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如果</a:t>
            </a:r>
            <a:r>
              <a:rPr lang="en-US" altLang="zh-CN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(CX)=0</a:t>
            </a:r>
            <a:r>
              <a:rPr lang="zh-CN" altLang="en-US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或</a:t>
            </a:r>
            <a:r>
              <a:rPr lang="en-US" altLang="zh-CN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ZF=0(ZF=1)</a:t>
            </a:r>
            <a:r>
              <a:rPr lang="zh-CN" altLang="en-US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则退出串操作，否则转</a:t>
            </a:r>
            <a:r>
              <a:rPr lang="en-US" altLang="zh-CN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(2)</a:t>
            </a:r>
            <a:r>
              <a:rPr lang="zh-CN" altLang="en-US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。</a:t>
            </a:r>
            <a:endParaRPr lang="en-US" altLang="zh-CN" sz="2800" b="1" kern="0" dirty="0">
              <a:solidFill>
                <a:srgbClr val="2D8AE7">
                  <a:lumMod val="50000"/>
                </a:srgbClr>
              </a:solidFill>
              <a:latin typeface="Times New Roman" panose="02020603050405020304" pitchFamily="18" charset="0"/>
              <a:ea typeface="方正静蕾简体" panose="02000000000000000000"/>
            </a:endParaRPr>
          </a:p>
          <a:p>
            <a:pPr marL="914400" lvl="1" indent="-457200" algn="just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(2)(CX)=(CX)-1</a:t>
            </a:r>
          </a:p>
          <a:p>
            <a:pPr marL="914400" lvl="1" indent="-457200" algn="just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执行</a:t>
            </a:r>
            <a:r>
              <a:rPr lang="en-US" altLang="zh-CN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CMPS/SCAS</a:t>
            </a:r>
          </a:p>
          <a:p>
            <a:pPr marL="914400" lvl="1" indent="-457200" algn="just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重复</a:t>
            </a:r>
            <a:r>
              <a:rPr lang="en-US" altLang="zh-CN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(1)~(3)</a:t>
            </a:r>
          </a:p>
        </p:txBody>
      </p:sp>
    </p:spTree>
    <p:extLst>
      <p:ext uri="{BB962C8B-B14F-4D97-AF65-F5344CB8AC3E}">
        <p14:creationId xmlns:p14="http://schemas.microsoft.com/office/powerpoint/2010/main" val="14775759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>
            <a:extLst>
              <a:ext uri="{FF2B5EF4-FFF2-40B4-BE49-F238E27FC236}">
                <a16:creationId xmlns:a16="http://schemas.microsoft.com/office/drawing/2014/main" id="{9266C4EE-6CF6-4898-BCE4-B9470ACD6D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23348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zh-CN" sz="2400">
              <a:solidFill>
                <a:srgbClr val="000000"/>
              </a:solidFill>
            </a:endParaRPr>
          </a:p>
        </p:txBody>
      </p:sp>
      <p:sp>
        <p:nvSpPr>
          <p:cNvPr id="96262" name="灯片编号占位符 1">
            <a:extLst>
              <a:ext uri="{FF2B5EF4-FFF2-40B4-BE49-F238E27FC236}">
                <a16:creationId xmlns:a16="http://schemas.microsoft.com/office/drawing/2014/main" id="{ABCB2F6E-0184-44D1-9766-3888AA0FD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C1EED8DC-ED82-4FAB-BA50-41D9637DB011}" type="slidenum">
              <a:rPr lang="en-US" altLang="zh-CN" sz="1200" smtClean="0">
                <a:solidFill>
                  <a:srgbClr val="B4B686"/>
                </a:solidFill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93</a:t>
            </a:fld>
            <a:endParaRPr lang="en-US" altLang="zh-CN" sz="1200">
              <a:solidFill>
                <a:srgbClr val="B4B686"/>
              </a:solidFill>
            </a:endParaRPr>
          </a:p>
        </p:txBody>
      </p:sp>
      <p:sp>
        <p:nvSpPr>
          <p:cNvPr id="11" name="Rectangle 13">
            <a:extLst>
              <a:ext uri="{FF2B5EF4-FFF2-40B4-BE49-F238E27FC236}">
                <a16:creationId xmlns:a16="http://schemas.microsoft.com/office/drawing/2014/main" id="{DFADFB9F-B410-47FA-AE9A-AF726C76E0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6475" y="439995"/>
            <a:ext cx="2645276" cy="559897"/>
          </a:xfrm>
          <a:prstGeom prst="rect">
            <a:avLst/>
          </a:prstGeom>
          <a:solidFill>
            <a:srgbClr val="0E457C"/>
          </a:solidFill>
          <a:ln>
            <a:noFill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chemeClr val="bg1"/>
                </a:solidFill>
              </a:rPr>
              <a:t>CMPS</a:t>
            </a:r>
            <a:r>
              <a:rPr lang="zh-CN" altLang="en-US" sz="2800" b="1" dirty="0">
                <a:solidFill>
                  <a:schemeClr val="bg1"/>
                </a:solidFill>
              </a:rPr>
              <a:t>比较指令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2779D43A-7095-4B36-88B6-481D971CABB6}"/>
              </a:ext>
            </a:extLst>
          </p:cNvPr>
          <p:cNvSpPr/>
          <p:nvPr/>
        </p:nvSpPr>
        <p:spPr>
          <a:xfrm>
            <a:off x="468942" y="1233488"/>
            <a:ext cx="8340000" cy="4540282"/>
          </a:xfrm>
          <a:prstGeom prst="rect">
            <a:avLst/>
          </a:prstGeom>
          <a:ln w="19050">
            <a:solidFill>
              <a:srgbClr val="2D8AE7">
                <a:lumMod val="75000"/>
              </a:srgbClr>
            </a:solidFill>
            <a:prstDash val="dash"/>
          </a:ln>
        </p:spPr>
        <p:txBody>
          <a:bodyPr wrap="square">
            <a:spAutoFit/>
          </a:bodyPr>
          <a:lstStyle/>
          <a:p>
            <a:pPr marL="457200" marR="0" lvl="0" indent="-457200" algn="just" defTabSz="91440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zh-CN" altLang="en-US" sz="28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方正静蕾简体" panose="02000000000000000000"/>
              </a:rPr>
              <a:t>格式：</a:t>
            </a:r>
            <a:r>
              <a:rPr lang="en-US" altLang="zh-CN" sz="28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方正静蕾简体" panose="02000000000000000000"/>
              </a:rPr>
              <a:t>CMPS      SRC, DST</a:t>
            </a:r>
          </a:p>
          <a:p>
            <a:pPr marR="0" lvl="0" algn="just" defTabSz="91440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8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方正静蕾简体" panose="02000000000000000000"/>
              </a:rPr>
              <a:t>                 CMPSB   (</a:t>
            </a:r>
            <a:r>
              <a:rPr lang="zh-CN" altLang="en-US" sz="28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方正静蕾简体" panose="02000000000000000000"/>
              </a:rPr>
              <a:t>字节</a:t>
            </a:r>
            <a:r>
              <a:rPr lang="en-US" altLang="zh-CN" sz="28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方正静蕾简体" panose="02000000000000000000"/>
              </a:rPr>
              <a:t>)</a:t>
            </a:r>
          </a:p>
          <a:p>
            <a:pPr marR="0" lvl="0" algn="just" defTabSz="91440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8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方正静蕾简体" panose="02000000000000000000"/>
              </a:rPr>
              <a:t>                 CMPSW  (</a:t>
            </a:r>
            <a:r>
              <a:rPr lang="zh-CN" altLang="en-US" sz="28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方正静蕾简体" panose="02000000000000000000"/>
              </a:rPr>
              <a:t>字</a:t>
            </a:r>
            <a:r>
              <a:rPr lang="en-US" altLang="zh-CN" sz="28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方正静蕾简体" panose="02000000000000000000"/>
              </a:rPr>
              <a:t>)</a:t>
            </a:r>
          </a:p>
          <a:p>
            <a:pPr marL="457200" marR="0" lvl="0" indent="-457200" algn="just" defTabSz="91440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zh-CN" altLang="en-US" sz="28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方正静蕾简体" panose="02000000000000000000"/>
              </a:rPr>
              <a:t>执行的操作</a:t>
            </a:r>
            <a:r>
              <a:rPr lang="en-US" altLang="zh-CN" sz="28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方正静蕾简体" panose="02000000000000000000"/>
              </a:rPr>
              <a:t>:</a:t>
            </a:r>
          </a:p>
          <a:p>
            <a:pPr marL="914400" lvl="1" indent="-457200" algn="just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((SI))-((DI)):</a:t>
            </a:r>
            <a:r>
              <a:rPr lang="zh-CN" altLang="en-US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根据比较结果设置条件标志位</a:t>
            </a:r>
            <a:endParaRPr lang="en-US" altLang="zh-CN" sz="2800" b="1" kern="0" dirty="0">
              <a:solidFill>
                <a:srgbClr val="2D8AE7">
                  <a:lumMod val="50000"/>
                </a:srgbClr>
              </a:solidFill>
              <a:latin typeface="Times New Roman" panose="02020603050405020304" pitchFamily="18" charset="0"/>
              <a:ea typeface="方正静蕾简体" panose="02000000000000000000"/>
            </a:endParaRPr>
          </a:p>
          <a:p>
            <a:pPr marL="1371600" lvl="2" indent="-457200" algn="just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相等：</a:t>
            </a:r>
            <a:r>
              <a:rPr lang="en-US" altLang="zh-CN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ZF=1     </a:t>
            </a:r>
            <a:r>
              <a:rPr lang="zh-CN" altLang="en-US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不等</a:t>
            </a:r>
            <a:r>
              <a:rPr lang="en-US" altLang="zh-CN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ZF=0</a:t>
            </a:r>
            <a:r>
              <a:rPr lang="zh-CN" altLang="en-US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 </a:t>
            </a:r>
            <a:endParaRPr lang="en-US" altLang="zh-CN" sz="2800" b="1" kern="0" dirty="0">
              <a:solidFill>
                <a:srgbClr val="2D8AE7">
                  <a:lumMod val="50000"/>
                </a:srgbClr>
              </a:solidFill>
              <a:latin typeface="Times New Roman" panose="02020603050405020304" pitchFamily="18" charset="0"/>
              <a:ea typeface="方正静蕾简体" panose="02000000000000000000"/>
            </a:endParaRPr>
          </a:p>
          <a:p>
            <a:pPr marL="914400" lvl="1" indent="-457200" algn="just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字节操作：</a:t>
            </a:r>
            <a:r>
              <a:rPr lang="en-US" altLang="zh-CN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 (SI)←(SI)±1, (DI)←(DI)±1</a:t>
            </a:r>
          </a:p>
          <a:p>
            <a:pPr lvl="1" algn="just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      字操作：    </a:t>
            </a:r>
            <a:r>
              <a:rPr lang="en-US" altLang="zh-CN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(SI)←(SI)±2, (DI)←(DI)±2</a:t>
            </a:r>
          </a:p>
        </p:txBody>
      </p:sp>
    </p:spTree>
    <p:extLst>
      <p:ext uri="{BB962C8B-B14F-4D97-AF65-F5344CB8AC3E}">
        <p14:creationId xmlns:p14="http://schemas.microsoft.com/office/powerpoint/2010/main" val="20669495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62" name="灯片编号占位符 1">
            <a:extLst>
              <a:ext uri="{FF2B5EF4-FFF2-40B4-BE49-F238E27FC236}">
                <a16:creationId xmlns:a16="http://schemas.microsoft.com/office/drawing/2014/main" id="{ABCB2F6E-0184-44D1-9766-3888AA0FD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C1EED8DC-ED82-4FAB-BA50-41D9637DB011}" type="slidenum">
              <a:rPr lang="en-US" altLang="zh-CN" sz="1200" smtClean="0">
                <a:solidFill>
                  <a:srgbClr val="B4B686"/>
                </a:solidFill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94</a:t>
            </a:fld>
            <a:endParaRPr lang="en-US" altLang="zh-CN" sz="1200">
              <a:solidFill>
                <a:srgbClr val="B4B686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E16BC7E-CA93-4566-AD38-CD5AD99636A6}"/>
              </a:ext>
            </a:extLst>
          </p:cNvPr>
          <p:cNvSpPr/>
          <p:nvPr/>
        </p:nvSpPr>
        <p:spPr>
          <a:xfrm>
            <a:off x="421317" y="1279537"/>
            <a:ext cx="8340000" cy="5262979"/>
          </a:xfrm>
          <a:prstGeom prst="rect">
            <a:avLst/>
          </a:prstGeom>
          <a:ln w="19050">
            <a:solidFill>
              <a:srgbClr val="2D8AE7">
                <a:lumMod val="75000"/>
              </a:srgbClr>
            </a:solidFill>
            <a:prstDash val="dash"/>
          </a:ln>
        </p:spPr>
        <p:txBody>
          <a:bodyPr wrap="square">
            <a:spAutoFit/>
          </a:bodyPr>
          <a:lstStyle/>
          <a:p>
            <a:pPr marL="457200" marR="0" lvl="0" indent="-457200" algn="just" defTabSz="91440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altLang="zh-CN" sz="2800" b="1" kern="0" dirty="0">
              <a:solidFill>
                <a:srgbClr val="C00000"/>
              </a:solidFill>
              <a:latin typeface="Times New Roman" panose="02020603050405020304" pitchFamily="18" charset="0"/>
              <a:ea typeface="方正静蕾简体" panose="02000000000000000000"/>
            </a:endParaRPr>
          </a:p>
          <a:p>
            <a:pPr marL="457200" marR="0" lvl="0" indent="-457200" algn="just" defTabSz="91440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altLang="zh-CN" sz="2800" b="1" kern="0" dirty="0">
              <a:solidFill>
                <a:srgbClr val="C00000"/>
              </a:solidFill>
              <a:latin typeface="Times New Roman" panose="02020603050405020304" pitchFamily="18" charset="0"/>
              <a:ea typeface="方正静蕾简体" panose="02000000000000000000"/>
            </a:endParaRPr>
          </a:p>
          <a:p>
            <a:pPr marL="457200" marR="0" lvl="0" indent="-457200" algn="just" defTabSz="91440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altLang="zh-CN" sz="2800" b="1" kern="0" dirty="0">
              <a:solidFill>
                <a:srgbClr val="C00000"/>
              </a:solidFill>
              <a:latin typeface="Times New Roman" panose="02020603050405020304" pitchFamily="18" charset="0"/>
              <a:ea typeface="方正静蕾简体" panose="02000000000000000000"/>
            </a:endParaRPr>
          </a:p>
          <a:p>
            <a:pPr marL="457200" marR="0" lvl="0" indent="-457200" algn="just" defTabSz="91440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altLang="zh-CN" sz="2800" b="1" kern="0" dirty="0">
              <a:solidFill>
                <a:srgbClr val="C00000"/>
              </a:solidFill>
              <a:latin typeface="Times New Roman" panose="02020603050405020304" pitchFamily="18" charset="0"/>
              <a:ea typeface="方正静蕾简体" panose="02000000000000000000"/>
            </a:endParaRPr>
          </a:p>
          <a:p>
            <a:pPr marL="457200" marR="0" lvl="0" indent="-457200" algn="just" defTabSz="91440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altLang="zh-CN" sz="2800" b="1" kern="0" dirty="0">
              <a:solidFill>
                <a:srgbClr val="C00000"/>
              </a:solidFill>
              <a:latin typeface="Times New Roman" panose="02020603050405020304" pitchFamily="18" charset="0"/>
              <a:ea typeface="方正静蕾简体" panose="02000000000000000000"/>
            </a:endParaRPr>
          </a:p>
          <a:p>
            <a:pPr marL="457200" marR="0" lvl="0" indent="-457200" algn="just" defTabSz="91440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altLang="zh-CN" sz="2800" b="1" kern="0" dirty="0">
              <a:solidFill>
                <a:srgbClr val="C00000"/>
              </a:solidFill>
              <a:latin typeface="Times New Roman" panose="02020603050405020304" pitchFamily="18" charset="0"/>
              <a:ea typeface="方正静蕾简体" panose="02000000000000000000"/>
            </a:endParaRPr>
          </a:p>
          <a:p>
            <a:pPr marL="457200" marR="0" lvl="0" indent="-457200" algn="just" defTabSz="91440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altLang="zh-CN" sz="2800" b="1" kern="0" dirty="0">
              <a:solidFill>
                <a:srgbClr val="C00000"/>
              </a:solidFill>
              <a:latin typeface="Times New Roman" panose="02020603050405020304" pitchFamily="18" charset="0"/>
              <a:ea typeface="方正静蕾简体" panose="02000000000000000000"/>
            </a:endParaRPr>
          </a:p>
          <a:p>
            <a:pPr marL="457200" marR="0" lvl="0" indent="-457200" algn="just" defTabSz="91440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altLang="zh-CN" sz="2800" b="1" kern="0" dirty="0">
              <a:solidFill>
                <a:srgbClr val="C00000"/>
              </a:solidFill>
              <a:latin typeface="Times New Roman" panose="02020603050405020304" pitchFamily="18" charset="0"/>
              <a:ea typeface="方正静蕾简体" panose="02000000000000000000"/>
            </a:endParaRPr>
          </a:p>
          <a:p>
            <a:pPr marL="457200" marR="0" lvl="0" indent="-457200" algn="just" defTabSz="91440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altLang="zh-CN" sz="2800" b="1" kern="0" dirty="0">
              <a:solidFill>
                <a:srgbClr val="C00000"/>
              </a:solidFill>
              <a:latin typeface="Times New Roman" panose="02020603050405020304" pitchFamily="18" charset="0"/>
              <a:ea typeface="方正静蕾简体" panose="02000000000000000000"/>
            </a:endParaRPr>
          </a:p>
          <a:p>
            <a:pPr marL="457200" marR="0" lvl="0" indent="-457200" algn="just" defTabSz="91440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altLang="zh-CN" sz="2800" b="1" kern="0" dirty="0">
              <a:solidFill>
                <a:srgbClr val="C00000"/>
              </a:solidFill>
              <a:latin typeface="Times New Roman" panose="02020603050405020304" pitchFamily="18" charset="0"/>
              <a:ea typeface="方正静蕾简体" panose="02000000000000000000"/>
            </a:endParaRPr>
          </a:p>
          <a:p>
            <a:pPr marL="457200" marR="0" lvl="0" indent="-457200" algn="just" defTabSz="91440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altLang="zh-CN" sz="2800" b="1" kern="0" dirty="0">
              <a:solidFill>
                <a:srgbClr val="C00000"/>
              </a:solidFill>
              <a:latin typeface="Times New Roman" panose="02020603050405020304" pitchFamily="18" charset="0"/>
              <a:ea typeface="方正静蕾简体" panose="02000000000000000000"/>
            </a:endParaRPr>
          </a:p>
          <a:p>
            <a:pPr marL="457200" marR="0" lvl="0" indent="-457200" algn="just" defTabSz="91440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altLang="zh-CN" sz="2800" b="1" kern="0" dirty="0">
              <a:solidFill>
                <a:srgbClr val="C00000"/>
              </a:solidFill>
              <a:latin typeface="Times New Roman" panose="02020603050405020304" pitchFamily="18" charset="0"/>
              <a:ea typeface="方正静蕾简体" panose="02000000000000000000"/>
            </a:endParaRPr>
          </a:p>
        </p:txBody>
      </p:sp>
      <p:sp>
        <p:nvSpPr>
          <p:cNvPr id="11" name="Rectangle 13">
            <a:extLst>
              <a:ext uri="{FF2B5EF4-FFF2-40B4-BE49-F238E27FC236}">
                <a16:creationId xmlns:a16="http://schemas.microsoft.com/office/drawing/2014/main" id="{DFADFB9F-B410-47FA-AE9A-AF726C76E0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430" y="564128"/>
            <a:ext cx="7758855" cy="559897"/>
          </a:xfrm>
          <a:prstGeom prst="rect">
            <a:avLst/>
          </a:prstGeom>
          <a:solidFill>
            <a:srgbClr val="0E457C"/>
          </a:solidFill>
          <a:ln>
            <a:noFill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chemeClr val="bg1"/>
                </a:solidFill>
              </a:rPr>
              <a:t>例：比较两个字符串，找出他们不相匹配的位置</a:t>
            </a:r>
          </a:p>
        </p:txBody>
      </p:sp>
      <p:sp>
        <p:nvSpPr>
          <p:cNvPr id="30" name="Rectangle 4">
            <a:extLst>
              <a:ext uri="{FF2B5EF4-FFF2-40B4-BE49-F238E27FC236}">
                <a16:creationId xmlns:a16="http://schemas.microsoft.com/office/drawing/2014/main" id="{7BD97D07-7103-4CF3-A096-1ED62BF492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2453" y="1490663"/>
            <a:ext cx="2895600" cy="193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b="1" cap="all" dirty="0">
                <a:solidFill>
                  <a:srgbClr val="000000"/>
                </a:solidFill>
              </a:rPr>
              <a:t>lea     </a:t>
            </a:r>
            <a:r>
              <a:rPr lang="en-US" altLang="zh-CN" sz="2400" b="1" cap="all" dirty="0" err="1">
                <a:solidFill>
                  <a:srgbClr val="000000"/>
                </a:solidFill>
              </a:rPr>
              <a:t>si</a:t>
            </a:r>
            <a:r>
              <a:rPr lang="en-US" altLang="zh-CN" sz="2400" b="1" cap="all" dirty="0">
                <a:solidFill>
                  <a:srgbClr val="000000"/>
                </a:solidFill>
              </a:rPr>
              <a:t>, mess1</a:t>
            </a: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b="1" cap="all" dirty="0">
                <a:solidFill>
                  <a:srgbClr val="000000"/>
                </a:solidFill>
              </a:rPr>
              <a:t>lea     di, mess2</a:t>
            </a: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b="1" cap="all" dirty="0">
                <a:solidFill>
                  <a:srgbClr val="000000"/>
                </a:solidFill>
              </a:rPr>
              <a:t>mov   cx, 8</a:t>
            </a: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b="1" cap="all" dirty="0" err="1">
                <a:solidFill>
                  <a:srgbClr val="FF3300"/>
                </a:solidFill>
                <a:ea typeface="楷体_GB2312"/>
                <a:cs typeface="楷体_GB2312"/>
              </a:rPr>
              <a:t>cld</a:t>
            </a:r>
            <a:endParaRPr lang="en-US" altLang="zh-CN" sz="2400" b="1" cap="all" dirty="0">
              <a:solidFill>
                <a:srgbClr val="FF3300"/>
              </a:solidFill>
              <a:ea typeface="楷体_GB2312"/>
              <a:cs typeface="楷体_GB2312"/>
            </a:endParaRP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b="1" cap="all" dirty="0" err="1">
                <a:solidFill>
                  <a:srgbClr val="000000"/>
                </a:solidFill>
              </a:rPr>
              <a:t>repe</a:t>
            </a:r>
            <a:r>
              <a:rPr lang="en-US" altLang="zh-CN" sz="2400" b="1" cap="all" dirty="0">
                <a:solidFill>
                  <a:srgbClr val="000000"/>
                </a:solidFill>
              </a:rPr>
              <a:t>   </a:t>
            </a:r>
            <a:r>
              <a:rPr lang="en-US" altLang="zh-CN" sz="2400" b="1" cap="all" dirty="0" err="1">
                <a:solidFill>
                  <a:srgbClr val="000000"/>
                </a:solidFill>
              </a:rPr>
              <a:t>cmpsb</a:t>
            </a:r>
            <a:endParaRPr lang="en-US" altLang="zh-CN" sz="2400" b="1" cap="all" dirty="0">
              <a:solidFill>
                <a:srgbClr val="000000"/>
              </a:solidFill>
            </a:endParaRPr>
          </a:p>
        </p:txBody>
      </p:sp>
      <p:sp>
        <p:nvSpPr>
          <p:cNvPr id="31" name="Text Box 3">
            <a:extLst>
              <a:ext uri="{FF2B5EF4-FFF2-40B4-BE49-F238E27FC236}">
                <a16:creationId xmlns:a16="http://schemas.microsoft.com/office/drawing/2014/main" id="{36B28EB6-D735-42AC-AE97-82D944D367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0430" y="3429000"/>
            <a:ext cx="23495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rgbClr val="000000"/>
                </a:solidFill>
              </a:rPr>
              <a:t>例：反向传送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  <p:sp>
        <p:nvSpPr>
          <p:cNvPr id="32" name="Text Box 5">
            <a:extLst>
              <a:ext uri="{FF2B5EF4-FFF2-40B4-BE49-F238E27FC236}">
                <a16:creationId xmlns:a16="http://schemas.microsoft.com/office/drawing/2014/main" id="{37B5A1B3-F308-404F-9BA7-F5AFE8D09B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2892" y="4089400"/>
            <a:ext cx="3429000" cy="193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b="1" cap="all" dirty="0">
                <a:solidFill>
                  <a:srgbClr val="000000"/>
                </a:solidFill>
              </a:rPr>
              <a:t>lea     </a:t>
            </a:r>
            <a:r>
              <a:rPr lang="en-US" altLang="zh-CN" sz="2400" b="1" cap="all" dirty="0" err="1">
                <a:solidFill>
                  <a:srgbClr val="000000"/>
                </a:solidFill>
              </a:rPr>
              <a:t>si</a:t>
            </a:r>
            <a:r>
              <a:rPr lang="en-US" altLang="zh-CN" sz="2400" b="1" cap="all" dirty="0">
                <a:solidFill>
                  <a:srgbClr val="000000"/>
                </a:solidFill>
              </a:rPr>
              <a:t>, mess1+7</a:t>
            </a: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b="1" cap="all" dirty="0">
                <a:solidFill>
                  <a:srgbClr val="000000"/>
                </a:solidFill>
              </a:rPr>
              <a:t>lea     di, mess2+7</a:t>
            </a: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b="1" cap="all" dirty="0">
                <a:solidFill>
                  <a:srgbClr val="000000"/>
                </a:solidFill>
              </a:rPr>
              <a:t>mov   cx, 8</a:t>
            </a: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b="1" cap="all" dirty="0">
                <a:solidFill>
                  <a:srgbClr val="FF3300"/>
                </a:solidFill>
                <a:ea typeface="楷体_GB2312"/>
                <a:cs typeface="楷体_GB2312"/>
              </a:rPr>
              <a:t>std</a:t>
            </a: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b="1" cap="all" dirty="0">
                <a:solidFill>
                  <a:srgbClr val="000000"/>
                </a:solidFill>
              </a:rPr>
              <a:t>rep    </a:t>
            </a:r>
            <a:r>
              <a:rPr lang="en-US" altLang="zh-CN" sz="2400" b="1" cap="all" dirty="0" err="1">
                <a:solidFill>
                  <a:srgbClr val="000000"/>
                </a:solidFill>
              </a:rPr>
              <a:t>cmpsb</a:t>
            </a:r>
            <a:endParaRPr lang="en-US" altLang="zh-CN" sz="2400" b="1" cap="all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67732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32" grpId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>
            <a:extLst>
              <a:ext uri="{FF2B5EF4-FFF2-40B4-BE49-F238E27FC236}">
                <a16:creationId xmlns:a16="http://schemas.microsoft.com/office/drawing/2014/main" id="{9266C4EE-6CF6-4898-BCE4-B9470ACD6D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23348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zh-CN" sz="2400">
              <a:solidFill>
                <a:srgbClr val="000000"/>
              </a:solidFill>
            </a:endParaRPr>
          </a:p>
        </p:txBody>
      </p:sp>
      <p:sp>
        <p:nvSpPr>
          <p:cNvPr id="96262" name="灯片编号占位符 1">
            <a:extLst>
              <a:ext uri="{FF2B5EF4-FFF2-40B4-BE49-F238E27FC236}">
                <a16:creationId xmlns:a16="http://schemas.microsoft.com/office/drawing/2014/main" id="{ABCB2F6E-0184-44D1-9766-3888AA0FD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C1EED8DC-ED82-4FAB-BA50-41D9637DB011}" type="slidenum">
              <a:rPr lang="en-US" altLang="zh-CN" sz="1200" smtClean="0">
                <a:solidFill>
                  <a:srgbClr val="B4B686"/>
                </a:solidFill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95</a:t>
            </a:fld>
            <a:endParaRPr lang="en-US" altLang="zh-CN" sz="1200">
              <a:solidFill>
                <a:srgbClr val="B4B686"/>
              </a:solidFill>
            </a:endParaRPr>
          </a:p>
        </p:txBody>
      </p:sp>
      <p:sp>
        <p:nvSpPr>
          <p:cNvPr id="11" name="Rectangle 13">
            <a:extLst>
              <a:ext uri="{FF2B5EF4-FFF2-40B4-BE49-F238E27FC236}">
                <a16:creationId xmlns:a16="http://schemas.microsoft.com/office/drawing/2014/main" id="{DFADFB9F-B410-47FA-AE9A-AF726C76E0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6475" y="439995"/>
            <a:ext cx="2908168" cy="559897"/>
          </a:xfrm>
          <a:prstGeom prst="rect">
            <a:avLst/>
          </a:prstGeom>
          <a:solidFill>
            <a:srgbClr val="0E457C"/>
          </a:solidFill>
          <a:ln>
            <a:noFill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chemeClr val="bg1"/>
                </a:solidFill>
              </a:rPr>
              <a:t>SCAS</a:t>
            </a:r>
            <a:r>
              <a:rPr lang="zh-CN" altLang="en-US" sz="2800" b="1" dirty="0">
                <a:solidFill>
                  <a:schemeClr val="bg1"/>
                </a:solidFill>
              </a:rPr>
              <a:t>串扫描指令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2779D43A-7095-4B36-88B6-481D971CABB6}"/>
              </a:ext>
            </a:extLst>
          </p:cNvPr>
          <p:cNvSpPr/>
          <p:nvPr/>
        </p:nvSpPr>
        <p:spPr>
          <a:xfrm>
            <a:off x="468942" y="1233488"/>
            <a:ext cx="8340000" cy="3893951"/>
          </a:xfrm>
          <a:prstGeom prst="rect">
            <a:avLst/>
          </a:prstGeom>
          <a:ln w="19050">
            <a:solidFill>
              <a:srgbClr val="2D8AE7">
                <a:lumMod val="75000"/>
              </a:srgbClr>
            </a:solidFill>
            <a:prstDash val="dash"/>
          </a:ln>
        </p:spPr>
        <p:txBody>
          <a:bodyPr wrap="square">
            <a:spAutoFit/>
          </a:bodyPr>
          <a:lstStyle/>
          <a:p>
            <a:pPr marL="457200" marR="0" lvl="0" indent="-457200" algn="just" defTabSz="91440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zh-CN" altLang="en-US" sz="28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方正静蕾简体" panose="02000000000000000000"/>
              </a:rPr>
              <a:t>格式：</a:t>
            </a:r>
            <a:r>
              <a:rPr lang="en-US" altLang="zh-CN" sz="28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方正静蕾简体" panose="02000000000000000000"/>
              </a:rPr>
              <a:t>SCAS      DST</a:t>
            </a:r>
          </a:p>
          <a:p>
            <a:pPr marR="0" lvl="0" algn="just" defTabSz="91440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8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方正静蕾简体" panose="02000000000000000000"/>
              </a:rPr>
              <a:t>                 SCASB   (</a:t>
            </a:r>
            <a:r>
              <a:rPr lang="zh-CN" altLang="en-US" sz="28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方正静蕾简体" panose="02000000000000000000"/>
              </a:rPr>
              <a:t>字节</a:t>
            </a:r>
            <a:r>
              <a:rPr lang="en-US" altLang="zh-CN" sz="28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方正静蕾简体" panose="02000000000000000000"/>
              </a:rPr>
              <a:t>)</a:t>
            </a:r>
          </a:p>
          <a:p>
            <a:pPr marR="0" lvl="0" algn="just" defTabSz="91440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8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方正静蕾简体" panose="02000000000000000000"/>
              </a:rPr>
              <a:t>                 SCASW  (</a:t>
            </a:r>
            <a:r>
              <a:rPr lang="zh-CN" altLang="en-US" sz="28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方正静蕾简体" panose="02000000000000000000"/>
              </a:rPr>
              <a:t>字</a:t>
            </a:r>
            <a:r>
              <a:rPr lang="en-US" altLang="zh-CN" sz="28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方正静蕾简体" panose="02000000000000000000"/>
              </a:rPr>
              <a:t>)</a:t>
            </a:r>
          </a:p>
          <a:p>
            <a:pPr marL="457200" marR="0" lvl="0" indent="-457200" algn="just" defTabSz="91440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zh-CN" altLang="en-US" sz="28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方正静蕾简体" panose="02000000000000000000"/>
              </a:rPr>
              <a:t>执行的操作</a:t>
            </a:r>
            <a:r>
              <a:rPr lang="en-US" altLang="zh-CN" sz="28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方正静蕾简体" panose="02000000000000000000"/>
              </a:rPr>
              <a:t>:</a:t>
            </a:r>
          </a:p>
          <a:p>
            <a:pPr marL="914400" lvl="1" indent="-457200" algn="just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(AL) - ((DI))</a:t>
            </a:r>
          </a:p>
          <a:p>
            <a:pPr marL="914400" lvl="1" indent="-457200" algn="just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字节操作：</a:t>
            </a:r>
            <a:r>
              <a:rPr lang="en-US" altLang="zh-CN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 (DI)←(DI)±1</a:t>
            </a:r>
          </a:p>
          <a:p>
            <a:pPr lvl="1" algn="just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      字操作：    </a:t>
            </a:r>
            <a:r>
              <a:rPr lang="en-US" altLang="zh-CN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(DI)←(DI)±2</a:t>
            </a:r>
          </a:p>
        </p:txBody>
      </p:sp>
    </p:spTree>
    <p:extLst>
      <p:ext uri="{BB962C8B-B14F-4D97-AF65-F5344CB8AC3E}">
        <p14:creationId xmlns:p14="http://schemas.microsoft.com/office/powerpoint/2010/main" val="6382761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62" name="灯片编号占位符 1">
            <a:extLst>
              <a:ext uri="{FF2B5EF4-FFF2-40B4-BE49-F238E27FC236}">
                <a16:creationId xmlns:a16="http://schemas.microsoft.com/office/drawing/2014/main" id="{ABCB2F6E-0184-44D1-9766-3888AA0FD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C1EED8DC-ED82-4FAB-BA50-41D9637DB011}" type="slidenum">
              <a:rPr lang="en-US" altLang="zh-CN" sz="1200" smtClean="0">
                <a:solidFill>
                  <a:srgbClr val="B4B686"/>
                </a:solidFill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96</a:t>
            </a:fld>
            <a:endParaRPr lang="en-US" altLang="zh-CN" sz="1200">
              <a:solidFill>
                <a:srgbClr val="B4B686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E16BC7E-CA93-4566-AD38-CD5AD99636A6}"/>
              </a:ext>
            </a:extLst>
          </p:cNvPr>
          <p:cNvSpPr/>
          <p:nvPr/>
        </p:nvSpPr>
        <p:spPr>
          <a:xfrm>
            <a:off x="421317" y="1279537"/>
            <a:ext cx="8340000" cy="5262979"/>
          </a:xfrm>
          <a:prstGeom prst="rect">
            <a:avLst/>
          </a:prstGeom>
          <a:ln w="19050">
            <a:solidFill>
              <a:srgbClr val="2D8AE7">
                <a:lumMod val="75000"/>
              </a:srgbClr>
            </a:solidFill>
            <a:prstDash val="dash"/>
          </a:ln>
        </p:spPr>
        <p:txBody>
          <a:bodyPr wrap="square">
            <a:spAutoFit/>
          </a:bodyPr>
          <a:lstStyle/>
          <a:p>
            <a:pPr marL="457200" marR="0" lvl="0" indent="-457200" algn="just" defTabSz="91440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altLang="zh-CN" sz="2800" b="1" kern="0" dirty="0">
              <a:solidFill>
                <a:srgbClr val="C00000"/>
              </a:solidFill>
              <a:latin typeface="Times New Roman" panose="02020603050405020304" pitchFamily="18" charset="0"/>
              <a:ea typeface="方正静蕾简体" panose="02000000000000000000"/>
            </a:endParaRPr>
          </a:p>
          <a:p>
            <a:pPr marL="457200" marR="0" lvl="0" indent="-457200" algn="just" defTabSz="91440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altLang="zh-CN" sz="2800" b="1" kern="0" dirty="0">
              <a:solidFill>
                <a:srgbClr val="C00000"/>
              </a:solidFill>
              <a:latin typeface="Times New Roman" panose="02020603050405020304" pitchFamily="18" charset="0"/>
              <a:ea typeface="方正静蕾简体" panose="02000000000000000000"/>
            </a:endParaRPr>
          </a:p>
          <a:p>
            <a:pPr marL="457200" marR="0" lvl="0" indent="-457200" algn="just" defTabSz="91440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altLang="zh-CN" sz="2800" b="1" kern="0" dirty="0">
              <a:solidFill>
                <a:srgbClr val="C00000"/>
              </a:solidFill>
              <a:latin typeface="Times New Roman" panose="02020603050405020304" pitchFamily="18" charset="0"/>
              <a:ea typeface="方正静蕾简体" panose="02000000000000000000"/>
            </a:endParaRPr>
          </a:p>
          <a:p>
            <a:pPr marL="457200" marR="0" lvl="0" indent="-457200" algn="just" defTabSz="91440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altLang="zh-CN" sz="2800" b="1" kern="0" dirty="0">
              <a:solidFill>
                <a:srgbClr val="C00000"/>
              </a:solidFill>
              <a:latin typeface="Times New Roman" panose="02020603050405020304" pitchFamily="18" charset="0"/>
              <a:ea typeface="方正静蕾简体" panose="02000000000000000000"/>
            </a:endParaRPr>
          </a:p>
          <a:p>
            <a:pPr marL="457200" marR="0" lvl="0" indent="-457200" algn="just" defTabSz="91440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altLang="zh-CN" sz="2800" b="1" kern="0" dirty="0">
              <a:solidFill>
                <a:srgbClr val="C00000"/>
              </a:solidFill>
              <a:latin typeface="Times New Roman" panose="02020603050405020304" pitchFamily="18" charset="0"/>
              <a:ea typeface="方正静蕾简体" panose="02000000000000000000"/>
            </a:endParaRPr>
          </a:p>
          <a:p>
            <a:pPr marL="457200" marR="0" lvl="0" indent="-457200" algn="just" defTabSz="91440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altLang="zh-CN" sz="2800" b="1" kern="0" dirty="0">
              <a:solidFill>
                <a:srgbClr val="C00000"/>
              </a:solidFill>
              <a:latin typeface="Times New Roman" panose="02020603050405020304" pitchFamily="18" charset="0"/>
              <a:ea typeface="方正静蕾简体" panose="02000000000000000000"/>
            </a:endParaRPr>
          </a:p>
          <a:p>
            <a:pPr marL="457200" marR="0" lvl="0" indent="-457200" algn="just" defTabSz="91440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altLang="zh-CN" sz="2800" b="1" kern="0" dirty="0">
              <a:solidFill>
                <a:srgbClr val="C00000"/>
              </a:solidFill>
              <a:latin typeface="Times New Roman" panose="02020603050405020304" pitchFamily="18" charset="0"/>
              <a:ea typeface="方正静蕾简体" panose="02000000000000000000"/>
            </a:endParaRPr>
          </a:p>
          <a:p>
            <a:pPr marL="457200" marR="0" lvl="0" indent="-457200" algn="just" defTabSz="91440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altLang="zh-CN" sz="2800" b="1" kern="0" dirty="0">
              <a:solidFill>
                <a:srgbClr val="C00000"/>
              </a:solidFill>
              <a:latin typeface="Times New Roman" panose="02020603050405020304" pitchFamily="18" charset="0"/>
              <a:ea typeface="方正静蕾简体" panose="02000000000000000000"/>
            </a:endParaRPr>
          </a:p>
          <a:p>
            <a:pPr marL="457200" marR="0" lvl="0" indent="-457200" algn="just" defTabSz="91440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altLang="zh-CN" sz="2800" b="1" kern="0" dirty="0">
              <a:solidFill>
                <a:srgbClr val="C00000"/>
              </a:solidFill>
              <a:latin typeface="Times New Roman" panose="02020603050405020304" pitchFamily="18" charset="0"/>
              <a:ea typeface="方正静蕾简体" panose="02000000000000000000"/>
            </a:endParaRPr>
          </a:p>
          <a:p>
            <a:pPr marL="457200" marR="0" lvl="0" indent="-457200" algn="just" defTabSz="91440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altLang="zh-CN" sz="2800" b="1" kern="0" dirty="0">
              <a:solidFill>
                <a:srgbClr val="C00000"/>
              </a:solidFill>
              <a:latin typeface="Times New Roman" panose="02020603050405020304" pitchFamily="18" charset="0"/>
              <a:ea typeface="方正静蕾简体" panose="02000000000000000000"/>
            </a:endParaRPr>
          </a:p>
          <a:p>
            <a:pPr marL="457200" marR="0" lvl="0" indent="-457200" algn="just" defTabSz="91440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altLang="zh-CN" sz="2800" b="1" kern="0" dirty="0">
              <a:solidFill>
                <a:srgbClr val="C00000"/>
              </a:solidFill>
              <a:latin typeface="Times New Roman" panose="02020603050405020304" pitchFamily="18" charset="0"/>
              <a:ea typeface="方正静蕾简体" panose="02000000000000000000"/>
            </a:endParaRPr>
          </a:p>
          <a:p>
            <a:pPr marL="457200" marR="0" lvl="0" indent="-457200" algn="just" defTabSz="91440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altLang="zh-CN" sz="2800" b="1" kern="0" dirty="0">
              <a:solidFill>
                <a:srgbClr val="C00000"/>
              </a:solidFill>
              <a:latin typeface="Times New Roman" panose="02020603050405020304" pitchFamily="18" charset="0"/>
              <a:ea typeface="方正静蕾简体" panose="02000000000000000000"/>
            </a:endParaRPr>
          </a:p>
        </p:txBody>
      </p:sp>
      <p:sp>
        <p:nvSpPr>
          <p:cNvPr id="11" name="Rectangle 13">
            <a:extLst>
              <a:ext uri="{FF2B5EF4-FFF2-40B4-BE49-F238E27FC236}">
                <a16:creationId xmlns:a16="http://schemas.microsoft.com/office/drawing/2014/main" id="{DFADFB9F-B410-47FA-AE9A-AF726C76E0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430" y="564128"/>
            <a:ext cx="6676828" cy="559897"/>
          </a:xfrm>
          <a:prstGeom prst="rect">
            <a:avLst/>
          </a:prstGeom>
          <a:solidFill>
            <a:srgbClr val="0E457C"/>
          </a:solidFill>
          <a:ln>
            <a:noFill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chemeClr val="bg1"/>
                </a:solidFill>
              </a:rPr>
              <a:t>例：从一个字符串中查找一个指定的字符</a:t>
            </a:r>
          </a:p>
        </p:txBody>
      </p:sp>
      <p:sp>
        <p:nvSpPr>
          <p:cNvPr id="30" name="Rectangle 4">
            <a:extLst>
              <a:ext uri="{FF2B5EF4-FFF2-40B4-BE49-F238E27FC236}">
                <a16:creationId xmlns:a16="http://schemas.microsoft.com/office/drawing/2014/main" id="{7BD97D07-7103-4CF3-A096-1ED62BF492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277" y="1539431"/>
            <a:ext cx="3766844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it-IT" altLang="zh-CN" sz="2400" b="1" cap="all" dirty="0">
                <a:solidFill>
                  <a:srgbClr val="000000"/>
                </a:solidFill>
              </a:rPr>
              <a:t> mess  db  ‘COMPUTER’</a:t>
            </a: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it-IT" altLang="zh-CN" sz="2400" b="1" cap="all" dirty="0">
              <a:solidFill>
                <a:srgbClr val="000000"/>
              </a:solidFill>
            </a:endParaRP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it-IT" altLang="zh-CN" sz="2400" b="1" cap="all" dirty="0">
                <a:solidFill>
                  <a:srgbClr val="000000"/>
                </a:solidFill>
              </a:rPr>
              <a:t> lea        di, mess</a:t>
            </a: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it-IT" altLang="zh-CN" sz="2400" b="1" cap="all" dirty="0">
                <a:solidFill>
                  <a:srgbClr val="000000"/>
                </a:solidFill>
              </a:rPr>
              <a:t> mov      al, ‘T’</a:t>
            </a: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it-IT" altLang="zh-CN" sz="2400" b="1" cap="all" dirty="0">
                <a:solidFill>
                  <a:srgbClr val="000000"/>
                </a:solidFill>
              </a:rPr>
              <a:t> mov      cx, 8</a:t>
            </a: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it-IT" altLang="zh-CN" sz="2400" b="1" cap="all" dirty="0">
                <a:solidFill>
                  <a:srgbClr val="000000"/>
                </a:solidFill>
              </a:rPr>
              <a:t> cld</a:t>
            </a: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it-IT" altLang="zh-CN" sz="2400" b="1" cap="all" dirty="0">
                <a:solidFill>
                  <a:srgbClr val="000000"/>
                </a:solidFill>
              </a:rPr>
              <a:t> repne  scasb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0C75A415-9B04-418E-9912-4069FD4F19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1150" y="2286000"/>
            <a:ext cx="776288" cy="304800"/>
          </a:xfrm>
          <a:prstGeom prst="rect">
            <a:avLst/>
          </a:prstGeom>
          <a:noFill/>
          <a:ln w="12700" cap="sq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28529F67-4D3C-47E2-8A8A-577CC8761F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1150" y="2590800"/>
            <a:ext cx="776288" cy="304800"/>
          </a:xfrm>
          <a:prstGeom prst="rect">
            <a:avLst/>
          </a:prstGeom>
          <a:noFill/>
          <a:ln w="12700" cap="sq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77F654EB-4E74-4434-A315-5D4C002146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1150" y="2895600"/>
            <a:ext cx="776288" cy="304800"/>
          </a:xfrm>
          <a:prstGeom prst="rect">
            <a:avLst/>
          </a:prstGeom>
          <a:noFill/>
          <a:ln w="12700" cap="sq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D944D2CF-E0A3-4E20-BE5C-B637A1BC31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1150" y="3200400"/>
            <a:ext cx="776288" cy="304800"/>
          </a:xfrm>
          <a:prstGeom prst="rect">
            <a:avLst/>
          </a:prstGeom>
          <a:noFill/>
          <a:ln w="12700" cap="sq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id="{E5240B73-1E13-4C70-B553-F9571431FC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1150" y="3505200"/>
            <a:ext cx="776288" cy="304800"/>
          </a:xfrm>
          <a:prstGeom prst="rect">
            <a:avLst/>
          </a:prstGeom>
          <a:noFill/>
          <a:ln w="12700" cap="sq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14" name="Rectangle 8">
            <a:extLst>
              <a:ext uri="{FF2B5EF4-FFF2-40B4-BE49-F238E27FC236}">
                <a16:creationId xmlns:a16="http://schemas.microsoft.com/office/drawing/2014/main" id="{27E9F429-2440-47BA-979A-04AD0460ED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1150" y="3810000"/>
            <a:ext cx="776288" cy="304800"/>
          </a:xfrm>
          <a:prstGeom prst="rect">
            <a:avLst/>
          </a:prstGeom>
          <a:noFill/>
          <a:ln w="12700" cap="sq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BAB81935-70BD-4827-8FB7-3A7FDF4387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1150" y="4114800"/>
            <a:ext cx="776288" cy="304800"/>
          </a:xfrm>
          <a:prstGeom prst="rect">
            <a:avLst/>
          </a:prstGeom>
          <a:noFill/>
          <a:ln w="12700" cap="sq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16" name="Line 10">
            <a:extLst>
              <a:ext uri="{FF2B5EF4-FFF2-40B4-BE49-F238E27FC236}">
                <a16:creationId xmlns:a16="http://schemas.microsoft.com/office/drawing/2014/main" id="{810BC428-DF09-4821-99FD-D4838C4C2FE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61150" y="2057400"/>
            <a:ext cx="0" cy="228600"/>
          </a:xfrm>
          <a:prstGeom prst="line">
            <a:avLst/>
          </a:prstGeom>
          <a:noFill/>
          <a:ln w="12700" cap="sq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Line 11">
            <a:extLst>
              <a:ext uri="{FF2B5EF4-FFF2-40B4-BE49-F238E27FC236}">
                <a16:creationId xmlns:a16="http://schemas.microsoft.com/office/drawing/2014/main" id="{5416BA95-D518-4511-AE48-2583E05091F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437438" y="2057400"/>
            <a:ext cx="0" cy="228600"/>
          </a:xfrm>
          <a:prstGeom prst="line">
            <a:avLst/>
          </a:prstGeom>
          <a:noFill/>
          <a:ln w="12700" cap="sq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" name="Text Box 12">
            <a:extLst>
              <a:ext uri="{FF2B5EF4-FFF2-40B4-BE49-F238E27FC236}">
                <a16:creationId xmlns:a16="http://schemas.microsoft.com/office/drawing/2014/main" id="{5F17899D-7C9F-44A5-81FB-C28D684094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8638" y="2284413"/>
            <a:ext cx="3698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b="1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19" name="Text Box 13">
            <a:extLst>
              <a:ext uri="{FF2B5EF4-FFF2-40B4-BE49-F238E27FC236}">
                <a16:creationId xmlns:a16="http://schemas.microsoft.com/office/drawing/2014/main" id="{814DD85C-3BA6-4602-8B7A-5418394A2E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3875" y="2589213"/>
            <a:ext cx="3825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b="1">
                <a:solidFill>
                  <a:srgbClr val="000000"/>
                </a:solidFill>
              </a:rPr>
              <a:t>O</a:t>
            </a:r>
          </a:p>
        </p:txBody>
      </p:sp>
      <p:sp>
        <p:nvSpPr>
          <p:cNvPr id="20" name="Text Box 14">
            <a:extLst>
              <a:ext uri="{FF2B5EF4-FFF2-40B4-BE49-F238E27FC236}">
                <a16:creationId xmlns:a16="http://schemas.microsoft.com/office/drawing/2014/main" id="{6A279D02-ECC2-48C8-B339-4298508D04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9588" y="2894013"/>
            <a:ext cx="4270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b="1">
                <a:solidFill>
                  <a:srgbClr val="000000"/>
                </a:solidFill>
              </a:rPr>
              <a:t>M</a:t>
            </a:r>
          </a:p>
        </p:txBody>
      </p:sp>
      <p:sp>
        <p:nvSpPr>
          <p:cNvPr id="21" name="Text Box 15">
            <a:extLst>
              <a:ext uri="{FF2B5EF4-FFF2-40B4-BE49-F238E27FC236}">
                <a16:creationId xmlns:a16="http://schemas.microsoft.com/office/drawing/2014/main" id="{BEE564A1-4858-47B0-A1F4-BB7BB3979F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00863" y="3198813"/>
            <a:ext cx="3413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b="1">
                <a:solidFill>
                  <a:srgbClr val="000000"/>
                </a:solidFill>
              </a:rPr>
              <a:t>P</a:t>
            </a:r>
          </a:p>
        </p:txBody>
      </p:sp>
      <p:sp>
        <p:nvSpPr>
          <p:cNvPr id="22" name="Text Box 16">
            <a:extLst>
              <a:ext uri="{FF2B5EF4-FFF2-40B4-BE49-F238E27FC236}">
                <a16:creationId xmlns:a16="http://schemas.microsoft.com/office/drawing/2014/main" id="{7133B63C-67BF-440D-A7C4-611A53DD56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6575" y="3503613"/>
            <a:ext cx="3698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b="1">
                <a:solidFill>
                  <a:srgbClr val="000000"/>
                </a:solidFill>
              </a:rPr>
              <a:t>U</a:t>
            </a:r>
          </a:p>
        </p:txBody>
      </p:sp>
      <p:sp>
        <p:nvSpPr>
          <p:cNvPr id="23" name="Text Box 17">
            <a:extLst>
              <a:ext uri="{FF2B5EF4-FFF2-40B4-BE49-F238E27FC236}">
                <a16:creationId xmlns:a16="http://schemas.microsoft.com/office/drawing/2014/main" id="{22A8DDC1-DE42-43F2-99C2-7A2E798B78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4513" y="3808413"/>
            <a:ext cx="3571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b="1">
                <a:solidFill>
                  <a:srgbClr val="000000"/>
                </a:solidFill>
              </a:rPr>
              <a:t>T</a:t>
            </a:r>
          </a:p>
        </p:txBody>
      </p:sp>
      <p:sp>
        <p:nvSpPr>
          <p:cNvPr id="24" name="Text Box 18">
            <a:extLst>
              <a:ext uri="{FF2B5EF4-FFF2-40B4-BE49-F238E27FC236}">
                <a16:creationId xmlns:a16="http://schemas.microsoft.com/office/drawing/2014/main" id="{5C413BC7-897E-433F-9D7C-4683D9C660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4513" y="4113213"/>
            <a:ext cx="3571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b="1">
                <a:solidFill>
                  <a:srgbClr val="000000"/>
                </a:solidFill>
              </a:rPr>
              <a:t>E</a:t>
            </a:r>
          </a:p>
        </p:txBody>
      </p:sp>
      <p:sp>
        <p:nvSpPr>
          <p:cNvPr id="25" name="Rectangle 19">
            <a:extLst>
              <a:ext uri="{FF2B5EF4-FFF2-40B4-BE49-F238E27FC236}">
                <a16:creationId xmlns:a16="http://schemas.microsoft.com/office/drawing/2014/main" id="{BFEDE10B-C41D-45A0-82B7-1F45C92444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1150" y="4419600"/>
            <a:ext cx="776288" cy="304800"/>
          </a:xfrm>
          <a:prstGeom prst="rect">
            <a:avLst/>
          </a:prstGeom>
          <a:noFill/>
          <a:ln w="12700" cap="sq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26" name="Text Box 20">
            <a:extLst>
              <a:ext uri="{FF2B5EF4-FFF2-40B4-BE49-F238E27FC236}">
                <a16:creationId xmlns:a16="http://schemas.microsoft.com/office/drawing/2014/main" id="{AB676D3B-12ED-4967-8157-7C7E58302E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6575" y="4418013"/>
            <a:ext cx="3698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b="1">
                <a:solidFill>
                  <a:srgbClr val="000000"/>
                </a:solidFill>
              </a:rPr>
              <a:t>R</a:t>
            </a:r>
          </a:p>
        </p:txBody>
      </p:sp>
      <p:sp>
        <p:nvSpPr>
          <p:cNvPr id="27" name="Line 21">
            <a:extLst>
              <a:ext uri="{FF2B5EF4-FFF2-40B4-BE49-F238E27FC236}">
                <a16:creationId xmlns:a16="http://schemas.microsoft.com/office/drawing/2014/main" id="{080D1432-D35D-44BA-A036-4DB51A753BA9}"/>
              </a:ext>
            </a:extLst>
          </p:cNvPr>
          <p:cNvSpPr>
            <a:spLocks noChangeShapeType="1"/>
          </p:cNvSpPr>
          <p:nvPr/>
        </p:nvSpPr>
        <p:spPr bwMode="auto">
          <a:xfrm>
            <a:off x="6661150" y="4724400"/>
            <a:ext cx="0" cy="228600"/>
          </a:xfrm>
          <a:prstGeom prst="line">
            <a:avLst/>
          </a:prstGeom>
          <a:noFill/>
          <a:ln w="12700" cap="sq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" name="Line 22">
            <a:extLst>
              <a:ext uri="{FF2B5EF4-FFF2-40B4-BE49-F238E27FC236}">
                <a16:creationId xmlns:a16="http://schemas.microsoft.com/office/drawing/2014/main" id="{6B8DAAA4-6895-4299-9F5A-F39B5B36EBF4}"/>
              </a:ext>
            </a:extLst>
          </p:cNvPr>
          <p:cNvSpPr>
            <a:spLocks noChangeShapeType="1"/>
          </p:cNvSpPr>
          <p:nvPr/>
        </p:nvSpPr>
        <p:spPr bwMode="auto">
          <a:xfrm>
            <a:off x="7437438" y="4724400"/>
            <a:ext cx="0" cy="228600"/>
          </a:xfrm>
          <a:prstGeom prst="line">
            <a:avLst/>
          </a:prstGeom>
          <a:noFill/>
          <a:ln w="12700" cap="sq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" name="Text Box 23">
            <a:extLst>
              <a:ext uri="{FF2B5EF4-FFF2-40B4-BE49-F238E27FC236}">
                <a16:creationId xmlns:a16="http://schemas.microsoft.com/office/drawing/2014/main" id="{B6BEE9C7-97AE-41D7-A0C0-FA1BED89B2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1825" y="2208213"/>
            <a:ext cx="949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b="1">
                <a:solidFill>
                  <a:srgbClr val="000000"/>
                </a:solidFill>
              </a:rPr>
              <a:t>(di)  </a:t>
            </a:r>
            <a:r>
              <a:rPr lang="en-US" altLang="zh-CN" sz="2000" b="1">
                <a:solidFill>
                  <a:srgbClr val="000000"/>
                </a:solidFill>
                <a:sym typeface="Symbol" panose="05050102010706020507" pitchFamily="18" charset="2"/>
              </a:rPr>
              <a:t></a:t>
            </a:r>
            <a:endParaRPr lang="en-US" altLang="zh-CN" sz="2000">
              <a:solidFill>
                <a:srgbClr val="000000"/>
              </a:solidFill>
            </a:endParaRPr>
          </a:p>
        </p:txBody>
      </p:sp>
      <p:sp>
        <p:nvSpPr>
          <p:cNvPr id="33" name="Text Box 27">
            <a:extLst>
              <a:ext uri="{FF2B5EF4-FFF2-40B4-BE49-F238E27FC236}">
                <a16:creationId xmlns:a16="http://schemas.microsoft.com/office/drawing/2014/main" id="{08067AC4-1926-48BE-8441-6772D17E5B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4419600"/>
            <a:ext cx="1295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 b="1">
                <a:solidFill>
                  <a:srgbClr val="000000"/>
                </a:solidFill>
              </a:rPr>
              <a:t>（</a:t>
            </a:r>
            <a:r>
              <a:rPr lang="en-US" altLang="zh-CN" sz="1800" b="1">
                <a:solidFill>
                  <a:srgbClr val="000000"/>
                </a:solidFill>
              </a:rPr>
              <a:t>CX)=2</a:t>
            </a:r>
          </a:p>
        </p:txBody>
      </p:sp>
      <p:sp>
        <p:nvSpPr>
          <p:cNvPr id="34" name="Rectangle 25">
            <a:extLst>
              <a:ext uri="{FF2B5EF4-FFF2-40B4-BE49-F238E27FC236}">
                <a16:creationId xmlns:a16="http://schemas.microsoft.com/office/drawing/2014/main" id="{196C6BAA-90B2-4D49-9BCA-65AC610A7A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370" y="5105400"/>
            <a:ext cx="7827259" cy="127650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200" b="1" dirty="0">
                <a:solidFill>
                  <a:srgbClr val="000000"/>
                </a:solidFill>
              </a:rPr>
              <a:t> </a:t>
            </a:r>
            <a:r>
              <a:rPr lang="en-US" altLang="zh-CN" sz="2200" b="1" dirty="0">
                <a:solidFill>
                  <a:srgbClr val="000000"/>
                </a:solidFill>
                <a:ea typeface="楷体_GB2312"/>
                <a:cs typeface="楷体_GB2312"/>
              </a:rPr>
              <a:t>(</a:t>
            </a:r>
            <a:r>
              <a:rPr lang="en-US" altLang="zh-CN" sz="2200" b="1" dirty="0">
                <a:solidFill>
                  <a:srgbClr val="000000"/>
                </a:solidFill>
                <a:ea typeface="楷体_GB2312"/>
                <a:cs typeface="Times New Roman" panose="02020603050405020304" pitchFamily="18" charset="0"/>
              </a:rPr>
              <a:t>di</a:t>
            </a:r>
            <a:r>
              <a:rPr lang="en-US" altLang="zh-CN" sz="2200" b="1" dirty="0">
                <a:solidFill>
                  <a:srgbClr val="000000"/>
                </a:solidFill>
                <a:ea typeface="楷体_GB2312"/>
                <a:cs typeface="楷体_GB2312"/>
              </a:rPr>
              <a:t>)</a:t>
            </a:r>
            <a:r>
              <a:rPr lang="zh-CN" altLang="en-US" sz="2200" b="1" dirty="0">
                <a:solidFill>
                  <a:srgbClr val="000000"/>
                </a:solidFill>
                <a:ea typeface="楷体_GB2312"/>
                <a:cs typeface="楷体_GB2312"/>
              </a:rPr>
              <a:t>：在</a:t>
            </a:r>
            <a:r>
              <a:rPr lang="en-US" altLang="zh-CN" sz="2200" b="1" dirty="0">
                <a:solidFill>
                  <a:srgbClr val="000000"/>
                </a:solidFill>
                <a:ea typeface="楷体_GB2312"/>
                <a:cs typeface="楷体_GB2312"/>
              </a:rPr>
              <a:t>ES</a:t>
            </a:r>
            <a:r>
              <a:rPr lang="zh-CN" altLang="en-US" sz="2200" b="1" dirty="0">
                <a:solidFill>
                  <a:srgbClr val="000000"/>
                </a:solidFill>
                <a:ea typeface="楷体_GB2312"/>
                <a:cs typeface="楷体_GB2312"/>
              </a:rPr>
              <a:t>中</a:t>
            </a:r>
            <a:r>
              <a:rPr lang="zh-CN" altLang="en-US" sz="2200" b="1" dirty="0">
                <a:solidFill>
                  <a:srgbClr val="FF3300"/>
                </a:solidFill>
                <a:ea typeface="楷体_GB2312"/>
                <a:cs typeface="楷体_GB2312"/>
              </a:rPr>
              <a:t>相匹配</a:t>
            </a:r>
            <a:r>
              <a:rPr lang="zh-CN" altLang="en-US" sz="2200" b="1" dirty="0">
                <a:solidFill>
                  <a:srgbClr val="000000"/>
                </a:solidFill>
                <a:ea typeface="楷体_GB2312"/>
                <a:cs typeface="楷体_GB2312"/>
              </a:rPr>
              <a:t>字符的</a:t>
            </a:r>
            <a:r>
              <a:rPr lang="zh-CN" altLang="en-US" sz="2200" b="1" dirty="0">
                <a:solidFill>
                  <a:srgbClr val="FF3300"/>
                </a:solidFill>
                <a:ea typeface="楷体_GB2312"/>
                <a:cs typeface="楷体_GB2312"/>
              </a:rPr>
              <a:t>下一个地址，</a:t>
            </a:r>
            <a:r>
              <a:rPr lang="zh-CN" altLang="en-US" sz="2200" b="1" dirty="0">
                <a:solidFill>
                  <a:srgbClr val="000000"/>
                </a:solidFill>
                <a:ea typeface="楷体_GB2312"/>
                <a:cs typeface="楷体_GB2312"/>
              </a:rPr>
              <a:t>并不保存</a:t>
            </a:r>
            <a:r>
              <a:rPr lang="zh-CN" altLang="en-US" sz="2200" b="1" dirty="0">
                <a:solidFill>
                  <a:srgbClr val="FF3300"/>
                </a:solidFill>
                <a:ea typeface="楷体_GB2312"/>
                <a:cs typeface="楷体_GB2312"/>
              </a:rPr>
              <a:t>结果</a:t>
            </a:r>
            <a:r>
              <a:rPr lang="zh-CN" altLang="en-US" sz="2200" b="1" dirty="0">
                <a:solidFill>
                  <a:srgbClr val="000000"/>
                </a:solidFill>
                <a:ea typeface="楷体_GB2312"/>
                <a:cs typeface="楷体_GB2312"/>
              </a:rPr>
              <a:t>，只根据结果设置</a:t>
            </a:r>
            <a:r>
              <a:rPr lang="zh-CN" altLang="en-US" sz="2200" b="1" dirty="0">
                <a:solidFill>
                  <a:srgbClr val="FF3300"/>
                </a:solidFill>
                <a:ea typeface="楷体_GB2312"/>
                <a:cs typeface="楷体_GB2312"/>
              </a:rPr>
              <a:t>条件码，</a:t>
            </a:r>
            <a:r>
              <a:rPr lang="zh-CN" altLang="en-US" sz="2200" b="1" dirty="0">
                <a:solidFill>
                  <a:srgbClr val="000000"/>
                </a:solidFill>
                <a:ea typeface="楷体_GB2312"/>
                <a:cs typeface="楷体_GB2312"/>
              </a:rPr>
              <a:t>其他特性与</a:t>
            </a:r>
            <a:r>
              <a:rPr lang="en-US" altLang="zh-CN" sz="2200" b="1" dirty="0">
                <a:solidFill>
                  <a:srgbClr val="000000"/>
                </a:solidFill>
                <a:ea typeface="楷体_GB2312"/>
                <a:cs typeface="楷体_GB2312"/>
              </a:rPr>
              <a:t>MOV</a:t>
            </a:r>
            <a:r>
              <a:rPr lang="zh-CN" altLang="en-US" sz="2200" b="1" dirty="0">
                <a:solidFill>
                  <a:srgbClr val="FF3300"/>
                </a:solidFill>
                <a:ea typeface="楷体_GB2312"/>
                <a:cs typeface="楷体_GB2312"/>
              </a:rPr>
              <a:t>相同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200" b="1" dirty="0">
                <a:solidFill>
                  <a:srgbClr val="000000"/>
                </a:solidFill>
                <a:ea typeface="楷体_GB2312"/>
                <a:cs typeface="楷体_GB2312"/>
              </a:rPr>
              <a:t> </a:t>
            </a:r>
            <a:r>
              <a:rPr lang="en-US" altLang="zh-CN" sz="2200" b="1" dirty="0">
                <a:solidFill>
                  <a:srgbClr val="000000"/>
                </a:solidFill>
                <a:ea typeface="楷体_GB2312"/>
                <a:cs typeface="楷体_GB2312"/>
              </a:rPr>
              <a:t>(cx)</a:t>
            </a:r>
            <a:r>
              <a:rPr lang="zh-CN" altLang="en-US" sz="2200" b="1" dirty="0">
                <a:solidFill>
                  <a:srgbClr val="000000"/>
                </a:solidFill>
                <a:ea typeface="楷体_GB2312"/>
                <a:cs typeface="楷体_GB2312"/>
              </a:rPr>
              <a:t>：</a:t>
            </a:r>
            <a:r>
              <a:rPr lang="zh-CN" altLang="en-US" sz="2200" b="1" dirty="0">
                <a:solidFill>
                  <a:srgbClr val="FF3300"/>
                </a:solidFill>
                <a:ea typeface="楷体_GB2312"/>
                <a:cs typeface="楷体_GB2312"/>
              </a:rPr>
              <a:t>剩下</a:t>
            </a:r>
            <a:r>
              <a:rPr lang="zh-CN" altLang="en-US" sz="2200" b="1" dirty="0">
                <a:solidFill>
                  <a:srgbClr val="000000"/>
                </a:solidFill>
                <a:ea typeface="楷体_GB2312"/>
                <a:cs typeface="楷体_GB2312"/>
              </a:rPr>
              <a:t>还</a:t>
            </a:r>
            <a:r>
              <a:rPr lang="zh-CN" altLang="en-US" sz="2200" b="1" dirty="0">
                <a:solidFill>
                  <a:srgbClr val="FF3300"/>
                </a:solidFill>
                <a:ea typeface="楷体_GB2312"/>
                <a:cs typeface="楷体_GB2312"/>
              </a:rPr>
              <a:t>未比较</a:t>
            </a:r>
            <a:r>
              <a:rPr lang="zh-CN" altLang="en-US" sz="2200" b="1" dirty="0">
                <a:solidFill>
                  <a:srgbClr val="000000"/>
                </a:solidFill>
                <a:ea typeface="楷体_GB2312"/>
                <a:cs typeface="楷体_GB2312"/>
              </a:rPr>
              <a:t>的字符</a:t>
            </a:r>
            <a:r>
              <a:rPr lang="zh-CN" altLang="en-US" sz="2200" b="1" dirty="0">
                <a:solidFill>
                  <a:srgbClr val="FF3300"/>
                </a:solidFill>
                <a:ea typeface="楷体_GB2312"/>
                <a:cs typeface="楷体_GB2312"/>
              </a:rPr>
              <a:t>个数</a:t>
            </a:r>
          </a:p>
        </p:txBody>
      </p:sp>
    </p:spTree>
    <p:extLst>
      <p:ext uri="{BB962C8B-B14F-4D97-AF65-F5344CB8AC3E}">
        <p14:creationId xmlns:p14="http://schemas.microsoft.com/office/powerpoint/2010/main" val="35160444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3" grpId="0" build="p"/>
      <p:bldP spid="34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62" name="灯片编号占位符 1">
            <a:extLst>
              <a:ext uri="{FF2B5EF4-FFF2-40B4-BE49-F238E27FC236}">
                <a16:creationId xmlns:a16="http://schemas.microsoft.com/office/drawing/2014/main" id="{ABCB2F6E-0184-44D1-9766-3888AA0FD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C1EED8DC-ED82-4FAB-BA50-41D9637DB011}" type="slidenum">
              <a:rPr lang="en-US" altLang="zh-CN" sz="1200" smtClean="0">
                <a:solidFill>
                  <a:srgbClr val="B4B686"/>
                </a:solidFill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97</a:t>
            </a:fld>
            <a:endParaRPr lang="en-US" altLang="zh-CN" sz="1200">
              <a:solidFill>
                <a:srgbClr val="B4B686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E16BC7E-CA93-4566-AD38-CD5AD99636A6}"/>
              </a:ext>
            </a:extLst>
          </p:cNvPr>
          <p:cNvSpPr/>
          <p:nvPr/>
        </p:nvSpPr>
        <p:spPr>
          <a:xfrm>
            <a:off x="421317" y="1279537"/>
            <a:ext cx="8340000" cy="5262979"/>
          </a:xfrm>
          <a:prstGeom prst="rect">
            <a:avLst/>
          </a:prstGeom>
          <a:ln w="19050">
            <a:solidFill>
              <a:srgbClr val="2D8AE7">
                <a:lumMod val="75000"/>
              </a:srgbClr>
            </a:solidFill>
            <a:prstDash val="dash"/>
          </a:ln>
        </p:spPr>
        <p:txBody>
          <a:bodyPr wrap="square">
            <a:spAutoFit/>
          </a:bodyPr>
          <a:lstStyle/>
          <a:p>
            <a:pPr marL="457200" marR="0" lvl="0" indent="-457200" algn="just" defTabSz="91440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altLang="zh-CN" sz="2800" b="1" kern="0" dirty="0">
              <a:solidFill>
                <a:srgbClr val="C00000"/>
              </a:solidFill>
              <a:latin typeface="Times New Roman" panose="02020603050405020304" pitchFamily="18" charset="0"/>
              <a:ea typeface="方正静蕾简体" panose="02000000000000000000"/>
            </a:endParaRPr>
          </a:p>
          <a:p>
            <a:pPr marL="457200" marR="0" lvl="0" indent="-457200" algn="just" defTabSz="91440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altLang="zh-CN" sz="2800" b="1" kern="0" dirty="0">
              <a:solidFill>
                <a:srgbClr val="C00000"/>
              </a:solidFill>
              <a:latin typeface="Times New Roman" panose="02020603050405020304" pitchFamily="18" charset="0"/>
              <a:ea typeface="方正静蕾简体" panose="02000000000000000000"/>
            </a:endParaRPr>
          </a:p>
          <a:p>
            <a:pPr marL="457200" marR="0" lvl="0" indent="-457200" algn="just" defTabSz="91440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altLang="zh-CN" sz="2800" b="1" kern="0" dirty="0">
              <a:solidFill>
                <a:srgbClr val="C00000"/>
              </a:solidFill>
              <a:latin typeface="Times New Roman" panose="02020603050405020304" pitchFamily="18" charset="0"/>
              <a:ea typeface="方正静蕾简体" panose="02000000000000000000"/>
            </a:endParaRPr>
          </a:p>
          <a:p>
            <a:pPr marL="457200" marR="0" lvl="0" indent="-457200" algn="just" defTabSz="91440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altLang="zh-CN" sz="2800" b="1" kern="0" dirty="0">
              <a:solidFill>
                <a:srgbClr val="C00000"/>
              </a:solidFill>
              <a:latin typeface="Times New Roman" panose="02020603050405020304" pitchFamily="18" charset="0"/>
              <a:ea typeface="方正静蕾简体" panose="02000000000000000000"/>
            </a:endParaRPr>
          </a:p>
          <a:p>
            <a:pPr marL="457200" marR="0" lvl="0" indent="-457200" algn="just" defTabSz="91440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altLang="zh-CN" sz="2800" b="1" kern="0" dirty="0">
              <a:solidFill>
                <a:srgbClr val="C00000"/>
              </a:solidFill>
              <a:latin typeface="Times New Roman" panose="02020603050405020304" pitchFamily="18" charset="0"/>
              <a:ea typeface="方正静蕾简体" panose="02000000000000000000"/>
            </a:endParaRPr>
          </a:p>
          <a:p>
            <a:pPr marL="457200" marR="0" lvl="0" indent="-457200" algn="just" defTabSz="91440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altLang="zh-CN" sz="2800" b="1" kern="0" dirty="0">
              <a:solidFill>
                <a:srgbClr val="C00000"/>
              </a:solidFill>
              <a:latin typeface="Times New Roman" panose="02020603050405020304" pitchFamily="18" charset="0"/>
              <a:ea typeface="方正静蕾简体" panose="02000000000000000000"/>
            </a:endParaRPr>
          </a:p>
          <a:p>
            <a:pPr marL="457200" marR="0" lvl="0" indent="-457200" algn="just" defTabSz="91440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altLang="zh-CN" sz="2800" b="1" kern="0" dirty="0">
              <a:solidFill>
                <a:srgbClr val="C00000"/>
              </a:solidFill>
              <a:latin typeface="Times New Roman" panose="02020603050405020304" pitchFamily="18" charset="0"/>
              <a:ea typeface="方正静蕾简体" panose="02000000000000000000"/>
            </a:endParaRPr>
          </a:p>
          <a:p>
            <a:pPr marL="457200" marR="0" lvl="0" indent="-457200" algn="just" defTabSz="91440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altLang="zh-CN" sz="2800" b="1" kern="0" dirty="0">
              <a:solidFill>
                <a:srgbClr val="C00000"/>
              </a:solidFill>
              <a:latin typeface="Times New Roman" panose="02020603050405020304" pitchFamily="18" charset="0"/>
              <a:ea typeface="方正静蕾简体" panose="02000000000000000000"/>
            </a:endParaRPr>
          </a:p>
          <a:p>
            <a:pPr marL="457200" marR="0" lvl="0" indent="-457200" algn="just" defTabSz="91440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altLang="zh-CN" sz="2800" b="1" kern="0" dirty="0">
              <a:solidFill>
                <a:srgbClr val="C00000"/>
              </a:solidFill>
              <a:latin typeface="Times New Roman" panose="02020603050405020304" pitchFamily="18" charset="0"/>
              <a:ea typeface="方正静蕾简体" panose="02000000000000000000"/>
            </a:endParaRPr>
          </a:p>
          <a:p>
            <a:pPr marL="457200" marR="0" lvl="0" indent="-457200" algn="just" defTabSz="91440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altLang="zh-CN" sz="2800" b="1" kern="0" dirty="0">
              <a:solidFill>
                <a:srgbClr val="C00000"/>
              </a:solidFill>
              <a:latin typeface="Times New Roman" panose="02020603050405020304" pitchFamily="18" charset="0"/>
              <a:ea typeface="方正静蕾简体" panose="02000000000000000000"/>
            </a:endParaRPr>
          </a:p>
          <a:p>
            <a:pPr marL="457200" marR="0" lvl="0" indent="-457200" algn="just" defTabSz="91440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altLang="zh-CN" sz="2800" b="1" kern="0" dirty="0">
              <a:solidFill>
                <a:srgbClr val="C00000"/>
              </a:solidFill>
              <a:latin typeface="Times New Roman" panose="02020603050405020304" pitchFamily="18" charset="0"/>
              <a:ea typeface="方正静蕾简体" panose="02000000000000000000"/>
            </a:endParaRPr>
          </a:p>
          <a:p>
            <a:pPr marL="457200" marR="0" lvl="0" indent="-457200" algn="just" defTabSz="91440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altLang="zh-CN" sz="2800" b="1" kern="0" dirty="0">
              <a:solidFill>
                <a:srgbClr val="C00000"/>
              </a:solidFill>
              <a:latin typeface="Times New Roman" panose="02020603050405020304" pitchFamily="18" charset="0"/>
              <a:ea typeface="方正静蕾简体" panose="02000000000000000000"/>
            </a:endParaRPr>
          </a:p>
        </p:txBody>
      </p:sp>
      <p:sp>
        <p:nvSpPr>
          <p:cNvPr id="11" name="Rectangle 13">
            <a:extLst>
              <a:ext uri="{FF2B5EF4-FFF2-40B4-BE49-F238E27FC236}">
                <a16:creationId xmlns:a16="http://schemas.microsoft.com/office/drawing/2014/main" id="{DFADFB9F-B410-47FA-AE9A-AF726C76E0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4270" y="256607"/>
            <a:ext cx="7633821" cy="954107"/>
          </a:xfrm>
          <a:prstGeom prst="rect">
            <a:avLst/>
          </a:prstGeom>
          <a:solidFill>
            <a:srgbClr val="0E457C"/>
          </a:solidFill>
          <a:ln>
            <a:noFill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chemeClr val="bg1"/>
                </a:solidFill>
              </a:rPr>
              <a:t>例：把字符串</a:t>
            </a:r>
            <a:r>
              <a:rPr lang="en-US" altLang="zh-CN" sz="2800" b="1" dirty="0">
                <a:solidFill>
                  <a:schemeClr val="bg1"/>
                </a:solidFill>
              </a:rPr>
              <a:t>string</a:t>
            </a:r>
            <a:r>
              <a:rPr lang="zh-CN" altLang="en-US" sz="2800" b="1" dirty="0">
                <a:solidFill>
                  <a:schemeClr val="bg1"/>
                </a:solidFill>
              </a:rPr>
              <a:t>中的’</a:t>
            </a:r>
            <a:r>
              <a:rPr lang="en-US" altLang="zh-CN" sz="2800" b="1" dirty="0">
                <a:solidFill>
                  <a:schemeClr val="bg1"/>
                </a:solidFill>
              </a:rPr>
              <a:t>&amp;’</a:t>
            </a:r>
            <a:r>
              <a:rPr lang="zh-CN" altLang="en-US" sz="2800" b="1" dirty="0">
                <a:solidFill>
                  <a:schemeClr val="bg1"/>
                </a:solidFill>
              </a:rPr>
              <a:t>字符用空格符代替</a:t>
            </a:r>
          </a:p>
          <a:p>
            <a:pPr>
              <a:spcBef>
                <a:spcPts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chemeClr val="bg1"/>
                </a:solidFill>
              </a:rPr>
              <a:t>        string   </a:t>
            </a:r>
            <a:r>
              <a:rPr lang="en-US" altLang="zh-CN" sz="2800" b="1" dirty="0" err="1">
                <a:solidFill>
                  <a:schemeClr val="bg1"/>
                </a:solidFill>
              </a:rPr>
              <a:t>db</a:t>
            </a:r>
            <a:r>
              <a:rPr lang="en-US" altLang="zh-CN" sz="2800" b="1" dirty="0">
                <a:solidFill>
                  <a:schemeClr val="bg1"/>
                </a:solidFill>
              </a:rPr>
              <a:t>    ‘the data is FEB&amp;03’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31" name="Text Box 2">
            <a:extLst>
              <a:ext uri="{FF2B5EF4-FFF2-40B4-BE49-F238E27FC236}">
                <a16:creationId xmlns:a16="http://schemas.microsoft.com/office/drawing/2014/main" id="{84C24E25-F055-4B14-9896-4A3EC40908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317" y="1279537"/>
            <a:ext cx="5594096" cy="4893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lvl="1" algn="just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b="1" cap="all" dirty="0">
                <a:solidFill>
                  <a:srgbClr val="C00000"/>
                </a:solidFill>
              </a:rPr>
              <a:t>data segment </a:t>
            </a:r>
          </a:p>
          <a:p>
            <a:pPr marL="0" lvl="1" algn="just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b="1" cap="all" dirty="0">
                <a:solidFill>
                  <a:srgbClr val="000000"/>
                </a:solidFill>
              </a:rPr>
              <a:t>     string </a:t>
            </a:r>
            <a:r>
              <a:rPr lang="en-US" altLang="zh-CN" sz="2400" b="1" cap="all" dirty="0" err="1">
                <a:solidFill>
                  <a:srgbClr val="000000"/>
                </a:solidFill>
              </a:rPr>
              <a:t>db</a:t>
            </a:r>
            <a:r>
              <a:rPr lang="en-US" altLang="zh-CN" sz="2400" b="1" cap="all" dirty="0">
                <a:solidFill>
                  <a:srgbClr val="000000"/>
                </a:solidFill>
              </a:rPr>
              <a:t> ‘the data is FEB&amp;03’</a:t>
            </a:r>
          </a:p>
          <a:p>
            <a:pPr marL="0" lvl="1" algn="just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b="1" cap="all" dirty="0">
                <a:solidFill>
                  <a:srgbClr val="000000"/>
                </a:solidFill>
              </a:rPr>
              <a:t>     N             </a:t>
            </a:r>
            <a:r>
              <a:rPr lang="en-US" altLang="zh-CN" sz="2400" b="1" cap="all" dirty="0" err="1">
                <a:solidFill>
                  <a:srgbClr val="000000"/>
                </a:solidFill>
              </a:rPr>
              <a:t>dw</a:t>
            </a:r>
            <a:r>
              <a:rPr lang="en-US" altLang="zh-CN" sz="2400" b="1" cap="all" dirty="0">
                <a:solidFill>
                  <a:srgbClr val="000000"/>
                </a:solidFill>
              </a:rPr>
              <a:t>   $-string</a:t>
            </a:r>
          </a:p>
          <a:p>
            <a:pPr marL="0" lvl="1" algn="just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b="1" cap="all" dirty="0">
                <a:solidFill>
                  <a:srgbClr val="C00000"/>
                </a:solidFill>
              </a:rPr>
              <a:t>data ends</a:t>
            </a:r>
          </a:p>
          <a:p>
            <a:pPr marL="0" lvl="1" algn="just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b="1" cap="all" dirty="0">
                <a:solidFill>
                  <a:srgbClr val="C00000"/>
                </a:solidFill>
              </a:rPr>
              <a:t>code segment</a:t>
            </a:r>
          </a:p>
          <a:p>
            <a:pPr marL="0" lvl="1" algn="just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b="1" cap="all" dirty="0">
                <a:solidFill>
                  <a:srgbClr val="000000"/>
                </a:solidFill>
              </a:rPr>
              <a:t>      </a:t>
            </a:r>
            <a:r>
              <a:rPr lang="en-US" altLang="zh-CN" sz="2400" b="1" cap="all" dirty="0">
                <a:solidFill>
                  <a:srgbClr val="C00000"/>
                </a:solidFill>
              </a:rPr>
              <a:t>assume ds: data, cs: code</a:t>
            </a:r>
          </a:p>
          <a:p>
            <a:pPr marL="0" lvl="1" algn="just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b="1" cap="all" dirty="0">
                <a:solidFill>
                  <a:srgbClr val="000000"/>
                </a:solidFill>
              </a:rPr>
              <a:t>start:</a:t>
            </a:r>
          </a:p>
          <a:p>
            <a:pPr marL="0" lvl="1" algn="just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b="1" cap="all" dirty="0">
                <a:solidFill>
                  <a:srgbClr val="000000"/>
                </a:solidFill>
              </a:rPr>
              <a:t>        mov  </a:t>
            </a:r>
            <a:r>
              <a:rPr lang="en-US" altLang="zh-CN" sz="2400" b="1" cap="all" dirty="0" err="1">
                <a:solidFill>
                  <a:srgbClr val="000000"/>
                </a:solidFill>
              </a:rPr>
              <a:t>ax,data</a:t>
            </a:r>
            <a:endParaRPr lang="en-US" altLang="zh-CN" sz="2400" b="1" cap="all" dirty="0">
              <a:solidFill>
                <a:srgbClr val="000000"/>
              </a:solidFill>
            </a:endParaRPr>
          </a:p>
          <a:p>
            <a:pPr marL="0" lvl="1" algn="just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b="1" cap="all" dirty="0">
                <a:solidFill>
                  <a:srgbClr val="000000"/>
                </a:solidFill>
              </a:rPr>
              <a:t>        mov  </a:t>
            </a:r>
            <a:r>
              <a:rPr lang="en-US" altLang="zh-CN" sz="2400" b="1" cap="all" dirty="0" err="1">
                <a:solidFill>
                  <a:srgbClr val="000000"/>
                </a:solidFill>
              </a:rPr>
              <a:t>ds,ax</a:t>
            </a:r>
            <a:endParaRPr lang="en-US" altLang="zh-CN" sz="2400" b="1" cap="all" dirty="0">
              <a:solidFill>
                <a:srgbClr val="000000"/>
              </a:solidFill>
            </a:endParaRPr>
          </a:p>
          <a:p>
            <a:pPr marL="0" lvl="1" algn="just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b="1" cap="all" dirty="0">
                <a:solidFill>
                  <a:srgbClr val="000000"/>
                </a:solidFill>
              </a:rPr>
              <a:t>        mov  </a:t>
            </a:r>
            <a:r>
              <a:rPr lang="en-US" altLang="zh-CN" sz="2400" b="1" cap="all" dirty="0" err="1">
                <a:solidFill>
                  <a:srgbClr val="000000"/>
                </a:solidFill>
              </a:rPr>
              <a:t>es,ax</a:t>
            </a:r>
            <a:endParaRPr lang="en-US" altLang="zh-CN" sz="2400" b="1" cap="all" dirty="0">
              <a:solidFill>
                <a:srgbClr val="000000"/>
              </a:solidFill>
            </a:endParaRPr>
          </a:p>
          <a:p>
            <a:pPr marL="0" lvl="1" algn="just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b="1" cap="all" dirty="0">
                <a:solidFill>
                  <a:srgbClr val="000000"/>
                </a:solidFill>
              </a:rPr>
              <a:t>        mov  al,’&amp;’</a:t>
            </a:r>
          </a:p>
          <a:p>
            <a:pPr marL="0" lvl="1" algn="just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b="1" cap="all" dirty="0">
                <a:solidFill>
                  <a:srgbClr val="000000"/>
                </a:solidFill>
              </a:rPr>
              <a:t>        mov  </a:t>
            </a:r>
            <a:r>
              <a:rPr lang="en-US" altLang="zh-CN" sz="2400" b="1" cap="all" dirty="0" err="1">
                <a:solidFill>
                  <a:srgbClr val="000000"/>
                </a:solidFill>
              </a:rPr>
              <a:t>cx,N</a:t>
            </a:r>
            <a:endParaRPr lang="en-US" altLang="zh-CN" sz="2400" b="1" cap="all" dirty="0">
              <a:solidFill>
                <a:srgbClr val="000000"/>
              </a:solidFill>
            </a:endParaRPr>
          </a:p>
          <a:p>
            <a:pPr lvl="1" algn="just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en-US" altLang="zh-CN" sz="2400" dirty="0">
              <a:solidFill>
                <a:srgbClr val="000000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4113E3D-76D2-449A-8F14-6617E61B85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7935" y="2871208"/>
            <a:ext cx="3320860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lvl="1"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cap="all" dirty="0">
                <a:solidFill>
                  <a:srgbClr val="000000"/>
                </a:solidFill>
              </a:rPr>
              <a:t>lea  di, string</a:t>
            </a:r>
          </a:p>
          <a:p>
            <a:pPr marL="0" lvl="1"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cap="all" dirty="0" err="1">
                <a:solidFill>
                  <a:srgbClr val="000000"/>
                </a:solidFill>
              </a:rPr>
              <a:t>cld</a:t>
            </a:r>
            <a:endParaRPr lang="en-US" altLang="zh-CN" sz="2400" b="1" cap="all" dirty="0">
              <a:solidFill>
                <a:srgbClr val="000000"/>
              </a:solidFill>
            </a:endParaRPr>
          </a:p>
          <a:p>
            <a:pPr marL="0" lvl="1"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cap="all" dirty="0" err="1">
                <a:solidFill>
                  <a:srgbClr val="000000"/>
                </a:solidFill>
              </a:rPr>
              <a:t>repne</a:t>
            </a:r>
            <a:r>
              <a:rPr lang="en-US" altLang="zh-CN" sz="2400" b="1" cap="all" dirty="0">
                <a:solidFill>
                  <a:srgbClr val="000000"/>
                </a:solidFill>
              </a:rPr>
              <a:t> </a:t>
            </a:r>
            <a:r>
              <a:rPr lang="en-US" altLang="zh-CN" sz="2400" b="1" cap="all" dirty="0" err="1">
                <a:solidFill>
                  <a:srgbClr val="000000"/>
                </a:solidFill>
              </a:rPr>
              <a:t>scasb</a:t>
            </a:r>
            <a:endParaRPr lang="en-US" altLang="zh-CN" sz="2400" b="1" cap="all" dirty="0">
              <a:solidFill>
                <a:srgbClr val="000000"/>
              </a:solidFill>
            </a:endParaRPr>
          </a:p>
          <a:p>
            <a:pPr marL="0" lvl="1"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cap="all" dirty="0" err="1">
                <a:solidFill>
                  <a:srgbClr val="000000"/>
                </a:solidFill>
              </a:rPr>
              <a:t>dec</a:t>
            </a:r>
            <a:r>
              <a:rPr lang="en-US" altLang="zh-CN" sz="2400" b="1" cap="all" dirty="0">
                <a:solidFill>
                  <a:srgbClr val="000000"/>
                </a:solidFill>
              </a:rPr>
              <a:t>  di</a:t>
            </a:r>
          </a:p>
          <a:p>
            <a:pPr marL="0" lvl="1"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cap="all" dirty="0">
                <a:solidFill>
                  <a:srgbClr val="000000"/>
                </a:solidFill>
              </a:rPr>
              <a:t>mov string[di],’ ’</a:t>
            </a:r>
          </a:p>
          <a:p>
            <a:pPr marL="0" lvl="1"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cap="all" dirty="0">
                <a:solidFill>
                  <a:srgbClr val="000000"/>
                </a:solidFill>
              </a:rPr>
              <a:t>mov ah, 4ch</a:t>
            </a:r>
          </a:p>
          <a:p>
            <a:pPr marL="0" lvl="1"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cap="all" dirty="0">
                <a:solidFill>
                  <a:srgbClr val="000000"/>
                </a:solidFill>
              </a:rPr>
              <a:t>int 21h</a:t>
            </a:r>
          </a:p>
          <a:p>
            <a:pPr marL="0" lvl="1"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cap="all" dirty="0">
                <a:solidFill>
                  <a:srgbClr val="C00000"/>
                </a:solidFill>
              </a:rPr>
              <a:t>code ends</a:t>
            </a:r>
          </a:p>
          <a:p>
            <a:pPr marL="0" lvl="1"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cap="all" dirty="0">
                <a:solidFill>
                  <a:srgbClr val="C00000"/>
                </a:solidFill>
              </a:rPr>
              <a:t>     end star</a:t>
            </a:r>
            <a:r>
              <a:rPr lang="en-US" altLang="zh-CN" sz="2400" cap="all" dirty="0">
                <a:solidFill>
                  <a:srgbClr val="C00000"/>
                </a:solidFill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30599923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F81B1-D4C0-4CFE-8E4B-8D75BF4F38F2}" type="slidenum">
              <a:rPr lang="zh-CN" altLang="en-US" smtClean="0"/>
              <a:t>98</a:t>
            </a:fld>
            <a:endParaRPr lang="zh-CN" altLang="en-US" dirty="0"/>
          </a:p>
        </p:txBody>
      </p:sp>
      <p:sp>
        <p:nvSpPr>
          <p:cNvPr id="95" name="Rectangle 1027">
            <a:extLst>
              <a:ext uri="{FF2B5EF4-FFF2-40B4-BE49-F238E27FC236}">
                <a16:creationId xmlns:a16="http://schemas.microsoft.com/office/drawing/2014/main" id="{70DF4719-FF16-47C1-98D2-D2A428B92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3711" y="471449"/>
            <a:ext cx="2964273" cy="646331"/>
          </a:xfrm>
          <a:prstGeom prst="rect">
            <a:avLst/>
          </a:prstGeom>
          <a:solidFill>
            <a:srgbClr val="0E457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控制转移指令</a:t>
            </a: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9873B49B-55A9-43CA-B8C6-B448ECE8799F}"/>
              </a:ext>
            </a:extLst>
          </p:cNvPr>
          <p:cNvSpPr/>
          <p:nvPr/>
        </p:nvSpPr>
        <p:spPr>
          <a:xfrm>
            <a:off x="402000" y="1164134"/>
            <a:ext cx="8340000" cy="5693866"/>
          </a:xfrm>
          <a:prstGeom prst="rect">
            <a:avLst/>
          </a:prstGeom>
          <a:ln w="19050">
            <a:solidFill>
              <a:srgbClr val="2D8AE7">
                <a:lumMod val="75000"/>
              </a:srgbClr>
            </a:solidFill>
            <a:prstDash val="dash"/>
          </a:ln>
        </p:spPr>
        <p:txBody>
          <a:bodyPr wrap="square">
            <a:spAutoFit/>
          </a:bodyPr>
          <a:lstStyle/>
          <a:p>
            <a:pPr marL="457200" marR="0" lvl="0" indent="-457200" algn="just" defTabSz="91440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zh-CN" altLang="en-US" sz="28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方正静蕾简体" panose="02000000000000000000"/>
              </a:rPr>
              <a:t>无条件转移指令</a:t>
            </a:r>
            <a:r>
              <a:rPr lang="en-US" altLang="zh-CN" sz="28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方正静蕾简体" panose="02000000000000000000"/>
              </a:rPr>
              <a:t>:</a:t>
            </a:r>
          </a:p>
          <a:p>
            <a:pPr marL="914400" lvl="1" indent="-457200" algn="just" defTabSz="9144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  <a:sym typeface="Symbol" panose="05050102010706020507" pitchFamily="18" charset="2"/>
              </a:rPr>
              <a:t>JMP</a:t>
            </a:r>
          </a:p>
          <a:p>
            <a:pPr marL="457200" lvl="0" indent="-457200" algn="just" defTabSz="9144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28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方正静蕾简体" panose="02000000000000000000"/>
              </a:rPr>
              <a:t>条件转移指令</a:t>
            </a:r>
            <a:r>
              <a:rPr lang="en-US" altLang="zh-CN" sz="28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方正静蕾简体" panose="02000000000000000000"/>
              </a:rPr>
              <a:t>:</a:t>
            </a:r>
          </a:p>
          <a:p>
            <a:pPr lvl="1" algn="just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b="1" kern="0" dirty="0">
                <a:solidFill>
                  <a:srgbClr val="0E457C"/>
                </a:solidFill>
                <a:latin typeface="Times New Roman" panose="02020603050405020304" pitchFamily="18" charset="0"/>
                <a:ea typeface="方正静蕾简体" panose="02000000000000000000"/>
                <a:sym typeface="Symbol" panose="05050102010706020507" pitchFamily="18" charset="2"/>
              </a:rPr>
              <a:t>JZ / JNZ </a:t>
            </a:r>
            <a:r>
              <a:rPr lang="zh-CN" altLang="en-US" sz="2800" b="1" kern="0" dirty="0">
                <a:solidFill>
                  <a:srgbClr val="0E457C"/>
                </a:solidFill>
                <a:latin typeface="Times New Roman" panose="02020603050405020304" pitchFamily="18" charset="0"/>
                <a:ea typeface="方正静蕾简体" panose="02000000000000000000"/>
                <a:sym typeface="Symbol" panose="05050102010706020507" pitchFamily="18" charset="2"/>
              </a:rPr>
              <a:t>、 </a:t>
            </a:r>
            <a:r>
              <a:rPr lang="en-US" altLang="zh-CN" sz="2800" b="1" kern="0" dirty="0">
                <a:solidFill>
                  <a:srgbClr val="0E457C"/>
                </a:solidFill>
                <a:latin typeface="Times New Roman" panose="02020603050405020304" pitchFamily="18" charset="0"/>
                <a:ea typeface="方正静蕾简体" panose="02000000000000000000"/>
                <a:sym typeface="Symbol" panose="05050102010706020507" pitchFamily="18" charset="2"/>
              </a:rPr>
              <a:t>JE / JNE</a:t>
            </a:r>
            <a:r>
              <a:rPr lang="zh-CN" altLang="en-US" sz="2800" b="1" kern="0" dirty="0">
                <a:solidFill>
                  <a:srgbClr val="0E457C"/>
                </a:solidFill>
                <a:latin typeface="Times New Roman" panose="02020603050405020304" pitchFamily="18" charset="0"/>
                <a:ea typeface="方正静蕾简体" panose="02000000000000000000"/>
                <a:sym typeface="Symbol" panose="05050102010706020507" pitchFamily="18" charset="2"/>
              </a:rPr>
              <a:t>、 </a:t>
            </a:r>
            <a:r>
              <a:rPr lang="en-US" altLang="zh-CN" sz="2800" b="1" kern="0" dirty="0">
                <a:solidFill>
                  <a:srgbClr val="0E457C"/>
                </a:solidFill>
                <a:latin typeface="Times New Roman" panose="02020603050405020304" pitchFamily="18" charset="0"/>
                <a:ea typeface="方正静蕾简体" panose="02000000000000000000"/>
                <a:sym typeface="Symbol" panose="05050102010706020507" pitchFamily="18" charset="2"/>
              </a:rPr>
              <a:t>JS / JNS</a:t>
            </a:r>
            <a:r>
              <a:rPr lang="zh-CN" altLang="en-US" sz="2800" b="1" kern="0" dirty="0">
                <a:solidFill>
                  <a:srgbClr val="0E457C"/>
                </a:solidFill>
                <a:latin typeface="Times New Roman" panose="02020603050405020304" pitchFamily="18" charset="0"/>
                <a:ea typeface="方正静蕾简体" panose="02000000000000000000"/>
                <a:sym typeface="Symbol" panose="05050102010706020507" pitchFamily="18" charset="2"/>
              </a:rPr>
              <a:t>、 </a:t>
            </a:r>
            <a:r>
              <a:rPr lang="en-US" altLang="zh-CN" sz="2800" b="1" kern="0" dirty="0">
                <a:solidFill>
                  <a:srgbClr val="0E457C"/>
                </a:solidFill>
                <a:latin typeface="Times New Roman" panose="02020603050405020304" pitchFamily="18" charset="0"/>
                <a:ea typeface="方正静蕾简体" panose="02000000000000000000"/>
                <a:sym typeface="Symbol" panose="05050102010706020507" pitchFamily="18" charset="2"/>
              </a:rPr>
              <a:t>JO / JNO</a:t>
            </a:r>
            <a:r>
              <a:rPr lang="zh-CN" altLang="en-US" sz="2800" b="1" kern="0" dirty="0">
                <a:solidFill>
                  <a:srgbClr val="0E457C"/>
                </a:solidFill>
                <a:latin typeface="Times New Roman" panose="02020603050405020304" pitchFamily="18" charset="0"/>
                <a:ea typeface="方正静蕾简体" panose="02000000000000000000"/>
                <a:sym typeface="Symbol" panose="05050102010706020507" pitchFamily="18" charset="2"/>
              </a:rPr>
              <a:t>、</a:t>
            </a:r>
          </a:p>
          <a:p>
            <a:pPr lvl="1" algn="just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b="1" kern="0" dirty="0">
                <a:solidFill>
                  <a:srgbClr val="0E457C"/>
                </a:solidFill>
                <a:latin typeface="Times New Roman" panose="02020603050405020304" pitchFamily="18" charset="0"/>
                <a:ea typeface="方正静蕾简体" panose="02000000000000000000"/>
                <a:sym typeface="Symbol" panose="05050102010706020507" pitchFamily="18" charset="2"/>
              </a:rPr>
              <a:t>JP / JNP</a:t>
            </a:r>
            <a:r>
              <a:rPr lang="zh-CN" altLang="en-US" sz="2800" b="1" kern="0" dirty="0">
                <a:solidFill>
                  <a:srgbClr val="0E457C"/>
                </a:solidFill>
                <a:latin typeface="Times New Roman" panose="02020603050405020304" pitchFamily="18" charset="0"/>
                <a:ea typeface="方正静蕾简体" panose="02000000000000000000"/>
                <a:sym typeface="Symbol" panose="05050102010706020507" pitchFamily="18" charset="2"/>
              </a:rPr>
              <a:t>、 </a:t>
            </a:r>
            <a:r>
              <a:rPr lang="en-US" altLang="zh-CN" sz="2800" b="1" kern="0" dirty="0">
                <a:solidFill>
                  <a:srgbClr val="0E457C"/>
                </a:solidFill>
                <a:latin typeface="Times New Roman" panose="02020603050405020304" pitchFamily="18" charset="0"/>
                <a:ea typeface="方正静蕾简体" panose="02000000000000000000"/>
                <a:sym typeface="Symbol" panose="05050102010706020507" pitchFamily="18" charset="2"/>
              </a:rPr>
              <a:t>JB / JNB</a:t>
            </a:r>
            <a:r>
              <a:rPr lang="zh-CN" altLang="en-US" sz="2800" b="1" kern="0" dirty="0">
                <a:solidFill>
                  <a:srgbClr val="0E457C"/>
                </a:solidFill>
                <a:latin typeface="Times New Roman" panose="02020603050405020304" pitchFamily="18" charset="0"/>
                <a:ea typeface="方正静蕾简体" panose="02000000000000000000"/>
                <a:sym typeface="Symbol" panose="05050102010706020507" pitchFamily="18" charset="2"/>
              </a:rPr>
              <a:t>、 </a:t>
            </a:r>
            <a:r>
              <a:rPr lang="en-US" altLang="zh-CN" sz="2800" b="1" kern="0" dirty="0">
                <a:solidFill>
                  <a:srgbClr val="0E457C"/>
                </a:solidFill>
                <a:latin typeface="Times New Roman" panose="02020603050405020304" pitchFamily="18" charset="0"/>
                <a:ea typeface="方正静蕾简体" panose="02000000000000000000"/>
                <a:sym typeface="Symbol" panose="05050102010706020507" pitchFamily="18" charset="2"/>
              </a:rPr>
              <a:t>JL / JNL</a:t>
            </a:r>
            <a:r>
              <a:rPr lang="zh-CN" altLang="en-US" sz="2800" b="1" kern="0" dirty="0">
                <a:solidFill>
                  <a:srgbClr val="0E457C"/>
                </a:solidFill>
                <a:latin typeface="Times New Roman" panose="02020603050405020304" pitchFamily="18" charset="0"/>
                <a:ea typeface="方正静蕾简体" panose="02000000000000000000"/>
                <a:sym typeface="Symbol" panose="05050102010706020507" pitchFamily="18" charset="2"/>
              </a:rPr>
              <a:t>、 </a:t>
            </a:r>
            <a:r>
              <a:rPr lang="en-US" altLang="zh-CN" sz="2800" b="1" kern="0" dirty="0">
                <a:solidFill>
                  <a:srgbClr val="0E457C"/>
                </a:solidFill>
                <a:latin typeface="Times New Roman" panose="02020603050405020304" pitchFamily="18" charset="0"/>
                <a:ea typeface="方正静蕾简体" panose="02000000000000000000"/>
                <a:sym typeface="Symbol" panose="05050102010706020507" pitchFamily="18" charset="2"/>
              </a:rPr>
              <a:t>JBE / JNBE</a:t>
            </a:r>
            <a:r>
              <a:rPr lang="zh-CN" altLang="en-US" sz="2800" b="1" kern="0" dirty="0">
                <a:solidFill>
                  <a:srgbClr val="0E457C"/>
                </a:solidFill>
                <a:latin typeface="Times New Roman" panose="02020603050405020304" pitchFamily="18" charset="0"/>
                <a:ea typeface="方正静蕾简体" panose="02000000000000000000"/>
                <a:sym typeface="Symbol" panose="05050102010706020507" pitchFamily="18" charset="2"/>
              </a:rPr>
              <a:t>、</a:t>
            </a:r>
          </a:p>
          <a:p>
            <a:pPr lvl="1" algn="just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b="1" kern="0" dirty="0">
                <a:solidFill>
                  <a:srgbClr val="0E457C"/>
                </a:solidFill>
                <a:latin typeface="Times New Roman" panose="02020603050405020304" pitchFamily="18" charset="0"/>
                <a:ea typeface="方正静蕾简体" panose="02000000000000000000"/>
                <a:sym typeface="Symbol" panose="05050102010706020507" pitchFamily="18" charset="2"/>
              </a:rPr>
              <a:t>JLE / JNLE</a:t>
            </a:r>
            <a:r>
              <a:rPr lang="zh-CN" altLang="en-US" sz="2800" b="1" kern="0" dirty="0">
                <a:solidFill>
                  <a:srgbClr val="0E457C"/>
                </a:solidFill>
                <a:latin typeface="Times New Roman" panose="02020603050405020304" pitchFamily="18" charset="0"/>
                <a:ea typeface="方正静蕾简体" panose="02000000000000000000"/>
                <a:sym typeface="Symbol" panose="05050102010706020507" pitchFamily="18" charset="2"/>
              </a:rPr>
              <a:t>、 </a:t>
            </a:r>
            <a:r>
              <a:rPr lang="en-US" altLang="zh-CN" sz="2800" b="1" kern="0" dirty="0">
                <a:solidFill>
                  <a:srgbClr val="0E457C"/>
                </a:solidFill>
                <a:latin typeface="Times New Roman" panose="02020603050405020304" pitchFamily="18" charset="0"/>
                <a:ea typeface="方正静蕾简体" panose="02000000000000000000"/>
                <a:sym typeface="Symbol" panose="05050102010706020507" pitchFamily="18" charset="2"/>
              </a:rPr>
              <a:t>JCXZ</a:t>
            </a:r>
          </a:p>
          <a:p>
            <a:pPr marL="457200" lvl="0" indent="-457200" algn="just" defTabSz="9144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28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方正静蕾简体" panose="02000000000000000000"/>
              </a:rPr>
              <a:t>循环指令</a:t>
            </a:r>
            <a:r>
              <a:rPr lang="en-US" altLang="zh-CN" sz="28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方正静蕾简体" panose="02000000000000000000"/>
              </a:rPr>
              <a:t>:</a:t>
            </a:r>
            <a:endParaRPr lang="zh-CN" altLang="en-US" sz="2800" b="1" kern="0" dirty="0">
              <a:solidFill>
                <a:srgbClr val="C00000"/>
              </a:solidFill>
              <a:latin typeface="Times New Roman" panose="02020603050405020304" pitchFamily="18" charset="0"/>
              <a:ea typeface="方正静蕾简体" panose="02000000000000000000"/>
            </a:endParaRPr>
          </a:p>
          <a:p>
            <a:pPr lvl="1" algn="just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LOOP</a:t>
            </a:r>
            <a:r>
              <a:rPr lang="zh-CN" altLang="en-US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、</a:t>
            </a:r>
            <a:r>
              <a:rPr lang="en-US" altLang="zh-CN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LOOPZ / LOOPE</a:t>
            </a:r>
            <a:r>
              <a:rPr lang="zh-CN" altLang="en-US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、</a:t>
            </a:r>
            <a:r>
              <a:rPr lang="en-US" altLang="zh-CN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LOOPNZ / LOOPNE</a:t>
            </a:r>
          </a:p>
          <a:p>
            <a:pPr lvl="1" indent="-457200" algn="just" defTabSz="9144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28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方正静蕾简体" panose="02000000000000000000"/>
              </a:rPr>
              <a:t>子程序调用与返回指令</a:t>
            </a:r>
            <a:r>
              <a:rPr lang="en-US" altLang="zh-CN" sz="28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方正静蕾简体" panose="02000000000000000000"/>
              </a:rPr>
              <a:t>:</a:t>
            </a:r>
          </a:p>
          <a:p>
            <a:pPr marL="0" lvl="1" algn="just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方正静蕾简体" panose="02000000000000000000"/>
              </a:rPr>
              <a:t>     </a:t>
            </a:r>
            <a:r>
              <a:rPr lang="en-US" altLang="zh-CN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CALL</a:t>
            </a:r>
            <a:r>
              <a:rPr lang="zh-CN" altLang="en-US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、</a:t>
            </a:r>
            <a:r>
              <a:rPr lang="en-US" altLang="zh-CN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RET</a:t>
            </a:r>
          </a:p>
          <a:p>
            <a:pPr lvl="1" indent="-457200" algn="just" defTabSz="9144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28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方正静蕾简体" panose="02000000000000000000"/>
              </a:rPr>
              <a:t>中断与中断返回指令</a:t>
            </a:r>
          </a:p>
          <a:p>
            <a:pPr lvl="1" algn="just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INT</a:t>
            </a:r>
            <a:r>
              <a:rPr lang="zh-CN" altLang="en-US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、</a:t>
            </a:r>
            <a:r>
              <a:rPr lang="en-US" altLang="zh-CN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INTO</a:t>
            </a:r>
            <a:r>
              <a:rPr lang="zh-CN" altLang="en-US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、</a:t>
            </a:r>
            <a:r>
              <a:rPr lang="en-US" altLang="zh-CN" sz="2800" b="1" kern="0" dirty="0">
                <a:solidFill>
                  <a:srgbClr val="2D8AE7">
                    <a:lumMod val="50000"/>
                  </a:srgbClr>
                </a:solidFill>
                <a:latin typeface="Times New Roman" panose="02020603050405020304" pitchFamily="18" charset="0"/>
                <a:ea typeface="方正静蕾简体" panose="02000000000000000000"/>
              </a:rPr>
              <a:t>IRET</a:t>
            </a:r>
          </a:p>
        </p:txBody>
      </p:sp>
    </p:spTree>
    <p:extLst>
      <p:ext uri="{BB962C8B-B14F-4D97-AF65-F5344CB8AC3E}">
        <p14:creationId xmlns:p14="http://schemas.microsoft.com/office/powerpoint/2010/main" val="328991252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9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9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9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9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animBg="1"/>
      <p:bldP spid="97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>
            <a:extLst>
              <a:ext uri="{FF2B5EF4-FFF2-40B4-BE49-F238E27FC236}">
                <a16:creationId xmlns:a16="http://schemas.microsoft.com/office/drawing/2014/main" id="{A57EABCF-B5FB-480B-9809-218624A5CF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49" y="1234102"/>
            <a:ext cx="7976825" cy="3645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rgbClr val="000000"/>
                </a:solidFill>
              </a:rPr>
              <a:t>段</a:t>
            </a:r>
            <a:r>
              <a:rPr lang="zh-CN" altLang="en-US" sz="2800" b="1" dirty="0">
                <a:solidFill>
                  <a:srgbClr val="FF3300"/>
                </a:solidFill>
                <a:ea typeface="楷体_GB2312"/>
                <a:cs typeface="楷体_GB2312"/>
              </a:rPr>
              <a:t>内直接短</a:t>
            </a:r>
            <a:r>
              <a:rPr lang="zh-CN" altLang="en-US" sz="2400" b="1" dirty="0">
                <a:solidFill>
                  <a:srgbClr val="000000"/>
                </a:solidFill>
              </a:rPr>
              <a:t>转移：</a:t>
            </a:r>
            <a:r>
              <a:rPr lang="en-US" altLang="zh-CN" sz="2400" b="1" dirty="0">
                <a:solidFill>
                  <a:srgbClr val="000000"/>
                </a:solidFill>
              </a:rPr>
              <a:t>JMP    SHORT  OPR</a:t>
            </a:r>
          </a:p>
          <a:p>
            <a:pPr>
              <a:lnSpc>
                <a:spcPct val="13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rgbClr val="000000"/>
                </a:solidFill>
              </a:rPr>
              <a:t>            </a:t>
            </a:r>
            <a:r>
              <a:rPr lang="zh-CN" altLang="en-US" sz="2400" b="1" dirty="0">
                <a:solidFill>
                  <a:srgbClr val="000000"/>
                </a:solidFill>
              </a:rPr>
              <a:t>执行操作：</a:t>
            </a:r>
            <a:r>
              <a:rPr lang="en-US" altLang="zh-CN" sz="2400" b="1" dirty="0">
                <a:solidFill>
                  <a:srgbClr val="000000"/>
                </a:solidFill>
              </a:rPr>
              <a:t>(IP) 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← </a:t>
            </a:r>
            <a:r>
              <a:rPr lang="en-US" altLang="zh-CN" sz="2400" b="1" dirty="0">
                <a:solidFill>
                  <a:srgbClr val="000000"/>
                </a:solidFill>
              </a:rPr>
              <a:t>(IP) + 8</a:t>
            </a:r>
            <a:r>
              <a:rPr lang="zh-CN" altLang="en-US" sz="2400" b="1" dirty="0">
                <a:solidFill>
                  <a:srgbClr val="000000"/>
                </a:solidFill>
              </a:rPr>
              <a:t>位位移量</a:t>
            </a:r>
          </a:p>
          <a:p>
            <a:pPr algn="just">
              <a:lnSpc>
                <a:spcPct val="13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rgbClr val="000000"/>
                </a:solidFill>
              </a:rPr>
              <a:t>段</a:t>
            </a:r>
            <a:r>
              <a:rPr lang="zh-CN" altLang="en-US" sz="2800" b="1" dirty="0">
                <a:solidFill>
                  <a:srgbClr val="FF3300"/>
                </a:solidFill>
                <a:ea typeface="楷体_GB2312"/>
                <a:cs typeface="楷体_GB2312"/>
              </a:rPr>
              <a:t>内直接近</a:t>
            </a:r>
            <a:r>
              <a:rPr lang="zh-CN" altLang="en-US" sz="2400" b="1" dirty="0">
                <a:solidFill>
                  <a:srgbClr val="000000"/>
                </a:solidFill>
              </a:rPr>
              <a:t>转移：</a:t>
            </a:r>
            <a:r>
              <a:rPr lang="en-US" altLang="zh-CN" sz="2400" b="1" dirty="0">
                <a:solidFill>
                  <a:srgbClr val="000000"/>
                </a:solidFill>
              </a:rPr>
              <a:t>JMP    NEAR PTR  OPR</a:t>
            </a:r>
          </a:p>
          <a:p>
            <a:pPr algn="just">
              <a:lnSpc>
                <a:spcPct val="13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rgbClr val="000000"/>
                </a:solidFill>
              </a:rPr>
              <a:t>            </a:t>
            </a:r>
            <a:r>
              <a:rPr lang="zh-CN" altLang="en-US" sz="2400" b="1" dirty="0">
                <a:solidFill>
                  <a:srgbClr val="000000"/>
                </a:solidFill>
              </a:rPr>
              <a:t>执行操作：</a:t>
            </a:r>
            <a:r>
              <a:rPr lang="en-US" altLang="zh-CN" sz="2400" b="1" dirty="0">
                <a:solidFill>
                  <a:srgbClr val="000000"/>
                </a:solidFill>
              </a:rPr>
              <a:t>(IP) 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← </a:t>
            </a:r>
            <a:r>
              <a:rPr lang="en-US" altLang="zh-CN" sz="2400" b="1" dirty="0">
                <a:solidFill>
                  <a:srgbClr val="000000"/>
                </a:solidFill>
              </a:rPr>
              <a:t>(IP) + 16</a:t>
            </a:r>
            <a:r>
              <a:rPr lang="zh-CN" altLang="en-US" sz="2400" b="1" dirty="0">
                <a:solidFill>
                  <a:srgbClr val="000000"/>
                </a:solidFill>
              </a:rPr>
              <a:t>位位移量</a:t>
            </a:r>
          </a:p>
          <a:p>
            <a:pPr algn="just">
              <a:lnSpc>
                <a:spcPct val="13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rgbClr val="000000"/>
                </a:solidFill>
              </a:rPr>
              <a:t>段</a:t>
            </a:r>
            <a:r>
              <a:rPr lang="zh-CN" altLang="en-US" sz="2800" b="1" dirty="0">
                <a:solidFill>
                  <a:srgbClr val="FF3300"/>
                </a:solidFill>
                <a:ea typeface="楷体_GB2312"/>
                <a:cs typeface="楷体_GB2312"/>
              </a:rPr>
              <a:t>内间接</a:t>
            </a:r>
            <a:r>
              <a:rPr lang="zh-CN" altLang="en-US" sz="2400" b="1" dirty="0">
                <a:solidFill>
                  <a:srgbClr val="000000"/>
                </a:solidFill>
              </a:rPr>
              <a:t>转移：    </a:t>
            </a:r>
            <a:r>
              <a:rPr lang="en-US" altLang="zh-CN" sz="2400" b="1" dirty="0">
                <a:solidFill>
                  <a:srgbClr val="000000"/>
                </a:solidFill>
              </a:rPr>
              <a:t>JMP   WORD PTR  OPR</a:t>
            </a:r>
          </a:p>
          <a:p>
            <a:pPr algn="just">
              <a:lnSpc>
                <a:spcPct val="13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rgbClr val="000000"/>
                </a:solidFill>
              </a:rPr>
              <a:t>        </a:t>
            </a:r>
            <a:r>
              <a:rPr lang="zh-CN" altLang="en-US" sz="2400" b="1" dirty="0">
                <a:solidFill>
                  <a:srgbClr val="000000"/>
                </a:solidFill>
              </a:rPr>
              <a:t>执行操作：    </a:t>
            </a:r>
            <a:r>
              <a:rPr lang="en-US" altLang="zh-CN" sz="2400" b="1" dirty="0">
                <a:solidFill>
                  <a:srgbClr val="000000"/>
                </a:solidFill>
              </a:rPr>
              <a:t>(IP) 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← </a:t>
            </a:r>
            <a:r>
              <a:rPr lang="en-US" altLang="zh-CN" sz="2400" b="1" dirty="0">
                <a:solidFill>
                  <a:srgbClr val="000000"/>
                </a:solidFill>
              </a:rPr>
              <a:t>(EA)</a:t>
            </a:r>
          </a:p>
          <a:p>
            <a:pPr algn="just">
              <a:lnSpc>
                <a:spcPct val="13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en-US" altLang="zh-CN" sz="2400" b="1" dirty="0">
              <a:solidFill>
                <a:srgbClr val="000000"/>
              </a:solidFill>
            </a:endParaRPr>
          </a:p>
        </p:txBody>
      </p:sp>
      <p:sp>
        <p:nvSpPr>
          <p:cNvPr id="113667" name="灯片编号占位符 1">
            <a:extLst>
              <a:ext uri="{FF2B5EF4-FFF2-40B4-BE49-F238E27FC236}">
                <a16:creationId xmlns:a16="http://schemas.microsoft.com/office/drawing/2014/main" id="{B68E848B-F56F-474C-8C04-37284D029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708E02B4-B7E0-4C81-BE97-598FF4327087}" type="slidenum">
              <a:rPr lang="en-US" altLang="zh-CN" sz="1200" smtClean="0">
                <a:solidFill>
                  <a:srgbClr val="B4B686"/>
                </a:solidFill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99</a:t>
            </a:fld>
            <a:endParaRPr lang="en-US" altLang="zh-CN" sz="1200">
              <a:solidFill>
                <a:srgbClr val="B4B686"/>
              </a:solidFill>
            </a:endParaRPr>
          </a:p>
        </p:txBody>
      </p:sp>
      <p:sp>
        <p:nvSpPr>
          <p:cNvPr id="112644" name="Text Box 2">
            <a:extLst>
              <a:ext uri="{FF2B5EF4-FFF2-40B4-BE49-F238E27FC236}">
                <a16:creationId xmlns:a16="http://schemas.microsoft.com/office/drawing/2014/main" id="{A0D3F7F0-FD60-4371-AD4C-FB29337445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49" y="4290041"/>
            <a:ext cx="8272263" cy="2431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rgbClr val="000000"/>
                </a:solidFill>
              </a:rPr>
              <a:t>段</a:t>
            </a:r>
            <a:r>
              <a:rPr lang="zh-CN" altLang="en-US" sz="2800" b="1" dirty="0">
                <a:solidFill>
                  <a:srgbClr val="FF3300"/>
                </a:solidFill>
                <a:ea typeface="楷体_GB2312"/>
                <a:cs typeface="楷体_GB2312"/>
              </a:rPr>
              <a:t>间直接远</a:t>
            </a:r>
            <a:r>
              <a:rPr lang="zh-CN" altLang="en-US" sz="2400" b="1" dirty="0">
                <a:solidFill>
                  <a:srgbClr val="000000"/>
                </a:solidFill>
              </a:rPr>
              <a:t>转移：</a:t>
            </a:r>
            <a:r>
              <a:rPr lang="en-US" altLang="zh-CN" sz="2400" b="1" dirty="0">
                <a:solidFill>
                  <a:srgbClr val="000000"/>
                </a:solidFill>
              </a:rPr>
              <a:t>JMP    FAR PTR  OPR</a:t>
            </a:r>
          </a:p>
          <a:p>
            <a:pPr algn="just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rgbClr val="000000"/>
                </a:solidFill>
              </a:rPr>
              <a:t>            </a:t>
            </a:r>
            <a:r>
              <a:rPr lang="zh-CN" altLang="en-US" sz="2400" b="1" dirty="0">
                <a:solidFill>
                  <a:srgbClr val="000000"/>
                </a:solidFill>
              </a:rPr>
              <a:t>执行操作：</a:t>
            </a:r>
            <a:r>
              <a:rPr lang="en-US" altLang="zh-CN" sz="2400" b="1" dirty="0">
                <a:solidFill>
                  <a:srgbClr val="000000"/>
                </a:solidFill>
              </a:rPr>
              <a:t>(IP) 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← </a:t>
            </a:r>
            <a:r>
              <a:rPr lang="en-US" altLang="zh-CN" sz="2400" b="1" dirty="0">
                <a:solidFill>
                  <a:srgbClr val="000000"/>
                </a:solidFill>
              </a:rPr>
              <a:t>OPR </a:t>
            </a:r>
            <a:r>
              <a:rPr lang="zh-CN" altLang="en-US" sz="2400" b="1" dirty="0">
                <a:solidFill>
                  <a:srgbClr val="000000"/>
                </a:solidFill>
              </a:rPr>
              <a:t>的段内偏移地址</a:t>
            </a:r>
          </a:p>
          <a:p>
            <a:pPr algn="just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rgbClr val="000000"/>
                </a:solidFill>
              </a:rPr>
              <a:t>                                   </a:t>
            </a:r>
            <a:r>
              <a:rPr lang="en-US" altLang="zh-CN" sz="2400" b="1" dirty="0">
                <a:solidFill>
                  <a:srgbClr val="000000"/>
                </a:solidFill>
              </a:rPr>
              <a:t>(CS) 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← </a:t>
            </a:r>
            <a:r>
              <a:rPr lang="en-US" altLang="zh-CN" sz="2400" b="1" dirty="0">
                <a:solidFill>
                  <a:srgbClr val="000000"/>
                </a:solidFill>
              </a:rPr>
              <a:t>OPR </a:t>
            </a:r>
            <a:r>
              <a:rPr lang="zh-CN" altLang="en-US" sz="2400" b="1" dirty="0">
                <a:solidFill>
                  <a:srgbClr val="000000"/>
                </a:solidFill>
              </a:rPr>
              <a:t>所在段的段地址</a:t>
            </a:r>
          </a:p>
          <a:p>
            <a:pPr algn="just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rgbClr val="000000"/>
                </a:solidFill>
              </a:rPr>
              <a:t>段</a:t>
            </a:r>
            <a:r>
              <a:rPr lang="zh-CN" altLang="en-US" sz="2800" b="1" dirty="0">
                <a:solidFill>
                  <a:srgbClr val="FF3300"/>
                </a:solidFill>
                <a:ea typeface="楷体_GB2312"/>
                <a:cs typeface="楷体_GB2312"/>
              </a:rPr>
              <a:t>间间接</a:t>
            </a:r>
            <a:r>
              <a:rPr lang="zh-CN" altLang="en-US" sz="2400" b="1" dirty="0">
                <a:solidFill>
                  <a:srgbClr val="000000"/>
                </a:solidFill>
              </a:rPr>
              <a:t>转移：    </a:t>
            </a:r>
            <a:r>
              <a:rPr lang="en-US" altLang="zh-CN" sz="2400" b="1" dirty="0">
                <a:solidFill>
                  <a:srgbClr val="000000"/>
                </a:solidFill>
              </a:rPr>
              <a:t>JMP    DWORD PTR  OPR</a:t>
            </a:r>
          </a:p>
          <a:p>
            <a:pPr algn="just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rgbClr val="000000"/>
                </a:solidFill>
              </a:rPr>
              <a:t>        </a:t>
            </a:r>
            <a:r>
              <a:rPr lang="zh-CN" altLang="en-US" sz="2400" b="1" dirty="0">
                <a:solidFill>
                  <a:srgbClr val="000000"/>
                </a:solidFill>
              </a:rPr>
              <a:t>执行操作：    </a:t>
            </a:r>
            <a:r>
              <a:rPr lang="en-US" altLang="zh-CN" sz="2400" b="1" dirty="0">
                <a:solidFill>
                  <a:srgbClr val="000000"/>
                </a:solidFill>
              </a:rPr>
              <a:t>(IP) 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← </a:t>
            </a:r>
            <a:r>
              <a:rPr lang="en-US" altLang="zh-CN" sz="2400" b="1" dirty="0">
                <a:solidFill>
                  <a:srgbClr val="000000"/>
                </a:solidFill>
              </a:rPr>
              <a:t>(EA)</a:t>
            </a:r>
          </a:p>
          <a:p>
            <a:pPr algn="just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rgbClr val="000000"/>
                </a:solidFill>
              </a:rPr>
              <a:t>                                   (CS) 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← </a:t>
            </a:r>
            <a:r>
              <a:rPr lang="en-US" altLang="zh-CN" sz="2400" b="1" dirty="0">
                <a:solidFill>
                  <a:srgbClr val="000000"/>
                </a:solidFill>
              </a:rPr>
              <a:t>(EA+2)</a:t>
            </a:r>
            <a:endParaRPr lang="en-US" altLang="zh-CN" sz="2400" b="1" i="1" dirty="0">
              <a:solidFill>
                <a:srgbClr val="000000"/>
              </a:solidFill>
              <a:ea typeface="楷体_GB2312"/>
              <a:cs typeface="楷体_GB231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D16133D-7585-45AF-A75C-0BB3AEE3E273}"/>
              </a:ext>
            </a:extLst>
          </p:cNvPr>
          <p:cNvSpPr/>
          <p:nvPr/>
        </p:nvSpPr>
        <p:spPr>
          <a:xfrm>
            <a:off x="411525" y="1332498"/>
            <a:ext cx="8340000" cy="5262979"/>
          </a:xfrm>
          <a:prstGeom prst="rect">
            <a:avLst/>
          </a:prstGeom>
          <a:ln w="19050">
            <a:solidFill>
              <a:srgbClr val="2D8AE7">
                <a:lumMod val="75000"/>
              </a:srgbClr>
            </a:solidFill>
            <a:prstDash val="dash"/>
          </a:ln>
        </p:spPr>
        <p:txBody>
          <a:bodyPr wrap="square">
            <a:spAutoFit/>
          </a:bodyPr>
          <a:lstStyle/>
          <a:p>
            <a:pPr marL="457200" marR="0" lvl="0" indent="-457200" algn="just" defTabSz="91440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altLang="zh-CN" sz="2800" b="1" kern="0" dirty="0">
              <a:solidFill>
                <a:srgbClr val="C00000"/>
              </a:solidFill>
              <a:latin typeface="Times New Roman" panose="02020603050405020304" pitchFamily="18" charset="0"/>
              <a:ea typeface="方正静蕾简体" panose="02000000000000000000"/>
            </a:endParaRPr>
          </a:p>
          <a:p>
            <a:pPr marL="457200" marR="0" lvl="0" indent="-457200" algn="just" defTabSz="91440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altLang="zh-CN" sz="2800" b="1" kern="0" dirty="0">
              <a:solidFill>
                <a:srgbClr val="C00000"/>
              </a:solidFill>
              <a:latin typeface="Times New Roman" panose="02020603050405020304" pitchFamily="18" charset="0"/>
              <a:ea typeface="方正静蕾简体" panose="02000000000000000000"/>
            </a:endParaRPr>
          </a:p>
          <a:p>
            <a:pPr marL="457200" marR="0" lvl="0" indent="-457200" algn="just" defTabSz="91440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altLang="zh-CN" sz="2800" b="1" kern="0" dirty="0">
              <a:solidFill>
                <a:srgbClr val="C00000"/>
              </a:solidFill>
              <a:latin typeface="Times New Roman" panose="02020603050405020304" pitchFamily="18" charset="0"/>
              <a:ea typeface="方正静蕾简体" panose="02000000000000000000"/>
            </a:endParaRPr>
          </a:p>
          <a:p>
            <a:pPr marL="457200" marR="0" lvl="0" indent="-457200" algn="just" defTabSz="91440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altLang="zh-CN" sz="2800" b="1" kern="0" dirty="0">
              <a:solidFill>
                <a:srgbClr val="C00000"/>
              </a:solidFill>
              <a:latin typeface="Times New Roman" panose="02020603050405020304" pitchFamily="18" charset="0"/>
              <a:ea typeface="方正静蕾简体" panose="02000000000000000000"/>
            </a:endParaRPr>
          </a:p>
          <a:p>
            <a:pPr marL="457200" marR="0" lvl="0" indent="-457200" algn="just" defTabSz="91440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altLang="zh-CN" sz="2800" b="1" kern="0" dirty="0">
              <a:solidFill>
                <a:srgbClr val="C00000"/>
              </a:solidFill>
              <a:latin typeface="Times New Roman" panose="02020603050405020304" pitchFamily="18" charset="0"/>
              <a:ea typeface="方正静蕾简体" panose="02000000000000000000"/>
            </a:endParaRPr>
          </a:p>
          <a:p>
            <a:pPr marL="457200" marR="0" lvl="0" indent="-457200" algn="just" defTabSz="91440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altLang="zh-CN" sz="2800" b="1" kern="0" dirty="0">
              <a:solidFill>
                <a:srgbClr val="C00000"/>
              </a:solidFill>
              <a:latin typeface="Times New Roman" panose="02020603050405020304" pitchFamily="18" charset="0"/>
              <a:ea typeface="方正静蕾简体" panose="02000000000000000000"/>
            </a:endParaRPr>
          </a:p>
          <a:p>
            <a:pPr marL="457200" marR="0" lvl="0" indent="-457200" algn="just" defTabSz="91440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altLang="zh-CN" sz="2800" b="1" kern="0" dirty="0">
              <a:solidFill>
                <a:srgbClr val="C00000"/>
              </a:solidFill>
              <a:latin typeface="Times New Roman" panose="02020603050405020304" pitchFamily="18" charset="0"/>
              <a:ea typeface="方正静蕾简体" panose="02000000000000000000"/>
            </a:endParaRPr>
          </a:p>
          <a:p>
            <a:pPr marL="457200" marR="0" lvl="0" indent="-457200" algn="just" defTabSz="91440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altLang="zh-CN" sz="2800" b="1" kern="0" dirty="0">
              <a:solidFill>
                <a:srgbClr val="C00000"/>
              </a:solidFill>
              <a:latin typeface="Times New Roman" panose="02020603050405020304" pitchFamily="18" charset="0"/>
              <a:ea typeface="方正静蕾简体" panose="02000000000000000000"/>
            </a:endParaRPr>
          </a:p>
          <a:p>
            <a:pPr marL="457200" marR="0" lvl="0" indent="-457200" algn="just" defTabSz="91440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altLang="zh-CN" sz="2800" b="1" kern="0" dirty="0">
              <a:solidFill>
                <a:srgbClr val="C00000"/>
              </a:solidFill>
              <a:latin typeface="Times New Roman" panose="02020603050405020304" pitchFamily="18" charset="0"/>
              <a:ea typeface="方正静蕾简体" panose="02000000000000000000"/>
            </a:endParaRPr>
          </a:p>
          <a:p>
            <a:pPr marL="457200" marR="0" lvl="0" indent="-457200" algn="just" defTabSz="91440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altLang="zh-CN" sz="2800" b="1" kern="0" dirty="0">
              <a:solidFill>
                <a:srgbClr val="C00000"/>
              </a:solidFill>
              <a:latin typeface="Times New Roman" panose="02020603050405020304" pitchFamily="18" charset="0"/>
              <a:ea typeface="方正静蕾简体" panose="02000000000000000000"/>
            </a:endParaRPr>
          </a:p>
          <a:p>
            <a:pPr marL="457200" marR="0" lvl="0" indent="-457200" algn="just" defTabSz="91440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altLang="zh-CN" sz="2800" b="1" kern="0" dirty="0">
              <a:solidFill>
                <a:srgbClr val="C00000"/>
              </a:solidFill>
              <a:latin typeface="Times New Roman" panose="02020603050405020304" pitchFamily="18" charset="0"/>
              <a:ea typeface="方正静蕾简体" panose="02000000000000000000"/>
            </a:endParaRPr>
          </a:p>
          <a:p>
            <a:pPr marL="457200" marR="0" lvl="0" indent="-457200" algn="just" defTabSz="91440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altLang="zh-CN" sz="2800" b="1" kern="0" dirty="0">
              <a:solidFill>
                <a:srgbClr val="C00000"/>
              </a:solidFill>
              <a:latin typeface="Times New Roman" panose="02020603050405020304" pitchFamily="18" charset="0"/>
              <a:ea typeface="方正静蕾简体" panose="02000000000000000000"/>
            </a:endParaRPr>
          </a:p>
        </p:txBody>
      </p:sp>
      <p:sp>
        <p:nvSpPr>
          <p:cNvPr id="6" name="Rectangle 1027">
            <a:extLst>
              <a:ext uri="{FF2B5EF4-FFF2-40B4-BE49-F238E27FC236}">
                <a16:creationId xmlns:a16="http://schemas.microsoft.com/office/drawing/2014/main" id="{78878B84-BBBC-478F-8F66-36AED30D14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3711" y="471449"/>
            <a:ext cx="3427541" cy="646331"/>
          </a:xfrm>
          <a:prstGeom prst="rect">
            <a:avLst/>
          </a:prstGeom>
          <a:solidFill>
            <a:srgbClr val="0E457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无条件转移指令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26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26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26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26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26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26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26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26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26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26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26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26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11001</Words>
  <Application>Microsoft Office PowerPoint</Application>
  <PresentationFormat>全屏显示(4:3)</PresentationFormat>
  <Paragraphs>2052</Paragraphs>
  <Slides>115</Slides>
  <Notes>49</Notes>
  <HiddenSlides>1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115</vt:i4>
      </vt:variant>
    </vt:vector>
  </HeadingPairs>
  <TitlesOfParts>
    <vt:vector size="127" baseType="lpstr">
      <vt:lpstr>方正静蕾简体</vt:lpstr>
      <vt:lpstr>楷体_GB2312</vt:lpstr>
      <vt:lpstr>宋体</vt:lpstr>
      <vt:lpstr>新蒂黑板报</vt:lpstr>
      <vt:lpstr>Arial</vt:lpstr>
      <vt:lpstr>Calibri</vt:lpstr>
      <vt:lpstr>Lucida Console</vt:lpstr>
      <vt:lpstr>Symbol</vt:lpstr>
      <vt:lpstr>Times New Roman</vt:lpstr>
      <vt:lpstr>Wingdings</vt:lpstr>
      <vt:lpstr>Office 主题</vt:lpstr>
      <vt:lpstr>Bitmap Image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SAHF 命令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PPTS</dc:title>
  <dc:subject>PPTS</dc:subject>
  <dc:creator>PPTS</dc:creator>
  <cp:keywords>PPTS</cp:keywords>
  <dc:description>PPTS</dc:description>
  <cp:lastModifiedBy>陈 峻熙</cp:lastModifiedBy>
  <cp:revision>281</cp:revision>
  <dcterms:created xsi:type="dcterms:W3CDTF">2016-03-09T07:25:00Z</dcterms:created>
  <dcterms:modified xsi:type="dcterms:W3CDTF">2020-05-13T01:48:19Z</dcterms:modified>
  <cp:category>PPTS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2052-10.1.0.5559</vt:lpwstr>
  </property>
</Properties>
</file>