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86"/>
  </p:notesMasterIdLst>
  <p:sldIdLst>
    <p:sldId id="256" r:id="rId2"/>
    <p:sldId id="328" r:id="rId3"/>
    <p:sldId id="329" r:id="rId4"/>
    <p:sldId id="330" r:id="rId5"/>
    <p:sldId id="333" r:id="rId6"/>
    <p:sldId id="331" r:id="rId7"/>
    <p:sldId id="332" r:id="rId8"/>
    <p:sldId id="334" r:id="rId9"/>
    <p:sldId id="335" r:id="rId10"/>
    <p:sldId id="289" r:id="rId11"/>
    <p:sldId id="262" r:id="rId12"/>
    <p:sldId id="258" r:id="rId13"/>
    <p:sldId id="291" r:id="rId14"/>
    <p:sldId id="337" r:id="rId15"/>
    <p:sldId id="338" r:id="rId16"/>
    <p:sldId id="293" r:id="rId17"/>
    <p:sldId id="339" r:id="rId18"/>
    <p:sldId id="294" r:id="rId19"/>
    <p:sldId id="295" r:id="rId20"/>
    <p:sldId id="296" r:id="rId21"/>
    <p:sldId id="274"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72" r:id="rId53"/>
    <p:sldId id="373" r:id="rId54"/>
    <p:sldId id="374" r:id="rId55"/>
    <p:sldId id="375" r:id="rId56"/>
    <p:sldId id="376" r:id="rId57"/>
    <p:sldId id="377" r:id="rId58"/>
    <p:sldId id="378" r:id="rId59"/>
    <p:sldId id="379" r:id="rId60"/>
    <p:sldId id="381" r:id="rId61"/>
    <p:sldId id="382" r:id="rId62"/>
    <p:sldId id="383" r:id="rId63"/>
    <p:sldId id="384" r:id="rId64"/>
    <p:sldId id="380" r:id="rId65"/>
    <p:sldId id="385" r:id="rId66"/>
    <p:sldId id="386" r:id="rId67"/>
    <p:sldId id="388" r:id="rId68"/>
    <p:sldId id="389" r:id="rId69"/>
    <p:sldId id="390" r:id="rId70"/>
    <p:sldId id="391" r:id="rId71"/>
    <p:sldId id="392" r:id="rId72"/>
    <p:sldId id="393" r:id="rId73"/>
    <p:sldId id="340" r:id="rId74"/>
    <p:sldId id="298" r:id="rId75"/>
    <p:sldId id="394" r:id="rId76"/>
    <p:sldId id="299" r:id="rId77"/>
    <p:sldId id="397" r:id="rId78"/>
    <p:sldId id="399" r:id="rId79"/>
    <p:sldId id="400" r:id="rId80"/>
    <p:sldId id="300" r:id="rId81"/>
    <p:sldId id="401" r:id="rId82"/>
    <p:sldId id="402" r:id="rId83"/>
    <p:sldId id="403" r:id="rId84"/>
    <p:sldId id="287" r:id="rId8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0" userDrawn="1">
          <p15:clr>
            <a:srgbClr val="A4A3A4"/>
          </p15:clr>
        </p15:guide>
        <p15:guide id="2" pos="2803" userDrawn="1">
          <p15:clr>
            <a:srgbClr val="A4A3A4"/>
          </p15:clr>
        </p15:guide>
      </p15:sldGuideLst>
    </p:ext>
    <p:ext uri="{2D200454-40CA-4A62-9FC3-DE9A4176ACB9}">
      <p15:notesGuideLst xmlns:p15="http://schemas.microsoft.com/office/powerpoint/2012/main">
        <p15:guide id="1" orient="horz" pos="3174">
          <p15:clr>
            <a:srgbClr val="A4A3A4"/>
          </p15:clr>
        </p15:guide>
        <p15:guide id="2" pos="21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9E7"/>
    <a:srgbClr val="01C0B0"/>
    <a:srgbClr val="04B0BE"/>
    <a:srgbClr val="04BE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9" autoAdjust="0"/>
    <p:restoredTop sz="94660"/>
  </p:normalViewPr>
  <p:slideViewPr>
    <p:cSldViewPr snapToGrid="0" showGuides="1">
      <p:cViewPr varScale="1">
        <p:scale>
          <a:sx n="111" d="100"/>
          <a:sy n="111" d="100"/>
        </p:scale>
        <p:origin x="1458" y="78"/>
      </p:cViewPr>
      <p:guideLst>
        <p:guide orient="horz" pos="2380"/>
        <p:guide pos="2803"/>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57" d="100"/>
          <a:sy n="57" d="100"/>
        </p:scale>
        <p:origin x="2808" y="36"/>
      </p:cViewPr>
      <p:guideLst>
        <p:guide orient="horz" pos="3174"/>
        <p:guide pos="210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E8A95-114D-4BB9-A729-058920B2735F}" type="datetimeFigureOut">
              <a:rPr lang="zh-CN" altLang="en-US" smtClean="0"/>
              <a:pPr/>
              <a:t>2021/3/10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8029B-87F6-42DD-8185-B8A2A8D30728}" type="slidenum">
              <a:rPr lang="zh-CN" altLang="en-US" smtClean="0"/>
              <a:pPr/>
              <a:t>‹#›</a:t>
            </a:fld>
            <a:endParaRPr lang="zh-CN" altLang="en-US"/>
          </a:p>
        </p:txBody>
      </p:sp>
    </p:spTree>
    <p:extLst>
      <p:ext uri="{BB962C8B-B14F-4D97-AF65-F5344CB8AC3E}">
        <p14:creationId xmlns:p14="http://schemas.microsoft.com/office/powerpoint/2010/main" val="3911531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D8029B-87F6-42DD-8185-B8A2A8D30728}" type="slidenum">
              <a:rPr lang="zh-CN" altLang="en-US" smtClean="0"/>
              <a:pPr/>
              <a:t>1</a:t>
            </a:fld>
            <a:endParaRPr lang="zh-CN" altLang="en-US"/>
          </a:p>
        </p:txBody>
      </p:sp>
    </p:spTree>
    <p:extLst>
      <p:ext uri="{BB962C8B-B14F-4D97-AF65-F5344CB8AC3E}">
        <p14:creationId xmlns:p14="http://schemas.microsoft.com/office/powerpoint/2010/main" val="3471221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895563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077645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840442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535339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415035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85953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4134333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547203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686164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810297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226984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896449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600638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83284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415382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443677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490658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032111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3630758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804465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69833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10</a:t>
            </a:fld>
            <a:endParaRPr lang="zh-CN" altLang="en-US" dirty="0">
              <a:solidFill>
                <a:prstClr val="black"/>
              </a:solidFill>
            </a:endParaRPr>
          </a:p>
        </p:txBody>
      </p:sp>
    </p:spTree>
    <p:extLst>
      <p:ext uri="{BB962C8B-B14F-4D97-AF65-F5344CB8AC3E}">
        <p14:creationId xmlns:p14="http://schemas.microsoft.com/office/powerpoint/2010/main" val="4038241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839732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35164937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946174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2227741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458561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3850658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1285129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7690370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273582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15144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9396682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848339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29740387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30377855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769832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41466125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2951652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17174861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11631967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4558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3071259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12</a:t>
            </a:fld>
            <a:endParaRPr lang="zh-CN" altLang="en-US"/>
          </a:p>
        </p:txBody>
      </p:sp>
    </p:spTree>
    <p:extLst>
      <p:ext uri="{BB962C8B-B14F-4D97-AF65-F5344CB8AC3E}">
        <p14:creationId xmlns:p14="http://schemas.microsoft.com/office/powerpoint/2010/main" val="23066579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16872285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23086319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41994043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3147467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28770515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17547284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28667777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28457711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18484589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2845645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0549694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67</a:t>
            </a:fld>
            <a:endParaRPr lang="en-US">
              <a:solidFill>
                <a:prstClr val="black"/>
              </a:solidFill>
            </a:endParaRPr>
          </a:p>
        </p:txBody>
      </p:sp>
    </p:spTree>
    <p:extLst>
      <p:ext uri="{BB962C8B-B14F-4D97-AF65-F5344CB8AC3E}">
        <p14:creationId xmlns:p14="http://schemas.microsoft.com/office/powerpoint/2010/main" val="2773389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68</a:t>
            </a:fld>
            <a:endParaRPr lang="en-US">
              <a:solidFill>
                <a:prstClr val="black"/>
              </a:solidFill>
            </a:endParaRPr>
          </a:p>
        </p:txBody>
      </p:sp>
    </p:spTree>
    <p:extLst>
      <p:ext uri="{BB962C8B-B14F-4D97-AF65-F5344CB8AC3E}">
        <p14:creationId xmlns:p14="http://schemas.microsoft.com/office/powerpoint/2010/main" val="33685010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69</a:t>
            </a:fld>
            <a:endParaRPr lang="en-US">
              <a:solidFill>
                <a:prstClr val="black"/>
              </a:solidFill>
            </a:endParaRPr>
          </a:p>
        </p:txBody>
      </p:sp>
    </p:spTree>
    <p:extLst>
      <p:ext uri="{BB962C8B-B14F-4D97-AF65-F5344CB8AC3E}">
        <p14:creationId xmlns:p14="http://schemas.microsoft.com/office/powerpoint/2010/main" val="16339686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70</a:t>
            </a:fld>
            <a:endParaRPr lang="en-US">
              <a:solidFill>
                <a:prstClr val="black"/>
              </a:solidFill>
            </a:endParaRPr>
          </a:p>
        </p:txBody>
      </p:sp>
    </p:spTree>
    <p:extLst>
      <p:ext uri="{BB962C8B-B14F-4D97-AF65-F5344CB8AC3E}">
        <p14:creationId xmlns:p14="http://schemas.microsoft.com/office/powerpoint/2010/main" val="19060507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71</a:t>
            </a:fld>
            <a:endParaRPr lang="en-US">
              <a:solidFill>
                <a:prstClr val="black"/>
              </a:solidFill>
            </a:endParaRPr>
          </a:p>
        </p:txBody>
      </p:sp>
    </p:spTree>
    <p:extLst>
      <p:ext uri="{BB962C8B-B14F-4D97-AF65-F5344CB8AC3E}">
        <p14:creationId xmlns:p14="http://schemas.microsoft.com/office/powerpoint/2010/main" val="8292775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72</a:t>
            </a:fld>
            <a:endParaRPr lang="en-US">
              <a:solidFill>
                <a:prstClr val="black"/>
              </a:solidFill>
            </a:endParaRPr>
          </a:p>
        </p:txBody>
      </p:sp>
    </p:spTree>
    <p:extLst>
      <p:ext uri="{BB962C8B-B14F-4D97-AF65-F5344CB8AC3E}">
        <p14:creationId xmlns:p14="http://schemas.microsoft.com/office/powerpoint/2010/main" val="28607367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73</a:t>
            </a:fld>
            <a:endParaRPr lang="en-US">
              <a:solidFill>
                <a:prstClr val="black"/>
              </a:solidFill>
            </a:endParaRPr>
          </a:p>
        </p:txBody>
      </p:sp>
    </p:spTree>
    <p:extLst>
      <p:ext uri="{BB962C8B-B14F-4D97-AF65-F5344CB8AC3E}">
        <p14:creationId xmlns:p14="http://schemas.microsoft.com/office/powerpoint/2010/main" val="24133330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74</a:t>
            </a:fld>
            <a:endParaRPr lang="en-US">
              <a:solidFill>
                <a:prstClr val="black"/>
              </a:solidFill>
            </a:endParaRPr>
          </a:p>
        </p:txBody>
      </p:sp>
    </p:spTree>
    <p:extLst>
      <p:ext uri="{BB962C8B-B14F-4D97-AF65-F5344CB8AC3E}">
        <p14:creationId xmlns:p14="http://schemas.microsoft.com/office/powerpoint/2010/main" val="26403090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75</a:t>
            </a:fld>
            <a:endParaRPr lang="en-US">
              <a:solidFill>
                <a:prstClr val="black"/>
              </a:solidFill>
            </a:endParaRPr>
          </a:p>
        </p:txBody>
      </p:sp>
    </p:spTree>
    <p:extLst>
      <p:ext uri="{BB962C8B-B14F-4D97-AF65-F5344CB8AC3E}">
        <p14:creationId xmlns:p14="http://schemas.microsoft.com/office/powerpoint/2010/main" val="9566609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76</a:t>
            </a:fld>
            <a:endParaRPr lang="en-US">
              <a:solidFill>
                <a:prstClr val="black"/>
              </a:solidFill>
            </a:endParaRPr>
          </a:p>
        </p:txBody>
      </p:sp>
    </p:spTree>
    <p:extLst>
      <p:ext uri="{BB962C8B-B14F-4D97-AF65-F5344CB8AC3E}">
        <p14:creationId xmlns:p14="http://schemas.microsoft.com/office/powerpoint/2010/main" val="109010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40078485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77</a:t>
            </a:fld>
            <a:endParaRPr lang="en-US">
              <a:solidFill>
                <a:prstClr val="black"/>
              </a:solidFill>
            </a:endParaRPr>
          </a:p>
        </p:txBody>
      </p:sp>
    </p:spTree>
    <p:extLst>
      <p:ext uri="{BB962C8B-B14F-4D97-AF65-F5344CB8AC3E}">
        <p14:creationId xmlns:p14="http://schemas.microsoft.com/office/powerpoint/2010/main" val="30369440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78</a:t>
            </a:fld>
            <a:endParaRPr lang="en-US">
              <a:solidFill>
                <a:prstClr val="black"/>
              </a:solidFill>
            </a:endParaRPr>
          </a:p>
        </p:txBody>
      </p:sp>
    </p:spTree>
    <p:extLst>
      <p:ext uri="{BB962C8B-B14F-4D97-AF65-F5344CB8AC3E}">
        <p14:creationId xmlns:p14="http://schemas.microsoft.com/office/powerpoint/2010/main" val="11995942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79</a:t>
            </a:fld>
            <a:endParaRPr lang="en-US">
              <a:solidFill>
                <a:prstClr val="black"/>
              </a:solidFill>
            </a:endParaRPr>
          </a:p>
        </p:txBody>
      </p:sp>
    </p:spTree>
    <p:extLst>
      <p:ext uri="{BB962C8B-B14F-4D97-AF65-F5344CB8AC3E}">
        <p14:creationId xmlns:p14="http://schemas.microsoft.com/office/powerpoint/2010/main" val="39950780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80</a:t>
            </a:fld>
            <a:endParaRPr lang="en-US">
              <a:solidFill>
                <a:prstClr val="black"/>
              </a:solidFill>
            </a:endParaRPr>
          </a:p>
        </p:txBody>
      </p:sp>
    </p:spTree>
    <p:extLst>
      <p:ext uri="{BB962C8B-B14F-4D97-AF65-F5344CB8AC3E}">
        <p14:creationId xmlns:p14="http://schemas.microsoft.com/office/powerpoint/2010/main" val="32629176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81</a:t>
            </a:fld>
            <a:endParaRPr lang="en-US">
              <a:solidFill>
                <a:prstClr val="black"/>
              </a:solidFill>
            </a:endParaRPr>
          </a:p>
        </p:txBody>
      </p:sp>
    </p:spTree>
    <p:extLst>
      <p:ext uri="{BB962C8B-B14F-4D97-AF65-F5344CB8AC3E}">
        <p14:creationId xmlns:p14="http://schemas.microsoft.com/office/powerpoint/2010/main" val="34722747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82</a:t>
            </a:fld>
            <a:endParaRPr lang="en-US">
              <a:solidFill>
                <a:prstClr val="black"/>
              </a:solidFill>
            </a:endParaRPr>
          </a:p>
        </p:txBody>
      </p:sp>
    </p:spTree>
    <p:extLst>
      <p:ext uri="{BB962C8B-B14F-4D97-AF65-F5344CB8AC3E}">
        <p14:creationId xmlns:p14="http://schemas.microsoft.com/office/powerpoint/2010/main" val="20934964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83</a:t>
            </a:fld>
            <a:endParaRPr lang="en-US">
              <a:solidFill>
                <a:prstClr val="black"/>
              </a:solidFill>
            </a:endParaRPr>
          </a:p>
        </p:txBody>
      </p:sp>
    </p:spTree>
    <p:extLst>
      <p:ext uri="{BB962C8B-B14F-4D97-AF65-F5344CB8AC3E}">
        <p14:creationId xmlns:p14="http://schemas.microsoft.com/office/powerpoint/2010/main" val="3183926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84</a:t>
            </a:fld>
            <a:endParaRPr lang="zh-CN" altLang="en-US"/>
          </a:p>
        </p:txBody>
      </p:sp>
    </p:spTree>
    <p:extLst>
      <p:ext uri="{BB962C8B-B14F-4D97-AF65-F5344CB8AC3E}">
        <p14:creationId xmlns:p14="http://schemas.microsoft.com/office/powerpoint/2010/main" val="1977638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46606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27364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AAD024-C6D2-498C-B6F9-0F94E70CC562}" type="datetimeFigureOut">
              <a:rPr lang="zh-CN" altLang="en-US" smtClean="0"/>
              <a:pPr/>
              <a:t>2021/3/10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943430205"/>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AAD024-C6D2-498C-B6F9-0F94E70CC562}" type="datetimeFigureOut">
              <a:rPr lang="zh-CN" altLang="en-US" smtClean="0"/>
              <a:pPr/>
              <a:t>2021/3/10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1715459077"/>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AAD024-C6D2-498C-B6F9-0F94E70CC562}" type="datetimeFigureOut">
              <a:rPr lang="zh-CN" altLang="en-US" smtClean="0"/>
              <a:pPr/>
              <a:t>2021/3/10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249031259"/>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AAD024-C6D2-498C-B6F9-0F94E70CC562}" type="datetimeFigureOut">
              <a:rPr lang="zh-CN" altLang="en-US" smtClean="0"/>
              <a:pPr/>
              <a:t>2021/3/10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2241417756"/>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CAAD024-C6D2-498C-B6F9-0F94E70CC562}" type="datetimeFigureOut">
              <a:rPr lang="zh-CN" altLang="en-US" smtClean="0"/>
              <a:pPr/>
              <a:t>2021/3/10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3512859068"/>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CAAD024-C6D2-498C-B6F9-0F94E70CC562}" type="datetimeFigureOut">
              <a:rPr lang="zh-CN" altLang="en-US" smtClean="0"/>
              <a:pPr/>
              <a:t>2021/3/10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2029992476"/>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CAAD024-C6D2-498C-B6F9-0F94E70CC562}" type="datetimeFigureOut">
              <a:rPr lang="zh-CN" altLang="en-US" smtClean="0"/>
              <a:pPr/>
              <a:t>2021/3/10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2057722191"/>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AAD024-C6D2-498C-B6F9-0F94E70CC562}" type="datetimeFigureOut">
              <a:rPr lang="zh-CN" altLang="en-US" smtClean="0"/>
              <a:pPr/>
              <a:t>2021/3/10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1825664672"/>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AAD024-C6D2-498C-B6F9-0F94E70CC562}" type="datetimeFigureOut">
              <a:rPr lang="zh-CN" altLang="en-US" smtClean="0"/>
              <a:pPr/>
              <a:t>2021/3/10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3043047541"/>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AAD024-C6D2-498C-B6F9-0F94E70CC562}" type="datetimeFigureOut">
              <a:rPr lang="zh-CN" altLang="en-US" smtClean="0"/>
              <a:pPr/>
              <a:t>2021/3/10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63748813"/>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AAD024-C6D2-498C-B6F9-0F94E70CC562}" type="datetimeFigureOut">
              <a:rPr lang="zh-CN" altLang="en-US" smtClean="0"/>
              <a:pPr/>
              <a:t>2021/3/10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1840858186"/>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AD024-C6D2-498C-B6F9-0F94E70CC562}" type="datetimeFigureOut">
              <a:rPr lang="zh-CN" altLang="en-US" smtClean="0"/>
              <a:pPr/>
              <a:t>2021/3/10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CCF6A-2F56-44E6-80EA-DDB34B141F0F}" type="slidenum">
              <a:rPr lang="zh-CN" altLang="en-US" smtClean="0"/>
              <a:pPr/>
              <a:t>‹#›</a:t>
            </a:fld>
            <a:endParaRPr lang="zh-CN" altLang="en-US"/>
          </a:p>
        </p:txBody>
      </p:sp>
    </p:spTree>
    <p:extLst>
      <p:ext uri="{BB962C8B-B14F-4D97-AF65-F5344CB8AC3E}">
        <p14:creationId xmlns:p14="http://schemas.microsoft.com/office/powerpoint/2010/main" val="3920093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1.jpe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4.png"/><Relationship Id="rId4" Type="http://schemas.openxmlformats.org/officeDocument/2006/relationships/image" Target="../media/image12.png"/></Relationships>
</file>

<file path=ppt/slides/_rels/slide6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4.png"/><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7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7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97" y="872095"/>
            <a:ext cx="9144000" cy="3901463"/>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Rectangle 3"/>
          <p:cNvSpPr txBox="1">
            <a:spLocks noChangeArrowheads="1"/>
          </p:cNvSpPr>
          <p:nvPr/>
        </p:nvSpPr>
        <p:spPr bwMode="auto">
          <a:xfrm>
            <a:off x="1270905" y="1734360"/>
            <a:ext cx="6337345" cy="9105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49" tIns="34274" rIns="68549" bIns="34274"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dist"/>
            <a:r>
              <a:rPr lang="zh-CN" altLang="en-US" sz="5400" dirty="0">
                <a:solidFill>
                  <a:schemeClr val="bg1"/>
                </a:solidFill>
                <a:latin typeface="华文新魏" panose="02010800040101010101" pitchFamily="2" charset="-122"/>
                <a:ea typeface="华文新魏" panose="02010800040101010101" pitchFamily="2" charset="-122"/>
              </a:rPr>
              <a:t>物联网信息安全</a:t>
            </a:r>
          </a:p>
        </p:txBody>
      </p:sp>
      <p:sp>
        <p:nvSpPr>
          <p:cNvPr id="12" name="TextBox 68"/>
          <p:cNvSpPr txBox="1"/>
          <p:nvPr/>
        </p:nvSpPr>
        <p:spPr>
          <a:xfrm>
            <a:off x="6350496" y="4217887"/>
            <a:ext cx="3222315" cy="438549"/>
          </a:xfrm>
          <a:prstGeom prst="rect">
            <a:avLst/>
          </a:prstGeom>
          <a:noFill/>
        </p:spPr>
        <p:txBody>
          <a:bodyPr wrap="square" lIns="68549" tIns="34274" rIns="68549" bIns="34274" rtlCol="0">
            <a:spAutoFit/>
          </a:bodyPr>
          <a:lstStyle/>
          <a:p>
            <a:r>
              <a:rPr lang="zh-CN" altLang="en-US" sz="2400" b="1" dirty="0">
                <a:solidFill>
                  <a:schemeClr val="bg1"/>
                </a:solidFill>
                <a:latin typeface="华文宋体" panose="02010600040101010101" pitchFamily="2" charset="-122"/>
                <a:ea typeface="华文宋体" panose="02010600040101010101" pitchFamily="2" charset="-122"/>
              </a:rPr>
              <a:t>信息工程学院  潘绯</a:t>
            </a:r>
          </a:p>
        </p:txBody>
      </p:sp>
      <p:sp>
        <p:nvSpPr>
          <p:cNvPr id="15" name="Freeform 10"/>
          <p:cNvSpPr>
            <a:spLocks noChangeAspect="1" noEditPoints="1"/>
          </p:cNvSpPr>
          <p:nvPr/>
        </p:nvSpPr>
        <p:spPr bwMode="auto">
          <a:xfrm>
            <a:off x="5773249" y="4217887"/>
            <a:ext cx="514873" cy="51703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1"/>
          </a:solidFill>
          <a:ln>
            <a:noFill/>
          </a:ln>
        </p:spPr>
        <p:txBody>
          <a:bodyPr vert="horz" wrap="square" lIns="68549" tIns="34274" rIns="68549" bIns="34274" numCol="1" anchor="t" anchorCtr="0" compatLnSpc="1"/>
          <a:lstStyle/>
          <a:p>
            <a:endParaRPr lang="zh-CN" altLang="en-US" sz="1350">
              <a:latin typeface="微软雅黑" panose="020B0503020204020204" pitchFamily="34" charset="-122"/>
              <a:ea typeface="微软雅黑" panose="020B0503020204020204" pitchFamily="34" charset="-122"/>
            </a:endParaRPr>
          </a:p>
        </p:txBody>
      </p:sp>
      <p:sp>
        <p:nvSpPr>
          <p:cNvPr id="16" name="Rectangle 6"/>
          <p:cNvSpPr>
            <a:spLocks noChangeArrowheads="1"/>
          </p:cNvSpPr>
          <p:nvPr/>
        </p:nvSpPr>
        <p:spPr bwMode="auto">
          <a:xfrm>
            <a:off x="13010" y="4773558"/>
            <a:ext cx="1510041" cy="61140"/>
          </a:xfrm>
          <a:prstGeom prst="rect">
            <a:avLst/>
          </a:prstGeom>
          <a:solidFill>
            <a:schemeClr val="accent4">
              <a:lumMod val="60000"/>
              <a:lumOff val="40000"/>
            </a:schemeClr>
          </a:solidFill>
          <a:ln>
            <a:noFill/>
          </a:ln>
        </p:spPr>
        <p:txBody>
          <a:bodyPr vert="horz" wrap="square" lIns="68576" tIns="34288" rIns="68576" bIns="34288" numCol="1" anchor="t" anchorCtr="0" compatLnSpc="1"/>
          <a:lstStyle/>
          <a:p>
            <a:endParaRPr lang="zh-CN" altLang="en-US" sz="1350"/>
          </a:p>
        </p:txBody>
      </p:sp>
      <p:sp>
        <p:nvSpPr>
          <p:cNvPr id="17" name="Rectangle 7"/>
          <p:cNvSpPr>
            <a:spLocks noChangeArrowheads="1"/>
          </p:cNvSpPr>
          <p:nvPr/>
        </p:nvSpPr>
        <p:spPr bwMode="auto">
          <a:xfrm>
            <a:off x="963737" y="4773558"/>
            <a:ext cx="1508172" cy="61140"/>
          </a:xfrm>
          <a:prstGeom prst="rect">
            <a:avLst/>
          </a:prstGeom>
          <a:solidFill>
            <a:schemeClr val="bg1">
              <a:lumMod val="75000"/>
            </a:schemeClr>
          </a:solidFill>
          <a:ln>
            <a:noFill/>
          </a:ln>
        </p:spPr>
        <p:txBody>
          <a:bodyPr vert="horz" wrap="square" lIns="68576" tIns="34288" rIns="68576" bIns="34288" numCol="1" anchor="t" anchorCtr="0" compatLnSpc="1"/>
          <a:lstStyle/>
          <a:p>
            <a:endParaRPr lang="zh-CN" altLang="en-US" sz="1350"/>
          </a:p>
        </p:txBody>
      </p:sp>
      <p:sp>
        <p:nvSpPr>
          <p:cNvPr id="18" name="Rectangle 8"/>
          <p:cNvSpPr>
            <a:spLocks noChangeArrowheads="1"/>
          </p:cNvSpPr>
          <p:nvPr/>
        </p:nvSpPr>
        <p:spPr bwMode="auto">
          <a:xfrm>
            <a:off x="1911902" y="4773558"/>
            <a:ext cx="1510041" cy="61140"/>
          </a:xfrm>
          <a:prstGeom prst="rect">
            <a:avLst/>
          </a:prstGeom>
          <a:solidFill>
            <a:srgbClr val="00B0F0"/>
          </a:solidFill>
          <a:ln>
            <a:noFill/>
          </a:ln>
        </p:spPr>
        <p:txBody>
          <a:bodyPr vert="horz" wrap="square" lIns="68576" tIns="34288" rIns="68576" bIns="34288" numCol="1" anchor="t" anchorCtr="0" compatLnSpc="1"/>
          <a:lstStyle/>
          <a:p>
            <a:endParaRPr lang="zh-CN" altLang="en-US" sz="1350"/>
          </a:p>
        </p:txBody>
      </p:sp>
      <p:sp>
        <p:nvSpPr>
          <p:cNvPr id="19" name="Rectangle 9"/>
          <p:cNvSpPr>
            <a:spLocks noChangeArrowheads="1"/>
          </p:cNvSpPr>
          <p:nvPr/>
        </p:nvSpPr>
        <p:spPr bwMode="auto">
          <a:xfrm>
            <a:off x="2862629" y="4773558"/>
            <a:ext cx="1508172" cy="61140"/>
          </a:xfrm>
          <a:prstGeom prst="rect">
            <a:avLst/>
          </a:prstGeom>
          <a:solidFill>
            <a:srgbClr val="92D050"/>
          </a:solidFill>
          <a:ln>
            <a:noFill/>
          </a:ln>
        </p:spPr>
        <p:txBody>
          <a:bodyPr vert="horz" wrap="square" lIns="68576" tIns="34288" rIns="68576" bIns="34288" numCol="1" anchor="t" anchorCtr="0" compatLnSpc="1"/>
          <a:lstStyle/>
          <a:p>
            <a:endParaRPr lang="zh-CN" altLang="en-US" sz="1350"/>
          </a:p>
        </p:txBody>
      </p:sp>
      <p:sp>
        <p:nvSpPr>
          <p:cNvPr id="32"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grpSp>
        <p:nvGrpSpPr>
          <p:cNvPr id="82" name="组合 81"/>
          <p:cNvGrpSpPr/>
          <p:nvPr/>
        </p:nvGrpSpPr>
        <p:grpSpPr>
          <a:xfrm>
            <a:off x="197114" y="1006203"/>
            <a:ext cx="355408" cy="363619"/>
            <a:chOff x="702608" y="-1899592"/>
            <a:chExt cx="1054013" cy="1078364"/>
          </a:xfrm>
        </p:grpSpPr>
        <p:sp>
          <p:nvSpPr>
            <p:cNvPr id="83" name="Oval 5"/>
            <p:cNvSpPr>
              <a:spLocks noChangeArrowheads="1"/>
            </p:cNvSpPr>
            <p:nvPr/>
          </p:nvSpPr>
          <p:spPr bwMode="auto">
            <a:xfrm>
              <a:off x="702608" y="-1899592"/>
              <a:ext cx="1054013" cy="1078364"/>
            </a:xfrm>
            <a:prstGeom prst="ellipse">
              <a:avLst/>
            </a:prstGeom>
            <a:solidFill>
              <a:schemeClr val="accent4"/>
            </a:solidFill>
            <a:ln>
              <a:noFill/>
            </a:ln>
          </p:spPr>
          <p:txBody>
            <a:bodyPr vert="horz" wrap="square" lIns="68580" tIns="34290" rIns="68580" bIns="34290" numCol="1" anchor="t" anchorCtr="0" compatLnSpc="1"/>
            <a:lstStyle/>
            <a:p>
              <a:endParaRPr lang="zh-CN" altLang="en-US" sz="1350"/>
            </a:p>
          </p:txBody>
        </p:sp>
        <p:sp>
          <p:nvSpPr>
            <p:cNvPr id="84" name="Freeform 9"/>
            <p:cNvSpPr>
              <a:spLocks noEditPoints="1"/>
            </p:cNvSpPr>
            <p:nvPr/>
          </p:nvSpPr>
          <p:spPr bwMode="auto">
            <a:xfrm>
              <a:off x="904366" y="-1555211"/>
              <a:ext cx="650496" cy="445260"/>
            </a:xfrm>
            <a:custGeom>
              <a:avLst/>
              <a:gdLst>
                <a:gd name="T0" fmla="*/ 380 w 394"/>
                <a:gd name="T1" fmla="*/ 19 h 263"/>
                <a:gd name="T2" fmla="*/ 380 w 394"/>
                <a:gd name="T3" fmla="*/ 216 h 263"/>
                <a:gd name="T4" fmla="*/ 374 w 394"/>
                <a:gd name="T5" fmla="*/ 216 h 263"/>
                <a:gd name="T6" fmla="*/ 362 w 394"/>
                <a:gd name="T7" fmla="*/ 215 h 263"/>
                <a:gd name="T8" fmla="*/ 199 w 394"/>
                <a:gd name="T9" fmla="*/ 256 h 263"/>
                <a:gd name="T10" fmla="*/ 197 w 394"/>
                <a:gd name="T11" fmla="*/ 257 h 263"/>
                <a:gd name="T12" fmla="*/ 195 w 394"/>
                <a:gd name="T13" fmla="*/ 256 h 263"/>
                <a:gd name="T14" fmla="*/ 33 w 394"/>
                <a:gd name="T15" fmla="*/ 215 h 263"/>
                <a:gd name="T16" fmla="*/ 20 w 394"/>
                <a:gd name="T17" fmla="*/ 216 h 263"/>
                <a:gd name="T18" fmla="*/ 14 w 394"/>
                <a:gd name="T19" fmla="*/ 216 h 263"/>
                <a:gd name="T20" fmla="*/ 14 w 394"/>
                <a:gd name="T21" fmla="*/ 19 h 263"/>
                <a:gd name="T22" fmla="*/ 0 w 394"/>
                <a:gd name="T23" fmla="*/ 19 h 263"/>
                <a:gd name="T24" fmla="*/ 0 w 394"/>
                <a:gd name="T25" fmla="*/ 223 h 263"/>
                <a:gd name="T26" fmla="*/ 197 w 394"/>
                <a:gd name="T27" fmla="*/ 263 h 263"/>
                <a:gd name="T28" fmla="*/ 394 w 394"/>
                <a:gd name="T29" fmla="*/ 223 h 263"/>
                <a:gd name="T30" fmla="*/ 394 w 394"/>
                <a:gd name="T31" fmla="*/ 19 h 263"/>
                <a:gd name="T32" fmla="*/ 380 w 394"/>
                <a:gd name="T33" fmla="*/ 19 h 263"/>
                <a:gd name="T34" fmla="*/ 191 w 394"/>
                <a:gd name="T35" fmla="*/ 223 h 263"/>
                <a:gd name="T36" fmla="*/ 191 w 394"/>
                <a:gd name="T37" fmla="*/ 44 h 263"/>
                <a:gd name="T38" fmla="*/ 54 w 394"/>
                <a:gd name="T39" fmla="*/ 2 h 263"/>
                <a:gd name="T40" fmla="*/ 54 w 394"/>
                <a:gd name="T41" fmla="*/ 188 h 263"/>
                <a:gd name="T42" fmla="*/ 59 w 394"/>
                <a:gd name="T43" fmla="*/ 188 h 263"/>
                <a:gd name="T44" fmla="*/ 191 w 394"/>
                <a:gd name="T45" fmla="*/ 223 h 263"/>
                <a:gd name="T46" fmla="*/ 340 w 394"/>
                <a:gd name="T47" fmla="*/ 188 h 263"/>
                <a:gd name="T48" fmla="*/ 340 w 394"/>
                <a:gd name="T49" fmla="*/ 2 h 263"/>
                <a:gd name="T50" fmla="*/ 204 w 394"/>
                <a:gd name="T51" fmla="*/ 44 h 263"/>
                <a:gd name="T52" fmla="*/ 204 w 394"/>
                <a:gd name="T53" fmla="*/ 223 h 263"/>
                <a:gd name="T54" fmla="*/ 335 w 394"/>
                <a:gd name="T55" fmla="*/ 188 h 263"/>
                <a:gd name="T56" fmla="*/ 340 w 394"/>
                <a:gd name="T57" fmla="*/ 188 h 263"/>
                <a:gd name="T58" fmla="*/ 197 w 394"/>
                <a:gd name="T59" fmla="*/ 252 h 263"/>
                <a:gd name="T60" fmla="*/ 371 w 394"/>
                <a:gd name="T61" fmla="*/ 211 h 263"/>
                <a:gd name="T62" fmla="*/ 371 w 394"/>
                <a:gd name="T63" fmla="*/ 4 h 263"/>
                <a:gd name="T64" fmla="*/ 350 w 394"/>
                <a:gd name="T65" fmla="*/ 4 h 263"/>
                <a:gd name="T66" fmla="*/ 350 w 394"/>
                <a:gd name="T67" fmla="*/ 198 h 263"/>
                <a:gd name="T68" fmla="*/ 344 w 394"/>
                <a:gd name="T69" fmla="*/ 197 h 263"/>
                <a:gd name="T70" fmla="*/ 334 w 394"/>
                <a:gd name="T71" fmla="*/ 197 h 263"/>
                <a:gd name="T72" fmla="*/ 201 w 394"/>
                <a:gd name="T73" fmla="*/ 235 h 263"/>
                <a:gd name="T74" fmla="*/ 197 w 394"/>
                <a:gd name="T75" fmla="*/ 237 h 263"/>
                <a:gd name="T76" fmla="*/ 194 w 394"/>
                <a:gd name="T77" fmla="*/ 235 h 263"/>
                <a:gd name="T78" fmla="*/ 60 w 394"/>
                <a:gd name="T79" fmla="*/ 197 h 263"/>
                <a:gd name="T80" fmla="*/ 50 w 394"/>
                <a:gd name="T81" fmla="*/ 197 h 263"/>
                <a:gd name="T82" fmla="*/ 45 w 394"/>
                <a:gd name="T83" fmla="*/ 198 h 263"/>
                <a:gd name="T84" fmla="*/ 45 w 394"/>
                <a:gd name="T85" fmla="*/ 4 h 263"/>
                <a:gd name="T86" fmla="*/ 24 w 394"/>
                <a:gd name="T87" fmla="*/ 4 h 263"/>
                <a:gd name="T88" fmla="*/ 24 w 394"/>
                <a:gd name="T89" fmla="*/ 211 h 263"/>
                <a:gd name="T90" fmla="*/ 197 w 394"/>
                <a:gd name="T91" fmla="*/ 25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4" h="263">
                  <a:moveTo>
                    <a:pt x="380" y="19"/>
                  </a:moveTo>
                  <a:lnTo>
                    <a:pt x="380" y="216"/>
                  </a:lnTo>
                  <a:lnTo>
                    <a:pt x="374" y="216"/>
                  </a:lnTo>
                  <a:cubicBezTo>
                    <a:pt x="370" y="215"/>
                    <a:pt x="366" y="215"/>
                    <a:pt x="362" y="215"/>
                  </a:cubicBezTo>
                  <a:cubicBezTo>
                    <a:pt x="307" y="215"/>
                    <a:pt x="250" y="230"/>
                    <a:pt x="199" y="256"/>
                  </a:cubicBezTo>
                  <a:lnTo>
                    <a:pt x="197" y="257"/>
                  </a:lnTo>
                  <a:lnTo>
                    <a:pt x="195" y="256"/>
                  </a:lnTo>
                  <a:cubicBezTo>
                    <a:pt x="145" y="230"/>
                    <a:pt x="87" y="215"/>
                    <a:pt x="33" y="215"/>
                  </a:cubicBezTo>
                  <a:cubicBezTo>
                    <a:pt x="28" y="215"/>
                    <a:pt x="24" y="215"/>
                    <a:pt x="20" y="216"/>
                  </a:cubicBezTo>
                  <a:lnTo>
                    <a:pt x="14" y="216"/>
                  </a:lnTo>
                  <a:lnTo>
                    <a:pt x="14" y="19"/>
                  </a:lnTo>
                  <a:cubicBezTo>
                    <a:pt x="10" y="19"/>
                    <a:pt x="5" y="19"/>
                    <a:pt x="0" y="19"/>
                  </a:cubicBezTo>
                  <a:lnTo>
                    <a:pt x="0" y="223"/>
                  </a:lnTo>
                  <a:cubicBezTo>
                    <a:pt x="66" y="222"/>
                    <a:pt x="136" y="236"/>
                    <a:pt x="197" y="263"/>
                  </a:cubicBezTo>
                  <a:cubicBezTo>
                    <a:pt x="259" y="236"/>
                    <a:pt x="328" y="222"/>
                    <a:pt x="394" y="223"/>
                  </a:cubicBezTo>
                  <a:lnTo>
                    <a:pt x="394" y="19"/>
                  </a:lnTo>
                  <a:cubicBezTo>
                    <a:pt x="389" y="19"/>
                    <a:pt x="385" y="19"/>
                    <a:pt x="380" y="19"/>
                  </a:cubicBezTo>
                  <a:close/>
                  <a:moveTo>
                    <a:pt x="191" y="223"/>
                  </a:moveTo>
                  <a:lnTo>
                    <a:pt x="191" y="44"/>
                  </a:lnTo>
                  <a:cubicBezTo>
                    <a:pt x="148" y="16"/>
                    <a:pt x="100" y="0"/>
                    <a:pt x="54" y="2"/>
                  </a:cubicBezTo>
                  <a:lnTo>
                    <a:pt x="54" y="188"/>
                  </a:lnTo>
                  <a:cubicBezTo>
                    <a:pt x="56" y="188"/>
                    <a:pt x="58" y="188"/>
                    <a:pt x="59" y="188"/>
                  </a:cubicBezTo>
                  <a:cubicBezTo>
                    <a:pt x="103" y="188"/>
                    <a:pt x="150" y="200"/>
                    <a:pt x="191" y="223"/>
                  </a:cubicBezTo>
                  <a:close/>
                  <a:moveTo>
                    <a:pt x="340" y="188"/>
                  </a:moveTo>
                  <a:lnTo>
                    <a:pt x="340" y="2"/>
                  </a:lnTo>
                  <a:cubicBezTo>
                    <a:pt x="295" y="0"/>
                    <a:pt x="246" y="16"/>
                    <a:pt x="204" y="44"/>
                  </a:cubicBezTo>
                  <a:lnTo>
                    <a:pt x="204" y="223"/>
                  </a:lnTo>
                  <a:cubicBezTo>
                    <a:pt x="245" y="200"/>
                    <a:pt x="291" y="188"/>
                    <a:pt x="335" y="188"/>
                  </a:cubicBezTo>
                  <a:cubicBezTo>
                    <a:pt x="337" y="188"/>
                    <a:pt x="339" y="188"/>
                    <a:pt x="340" y="188"/>
                  </a:cubicBezTo>
                  <a:close/>
                  <a:moveTo>
                    <a:pt x="197" y="252"/>
                  </a:moveTo>
                  <a:cubicBezTo>
                    <a:pt x="253" y="222"/>
                    <a:pt x="315" y="209"/>
                    <a:pt x="371" y="211"/>
                  </a:cubicBezTo>
                  <a:lnTo>
                    <a:pt x="371" y="4"/>
                  </a:lnTo>
                  <a:cubicBezTo>
                    <a:pt x="364" y="4"/>
                    <a:pt x="357" y="4"/>
                    <a:pt x="350" y="4"/>
                  </a:cubicBezTo>
                  <a:lnTo>
                    <a:pt x="350" y="198"/>
                  </a:lnTo>
                  <a:lnTo>
                    <a:pt x="344" y="197"/>
                  </a:lnTo>
                  <a:cubicBezTo>
                    <a:pt x="341" y="197"/>
                    <a:pt x="337" y="197"/>
                    <a:pt x="334" y="197"/>
                  </a:cubicBezTo>
                  <a:cubicBezTo>
                    <a:pt x="289" y="197"/>
                    <a:pt x="242" y="211"/>
                    <a:pt x="201" y="235"/>
                  </a:cubicBezTo>
                  <a:lnTo>
                    <a:pt x="197" y="237"/>
                  </a:lnTo>
                  <a:lnTo>
                    <a:pt x="194" y="235"/>
                  </a:lnTo>
                  <a:cubicBezTo>
                    <a:pt x="153" y="211"/>
                    <a:pt x="105" y="197"/>
                    <a:pt x="60" y="197"/>
                  </a:cubicBezTo>
                  <a:cubicBezTo>
                    <a:pt x="57" y="197"/>
                    <a:pt x="54" y="197"/>
                    <a:pt x="50" y="197"/>
                  </a:cubicBezTo>
                  <a:lnTo>
                    <a:pt x="45" y="198"/>
                  </a:lnTo>
                  <a:lnTo>
                    <a:pt x="45" y="4"/>
                  </a:lnTo>
                  <a:cubicBezTo>
                    <a:pt x="38" y="4"/>
                    <a:pt x="31" y="4"/>
                    <a:pt x="24" y="4"/>
                  </a:cubicBezTo>
                  <a:lnTo>
                    <a:pt x="24" y="211"/>
                  </a:lnTo>
                  <a:cubicBezTo>
                    <a:pt x="79" y="209"/>
                    <a:pt x="142" y="222"/>
                    <a:pt x="197" y="2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nvGrpSpPr>
          <p:cNvPr id="85" name="组合 84"/>
          <p:cNvGrpSpPr/>
          <p:nvPr/>
        </p:nvGrpSpPr>
        <p:grpSpPr>
          <a:xfrm>
            <a:off x="676263" y="1005251"/>
            <a:ext cx="354234" cy="363619"/>
            <a:chOff x="2014036" y="-1899592"/>
            <a:chExt cx="1050534" cy="1078364"/>
          </a:xfrm>
        </p:grpSpPr>
        <p:sp>
          <p:nvSpPr>
            <p:cNvPr id="86" name="Oval 6"/>
            <p:cNvSpPr>
              <a:spLocks noChangeArrowheads="1"/>
            </p:cNvSpPr>
            <p:nvPr/>
          </p:nvSpPr>
          <p:spPr bwMode="auto">
            <a:xfrm>
              <a:off x="2014036" y="-1899592"/>
              <a:ext cx="1050534" cy="1078364"/>
            </a:xfrm>
            <a:prstGeom prst="ellipse">
              <a:avLst/>
            </a:prstGeom>
            <a:solidFill>
              <a:srgbClr val="92D050"/>
            </a:solidFill>
            <a:ln>
              <a:noFill/>
            </a:ln>
          </p:spPr>
          <p:txBody>
            <a:bodyPr vert="horz" wrap="square" lIns="68580" tIns="34290" rIns="68580" bIns="34290" numCol="1" anchor="t" anchorCtr="0" compatLnSpc="1"/>
            <a:lstStyle/>
            <a:p>
              <a:endParaRPr lang="zh-CN" altLang="en-US" sz="1350"/>
            </a:p>
          </p:txBody>
        </p:sp>
        <p:sp>
          <p:nvSpPr>
            <p:cNvPr id="87" name="Freeform 10"/>
            <p:cNvSpPr>
              <a:spLocks noEditPoints="1"/>
            </p:cNvSpPr>
            <p:nvPr/>
          </p:nvSpPr>
          <p:spPr bwMode="auto">
            <a:xfrm>
              <a:off x="2313195" y="-1670005"/>
              <a:ext cx="553096" cy="640061"/>
            </a:xfrm>
            <a:custGeom>
              <a:avLst/>
              <a:gdLst>
                <a:gd name="T0" fmla="*/ 214 w 336"/>
                <a:gd name="T1" fmla="*/ 48 h 380"/>
                <a:gd name="T2" fmla="*/ 167 w 336"/>
                <a:gd name="T3" fmla="*/ 95 h 380"/>
                <a:gd name="T4" fmla="*/ 119 w 336"/>
                <a:gd name="T5" fmla="*/ 95 h 380"/>
                <a:gd name="T6" fmla="*/ 72 w 336"/>
                <a:gd name="T7" fmla="*/ 48 h 380"/>
                <a:gd name="T8" fmla="*/ 119 w 336"/>
                <a:gd name="T9" fmla="*/ 0 h 380"/>
                <a:gd name="T10" fmla="*/ 167 w 336"/>
                <a:gd name="T11" fmla="*/ 0 h 380"/>
                <a:gd name="T12" fmla="*/ 214 w 336"/>
                <a:gd name="T13" fmla="*/ 48 h 380"/>
                <a:gd name="T14" fmla="*/ 237 w 336"/>
                <a:gd name="T15" fmla="*/ 48 h 380"/>
                <a:gd name="T16" fmla="*/ 238 w 336"/>
                <a:gd name="T17" fmla="*/ 59 h 380"/>
                <a:gd name="T18" fmla="*/ 179 w 336"/>
                <a:gd name="T19" fmla="*/ 118 h 380"/>
                <a:gd name="T20" fmla="*/ 107 w 336"/>
                <a:gd name="T21" fmla="*/ 118 h 380"/>
                <a:gd name="T22" fmla="*/ 48 w 336"/>
                <a:gd name="T23" fmla="*/ 59 h 380"/>
                <a:gd name="T24" fmla="*/ 49 w 336"/>
                <a:gd name="T25" fmla="*/ 48 h 380"/>
                <a:gd name="T26" fmla="*/ 0 w 336"/>
                <a:gd name="T27" fmla="*/ 106 h 380"/>
                <a:gd name="T28" fmla="*/ 0 w 336"/>
                <a:gd name="T29" fmla="*/ 320 h 380"/>
                <a:gd name="T30" fmla="*/ 60 w 336"/>
                <a:gd name="T31" fmla="*/ 380 h 380"/>
                <a:gd name="T32" fmla="*/ 218 w 336"/>
                <a:gd name="T33" fmla="*/ 380 h 380"/>
                <a:gd name="T34" fmla="*/ 153 w 336"/>
                <a:gd name="T35" fmla="*/ 282 h 380"/>
                <a:gd name="T36" fmla="*/ 260 w 336"/>
                <a:gd name="T37" fmla="*/ 176 h 380"/>
                <a:gd name="T38" fmla="*/ 286 w 336"/>
                <a:gd name="T39" fmla="*/ 179 h 380"/>
                <a:gd name="T40" fmla="*/ 286 w 336"/>
                <a:gd name="T41" fmla="*/ 106 h 380"/>
                <a:gd name="T42" fmla="*/ 237 w 336"/>
                <a:gd name="T43" fmla="*/ 48 h 380"/>
                <a:gd name="T44" fmla="*/ 134 w 336"/>
                <a:gd name="T45" fmla="*/ 238 h 380"/>
                <a:gd name="T46" fmla="*/ 134 w 336"/>
                <a:gd name="T47" fmla="*/ 238 h 380"/>
                <a:gd name="T48" fmla="*/ 60 w 336"/>
                <a:gd name="T49" fmla="*/ 238 h 380"/>
                <a:gd name="T50" fmla="*/ 48 w 336"/>
                <a:gd name="T51" fmla="*/ 226 h 380"/>
                <a:gd name="T52" fmla="*/ 60 w 336"/>
                <a:gd name="T53" fmla="*/ 214 h 380"/>
                <a:gd name="T54" fmla="*/ 134 w 336"/>
                <a:gd name="T55" fmla="*/ 214 h 380"/>
                <a:gd name="T56" fmla="*/ 146 w 336"/>
                <a:gd name="T57" fmla="*/ 226 h 380"/>
                <a:gd name="T58" fmla="*/ 134 w 336"/>
                <a:gd name="T59" fmla="*/ 238 h 380"/>
                <a:gd name="T60" fmla="*/ 158 w 336"/>
                <a:gd name="T61" fmla="*/ 190 h 380"/>
                <a:gd name="T62" fmla="*/ 158 w 336"/>
                <a:gd name="T63" fmla="*/ 190 h 380"/>
                <a:gd name="T64" fmla="*/ 60 w 336"/>
                <a:gd name="T65" fmla="*/ 190 h 380"/>
                <a:gd name="T66" fmla="*/ 48 w 336"/>
                <a:gd name="T67" fmla="*/ 178 h 380"/>
                <a:gd name="T68" fmla="*/ 60 w 336"/>
                <a:gd name="T69" fmla="*/ 167 h 380"/>
                <a:gd name="T70" fmla="*/ 158 w 336"/>
                <a:gd name="T71" fmla="*/ 167 h 380"/>
                <a:gd name="T72" fmla="*/ 170 w 336"/>
                <a:gd name="T73" fmla="*/ 178 h 380"/>
                <a:gd name="T74" fmla="*/ 158 w 336"/>
                <a:gd name="T75" fmla="*/ 190 h 380"/>
                <a:gd name="T76" fmla="*/ 279 w 336"/>
                <a:gd name="T77" fmla="*/ 208 h 380"/>
                <a:gd name="T78" fmla="*/ 260 w 336"/>
                <a:gd name="T79" fmla="*/ 206 h 380"/>
                <a:gd name="T80" fmla="*/ 184 w 336"/>
                <a:gd name="T81" fmla="*/ 281 h 380"/>
                <a:gd name="T82" fmla="*/ 244 w 336"/>
                <a:gd name="T83" fmla="*/ 356 h 380"/>
                <a:gd name="T84" fmla="*/ 260 w 336"/>
                <a:gd name="T85" fmla="*/ 357 h 380"/>
                <a:gd name="T86" fmla="*/ 336 w 336"/>
                <a:gd name="T87" fmla="*/ 281 h 380"/>
                <a:gd name="T88" fmla="*/ 279 w 336"/>
                <a:gd name="T89" fmla="*/ 208 h 380"/>
                <a:gd name="T90" fmla="*/ 303 w 336"/>
                <a:gd name="T91" fmla="*/ 271 h 380"/>
                <a:gd name="T92" fmla="*/ 303 w 336"/>
                <a:gd name="T93" fmla="*/ 271 h 380"/>
                <a:gd name="T94" fmla="*/ 279 w 336"/>
                <a:gd name="T95" fmla="*/ 295 h 380"/>
                <a:gd name="T96" fmla="*/ 260 w 336"/>
                <a:gd name="T97" fmla="*/ 314 h 380"/>
                <a:gd name="T98" fmla="*/ 239 w 336"/>
                <a:gd name="T99" fmla="*/ 314 h 380"/>
                <a:gd name="T100" fmla="*/ 217 w 336"/>
                <a:gd name="T101" fmla="*/ 292 h 380"/>
                <a:gd name="T102" fmla="*/ 217 w 336"/>
                <a:gd name="T103" fmla="*/ 271 h 380"/>
                <a:gd name="T104" fmla="*/ 239 w 336"/>
                <a:gd name="T105" fmla="*/ 271 h 380"/>
                <a:gd name="T106" fmla="*/ 250 w 336"/>
                <a:gd name="T107" fmla="*/ 281 h 380"/>
                <a:gd name="T108" fmla="*/ 279 w 336"/>
                <a:gd name="T109" fmla="*/ 252 h 380"/>
                <a:gd name="T110" fmla="*/ 282 w 336"/>
                <a:gd name="T111" fmla="*/ 249 h 380"/>
                <a:gd name="T112" fmla="*/ 303 w 336"/>
                <a:gd name="T113" fmla="*/ 249 h 380"/>
                <a:gd name="T114" fmla="*/ 303 w 336"/>
                <a:gd name="T115" fmla="*/ 27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6" h="380">
                  <a:moveTo>
                    <a:pt x="214" y="48"/>
                  </a:moveTo>
                  <a:cubicBezTo>
                    <a:pt x="214" y="74"/>
                    <a:pt x="193" y="95"/>
                    <a:pt x="167" y="95"/>
                  </a:cubicBezTo>
                  <a:lnTo>
                    <a:pt x="119" y="95"/>
                  </a:lnTo>
                  <a:cubicBezTo>
                    <a:pt x="93" y="95"/>
                    <a:pt x="72" y="74"/>
                    <a:pt x="72" y="48"/>
                  </a:cubicBezTo>
                  <a:cubicBezTo>
                    <a:pt x="72" y="21"/>
                    <a:pt x="93" y="0"/>
                    <a:pt x="119" y="0"/>
                  </a:cubicBezTo>
                  <a:lnTo>
                    <a:pt x="167" y="0"/>
                  </a:lnTo>
                  <a:cubicBezTo>
                    <a:pt x="193" y="0"/>
                    <a:pt x="214" y="21"/>
                    <a:pt x="214" y="48"/>
                  </a:cubicBezTo>
                  <a:close/>
                  <a:moveTo>
                    <a:pt x="237" y="48"/>
                  </a:moveTo>
                  <a:cubicBezTo>
                    <a:pt x="238" y="51"/>
                    <a:pt x="238" y="55"/>
                    <a:pt x="238" y="59"/>
                  </a:cubicBezTo>
                  <a:cubicBezTo>
                    <a:pt x="238" y="91"/>
                    <a:pt x="211" y="118"/>
                    <a:pt x="179" y="118"/>
                  </a:cubicBezTo>
                  <a:lnTo>
                    <a:pt x="107" y="118"/>
                  </a:lnTo>
                  <a:cubicBezTo>
                    <a:pt x="74" y="118"/>
                    <a:pt x="48" y="91"/>
                    <a:pt x="48" y="59"/>
                  </a:cubicBezTo>
                  <a:cubicBezTo>
                    <a:pt x="48" y="55"/>
                    <a:pt x="48" y="51"/>
                    <a:pt x="49" y="48"/>
                  </a:cubicBezTo>
                  <a:cubicBezTo>
                    <a:pt x="21" y="53"/>
                    <a:pt x="0" y="77"/>
                    <a:pt x="0" y="106"/>
                  </a:cubicBezTo>
                  <a:lnTo>
                    <a:pt x="0" y="320"/>
                  </a:lnTo>
                  <a:cubicBezTo>
                    <a:pt x="0" y="353"/>
                    <a:pt x="27" y="380"/>
                    <a:pt x="60" y="380"/>
                  </a:cubicBezTo>
                  <a:lnTo>
                    <a:pt x="218" y="380"/>
                  </a:lnTo>
                  <a:cubicBezTo>
                    <a:pt x="180" y="363"/>
                    <a:pt x="153" y="326"/>
                    <a:pt x="153" y="282"/>
                  </a:cubicBezTo>
                  <a:cubicBezTo>
                    <a:pt x="153" y="223"/>
                    <a:pt x="201" y="176"/>
                    <a:pt x="260" y="176"/>
                  </a:cubicBezTo>
                  <a:cubicBezTo>
                    <a:pt x="269" y="176"/>
                    <a:pt x="277" y="177"/>
                    <a:pt x="286" y="179"/>
                  </a:cubicBezTo>
                  <a:lnTo>
                    <a:pt x="286" y="106"/>
                  </a:lnTo>
                  <a:cubicBezTo>
                    <a:pt x="286" y="77"/>
                    <a:pt x="265" y="53"/>
                    <a:pt x="237" y="48"/>
                  </a:cubicBezTo>
                  <a:close/>
                  <a:moveTo>
                    <a:pt x="134" y="238"/>
                  </a:moveTo>
                  <a:lnTo>
                    <a:pt x="134" y="238"/>
                  </a:lnTo>
                  <a:lnTo>
                    <a:pt x="60" y="238"/>
                  </a:lnTo>
                  <a:cubicBezTo>
                    <a:pt x="53" y="238"/>
                    <a:pt x="48" y="233"/>
                    <a:pt x="48" y="226"/>
                  </a:cubicBezTo>
                  <a:cubicBezTo>
                    <a:pt x="48" y="219"/>
                    <a:pt x="53" y="214"/>
                    <a:pt x="60" y="214"/>
                  </a:cubicBezTo>
                  <a:lnTo>
                    <a:pt x="134" y="214"/>
                  </a:lnTo>
                  <a:cubicBezTo>
                    <a:pt x="141" y="214"/>
                    <a:pt x="146" y="219"/>
                    <a:pt x="146" y="226"/>
                  </a:cubicBezTo>
                  <a:cubicBezTo>
                    <a:pt x="146" y="233"/>
                    <a:pt x="141" y="238"/>
                    <a:pt x="134" y="238"/>
                  </a:cubicBezTo>
                  <a:close/>
                  <a:moveTo>
                    <a:pt x="158" y="190"/>
                  </a:moveTo>
                  <a:lnTo>
                    <a:pt x="158" y="190"/>
                  </a:lnTo>
                  <a:lnTo>
                    <a:pt x="60" y="190"/>
                  </a:lnTo>
                  <a:cubicBezTo>
                    <a:pt x="53" y="190"/>
                    <a:pt x="48" y="185"/>
                    <a:pt x="48" y="178"/>
                  </a:cubicBezTo>
                  <a:cubicBezTo>
                    <a:pt x="48" y="172"/>
                    <a:pt x="53" y="167"/>
                    <a:pt x="60" y="167"/>
                  </a:cubicBezTo>
                  <a:lnTo>
                    <a:pt x="158" y="167"/>
                  </a:lnTo>
                  <a:cubicBezTo>
                    <a:pt x="164" y="167"/>
                    <a:pt x="170" y="172"/>
                    <a:pt x="170" y="178"/>
                  </a:cubicBezTo>
                  <a:cubicBezTo>
                    <a:pt x="170" y="185"/>
                    <a:pt x="164" y="190"/>
                    <a:pt x="158" y="190"/>
                  </a:cubicBezTo>
                  <a:close/>
                  <a:moveTo>
                    <a:pt x="279" y="208"/>
                  </a:moveTo>
                  <a:cubicBezTo>
                    <a:pt x="273" y="207"/>
                    <a:pt x="267" y="206"/>
                    <a:pt x="260" y="206"/>
                  </a:cubicBezTo>
                  <a:cubicBezTo>
                    <a:pt x="218" y="206"/>
                    <a:pt x="184" y="240"/>
                    <a:pt x="184" y="281"/>
                  </a:cubicBezTo>
                  <a:cubicBezTo>
                    <a:pt x="184" y="318"/>
                    <a:pt x="210" y="348"/>
                    <a:pt x="244" y="356"/>
                  </a:cubicBezTo>
                  <a:cubicBezTo>
                    <a:pt x="249" y="357"/>
                    <a:pt x="255" y="357"/>
                    <a:pt x="260" y="357"/>
                  </a:cubicBezTo>
                  <a:cubicBezTo>
                    <a:pt x="302" y="357"/>
                    <a:pt x="336" y="323"/>
                    <a:pt x="336" y="281"/>
                  </a:cubicBezTo>
                  <a:cubicBezTo>
                    <a:pt x="336" y="246"/>
                    <a:pt x="312" y="216"/>
                    <a:pt x="279" y="208"/>
                  </a:cubicBezTo>
                  <a:close/>
                  <a:moveTo>
                    <a:pt x="303" y="271"/>
                  </a:moveTo>
                  <a:lnTo>
                    <a:pt x="303" y="271"/>
                  </a:lnTo>
                  <a:lnTo>
                    <a:pt x="279" y="295"/>
                  </a:lnTo>
                  <a:lnTo>
                    <a:pt x="260" y="314"/>
                  </a:lnTo>
                  <a:cubicBezTo>
                    <a:pt x="254" y="320"/>
                    <a:pt x="245" y="320"/>
                    <a:pt x="239" y="314"/>
                  </a:cubicBezTo>
                  <a:lnTo>
                    <a:pt x="217" y="292"/>
                  </a:lnTo>
                  <a:cubicBezTo>
                    <a:pt x="211" y="286"/>
                    <a:pt x="211" y="277"/>
                    <a:pt x="217" y="271"/>
                  </a:cubicBezTo>
                  <a:cubicBezTo>
                    <a:pt x="223" y="265"/>
                    <a:pt x="233" y="265"/>
                    <a:pt x="239" y="271"/>
                  </a:cubicBezTo>
                  <a:lnTo>
                    <a:pt x="250" y="281"/>
                  </a:lnTo>
                  <a:lnTo>
                    <a:pt x="279" y="252"/>
                  </a:lnTo>
                  <a:lnTo>
                    <a:pt x="282" y="249"/>
                  </a:lnTo>
                  <a:cubicBezTo>
                    <a:pt x="288" y="243"/>
                    <a:pt x="297" y="243"/>
                    <a:pt x="303" y="249"/>
                  </a:cubicBezTo>
                  <a:cubicBezTo>
                    <a:pt x="309" y="255"/>
                    <a:pt x="309" y="265"/>
                    <a:pt x="303" y="2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nvGrpSpPr>
          <p:cNvPr id="88" name="组合 87"/>
          <p:cNvGrpSpPr/>
          <p:nvPr/>
        </p:nvGrpSpPr>
        <p:grpSpPr>
          <a:xfrm>
            <a:off x="1103758" y="1006203"/>
            <a:ext cx="354234" cy="363619"/>
            <a:chOff x="3252414" y="-1899592"/>
            <a:chExt cx="1050534" cy="1078364"/>
          </a:xfrm>
        </p:grpSpPr>
        <p:sp>
          <p:nvSpPr>
            <p:cNvPr id="89" name="Oval 7"/>
            <p:cNvSpPr>
              <a:spLocks noChangeArrowheads="1"/>
            </p:cNvSpPr>
            <p:nvPr/>
          </p:nvSpPr>
          <p:spPr bwMode="auto">
            <a:xfrm>
              <a:off x="3252414" y="-1899592"/>
              <a:ext cx="1050534" cy="1078364"/>
            </a:xfrm>
            <a:prstGeom prst="ellipse">
              <a:avLst/>
            </a:prstGeom>
            <a:solidFill>
              <a:schemeClr val="tx2"/>
            </a:solidFill>
            <a:ln>
              <a:noFill/>
            </a:ln>
          </p:spPr>
          <p:txBody>
            <a:bodyPr vert="horz" wrap="square" lIns="68580" tIns="34290" rIns="68580" bIns="34290" numCol="1" anchor="t" anchorCtr="0" compatLnSpc="1"/>
            <a:lstStyle/>
            <a:p>
              <a:endParaRPr lang="zh-CN" altLang="en-US" sz="1350"/>
            </a:p>
          </p:txBody>
        </p:sp>
        <p:sp>
          <p:nvSpPr>
            <p:cNvPr id="90" name="Freeform 11"/>
            <p:cNvSpPr>
              <a:spLocks noEditPoints="1"/>
            </p:cNvSpPr>
            <p:nvPr/>
          </p:nvSpPr>
          <p:spPr bwMode="auto">
            <a:xfrm>
              <a:off x="3450694" y="-1683919"/>
              <a:ext cx="594839" cy="647018"/>
            </a:xfrm>
            <a:custGeom>
              <a:avLst/>
              <a:gdLst>
                <a:gd name="T0" fmla="*/ 136 w 360"/>
                <a:gd name="T1" fmla="*/ 238 h 383"/>
                <a:gd name="T2" fmla="*/ 130 w 360"/>
                <a:gd name="T3" fmla="*/ 217 h 383"/>
                <a:gd name="T4" fmla="*/ 157 w 360"/>
                <a:gd name="T5" fmla="*/ 104 h 383"/>
                <a:gd name="T6" fmla="*/ 187 w 360"/>
                <a:gd name="T7" fmla="*/ 195 h 383"/>
                <a:gd name="T8" fmla="*/ 223 w 360"/>
                <a:gd name="T9" fmla="*/ 90 h 383"/>
                <a:gd name="T10" fmla="*/ 142 w 360"/>
                <a:gd name="T11" fmla="*/ 179 h 383"/>
                <a:gd name="T12" fmla="*/ 136 w 360"/>
                <a:gd name="T13" fmla="*/ 191 h 383"/>
                <a:gd name="T14" fmla="*/ 185 w 360"/>
                <a:gd name="T15" fmla="*/ 220 h 383"/>
                <a:gd name="T16" fmla="*/ 237 w 360"/>
                <a:gd name="T17" fmla="*/ 76 h 383"/>
                <a:gd name="T18" fmla="*/ 240 w 360"/>
                <a:gd name="T19" fmla="*/ 49 h 383"/>
                <a:gd name="T20" fmla="*/ 237 w 360"/>
                <a:gd name="T21" fmla="*/ 76 h 383"/>
                <a:gd name="T22" fmla="*/ 281 w 360"/>
                <a:gd name="T23" fmla="*/ 90 h 383"/>
                <a:gd name="T24" fmla="*/ 253 w 360"/>
                <a:gd name="T25" fmla="*/ 93 h 383"/>
                <a:gd name="T26" fmla="*/ 205 w 360"/>
                <a:gd name="T27" fmla="*/ 64 h 383"/>
                <a:gd name="T28" fmla="*/ 194 w 360"/>
                <a:gd name="T29" fmla="*/ 39 h 383"/>
                <a:gd name="T30" fmla="*/ 205 w 360"/>
                <a:gd name="T31" fmla="*/ 64 h 383"/>
                <a:gd name="T32" fmla="*/ 159 w 360"/>
                <a:gd name="T33" fmla="*/ 48 h 383"/>
                <a:gd name="T34" fmla="*/ 161 w 360"/>
                <a:gd name="T35" fmla="*/ 76 h 383"/>
                <a:gd name="T36" fmla="*/ 264 w 360"/>
                <a:gd name="T37" fmla="*/ 137 h 383"/>
                <a:gd name="T38" fmla="*/ 290 w 360"/>
                <a:gd name="T39" fmla="*/ 125 h 383"/>
                <a:gd name="T40" fmla="*/ 264 w 360"/>
                <a:gd name="T41" fmla="*/ 137 h 383"/>
                <a:gd name="T42" fmla="*/ 132 w 360"/>
                <a:gd name="T43" fmla="*/ 196 h 383"/>
                <a:gd name="T44" fmla="*/ 126 w 360"/>
                <a:gd name="T45" fmla="*/ 208 h 383"/>
                <a:gd name="T46" fmla="*/ 175 w 360"/>
                <a:gd name="T47" fmla="*/ 237 h 383"/>
                <a:gd name="T48" fmla="*/ 131 w 360"/>
                <a:gd name="T49" fmla="*/ 383 h 383"/>
                <a:gd name="T50" fmla="*/ 141 w 360"/>
                <a:gd name="T51" fmla="*/ 22 h 383"/>
                <a:gd name="T52" fmla="*/ 342 w 360"/>
                <a:gd name="T53" fmla="*/ 109 h 383"/>
                <a:gd name="T54" fmla="*/ 345 w 360"/>
                <a:gd name="T55" fmla="*/ 167 h 383"/>
                <a:gd name="T56" fmla="*/ 356 w 360"/>
                <a:gd name="T57" fmla="*/ 240 h 383"/>
                <a:gd name="T58" fmla="*/ 343 w 360"/>
                <a:gd name="T59" fmla="*/ 301 h 383"/>
                <a:gd name="T60" fmla="*/ 269 w 360"/>
                <a:gd name="T61" fmla="*/ 318 h 383"/>
                <a:gd name="T62" fmla="*/ 131 w 360"/>
                <a:gd name="T63" fmla="*/ 38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83">
                  <a:moveTo>
                    <a:pt x="130" y="217"/>
                  </a:moveTo>
                  <a:cubicBezTo>
                    <a:pt x="126" y="224"/>
                    <a:pt x="129" y="234"/>
                    <a:pt x="136" y="238"/>
                  </a:cubicBezTo>
                  <a:cubicBezTo>
                    <a:pt x="143" y="242"/>
                    <a:pt x="151" y="241"/>
                    <a:pt x="156" y="236"/>
                  </a:cubicBezTo>
                  <a:lnTo>
                    <a:pt x="130" y="217"/>
                  </a:lnTo>
                  <a:close/>
                  <a:moveTo>
                    <a:pt x="223" y="90"/>
                  </a:moveTo>
                  <a:cubicBezTo>
                    <a:pt x="199" y="76"/>
                    <a:pt x="170" y="83"/>
                    <a:pt x="157" y="104"/>
                  </a:cubicBezTo>
                  <a:cubicBezTo>
                    <a:pt x="144" y="127"/>
                    <a:pt x="161" y="151"/>
                    <a:pt x="149" y="174"/>
                  </a:cubicBezTo>
                  <a:lnTo>
                    <a:pt x="187" y="195"/>
                  </a:lnTo>
                  <a:cubicBezTo>
                    <a:pt x="201" y="174"/>
                    <a:pt x="231" y="176"/>
                    <a:pt x="243" y="154"/>
                  </a:cubicBezTo>
                  <a:cubicBezTo>
                    <a:pt x="256" y="132"/>
                    <a:pt x="247" y="104"/>
                    <a:pt x="223" y="90"/>
                  </a:cubicBezTo>
                  <a:close/>
                  <a:moveTo>
                    <a:pt x="183" y="209"/>
                  </a:moveTo>
                  <a:lnTo>
                    <a:pt x="142" y="179"/>
                  </a:lnTo>
                  <a:cubicBezTo>
                    <a:pt x="139" y="176"/>
                    <a:pt x="135" y="177"/>
                    <a:pt x="133" y="181"/>
                  </a:cubicBezTo>
                  <a:cubicBezTo>
                    <a:pt x="132" y="184"/>
                    <a:pt x="132" y="188"/>
                    <a:pt x="136" y="191"/>
                  </a:cubicBezTo>
                  <a:lnTo>
                    <a:pt x="176" y="221"/>
                  </a:lnTo>
                  <a:cubicBezTo>
                    <a:pt x="179" y="224"/>
                    <a:pt x="183" y="223"/>
                    <a:pt x="185" y="220"/>
                  </a:cubicBezTo>
                  <a:cubicBezTo>
                    <a:pt x="187" y="216"/>
                    <a:pt x="186" y="212"/>
                    <a:pt x="183" y="209"/>
                  </a:cubicBezTo>
                  <a:close/>
                  <a:moveTo>
                    <a:pt x="237" y="76"/>
                  </a:moveTo>
                  <a:lnTo>
                    <a:pt x="250" y="54"/>
                  </a:lnTo>
                  <a:lnTo>
                    <a:pt x="240" y="49"/>
                  </a:lnTo>
                  <a:lnTo>
                    <a:pt x="227" y="70"/>
                  </a:lnTo>
                  <a:lnTo>
                    <a:pt x="237" y="76"/>
                  </a:lnTo>
                  <a:close/>
                  <a:moveTo>
                    <a:pt x="259" y="103"/>
                  </a:moveTo>
                  <a:lnTo>
                    <a:pt x="281" y="90"/>
                  </a:lnTo>
                  <a:lnTo>
                    <a:pt x="275" y="80"/>
                  </a:lnTo>
                  <a:lnTo>
                    <a:pt x="253" y="93"/>
                  </a:lnTo>
                  <a:lnTo>
                    <a:pt x="259" y="103"/>
                  </a:lnTo>
                  <a:close/>
                  <a:moveTo>
                    <a:pt x="205" y="64"/>
                  </a:moveTo>
                  <a:lnTo>
                    <a:pt x="205" y="39"/>
                  </a:lnTo>
                  <a:lnTo>
                    <a:pt x="194" y="39"/>
                  </a:lnTo>
                  <a:lnTo>
                    <a:pt x="194" y="64"/>
                  </a:lnTo>
                  <a:lnTo>
                    <a:pt x="205" y="64"/>
                  </a:lnTo>
                  <a:close/>
                  <a:moveTo>
                    <a:pt x="172" y="70"/>
                  </a:moveTo>
                  <a:lnTo>
                    <a:pt x="159" y="48"/>
                  </a:lnTo>
                  <a:lnTo>
                    <a:pt x="149" y="54"/>
                  </a:lnTo>
                  <a:lnTo>
                    <a:pt x="161" y="76"/>
                  </a:lnTo>
                  <a:lnTo>
                    <a:pt x="172" y="70"/>
                  </a:lnTo>
                  <a:close/>
                  <a:moveTo>
                    <a:pt x="264" y="137"/>
                  </a:moveTo>
                  <a:lnTo>
                    <a:pt x="290" y="137"/>
                  </a:lnTo>
                  <a:lnTo>
                    <a:pt x="290" y="125"/>
                  </a:lnTo>
                  <a:lnTo>
                    <a:pt x="264" y="125"/>
                  </a:lnTo>
                  <a:lnTo>
                    <a:pt x="264" y="137"/>
                  </a:lnTo>
                  <a:close/>
                  <a:moveTo>
                    <a:pt x="173" y="227"/>
                  </a:moveTo>
                  <a:lnTo>
                    <a:pt x="132" y="196"/>
                  </a:lnTo>
                  <a:cubicBezTo>
                    <a:pt x="129" y="194"/>
                    <a:pt x="125" y="195"/>
                    <a:pt x="123" y="198"/>
                  </a:cubicBezTo>
                  <a:cubicBezTo>
                    <a:pt x="122" y="201"/>
                    <a:pt x="122" y="206"/>
                    <a:pt x="126" y="208"/>
                  </a:cubicBezTo>
                  <a:lnTo>
                    <a:pt x="166" y="239"/>
                  </a:lnTo>
                  <a:cubicBezTo>
                    <a:pt x="169" y="241"/>
                    <a:pt x="173" y="240"/>
                    <a:pt x="175" y="237"/>
                  </a:cubicBezTo>
                  <a:cubicBezTo>
                    <a:pt x="177" y="234"/>
                    <a:pt x="176" y="229"/>
                    <a:pt x="173" y="227"/>
                  </a:cubicBezTo>
                  <a:close/>
                  <a:moveTo>
                    <a:pt x="131" y="383"/>
                  </a:moveTo>
                  <a:cubicBezTo>
                    <a:pt x="136" y="353"/>
                    <a:pt x="136" y="321"/>
                    <a:pt x="127" y="293"/>
                  </a:cubicBezTo>
                  <a:cubicBezTo>
                    <a:pt x="0" y="221"/>
                    <a:pt x="34" y="56"/>
                    <a:pt x="141" y="22"/>
                  </a:cubicBezTo>
                  <a:cubicBezTo>
                    <a:pt x="197" y="0"/>
                    <a:pt x="274" y="13"/>
                    <a:pt x="323" y="63"/>
                  </a:cubicBezTo>
                  <a:cubicBezTo>
                    <a:pt x="360" y="99"/>
                    <a:pt x="342" y="109"/>
                    <a:pt x="342" y="109"/>
                  </a:cubicBezTo>
                  <a:lnTo>
                    <a:pt x="334" y="113"/>
                  </a:lnTo>
                  <a:cubicBezTo>
                    <a:pt x="339" y="131"/>
                    <a:pt x="346" y="162"/>
                    <a:pt x="345" y="167"/>
                  </a:cubicBezTo>
                  <a:cubicBezTo>
                    <a:pt x="344" y="173"/>
                    <a:pt x="337" y="179"/>
                    <a:pt x="337" y="179"/>
                  </a:cubicBezTo>
                  <a:lnTo>
                    <a:pt x="356" y="240"/>
                  </a:lnTo>
                  <a:lnTo>
                    <a:pt x="339" y="246"/>
                  </a:lnTo>
                  <a:cubicBezTo>
                    <a:pt x="343" y="266"/>
                    <a:pt x="345" y="282"/>
                    <a:pt x="343" y="301"/>
                  </a:cubicBezTo>
                  <a:cubicBezTo>
                    <a:pt x="343" y="305"/>
                    <a:pt x="332" y="314"/>
                    <a:pt x="323" y="315"/>
                  </a:cubicBezTo>
                  <a:lnTo>
                    <a:pt x="269" y="318"/>
                  </a:lnTo>
                  <a:lnTo>
                    <a:pt x="272" y="383"/>
                  </a:lnTo>
                  <a:lnTo>
                    <a:pt x="131" y="38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nvGrpSpPr>
          <p:cNvPr id="91" name="组合 90"/>
          <p:cNvGrpSpPr/>
          <p:nvPr/>
        </p:nvGrpSpPr>
        <p:grpSpPr>
          <a:xfrm>
            <a:off x="1556496" y="1006203"/>
            <a:ext cx="355408" cy="363619"/>
            <a:chOff x="4553407" y="-1899592"/>
            <a:chExt cx="1054013" cy="1078364"/>
          </a:xfrm>
        </p:grpSpPr>
        <p:sp>
          <p:nvSpPr>
            <p:cNvPr id="92" name="Oval 8"/>
            <p:cNvSpPr>
              <a:spLocks noChangeArrowheads="1"/>
            </p:cNvSpPr>
            <p:nvPr/>
          </p:nvSpPr>
          <p:spPr bwMode="auto">
            <a:xfrm>
              <a:off x="4553407" y="-1899592"/>
              <a:ext cx="1054013" cy="1078364"/>
            </a:xfrm>
            <a:prstGeom prst="ellipse">
              <a:avLst/>
            </a:prstGeom>
            <a:solidFill>
              <a:schemeClr val="accent1">
                <a:lumMod val="75000"/>
              </a:schemeClr>
            </a:solidFill>
            <a:ln>
              <a:noFill/>
            </a:ln>
          </p:spPr>
          <p:txBody>
            <a:bodyPr vert="horz" wrap="square" lIns="68580" tIns="34290" rIns="68580" bIns="34290" numCol="1" anchor="t" anchorCtr="0" compatLnSpc="1"/>
            <a:lstStyle/>
            <a:p>
              <a:endParaRPr lang="zh-CN" altLang="en-US" sz="1350"/>
            </a:p>
          </p:txBody>
        </p:sp>
        <p:sp>
          <p:nvSpPr>
            <p:cNvPr id="93" name="Freeform 12"/>
            <p:cNvSpPr>
              <a:spLocks noEditPoints="1"/>
            </p:cNvSpPr>
            <p:nvPr/>
          </p:nvSpPr>
          <p:spPr bwMode="auto">
            <a:xfrm>
              <a:off x="4824737" y="-1683919"/>
              <a:ext cx="594839" cy="650497"/>
            </a:xfrm>
            <a:custGeom>
              <a:avLst/>
              <a:gdLst>
                <a:gd name="T0" fmla="*/ 108 w 360"/>
                <a:gd name="T1" fmla="*/ 59 h 384"/>
                <a:gd name="T2" fmla="*/ 236 w 360"/>
                <a:gd name="T3" fmla="*/ 43 h 384"/>
                <a:gd name="T4" fmla="*/ 190 w 360"/>
                <a:gd name="T5" fmla="*/ 26 h 384"/>
                <a:gd name="T6" fmla="*/ 138 w 360"/>
                <a:gd name="T7" fmla="*/ 26 h 384"/>
                <a:gd name="T8" fmla="*/ 92 w 360"/>
                <a:gd name="T9" fmla="*/ 43 h 384"/>
                <a:gd name="T10" fmla="*/ 296 w 360"/>
                <a:gd name="T11" fmla="*/ 332 h 384"/>
                <a:gd name="T12" fmla="*/ 301 w 360"/>
                <a:gd name="T13" fmla="*/ 321 h 384"/>
                <a:gd name="T14" fmla="*/ 280 w 360"/>
                <a:gd name="T15" fmla="*/ 249 h 384"/>
                <a:gd name="T16" fmla="*/ 267 w 360"/>
                <a:gd name="T17" fmla="*/ 249 h 384"/>
                <a:gd name="T18" fmla="*/ 267 w 360"/>
                <a:gd name="T19" fmla="*/ 304 h 384"/>
                <a:gd name="T20" fmla="*/ 268 w 360"/>
                <a:gd name="T21" fmla="*/ 306 h 384"/>
                <a:gd name="T22" fmla="*/ 268 w 360"/>
                <a:gd name="T23" fmla="*/ 307 h 384"/>
                <a:gd name="T24" fmla="*/ 269 w 360"/>
                <a:gd name="T25" fmla="*/ 308 h 384"/>
                <a:gd name="T26" fmla="*/ 343 w 360"/>
                <a:gd name="T27" fmla="*/ 253 h 384"/>
                <a:gd name="T28" fmla="*/ 274 w 360"/>
                <a:gd name="T29" fmla="*/ 217 h 384"/>
                <a:gd name="T30" fmla="*/ 258 w 360"/>
                <a:gd name="T31" fmla="*/ 382 h 384"/>
                <a:gd name="T32" fmla="*/ 356 w 360"/>
                <a:gd name="T33" fmla="*/ 316 h 384"/>
                <a:gd name="T34" fmla="*/ 343 w 360"/>
                <a:gd name="T35" fmla="*/ 313 h 384"/>
                <a:gd name="T36" fmla="*/ 274 w 360"/>
                <a:gd name="T37" fmla="*/ 371 h 384"/>
                <a:gd name="T38" fmla="*/ 205 w 360"/>
                <a:gd name="T39" fmla="*/ 287 h 384"/>
                <a:gd name="T40" fmla="*/ 287 w 360"/>
                <a:gd name="T41" fmla="*/ 231 h 384"/>
                <a:gd name="T42" fmla="*/ 343 w 360"/>
                <a:gd name="T43" fmla="*/ 313 h 384"/>
                <a:gd name="T44" fmla="*/ 121 w 360"/>
                <a:gd name="T45" fmla="*/ 313 h 384"/>
                <a:gd name="T46" fmla="*/ 206 w 360"/>
                <a:gd name="T47" fmla="*/ 228 h 384"/>
                <a:gd name="T48" fmla="*/ 224 w 360"/>
                <a:gd name="T49" fmla="*/ 215 h 384"/>
                <a:gd name="T50" fmla="*/ 311 w 360"/>
                <a:gd name="T51" fmla="*/ 130 h 384"/>
                <a:gd name="T52" fmla="*/ 314 w 360"/>
                <a:gd name="T53" fmla="*/ 210 h 384"/>
                <a:gd name="T54" fmla="*/ 328 w 360"/>
                <a:gd name="T55" fmla="*/ 215 h 384"/>
                <a:gd name="T56" fmla="*/ 328 w 360"/>
                <a:gd name="T57" fmla="*/ 88 h 384"/>
                <a:gd name="T58" fmla="*/ 17 w 360"/>
                <a:gd name="T59" fmla="*/ 71 h 384"/>
                <a:gd name="T60" fmla="*/ 0 w 360"/>
                <a:gd name="T61" fmla="*/ 134 h 384"/>
                <a:gd name="T62" fmla="*/ 0 w 360"/>
                <a:gd name="T63" fmla="*/ 228 h 384"/>
                <a:gd name="T64" fmla="*/ 0 w 360"/>
                <a:gd name="T65" fmla="*/ 319 h 384"/>
                <a:gd name="T66" fmla="*/ 181 w 360"/>
                <a:gd name="T67" fmla="*/ 336 h 384"/>
                <a:gd name="T68" fmla="*/ 14 w 360"/>
                <a:gd name="T69" fmla="*/ 134 h 384"/>
                <a:gd name="T70" fmla="*/ 17 w 360"/>
                <a:gd name="T71" fmla="*/ 130 h 384"/>
                <a:gd name="T72" fmla="*/ 107 w 360"/>
                <a:gd name="T73" fmla="*/ 215 h 384"/>
                <a:gd name="T74" fmla="*/ 14 w 360"/>
                <a:gd name="T75" fmla="*/ 134 h 384"/>
                <a:gd name="T76" fmla="*/ 107 w 360"/>
                <a:gd name="T77" fmla="*/ 228 h 384"/>
                <a:gd name="T78" fmla="*/ 17 w 360"/>
                <a:gd name="T79" fmla="*/ 313 h 384"/>
                <a:gd name="T80" fmla="*/ 14 w 360"/>
                <a:gd name="T81" fmla="*/ 228 h 384"/>
                <a:gd name="T82" fmla="*/ 121 w 360"/>
                <a:gd name="T83" fmla="*/ 215 h 384"/>
                <a:gd name="T84" fmla="*/ 121 w 360"/>
                <a:gd name="T85" fmla="*/ 130 h 384"/>
                <a:gd name="T86" fmla="*/ 210 w 360"/>
                <a:gd name="T87" fmla="*/ 215 h 384"/>
                <a:gd name="T88" fmla="*/ 217 w 360"/>
                <a:gd name="T89" fmla="*/ 88 h 384"/>
                <a:gd name="T90" fmla="*/ 229 w 360"/>
                <a:gd name="T91" fmla="*/ 100 h 384"/>
                <a:gd name="T92" fmla="*/ 205 w 360"/>
                <a:gd name="T93" fmla="*/ 100 h 384"/>
                <a:gd name="T94" fmla="*/ 114 w 360"/>
                <a:gd name="T95" fmla="*/ 88 h 384"/>
                <a:gd name="T96" fmla="*/ 126 w 360"/>
                <a:gd name="T97" fmla="*/ 100 h 384"/>
                <a:gd name="T98" fmla="*/ 103 w 360"/>
                <a:gd name="T99" fmla="*/ 10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0" h="384">
                  <a:moveTo>
                    <a:pt x="92" y="43"/>
                  </a:moveTo>
                  <a:cubicBezTo>
                    <a:pt x="92" y="52"/>
                    <a:pt x="100" y="59"/>
                    <a:pt x="108" y="59"/>
                  </a:cubicBezTo>
                  <a:lnTo>
                    <a:pt x="220" y="59"/>
                  </a:lnTo>
                  <a:cubicBezTo>
                    <a:pt x="229" y="59"/>
                    <a:pt x="236" y="52"/>
                    <a:pt x="236" y="43"/>
                  </a:cubicBezTo>
                  <a:cubicBezTo>
                    <a:pt x="236" y="34"/>
                    <a:pt x="229" y="26"/>
                    <a:pt x="220" y="26"/>
                  </a:cubicBezTo>
                  <a:lnTo>
                    <a:pt x="190" y="26"/>
                  </a:lnTo>
                  <a:cubicBezTo>
                    <a:pt x="190" y="12"/>
                    <a:pt x="179" y="0"/>
                    <a:pt x="164" y="0"/>
                  </a:cubicBezTo>
                  <a:cubicBezTo>
                    <a:pt x="150" y="0"/>
                    <a:pt x="138" y="12"/>
                    <a:pt x="138" y="26"/>
                  </a:cubicBezTo>
                  <a:lnTo>
                    <a:pt x="108" y="26"/>
                  </a:lnTo>
                  <a:cubicBezTo>
                    <a:pt x="100" y="26"/>
                    <a:pt x="92" y="34"/>
                    <a:pt x="92" y="43"/>
                  </a:cubicBezTo>
                  <a:close/>
                  <a:moveTo>
                    <a:pt x="292" y="330"/>
                  </a:moveTo>
                  <a:cubicBezTo>
                    <a:pt x="293" y="332"/>
                    <a:pt x="295" y="332"/>
                    <a:pt x="296" y="332"/>
                  </a:cubicBezTo>
                  <a:cubicBezTo>
                    <a:pt x="298" y="332"/>
                    <a:pt x="300" y="332"/>
                    <a:pt x="301" y="330"/>
                  </a:cubicBezTo>
                  <a:cubicBezTo>
                    <a:pt x="304" y="328"/>
                    <a:pt x="304" y="323"/>
                    <a:pt x="301" y="321"/>
                  </a:cubicBezTo>
                  <a:lnTo>
                    <a:pt x="280" y="300"/>
                  </a:lnTo>
                  <a:lnTo>
                    <a:pt x="280" y="249"/>
                  </a:lnTo>
                  <a:cubicBezTo>
                    <a:pt x="280" y="245"/>
                    <a:pt x="278" y="242"/>
                    <a:pt x="274" y="242"/>
                  </a:cubicBezTo>
                  <a:cubicBezTo>
                    <a:pt x="270" y="242"/>
                    <a:pt x="267" y="245"/>
                    <a:pt x="267" y="249"/>
                  </a:cubicBezTo>
                  <a:lnTo>
                    <a:pt x="267" y="303"/>
                  </a:lnTo>
                  <a:cubicBezTo>
                    <a:pt x="267" y="303"/>
                    <a:pt x="267" y="304"/>
                    <a:pt x="267" y="304"/>
                  </a:cubicBezTo>
                  <a:cubicBezTo>
                    <a:pt x="267" y="305"/>
                    <a:pt x="267" y="305"/>
                    <a:pt x="267" y="305"/>
                  </a:cubicBezTo>
                  <a:cubicBezTo>
                    <a:pt x="267" y="305"/>
                    <a:pt x="268" y="305"/>
                    <a:pt x="268" y="306"/>
                  </a:cubicBezTo>
                  <a:cubicBezTo>
                    <a:pt x="268" y="306"/>
                    <a:pt x="268" y="306"/>
                    <a:pt x="268" y="306"/>
                  </a:cubicBezTo>
                  <a:cubicBezTo>
                    <a:pt x="268" y="306"/>
                    <a:pt x="268" y="307"/>
                    <a:pt x="268" y="307"/>
                  </a:cubicBezTo>
                  <a:cubicBezTo>
                    <a:pt x="268" y="307"/>
                    <a:pt x="269" y="307"/>
                    <a:pt x="269" y="308"/>
                  </a:cubicBezTo>
                  <a:cubicBezTo>
                    <a:pt x="269" y="308"/>
                    <a:pt x="269" y="308"/>
                    <a:pt x="269" y="308"/>
                  </a:cubicBezTo>
                  <a:lnTo>
                    <a:pt x="292" y="330"/>
                  </a:lnTo>
                  <a:close/>
                  <a:moveTo>
                    <a:pt x="343" y="253"/>
                  </a:moveTo>
                  <a:cubicBezTo>
                    <a:pt x="330" y="235"/>
                    <a:pt x="311" y="222"/>
                    <a:pt x="289" y="218"/>
                  </a:cubicBezTo>
                  <a:cubicBezTo>
                    <a:pt x="284" y="217"/>
                    <a:pt x="279" y="217"/>
                    <a:pt x="274" y="217"/>
                  </a:cubicBezTo>
                  <a:cubicBezTo>
                    <a:pt x="234" y="217"/>
                    <a:pt x="199" y="245"/>
                    <a:pt x="192" y="285"/>
                  </a:cubicBezTo>
                  <a:cubicBezTo>
                    <a:pt x="183" y="330"/>
                    <a:pt x="213" y="373"/>
                    <a:pt x="258" y="382"/>
                  </a:cubicBezTo>
                  <a:cubicBezTo>
                    <a:pt x="263" y="383"/>
                    <a:pt x="269" y="384"/>
                    <a:pt x="274" y="384"/>
                  </a:cubicBezTo>
                  <a:cubicBezTo>
                    <a:pt x="314" y="384"/>
                    <a:pt x="348" y="355"/>
                    <a:pt x="356" y="316"/>
                  </a:cubicBezTo>
                  <a:cubicBezTo>
                    <a:pt x="360" y="294"/>
                    <a:pt x="355" y="272"/>
                    <a:pt x="343" y="253"/>
                  </a:cubicBezTo>
                  <a:close/>
                  <a:moveTo>
                    <a:pt x="343" y="313"/>
                  </a:moveTo>
                  <a:lnTo>
                    <a:pt x="343" y="313"/>
                  </a:lnTo>
                  <a:cubicBezTo>
                    <a:pt x="337" y="347"/>
                    <a:pt x="308" y="371"/>
                    <a:pt x="274" y="371"/>
                  </a:cubicBezTo>
                  <a:cubicBezTo>
                    <a:pt x="269" y="371"/>
                    <a:pt x="265" y="370"/>
                    <a:pt x="261" y="369"/>
                  </a:cubicBezTo>
                  <a:cubicBezTo>
                    <a:pt x="222" y="362"/>
                    <a:pt x="197" y="325"/>
                    <a:pt x="205" y="287"/>
                  </a:cubicBezTo>
                  <a:cubicBezTo>
                    <a:pt x="211" y="254"/>
                    <a:pt x="240" y="230"/>
                    <a:pt x="274" y="230"/>
                  </a:cubicBezTo>
                  <a:cubicBezTo>
                    <a:pt x="278" y="230"/>
                    <a:pt x="283" y="230"/>
                    <a:pt x="287" y="231"/>
                  </a:cubicBezTo>
                  <a:cubicBezTo>
                    <a:pt x="306" y="234"/>
                    <a:pt x="322" y="245"/>
                    <a:pt x="332" y="261"/>
                  </a:cubicBezTo>
                  <a:cubicBezTo>
                    <a:pt x="343" y="276"/>
                    <a:pt x="347" y="295"/>
                    <a:pt x="343" y="313"/>
                  </a:cubicBezTo>
                  <a:close/>
                  <a:moveTo>
                    <a:pt x="176" y="313"/>
                  </a:moveTo>
                  <a:lnTo>
                    <a:pt x="121" y="313"/>
                  </a:lnTo>
                  <a:lnTo>
                    <a:pt x="121" y="228"/>
                  </a:lnTo>
                  <a:lnTo>
                    <a:pt x="206" y="228"/>
                  </a:lnTo>
                  <a:cubicBezTo>
                    <a:pt x="211" y="223"/>
                    <a:pt x="217" y="218"/>
                    <a:pt x="224" y="215"/>
                  </a:cubicBezTo>
                  <a:lnTo>
                    <a:pt x="224" y="215"/>
                  </a:lnTo>
                  <a:lnTo>
                    <a:pt x="224" y="130"/>
                  </a:lnTo>
                  <a:lnTo>
                    <a:pt x="311" y="130"/>
                  </a:lnTo>
                  <a:cubicBezTo>
                    <a:pt x="313" y="130"/>
                    <a:pt x="314" y="132"/>
                    <a:pt x="314" y="134"/>
                  </a:cubicBezTo>
                  <a:lnTo>
                    <a:pt x="314" y="210"/>
                  </a:lnTo>
                  <a:cubicBezTo>
                    <a:pt x="319" y="212"/>
                    <a:pt x="324" y="215"/>
                    <a:pt x="328" y="217"/>
                  </a:cubicBezTo>
                  <a:lnTo>
                    <a:pt x="328" y="215"/>
                  </a:lnTo>
                  <a:lnTo>
                    <a:pt x="328" y="134"/>
                  </a:lnTo>
                  <a:lnTo>
                    <a:pt x="328" y="88"/>
                  </a:lnTo>
                  <a:cubicBezTo>
                    <a:pt x="328" y="79"/>
                    <a:pt x="320" y="71"/>
                    <a:pt x="311" y="71"/>
                  </a:cubicBezTo>
                  <a:lnTo>
                    <a:pt x="17" y="71"/>
                  </a:lnTo>
                  <a:cubicBezTo>
                    <a:pt x="8" y="71"/>
                    <a:pt x="0" y="79"/>
                    <a:pt x="0" y="88"/>
                  </a:cubicBezTo>
                  <a:lnTo>
                    <a:pt x="0" y="134"/>
                  </a:lnTo>
                  <a:lnTo>
                    <a:pt x="0" y="215"/>
                  </a:lnTo>
                  <a:lnTo>
                    <a:pt x="0" y="228"/>
                  </a:lnTo>
                  <a:lnTo>
                    <a:pt x="0" y="309"/>
                  </a:lnTo>
                  <a:lnTo>
                    <a:pt x="0" y="319"/>
                  </a:lnTo>
                  <a:cubicBezTo>
                    <a:pt x="0" y="329"/>
                    <a:pt x="8" y="336"/>
                    <a:pt x="17" y="336"/>
                  </a:cubicBezTo>
                  <a:lnTo>
                    <a:pt x="181" y="336"/>
                  </a:lnTo>
                  <a:cubicBezTo>
                    <a:pt x="179" y="329"/>
                    <a:pt x="177" y="321"/>
                    <a:pt x="176" y="313"/>
                  </a:cubicBezTo>
                  <a:close/>
                  <a:moveTo>
                    <a:pt x="14" y="134"/>
                  </a:moveTo>
                  <a:lnTo>
                    <a:pt x="14" y="134"/>
                  </a:lnTo>
                  <a:cubicBezTo>
                    <a:pt x="14" y="132"/>
                    <a:pt x="15" y="130"/>
                    <a:pt x="17" y="130"/>
                  </a:cubicBezTo>
                  <a:lnTo>
                    <a:pt x="107" y="130"/>
                  </a:lnTo>
                  <a:lnTo>
                    <a:pt x="107" y="215"/>
                  </a:lnTo>
                  <a:lnTo>
                    <a:pt x="14" y="215"/>
                  </a:lnTo>
                  <a:lnTo>
                    <a:pt x="14" y="134"/>
                  </a:lnTo>
                  <a:close/>
                  <a:moveTo>
                    <a:pt x="107" y="228"/>
                  </a:moveTo>
                  <a:lnTo>
                    <a:pt x="107" y="228"/>
                  </a:lnTo>
                  <a:lnTo>
                    <a:pt x="107" y="313"/>
                  </a:lnTo>
                  <a:lnTo>
                    <a:pt x="17" y="313"/>
                  </a:lnTo>
                  <a:cubicBezTo>
                    <a:pt x="15" y="313"/>
                    <a:pt x="14" y="311"/>
                    <a:pt x="14" y="309"/>
                  </a:cubicBezTo>
                  <a:lnTo>
                    <a:pt x="14" y="228"/>
                  </a:lnTo>
                  <a:lnTo>
                    <a:pt x="107" y="228"/>
                  </a:lnTo>
                  <a:close/>
                  <a:moveTo>
                    <a:pt x="121" y="215"/>
                  </a:moveTo>
                  <a:lnTo>
                    <a:pt x="121" y="215"/>
                  </a:lnTo>
                  <a:lnTo>
                    <a:pt x="121" y="130"/>
                  </a:lnTo>
                  <a:lnTo>
                    <a:pt x="210" y="130"/>
                  </a:lnTo>
                  <a:lnTo>
                    <a:pt x="210" y="215"/>
                  </a:lnTo>
                  <a:lnTo>
                    <a:pt x="121" y="215"/>
                  </a:lnTo>
                  <a:close/>
                  <a:moveTo>
                    <a:pt x="217" y="88"/>
                  </a:moveTo>
                  <a:lnTo>
                    <a:pt x="217" y="88"/>
                  </a:lnTo>
                  <a:cubicBezTo>
                    <a:pt x="223" y="88"/>
                    <a:pt x="229" y="94"/>
                    <a:pt x="229" y="100"/>
                  </a:cubicBezTo>
                  <a:cubicBezTo>
                    <a:pt x="229" y="106"/>
                    <a:pt x="223" y="111"/>
                    <a:pt x="217" y="111"/>
                  </a:cubicBezTo>
                  <a:cubicBezTo>
                    <a:pt x="211" y="111"/>
                    <a:pt x="205" y="106"/>
                    <a:pt x="205" y="100"/>
                  </a:cubicBezTo>
                  <a:cubicBezTo>
                    <a:pt x="205" y="94"/>
                    <a:pt x="211" y="88"/>
                    <a:pt x="217" y="88"/>
                  </a:cubicBezTo>
                  <a:close/>
                  <a:moveTo>
                    <a:pt x="114" y="88"/>
                  </a:moveTo>
                  <a:lnTo>
                    <a:pt x="114" y="88"/>
                  </a:lnTo>
                  <a:cubicBezTo>
                    <a:pt x="120" y="88"/>
                    <a:pt x="126" y="94"/>
                    <a:pt x="126" y="100"/>
                  </a:cubicBezTo>
                  <a:cubicBezTo>
                    <a:pt x="126" y="106"/>
                    <a:pt x="120" y="111"/>
                    <a:pt x="114" y="111"/>
                  </a:cubicBezTo>
                  <a:cubicBezTo>
                    <a:pt x="108" y="111"/>
                    <a:pt x="103" y="106"/>
                    <a:pt x="103" y="100"/>
                  </a:cubicBezTo>
                  <a:cubicBezTo>
                    <a:pt x="103" y="94"/>
                    <a:pt x="108" y="88"/>
                    <a:pt x="114" y="8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sp>
        <p:nvSpPr>
          <p:cNvPr id="5" name=" 5"/>
          <p:cNvSpPr/>
          <p:nvPr/>
        </p:nvSpPr>
        <p:spPr bwMode="auto">
          <a:xfrm>
            <a:off x="5815723" y="3547176"/>
            <a:ext cx="455464" cy="539082"/>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chemeClr val="accent1">
              <a:lumMod val="50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1350">
              <a:solidFill>
                <a:srgbClr val="FFFFFF"/>
              </a:solidFill>
            </a:endParaRPr>
          </a:p>
        </p:txBody>
      </p:sp>
      <p:sp>
        <p:nvSpPr>
          <p:cNvPr id="6" name="TextBox 68"/>
          <p:cNvSpPr txBox="1"/>
          <p:nvPr/>
        </p:nvSpPr>
        <p:spPr>
          <a:xfrm>
            <a:off x="6350496" y="3597442"/>
            <a:ext cx="2079558" cy="438549"/>
          </a:xfrm>
          <a:prstGeom prst="rect">
            <a:avLst/>
          </a:prstGeom>
          <a:noFill/>
        </p:spPr>
        <p:txBody>
          <a:bodyPr wrap="square" lIns="68549" tIns="34274" rIns="68549" bIns="34274" rtlCol="0">
            <a:spAutoFit/>
          </a:bodyPr>
          <a:lstStyle/>
          <a:p>
            <a:r>
              <a:rPr lang="zh-CN" altLang="en-US" sz="2400" b="1" dirty="0">
                <a:solidFill>
                  <a:schemeClr val="bg1"/>
                </a:solidFill>
                <a:latin typeface="华文宋体" panose="02010600040101010101" pitchFamily="2" charset="-122"/>
                <a:ea typeface="华文宋体" panose="02010600040101010101" pitchFamily="2" charset="-122"/>
              </a:rPr>
              <a:t>四川农业大学</a:t>
            </a:r>
          </a:p>
        </p:txBody>
      </p:sp>
    </p:spTree>
  </p:cSld>
  <p:clrMapOvr>
    <a:masterClrMapping/>
  </p:clrMapOvr>
  <mc:AlternateContent xmlns:mc="http://schemas.openxmlformats.org/markup-compatibility/2006" xmlns:p14="http://schemas.microsoft.com/office/powerpoint/2010/main">
    <mc:Choice Requires="p14">
      <p:transition spd="med" p14:dur="700" advTm="36587">
        <p:push dir="u"/>
      </p:transition>
    </mc:Choice>
    <mc:Fallback xmlns="">
      <p:transition spd="med" advTm="36587">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250" fill="hold"/>
                                        <p:tgtEl>
                                          <p:spTgt spid="82"/>
                                        </p:tgtEl>
                                        <p:attrNameLst>
                                          <p:attrName>ppt_x</p:attrName>
                                        </p:attrNameLst>
                                      </p:cBhvr>
                                      <p:tavLst>
                                        <p:tav tm="0">
                                          <p:val>
                                            <p:strVal val="1+#ppt_w/2"/>
                                          </p:val>
                                        </p:tav>
                                        <p:tav tm="100000">
                                          <p:val>
                                            <p:strVal val="#ppt_x"/>
                                          </p:val>
                                        </p:tav>
                                      </p:tavLst>
                                    </p:anim>
                                    <p:anim calcmode="lin" valueType="num">
                                      <p:cBhvr additive="base">
                                        <p:cTn id="8" dur="250" fill="hold"/>
                                        <p:tgtEl>
                                          <p:spTgt spid="82"/>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10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250" fill="hold"/>
                                        <p:tgtEl>
                                          <p:spTgt spid="85"/>
                                        </p:tgtEl>
                                        <p:attrNameLst>
                                          <p:attrName>ppt_x</p:attrName>
                                        </p:attrNameLst>
                                      </p:cBhvr>
                                      <p:tavLst>
                                        <p:tav tm="0">
                                          <p:val>
                                            <p:strVal val="1+#ppt_w/2"/>
                                          </p:val>
                                        </p:tav>
                                        <p:tav tm="100000">
                                          <p:val>
                                            <p:strVal val="#ppt_x"/>
                                          </p:val>
                                        </p:tav>
                                      </p:tavLst>
                                    </p:anim>
                                    <p:anim calcmode="lin" valueType="num">
                                      <p:cBhvr additive="base">
                                        <p:cTn id="12" dur="250" fill="hold"/>
                                        <p:tgtEl>
                                          <p:spTgt spid="85"/>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20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250" fill="hold"/>
                                        <p:tgtEl>
                                          <p:spTgt spid="88"/>
                                        </p:tgtEl>
                                        <p:attrNameLst>
                                          <p:attrName>ppt_x</p:attrName>
                                        </p:attrNameLst>
                                      </p:cBhvr>
                                      <p:tavLst>
                                        <p:tav tm="0">
                                          <p:val>
                                            <p:strVal val="1+#ppt_w/2"/>
                                          </p:val>
                                        </p:tav>
                                        <p:tav tm="100000">
                                          <p:val>
                                            <p:strVal val="#ppt_x"/>
                                          </p:val>
                                        </p:tav>
                                      </p:tavLst>
                                    </p:anim>
                                    <p:anim calcmode="lin" valueType="num">
                                      <p:cBhvr additive="base">
                                        <p:cTn id="16" dur="2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300"/>
                                  </p:stCondLst>
                                  <p:childTnLst>
                                    <p:set>
                                      <p:cBhvr>
                                        <p:cTn id="18" dur="1" fill="hold">
                                          <p:stCondLst>
                                            <p:cond delay="0"/>
                                          </p:stCondLst>
                                        </p:cTn>
                                        <p:tgtEl>
                                          <p:spTgt spid="91"/>
                                        </p:tgtEl>
                                        <p:attrNameLst>
                                          <p:attrName>style.visibility</p:attrName>
                                        </p:attrNameLst>
                                      </p:cBhvr>
                                      <p:to>
                                        <p:strVal val="visible"/>
                                      </p:to>
                                    </p:set>
                                    <p:anim calcmode="lin" valueType="num">
                                      <p:cBhvr additive="base">
                                        <p:cTn id="19" dur="250" fill="hold"/>
                                        <p:tgtEl>
                                          <p:spTgt spid="91"/>
                                        </p:tgtEl>
                                        <p:attrNameLst>
                                          <p:attrName>ppt_x</p:attrName>
                                        </p:attrNameLst>
                                      </p:cBhvr>
                                      <p:tavLst>
                                        <p:tav tm="0">
                                          <p:val>
                                            <p:strVal val="1+#ppt_w/2"/>
                                          </p:val>
                                        </p:tav>
                                        <p:tav tm="100000">
                                          <p:val>
                                            <p:strVal val="#ppt_x"/>
                                          </p:val>
                                        </p:tav>
                                      </p:tavLst>
                                    </p:anim>
                                    <p:anim calcmode="lin" valueType="num">
                                      <p:cBhvr additive="base">
                                        <p:cTn id="20" dur="250" fill="hold"/>
                                        <p:tgtEl>
                                          <p:spTgt spid="91"/>
                                        </p:tgtEl>
                                        <p:attrNameLst>
                                          <p:attrName>ppt_y</p:attrName>
                                        </p:attrNameLst>
                                      </p:cBhvr>
                                      <p:tavLst>
                                        <p:tav tm="0">
                                          <p:val>
                                            <p:strVal val="1+#ppt_h/2"/>
                                          </p:val>
                                        </p:tav>
                                        <p:tav tm="100000">
                                          <p:val>
                                            <p:strVal val="#ppt_y"/>
                                          </p:val>
                                        </p:tav>
                                      </p:tavLst>
                                    </p:anim>
                                  </p:childTnLst>
                                </p:cTn>
                              </p:par>
                            </p:childTnLst>
                          </p:cTn>
                        </p:par>
                        <p:par>
                          <p:cTn id="21" fill="hold">
                            <p:stCondLst>
                              <p:cond delay="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by="(-#ppt_w*2)" calcmode="lin" valueType="num">
                                      <p:cBhvr rctx="PPT">
                                        <p:cTn id="24" dur="250" autoRev="1" fill="hold">
                                          <p:stCondLst>
                                            <p:cond delay="0"/>
                                          </p:stCondLst>
                                        </p:cTn>
                                        <p:tgtEl>
                                          <p:spTgt spid="8"/>
                                        </p:tgtEl>
                                        <p:attrNameLst>
                                          <p:attrName>ppt_w</p:attrName>
                                        </p:attrNameLst>
                                      </p:cBhvr>
                                    </p:anim>
                                    <p:anim by="(#ppt_w*0.50)" calcmode="lin" valueType="num">
                                      <p:cBhvr>
                                        <p:cTn id="25" dur="250" decel="50000" autoRev="1" fill="hold">
                                          <p:stCondLst>
                                            <p:cond delay="0"/>
                                          </p:stCondLst>
                                        </p:cTn>
                                        <p:tgtEl>
                                          <p:spTgt spid="8"/>
                                        </p:tgtEl>
                                        <p:attrNameLst>
                                          <p:attrName>ppt_x</p:attrName>
                                        </p:attrNameLst>
                                      </p:cBhvr>
                                    </p:anim>
                                    <p:anim from="(-#ppt_h/2)" to="(#ppt_y)" calcmode="lin" valueType="num">
                                      <p:cBhvr>
                                        <p:cTn id="26" dur="500" fill="hold">
                                          <p:stCondLst>
                                            <p:cond delay="0"/>
                                          </p:stCondLst>
                                        </p:cTn>
                                        <p:tgtEl>
                                          <p:spTgt spid="8"/>
                                        </p:tgtEl>
                                        <p:attrNameLst>
                                          <p:attrName>ppt_y</p:attrName>
                                        </p:attrNameLst>
                                      </p:cBhvr>
                                    </p:anim>
                                    <p:animRot by="21600000">
                                      <p:cBhvr>
                                        <p:cTn id="27" dur="500" fill="hold">
                                          <p:stCondLst>
                                            <p:cond delay="0"/>
                                          </p:stCondLst>
                                        </p:cTn>
                                        <p:tgtEl>
                                          <p:spTgt spid="8"/>
                                        </p:tgtEl>
                                        <p:attrNameLst>
                                          <p:attrName>r</p:attrName>
                                        </p:attrNameLst>
                                      </p:cBhvr>
                                    </p:animRot>
                                  </p:childTnLst>
                                </p:cTn>
                              </p:par>
                            </p:childTnLst>
                          </p:cTn>
                        </p:par>
                        <p:par>
                          <p:cTn id="28" fill="hold">
                            <p:stCondLst>
                              <p:cond delay="1350"/>
                            </p:stCondLst>
                            <p:childTnLst>
                              <p:par>
                                <p:cTn id="29" presetID="3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250" fill="hold"/>
                                        <p:tgtEl>
                                          <p:spTgt spid="16"/>
                                        </p:tgtEl>
                                        <p:attrNameLst>
                                          <p:attrName>ppt_w</p:attrName>
                                        </p:attrNameLst>
                                      </p:cBhvr>
                                      <p:tavLst>
                                        <p:tav tm="0">
                                          <p:val>
                                            <p:fltVal val="0"/>
                                          </p:val>
                                        </p:tav>
                                        <p:tav tm="100000">
                                          <p:val>
                                            <p:strVal val="#ppt_w"/>
                                          </p:val>
                                        </p:tav>
                                      </p:tavLst>
                                    </p:anim>
                                    <p:anim calcmode="lin" valueType="num">
                                      <p:cBhvr>
                                        <p:cTn id="32" dur="250" fill="hold"/>
                                        <p:tgtEl>
                                          <p:spTgt spid="16"/>
                                        </p:tgtEl>
                                        <p:attrNameLst>
                                          <p:attrName>ppt_h</p:attrName>
                                        </p:attrNameLst>
                                      </p:cBhvr>
                                      <p:tavLst>
                                        <p:tav tm="0">
                                          <p:val>
                                            <p:fltVal val="0"/>
                                          </p:val>
                                        </p:tav>
                                        <p:tav tm="100000">
                                          <p:val>
                                            <p:strVal val="#ppt_h"/>
                                          </p:val>
                                        </p:tav>
                                      </p:tavLst>
                                    </p:anim>
                                    <p:anim calcmode="lin" valueType="num">
                                      <p:cBhvr>
                                        <p:cTn id="33" dur="250" fill="hold"/>
                                        <p:tgtEl>
                                          <p:spTgt spid="16"/>
                                        </p:tgtEl>
                                        <p:attrNameLst>
                                          <p:attrName>style.rotation</p:attrName>
                                        </p:attrNameLst>
                                      </p:cBhvr>
                                      <p:tavLst>
                                        <p:tav tm="0">
                                          <p:val>
                                            <p:fltVal val="90"/>
                                          </p:val>
                                        </p:tav>
                                        <p:tav tm="100000">
                                          <p:val>
                                            <p:fltVal val="0"/>
                                          </p:val>
                                        </p:tav>
                                      </p:tavLst>
                                    </p:anim>
                                    <p:animEffect transition="in" filter="fade">
                                      <p:cBhvr>
                                        <p:cTn id="34" dur="250"/>
                                        <p:tgtEl>
                                          <p:spTgt spid="16"/>
                                        </p:tgtEl>
                                      </p:cBhvr>
                                    </p:animEffect>
                                  </p:childTnLst>
                                </p:cTn>
                              </p:par>
                              <p:par>
                                <p:cTn id="35" presetID="31" presetClass="entr" presetSubtype="0" fill="hold" grpId="0" nodeType="withEffect">
                                  <p:stCondLst>
                                    <p:cond delay="100"/>
                                  </p:stCondLst>
                                  <p:childTnLst>
                                    <p:set>
                                      <p:cBhvr>
                                        <p:cTn id="36" dur="1" fill="hold">
                                          <p:stCondLst>
                                            <p:cond delay="0"/>
                                          </p:stCondLst>
                                        </p:cTn>
                                        <p:tgtEl>
                                          <p:spTgt spid="17"/>
                                        </p:tgtEl>
                                        <p:attrNameLst>
                                          <p:attrName>style.visibility</p:attrName>
                                        </p:attrNameLst>
                                      </p:cBhvr>
                                      <p:to>
                                        <p:strVal val="visible"/>
                                      </p:to>
                                    </p:set>
                                    <p:anim calcmode="lin" valueType="num">
                                      <p:cBhvr>
                                        <p:cTn id="37" dur="250" fill="hold"/>
                                        <p:tgtEl>
                                          <p:spTgt spid="17"/>
                                        </p:tgtEl>
                                        <p:attrNameLst>
                                          <p:attrName>ppt_w</p:attrName>
                                        </p:attrNameLst>
                                      </p:cBhvr>
                                      <p:tavLst>
                                        <p:tav tm="0">
                                          <p:val>
                                            <p:fltVal val="0"/>
                                          </p:val>
                                        </p:tav>
                                        <p:tav tm="100000">
                                          <p:val>
                                            <p:strVal val="#ppt_w"/>
                                          </p:val>
                                        </p:tav>
                                      </p:tavLst>
                                    </p:anim>
                                    <p:anim calcmode="lin" valueType="num">
                                      <p:cBhvr>
                                        <p:cTn id="38" dur="250" fill="hold"/>
                                        <p:tgtEl>
                                          <p:spTgt spid="17"/>
                                        </p:tgtEl>
                                        <p:attrNameLst>
                                          <p:attrName>ppt_h</p:attrName>
                                        </p:attrNameLst>
                                      </p:cBhvr>
                                      <p:tavLst>
                                        <p:tav tm="0">
                                          <p:val>
                                            <p:fltVal val="0"/>
                                          </p:val>
                                        </p:tav>
                                        <p:tav tm="100000">
                                          <p:val>
                                            <p:strVal val="#ppt_h"/>
                                          </p:val>
                                        </p:tav>
                                      </p:tavLst>
                                    </p:anim>
                                    <p:anim calcmode="lin" valueType="num">
                                      <p:cBhvr>
                                        <p:cTn id="39" dur="250" fill="hold"/>
                                        <p:tgtEl>
                                          <p:spTgt spid="17"/>
                                        </p:tgtEl>
                                        <p:attrNameLst>
                                          <p:attrName>style.rotation</p:attrName>
                                        </p:attrNameLst>
                                      </p:cBhvr>
                                      <p:tavLst>
                                        <p:tav tm="0">
                                          <p:val>
                                            <p:fltVal val="90"/>
                                          </p:val>
                                        </p:tav>
                                        <p:tav tm="100000">
                                          <p:val>
                                            <p:fltVal val="0"/>
                                          </p:val>
                                        </p:tav>
                                      </p:tavLst>
                                    </p:anim>
                                    <p:animEffect transition="in" filter="fade">
                                      <p:cBhvr>
                                        <p:cTn id="40" dur="250"/>
                                        <p:tgtEl>
                                          <p:spTgt spid="17"/>
                                        </p:tgtEl>
                                      </p:cBhvr>
                                    </p:animEffect>
                                  </p:childTnLst>
                                </p:cTn>
                              </p:par>
                              <p:par>
                                <p:cTn id="41" presetID="31" presetClass="entr" presetSubtype="0" fill="hold" grpId="0" nodeType="withEffect">
                                  <p:stCondLst>
                                    <p:cond delay="200"/>
                                  </p:stCondLst>
                                  <p:childTnLst>
                                    <p:set>
                                      <p:cBhvr>
                                        <p:cTn id="42" dur="1" fill="hold">
                                          <p:stCondLst>
                                            <p:cond delay="0"/>
                                          </p:stCondLst>
                                        </p:cTn>
                                        <p:tgtEl>
                                          <p:spTgt spid="18"/>
                                        </p:tgtEl>
                                        <p:attrNameLst>
                                          <p:attrName>style.visibility</p:attrName>
                                        </p:attrNameLst>
                                      </p:cBhvr>
                                      <p:to>
                                        <p:strVal val="visible"/>
                                      </p:to>
                                    </p:set>
                                    <p:anim calcmode="lin" valueType="num">
                                      <p:cBhvr>
                                        <p:cTn id="43" dur="250" fill="hold"/>
                                        <p:tgtEl>
                                          <p:spTgt spid="18"/>
                                        </p:tgtEl>
                                        <p:attrNameLst>
                                          <p:attrName>ppt_w</p:attrName>
                                        </p:attrNameLst>
                                      </p:cBhvr>
                                      <p:tavLst>
                                        <p:tav tm="0">
                                          <p:val>
                                            <p:fltVal val="0"/>
                                          </p:val>
                                        </p:tav>
                                        <p:tav tm="100000">
                                          <p:val>
                                            <p:strVal val="#ppt_w"/>
                                          </p:val>
                                        </p:tav>
                                      </p:tavLst>
                                    </p:anim>
                                    <p:anim calcmode="lin" valueType="num">
                                      <p:cBhvr>
                                        <p:cTn id="44" dur="250" fill="hold"/>
                                        <p:tgtEl>
                                          <p:spTgt spid="18"/>
                                        </p:tgtEl>
                                        <p:attrNameLst>
                                          <p:attrName>ppt_h</p:attrName>
                                        </p:attrNameLst>
                                      </p:cBhvr>
                                      <p:tavLst>
                                        <p:tav tm="0">
                                          <p:val>
                                            <p:fltVal val="0"/>
                                          </p:val>
                                        </p:tav>
                                        <p:tav tm="100000">
                                          <p:val>
                                            <p:strVal val="#ppt_h"/>
                                          </p:val>
                                        </p:tav>
                                      </p:tavLst>
                                    </p:anim>
                                    <p:anim calcmode="lin" valueType="num">
                                      <p:cBhvr>
                                        <p:cTn id="45" dur="250" fill="hold"/>
                                        <p:tgtEl>
                                          <p:spTgt spid="18"/>
                                        </p:tgtEl>
                                        <p:attrNameLst>
                                          <p:attrName>style.rotation</p:attrName>
                                        </p:attrNameLst>
                                      </p:cBhvr>
                                      <p:tavLst>
                                        <p:tav tm="0">
                                          <p:val>
                                            <p:fltVal val="90"/>
                                          </p:val>
                                        </p:tav>
                                        <p:tav tm="100000">
                                          <p:val>
                                            <p:fltVal val="0"/>
                                          </p:val>
                                        </p:tav>
                                      </p:tavLst>
                                    </p:anim>
                                    <p:animEffect transition="in" filter="fade">
                                      <p:cBhvr>
                                        <p:cTn id="46" dur="250"/>
                                        <p:tgtEl>
                                          <p:spTgt spid="18"/>
                                        </p:tgtEl>
                                      </p:cBhvr>
                                    </p:animEffect>
                                  </p:childTnLst>
                                </p:cTn>
                              </p:par>
                              <p:par>
                                <p:cTn id="47" presetID="31" presetClass="entr" presetSubtype="0" fill="hold" grpId="0" nodeType="withEffect">
                                  <p:stCondLst>
                                    <p:cond delay="3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250" fill="hold"/>
                                        <p:tgtEl>
                                          <p:spTgt spid="19"/>
                                        </p:tgtEl>
                                        <p:attrNameLst>
                                          <p:attrName>ppt_w</p:attrName>
                                        </p:attrNameLst>
                                      </p:cBhvr>
                                      <p:tavLst>
                                        <p:tav tm="0">
                                          <p:val>
                                            <p:fltVal val="0"/>
                                          </p:val>
                                        </p:tav>
                                        <p:tav tm="100000">
                                          <p:val>
                                            <p:strVal val="#ppt_w"/>
                                          </p:val>
                                        </p:tav>
                                      </p:tavLst>
                                    </p:anim>
                                    <p:anim calcmode="lin" valueType="num">
                                      <p:cBhvr>
                                        <p:cTn id="50" dur="250" fill="hold"/>
                                        <p:tgtEl>
                                          <p:spTgt spid="19"/>
                                        </p:tgtEl>
                                        <p:attrNameLst>
                                          <p:attrName>ppt_h</p:attrName>
                                        </p:attrNameLst>
                                      </p:cBhvr>
                                      <p:tavLst>
                                        <p:tav tm="0">
                                          <p:val>
                                            <p:fltVal val="0"/>
                                          </p:val>
                                        </p:tav>
                                        <p:tav tm="100000">
                                          <p:val>
                                            <p:strVal val="#ppt_h"/>
                                          </p:val>
                                        </p:tav>
                                      </p:tavLst>
                                    </p:anim>
                                    <p:anim calcmode="lin" valueType="num">
                                      <p:cBhvr>
                                        <p:cTn id="51" dur="250" fill="hold"/>
                                        <p:tgtEl>
                                          <p:spTgt spid="19"/>
                                        </p:tgtEl>
                                        <p:attrNameLst>
                                          <p:attrName>style.rotation</p:attrName>
                                        </p:attrNameLst>
                                      </p:cBhvr>
                                      <p:tavLst>
                                        <p:tav tm="0">
                                          <p:val>
                                            <p:fltVal val="90"/>
                                          </p:val>
                                        </p:tav>
                                        <p:tav tm="100000">
                                          <p:val>
                                            <p:fltVal val="0"/>
                                          </p:val>
                                        </p:tav>
                                      </p:tavLst>
                                    </p:anim>
                                    <p:animEffect transition="in" filter="fade">
                                      <p:cBhvr>
                                        <p:cTn id="52" dur="250"/>
                                        <p:tgtEl>
                                          <p:spTgt spid="19"/>
                                        </p:tgtEl>
                                      </p:cBhvr>
                                    </p:animEffect>
                                  </p:childTnLst>
                                </p:cTn>
                              </p:par>
                            </p:childTnLst>
                          </p:cTn>
                        </p:par>
                        <p:par>
                          <p:cTn id="53" fill="hold">
                            <p:stCondLst>
                              <p:cond delay="1900"/>
                            </p:stCondLst>
                            <p:childTnLst>
                              <p:par>
                                <p:cTn id="54" presetID="22" presetClass="entr" presetSubtype="4" fill="hold" grpId="4" nodeType="after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down)">
                                      <p:cBhvr>
                                        <p:cTn id="56" dur="250"/>
                                        <p:tgtEl>
                                          <p:spTgt spid="5"/>
                                        </p:tgtEl>
                                      </p:cBhvr>
                                    </p:animEffect>
                                  </p:childTnLst>
                                </p:cTn>
                              </p:par>
                            </p:childTnLst>
                          </p:cTn>
                        </p:par>
                        <p:par>
                          <p:cTn id="57" fill="hold">
                            <p:stCondLst>
                              <p:cond delay="2150"/>
                            </p:stCondLst>
                            <p:childTnLst>
                              <p:par>
                                <p:cTn id="58" presetID="22" presetClass="entr" presetSubtype="4" fill="hold" grpId="4"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down)">
                                      <p:cBhvr>
                                        <p:cTn id="60" dur="500"/>
                                        <p:tgtEl>
                                          <p:spTgt spid="6"/>
                                        </p:tgtEl>
                                      </p:cBhvr>
                                    </p:animEffect>
                                  </p:childTnLst>
                                </p:cTn>
                              </p:par>
                            </p:childTnLst>
                          </p:cTn>
                        </p:par>
                        <p:par>
                          <p:cTn id="61" fill="hold">
                            <p:stCondLst>
                              <p:cond delay="2650"/>
                            </p:stCondLst>
                            <p:childTnLst>
                              <p:par>
                                <p:cTn id="62" presetID="2" presetClass="entr" presetSubtype="1"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250" fill="hold"/>
                                        <p:tgtEl>
                                          <p:spTgt spid="15"/>
                                        </p:tgtEl>
                                        <p:attrNameLst>
                                          <p:attrName>ppt_x</p:attrName>
                                        </p:attrNameLst>
                                      </p:cBhvr>
                                      <p:tavLst>
                                        <p:tav tm="0">
                                          <p:val>
                                            <p:strVal val="#ppt_x"/>
                                          </p:val>
                                        </p:tav>
                                        <p:tav tm="100000">
                                          <p:val>
                                            <p:strVal val="#ppt_x"/>
                                          </p:val>
                                        </p:tav>
                                      </p:tavLst>
                                    </p:anim>
                                    <p:anim calcmode="lin" valueType="num">
                                      <p:cBhvr additive="base">
                                        <p:cTn id="65" dur="250" fill="hold"/>
                                        <p:tgtEl>
                                          <p:spTgt spid="15"/>
                                        </p:tgtEl>
                                        <p:attrNameLst>
                                          <p:attrName>ppt_y</p:attrName>
                                        </p:attrNameLst>
                                      </p:cBhvr>
                                      <p:tavLst>
                                        <p:tav tm="0">
                                          <p:val>
                                            <p:strVal val="0-#ppt_h/2"/>
                                          </p:val>
                                        </p:tav>
                                        <p:tav tm="100000">
                                          <p:val>
                                            <p:strVal val="#ppt_y"/>
                                          </p:val>
                                        </p:tav>
                                      </p:tavLst>
                                    </p:anim>
                                  </p:childTnLst>
                                </p:cTn>
                              </p:par>
                            </p:childTnLst>
                          </p:cTn>
                        </p:par>
                        <p:par>
                          <p:cTn id="66" fill="hold">
                            <p:stCondLst>
                              <p:cond delay="2900"/>
                            </p:stCondLst>
                            <p:childTnLst>
                              <p:par>
                                <p:cTn id="67" presetID="22" presetClass="entr" presetSubtype="8"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8" grpId="0" bldLvl="0" animBg="1"/>
      <p:bldP spid="12" grpId="0"/>
      <p:bldP spid="15" grpId="0" bldLvl="0" animBg="1"/>
      <p:bldP spid="16" grpId="0" animBg="1"/>
      <p:bldP spid="17" grpId="0" animBg="1"/>
      <p:bldP spid="18" grpId="0" animBg="1"/>
      <p:bldP spid="19" grpId="0" animBg="1"/>
      <p:bldP spid="5" grpId="0" animBg="1"/>
      <p:bldP spid="5" grpId="1" animBg="1"/>
      <p:bldP spid="5" grpId="2" animBg="1"/>
      <p:bldP spid="5" grpId="3" animBg="1"/>
      <p:bldP spid="5" grpId="4" bldLvl="0" animBg="1"/>
      <p:bldP spid="6" grpId="0"/>
      <p:bldP spid="6" grpId="1"/>
      <p:bldP spid="6" grpId="2"/>
      <p:bldP spid="6" grpId="3"/>
      <p:bldP spid="6" grpId="4"/>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180" y="1016320"/>
            <a:ext cx="7886700" cy="994172"/>
          </a:xfrm>
        </p:spPr>
        <p:txBody>
          <a:bodyPr/>
          <a:lstStyle/>
          <a:p>
            <a:r>
              <a:rPr lang="zh-CN" altLang="en-US" sz="4001" kern="0" dirty="0">
                <a:solidFill>
                  <a:srgbClr val="04B0BE"/>
                </a:solidFill>
                <a:latin typeface="Arial" panose="020B0604020202020204" pitchFamily="34" charset="0"/>
                <a:ea typeface="微软雅黑" panose="020B0503020204020204" pitchFamily="34" charset="-122"/>
                <a:cs typeface="+mn-cs"/>
              </a:rPr>
              <a:t>目录 </a:t>
            </a:r>
            <a:r>
              <a:rPr lang="en-US" altLang="zh-CN" sz="2201" dirty="0">
                <a:solidFill>
                  <a:srgbClr val="02B9E7"/>
                </a:solidFill>
                <a:latin typeface="Arial" panose="020B0604020202020204" pitchFamily="34" charset="0"/>
                <a:ea typeface="微软雅黑" panose="020B0503020204020204" pitchFamily="34" charset="-122"/>
                <a:cs typeface="+mn-cs"/>
              </a:rPr>
              <a:t>contents</a:t>
            </a:r>
            <a:endParaRPr lang="en-US" altLang="zh-CN" sz="4001" kern="0" dirty="0">
              <a:solidFill>
                <a:srgbClr val="04B0BE"/>
              </a:solidFill>
              <a:latin typeface="Arial" panose="020B0604020202020204" pitchFamily="34" charset="0"/>
              <a:ea typeface="微软雅黑" panose="020B0503020204020204" pitchFamily="34" charset="-122"/>
              <a:cs typeface="+mn-cs"/>
            </a:endParaRPr>
          </a:p>
        </p:txBody>
      </p:sp>
      <p:sp>
        <p:nvSpPr>
          <p:cNvPr id="25" name="TextBox 3"/>
          <p:cNvSpPr txBox="1"/>
          <p:nvPr/>
        </p:nvSpPr>
        <p:spPr>
          <a:xfrm>
            <a:off x="860938" y="3137495"/>
            <a:ext cx="1734770" cy="400110"/>
          </a:xfrm>
          <a:prstGeom prst="rect">
            <a:avLst/>
          </a:prstGeom>
          <a:noFill/>
        </p:spPr>
        <p:txBody>
          <a:bodyPr wrap="none" rtlCol="0">
            <a:spAutoFit/>
          </a:bodyPr>
          <a:lstStyle/>
          <a:p>
            <a:pPr algn="ctr"/>
            <a:r>
              <a:rPr lang="en-US" altLang="zh-CN" sz="2000" b="1" dirty="0">
                <a:latin typeface="+mj-ea"/>
                <a:ea typeface="+mj-ea"/>
              </a:rPr>
              <a:t>1.</a:t>
            </a:r>
            <a:r>
              <a:rPr lang="zh-CN" altLang="en-US" sz="2000" b="1" dirty="0">
                <a:latin typeface="+mj-ea"/>
                <a:ea typeface="+mj-ea"/>
              </a:rPr>
              <a:t>物联网简介</a:t>
            </a:r>
          </a:p>
        </p:txBody>
      </p:sp>
      <p:cxnSp>
        <p:nvCxnSpPr>
          <p:cNvPr id="26" name="直接连接符 25"/>
          <p:cNvCxnSpPr/>
          <p:nvPr/>
        </p:nvCxnSpPr>
        <p:spPr>
          <a:xfrm flipV="1">
            <a:off x="3196357" y="2329981"/>
            <a:ext cx="1356593" cy="103424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4583431" y="2418874"/>
            <a:ext cx="476" cy="153019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552950" y="2329979"/>
            <a:ext cx="1356595" cy="1163584"/>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4244822" y="3797627"/>
            <a:ext cx="660132" cy="660132"/>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6" name="椭圆 35"/>
          <p:cNvSpPr/>
          <p:nvPr/>
        </p:nvSpPr>
        <p:spPr>
          <a:xfrm>
            <a:off x="5539009" y="3137495"/>
            <a:ext cx="660132" cy="660132"/>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7" name="椭圆 36"/>
          <p:cNvSpPr/>
          <p:nvPr/>
        </p:nvSpPr>
        <p:spPr>
          <a:xfrm>
            <a:off x="2825811" y="3024652"/>
            <a:ext cx="660132" cy="660132"/>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3" name="TextBox 21"/>
          <p:cNvSpPr txBox="1"/>
          <p:nvPr/>
        </p:nvSpPr>
        <p:spPr>
          <a:xfrm>
            <a:off x="3654741" y="4598671"/>
            <a:ext cx="2491391" cy="400110"/>
          </a:xfrm>
          <a:prstGeom prst="rect">
            <a:avLst/>
          </a:prstGeom>
          <a:noFill/>
        </p:spPr>
        <p:txBody>
          <a:bodyPr wrap="square" rtlCol="0">
            <a:spAutoFit/>
          </a:bodyPr>
          <a:lstStyle/>
          <a:p>
            <a:pPr algn="ctr"/>
            <a:r>
              <a:rPr lang="en-US" altLang="zh-CN" sz="2000" b="1" dirty="0">
                <a:latin typeface="+mj-ea"/>
                <a:ea typeface="+mj-ea"/>
              </a:rPr>
              <a:t>2.</a:t>
            </a:r>
            <a:r>
              <a:rPr lang="zh-CN" altLang="en-US" sz="2000" b="1" dirty="0">
                <a:latin typeface="+mj-ea"/>
                <a:ea typeface="+mj-ea"/>
              </a:rPr>
              <a:t>物联网安全分析</a:t>
            </a:r>
          </a:p>
        </p:txBody>
      </p:sp>
      <p:sp>
        <p:nvSpPr>
          <p:cNvPr id="47" name="TextBox 25"/>
          <p:cNvSpPr txBox="1"/>
          <p:nvPr/>
        </p:nvSpPr>
        <p:spPr>
          <a:xfrm>
            <a:off x="6134960" y="3137495"/>
            <a:ext cx="2856982" cy="400110"/>
          </a:xfrm>
          <a:prstGeom prst="rect">
            <a:avLst/>
          </a:prstGeom>
          <a:noFill/>
        </p:spPr>
        <p:txBody>
          <a:bodyPr wrap="square" rtlCol="0">
            <a:spAutoFit/>
          </a:bodyPr>
          <a:lstStyle/>
          <a:p>
            <a:pPr algn="ctr"/>
            <a:r>
              <a:rPr lang="en-US" altLang="zh-CN" sz="2000" b="1" dirty="0">
                <a:latin typeface="+mj-ea"/>
                <a:ea typeface="+mj-ea"/>
              </a:rPr>
              <a:t>3.</a:t>
            </a:r>
            <a:r>
              <a:rPr lang="zh-CN" altLang="en-US" sz="2000" b="1" dirty="0">
                <a:latin typeface="+mj-ea"/>
                <a:ea typeface="+mj-ea"/>
              </a:rPr>
              <a:t>物联网安全架构</a:t>
            </a:r>
          </a:p>
        </p:txBody>
      </p:sp>
      <p:grpSp>
        <p:nvGrpSpPr>
          <p:cNvPr id="49" name="组合 48"/>
          <p:cNvGrpSpPr/>
          <p:nvPr/>
        </p:nvGrpSpPr>
        <p:grpSpPr>
          <a:xfrm>
            <a:off x="3829363" y="1628800"/>
            <a:ext cx="1424767" cy="1402358"/>
            <a:chOff x="3829362" y="1163107"/>
            <a:chExt cx="1424767" cy="1402358"/>
          </a:xfrm>
        </p:grpSpPr>
        <p:grpSp>
          <p:nvGrpSpPr>
            <p:cNvPr id="50" name="组合 49"/>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mj-ea"/>
                  <a:ea typeface="+mj-ea"/>
                </a:endParaRPr>
              </a:p>
            </p:txBody>
          </p:sp>
          <p:sp>
            <p:nvSpPr>
              <p:cNvPr id="53" name="椭圆 5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j-ea"/>
                  <a:ea typeface="+mj-ea"/>
                </a:endParaRPr>
              </a:p>
            </p:txBody>
          </p:sp>
        </p:grpSp>
        <p:sp>
          <p:nvSpPr>
            <p:cNvPr id="51" name="TextBox 29"/>
            <p:cNvSpPr txBox="1"/>
            <p:nvPr/>
          </p:nvSpPr>
          <p:spPr>
            <a:xfrm>
              <a:off x="3829362" y="1518940"/>
              <a:ext cx="1416941" cy="707886"/>
            </a:xfrm>
            <a:prstGeom prst="rect">
              <a:avLst/>
            </a:prstGeom>
            <a:noFill/>
          </p:spPr>
          <p:txBody>
            <a:bodyPr wrap="square" rtlCol="0">
              <a:spAutoFit/>
            </a:bodyPr>
            <a:lstStyle/>
            <a:p>
              <a:pPr algn="ctr">
                <a:defRPr/>
              </a:pPr>
              <a:r>
                <a:rPr lang="zh-CN" altLang="en-US" sz="2000" b="1" dirty="0">
                  <a:solidFill>
                    <a:schemeClr val="tx1">
                      <a:lumMod val="85000"/>
                      <a:lumOff val="15000"/>
                    </a:schemeClr>
                  </a:solidFill>
                  <a:latin typeface="+mj-ea"/>
                  <a:ea typeface="+mj-ea"/>
                </a:rPr>
                <a:t>物联网安全概述</a:t>
              </a:r>
            </a:p>
          </p:txBody>
        </p:sp>
      </p:grpSp>
    </p:spTree>
  </p:cSld>
  <p:clrMapOvr>
    <a:masterClrMapping/>
  </p:clrMapOvr>
  <p:transition spd="med">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14:bounceEnd="44000">
                                          <p:cBhvr additive="base">
                                            <p:cTn id="7" dur="500" fill="hold"/>
                                            <p:tgtEl>
                                              <p:spTgt spid="49"/>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strips(downLeft)">
                                          <p:cBhvr>
                                            <p:cTn id="12" dur="500"/>
                                            <p:tgtEl>
                                              <p:spTgt spid="26"/>
                                            </p:tgtEl>
                                          </p:cBhvr>
                                        </p:animEffect>
                                      </p:childTnLst>
                                    </p:cTn>
                                  </p:par>
                                  <p:par>
                                    <p:cTn id="13" presetID="18" presetClass="entr" presetSubtype="6"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strips(downRight)">
                                          <p:cBhvr>
                                            <p:cTn id="15" dur="500"/>
                                            <p:tgtEl>
                                              <p:spTgt spid="29"/>
                                            </p:tgtEl>
                                          </p:cBhvr>
                                        </p:animEffect>
                                      </p:childTnLst>
                                    </p:cTn>
                                  </p:par>
                                  <p:par>
                                    <p:cTn id="16" presetID="18" presetClass="entr" presetSubtype="6"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strips(downRight)">
                                          <p:cBhvr>
                                            <p:cTn id="18" dur="500"/>
                                            <p:tgtEl>
                                              <p:spTgt spid="31"/>
                                            </p:tgtEl>
                                          </p:cBhvr>
                                        </p:animEffect>
                                      </p:childTnLst>
                                    </p:cTn>
                                  </p:par>
                                </p:childTnLst>
                              </p:cTn>
                            </p:par>
                            <p:par>
                              <p:cTn id="19" fill="hold">
                                <p:stCondLst>
                                  <p:cond delay="1000"/>
                                </p:stCondLst>
                                <p:childTnLst>
                                  <p:par>
                                    <p:cTn id="20" presetID="2" presetClass="entr" presetSubtype="4" accel="55000" fill="hold" grpId="0" nodeType="afterEffect" p14:presetBounceEnd="58000">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14:bounceEnd="58000">
                                          <p:cBhvr additive="base">
                                            <p:cTn id="22" dur="1500" fill="hold"/>
                                            <p:tgtEl>
                                              <p:spTgt spid="37"/>
                                            </p:tgtEl>
                                            <p:attrNameLst>
                                              <p:attrName>ppt_x</p:attrName>
                                            </p:attrNameLst>
                                          </p:cBhvr>
                                          <p:tavLst>
                                            <p:tav tm="0">
                                              <p:val>
                                                <p:strVal val="#ppt_x"/>
                                              </p:val>
                                            </p:tav>
                                            <p:tav tm="100000">
                                              <p:val>
                                                <p:strVal val="#ppt_x"/>
                                              </p:val>
                                            </p:tav>
                                          </p:tavLst>
                                        </p:anim>
                                        <p:anim calcmode="lin" valueType="num" p14:bounceEnd="58000">
                                          <p:cBhvr additive="base">
                                            <p:cTn id="23" dur="1500" fill="hold"/>
                                            <p:tgtEl>
                                              <p:spTgt spid="37"/>
                                            </p:tgtEl>
                                            <p:attrNameLst>
                                              <p:attrName>ppt_y</p:attrName>
                                            </p:attrNameLst>
                                          </p:cBhvr>
                                          <p:tavLst>
                                            <p:tav tm="0">
                                              <p:val>
                                                <p:strVal val="1+#ppt_h/2"/>
                                              </p:val>
                                            </p:tav>
                                            <p:tav tm="100000">
                                              <p:val>
                                                <p:strVal val="#ppt_y"/>
                                              </p:val>
                                            </p:tav>
                                          </p:tavLst>
                                        </p:anim>
                                      </p:childTnLst>
                                    </p:cTn>
                                  </p:par>
                                  <p:par>
                                    <p:cTn id="24" presetID="2" presetClass="entr" presetSubtype="4" accel="55000" fill="hold" grpId="0" nodeType="withEffect" p14:presetBounceEnd="58000">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14:bounceEnd="58000">
                                          <p:cBhvr additive="base">
                                            <p:cTn id="26" dur="1500" fill="hold"/>
                                            <p:tgtEl>
                                              <p:spTgt spid="34"/>
                                            </p:tgtEl>
                                            <p:attrNameLst>
                                              <p:attrName>ppt_x</p:attrName>
                                            </p:attrNameLst>
                                          </p:cBhvr>
                                          <p:tavLst>
                                            <p:tav tm="0">
                                              <p:val>
                                                <p:strVal val="#ppt_x"/>
                                              </p:val>
                                            </p:tav>
                                            <p:tav tm="100000">
                                              <p:val>
                                                <p:strVal val="#ppt_x"/>
                                              </p:val>
                                            </p:tav>
                                          </p:tavLst>
                                        </p:anim>
                                        <p:anim calcmode="lin" valueType="num" p14:bounceEnd="58000">
                                          <p:cBhvr additive="base">
                                            <p:cTn id="27" dur="1500" fill="hold"/>
                                            <p:tgtEl>
                                              <p:spTgt spid="34"/>
                                            </p:tgtEl>
                                            <p:attrNameLst>
                                              <p:attrName>ppt_y</p:attrName>
                                            </p:attrNameLst>
                                          </p:cBhvr>
                                          <p:tavLst>
                                            <p:tav tm="0">
                                              <p:val>
                                                <p:strVal val="1+#ppt_h/2"/>
                                              </p:val>
                                            </p:tav>
                                            <p:tav tm="100000">
                                              <p:val>
                                                <p:strVal val="#ppt_y"/>
                                              </p:val>
                                            </p:tav>
                                          </p:tavLst>
                                        </p:anim>
                                      </p:childTnLst>
                                    </p:cTn>
                                  </p:par>
                                  <p:par>
                                    <p:cTn id="28" presetID="2" presetClass="entr" presetSubtype="4" accel="55000" fill="hold" grpId="0" nodeType="withEffect" p14:presetBounceEnd="58000">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14:bounceEnd="58000">
                                          <p:cBhvr additive="base">
                                            <p:cTn id="30" dur="1500" fill="hold"/>
                                            <p:tgtEl>
                                              <p:spTgt spid="36"/>
                                            </p:tgtEl>
                                            <p:attrNameLst>
                                              <p:attrName>ppt_x</p:attrName>
                                            </p:attrNameLst>
                                          </p:cBhvr>
                                          <p:tavLst>
                                            <p:tav tm="0">
                                              <p:val>
                                                <p:strVal val="#ppt_x"/>
                                              </p:val>
                                            </p:tav>
                                            <p:tav tm="100000">
                                              <p:val>
                                                <p:strVal val="#ppt_x"/>
                                              </p:val>
                                            </p:tav>
                                          </p:tavLst>
                                        </p:anim>
                                        <p:anim calcmode="lin" valueType="num" p14:bounceEnd="58000">
                                          <p:cBhvr additive="base">
                                            <p:cTn id="31" dur="1500" fill="hold"/>
                                            <p:tgtEl>
                                              <p:spTgt spid="36"/>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12" presetClass="entr" presetSubtype="2"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p:tgtEl>
                                              <p:spTgt spid="25"/>
                                            </p:tgtEl>
                                            <p:attrNameLst>
                                              <p:attrName>ppt_x</p:attrName>
                                            </p:attrNameLst>
                                          </p:cBhvr>
                                          <p:tavLst>
                                            <p:tav tm="0">
                                              <p:val>
                                                <p:strVal val="#ppt_x+#ppt_w*1.125000"/>
                                              </p:val>
                                            </p:tav>
                                            <p:tav tm="100000">
                                              <p:val>
                                                <p:strVal val="#ppt_x"/>
                                              </p:val>
                                            </p:tav>
                                          </p:tavLst>
                                        </p:anim>
                                        <p:animEffect transition="in" filter="wipe(left)">
                                          <p:cBhvr>
                                            <p:cTn id="36" dur="500"/>
                                            <p:tgtEl>
                                              <p:spTgt spid="25"/>
                                            </p:tgtEl>
                                          </p:cBhvr>
                                        </p:animEffect>
                                      </p:childTnLst>
                                    </p:cTn>
                                  </p:par>
                                </p:childTnLst>
                              </p:cTn>
                            </p:par>
                            <p:par>
                              <p:cTn id="37" fill="hold">
                                <p:stCondLst>
                                  <p:cond delay="3000"/>
                                </p:stCondLst>
                                <p:childTnLst>
                                  <p:par>
                                    <p:cTn id="38" presetID="12" presetClass="entr" presetSubtype="2"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additive="base">
                                            <p:cTn id="40" dur="500"/>
                                            <p:tgtEl>
                                              <p:spTgt spid="43"/>
                                            </p:tgtEl>
                                            <p:attrNameLst>
                                              <p:attrName>ppt_x</p:attrName>
                                            </p:attrNameLst>
                                          </p:cBhvr>
                                          <p:tavLst>
                                            <p:tav tm="0">
                                              <p:val>
                                                <p:strVal val="#ppt_x+#ppt_w*1.125000"/>
                                              </p:val>
                                            </p:tav>
                                            <p:tav tm="100000">
                                              <p:val>
                                                <p:strVal val="#ppt_x"/>
                                              </p:val>
                                            </p:tav>
                                          </p:tavLst>
                                        </p:anim>
                                        <p:animEffect transition="in" filter="wipe(left)">
                                          <p:cBhvr>
                                            <p:cTn id="41" dur="500"/>
                                            <p:tgtEl>
                                              <p:spTgt spid="43"/>
                                            </p:tgtEl>
                                          </p:cBhvr>
                                        </p:animEffect>
                                      </p:childTnLst>
                                    </p:cTn>
                                  </p:par>
                                </p:childTnLst>
                              </p:cTn>
                            </p:par>
                            <p:par>
                              <p:cTn id="42" fill="hold">
                                <p:stCondLst>
                                  <p:cond delay="3500"/>
                                </p:stCondLst>
                                <p:childTnLst>
                                  <p:par>
                                    <p:cTn id="43" presetID="12" presetClass="entr" presetSubtype="2"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p:tgtEl>
                                              <p:spTgt spid="47"/>
                                            </p:tgtEl>
                                            <p:attrNameLst>
                                              <p:attrName>ppt_x</p:attrName>
                                            </p:attrNameLst>
                                          </p:cBhvr>
                                          <p:tavLst>
                                            <p:tav tm="0">
                                              <p:val>
                                                <p:strVal val="#ppt_x+#ppt_w*1.125000"/>
                                              </p:val>
                                            </p:tav>
                                            <p:tav tm="100000">
                                              <p:val>
                                                <p:strVal val="#ppt_x"/>
                                              </p:val>
                                            </p:tav>
                                          </p:tavLst>
                                        </p:anim>
                                        <p:animEffect transition="in" filter="wipe(left)">
                                          <p:cBhvr>
                                            <p:cTn id="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bldLvl="0" animBg="1"/>
          <p:bldP spid="36" grpId="0" bldLvl="0" animBg="1"/>
          <p:bldP spid="37" grpId="0" bldLvl="0" animBg="1"/>
          <p:bldP spid="43" grpId="0"/>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strips(downLeft)">
                                          <p:cBhvr>
                                            <p:cTn id="12" dur="500"/>
                                            <p:tgtEl>
                                              <p:spTgt spid="26"/>
                                            </p:tgtEl>
                                          </p:cBhvr>
                                        </p:animEffect>
                                      </p:childTnLst>
                                    </p:cTn>
                                  </p:par>
                                  <p:par>
                                    <p:cTn id="13" presetID="18" presetClass="entr" presetSubtype="6"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strips(downRight)">
                                          <p:cBhvr>
                                            <p:cTn id="15" dur="500"/>
                                            <p:tgtEl>
                                              <p:spTgt spid="29"/>
                                            </p:tgtEl>
                                          </p:cBhvr>
                                        </p:animEffect>
                                      </p:childTnLst>
                                    </p:cTn>
                                  </p:par>
                                  <p:par>
                                    <p:cTn id="16" presetID="18" presetClass="entr" presetSubtype="6"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strips(downRight)">
                                          <p:cBhvr>
                                            <p:cTn id="18" dur="500"/>
                                            <p:tgtEl>
                                              <p:spTgt spid="31"/>
                                            </p:tgtEl>
                                          </p:cBhvr>
                                        </p:animEffect>
                                      </p:childTnLst>
                                    </p:cTn>
                                  </p:par>
                                </p:childTnLst>
                              </p:cTn>
                            </p:par>
                            <p:par>
                              <p:cTn id="19" fill="hold">
                                <p:stCondLst>
                                  <p:cond delay="1000"/>
                                </p:stCondLst>
                                <p:childTnLst>
                                  <p:par>
                                    <p:cTn id="20" presetID="2" presetClass="entr" presetSubtype="4" accel="5500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1500" fill="hold"/>
                                            <p:tgtEl>
                                              <p:spTgt spid="37"/>
                                            </p:tgtEl>
                                            <p:attrNameLst>
                                              <p:attrName>ppt_x</p:attrName>
                                            </p:attrNameLst>
                                          </p:cBhvr>
                                          <p:tavLst>
                                            <p:tav tm="0">
                                              <p:val>
                                                <p:strVal val="#ppt_x"/>
                                              </p:val>
                                            </p:tav>
                                            <p:tav tm="100000">
                                              <p:val>
                                                <p:strVal val="#ppt_x"/>
                                              </p:val>
                                            </p:tav>
                                          </p:tavLst>
                                        </p:anim>
                                        <p:anim calcmode="lin" valueType="num">
                                          <p:cBhvr additive="base">
                                            <p:cTn id="23" dur="1500" fill="hold"/>
                                            <p:tgtEl>
                                              <p:spTgt spid="37"/>
                                            </p:tgtEl>
                                            <p:attrNameLst>
                                              <p:attrName>ppt_y</p:attrName>
                                            </p:attrNameLst>
                                          </p:cBhvr>
                                          <p:tavLst>
                                            <p:tav tm="0">
                                              <p:val>
                                                <p:strVal val="1+#ppt_h/2"/>
                                              </p:val>
                                            </p:tav>
                                            <p:tav tm="100000">
                                              <p:val>
                                                <p:strVal val="#ppt_y"/>
                                              </p:val>
                                            </p:tav>
                                          </p:tavLst>
                                        </p:anim>
                                      </p:childTnLst>
                                    </p:cTn>
                                  </p:par>
                                  <p:par>
                                    <p:cTn id="24" presetID="2" presetClass="entr" presetSubtype="4" accel="5500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1500" fill="hold"/>
                                            <p:tgtEl>
                                              <p:spTgt spid="34"/>
                                            </p:tgtEl>
                                            <p:attrNameLst>
                                              <p:attrName>ppt_x</p:attrName>
                                            </p:attrNameLst>
                                          </p:cBhvr>
                                          <p:tavLst>
                                            <p:tav tm="0">
                                              <p:val>
                                                <p:strVal val="#ppt_x"/>
                                              </p:val>
                                            </p:tav>
                                            <p:tav tm="100000">
                                              <p:val>
                                                <p:strVal val="#ppt_x"/>
                                              </p:val>
                                            </p:tav>
                                          </p:tavLst>
                                        </p:anim>
                                        <p:anim calcmode="lin" valueType="num">
                                          <p:cBhvr additive="base">
                                            <p:cTn id="27" dur="1500" fill="hold"/>
                                            <p:tgtEl>
                                              <p:spTgt spid="34"/>
                                            </p:tgtEl>
                                            <p:attrNameLst>
                                              <p:attrName>ppt_y</p:attrName>
                                            </p:attrNameLst>
                                          </p:cBhvr>
                                          <p:tavLst>
                                            <p:tav tm="0">
                                              <p:val>
                                                <p:strVal val="1+#ppt_h/2"/>
                                              </p:val>
                                            </p:tav>
                                            <p:tav tm="100000">
                                              <p:val>
                                                <p:strVal val="#ppt_y"/>
                                              </p:val>
                                            </p:tav>
                                          </p:tavLst>
                                        </p:anim>
                                      </p:childTnLst>
                                    </p:cTn>
                                  </p:par>
                                  <p:par>
                                    <p:cTn id="28" presetID="2" presetClass="entr" presetSubtype="4" accel="5500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1500" fill="hold"/>
                                            <p:tgtEl>
                                              <p:spTgt spid="36"/>
                                            </p:tgtEl>
                                            <p:attrNameLst>
                                              <p:attrName>ppt_x</p:attrName>
                                            </p:attrNameLst>
                                          </p:cBhvr>
                                          <p:tavLst>
                                            <p:tav tm="0">
                                              <p:val>
                                                <p:strVal val="#ppt_x"/>
                                              </p:val>
                                            </p:tav>
                                            <p:tav tm="100000">
                                              <p:val>
                                                <p:strVal val="#ppt_x"/>
                                              </p:val>
                                            </p:tav>
                                          </p:tavLst>
                                        </p:anim>
                                        <p:anim calcmode="lin" valueType="num">
                                          <p:cBhvr additive="base">
                                            <p:cTn id="31" dur="1500" fill="hold"/>
                                            <p:tgtEl>
                                              <p:spTgt spid="36"/>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12" presetClass="entr" presetSubtype="2"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p:tgtEl>
                                              <p:spTgt spid="25"/>
                                            </p:tgtEl>
                                            <p:attrNameLst>
                                              <p:attrName>ppt_x</p:attrName>
                                            </p:attrNameLst>
                                          </p:cBhvr>
                                          <p:tavLst>
                                            <p:tav tm="0">
                                              <p:val>
                                                <p:strVal val="#ppt_x+#ppt_w*1.125000"/>
                                              </p:val>
                                            </p:tav>
                                            <p:tav tm="100000">
                                              <p:val>
                                                <p:strVal val="#ppt_x"/>
                                              </p:val>
                                            </p:tav>
                                          </p:tavLst>
                                        </p:anim>
                                        <p:animEffect transition="in" filter="wipe(left)">
                                          <p:cBhvr>
                                            <p:cTn id="36" dur="500"/>
                                            <p:tgtEl>
                                              <p:spTgt spid="25"/>
                                            </p:tgtEl>
                                          </p:cBhvr>
                                        </p:animEffect>
                                      </p:childTnLst>
                                    </p:cTn>
                                  </p:par>
                                </p:childTnLst>
                              </p:cTn>
                            </p:par>
                            <p:par>
                              <p:cTn id="37" fill="hold">
                                <p:stCondLst>
                                  <p:cond delay="3000"/>
                                </p:stCondLst>
                                <p:childTnLst>
                                  <p:par>
                                    <p:cTn id="38" presetID="12" presetClass="entr" presetSubtype="2"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additive="base">
                                            <p:cTn id="40" dur="500"/>
                                            <p:tgtEl>
                                              <p:spTgt spid="43"/>
                                            </p:tgtEl>
                                            <p:attrNameLst>
                                              <p:attrName>ppt_x</p:attrName>
                                            </p:attrNameLst>
                                          </p:cBhvr>
                                          <p:tavLst>
                                            <p:tav tm="0">
                                              <p:val>
                                                <p:strVal val="#ppt_x+#ppt_w*1.125000"/>
                                              </p:val>
                                            </p:tav>
                                            <p:tav tm="100000">
                                              <p:val>
                                                <p:strVal val="#ppt_x"/>
                                              </p:val>
                                            </p:tav>
                                          </p:tavLst>
                                        </p:anim>
                                        <p:animEffect transition="in" filter="wipe(left)">
                                          <p:cBhvr>
                                            <p:cTn id="41" dur="500"/>
                                            <p:tgtEl>
                                              <p:spTgt spid="43"/>
                                            </p:tgtEl>
                                          </p:cBhvr>
                                        </p:animEffect>
                                      </p:childTnLst>
                                    </p:cTn>
                                  </p:par>
                                </p:childTnLst>
                              </p:cTn>
                            </p:par>
                            <p:par>
                              <p:cTn id="42" fill="hold">
                                <p:stCondLst>
                                  <p:cond delay="3500"/>
                                </p:stCondLst>
                                <p:childTnLst>
                                  <p:par>
                                    <p:cTn id="43" presetID="12" presetClass="entr" presetSubtype="2"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p:tgtEl>
                                              <p:spTgt spid="47"/>
                                            </p:tgtEl>
                                            <p:attrNameLst>
                                              <p:attrName>ppt_x</p:attrName>
                                            </p:attrNameLst>
                                          </p:cBhvr>
                                          <p:tavLst>
                                            <p:tav tm="0">
                                              <p:val>
                                                <p:strVal val="#ppt_x+#ppt_w*1.125000"/>
                                              </p:val>
                                            </p:tav>
                                            <p:tav tm="100000">
                                              <p:val>
                                                <p:strVal val="#ppt_x"/>
                                              </p:val>
                                            </p:tav>
                                          </p:tavLst>
                                        </p:anim>
                                        <p:animEffect transition="in" filter="wipe(left)">
                                          <p:cBhvr>
                                            <p:cTn id="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bldLvl="0" animBg="1"/>
          <p:bldP spid="36" grpId="0" bldLvl="0" animBg="1"/>
          <p:bldP spid="37" grpId="0" bldLvl="0" animBg="1"/>
          <p:bldP spid="43" grpId="0"/>
          <p:bldP spid="47"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6717" y="2480816"/>
            <a:ext cx="2051428" cy="1896374"/>
          </a:xfrm>
          <a:prstGeom prst="rect">
            <a:avLst/>
          </a:prstGeom>
          <a:solidFill>
            <a:srgbClr val="02B9E7"/>
          </a:solidFill>
          <a:ln>
            <a:noFill/>
          </a:ln>
        </p:spPr>
        <p:txBody>
          <a:bodyPr vert="horz" wrap="square" lIns="68549" tIns="34274" rIns="68549" bIns="34274" numCol="1" anchor="t" anchorCtr="0" compatLnSpc="1"/>
          <a:lstStyle/>
          <a:p>
            <a:endParaRPr lang="zh-CN" altLang="en-US" sz="1350"/>
          </a:p>
        </p:txBody>
      </p:sp>
      <p:sp>
        <p:nvSpPr>
          <p:cNvPr id="13" name="Oval 9"/>
          <p:cNvSpPr>
            <a:spLocks noChangeArrowheads="1"/>
          </p:cNvSpPr>
          <p:nvPr/>
        </p:nvSpPr>
        <p:spPr bwMode="auto">
          <a:xfrm>
            <a:off x="577117" y="3029818"/>
            <a:ext cx="825176" cy="831062"/>
          </a:xfrm>
          <a:prstGeom prst="ellipse">
            <a:avLst/>
          </a:prstGeom>
          <a:solidFill>
            <a:srgbClr val="FFFFFF"/>
          </a:solidFill>
          <a:ln w="10" cap="flat">
            <a:solidFill>
              <a:srgbClr val="FFFFFF"/>
            </a:solidFill>
            <a:prstDash val="solid"/>
            <a:miter lim="800000"/>
          </a:ln>
        </p:spPr>
        <p:txBody>
          <a:bodyPr vert="horz" wrap="square" lIns="68549" tIns="34274" rIns="68549" bIns="34274" numCol="1" anchor="t" anchorCtr="0" compatLnSpc="1"/>
          <a:lstStyle/>
          <a:p>
            <a:endParaRPr lang="zh-CN" altLang="en-US" sz="1350"/>
          </a:p>
        </p:txBody>
      </p:sp>
      <p:sp>
        <p:nvSpPr>
          <p:cNvPr id="43" name="TextBox 42"/>
          <p:cNvSpPr txBox="1"/>
          <p:nvPr/>
        </p:nvSpPr>
        <p:spPr>
          <a:xfrm>
            <a:off x="2295342" y="3248786"/>
            <a:ext cx="4673908" cy="853406"/>
          </a:xfrm>
          <a:prstGeom prst="rect">
            <a:avLst/>
          </a:prstGeom>
          <a:noFill/>
        </p:spPr>
        <p:txBody>
          <a:bodyPr wrap="square" lIns="68549" tIns="34274" rIns="68549" bIns="34274" rtlCol="0">
            <a:spAutoFit/>
          </a:bodyPr>
          <a:lstStyle/>
          <a:p>
            <a:r>
              <a:rPr lang="zh-CN" altLang="en-US" sz="5096" b="1" dirty="0">
                <a:solidFill>
                  <a:srgbClr val="02B9E7"/>
                </a:solidFill>
                <a:latin typeface="+mj-ea"/>
                <a:ea typeface="+mj-ea"/>
              </a:rPr>
              <a:t>物联网简介</a:t>
            </a:r>
          </a:p>
        </p:txBody>
      </p:sp>
      <p:sp>
        <p:nvSpPr>
          <p:cNvPr id="44" name="TextBox 43"/>
          <p:cNvSpPr txBox="1"/>
          <p:nvPr/>
        </p:nvSpPr>
        <p:spPr>
          <a:xfrm>
            <a:off x="2326547" y="2651807"/>
            <a:ext cx="1196501" cy="484716"/>
          </a:xfrm>
          <a:prstGeom prst="rect">
            <a:avLst/>
          </a:prstGeom>
          <a:noFill/>
        </p:spPr>
        <p:txBody>
          <a:bodyPr wrap="square" lIns="68549" tIns="34274" rIns="68549" bIns="34274" rtlCol="0">
            <a:spAutoFit/>
          </a:bodyPr>
          <a:lstStyle/>
          <a:p>
            <a:r>
              <a:rPr lang="en-US" altLang="zh-CN" sz="2700" dirty="0">
                <a:solidFill>
                  <a:srgbClr val="02B9E7"/>
                </a:solidFill>
                <a:latin typeface="+mn-ea"/>
              </a:rPr>
              <a:t>1.1</a:t>
            </a:r>
            <a:endParaRPr lang="zh-CN" altLang="en-US" sz="2700" dirty="0">
              <a:solidFill>
                <a:srgbClr val="02B9E7"/>
              </a:solidFill>
              <a:latin typeface="+mn-ea"/>
            </a:endParaRPr>
          </a:p>
        </p:txBody>
      </p:sp>
      <p:sp>
        <p:nvSpPr>
          <p:cNvPr id="53" name="Freeform 40"/>
          <p:cNvSpPr>
            <a:spLocks noEditPoints="1"/>
          </p:cNvSpPr>
          <p:nvPr/>
        </p:nvSpPr>
        <p:spPr bwMode="auto">
          <a:xfrm>
            <a:off x="695435" y="3248785"/>
            <a:ext cx="588540" cy="393128"/>
          </a:xfrm>
          <a:custGeom>
            <a:avLst/>
            <a:gdLst>
              <a:gd name="T0" fmla="*/ 544 w 564"/>
              <a:gd name="T1" fmla="*/ 27 h 376"/>
              <a:gd name="T2" fmla="*/ 544 w 564"/>
              <a:gd name="T3" fmla="*/ 309 h 376"/>
              <a:gd name="T4" fmla="*/ 536 w 564"/>
              <a:gd name="T5" fmla="*/ 309 h 376"/>
              <a:gd name="T6" fmla="*/ 518 w 564"/>
              <a:gd name="T7" fmla="*/ 308 h 376"/>
              <a:gd name="T8" fmla="*/ 285 w 564"/>
              <a:gd name="T9" fmla="*/ 367 h 376"/>
              <a:gd name="T10" fmla="*/ 282 w 564"/>
              <a:gd name="T11" fmla="*/ 368 h 376"/>
              <a:gd name="T12" fmla="*/ 279 w 564"/>
              <a:gd name="T13" fmla="*/ 367 h 376"/>
              <a:gd name="T14" fmla="*/ 46 w 564"/>
              <a:gd name="T15" fmla="*/ 308 h 376"/>
              <a:gd name="T16" fmla="*/ 28 w 564"/>
              <a:gd name="T17" fmla="*/ 309 h 376"/>
              <a:gd name="T18" fmla="*/ 20 w 564"/>
              <a:gd name="T19" fmla="*/ 309 h 376"/>
              <a:gd name="T20" fmla="*/ 20 w 564"/>
              <a:gd name="T21" fmla="*/ 27 h 376"/>
              <a:gd name="T22" fmla="*/ 0 w 564"/>
              <a:gd name="T23" fmla="*/ 27 h 376"/>
              <a:gd name="T24" fmla="*/ 0 w 564"/>
              <a:gd name="T25" fmla="*/ 320 h 376"/>
              <a:gd name="T26" fmla="*/ 282 w 564"/>
              <a:gd name="T27" fmla="*/ 376 h 376"/>
              <a:gd name="T28" fmla="*/ 564 w 564"/>
              <a:gd name="T29" fmla="*/ 320 h 376"/>
              <a:gd name="T30" fmla="*/ 564 w 564"/>
              <a:gd name="T31" fmla="*/ 27 h 376"/>
              <a:gd name="T32" fmla="*/ 544 w 564"/>
              <a:gd name="T33" fmla="*/ 27 h 376"/>
              <a:gd name="T34" fmla="*/ 272 w 564"/>
              <a:gd name="T35" fmla="*/ 319 h 376"/>
              <a:gd name="T36" fmla="*/ 272 w 564"/>
              <a:gd name="T37" fmla="*/ 63 h 376"/>
              <a:gd name="T38" fmla="*/ 77 w 564"/>
              <a:gd name="T39" fmla="*/ 1 h 376"/>
              <a:gd name="T40" fmla="*/ 77 w 564"/>
              <a:gd name="T41" fmla="*/ 269 h 376"/>
              <a:gd name="T42" fmla="*/ 84 w 564"/>
              <a:gd name="T43" fmla="*/ 269 h 376"/>
              <a:gd name="T44" fmla="*/ 272 w 564"/>
              <a:gd name="T45" fmla="*/ 319 h 376"/>
              <a:gd name="T46" fmla="*/ 487 w 564"/>
              <a:gd name="T47" fmla="*/ 269 h 376"/>
              <a:gd name="T48" fmla="*/ 487 w 564"/>
              <a:gd name="T49" fmla="*/ 1 h 376"/>
              <a:gd name="T50" fmla="*/ 292 w 564"/>
              <a:gd name="T51" fmla="*/ 63 h 376"/>
              <a:gd name="T52" fmla="*/ 292 w 564"/>
              <a:gd name="T53" fmla="*/ 319 h 376"/>
              <a:gd name="T54" fmla="*/ 480 w 564"/>
              <a:gd name="T55" fmla="*/ 269 h 376"/>
              <a:gd name="T56" fmla="*/ 487 w 564"/>
              <a:gd name="T57" fmla="*/ 269 h 376"/>
              <a:gd name="T58" fmla="*/ 282 w 564"/>
              <a:gd name="T59" fmla="*/ 361 h 376"/>
              <a:gd name="T60" fmla="*/ 531 w 564"/>
              <a:gd name="T61" fmla="*/ 302 h 376"/>
              <a:gd name="T62" fmla="*/ 531 w 564"/>
              <a:gd name="T63" fmla="*/ 5 h 376"/>
              <a:gd name="T64" fmla="*/ 501 w 564"/>
              <a:gd name="T65" fmla="*/ 5 h 376"/>
              <a:gd name="T66" fmla="*/ 501 w 564"/>
              <a:gd name="T67" fmla="*/ 283 h 376"/>
              <a:gd name="T68" fmla="*/ 493 w 564"/>
              <a:gd name="T69" fmla="*/ 282 h 376"/>
              <a:gd name="T70" fmla="*/ 478 w 564"/>
              <a:gd name="T71" fmla="*/ 282 h 376"/>
              <a:gd name="T72" fmla="*/ 287 w 564"/>
              <a:gd name="T73" fmla="*/ 337 h 376"/>
              <a:gd name="T74" fmla="*/ 282 w 564"/>
              <a:gd name="T75" fmla="*/ 340 h 376"/>
              <a:gd name="T76" fmla="*/ 277 w 564"/>
              <a:gd name="T77" fmla="*/ 337 h 376"/>
              <a:gd name="T78" fmla="*/ 86 w 564"/>
              <a:gd name="T79" fmla="*/ 282 h 376"/>
              <a:gd name="T80" fmla="*/ 71 w 564"/>
              <a:gd name="T81" fmla="*/ 282 h 376"/>
              <a:gd name="T82" fmla="*/ 63 w 564"/>
              <a:gd name="T83" fmla="*/ 283 h 376"/>
              <a:gd name="T84" fmla="*/ 63 w 564"/>
              <a:gd name="T85" fmla="*/ 5 h 376"/>
              <a:gd name="T86" fmla="*/ 33 w 564"/>
              <a:gd name="T87" fmla="*/ 5 h 376"/>
              <a:gd name="T88" fmla="*/ 33 w 564"/>
              <a:gd name="T89" fmla="*/ 302 h 376"/>
              <a:gd name="T90" fmla="*/ 282 w 564"/>
              <a:gd name="T91" fmla="*/ 3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4" h="376">
                <a:moveTo>
                  <a:pt x="544" y="27"/>
                </a:moveTo>
                <a:lnTo>
                  <a:pt x="544" y="309"/>
                </a:lnTo>
                <a:lnTo>
                  <a:pt x="536" y="309"/>
                </a:lnTo>
                <a:cubicBezTo>
                  <a:pt x="530" y="308"/>
                  <a:pt x="524" y="308"/>
                  <a:pt x="518" y="308"/>
                </a:cubicBezTo>
                <a:cubicBezTo>
                  <a:pt x="440" y="308"/>
                  <a:pt x="357" y="329"/>
                  <a:pt x="285" y="367"/>
                </a:cubicBezTo>
                <a:lnTo>
                  <a:pt x="282" y="368"/>
                </a:lnTo>
                <a:lnTo>
                  <a:pt x="279" y="367"/>
                </a:lnTo>
                <a:cubicBezTo>
                  <a:pt x="207" y="329"/>
                  <a:pt x="124" y="308"/>
                  <a:pt x="46" y="308"/>
                </a:cubicBezTo>
                <a:cubicBezTo>
                  <a:pt x="40" y="308"/>
                  <a:pt x="34" y="308"/>
                  <a:pt x="28" y="309"/>
                </a:cubicBezTo>
                <a:lnTo>
                  <a:pt x="20" y="309"/>
                </a:lnTo>
                <a:lnTo>
                  <a:pt x="20" y="27"/>
                </a:lnTo>
                <a:cubicBezTo>
                  <a:pt x="13" y="27"/>
                  <a:pt x="6" y="27"/>
                  <a:pt x="0" y="27"/>
                </a:cubicBezTo>
                <a:lnTo>
                  <a:pt x="0" y="320"/>
                </a:lnTo>
                <a:cubicBezTo>
                  <a:pt x="94" y="317"/>
                  <a:pt x="194" y="338"/>
                  <a:pt x="282" y="376"/>
                </a:cubicBezTo>
                <a:cubicBezTo>
                  <a:pt x="370" y="338"/>
                  <a:pt x="470" y="317"/>
                  <a:pt x="564" y="320"/>
                </a:cubicBezTo>
                <a:lnTo>
                  <a:pt x="564" y="27"/>
                </a:lnTo>
                <a:cubicBezTo>
                  <a:pt x="558" y="27"/>
                  <a:pt x="551" y="27"/>
                  <a:pt x="544" y="27"/>
                </a:cubicBezTo>
                <a:close/>
                <a:moveTo>
                  <a:pt x="272" y="319"/>
                </a:moveTo>
                <a:lnTo>
                  <a:pt x="272" y="63"/>
                </a:lnTo>
                <a:cubicBezTo>
                  <a:pt x="212" y="22"/>
                  <a:pt x="142" y="0"/>
                  <a:pt x="77" y="1"/>
                </a:cubicBezTo>
                <a:lnTo>
                  <a:pt x="77" y="269"/>
                </a:lnTo>
                <a:cubicBezTo>
                  <a:pt x="79" y="269"/>
                  <a:pt x="82" y="269"/>
                  <a:pt x="84" y="269"/>
                </a:cubicBezTo>
                <a:cubicBezTo>
                  <a:pt x="147" y="269"/>
                  <a:pt x="214" y="287"/>
                  <a:pt x="272" y="319"/>
                </a:cubicBezTo>
                <a:close/>
                <a:moveTo>
                  <a:pt x="487" y="269"/>
                </a:moveTo>
                <a:lnTo>
                  <a:pt x="487" y="1"/>
                </a:lnTo>
                <a:cubicBezTo>
                  <a:pt x="422" y="0"/>
                  <a:pt x="352" y="22"/>
                  <a:pt x="292" y="63"/>
                </a:cubicBezTo>
                <a:lnTo>
                  <a:pt x="292" y="319"/>
                </a:lnTo>
                <a:cubicBezTo>
                  <a:pt x="350" y="287"/>
                  <a:pt x="417" y="269"/>
                  <a:pt x="480" y="269"/>
                </a:cubicBezTo>
                <a:cubicBezTo>
                  <a:pt x="482" y="269"/>
                  <a:pt x="485" y="269"/>
                  <a:pt x="487" y="269"/>
                </a:cubicBezTo>
                <a:close/>
                <a:moveTo>
                  <a:pt x="282" y="361"/>
                </a:moveTo>
                <a:cubicBezTo>
                  <a:pt x="362" y="318"/>
                  <a:pt x="451" y="299"/>
                  <a:pt x="531" y="302"/>
                </a:cubicBezTo>
                <a:lnTo>
                  <a:pt x="531" y="5"/>
                </a:lnTo>
                <a:cubicBezTo>
                  <a:pt x="521" y="5"/>
                  <a:pt x="511" y="5"/>
                  <a:pt x="501" y="5"/>
                </a:cubicBezTo>
                <a:lnTo>
                  <a:pt x="501" y="283"/>
                </a:lnTo>
                <a:lnTo>
                  <a:pt x="493" y="282"/>
                </a:lnTo>
                <a:cubicBezTo>
                  <a:pt x="488" y="282"/>
                  <a:pt x="483" y="282"/>
                  <a:pt x="478" y="282"/>
                </a:cubicBezTo>
                <a:cubicBezTo>
                  <a:pt x="414" y="282"/>
                  <a:pt x="346" y="301"/>
                  <a:pt x="287" y="337"/>
                </a:cubicBezTo>
                <a:lnTo>
                  <a:pt x="282" y="340"/>
                </a:lnTo>
                <a:lnTo>
                  <a:pt x="277" y="337"/>
                </a:lnTo>
                <a:cubicBezTo>
                  <a:pt x="218" y="301"/>
                  <a:pt x="150" y="282"/>
                  <a:pt x="86" y="282"/>
                </a:cubicBezTo>
                <a:cubicBezTo>
                  <a:pt x="81" y="282"/>
                  <a:pt x="76" y="282"/>
                  <a:pt x="71" y="282"/>
                </a:cubicBezTo>
                <a:lnTo>
                  <a:pt x="63" y="283"/>
                </a:lnTo>
                <a:lnTo>
                  <a:pt x="63" y="5"/>
                </a:lnTo>
                <a:cubicBezTo>
                  <a:pt x="53" y="5"/>
                  <a:pt x="43" y="5"/>
                  <a:pt x="33" y="5"/>
                </a:cubicBezTo>
                <a:lnTo>
                  <a:pt x="33" y="302"/>
                </a:lnTo>
                <a:cubicBezTo>
                  <a:pt x="113" y="299"/>
                  <a:pt x="202" y="318"/>
                  <a:pt x="282" y="361"/>
                </a:cubicBezTo>
                <a:close/>
              </a:path>
            </a:pathLst>
          </a:custGeom>
          <a:solidFill>
            <a:srgbClr val="02B9E7"/>
          </a:solidFill>
          <a:ln>
            <a:noFill/>
          </a:ln>
        </p:spPr>
        <p:txBody>
          <a:bodyPr vert="horz" wrap="square" lIns="68549" tIns="34274" rIns="68549" bIns="34274" numCol="1" anchor="t" anchorCtr="0" compatLnSpc="1"/>
          <a:lstStyle/>
          <a:p>
            <a:endParaRPr lang="zh-CN" altLang="en-US" sz="1350"/>
          </a:p>
        </p:txBody>
      </p:sp>
      <p:sp>
        <p:nvSpPr>
          <p:cNvPr id="6" name="矩形 5"/>
          <p:cNvSpPr/>
          <p:nvPr/>
        </p:nvSpPr>
        <p:spPr>
          <a:xfrm>
            <a:off x="7229881" y="327684"/>
            <a:ext cx="2922104" cy="7066392"/>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 calcmode="lin" valueType="num">
                                      <p:cBhvr>
                                        <p:cTn id="19" dur="500" fill="hold"/>
                                        <p:tgtEl>
                                          <p:spTgt spid="53"/>
                                        </p:tgtEl>
                                        <p:attrNameLst>
                                          <p:attrName>style.rotation</p:attrName>
                                        </p:attrNameLst>
                                      </p:cBhvr>
                                      <p:tavLst>
                                        <p:tav tm="0">
                                          <p:val>
                                            <p:fltVal val="90"/>
                                          </p:val>
                                        </p:tav>
                                        <p:tav tm="100000">
                                          <p:val>
                                            <p:fltVal val="0"/>
                                          </p:val>
                                        </p:tav>
                                      </p:tavLst>
                                    </p:anim>
                                    <p:animEffect transition="in" filter="fade">
                                      <p:cBhvr>
                                        <p:cTn id="20" dur="500"/>
                                        <p:tgtEl>
                                          <p:spTgt spid="53"/>
                                        </p:tgtEl>
                                      </p:cBhvr>
                                    </p:animEffect>
                                  </p:childTnLst>
                                </p:cTn>
                              </p:par>
                              <p:par>
                                <p:cTn id="21" presetID="8" presetClass="emph" presetSubtype="0" fill="hold" grpId="1" nodeType="withEffect">
                                  <p:stCondLst>
                                    <p:cond delay="0"/>
                                  </p:stCondLst>
                                  <p:childTnLst>
                                    <p:animRot by="21600000">
                                      <p:cBhvr>
                                        <p:cTn id="22" dur="500" fill="hold"/>
                                        <p:tgtEl>
                                          <p:spTgt spid="53"/>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400" fill="hold"/>
                                        <p:tgtEl>
                                          <p:spTgt spid="44"/>
                                        </p:tgtEl>
                                        <p:attrNameLst>
                                          <p:attrName>ppt_w</p:attrName>
                                        </p:attrNameLst>
                                      </p:cBhvr>
                                      <p:tavLst>
                                        <p:tav tm="0">
                                          <p:val>
                                            <p:fltVal val="0"/>
                                          </p:val>
                                        </p:tav>
                                        <p:tav tm="100000">
                                          <p:val>
                                            <p:strVal val="#ppt_w"/>
                                          </p:val>
                                        </p:tav>
                                      </p:tavLst>
                                    </p:anim>
                                    <p:anim calcmode="lin" valueType="num">
                                      <p:cBhvr>
                                        <p:cTn id="27" dur="400" fill="hold"/>
                                        <p:tgtEl>
                                          <p:spTgt spid="44"/>
                                        </p:tgtEl>
                                        <p:attrNameLst>
                                          <p:attrName>ppt_h</p:attrName>
                                        </p:attrNameLst>
                                      </p:cBhvr>
                                      <p:tavLst>
                                        <p:tav tm="0">
                                          <p:val>
                                            <p:fltVal val="0"/>
                                          </p:val>
                                        </p:tav>
                                        <p:tav tm="100000">
                                          <p:val>
                                            <p:strVal val="#ppt_h"/>
                                          </p:val>
                                        </p:tav>
                                      </p:tavLst>
                                    </p:anim>
                                    <p:anim calcmode="lin" valueType="num">
                                      <p:cBhvr>
                                        <p:cTn id="28" dur="400" fill="hold"/>
                                        <p:tgtEl>
                                          <p:spTgt spid="44"/>
                                        </p:tgtEl>
                                        <p:attrNameLst>
                                          <p:attrName>style.rotation</p:attrName>
                                        </p:attrNameLst>
                                      </p:cBhvr>
                                      <p:tavLst>
                                        <p:tav tm="0">
                                          <p:val>
                                            <p:fltVal val="90"/>
                                          </p:val>
                                        </p:tav>
                                        <p:tav tm="100000">
                                          <p:val>
                                            <p:fltVal val="0"/>
                                          </p:val>
                                        </p:tav>
                                      </p:tavLst>
                                    </p:anim>
                                    <p:animEffect transition="in" filter="fade">
                                      <p:cBhvr>
                                        <p:cTn id="29" dur="400"/>
                                        <p:tgtEl>
                                          <p:spTgt spid="44"/>
                                        </p:tgtEl>
                                      </p:cBhvr>
                                    </p:animEffect>
                                  </p:childTnLst>
                                </p:cTn>
                              </p:par>
                            </p:childTnLst>
                          </p:cTn>
                        </p:par>
                        <p:par>
                          <p:cTn id="30" fill="hold">
                            <p:stCondLst>
                              <p:cond delay="20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by="(-#ppt_w*2)" calcmode="lin" valueType="num">
                                      <p:cBhvr rctx="PPT">
                                        <p:cTn id="33" dur="250" autoRev="1" fill="hold">
                                          <p:stCondLst>
                                            <p:cond delay="0"/>
                                          </p:stCondLst>
                                        </p:cTn>
                                        <p:tgtEl>
                                          <p:spTgt spid="43"/>
                                        </p:tgtEl>
                                        <p:attrNameLst>
                                          <p:attrName>ppt_w</p:attrName>
                                        </p:attrNameLst>
                                      </p:cBhvr>
                                    </p:anim>
                                    <p:anim by="(#ppt_w*0.50)" calcmode="lin" valueType="num">
                                      <p:cBhvr>
                                        <p:cTn id="34" dur="250" decel="50000" autoRev="1" fill="hold">
                                          <p:stCondLst>
                                            <p:cond delay="0"/>
                                          </p:stCondLst>
                                        </p:cTn>
                                        <p:tgtEl>
                                          <p:spTgt spid="43"/>
                                        </p:tgtEl>
                                        <p:attrNameLst>
                                          <p:attrName>ppt_x</p:attrName>
                                        </p:attrNameLst>
                                      </p:cBhvr>
                                    </p:anim>
                                    <p:anim from="(-#ppt_h/2)" to="(#ppt_y)" calcmode="lin" valueType="num">
                                      <p:cBhvr>
                                        <p:cTn id="35" dur="500" fill="hold">
                                          <p:stCondLst>
                                            <p:cond delay="0"/>
                                          </p:stCondLst>
                                        </p:cTn>
                                        <p:tgtEl>
                                          <p:spTgt spid="43"/>
                                        </p:tgtEl>
                                        <p:attrNameLst>
                                          <p:attrName>ppt_y</p:attrName>
                                        </p:attrNameLst>
                                      </p:cBhvr>
                                    </p:anim>
                                    <p:animRot by="21600000">
                                      <p:cBhvr>
                                        <p:cTn id="36" dur="500" fill="hold">
                                          <p:stCondLst>
                                            <p:cond delay="0"/>
                                          </p:stCondLst>
                                        </p:cTn>
                                        <p:tgtEl>
                                          <p:spTgt spid="43"/>
                                        </p:tgtEl>
                                        <p:attrNameLst>
                                          <p:attrName>r</p:attrName>
                                        </p:attrNameLst>
                                      </p:cBhvr>
                                    </p:animRot>
                                  </p:childTnLst>
                                </p:cTn>
                              </p:par>
                            </p:childTnLst>
                          </p:cTn>
                        </p:par>
                        <p:par>
                          <p:cTn id="37" fill="hold">
                            <p:stCondLst>
                              <p:cond delay="2599"/>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43" grpId="0"/>
      <p:bldP spid="44" grpId="0"/>
      <p:bldP spid="53" grpId="0" animBg="1"/>
      <p:bldP spid="53" grpId="1"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075957" y="2232026"/>
            <a:ext cx="6985364" cy="2763440"/>
          </a:xfrm>
          <a:prstGeom prst="rect">
            <a:avLst/>
          </a:prstGeom>
          <a:solidFill>
            <a:schemeClr val="bg1">
              <a:lumMod val="50000"/>
            </a:schemeClr>
          </a:solidFill>
          <a:ln>
            <a:solidFill>
              <a:srgbClr val="0089D2"/>
            </a:solidFill>
          </a:ln>
          <a:effectLst>
            <a:outerShdw blurRad="50800" dist="38100" dir="5400000" algn="t" rotWithShape="0">
              <a:prstClr val="black">
                <a:alpha val="20000"/>
              </a:prstClr>
            </a:outerShdw>
          </a:effectLst>
        </p:spPr>
        <p:txBody>
          <a:bodyPr vert="horz" wrap="square" lIns="68580" tIns="34290" rIns="68580" bIns="3429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1057204" y="2184401"/>
            <a:ext cx="6985364" cy="2763440"/>
          </a:xfrm>
          <a:prstGeom prst="rect">
            <a:avLst/>
          </a:prstGeom>
          <a:solidFill>
            <a:srgbClr val="F9F9F9"/>
          </a:solidFill>
          <a:ln>
            <a:noFill/>
          </a:ln>
          <a:effectLst>
            <a:outerShdw blurRad="50800" dist="38100" dir="5400000" algn="t" rotWithShape="0">
              <a:prstClr val="black">
                <a:alpha val="20000"/>
              </a:prstClr>
            </a:outerShdw>
          </a:effectLst>
        </p:spPr>
        <p:txBody>
          <a:bodyPr vert="horz" wrap="square" lIns="68580" tIns="34290" rIns="68580" bIns="3429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8"/>
          <p:cNvSpPr>
            <a:spLocks noChangeArrowheads="1"/>
          </p:cNvSpPr>
          <p:nvPr/>
        </p:nvSpPr>
        <p:spPr bwMode="auto">
          <a:xfrm>
            <a:off x="1067410" y="1483120"/>
            <a:ext cx="1210545" cy="707992"/>
          </a:xfrm>
          <a:prstGeom prst="rect">
            <a:avLst/>
          </a:prstGeom>
          <a:noFill/>
          <a:ln w="9525">
            <a:noFill/>
            <a:bevel/>
          </a:ln>
        </p:spPr>
        <p:txBody>
          <a:bodyPr wrap="none" lIns="91419" tIns="45709" rIns="91419" bIns="45709">
            <a:spAutoFit/>
          </a:bodyPr>
          <a:lstStyle/>
          <a:p>
            <a:pPr defTabSz="913924">
              <a:defRPr/>
            </a:pPr>
            <a:r>
              <a:rPr lang="zh-CN" altLang="en-US" sz="4001" kern="0" dirty="0">
                <a:solidFill>
                  <a:srgbClr val="04B0BE"/>
                </a:solidFill>
                <a:latin typeface="Arial" panose="020B0604020202020204" pitchFamily="34" charset="0"/>
                <a:ea typeface="微软雅黑" panose="020B0503020204020204" pitchFamily="34" charset="-122"/>
                <a:sym typeface="Arial" panose="020B0604020202020204" pitchFamily="34" charset="0"/>
              </a:rPr>
              <a:t>前言</a:t>
            </a:r>
            <a:endParaRPr lang="zh-CN" altLang="en-US" kern="0" dirty="0">
              <a:solidFill>
                <a:srgbClr val="04B0B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前言"/>
          <p:cNvSpPr>
            <a:spLocks noChangeArrowheads="1"/>
          </p:cNvSpPr>
          <p:nvPr/>
        </p:nvSpPr>
        <p:spPr bwMode="auto">
          <a:xfrm>
            <a:off x="2196486" y="1756965"/>
            <a:ext cx="1660990" cy="430993"/>
          </a:xfrm>
          <a:prstGeom prst="rect">
            <a:avLst/>
          </a:prstGeom>
          <a:noFill/>
          <a:ln w="9525">
            <a:noFill/>
            <a:bevel/>
          </a:ln>
        </p:spPr>
        <p:txBody>
          <a:bodyPr wrap="none" lIns="91419" tIns="45709" rIns="91419" bIns="45709">
            <a:spAutoFit/>
          </a:bodyPr>
          <a:lstStyle/>
          <a:p>
            <a:pPr algn="ctr"/>
            <a:r>
              <a:rPr lang="en-US" altLang="zh-CN" sz="2201" dirty="0">
                <a:solidFill>
                  <a:srgbClr val="02B9E7"/>
                </a:solidFill>
                <a:latin typeface="Arial" panose="020B0604020202020204" pitchFamily="34" charset="0"/>
                <a:ea typeface="微软雅黑" panose="020B0503020204020204" pitchFamily="34" charset="-122"/>
                <a:sym typeface="Arial" panose="020B0604020202020204" pitchFamily="34" charset="0"/>
              </a:rPr>
              <a:t>Introduction</a:t>
            </a:r>
            <a:endParaRPr lang="zh-CN" altLang="en-US" sz="2201" dirty="0">
              <a:solidFill>
                <a:srgbClr val="02B9E7"/>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5"/>
          <p:cNvSpPr>
            <a:spLocks noChangeArrowheads="1"/>
          </p:cNvSpPr>
          <p:nvPr/>
        </p:nvSpPr>
        <p:spPr bwMode="auto">
          <a:xfrm>
            <a:off x="1070374" y="2212976"/>
            <a:ext cx="7003256" cy="2763440"/>
          </a:xfrm>
          <a:prstGeom prst="rect">
            <a:avLst/>
          </a:prstGeom>
          <a:noFill/>
          <a:ln w="19050">
            <a:solidFill>
              <a:srgbClr val="0089D2"/>
            </a:solidFill>
            <a:bevel/>
          </a:ln>
        </p:spPr>
        <p:txBody>
          <a:bodyPr lIns="68568" tIns="34285" rIns="68568" bIns="34285" anchor="ctr"/>
          <a:lstStyle/>
          <a:p>
            <a:pPr algn="ctr"/>
            <a:endParaRPr lang="zh-CN"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1"/>
          <p:cNvSpPr>
            <a:spLocks noChangeArrowheads="1"/>
          </p:cNvSpPr>
          <p:nvPr/>
        </p:nvSpPr>
        <p:spPr bwMode="auto">
          <a:xfrm>
            <a:off x="1345047" y="2375328"/>
            <a:ext cx="6409678" cy="238158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52" tIns="36276" rIns="72552" bIns="36276">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150000"/>
              </a:lnSpc>
            </a:pPr>
            <a:r>
              <a:rPr lang="zh-CN" altLang="en-US" sz="2000" dirty="0">
                <a:solidFill>
                  <a:schemeClr val="tx1">
                    <a:lumMod val="75000"/>
                    <a:lumOff val="25000"/>
                  </a:schemeClr>
                </a:solidFill>
                <a:ea typeface="微软雅黑" panose="020B0503020204020204" pitchFamily="34" charset="-122"/>
                <a:sym typeface="Arial" panose="020B0604020202020204" pitchFamily="34" charset="0"/>
              </a:rPr>
              <a:t>       物联网，</a:t>
            </a:r>
            <a:r>
              <a:rPr lang="en-US" altLang="zh-CN" sz="2000" dirty="0">
                <a:solidFill>
                  <a:schemeClr val="tx1">
                    <a:lumMod val="75000"/>
                    <a:lumOff val="25000"/>
                  </a:schemeClr>
                </a:solidFill>
                <a:ea typeface="微软雅黑" panose="020B0503020204020204" pitchFamily="34" charset="-122"/>
                <a:sym typeface="Arial" panose="020B0604020202020204" pitchFamily="34" charset="0"/>
              </a:rPr>
              <a:t>Internet of Things (</a:t>
            </a:r>
            <a:r>
              <a:rPr lang="en-US" altLang="zh-CN" sz="2000" dirty="0" err="1">
                <a:solidFill>
                  <a:schemeClr val="tx1">
                    <a:lumMod val="75000"/>
                    <a:lumOff val="25000"/>
                  </a:schemeClr>
                </a:solidFill>
                <a:ea typeface="微软雅黑" panose="020B0503020204020204" pitchFamily="34" charset="-122"/>
                <a:sym typeface="Arial" panose="020B0604020202020204" pitchFamily="34" charset="0"/>
              </a:rPr>
              <a:t>IoT</a:t>
            </a:r>
            <a:r>
              <a:rPr lang="en-US" altLang="zh-CN" sz="2000" dirty="0">
                <a:solidFill>
                  <a:schemeClr val="tx1">
                    <a:lumMod val="75000"/>
                    <a:lumOff val="25000"/>
                  </a:schemeClr>
                </a:solidFill>
                <a:ea typeface="微软雅黑" panose="020B0503020204020204" pitchFamily="34" charset="-122"/>
                <a:sym typeface="Arial" panose="020B0604020202020204" pitchFamily="34" charset="0"/>
              </a:rPr>
              <a:t>)</a:t>
            </a:r>
            <a:r>
              <a:rPr lang="zh-CN" altLang="en-US" sz="2000" dirty="0">
                <a:solidFill>
                  <a:schemeClr val="tx1">
                    <a:lumMod val="75000"/>
                    <a:lumOff val="25000"/>
                  </a:schemeClr>
                </a:solidFill>
                <a:ea typeface="微软雅黑" panose="020B0503020204020204" pitchFamily="34" charset="-122"/>
                <a:sym typeface="Arial" panose="020B0604020202020204" pitchFamily="34" charset="0"/>
              </a:rPr>
              <a:t>，就是物物相连的互联网。</a:t>
            </a:r>
            <a:endParaRPr lang="en-US" altLang="zh-CN" sz="2000" dirty="0">
              <a:solidFill>
                <a:schemeClr val="tx1">
                  <a:lumMod val="75000"/>
                  <a:lumOff val="25000"/>
                </a:schemeClr>
              </a:solidFill>
              <a:ea typeface="微软雅黑" panose="020B0503020204020204" pitchFamily="34" charset="-122"/>
              <a:sym typeface="Arial" panose="020B0604020202020204" pitchFamily="34" charset="0"/>
            </a:endParaRPr>
          </a:p>
          <a:p>
            <a:pPr marL="457200" indent="-457200" eaLnBrk="0" hangingPunct="0">
              <a:lnSpc>
                <a:spcPct val="150000"/>
              </a:lnSpc>
              <a:buAutoNum type="arabicPeriod"/>
            </a:pPr>
            <a:r>
              <a:rPr lang="zh-CN" altLang="en-US" sz="2000" dirty="0">
                <a:solidFill>
                  <a:schemeClr val="tx1">
                    <a:lumMod val="75000"/>
                    <a:lumOff val="25000"/>
                  </a:schemeClr>
                </a:solidFill>
                <a:ea typeface="微软雅黑" panose="020B0503020204020204" pitchFamily="34" charset="-122"/>
                <a:sym typeface="Arial" panose="020B0604020202020204" pitchFamily="34" charset="0"/>
              </a:rPr>
              <a:t>物联网的核心和基础仍是互联网；</a:t>
            </a:r>
            <a:endParaRPr lang="en-US" altLang="zh-CN" sz="2000" dirty="0">
              <a:solidFill>
                <a:schemeClr val="tx1">
                  <a:lumMod val="75000"/>
                  <a:lumOff val="25000"/>
                </a:schemeClr>
              </a:solidFill>
              <a:ea typeface="微软雅黑" panose="020B0503020204020204" pitchFamily="34" charset="-122"/>
              <a:sym typeface="Arial" panose="020B0604020202020204" pitchFamily="34" charset="0"/>
            </a:endParaRPr>
          </a:p>
          <a:p>
            <a:pPr marL="457200" indent="-457200" eaLnBrk="0" hangingPunct="0">
              <a:lnSpc>
                <a:spcPct val="150000"/>
              </a:lnSpc>
              <a:buAutoNum type="arabicPeriod"/>
            </a:pPr>
            <a:r>
              <a:rPr lang="zh-CN" altLang="en-US" sz="2000" dirty="0">
                <a:solidFill>
                  <a:schemeClr val="tx1">
                    <a:lumMod val="75000"/>
                    <a:lumOff val="25000"/>
                  </a:schemeClr>
                </a:solidFill>
                <a:ea typeface="微软雅黑" panose="020B0503020204020204" pitchFamily="34" charset="-122"/>
                <a:sym typeface="Arial" panose="020B0604020202020204" pitchFamily="34" charset="0"/>
              </a:rPr>
              <a:t>物联网的用户端延伸和扩展到了物与物之间。</a:t>
            </a:r>
            <a:endParaRPr lang="en-US" altLang="zh-CN" sz="2000" dirty="0">
              <a:solidFill>
                <a:schemeClr val="tx1">
                  <a:lumMod val="75000"/>
                  <a:lumOff val="25000"/>
                </a:schemeClr>
              </a:solidFill>
              <a:ea typeface="微软雅黑" panose="020B0503020204020204" pitchFamily="34" charset="-122"/>
              <a:sym typeface="Arial" panose="020B0604020202020204" pitchFamily="34" charset="0"/>
            </a:endParaRPr>
          </a:p>
          <a:p>
            <a:pPr eaLnBrk="0" hangingPunct="0">
              <a:lnSpc>
                <a:spcPct val="150000"/>
              </a:lnSpc>
            </a:pPr>
            <a:r>
              <a:rPr lang="en-US" altLang="zh-CN" sz="2000" dirty="0">
                <a:solidFill>
                  <a:schemeClr val="tx1">
                    <a:lumMod val="75000"/>
                    <a:lumOff val="25000"/>
                  </a:schemeClr>
                </a:solidFill>
                <a:ea typeface="微软雅黑" panose="020B0503020204020204" pitchFamily="34" charset="-122"/>
                <a:sym typeface="Arial" panose="020B0604020202020204" pitchFamily="34" charset="0"/>
              </a:rPr>
              <a:t>       </a:t>
            </a:r>
            <a:r>
              <a:rPr lang="zh-CN" altLang="en-US" sz="2000" dirty="0">
                <a:solidFill>
                  <a:schemeClr val="tx1">
                    <a:lumMod val="75000"/>
                    <a:lumOff val="25000"/>
                  </a:schemeClr>
                </a:solidFill>
                <a:ea typeface="微软雅黑" panose="020B0503020204020204" pitchFamily="34" charset="-122"/>
                <a:sym typeface="Arial" panose="020B0604020202020204" pitchFamily="34" charset="0"/>
              </a:rPr>
              <a:t>物联网是现代信息技术的第三次革命。</a:t>
            </a:r>
            <a:endParaRPr sz="2000" dirty="0">
              <a:solidFill>
                <a:schemeClr val="tx1">
                  <a:lumMod val="75000"/>
                  <a:lumOff val="25000"/>
                </a:schemeClr>
              </a:solidFill>
              <a:ea typeface="微软雅黑" panose="020B0503020204020204" pitchFamily="34" charset="-122"/>
              <a:sym typeface="Arial" panose="020B0604020202020204" pitchFamily="34" charset="0"/>
            </a:endParaRPr>
          </a:p>
        </p:txBody>
      </p:sp>
      <p:pic>
        <p:nvPicPr>
          <p:cNvPr id="17" name="Picture 2"/>
          <p:cNvPicPr>
            <a:picLocks noChangeAspect="1" noChangeArrowheads="1"/>
          </p:cNvPicPr>
          <p:nvPr/>
        </p:nvPicPr>
        <p:blipFill>
          <a:blip r:embed="rId3" cstate="screen"/>
          <a:stretch>
            <a:fillRect/>
          </a:stretch>
        </p:blipFill>
        <p:spPr bwMode="auto">
          <a:xfrm>
            <a:off x="5333869" y="4839799"/>
            <a:ext cx="1145954" cy="812764"/>
          </a:xfrm>
          <a:prstGeom prst="rect">
            <a:avLst/>
          </a:prstGeom>
          <a:solidFill>
            <a:srgbClr val="FFFFFF">
              <a:shade val="85000"/>
            </a:srgbClr>
          </a:solidFill>
          <a:ln w="1143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6350" h="19050"/>
            <a:contourClr>
              <a:srgbClr val="969696"/>
            </a:contourClr>
          </a:sp3d>
        </p:spPr>
      </p:pic>
      <p:pic>
        <p:nvPicPr>
          <p:cNvPr id="18" name="Picture 6"/>
          <p:cNvPicPr>
            <a:picLocks noChangeAspect="1" noChangeArrowheads="1"/>
          </p:cNvPicPr>
          <p:nvPr/>
        </p:nvPicPr>
        <p:blipFill>
          <a:blip r:embed="rId4" cstate="screen"/>
          <a:stretch>
            <a:fillRect/>
          </a:stretch>
        </p:blipFill>
        <p:spPr bwMode="auto">
          <a:xfrm rot="854817">
            <a:off x="6731081" y="4788745"/>
            <a:ext cx="1243851" cy="788039"/>
          </a:xfrm>
          <a:prstGeom prst="rect">
            <a:avLst/>
          </a:prstGeom>
          <a:solidFill>
            <a:srgbClr val="FFFFFF">
              <a:shade val="85000"/>
            </a:srgbClr>
          </a:solidFill>
          <a:ln w="1143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9" name="Picture 3" descr="D:\360data\重要数据\桌面\未标题-1.png"/>
          <p:cNvPicPr>
            <a:picLocks noChangeAspect="1" noChangeArrowheads="1"/>
          </p:cNvPicPr>
          <p:nvPr/>
        </p:nvPicPr>
        <p:blipFill>
          <a:blip r:embed="rId5" cstate="print"/>
          <a:srcRect/>
          <a:stretch>
            <a:fillRect/>
          </a:stretch>
        </p:blipFill>
        <p:spPr bwMode="auto">
          <a:xfrm>
            <a:off x="4683236" y="3032916"/>
            <a:ext cx="2221995" cy="298608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D:\360data\重要数据\桌面\未标题2-1.png"/>
          <p:cNvPicPr>
            <a:picLocks noChangeAspect="1" noChangeArrowheads="1"/>
          </p:cNvPicPr>
          <p:nvPr/>
        </p:nvPicPr>
        <p:blipFill>
          <a:blip r:embed="rId6" cstate="print"/>
          <a:srcRect/>
          <a:stretch>
            <a:fillRect/>
          </a:stretch>
        </p:blipFill>
        <p:spPr bwMode="auto">
          <a:xfrm>
            <a:off x="2110217" y="3004341"/>
            <a:ext cx="2293443" cy="301466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72"/>
          <p:cNvPicPr>
            <a:picLocks noChangeAspect="1" noChangeArrowheads="1"/>
          </p:cNvPicPr>
          <p:nvPr/>
        </p:nvPicPr>
        <p:blipFill>
          <a:blip r:embed="rId7" cstate="screen">
            <a:clrChange>
              <a:clrFrom>
                <a:srgbClr val="FFFFFF"/>
              </a:clrFrom>
              <a:clrTo>
                <a:srgbClr val="FFFFFF">
                  <a:alpha val="0"/>
                </a:srgbClr>
              </a:clrTo>
            </a:clrChange>
          </a:blip>
          <a:srcRect/>
          <a:stretch>
            <a:fillRect/>
          </a:stretch>
        </p:blipFill>
        <p:spPr bwMode="auto">
          <a:xfrm>
            <a:off x="7447280" y="953154"/>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918282"/>
            <a:ext cx="9144000" cy="100719"/>
          </a:xfrm>
          <a:prstGeom prst="rect">
            <a:avLst/>
          </a:prstGeom>
          <a:solidFill>
            <a:srgbClr val="04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10068902" y="7643813"/>
            <a:ext cx="704039" cy="300082"/>
          </a:xfrm>
          <a:prstGeom prst="rect">
            <a:avLst/>
          </a:prstGeom>
          <a:noFill/>
        </p:spPr>
        <p:txBody>
          <a:bodyPr wrap="none" rtlCol="0">
            <a:spAutoFit/>
          </a:bodyPr>
          <a:lstStyle/>
          <a:p>
            <a:r>
              <a:rPr lang="zh-CN" altLang="en-US" sz="1350" dirty="0"/>
              <a:t>延迟符</a:t>
            </a:r>
          </a:p>
        </p:txBody>
      </p:sp>
    </p:spTree>
  </p:cSld>
  <p:clrMapOvr>
    <a:masterClrMapping/>
  </p:clrMapOvr>
  <mc:AlternateContent xmlns:mc="http://schemas.openxmlformats.org/markup-compatibility/2006" xmlns:p14="http://schemas.microsoft.com/office/powerpoint/2010/main">
    <mc:Choice Requires="p14">
      <p:transition p14:dur="1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250"/>
                                        <p:tgtEl>
                                          <p:spTgt spid="23"/>
                                        </p:tgtEl>
                                      </p:cBhvr>
                                    </p:animEffect>
                                  </p:childTnLst>
                                </p:cTn>
                              </p:par>
                            </p:childTnLst>
                          </p:cTn>
                        </p:par>
                        <p:par>
                          <p:cTn id="8" fill="hold">
                            <p:stCondLst>
                              <p:cond delay="25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50"/>
                                        <p:tgtEl>
                                          <p:spTgt spid="13"/>
                                        </p:tgtEl>
                                      </p:cBhvr>
                                    </p:animEffect>
                                    <p:anim calcmode="lin" valueType="num">
                                      <p:cBhvr>
                                        <p:cTn id="12" dur="250" fill="hold"/>
                                        <p:tgtEl>
                                          <p:spTgt spid="13"/>
                                        </p:tgtEl>
                                        <p:attrNameLst>
                                          <p:attrName>ppt_x</p:attrName>
                                        </p:attrNameLst>
                                      </p:cBhvr>
                                      <p:tavLst>
                                        <p:tav tm="0">
                                          <p:val>
                                            <p:strVal val="#ppt_x"/>
                                          </p:val>
                                        </p:tav>
                                        <p:tav tm="100000">
                                          <p:val>
                                            <p:strVal val="#ppt_x"/>
                                          </p:val>
                                        </p:tav>
                                      </p:tavLst>
                                    </p:anim>
                                    <p:anim calcmode="lin" valueType="num">
                                      <p:cBhvr>
                                        <p:cTn id="13" dur="250" fill="hold"/>
                                        <p:tgtEl>
                                          <p:spTgt spid="13"/>
                                        </p:tgtEl>
                                        <p:attrNameLst>
                                          <p:attrName>ppt_y</p:attrName>
                                        </p:attrNameLst>
                                      </p:cBhvr>
                                      <p:tavLst>
                                        <p:tav tm="0">
                                          <p:val>
                                            <p:strVal val="#ppt_y+.1"/>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750"/>
                            </p:stCondLst>
                            <p:childTnLst>
                              <p:par>
                                <p:cTn id="18" presetID="2" presetClass="entr" presetSubtype="4" decel="10000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par>
                                <p:cTn id="22" presetID="2" presetClass="entr" presetSubtype="4" decel="10000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par>
                                <p:cTn id="26" presetID="63" presetClass="path" presetSubtype="0" fill="hold" nodeType="withEffect">
                                  <p:stCondLst>
                                    <p:cond delay="500"/>
                                  </p:stCondLst>
                                  <p:childTnLst>
                                    <p:animMotion origin="layout" path="M 0 0 L 0.25 0 E" pathEditMode="relative" ptsTypes="">
                                      <p:cBhvr>
                                        <p:cTn id="27" dur="500" fill="hold"/>
                                        <p:tgtEl>
                                          <p:spTgt spid="19"/>
                                        </p:tgtEl>
                                        <p:attrNameLst>
                                          <p:attrName>ppt_x</p:attrName>
                                          <p:attrName>ppt_y</p:attrName>
                                        </p:attrNameLst>
                                      </p:cBhvr>
                                    </p:animMotion>
                                  </p:childTnLst>
                                </p:cTn>
                              </p:par>
                              <p:par>
                                <p:cTn id="28" presetID="35" presetClass="path" presetSubtype="0" fill="hold" nodeType="withEffect">
                                  <p:stCondLst>
                                    <p:cond delay="500"/>
                                  </p:stCondLst>
                                  <p:childTnLst>
                                    <p:animMotion origin="layout" path="M 0 0 L -0.25 0 E" pathEditMode="relative" ptsTypes="">
                                      <p:cBhvr>
                                        <p:cTn id="29" dur="500" fill="hold"/>
                                        <p:tgtEl>
                                          <p:spTgt spid="20"/>
                                        </p:tgtEl>
                                        <p:attrNameLst>
                                          <p:attrName>ppt_x</p:attrName>
                                          <p:attrName>ppt_y</p:attrName>
                                        </p:attrNameLst>
                                      </p:cBhvr>
                                    </p:animMotion>
                                  </p:childTnLst>
                                </p:cTn>
                              </p:par>
                              <p:par>
                                <p:cTn id="30" presetID="10" presetClass="exit" presetSubtype="0" fill="hold" nodeType="withEffect">
                                  <p:stCondLst>
                                    <p:cond delay="700"/>
                                  </p:stCondLst>
                                  <p:childTnLst>
                                    <p:animEffect transition="out" filter="fade">
                                      <p:cBhvr>
                                        <p:cTn id="31" dur="300"/>
                                        <p:tgtEl>
                                          <p:spTgt spid="20"/>
                                        </p:tgtEl>
                                      </p:cBhvr>
                                    </p:animEffect>
                                    <p:set>
                                      <p:cBhvr>
                                        <p:cTn id="32" dur="1" fill="hold">
                                          <p:stCondLst>
                                            <p:cond delay="299"/>
                                          </p:stCondLst>
                                        </p:cTn>
                                        <p:tgtEl>
                                          <p:spTgt spid="20"/>
                                        </p:tgtEl>
                                        <p:attrNameLst>
                                          <p:attrName>style.visibility</p:attrName>
                                        </p:attrNameLst>
                                      </p:cBhvr>
                                      <p:to>
                                        <p:strVal val="hidden"/>
                                      </p:to>
                                    </p:set>
                                  </p:childTnLst>
                                </p:cTn>
                              </p:par>
                              <p:par>
                                <p:cTn id="33" presetID="10" presetClass="exit" presetSubtype="0" fill="hold" nodeType="withEffect">
                                  <p:stCondLst>
                                    <p:cond delay="700"/>
                                  </p:stCondLst>
                                  <p:childTnLst>
                                    <p:animEffect transition="out" filter="fade">
                                      <p:cBhvr>
                                        <p:cTn id="34" dur="300"/>
                                        <p:tgtEl>
                                          <p:spTgt spid="19"/>
                                        </p:tgtEl>
                                      </p:cBhvr>
                                    </p:animEffect>
                                    <p:set>
                                      <p:cBhvr>
                                        <p:cTn id="35" dur="1" fill="hold">
                                          <p:stCondLst>
                                            <p:cond delay="299"/>
                                          </p:stCondLst>
                                        </p:cTn>
                                        <p:tgtEl>
                                          <p:spTgt spid="19"/>
                                        </p:tgtEl>
                                        <p:attrNameLst>
                                          <p:attrName>style.visibility</p:attrName>
                                        </p:attrNameLst>
                                      </p:cBhvr>
                                      <p:to>
                                        <p:strVal val="hidden"/>
                                      </p:to>
                                    </p:set>
                                  </p:childTnLst>
                                </p:cTn>
                              </p:par>
                              <p:par>
                                <p:cTn id="36" presetID="16" presetClass="entr" presetSubtype="37" fill="hold" grpId="0" nodeType="withEffect">
                                  <p:stCondLst>
                                    <p:cond delay="400"/>
                                  </p:stCondLst>
                                  <p:childTnLst>
                                    <p:set>
                                      <p:cBhvr>
                                        <p:cTn id="37" dur="1" fill="hold">
                                          <p:stCondLst>
                                            <p:cond delay="0"/>
                                          </p:stCondLst>
                                        </p:cTn>
                                        <p:tgtEl>
                                          <p:spTgt spid="15"/>
                                        </p:tgtEl>
                                        <p:attrNameLst>
                                          <p:attrName>style.visibility</p:attrName>
                                        </p:attrNameLst>
                                      </p:cBhvr>
                                      <p:to>
                                        <p:strVal val="visible"/>
                                      </p:to>
                                    </p:set>
                                    <p:animEffect transition="in" filter="barn(outVertical)">
                                      <p:cBhvr>
                                        <p:cTn id="38" dur="500"/>
                                        <p:tgtEl>
                                          <p:spTgt spid="15"/>
                                        </p:tgtEl>
                                      </p:cBhvr>
                                    </p:animEffect>
                                  </p:childTnLst>
                                </p:cTn>
                              </p:par>
                            </p:childTnLst>
                          </p:cTn>
                        </p:par>
                        <p:par>
                          <p:cTn id="39" fill="hold">
                            <p:stCondLst>
                              <p:cond delay="1750"/>
                            </p:stCondLst>
                            <p:childTnLst>
                              <p:par>
                                <p:cTn id="40" presetID="14" presetClass="entr" presetSubtype="10" fill="hold" nodeType="after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42" dur="1000"/>
                                        <p:tgtEl>
                                          <p:spTgt spid="16">
                                            <p:txEl>
                                              <p:pRg st="0" end="0"/>
                                            </p:txEl>
                                          </p:spTgt>
                                        </p:tgtEl>
                                      </p:cBhvr>
                                    </p:animEffect>
                                  </p:childTnLst>
                                </p:cTn>
                              </p:par>
                            </p:childTnLst>
                          </p:cTn>
                        </p:par>
                        <p:par>
                          <p:cTn id="43" fill="hold">
                            <p:stCondLst>
                              <p:cond delay="2750"/>
                            </p:stCondLst>
                            <p:childTnLst>
                              <p:par>
                                <p:cTn id="44" presetID="14" presetClass="entr" presetSubtype="10" fill="hold" nodeType="after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46" dur="1000"/>
                                        <p:tgtEl>
                                          <p:spTgt spid="16">
                                            <p:txEl>
                                              <p:pRg st="1" end="1"/>
                                            </p:txEl>
                                          </p:spTgt>
                                        </p:tgtEl>
                                      </p:cBhvr>
                                    </p:animEffect>
                                  </p:childTnLst>
                                </p:cTn>
                              </p:par>
                            </p:childTnLst>
                          </p:cTn>
                        </p:par>
                        <p:par>
                          <p:cTn id="47" fill="hold">
                            <p:stCondLst>
                              <p:cond delay="3750"/>
                            </p:stCondLst>
                            <p:childTnLst>
                              <p:par>
                                <p:cTn id="48" presetID="14" presetClass="entr" presetSubtype="10" fill="hold" nodeType="afterEffect">
                                  <p:stCondLst>
                                    <p:cond delay="0"/>
                                  </p:stCondLst>
                                  <p:childTnLst>
                                    <p:set>
                                      <p:cBhvr>
                                        <p:cTn id="49"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50" dur="1000"/>
                                        <p:tgtEl>
                                          <p:spTgt spid="16">
                                            <p:txEl>
                                              <p:pRg st="2" end="2"/>
                                            </p:txEl>
                                          </p:spTgt>
                                        </p:tgtEl>
                                      </p:cBhvr>
                                    </p:animEffect>
                                  </p:childTnLst>
                                </p:cTn>
                              </p:par>
                            </p:childTnLst>
                          </p:cTn>
                        </p:par>
                        <p:par>
                          <p:cTn id="51" fill="hold">
                            <p:stCondLst>
                              <p:cond delay="4750"/>
                            </p:stCondLst>
                            <p:childTnLst>
                              <p:par>
                                <p:cTn id="52" presetID="14" presetClass="entr" presetSubtype="10" fill="hold" nodeType="afterEffect">
                                  <p:stCondLst>
                                    <p:cond delay="0"/>
                                  </p:stCondLst>
                                  <p:childTnLst>
                                    <p:set>
                                      <p:cBhvr>
                                        <p:cTn id="53" dur="1" fill="hold">
                                          <p:stCondLst>
                                            <p:cond delay="0"/>
                                          </p:stCondLst>
                                        </p:cTn>
                                        <p:tgtEl>
                                          <p:spTgt spid="16">
                                            <p:txEl>
                                              <p:pRg st="3" end="3"/>
                                            </p:txEl>
                                          </p:spTgt>
                                        </p:tgtEl>
                                        <p:attrNameLst>
                                          <p:attrName>style.visibility</p:attrName>
                                        </p:attrNameLst>
                                      </p:cBhvr>
                                      <p:to>
                                        <p:strVal val="visible"/>
                                      </p:to>
                                    </p:set>
                                    <p:animEffect transition="in" filter="randombar(horizontal)">
                                      <p:cBhvr>
                                        <p:cTn id="54" dur="1000"/>
                                        <p:tgtEl>
                                          <p:spTgt spid="16">
                                            <p:txEl>
                                              <p:pRg st="3" end="3"/>
                                            </p:txEl>
                                          </p:spTgt>
                                        </p:tgtEl>
                                      </p:cBhvr>
                                    </p:animEffect>
                                  </p:childTnLst>
                                </p:cTn>
                              </p:par>
                            </p:childTnLst>
                          </p:cTn>
                        </p:par>
                        <p:par>
                          <p:cTn id="55" fill="hold">
                            <p:stCondLst>
                              <p:cond delay="5750"/>
                            </p:stCondLst>
                            <p:childTnLst>
                              <p:par>
                                <p:cTn id="56" presetID="52" presetClass="entr" presetSubtype="0" fill="hold" nodeType="afterEffect">
                                  <p:stCondLst>
                                    <p:cond delay="0"/>
                                  </p:stCondLst>
                                  <p:childTnLst>
                                    <p:set>
                                      <p:cBhvr>
                                        <p:cTn id="57" dur="1" fill="hold">
                                          <p:stCondLst>
                                            <p:cond delay="0"/>
                                          </p:stCondLst>
                                        </p:cTn>
                                        <p:tgtEl>
                                          <p:spTgt spid="17"/>
                                        </p:tgtEl>
                                        <p:attrNameLst>
                                          <p:attrName>style.visibility</p:attrName>
                                        </p:attrNameLst>
                                      </p:cBhvr>
                                      <p:to>
                                        <p:strVal val="visible"/>
                                      </p:to>
                                    </p:set>
                                    <p:animScale>
                                      <p:cBhvr>
                                        <p:cTn id="58"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500" decel="50000" fill="hold">
                                          <p:stCondLst>
                                            <p:cond delay="0"/>
                                          </p:stCondLst>
                                        </p:cTn>
                                        <p:tgtEl>
                                          <p:spTgt spid="17"/>
                                        </p:tgtEl>
                                        <p:attrNameLst>
                                          <p:attrName>ppt_x</p:attrName>
                                          <p:attrName>ppt_y</p:attrName>
                                        </p:attrNameLst>
                                      </p:cBhvr>
                                    </p:animMotion>
                                    <p:animEffect transition="in" filter="fade">
                                      <p:cBhvr>
                                        <p:cTn id="60" dur="500"/>
                                        <p:tgtEl>
                                          <p:spTgt spid="17"/>
                                        </p:tgtEl>
                                      </p:cBhvr>
                                    </p:animEffect>
                                  </p:childTnLst>
                                </p:cTn>
                              </p:par>
                              <p:par>
                                <p:cTn id="61" presetID="52" presetClass="entr" presetSubtype="0" fill="hold" nodeType="withEffect">
                                  <p:stCondLst>
                                    <p:cond delay="500"/>
                                  </p:stCondLst>
                                  <p:childTnLst>
                                    <p:set>
                                      <p:cBhvr>
                                        <p:cTn id="62" dur="1" fill="hold">
                                          <p:stCondLst>
                                            <p:cond delay="0"/>
                                          </p:stCondLst>
                                        </p:cTn>
                                        <p:tgtEl>
                                          <p:spTgt spid="18"/>
                                        </p:tgtEl>
                                        <p:attrNameLst>
                                          <p:attrName>style.visibility</p:attrName>
                                        </p:attrNameLst>
                                      </p:cBhvr>
                                      <p:to>
                                        <p:strVal val="visible"/>
                                      </p:to>
                                    </p:set>
                                    <p:animScale>
                                      <p:cBhvr>
                                        <p:cTn id="63" dur="5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500" decel="50000" fill="hold">
                                          <p:stCondLst>
                                            <p:cond delay="0"/>
                                          </p:stCondLst>
                                        </p:cTn>
                                        <p:tgtEl>
                                          <p:spTgt spid="18"/>
                                        </p:tgtEl>
                                        <p:attrNameLst>
                                          <p:attrName>ppt_x</p:attrName>
                                          <p:attrName>ppt_y</p:attrName>
                                        </p:attrNameLst>
                                      </p:cBhvr>
                                    </p:animMotion>
                                    <p:animEffect transition="in" filter="fade">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27990" y="3467338"/>
            <a:ext cx="6186612" cy="3102677"/>
          </a:xfrm>
          <a:prstGeom prst="ellipse">
            <a:avLst/>
          </a:prstGeom>
          <a:solidFill>
            <a:schemeClr val="accent1">
              <a:alpha val="19000"/>
            </a:schemeClr>
          </a:solidFill>
          <a:ln>
            <a:solidFill>
              <a:schemeClr val="accent1">
                <a:shade val="50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物联网的概念</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6"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7"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8" name="Oval 5"/>
          <p:cNvSpPr>
            <a:spLocks noChangeArrowheads="1"/>
          </p:cNvSpPr>
          <p:nvPr/>
        </p:nvSpPr>
        <p:spPr bwMode="auto">
          <a:xfrm>
            <a:off x="153701" y="1776843"/>
            <a:ext cx="1180424" cy="1172766"/>
          </a:xfrm>
          <a:prstGeom prst="ellipse">
            <a:avLst/>
          </a:prstGeom>
          <a:solidFill>
            <a:srgbClr val="04B0BE"/>
          </a:solidFill>
          <a:ln w="38100" cap="flat">
            <a:solidFill>
              <a:srgbClr val="04B0BE"/>
            </a:solidFill>
            <a:prstDash val="solid"/>
            <a:miter lim="800000"/>
          </a:ln>
        </p:spPr>
        <p:txBody>
          <a:bodyPr vert="horz" wrap="square" lIns="68549" tIns="34274" rIns="68549" bIns="34274" numCol="1" anchor="t" anchorCtr="0" compatLnSpc="1"/>
          <a:lstStyle/>
          <a:p>
            <a:endParaRPr lang="zh-CN" altLang="en-US" sz="1350"/>
          </a:p>
        </p:txBody>
      </p:sp>
      <p:sp>
        <p:nvSpPr>
          <p:cNvPr id="11" name="Freeform 10"/>
          <p:cNvSpPr>
            <a:spLocks noEditPoints="1"/>
          </p:cNvSpPr>
          <p:nvPr/>
        </p:nvSpPr>
        <p:spPr bwMode="auto">
          <a:xfrm>
            <a:off x="1402923" y="2233222"/>
            <a:ext cx="273977" cy="27222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4" name="TextBox 13"/>
          <p:cNvSpPr txBox="1"/>
          <p:nvPr/>
        </p:nvSpPr>
        <p:spPr>
          <a:xfrm flipH="1">
            <a:off x="331028" y="2017113"/>
            <a:ext cx="837243" cy="680923"/>
          </a:xfrm>
          <a:prstGeom prst="rect">
            <a:avLst/>
          </a:prstGeom>
          <a:noFill/>
        </p:spPr>
        <p:txBody>
          <a:bodyPr wrap="square" lIns="68549" tIns="34274" rIns="68549" bIns="34274" rtlCol="0">
            <a:spAutoFit/>
          </a:bodyPr>
          <a:lstStyle/>
          <a:p>
            <a:pPr algn="ctr"/>
            <a:r>
              <a:rPr lang="en-US" altLang="zh-CN" sz="3975" dirty="0">
                <a:solidFill>
                  <a:schemeClr val="bg1"/>
                </a:solidFill>
                <a:latin typeface="+mn-ea"/>
              </a:rPr>
              <a:t>01</a:t>
            </a:r>
          </a:p>
        </p:txBody>
      </p:sp>
      <p:sp>
        <p:nvSpPr>
          <p:cNvPr id="17" name="TextBox 16"/>
          <p:cNvSpPr txBox="1"/>
          <p:nvPr/>
        </p:nvSpPr>
        <p:spPr>
          <a:xfrm>
            <a:off x="1745698" y="2167276"/>
            <a:ext cx="7114967" cy="1300324"/>
          </a:xfrm>
          <a:prstGeom prst="rect">
            <a:avLst/>
          </a:prstGeom>
          <a:noFill/>
        </p:spPr>
        <p:txBody>
          <a:bodyPr wrap="square" lIns="68549" tIns="34274" rIns="68549" bIns="34274" rtlCol="0">
            <a:spAutoFit/>
          </a:bodyPr>
          <a:lstStyle/>
          <a:p>
            <a:pPr algn="just"/>
            <a:r>
              <a:rPr lang="en-US" altLang="zh-CN" sz="2000" dirty="0">
                <a:solidFill>
                  <a:schemeClr val="tx1">
                    <a:lumMod val="75000"/>
                    <a:lumOff val="25000"/>
                  </a:schemeClr>
                </a:solidFill>
                <a:latin typeface="+mj-ea"/>
                <a:ea typeface="+mj-ea"/>
              </a:rPr>
              <a:t>      </a:t>
            </a:r>
            <a:r>
              <a:rPr lang="zh-CN" altLang="en-US" sz="2000" dirty="0">
                <a:solidFill>
                  <a:schemeClr val="tx1">
                    <a:lumMod val="75000"/>
                    <a:lumOff val="25000"/>
                  </a:schemeClr>
                </a:solidFill>
                <a:latin typeface="+mj-ea"/>
                <a:ea typeface="+mj-ea"/>
              </a:rPr>
              <a:t>从广义上说，物联网指的是利用</a:t>
            </a:r>
            <a:r>
              <a:rPr lang="zh-CN" altLang="en-US" sz="2000" dirty="0">
                <a:solidFill>
                  <a:srgbClr val="FF0000"/>
                </a:solidFill>
                <a:latin typeface="+mj-ea"/>
                <a:ea typeface="+mj-ea"/>
              </a:rPr>
              <a:t>局部网络或互联网</a:t>
            </a:r>
            <a:r>
              <a:rPr lang="zh-CN" altLang="en-US" sz="2000" dirty="0">
                <a:solidFill>
                  <a:schemeClr val="tx1">
                    <a:lumMod val="75000"/>
                    <a:lumOff val="25000"/>
                  </a:schemeClr>
                </a:solidFill>
                <a:latin typeface="+mj-ea"/>
                <a:ea typeface="+mj-ea"/>
              </a:rPr>
              <a:t>等通信技术把</a:t>
            </a:r>
            <a:r>
              <a:rPr lang="zh-CN" altLang="en-US" sz="2000" dirty="0">
                <a:solidFill>
                  <a:srgbClr val="FF0000"/>
                </a:solidFill>
                <a:latin typeface="+mj-ea"/>
                <a:ea typeface="+mj-ea"/>
              </a:rPr>
              <a:t>传感器</a:t>
            </a:r>
            <a:r>
              <a:rPr lang="zh-CN" altLang="en-US" sz="2000" dirty="0">
                <a:solidFill>
                  <a:schemeClr val="tx1">
                    <a:lumMod val="75000"/>
                    <a:lumOff val="25000"/>
                  </a:schemeClr>
                </a:solidFill>
                <a:latin typeface="+mj-ea"/>
                <a:ea typeface="+mj-ea"/>
              </a:rPr>
              <a:t>、</a:t>
            </a:r>
            <a:r>
              <a:rPr lang="zh-CN" altLang="en-US" sz="2000" dirty="0">
                <a:solidFill>
                  <a:srgbClr val="FF0000"/>
                </a:solidFill>
                <a:latin typeface="+mj-ea"/>
                <a:ea typeface="+mj-ea"/>
              </a:rPr>
              <a:t>控制器</a:t>
            </a:r>
            <a:r>
              <a:rPr lang="zh-CN" altLang="en-US" sz="2000" dirty="0">
                <a:solidFill>
                  <a:schemeClr val="tx1">
                    <a:lumMod val="75000"/>
                    <a:lumOff val="25000"/>
                  </a:schemeClr>
                </a:solidFill>
                <a:latin typeface="+mj-ea"/>
                <a:ea typeface="+mj-ea"/>
              </a:rPr>
              <a:t>、</a:t>
            </a:r>
            <a:r>
              <a:rPr lang="zh-CN" altLang="en-US" sz="2000" dirty="0">
                <a:solidFill>
                  <a:srgbClr val="FF0000"/>
                </a:solidFill>
                <a:latin typeface="+mj-ea"/>
                <a:ea typeface="+mj-ea"/>
              </a:rPr>
              <a:t>执行器</a:t>
            </a:r>
            <a:r>
              <a:rPr lang="zh-CN" altLang="en-US" sz="2000" dirty="0">
                <a:solidFill>
                  <a:schemeClr val="tx1">
                    <a:lumMod val="75000"/>
                    <a:lumOff val="25000"/>
                  </a:schemeClr>
                </a:solidFill>
                <a:latin typeface="+mj-ea"/>
                <a:ea typeface="+mj-ea"/>
              </a:rPr>
              <a:t>、</a:t>
            </a:r>
            <a:r>
              <a:rPr lang="zh-CN" altLang="en-US" sz="2000" dirty="0">
                <a:solidFill>
                  <a:srgbClr val="FF0000"/>
                </a:solidFill>
                <a:latin typeface="+mj-ea"/>
                <a:ea typeface="+mj-ea"/>
              </a:rPr>
              <a:t>人员</a:t>
            </a:r>
            <a:r>
              <a:rPr lang="zh-CN" altLang="en-US" sz="2000" dirty="0">
                <a:solidFill>
                  <a:schemeClr val="tx1">
                    <a:lumMod val="75000"/>
                    <a:lumOff val="25000"/>
                  </a:schemeClr>
                </a:solidFill>
                <a:latin typeface="+mj-ea"/>
                <a:ea typeface="+mj-ea"/>
              </a:rPr>
              <a:t>和</a:t>
            </a:r>
            <a:r>
              <a:rPr lang="zh-CN" altLang="en-US" sz="2000" dirty="0">
                <a:solidFill>
                  <a:srgbClr val="FF0000"/>
                </a:solidFill>
                <a:latin typeface="+mj-ea"/>
                <a:ea typeface="+mj-ea"/>
              </a:rPr>
              <a:t>物</a:t>
            </a:r>
            <a:r>
              <a:rPr lang="zh-CN" altLang="en-US" sz="2000" dirty="0">
                <a:solidFill>
                  <a:schemeClr val="tx1">
                    <a:lumMod val="75000"/>
                    <a:lumOff val="25000"/>
                  </a:schemeClr>
                </a:solidFill>
                <a:latin typeface="+mj-ea"/>
                <a:ea typeface="+mj-ea"/>
              </a:rPr>
              <a:t>等通过新的方式联在一起，形成</a:t>
            </a:r>
            <a:r>
              <a:rPr lang="zh-CN" altLang="en-US" sz="2000" dirty="0">
                <a:solidFill>
                  <a:srgbClr val="FF0000"/>
                </a:solidFill>
                <a:latin typeface="+mj-ea"/>
                <a:ea typeface="+mj-ea"/>
              </a:rPr>
              <a:t>人与物</a:t>
            </a:r>
            <a:r>
              <a:rPr lang="zh-CN" altLang="en-US" sz="2000" dirty="0">
                <a:solidFill>
                  <a:schemeClr val="tx1">
                    <a:lumMod val="75000"/>
                    <a:lumOff val="25000"/>
                  </a:schemeClr>
                </a:solidFill>
                <a:latin typeface="+mj-ea"/>
                <a:ea typeface="+mj-ea"/>
              </a:rPr>
              <a:t>、</a:t>
            </a:r>
            <a:r>
              <a:rPr lang="zh-CN" altLang="en-US" sz="2000" dirty="0">
                <a:solidFill>
                  <a:srgbClr val="FF0000"/>
                </a:solidFill>
                <a:latin typeface="+mj-ea"/>
                <a:ea typeface="+mj-ea"/>
              </a:rPr>
              <a:t>物与物</a:t>
            </a:r>
            <a:r>
              <a:rPr lang="zh-CN" altLang="en-US" sz="2000" dirty="0">
                <a:solidFill>
                  <a:schemeClr val="tx1">
                    <a:lumMod val="75000"/>
                    <a:lumOff val="25000"/>
                  </a:schemeClr>
                </a:solidFill>
                <a:latin typeface="+mj-ea"/>
                <a:ea typeface="+mj-ea"/>
              </a:rPr>
              <a:t>相联，实现</a:t>
            </a:r>
            <a:r>
              <a:rPr lang="zh-CN" altLang="en-US" sz="2000" dirty="0">
                <a:solidFill>
                  <a:srgbClr val="FF0000"/>
                </a:solidFill>
                <a:latin typeface="+mj-ea"/>
                <a:ea typeface="+mj-ea"/>
              </a:rPr>
              <a:t>信息化</a:t>
            </a:r>
            <a:r>
              <a:rPr lang="zh-CN" altLang="en-US" sz="2000" dirty="0">
                <a:solidFill>
                  <a:schemeClr val="tx1">
                    <a:lumMod val="75000"/>
                    <a:lumOff val="25000"/>
                  </a:schemeClr>
                </a:solidFill>
                <a:latin typeface="+mj-ea"/>
                <a:ea typeface="+mj-ea"/>
              </a:rPr>
              <a:t>、</a:t>
            </a:r>
            <a:r>
              <a:rPr lang="zh-CN" altLang="en-US" sz="2000" dirty="0">
                <a:solidFill>
                  <a:srgbClr val="FF0000"/>
                </a:solidFill>
                <a:latin typeface="+mj-ea"/>
                <a:ea typeface="+mj-ea"/>
              </a:rPr>
              <a:t>远程化管理</a:t>
            </a:r>
            <a:r>
              <a:rPr lang="zh-CN" altLang="en-US" sz="2000" dirty="0">
                <a:solidFill>
                  <a:schemeClr val="tx1">
                    <a:lumMod val="75000"/>
                    <a:lumOff val="25000"/>
                  </a:schemeClr>
                </a:solidFill>
                <a:latin typeface="+mj-ea"/>
                <a:ea typeface="+mj-ea"/>
              </a:rPr>
              <a:t>和</a:t>
            </a:r>
            <a:r>
              <a:rPr lang="zh-CN" altLang="en-US" sz="2000" dirty="0">
                <a:solidFill>
                  <a:srgbClr val="FF0000"/>
                </a:solidFill>
                <a:latin typeface="+mj-ea"/>
                <a:ea typeface="+mj-ea"/>
              </a:rPr>
              <a:t>智能化</a:t>
            </a:r>
            <a:r>
              <a:rPr lang="zh-CN" altLang="en-US" sz="2000" dirty="0">
                <a:solidFill>
                  <a:schemeClr val="tx1">
                    <a:lumMod val="75000"/>
                    <a:lumOff val="25000"/>
                  </a:schemeClr>
                </a:solidFill>
                <a:latin typeface="+mj-ea"/>
                <a:ea typeface="+mj-ea"/>
              </a:rPr>
              <a:t>的网络。</a:t>
            </a:r>
          </a:p>
        </p:txBody>
      </p:sp>
      <p:sp>
        <p:nvSpPr>
          <p:cNvPr id="18" name="矩形 17"/>
          <p:cNvSpPr/>
          <p:nvPr/>
        </p:nvSpPr>
        <p:spPr>
          <a:xfrm>
            <a:off x="1676900" y="1605616"/>
            <a:ext cx="1786324" cy="561660"/>
          </a:xfrm>
          <a:prstGeom prst="rect">
            <a:avLst/>
          </a:prstGeom>
        </p:spPr>
        <p:txBody>
          <a:bodyPr wrap="none" lIns="68549" tIns="34274" rIns="68549" bIns="34274">
            <a:spAutoFit/>
          </a:bodyPr>
          <a:lstStyle/>
          <a:p>
            <a:r>
              <a:rPr lang="zh-CN" altLang="en-US" sz="3200" b="1" dirty="0">
                <a:solidFill>
                  <a:schemeClr val="tx1">
                    <a:lumMod val="75000"/>
                    <a:lumOff val="25000"/>
                  </a:schemeClr>
                </a:solidFill>
                <a:latin typeface="+mj-ea"/>
                <a:ea typeface="+mj-ea"/>
              </a:rPr>
              <a:t>广义定义</a:t>
            </a:r>
          </a:p>
        </p:txBody>
      </p:sp>
      <p:sp>
        <p:nvSpPr>
          <p:cNvPr id="23"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24" name="TextBox 16"/>
          <p:cNvSpPr txBox="1"/>
          <p:nvPr/>
        </p:nvSpPr>
        <p:spPr>
          <a:xfrm>
            <a:off x="1023308" y="4104367"/>
            <a:ext cx="1778062" cy="1627291"/>
          </a:xfrm>
          <a:prstGeom prst="flowChartMultidocument">
            <a:avLst/>
          </a:prstGeom>
          <a:solidFill>
            <a:srgbClr val="FFFF00">
              <a:alpha val="42000"/>
            </a:srgbClr>
          </a:solidFill>
          <a:ln>
            <a:solidFill>
              <a:srgbClr val="FF0000"/>
            </a:solidFill>
          </a:ln>
        </p:spPr>
        <p:txBody>
          <a:bodyPr wrap="square" lIns="68549" tIns="34274" rIns="68549" bIns="34274" rtlCol="0">
            <a:spAutoFit/>
          </a:bodyPr>
          <a:lstStyle/>
          <a:p>
            <a:pPr algn="ctr"/>
            <a:r>
              <a:rPr lang="zh-CN" altLang="en-US" sz="2000" b="1" dirty="0">
                <a:solidFill>
                  <a:srgbClr val="7030A0"/>
                </a:solidFill>
                <a:latin typeface="+mj-ea"/>
                <a:ea typeface="+mj-ea"/>
              </a:rPr>
              <a:t>传感器</a:t>
            </a:r>
            <a:endParaRPr lang="en-US" altLang="zh-CN" sz="2000" b="1" dirty="0">
              <a:solidFill>
                <a:srgbClr val="7030A0"/>
              </a:solidFill>
              <a:latin typeface="+mj-ea"/>
              <a:ea typeface="+mj-ea"/>
            </a:endParaRPr>
          </a:p>
          <a:p>
            <a:pPr algn="ctr"/>
            <a:r>
              <a:rPr lang="zh-CN" altLang="en-US" sz="2000" b="1" dirty="0">
                <a:solidFill>
                  <a:srgbClr val="7030A0"/>
                </a:solidFill>
                <a:latin typeface="+mj-ea"/>
                <a:ea typeface="+mj-ea"/>
              </a:rPr>
              <a:t>控制器</a:t>
            </a:r>
            <a:endParaRPr lang="en-US" altLang="zh-CN" sz="2000" b="1" dirty="0">
              <a:solidFill>
                <a:srgbClr val="7030A0"/>
              </a:solidFill>
              <a:latin typeface="+mj-ea"/>
              <a:ea typeface="+mj-ea"/>
            </a:endParaRPr>
          </a:p>
          <a:p>
            <a:pPr algn="ctr"/>
            <a:r>
              <a:rPr lang="zh-CN" altLang="en-US" sz="2000" b="1" dirty="0">
                <a:solidFill>
                  <a:srgbClr val="7030A0"/>
                </a:solidFill>
                <a:latin typeface="+mj-ea"/>
                <a:ea typeface="+mj-ea"/>
              </a:rPr>
              <a:t>执行器</a:t>
            </a:r>
            <a:endParaRPr lang="en-US" altLang="zh-CN" sz="2000" b="1" dirty="0">
              <a:solidFill>
                <a:srgbClr val="7030A0"/>
              </a:solidFill>
              <a:latin typeface="+mj-ea"/>
              <a:ea typeface="+mj-ea"/>
            </a:endParaRPr>
          </a:p>
          <a:p>
            <a:pPr algn="ctr"/>
            <a:endParaRPr lang="zh-CN" altLang="en-US" sz="2000" b="1" dirty="0">
              <a:solidFill>
                <a:srgbClr val="7030A0"/>
              </a:solidFill>
              <a:latin typeface="+mj-ea"/>
              <a:ea typeface="+mj-ea"/>
            </a:endParaRPr>
          </a:p>
        </p:txBody>
      </p:sp>
      <p:sp>
        <p:nvSpPr>
          <p:cNvPr id="25" name="TextBox 16"/>
          <p:cNvSpPr txBox="1"/>
          <p:nvPr/>
        </p:nvSpPr>
        <p:spPr>
          <a:xfrm>
            <a:off x="2947532" y="3524633"/>
            <a:ext cx="1347527" cy="684771"/>
          </a:xfrm>
          <a:prstGeom prst="rect">
            <a:avLst/>
          </a:prstGeom>
          <a:noFill/>
        </p:spPr>
        <p:txBody>
          <a:bodyPr wrap="square" lIns="68549" tIns="34274" rIns="68549" bIns="34274" rtlCol="0">
            <a:spAutoFit/>
          </a:bodyPr>
          <a:lstStyle/>
          <a:p>
            <a:pPr algn="ctr"/>
            <a:r>
              <a:rPr lang="zh-CN" altLang="en-US" sz="2000" b="1" dirty="0">
                <a:solidFill>
                  <a:schemeClr val="tx1">
                    <a:lumMod val="75000"/>
                    <a:lumOff val="25000"/>
                  </a:schemeClr>
                </a:solidFill>
                <a:latin typeface="+mj-ea"/>
                <a:ea typeface="+mj-ea"/>
              </a:rPr>
              <a:t>局部网络或互联网</a:t>
            </a:r>
          </a:p>
        </p:txBody>
      </p:sp>
      <p:sp>
        <p:nvSpPr>
          <p:cNvPr id="29" name="TextBox 16"/>
          <p:cNvSpPr txBox="1"/>
          <p:nvPr/>
        </p:nvSpPr>
        <p:spPr>
          <a:xfrm>
            <a:off x="3775306" y="4345792"/>
            <a:ext cx="969622" cy="417100"/>
          </a:xfrm>
          <a:prstGeom prst="roundRect">
            <a:avLst/>
          </a:prstGeom>
          <a:solidFill>
            <a:schemeClr val="accent2">
              <a:lumMod val="60000"/>
              <a:lumOff val="40000"/>
              <a:alpha val="42000"/>
            </a:schemeClr>
          </a:solidFill>
          <a:ln>
            <a:solidFill>
              <a:schemeClr val="accent2">
                <a:lumMod val="50000"/>
              </a:schemeClr>
            </a:solidFill>
          </a:ln>
        </p:spPr>
        <p:txBody>
          <a:bodyPr wrap="square" lIns="68549" tIns="34274" rIns="68549" bIns="34274" rtlCol="0">
            <a:spAutoFit/>
          </a:bodyPr>
          <a:lstStyle>
            <a:defPPr>
              <a:defRPr lang="zh-CN"/>
            </a:defPPr>
            <a:lvl1pPr algn="ctr">
              <a:defRPr sz="2000" b="1">
                <a:solidFill>
                  <a:schemeClr val="tx1">
                    <a:lumMod val="75000"/>
                    <a:lumOff val="25000"/>
                  </a:schemeClr>
                </a:solidFill>
                <a:latin typeface="+mj-ea"/>
                <a:ea typeface="+mj-ea"/>
              </a:defRPr>
            </a:lvl1pPr>
          </a:lstStyle>
          <a:p>
            <a:r>
              <a:rPr lang="zh-CN" altLang="en-US" dirty="0"/>
              <a:t>人员</a:t>
            </a:r>
          </a:p>
        </p:txBody>
      </p:sp>
      <p:sp>
        <p:nvSpPr>
          <p:cNvPr id="30" name="TextBox 16"/>
          <p:cNvSpPr txBox="1"/>
          <p:nvPr/>
        </p:nvSpPr>
        <p:spPr>
          <a:xfrm>
            <a:off x="2879671" y="5457879"/>
            <a:ext cx="969622" cy="748884"/>
          </a:xfrm>
          <a:prstGeom prst="flowChartMagneticDisk">
            <a:avLst/>
          </a:prstGeom>
          <a:solidFill>
            <a:schemeClr val="accent6">
              <a:lumMod val="50000"/>
              <a:alpha val="42000"/>
            </a:schemeClr>
          </a:solidFill>
          <a:ln>
            <a:solidFill>
              <a:schemeClr val="tx1">
                <a:lumMod val="95000"/>
                <a:lumOff val="5000"/>
              </a:schemeClr>
            </a:solidFill>
          </a:ln>
        </p:spPr>
        <p:txBody>
          <a:bodyPr wrap="square" lIns="68549" tIns="34274" rIns="68549" bIns="34274" rtlCol="0">
            <a:spAutoFit/>
          </a:bodyPr>
          <a:lstStyle>
            <a:defPPr>
              <a:defRPr lang="zh-CN"/>
            </a:defPPr>
            <a:lvl1pPr algn="ctr">
              <a:defRPr sz="2000" b="1">
                <a:solidFill>
                  <a:schemeClr val="tx1">
                    <a:lumMod val="75000"/>
                    <a:lumOff val="25000"/>
                  </a:schemeClr>
                </a:solidFill>
                <a:latin typeface="+mj-ea"/>
                <a:ea typeface="+mj-ea"/>
              </a:defRPr>
            </a:lvl1pPr>
          </a:lstStyle>
          <a:p>
            <a:r>
              <a:rPr lang="zh-CN" altLang="en-US" dirty="0">
                <a:solidFill>
                  <a:schemeClr val="bg1"/>
                </a:solidFill>
              </a:rPr>
              <a:t>物</a:t>
            </a:r>
          </a:p>
        </p:txBody>
      </p:sp>
      <p:sp>
        <p:nvSpPr>
          <p:cNvPr id="31" name="TextBox 16"/>
          <p:cNvSpPr txBox="1"/>
          <p:nvPr/>
        </p:nvSpPr>
        <p:spPr>
          <a:xfrm>
            <a:off x="4777648" y="5083437"/>
            <a:ext cx="969622" cy="748884"/>
          </a:xfrm>
          <a:prstGeom prst="flowChartMagneticDisk">
            <a:avLst/>
          </a:prstGeom>
          <a:solidFill>
            <a:schemeClr val="accent6">
              <a:lumMod val="50000"/>
              <a:alpha val="42000"/>
            </a:schemeClr>
          </a:solidFill>
          <a:ln>
            <a:solidFill>
              <a:schemeClr val="tx1">
                <a:lumMod val="95000"/>
                <a:lumOff val="5000"/>
              </a:schemeClr>
            </a:solidFill>
          </a:ln>
        </p:spPr>
        <p:txBody>
          <a:bodyPr wrap="square" lIns="68549" tIns="34274" rIns="68549" bIns="34274" rtlCol="0">
            <a:spAutoFit/>
          </a:bodyPr>
          <a:lstStyle>
            <a:defPPr>
              <a:defRPr lang="zh-CN"/>
            </a:defPPr>
            <a:lvl1pPr algn="ctr">
              <a:defRPr sz="2000" b="1">
                <a:solidFill>
                  <a:schemeClr val="tx1">
                    <a:lumMod val="75000"/>
                    <a:lumOff val="25000"/>
                  </a:schemeClr>
                </a:solidFill>
                <a:latin typeface="+mj-ea"/>
                <a:ea typeface="+mj-ea"/>
              </a:defRPr>
            </a:lvl1pPr>
          </a:lstStyle>
          <a:p>
            <a:r>
              <a:rPr lang="zh-CN" altLang="en-US" dirty="0">
                <a:solidFill>
                  <a:schemeClr val="bg1"/>
                </a:solidFill>
              </a:rPr>
              <a:t>物</a:t>
            </a:r>
          </a:p>
        </p:txBody>
      </p:sp>
      <p:cxnSp>
        <p:nvCxnSpPr>
          <p:cNvPr id="20" name="直接箭头连接符 19"/>
          <p:cNvCxnSpPr/>
          <p:nvPr/>
        </p:nvCxnSpPr>
        <p:spPr>
          <a:xfrm flipH="1">
            <a:off x="3775306" y="4918012"/>
            <a:ext cx="310167" cy="40688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470503" y="4879994"/>
            <a:ext cx="434293" cy="13868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3988719" y="5498691"/>
            <a:ext cx="552749" cy="28401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2947532" y="5121454"/>
            <a:ext cx="416950" cy="203443"/>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3037550" y="4988472"/>
            <a:ext cx="1503918" cy="234703"/>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3037551" y="4609793"/>
            <a:ext cx="593572" cy="259078"/>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16"/>
          <p:cNvSpPr txBox="1"/>
          <p:nvPr/>
        </p:nvSpPr>
        <p:spPr>
          <a:xfrm>
            <a:off x="7244685" y="4157295"/>
            <a:ext cx="1347527" cy="376994"/>
          </a:xfrm>
          <a:prstGeom prst="rect">
            <a:avLst/>
          </a:prstGeom>
          <a:noFill/>
        </p:spPr>
        <p:txBody>
          <a:bodyPr wrap="square" lIns="68549" tIns="34274" rIns="68549" bIns="34274" rtlCol="0">
            <a:spAutoFit/>
          </a:bodyPr>
          <a:lstStyle/>
          <a:p>
            <a:pPr algn="ctr"/>
            <a:r>
              <a:rPr lang="zh-CN" altLang="en-US" sz="2000" b="1" dirty="0">
                <a:solidFill>
                  <a:srgbClr val="0070C0"/>
                </a:solidFill>
                <a:latin typeface="+mj-ea"/>
                <a:ea typeface="+mj-ea"/>
              </a:rPr>
              <a:t>信息化</a:t>
            </a:r>
          </a:p>
        </p:txBody>
      </p:sp>
      <p:sp>
        <p:nvSpPr>
          <p:cNvPr id="48" name="TextBox 16"/>
          <p:cNvSpPr txBox="1"/>
          <p:nvPr/>
        </p:nvSpPr>
        <p:spPr>
          <a:xfrm>
            <a:off x="7167956" y="4649154"/>
            <a:ext cx="1658995" cy="376994"/>
          </a:xfrm>
          <a:prstGeom prst="rect">
            <a:avLst/>
          </a:prstGeom>
          <a:noFill/>
        </p:spPr>
        <p:txBody>
          <a:bodyPr wrap="square" lIns="68549" tIns="34274" rIns="68549" bIns="34274" rtlCol="0">
            <a:spAutoFit/>
          </a:bodyPr>
          <a:lstStyle/>
          <a:p>
            <a:pPr algn="ctr"/>
            <a:r>
              <a:rPr lang="zh-CN" altLang="en-US" sz="2000" b="1" dirty="0">
                <a:solidFill>
                  <a:srgbClr val="0070C0"/>
                </a:solidFill>
                <a:latin typeface="+mj-ea"/>
                <a:ea typeface="+mj-ea"/>
              </a:rPr>
              <a:t>远程化管理</a:t>
            </a:r>
          </a:p>
        </p:txBody>
      </p:sp>
      <p:sp>
        <p:nvSpPr>
          <p:cNvPr id="49" name="TextBox 16"/>
          <p:cNvSpPr txBox="1"/>
          <p:nvPr/>
        </p:nvSpPr>
        <p:spPr>
          <a:xfrm>
            <a:off x="7238292" y="5175685"/>
            <a:ext cx="1347527" cy="376994"/>
          </a:xfrm>
          <a:prstGeom prst="rect">
            <a:avLst/>
          </a:prstGeom>
          <a:noFill/>
        </p:spPr>
        <p:txBody>
          <a:bodyPr wrap="square" lIns="68549" tIns="34274" rIns="68549" bIns="34274" rtlCol="0">
            <a:spAutoFit/>
          </a:bodyPr>
          <a:lstStyle/>
          <a:p>
            <a:pPr algn="ctr"/>
            <a:r>
              <a:rPr lang="zh-CN" altLang="en-US" sz="2000" b="1" dirty="0">
                <a:solidFill>
                  <a:srgbClr val="0070C0"/>
                </a:solidFill>
                <a:latin typeface="+mj-ea"/>
                <a:ea typeface="+mj-ea"/>
              </a:rPr>
              <a:t>智能化</a:t>
            </a:r>
          </a:p>
        </p:txBody>
      </p:sp>
      <p:sp>
        <p:nvSpPr>
          <p:cNvPr id="50" name="TextBox 54"/>
          <p:cNvSpPr txBox="1"/>
          <p:nvPr/>
        </p:nvSpPr>
        <p:spPr>
          <a:xfrm>
            <a:off x="615627" y="364150"/>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物联网简介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50" fill="hold"/>
                                        <p:tgtEl>
                                          <p:spTgt spid="6"/>
                                        </p:tgtEl>
                                        <p:attrNameLst>
                                          <p:attrName>ppt_x</p:attrName>
                                        </p:attrNameLst>
                                      </p:cBhvr>
                                      <p:tavLst>
                                        <p:tav tm="0">
                                          <p:val>
                                            <p:strVal val="0-#ppt_w/2"/>
                                          </p:val>
                                        </p:tav>
                                        <p:tav tm="100000">
                                          <p:val>
                                            <p:strVal val="#ppt_x"/>
                                          </p:val>
                                        </p:tav>
                                      </p:tavLst>
                                    </p:anim>
                                    <p:anim calcmode="lin" valueType="num">
                                      <p:cBhvr additive="base">
                                        <p:cTn id="12" dur="2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50" fill="hold"/>
                                        <p:tgtEl>
                                          <p:spTgt spid="7"/>
                                        </p:tgtEl>
                                        <p:attrNameLst>
                                          <p:attrName>ppt_x</p:attrName>
                                        </p:attrNameLst>
                                      </p:cBhvr>
                                      <p:tavLst>
                                        <p:tav tm="0">
                                          <p:val>
                                            <p:strVal val="0-#ppt_w/2"/>
                                          </p:val>
                                        </p:tav>
                                        <p:tav tm="100000">
                                          <p:val>
                                            <p:strVal val="#ppt_x"/>
                                          </p:val>
                                        </p:tav>
                                      </p:tavLst>
                                    </p:anim>
                                    <p:anim calcmode="lin" valueType="num">
                                      <p:cBhvr additive="base">
                                        <p:cTn id="16" dur="25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35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50"/>
                                        </p:tgtEl>
                                        <p:attrNameLst>
                                          <p:attrName>style.visibility</p:attrName>
                                        </p:attrNameLst>
                                      </p:cBhvr>
                                      <p:to>
                                        <p:strVal val="visible"/>
                                      </p:to>
                                    </p:set>
                                    <p:anim by="(-#ppt_w*2)" calcmode="lin" valueType="num">
                                      <p:cBhvr rctx="PPT">
                                        <p:cTn id="20" dur="125" autoRev="1" fill="hold">
                                          <p:stCondLst>
                                            <p:cond delay="0"/>
                                          </p:stCondLst>
                                        </p:cTn>
                                        <p:tgtEl>
                                          <p:spTgt spid="50"/>
                                        </p:tgtEl>
                                        <p:attrNameLst>
                                          <p:attrName>ppt_w</p:attrName>
                                        </p:attrNameLst>
                                      </p:cBhvr>
                                    </p:anim>
                                    <p:anim by="(#ppt_w*0.50)" calcmode="lin" valueType="num">
                                      <p:cBhvr>
                                        <p:cTn id="21" dur="125" decel="50000" autoRev="1" fill="hold">
                                          <p:stCondLst>
                                            <p:cond delay="0"/>
                                          </p:stCondLst>
                                        </p:cTn>
                                        <p:tgtEl>
                                          <p:spTgt spid="50"/>
                                        </p:tgtEl>
                                        <p:attrNameLst>
                                          <p:attrName>ppt_x</p:attrName>
                                        </p:attrNameLst>
                                      </p:cBhvr>
                                    </p:anim>
                                    <p:anim from="(-#ppt_h/2)" to="(#ppt_y)" calcmode="lin" valueType="num">
                                      <p:cBhvr>
                                        <p:cTn id="22" dur="250" fill="hold">
                                          <p:stCondLst>
                                            <p:cond delay="0"/>
                                          </p:stCondLst>
                                        </p:cTn>
                                        <p:tgtEl>
                                          <p:spTgt spid="50"/>
                                        </p:tgtEl>
                                        <p:attrNameLst>
                                          <p:attrName>ppt_y</p:attrName>
                                        </p:attrNameLst>
                                      </p:cBhvr>
                                    </p:anim>
                                    <p:animRot by="21600000">
                                      <p:cBhvr>
                                        <p:cTn id="23" dur="250" fill="hold">
                                          <p:stCondLst>
                                            <p:cond delay="0"/>
                                          </p:stCondLst>
                                        </p:cTn>
                                        <p:tgtEl>
                                          <p:spTgt spid="50"/>
                                        </p:tgtEl>
                                        <p:attrNameLst>
                                          <p:attrName>r</p:attrName>
                                        </p:attrNameLst>
                                      </p:cBhvr>
                                    </p:animRot>
                                  </p:childTnLst>
                                </p:cTn>
                              </p:par>
                            </p:childTnLst>
                          </p:cTn>
                        </p:par>
                        <p:par>
                          <p:cTn id="24" fill="hold">
                            <p:stCondLst>
                              <p:cond delay="775"/>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55"/>
                                        </p:tgtEl>
                                        <p:attrNameLst>
                                          <p:attrName>style.visibility</p:attrName>
                                        </p:attrNameLst>
                                      </p:cBhvr>
                                      <p:to>
                                        <p:strVal val="visible"/>
                                      </p:to>
                                    </p:set>
                                    <p:anim by="(-#ppt_w*2)" calcmode="lin" valueType="num">
                                      <p:cBhvr rctx="PPT">
                                        <p:cTn id="27" dur="125" autoRev="1" fill="hold">
                                          <p:stCondLst>
                                            <p:cond delay="0"/>
                                          </p:stCondLst>
                                        </p:cTn>
                                        <p:tgtEl>
                                          <p:spTgt spid="55"/>
                                        </p:tgtEl>
                                        <p:attrNameLst>
                                          <p:attrName>ppt_w</p:attrName>
                                        </p:attrNameLst>
                                      </p:cBhvr>
                                    </p:anim>
                                    <p:anim by="(#ppt_w*0.50)" calcmode="lin" valueType="num">
                                      <p:cBhvr>
                                        <p:cTn id="28" dur="125" decel="50000" autoRev="1" fill="hold">
                                          <p:stCondLst>
                                            <p:cond delay="0"/>
                                          </p:stCondLst>
                                        </p:cTn>
                                        <p:tgtEl>
                                          <p:spTgt spid="55"/>
                                        </p:tgtEl>
                                        <p:attrNameLst>
                                          <p:attrName>ppt_x</p:attrName>
                                        </p:attrNameLst>
                                      </p:cBhvr>
                                    </p:anim>
                                    <p:anim from="(-#ppt_h/2)" to="(#ppt_y)" calcmode="lin" valueType="num">
                                      <p:cBhvr>
                                        <p:cTn id="29" dur="250" fill="hold">
                                          <p:stCondLst>
                                            <p:cond delay="0"/>
                                          </p:stCondLst>
                                        </p:cTn>
                                        <p:tgtEl>
                                          <p:spTgt spid="55"/>
                                        </p:tgtEl>
                                        <p:attrNameLst>
                                          <p:attrName>ppt_y</p:attrName>
                                        </p:attrNameLst>
                                      </p:cBhvr>
                                    </p:anim>
                                    <p:animRot by="21600000">
                                      <p:cBhvr>
                                        <p:cTn id="30" dur="250" fill="hold">
                                          <p:stCondLst>
                                            <p:cond delay="0"/>
                                          </p:stCondLst>
                                        </p:cTn>
                                        <p:tgtEl>
                                          <p:spTgt spid="55"/>
                                        </p:tgtEl>
                                        <p:attrNameLst>
                                          <p:attrName>r</p:attrName>
                                        </p:attrNameLst>
                                      </p:cBhvr>
                                    </p:animRot>
                                  </p:childTnLst>
                                </p:cTn>
                              </p:par>
                            </p:childTnLst>
                          </p:cTn>
                        </p:par>
                        <p:par>
                          <p:cTn id="31" fill="hold">
                            <p:stCondLst>
                              <p:cond delay="1150"/>
                            </p:stCondLst>
                            <p:childTnLst>
                              <p:par>
                                <p:cTn id="32" presetID="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0-#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childTnLst>
                          </p:cTn>
                        </p:par>
                        <p:par>
                          <p:cTn id="36" fill="hold">
                            <p:stCondLst>
                              <p:cond delay="1650"/>
                            </p:stCondLst>
                            <p:childTnLst>
                              <p:par>
                                <p:cTn id="37" presetID="3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 calcmode="lin" valueType="num">
                                      <p:cBhvr>
                                        <p:cTn id="41" dur="500" fill="hold"/>
                                        <p:tgtEl>
                                          <p:spTgt spid="14"/>
                                        </p:tgtEl>
                                        <p:attrNameLst>
                                          <p:attrName>style.rotation</p:attrName>
                                        </p:attrNameLst>
                                      </p:cBhvr>
                                      <p:tavLst>
                                        <p:tav tm="0">
                                          <p:val>
                                            <p:fltVal val="90"/>
                                          </p:val>
                                        </p:tav>
                                        <p:tav tm="100000">
                                          <p:val>
                                            <p:fltVal val="0"/>
                                          </p:val>
                                        </p:tav>
                                      </p:tavLst>
                                    </p:anim>
                                    <p:animEffect transition="in" filter="fade">
                                      <p:cBhvr>
                                        <p:cTn id="42" dur="500"/>
                                        <p:tgtEl>
                                          <p:spTgt spid="14"/>
                                        </p:tgtEl>
                                      </p:cBhvr>
                                    </p:animEffect>
                                  </p:childTnLst>
                                </p:cTn>
                              </p:par>
                            </p:childTnLst>
                          </p:cTn>
                        </p:par>
                        <p:par>
                          <p:cTn id="43" fill="hold">
                            <p:stCondLst>
                              <p:cond delay="2150"/>
                            </p:stCondLst>
                            <p:childTnLst>
                              <p:par>
                                <p:cTn id="44" presetID="12" presetClass="entr" presetSubtype="8"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300"/>
                                        <p:tgtEl>
                                          <p:spTgt spid="11"/>
                                        </p:tgtEl>
                                        <p:attrNameLst>
                                          <p:attrName>ppt_x</p:attrName>
                                        </p:attrNameLst>
                                      </p:cBhvr>
                                      <p:tavLst>
                                        <p:tav tm="0">
                                          <p:val>
                                            <p:strVal val="#ppt_x-#ppt_w*1.125000"/>
                                          </p:val>
                                        </p:tav>
                                        <p:tav tm="100000">
                                          <p:val>
                                            <p:strVal val="#ppt_x"/>
                                          </p:val>
                                        </p:tav>
                                      </p:tavLst>
                                    </p:anim>
                                    <p:animEffect transition="in" filter="wipe(right)">
                                      <p:cBhvr>
                                        <p:cTn id="47" dur="300"/>
                                        <p:tgtEl>
                                          <p:spTgt spid="11"/>
                                        </p:tgtEl>
                                      </p:cBhvr>
                                    </p:animEffect>
                                  </p:childTnLst>
                                </p:cTn>
                              </p:par>
                            </p:childTnLst>
                          </p:cTn>
                        </p:par>
                        <p:par>
                          <p:cTn id="48" fill="hold">
                            <p:stCondLst>
                              <p:cond delay="2450"/>
                            </p:stCondLst>
                            <p:childTnLst>
                              <p:par>
                                <p:cTn id="49" presetID="31"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400" fill="hold"/>
                                        <p:tgtEl>
                                          <p:spTgt spid="18"/>
                                        </p:tgtEl>
                                        <p:attrNameLst>
                                          <p:attrName>ppt_w</p:attrName>
                                        </p:attrNameLst>
                                      </p:cBhvr>
                                      <p:tavLst>
                                        <p:tav tm="0">
                                          <p:val>
                                            <p:fltVal val="0"/>
                                          </p:val>
                                        </p:tav>
                                        <p:tav tm="100000">
                                          <p:val>
                                            <p:strVal val="#ppt_w"/>
                                          </p:val>
                                        </p:tav>
                                      </p:tavLst>
                                    </p:anim>
                                    <p:anim calcmode="lin" valueType="num">
                                      <p:cBhvr>
                                        <p:cTn id="52" dur="400" fill="hold"/>
                                        <p:tgtEl>
                                          <p:spTgt spid="18"/>
                                        </p:tgtEl>
                                        <p:attrNameLst>
                                          <p:attrName>ppt_h</p:attrName>
                                        </p:attrNameLst>
                                      </p:cBhvr>
                                      <p:tavLst>
                                        <p:tav tm="0">
                                          <p:val>
                                            <p:fltVal val="0"/>
                                          </p:val>
                                        </p:tav>
                                        <p:tav tm="100000">
                                          <p:val>
                                            <p:strVal val="#ppt_h"/>
                                          </p:val>
                                        </p:tav>
                                      </p:tavLst>
                                    </p:anim>
                                    <p:anim calcmode="lin" valueType="num">
                                      <p:cBhvr>
                                        <p:cTn id="53" dur="400" fill="hold"/>
                                        <p:tgtEl>
                                          <p:spTgt spid="18"/>
                                        </p:tgtEl>
                                        <p:attrNameLst>
                                          <p:attrName>style.rotation</p:attrName>
                                        </p:attrNameLst>
                                      </p:cBhvr>
                                      <p:tavLst>
                                        <p:tav tm="0">
                                          <p:val>
                                            <p:fltVal val="90"/>
                                          </p:val>
                                        </p:tav>
                                        <p:tav tm="100000">
                                          <p:val>
                                            <p:fltVal val="0"/>
                                          </p:val>
                                        </p:tav>
                                      </p:tavLst>
                                    </p:anim>
                                    <p:animEffect transition="in" filter="fade">
                                      <p:cBhvr>
                                        <p:cTn id="54" dur="400"/>
                                        <p:tgtEl>
                                          <p:spTgt spid="18"/>
                                        </p:tgtEl>
                                      </p:cBhvr>
                                    </p:animEffect>
                                  </p:childTnLst>
                                </p:cTn>
                              </p:par>
                            </p:childTnLst>
                          </p:cTn>
                        </p:par>
                        <p:par>
                          <p:cTn id="55" fill="hold">
                            <p:stCondLst>
                              <p:cond delay="2850"/>
                            </p:stCondLst>
                            <p:childTnLst>
                              <p:par>
                                <p:cTn id="56" presetID="22" presetClass="entr" presetSubtype="1"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par>
                                <p:cTn id="59" presetID="6" presetClass="entr" presetSubtype="32"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circle(out)">
                                      <p:cBhvr>
                                        <p:cTn id="61" dur="500"/>
                                        <p:tgtEl>
                                          <p:spTgt spid="26"/>
                                        </p:tgtEl>
                                      </p:cBhvr>
                                    </p:animEffect>
                                  </p:childTnLst>
                                </p:cTn>
                              </p:par>
                              <p:par>
                                <p:cTn id="62" presetID="6" presetClass="entr" presetSubtype="32"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circle(out)">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childTnLst>
                          </p:cTn>
                        </p:par>
                        <p:par>
                          <p:cTn id="70" fill="hold">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up)">
                                      <p:cBhvr>
                                        <p:cTn id="73" dur="500"/>
                                        <p:tgtEl>
                                          <p:spTgt spid="29"/>
                                        </p:tgtEl>
                                      </p:cBhvr>
                                    </p:animEffect>
                                  </p:childTnLst>
                                </p:cTn>
                              </p:par>
                            </p:childTnLst>
                          </p:cTn>
                        </p:par>
                        <p:par>
                          <p:cTn id="74" fill="hold">
                            <p:stCondLst>
                              <p:cond delay="1000"/>
                            </p:stCondLst>
                            <p:childTnLst>
                              <p:par>
                                <p:cTn id="75" presetID="22" presetClass="entr" presetSubtype="1"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up)">
                                      <p:cBhvr>
                                        <p:cTn id="77" dur="500"/>
                                        <p:tgtEl>
                                          <p:spTgt spid="30"/>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up)">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37"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barn(outVertical)">
                                      <p:cBhvr>
                                        <p:cTn id="85" dur="500"/>
                                        <p:tgtEl>
                                          <p:spTgt spid="45"/>
                                        </p:tgtEl>
                                      </p:cBhvr>
                                    </p:animEffect>
                                  </p:childTnLst>
                                </p:cTn>
                              </p:par>
                              <p:par>
                                <p:cTn id="86" presetID="16" presetClass="entr" presetSubtype="37" fill="hold"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barn(outVertical)">
                                      <p:cBhvr>
                                        <p:cTn id="88" dur="500"/>
                                        <p:tgtEl>
                                          <p:spTgt spid="41"/>
                                        </p:tgtEl>
                                      </p:cBhvr>
                                    </p:animEffect>
                                  </p:childTnLst>
                                </p:cTn>
                              </p:par>
                              <p:par>
                                <p:cTn id="89" presetID="16" presetClass="entr" presetSubtype="37"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barn(outVertical)">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37" fill="hold" nodeType="click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barn(outVertical)">
                                      <p:cBhvr>
                                        <p:cTn id="96" dur="500"/>
                                        <p:tgtEl>
                                          <p:spTgt spid="20"/>
                                        </p:tgtEl>
                                      </p:cBhvr>
                                    </p:animEffect>
                                  </p:childTnLst>
                                </p:cTn>
                              </p:par>
                              <p:par>
                                <p:cTn id="97" presetID="16" presetClass="entr" presetSubtype="37"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barn(outVertical)">
                                      <p:cBhvr>
                                        <p:cTn id="99" dur="500"/>
                                        <p:tgtEl>
                                          <p:spTgt spid="33"/>
                                        </p:tgtEl>
                                      </p:cBhvr>
                                    </p:animEffect>
                                  </p:childTnLst>
                                </p:cTn>
                              </p:par>
                            </p:childTnLst>
                          </p:cTn>
                        </p:par>
                        <p:par>
                          <p:cTn id="100" fill="hold">
                            <p:stCondLst>
                              <p:cond delay="500"/>
                            </p:stCondLst>
                            <p:childTnLst>
                              <p:par>
                                <p:cTn id="101" presetID="16" presetClass="entr" presetSubtype="37" fill="hold" nodeType="after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arn(outVertical)">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3" presetClass="entr" presetSubtype="36" fill="hold" grpId="0" nodeType="clickEffect">
                                  <p:stCondLst>
                                    <p:cond delay="0"/>
                                  </p:stCondLst>
                                  <p:childTnLst>
                                    <p:set>
                                      <p:cBhvr>
                                        <p:cTn id="107" dur="1" fill="hold">
                                          <p:stCondLst>
                                            <p:cond delay="0"/>
                                          </p:stCondLst>
                                        </p:cTn>
                                        <p:tgtEl>
                                          <p:spTgt spid="47"/>
                                        </p:tgtEl>
                                        <p:attrNameLst>
                                          <p:attrName>style.visibility</p:attrName>
                                        </p:attrNameLst>
                                      </p:cBhvr>
                                      <p:to>
                                        <p:strVal val="visible"/>
                                      </p:to>
                                    </p:set>
                                    <p:anim calcmode="lin" valueType="num">
                                      <p:cBhvr>
                                        <p:cTn id="108" dur="250" fill="hold"/>
                                        <p:tgtEl>
                                          <p:spTgt spid="47"/>
                                        </p:tgtEl>
                                        <p:attrNameLst>
                                          <p:attrName>ppt_w</p:attrName>
                                        </p:attrNameLst>
                                      </p:cBhvr>
                                      <p:tavLst>
                                        <p:tav tm="0">
                                          <p:val>
                                            <p:strVal val="(6*min(max(#ppt_w*#ppt_h,.3),1)-7.4)/-.7*#ppt_w"/>
                                          </p:val>
                                        </p:tav>
                                        <p:tav tm="100000">
                                          <p:val>
                                            <p:strVal val="#ppt_w"/>
                                          </p:val>
                                        </p:tav>
                                      </p:tavLst>
                                    </p:anim>
                                    <p:anim calcmode="lin" valueType="num">
                                      <p:cBhvr>
                                        <p:cTn id="109" dur="250" fill="hold"/>
                                        <p:tgtEl>
                                          <p:spTgt spid="47"/>
                                        </p:tgtEl>
                                        <p:attrNameLst>
                                          <p:attrName>ppt_h</p:attrName>
                                        </p:attrNameLst>
                                      </p:cBhvr>
                                      <p:tavLst>
                                        <p:tav tm="0">
                                          <p:val>
                                            <p:strVal val="(6*min(max(#ppt_w*#ppt_h,.3),1)-7.4)/-.7*#ppt_h"/>
                                          </p:val>
                                        </p:tav>
                                        <p:tav tm="100000">
                                          <p:val>
                                            <p:strVal val="#ppt_h"/>
                                          </p:val>
                                        </p:tav>
                                      </p:tavLst>
                                    </p:anim>
                                    <p:anim calcmode="lin" valueType="num">
                                      <p:cBhvr>
                                        <p:cTn id="110" dur="250" fill="hold"/>
                                        <p:tgtEl>
                                          <p:spTgt spid="47"/>
                                        </p:tgtEl>
                                        <p:attrNameLst>
                                          <p:attrName>ppt_x</p:attrName>
                                        </p:attrNameLst>
                                      </p:cBhvr>
                                      <p:tavLst>
                                        <p:tav tm="0">
                                          <p:val>
                                            <p:fltVal val="0.5"/>
                                          </p:val>
                                        </p:tav>
                                        <p:tav tm="100000">
                                          <p:val>
                                            <p:strVal val="#ppt_x"/>
                                          </p:val>
                                        </p:tav>
                                      </p:tavLst>
                                    </p:anim>
                                    <p:anim calcmode="lin" valueType="num">
                                      <p:cBhvr>
                                        <p:cTn id="111" dur="250" fill="hold"/>
                                        <p:tgtEl>
                                          <p:spTgt spid="47"/>
                                        </p:tgtEl>
                                        <p:attrNameLst>
                                          <p:attrName>ppt_y</p:attrName>
                                        </p:attrNameLst>
                                      </p:cBhvr>
                                      <p:tavLst>
                                        <p:tav tm="0">
                                          <p:val>
                                            <p:strVal val="1+(6*min(max(#ppt_w*#ppt_h,.3),1)-7.4)/-.7*#ppt_h/2"/>
                                          </p:val>
                                        </p:tav>
                                        <p:tav tm="100000">
                                          <p:val>
                                            <p:strVal val="#ppt_y"/>
                                          </p:val>
                                        </p:tav>
                                      </p:tavLst>
                                    </p:anim>
                                  </p:childTnLst>
                                </p:cTn>
                              </p:par>
                            </p:childTnLst>
                          </p:cTn>
                        </p:par>
                        <p:par>
                          <p:cTn id="112" fill="hold">
                            <p:stCondLst>
                              <p:cond delay="250"/>
                            </p:stCondLst>
                            <p:childTnLst>
                              <p:par>
                                <p:cTn id="113" presetID="23" presetClass="entr" presetSubtype="36" fill="hold" grpId="0" nodeType="afterEffect">
                                  <p:stCondLst>
                                    <p:cond delay="0"/>
                                  </p:stCondLst>
                                  <p:childTnLst>
                                    <p:set>
                                      <p:cBhvr>
                                        <p:cTn id="114" dur="1" fill="hold">
                                          <p:stCondLst>
                                            <p:cond delay="0"/>
                                          </p:stCondLst>
                                        </p:cTn>
                                        <p:tgtEl>
                                          <p:spTgt spid="48"/>
                                        </p:tgtEl>
                                        <p:attrNameLst>
                                          <p:attrName>style.visibility</p:attrName>
                                        </p:attrNameLst>
                                      </p:cBhvr>
                                      <p:to>
                                        <p:strVal val="visible"/>
                                      </p:to>
                                    </p:set>
                                    <p:anim calcmode="lin" valueType="num">
                                      <p:cBhvr>
                                        <p:cTn id="115" dur="250" fill="hold"/>
                                        <p:tgtEl>
                                          <p:spTgt spid="48"/>
                                        </p:tgtEl>
                                        <p:attrNameLst>
                                          <p:attrName>ppt_w</p:attrName>
                                        </p:attrNameLst>
                                      </p:cBhvr>
                                      <p:tavLst>
                                        <p:tav tm="0">
                                          <p:val>
                                            <p:strVal val="(6*min(max(#ppt_w*#ppt_h,.3),1)-7.4)/-.7*#ppt_w"/>
                                          </p:val>
                                        </p:tav>
                                        <p:tav tm="100000">
                                          <p:val>
                                            <p:strVal val="#ppt_w"/>
                                          </p:val>
                                        </p:tav>
                                      </p:tavLst>
                                    </p:anim>
                                    <p:anim calcmode="lin" valueType="num">
                                      <p:cBhvr>
                                        <p:cTn id="116" dur="250" fill="hold"/>
                                        <p:tgtEl>
                                          <p:spTgt spid="48"/>
                                        </p:tgtEl>
                                        <p:attrNameLst>
                                          <p:attrName>ppt_h</p:attrName>
                                        </p:attrNameLst>
                                      </p:cBhvr>
                                      <p:tavLst>
                                        <p:tav tm="0">
                                          <p:val>
                                            <p:strVal val="(6*min(max(#ppt_w*#ppt_h,.3),1)-7.4)/-.7*#ppt_h"/>
                                          </p:val>
                                        </p:tav>
                                        <p:tav tm="100000">
                                          <p:val>
                                            <p:strVal val="#ppt_h"/>
                                          </p:val>
                                        </p:tav>
                                      </p:tavLst>
                                    </p:anim>
                                    <p:anim calcmode="lin" valueType="num">
                                      <p:cBhvr>
                                        <p:cTn id="117" dur="250" fill="hold"/>
                                        <p:tgtEl>
                                          <p:spTgt spid="48"/>
                                        </p:tgtEl>
                                        <p:attrNameLst>
                                          <p:attrName>ppt_x</p:attrName>
                                        </p:attrNameLst>
                                      </p:cBhvr>
                                      <p:tavLst>
                                        <p:tav tm="0">
                                          <p:val>
                                            <p:fltVal val="0.5"/>
                                          </p:val>
                                        </p:tav>
                                        <p:tav tm="100000">
                                          <p:val>
                                            <p:strVal val="#ppt_x"/>
                                          </p:val>
                                        </p:tav>
                                      </p:tavLst>
                                    </p:anim>
                                    <p:anim calcmode="lin" valueType="num">
                                      <p:cBhvr>
                                        <p:cTn id="118" dur="250" fill="hold"/>
                                        <p:tgtEl>
                                          <p:spTgt spid="48"/>
                                        </p:tgtEl>
                                        <p:attrNameLst>
                                          <p:attrName>ppt_y</p:attrName>
                                        </p:attrNameLst>
                                      </p:cBhvr>
                                      <p:tavLst>
                                        <p:tav tm="0">
                                          <p:val>
                                            <p:strVal val="1+(6*min(max(#ppt_w*#ppt_h,.3),1)-7.4)/-.7*#ppt_h/2"/>
                                          </p:val>
                                        </p:tav>
                                        <p:tav tm="100000">
                                          <p:val>
                                            <p:strVal val="#ppt_y"/>
                                          </p:val>
                                        </p:tav>
                                      </p:tavLst>
                                    </p:anim>
                                  </p:childTnLst>
                                </p:cTn>
                              </p:par>
                            </p:childTnLst>
                          </p:cTn>
                        </p:par>
                        <p:par>
                          <p:cTn id="119" fill="hold">
                            <p:stCondLst>
                              <p:cond delay="500"/>
                            </p:stCondLst>
                            <p:childTnLst>
                              <p:par>
                                <p:cTn id="120" presetID="23" presetClass="entr" presetSubtype="36" fill="hold" grpId="0" nodeType="afterEffect">
                                  <p:stCondLst>
                                    <p:cond delay="0"/>
                                  </p:stCondLst>
                                  <p:childTnLst>
                                    <p:set>
                                      <p:cBhvr>
                                        <p:cTn id="121" dur="1" fill="hold">
                                          <p:stCondLst>
                                            <p:cond delay="0"/>
                                          </p:stCondLst>
                                        </p:cTn>
                                        <p:tgtEl>
                                          <p:spTgt spid="49"/>
                                        </p:tgtEl>
                                        <p:attrNameLst>
                                          <p:attrName>style.visibility</p:attrName>
                                        </p:attrNameLst>
                                      </p:cBhvr>
                                      <p:to>
                                        <p:strVal val="visible"/>
                                      </p:to>
                                    </p:set>
                                    <p:anim calcmode="lin" valueType="num">
                                      <p:cBhvr>
                                        <p:cTn id="122" dur="250" fill="hold"/>
                                        <p:tgtEl>
                                          <p:spTgt spid="49"/>
                                        </p:tgtEl>
                                        <p:attrNameLst>
                                          <p:attrName>ppt_w</p:attrName>
                                        </p:attrNameLst>
                                      </p:cBhvr>
                                      <p:tavLst>
                                        <p:tav tm="0">
                                          <p:val>
                                            <p:strVal val="(6*min(max(#ppt_w*#ppt_h,.3),1)-7.4)/-.7*#ppt_w"/>
                                          </p:val>
                                        </p:tav>
                                        <p:tav tm="100000">
                                          <p:val>
                                            <p:strVal val="#ppt_w"/>
                                          </p:val>
                                        </p:tav>
                                      </p:tavLst>
                                    </p:anim>
                                    <p:anim calcmode="lin" valueType="num">
                                      <p:cBhvr>
                                        <p:cTn id="123" dur="250" fill="hold"/>
                                        <p:tgtEl>
                                          <p:spTgt spid="49"/>
                                        </p:tgtEl>
                                        <p:attrNameLst>
                                          <p:attrName>ppt_h</p:attrName>
                                        </p:attrNameLst>
                                      </p:cBhvr>
                                      <p:tavLst>
                                        <p:tav tm="0">
                                          <p:val>
                                            <p:strVal val="(6*min(max(#ppt_w*#ppt_h,.3),1)-7.4)/-.7*#ppt_h"/>
                                          </p:val>
                                        </p:tav>
                                        <p:tav tm="100000">
                                          <p:val>
                                            <p:strVal val="#ppt_h"/>
                                          </p:val>
                                        </p:tav>
                                      </p:tavLst>
                                    </p:anim>
                                    <p:anim calcmode="lin" valueType="num">
                                      <p:cBhvr>
                                        <p:cTn id="124" dur="250" fill="hold"/>
                                        <p:tgtEl>
                                          <p:spTgt spid="49"/>
                                        </p:tgtEl>
                                        <p:attrNameLst>
                                          <p:attrName>ppt_x</p:attrName>
                                        </p:attrNameLst>
                                      </p:cBhvr>
                                      <p:tavLst>
                                        <p:tav tm="0">
                                          <p:val>
                                            <p:fltVal val="0.5"/>
                                          </p:val>
                                        </p:tav>
                                        <p:tav tm="100000">
                                          <p:val>
                                            <p:strVal val="#ppt_x"/>
                                          </p:val>
                                        </p:tav>
                                      </p:tavLst>
                                    </p:anim>
                                    <p:anim calcmode="lin" valueType="num">
                                      <p:cBhvr>
                                        <p:cTn id="125" dur="250" fill="hold"/>
                                        <p:tgtEl>
                                          <p:spTgt spid="4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55" grpId="0"/>
      <p:bldP spid="5" grpId="0" bldLvl="0" animBg="1"/>
      <p:bldP spid="6" grpId="0" bldLvl="0" animBg="1"/>
      <p:bldP spid="7" grpId="0" bldLvl="0" animBg="1"/>
      <p:bldP spid="8" grpId="0" bldLvl="0" animBg="1"/>
      <p:bldP spid="11" grpId="0" bldLvl="0" animBg="1"/>
      <p:bldP spid="14" grpId="0"/>
      <p:bldP spid="17" grpId="0"/>
      <p:bldP spid="18" grpId="0"/>
      <p:bldP spid="24" grpId="0" animBg="1"/>
      <p:bldP spid="25" grpId="0"/>
      <p:bldP spid="29" grpId="0" animBg="1"/>
      <p:bldP spid="30" grpId="0" animBg="1"/>
      <p:bldP spid="31" grpId="0" animBg="1"/>
      <p:bldP spid="47" grpId="0"/>
      <p:bldP spid="48" grpId="0"/>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27989" y="3467338"/>
            <a:ext cx="6716695" cy="3102677"/>
          </a:xfrm>
          <a:prstGeom prst="ellipse">
            <a:avLst/>
          </a:prstGeom>
          <a:solidFill>
            <a:schemeClr val="accent1">
              <a:alpha val="19000"/>
            </a:schemeClr>
          </a:solidFill>
          <a:ln>
            <a:solidFill>
              <a:schemeClr val="accent1">
                <a:shade val="50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p:cNvSpPr txBox="1"/>
          <p:nvPr/>
        </p:nvSpPr>
        <p:spPr>
          <a:xfrm>
            <a:off x="615627" y="940104"/>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物联网的概念</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6"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7"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8" name="Oval 5"/>
          <p:cNvSpPr>
            <a:spLocks noChangeArrowheads="1"/>
          </p:cNvSpPr>
          <p:nvPr/>
        </p:nvSpPr>
        <p:spPr bwMode="auto">
          <a:xfrm>
            <a:off x="153701" y="1776843"/>
            <a:ext cx="1180424" cy="1172766"/>
          </a:xfrm>
          <a:prstGeom prst="ellipse">
            <a:avLst/>
          </a:prstGeom>
          <a:solidFill>
            <a:srgbClr val="FFC000"/>
          </a:solidFill>
          <a:ln w="38100" cap="flat">
            <a:solidFill>
              <a:srgbClr val="FFC000"/>
            </a:solidFill>
            <a:prstDash val="solid"/>
            <a:miter lim="800000"/>
          </a:ln>
        </p:spPr>
        <p:txBody>
          <a:bodyPr vert="horz" wrap="square" lIns="68549" tIns="34274" rIns="68549" bIns="34274" numCol="1" anchor="t" anchorCtr="0" compatLnSpc="1"/>
          <a:lstStyle/>
          <a:p>
            <a:endParaRPr lang="zh-CN" altLang="en-US" sz="1350"/>
          </a:p>
        </p:txBody>
      </p:sp>
      <p:sp>
        <p:nvSpPr>
          <p:cNvPr id="11" name="Freeform 10"/>
          <p:cNvSpPr>
            <a:spLocks noEditPoints="1"/>
          </p:cNvSpPr>
          <p:nvPr/>
        </p:nvSpPr>
        <p:spPr bwMode="auto">
          <a:xfrm>
            <a:off x="1402923" y="2233222"/>
            <a:ext cx="273977" cy="27222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FFC000"/>
          </a:solidFill>
          <a:ln>
            <a:noFill/>
          </a:ln>
        </p:spPr>
        <p:txBody>
          <a:bodyPr vert="horz" wrap="square" lIns="68549" tIns="34274" rIns="68549" bIns="34274" numCol="1" anchor="t" anchorCtr="0" compatLnSpc="1"/>
          <a:lstStyle/>
          <a:p>
            <a:endParaRPr lang="zh-CN" altLang="en-US" sz="1350"/>
          </a:p>
        </p:txBody>
      </p:sp>
      <p:sp>
        <p:nvSpPr>
          <p:cNvPr id="14" name="TextBox 13"/>
          <p:cNvSpPr txBox="1"/>
          <p:nvPr/>
        </p:nvSpPr>
        <p:spPr>
          <a:xfrm flipH="1">
            <a:off x="331028" y="2017113"/>
            <a:ext cx="837243" cy="680923"/>
          </a:xfrm>
          <a:prstGeom prst="rect">
            <a:avLst/>
          </a:prstGeom>
          <a:noFill/>
        </p:spPr>
        <p:txBody>
          <a:bodyPr wrap="square" lIns="68549" tIns="34274" rIns="68549" bIns="34274" rtlCol="0">
            <a:spAutoFit/>
          </a:bodyPr>
          <a:lstStyle/>
          <a:p>
            <a:pPr algn="ctr"/>
            <a:r>
              <a:rPr lang="en-US" altLang="zh-CN" sz="3975" dirty="0">
                <a:solidFill>
                  <a:schemeClr val="bg1"/>
                </a:solidFill>
                <a:latin typeface="+mn-ea"/>
              </a:rPr>
              <a:t>02</a:t>
            </a:r>
          </a:p>
        </p:txBody>
      </p:sp>
      <p:sp>
        <p:nvSpPr>
          <p:cNvPr id="17" name="TextBox 16"/>
          <p:cNvSpPr txBox="1"/>
          <p:nvPr/>
        </p:nvSpPr>
        <p:spPr>
          <a:xfrm>
            <a:off x="1745698" y="2167276"/>
            <a:ext cx="7114967" cy="1300324"/>
          </a:xfrm>
          <a:prstGeom prst="rect">
            <a:avLst/>
          </a:prstGeom>
          <a:noFill/>
        </p:spPr>
        <p:txBody>
          <a:bodyPr wrap="square" lIns="68549" tIns="34274" rIns="68549" bIns="34274" rtlCol="0">
            <a:spAutoFit/>
          </a:bodyPr>
          <a:lstStyle/>
          <a:p>
            <a:pPr algn="just"/>
            <a:r>
              <a:rPr lang="en-US" altLang="zh-CN" sz="2000" dirty="0">
                <a:solidFill>
                  <a:schemeClr val="tx1">
                    <a:lumMod val="75000"/>
                    <a:lumOff val="25000"/>
                  </a:schemeClr>
                </a:solidFill>
                <a:latin typeface="+mj-ea"/>
                <a:ea typeface="+mj-ea"/>
              </a:rPr>
              <a:t>      </a:t>
            </a:r>
            <a:r>
              <a:rPr lang="zh-CN" altLang="en-US" sz="2000" dirty="0">
                <a:solidFill>
                  <a:schemeClr val="tx1">
                    <a:lumMod val="75000"/>
                    <a:lumOff val="25000"/>
                  </a:schemeClr>
                </a:solidFill>
                <a:latin typeface="+mj-ea"/>
                <a:ea typeface="+mj-ea"/>
              </a:rPr>
              <a:t>从狭义上说，物联网指的是通过各种</a:t>
            </a:r>
            <a:r>
              <a:rPr lang="zh-CN" altLang="en-US" sz="2000" dirty="0">
                <a:solidFill>
                  <a:srgbClr val="FF0000"/>
                </a:solidFill>
                <a:latin typeface="+mj-ea"/>
                <a:ea typeface="+mj-ea"/>
              </a:rPr>
              <a:t>信息传感设备</a:t>
            </a:r>
            <a:r>
              <a:rPr lang="zh-CN" altLang="en-US" sz="2000" dirty="0">
                <a:solidFill>
                  <a:schemeClr val="tx1">
                    <a:lumMod val="75000"/>
                    <a:lumOff val="25000"/>
                  </a:schemeClr>
                </a:solidFill>
                <a:latin typeface="+mj-ea"/>
                <a:ea typeface="+mj-ea"/>
              </a:rPr>
              <a:t>，如</a:t>
            </a:r>
            <a:r>
              <a:rPr lang="en-US" altLang="zh-CN" sz="2000" dirty="0">
                <a:solidFill>
                  <a:schemeClr val="tx1">
                    <a:lumMod val="75000"/>
                    <a:lumOff val="25000"/>
                  </a:schemeClr>
                </a:solidFill>
                <a:latin typeface="+mj-ea"/>
                <a:ea typeface="+mj-ea"/>
              </a:rPr>
              <a:t>RFID</a:t>
            </a:r>
            <a:r>
              <a:rPr lang="zh-CN" altLang="en-US" sz="2000" dirty="0">
                <a:solidFill>
                  <a:schemeClr val="tx1">
                    <a:lumMod val="75000"/>
                    <a:lumOff val="25000"/>
                  </a:schemeClr>
                </a:solidFill>
                <a:latin typeface="+mj-ea"/>
                <a:ea typeface="+mj-ea"/>
              </a:rPr>
              <a:t>、红外感应设备、</a:t>
            </a:r>
            <a:r>
              <a:rPr lang="en-US" altLang="zh-CN" sz="2000" dirty="0">
                <a:solidFill>
                  <a:schemeClr val="tx1">
                    <a:lumMod val="75000"/>
                    <a:lumOff val="25000"/>
                  </a:schemeClr>
                </a:solidFill>
                <a:latin typeface="+mj-ea"/>
                <a:ea typeface="+mj-ea"/>
              </a:rPr>
              <a:t>GPS</a:t>
            </a:r>
            <a:r>
              <a:rPr lang="zh-CN" altLang="en-US" sz="2000" dirty="0">
                <a:solidFill>
                  <a:schemeClr val="tx1">
                    <a:lumMod val="75000"/>
                    <a:lumOff val="25000"/>
                  </a:schemeClr>
                </a:solidFill>
                <a:latin typeface="+mj-ea"/>
                <a:ea typeface="+mj-ea"/>
              </a:rPr>
              <a:t>、激光扫描器等，将物体与互联网结合起来，形成一个巨大的网络，以实现</a:t>
            </a:r>
            <a:r>
              <a:rPr lang="zh-CN" altLang="en-US" sz="2000" dirty="0">
                <a:solidFill>
                  <a:srgbClr val="FF0000"/>
                </a:solidFill>
                <a:latin typeface="+mj-ea"/>
                <a:ea typeface="+mj-ea"/>
              </a:rPr>
              <a:t>远程监控</a:t>
            </a:r>
            <a:r>
              <a:rPr lang="zh-CN" altLang="en-US" sz="2000" dirty="0">
                <a:solidFill>
                  <a:schemeClr val="tx1">
                    <a:lumMod val="75000"/>
                    <a:lumOff val="25000"/>
                  </a:schemeClr>
                </a:solidFill>
                <a:latin typeface="+mj-ea"/>
                <a:ea typeface="+mj-ea"/>
              </a:rPr>
              <a:t>、</a:t>
            </a:r>
            <a:r>
              <a:rPr lang="zh-CN" altLang="en-US" sz="2000" dirty="0">
                <a:solidFill>
                  <a:srgbClr val="FF0000"/>
                </a:solidFill>
                <a:latin typeface="+mj-ea"/>
                <a:ea typeface="+mj-ea"/>
              </a:rPr>
              <a:t>自动报警</a:t>
            </a:r>
            <a:r>
              <a:rPr lang="zh-CN" altLang="en-US" sz="2000" dirty="0">
                <a:solidFill>
                  <a:schemeClr val="tx1">
                    <a:lumMod val="75000"/>
                    <a:lumOff val="25000"/>
                  </a:schemeClr>
                </a:solidFill>
                <a:latin typeface="+mj-ea"/>
                <a:ea typeface="+mj-ea"/>
              </a:rPr>
              <a:t>、</a:t>
            </a:r>
            <a:r>
              <a:rPr lang="zh-CN" altLang="en-US" sz="2000" dirty="0">
                <a:solidFill>
                  <a:srgbClr val="FF0000"/>
                </a:solidFill>
                <a:latin typeface="+mj-ea"/>
                <a:ea typeface="+mj-ea"/>
              </a:rPr>
              <a:t>医疗诊断</a:t>
            </a:r>
            <a:r>
              <a:rPr lang="zh-CN" altLang="en-US" sz="2000" dirty="0">
                <a:solidFill>
                  <a:schemeClr val="tx1">
                    <a:lumMod val="75000"/>
                    <a:lumOff val="25000"/>
                  </a:schemeClr>
                </a:solidFill>
                <a:latin typeface="+mj-ea"/>
                <a:ea typeface="+mj-ea"/>
              </a:rPr>
              <a:t>等功能。</a:t>
            </a:r>
          </a:p>
        </p:txBody>
      </p:sp>
      <p:sp>
        <p:nvSpPr>
          <p:cNvPr id="18" name="矩形 17"/>
          <p:cNvSpPr/>
          <p:nvPr/>
        </p:nvSpPr>
        <p:spPr>
          <a:xfrm>
            <a:off x="1676900" y="1605616"/>
            <a:ext cx="1786324" cy="561660"/>
          </a:xfrm>
          <a:prstGeom prst="rect">
            <a:avLst/>
          </a:prstGeom>
        </p:spPr>
        <p:txBody>
          <a:bodyPr wrap="none" lIns="68549" tIns="34274" rIns="68549" bIns="34274">
            <a:spAutoFit/>
          </a:bodyPr>
          <a:lstStyle/>
          <a:p>
            <a:r>
              <a:rPr lang="zh-CN" altLang="en-US" sz="3200" b="1" dirty="0">
                <a:solidFill>
                  <a:schemeClr val="tx1">
                    <a:lumMod val="75000"/>
                    <a:lumOff val="25000"/>
                  </a:schemeClr>
                </a:solidFill>
                <a:latin typeface="+mj-ea"/>
                <a:ea typeface="+mj-ea"/>
              </a:rPr>
              <a:t>狭义定义</a:t>
            </a:r>
          </a:p>
        </p:txBody>
      </p:sp>
      <p:sp>
        <p:nvSpPr>
          <p:cNvPr id="23"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24" name="TextBox 16"/>
          <p:cNvSpPr txBox="1"/>
          <p:nvPr/>
        </p:nvSpPr>
        <p:spPr>
          <a:xfrm>
            <a:off x="3033605" y="4024005"/>
            <a:ext cx="2108237" cy="2012458"/>
          </a:xfrm>
          <a:prstGeom prst="flowChartMultidocument">
            <a:avLst/>
          </a:prstGeom>
          <a:solidFill>
            <a:srgbClr val="FFFF00">
              <a:alpha val="42000"/>
            </a:srgbClr>
          </a:solidFill>
          <a:ln>
            <a:solidFill>
              <a:srgbClr val="FF0000"/>
            </a:solidFill>
          </a:ln>
        </p:spPr>
        <p:txBody>
          <a:bodyPr wrap="square" lIns="68549" tIns="34274" rIns="68549" bIns="34274" rtlCol="0">
            <a:spAutoFit/>
          </a:bodyPr>
          <a:lstStyle/>
          <a:p>
            <a:pPr algn="ctr"/>
            <a:r>
              <a:rPr lang="en-US" altLang="zh-CN" sz="2000" b="1" dirty="0">
                <a:solidFill>
                  <a:srgbClr val="7030A0"/>
                </a:solidFill>
                <a:latin typeface="+mj-ea"/>
                <a:ea typeface="+mj-ea"/>
              </a:rPr>
              <a:t>RFID</a:t>
            </a:r>
          </a:p>
          <a:p>
            <a:pPr algn="ctr"/>
            <a:r>
              <a:rPr lang="zh-CN" altLang="en-US" sz="2000" b="1" dirty="0">
                <a:solidFill>
                  <a:srgbClr val="7030A0"/>
                </a:solidFill>
                <a:latin typeface="+mj-ea"/>
                <a:ea typeface="+mj-ea"/>
              </a:rPr>
              <a:t>红外感应设备</a:t>
            </a:r>
            <a:endParaRPr lang="en-US" altLang="zh-CN" sz="2000" b="1" dirty="0">
              <a:solidFill>
                <a:srgbClr val="7030A0"/>
              </a:solidFill>
              <a:latin typeface="+mj-ea"/>
              <a:ea typeface="+mj-ea"/>
            </a:endParaRPr>
          </a:p>
          <a:p>
            <a:pPr algn="ctr"/>
            <a:r>
              <a:rPr lang="en-US" altLang="zh-CN" sz="2000" b="1" dirty="0">
                <a:solidFill>
                  <a:srgbClr val="7030A0"/>
                </a:solidFill>
                <a:latin typeface="+mj-ea"/>
                <a:ea typeface="+mj-ea"/>
              </a:rPr>
              <a:t>GPS</a:t>
            </a:r>
          </a:p>
          <a:p>
            <a:pPr algn="ctr"/>
            <a:r>
              <a:rPr lang="zh-CN" altLang="en-US" sz="2000" b="1" dirty="0">
                <a:solidFill>
                  <a:srgbClr val="7030A0"/>
                </a:solidFill>
                <a:latin typeface="+mj-ea"/>
                <a:ea typeface="+mj-ea"/>
              </a:rPr>
              <a:t>激光扫描</a:t>
            </a:r>
            <a:endParaRPr lang="en-US" altLang="zh-CN" sz="2000" b="1" dirty="0">
              <a:solidFill>
                <a:srgbClr val="7030A0"/>
              </a:solidFill>
              <a:latin typeface="+mj-ea"/>
              <a:ea typeface="+mj-ea"/>
            </a:endParaRPr>
          </a:p>
          <a:p>
            <a:pPr algn="ctr"/>
            <a:endParaRPr lang="zh-CN" altLang="en-US" sz="2000" b="1" dirty="0">
              <a:solidFill>
                <a:srgbClr val="7030A0"/>
              </a:solidFill>
              <a:latin typeface="+mj-ea"/>
              <a:ea typeface="+mj-ea"/>
            </a:endParaRPr>
          </a:p>
        </p:txBody>
      </p:sp>
      <p:sp>
        <p:nvSpPr>
          <p:cNvPr id="29" name="TextBox 16"/>
          <p:cNvSpPr txBox="1"/>
          <p:nvPr/>
        </p:nvSpPr>
        <p:spPr>
          <a:xfrm>
            <a:off x="6000549" y="4758585"/>
            <a:ext cx="969622" cy="417100"/>
          </a:xfrm>
          <a:prstGeom prst="roundRect">
            <a:avLst/>
          </a:prstGeom>
          <a:solidFill>
            <a:schemeClr val="accent2">
              <a:lumMod val="60000"/>
              <a:lumOff val="40000"/>
              <a:alpha val="42000"/>
            </a:schemeClr>
          </a:solidFill>
          <a:ln>
            <a:solidFill>
              <a:schemeClr val="accent2">
                <a:lumMod val="50000"/>
              </a:schemeClr>
            </a:solidFill>
          </a:ln>
        </p:spPr>
        <p:txBody>
          <a:bodyPr wrap="square" lIns="68549" tIns="34274" rIns="68549" bIns="34274" rtlCol="0">
            <a:spAutoFit/>
          </a:bodyPr>
          <a:lstStyle>
            <a:defPPr>
              <a:defRPr lang="zh-CN"/>
            </a:defPPr>
            <a:lvl1pPr algn="ctr">
              <a:defRPr sz="2000" b="1">
                <a:solidFill>
                  <a:schemeClr val="tx1">
                    <a:lumMod val="75000"/>
                    <a:lumOff val="25000"/>
                  </a:schemeClr>
                </a:solidFill>
                <a:latin typeface="+mj-ea"/>
                <a:ea typeface="+mj-ea"/>
              </a:defRPr>
            </a:lvl1pPr>
          </a:lstStyle>
          <a:p>
            <a:r>
              <a:rPr lang="zh-CN" altLang="en-US" dirty="0"/>
              <a:t>互联网</a:t>
            </a:r>
          </a:p>
        </p:txBody>
      </p:sp>
      <p:sp>
        <p:nvSpPr>
          <p:cNvPr id="30" name="TextBox 16"/>
          <p:cNvSpPr txBox="1"/>
          <p:nvPr/>
        </p:nvSpPr>
        <p:spPr>
          <a:xfrm>
            <a:off x="1228058" y="4126374"/>
            <a:ext cx="969622" cy="748884"/>
          </a:xfrm>
          <a:prstGeom prst="flowChartMagneticDisk">
            <a:avLst/>
          </a:prstGeom>
          <a:solidFill>
            <a:schemeClr val="accent6">
              <a:lumMod val="50000"/>
              <a:alpha val="42000"/>
            </a:schemeClr>
          </a:solidFill>
          <a:ln>
            <a:solidFill>
              <a:schemeClr val="tx1">
                <a:lumMod val="95000"/>
                <a:lumOff val="5000"/>
              </a:schemeClr>
            </a:solidFill>
          </a:ln>
        </p:spPr>
        <p:txBody>
          <a:bodyPr wrap="square" lIns="68549" tIns="34274" rIns="68549" bIns="34274" rtlCol="0">
            <a:spAutoFit/>
          </a:bodyPr>
          <a:lstStyle>
            <a:defPPr>
              <a:defRPr lang="zh-CN"/>
            </a:defPPr>
            <a:lvl1pPr algn="ctr">
              <a:defRPr sz="2000" b="1">
                <a:solidFill>
                  <a:schemeClr val="tx1">
                    <a:lumMod val="75000"/>
                    <a:lumOff val="25000"/>
                  </a:schemeClr>
                </a:solidFill>
                <a:latin typeface="+mj-ea"/>
                <a:ea typeface="+mj-ea"/>
              </a:defRPr>
            </a:lvl1pPr>
          </a:lstStyle>
          <a:p>
            <a:r>
              <a:rPr lang="zh-CN" altLang="en-US" dirty="0">
                <a:solidFill>
                  <a:schemeClr val="bg1"/>
                </a:solidFill>
              </a:rPr>
              <a:t>物</a:t>
            </a:r>
          </a:p>
        </p:txBody>
      </p:sp>
      <p:sp>
        <p:nvSpPr>
          <p:cNvPr id="31" name="TextBox 16"/>
          <p:cNvSpPr txBox="1"/>
          <p:nvPr/>
        </p:nvSpPr>
        <p:spPr>
          <a:xfrm>
            <a:off x="1205276" y="4947223"/>
            <a:ext cx="969622" cy="748884"/>
          </a:xfrm>
          <a:prstGeom prst="flowChartMagneticDisk">
            <a:avLst/>
          </a:prstGeom>
          <a:solidFill>
            <a:schemeClr val="accent6">
              <a:lumMod val="50000"/>
              <a:alpha val="42000"/>
            </a:schemeClr>
          </a:solidFill>
          <a:ln>
            <a:solidFill>
              <a:schemeClr val="tx1">
                <a:lumMod val="95000"/>
                <a:lumOff val="5000"/>
              </a:schemeClr>
            </a:solidFill>
          </a:ln>
        </p:spPr>
        <p:txBody>
          <a:bodyPr wrap="square" lIns="68549" tIns="34274" rIns="68549" bIns="34274" rtlCol="0">
            <a:spAutoFit/>
          </a:bodyPr>
          <a:lstStyle>
            <a:defPPr>
              <a:defRPr lang="zh-CN"/>
            </a:defPPr>
            <a:lvl1pPr algn="ctr">
              <a:defRPr sz="2000" b="1">
                <a:solidFill>
                  <a:schemeClr val="tx1">
                    <a:lumMod val="75000"/>
                    <a:lumOff val="25000"/>
                  </a:schemeClr>
                </a:solidFill>
                <a:latin typeface="+mj-ea"/>
                <a:ea typeface="+mj-ea"/>
              </a:defRPr>
            </a:lvl1pPr>
          </a:lstStyle>
          <a:p>
            <a:r>
              <a:rPr lang="zh-CN" altLang="en-US" dirty="0">
                <a:solidFill>
                  <a:schemeClr val="bg1"/>
                </a:solidFill>
              </a:rPr>
              <a:t>物</a:t>
            </a:r>
          </a:p>
        </p:txBody>
      </p:sp>
      <p:cxnSp>
        <p:nvCxnSpPr>
          <p:cNvPr id="41" name="直接箭头连接符 40"/>
          <p:cNvCxnSpPr/>
          <p:nvPr/>
        </p:nvCxnSpPr>
        <p:spPr>
          <a:xfrm>
            <a:off x="2295467" y="5321665"/>
            <a:ext cx="663778" cy="0"/>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16"/>
          <p:cNvSpPr txBox="1"/>
          <p:nvPr/>
        </p:nvSpPr>
        <p:spPr>
          <a:xfrm>
            <a:off x="7406845" y="3848324"/>
            <a:ext cx="1347527" cy="376994"/>
          </a:xfrm>
          <a:prstGeom prst="rect">
            <a:avLst/>
          </a:prstGeom>
          <a:noFill/>
        </p:spPr>
        <p:txBody>
          <a:bodyPr wrap="square" lIns="68549" tIns="34274" rIns="68549" bIns="34274" rtlCol="0">
            <a:spAutoFit/>
          </a:bodyPr>
          <a:lstStyle/>
          <a:p>
            <a:pPr algn="ctr"/>
            <a:r>
              <a:rPr lang="zh-CN" altLang="en-US" sz="2000" b="1" dirty="0">
                <a:solidFill>
                  <a:srgbClr val="0070C0"/>
                </a:solidFill>
                <a:latin typeface="+mj-ea"/>
                <a:ea typeface="+mj-ea"/>
              </a:rPr>
              <a:t>远程监控</a:t>
            </a:r>
          </a:p>
        </p:txBody>
      </p:sp>
      <p:sp>
        <p:nvSpPr>
          <p:cNvPr id="48" name="TextBox 16"/>
          <p:cNvSpPr txBox="1"/>
          <p:nvPr/>
        </p:nvSpPr>
        <p:spPr>
          <a:xfrm>
            <a:off x="7343640" y="4452793"/>
            <a:ext cx="1473936" cy="376994"/>
          </a:xfrm>
          <a:prstGeom prst="rect">
            <a:avLst/>
          </a:prstGeom>
          <a:noFill/>
        </p:spPr>
        <p:txBody>
          <a:bodyPr wrap="square" lIns="68549" tIns="34274" rIns="68549" bIns="34274" rtlCol="0">
            <a:spAutoFit/>
          </a:bodyPr>
          <a:lstStyle/>
          <a:p>
            <a:pPr algn="ctr"/>
            <a:r>
              <a:rPr lang="zh-CN" altLang="en-US" sz="2000" b="1" dirty="0">
                <a:solidFill>
                  <a:srgbClr val="0070C0"/>
                </a:solidFill>
                <a:latin typeface="+mj-ea"/>
                <a:ea typeface="+mj-ea"/>
              </a:rPr>
              <a:t>自动报警</a:t>
            </a:r>
          </a:p>
        </p:txBody>
      </p:sp>
      <p:sp>
        <p:nvSpPr>
          <p:cNvPr id="49" name="TextBox 16"/>
          <p:cNvSpPr txBox="1"/>
          <p:nvPr/>
        </p:nvSpPr>
        <p:spPr>
          <a:xfrm>
            <a:off x="7429627" y="5133168"/>
            <a:ext cx="1347527" cy="376994"/>
          </a:xfrm>
          <a:prstGeom prst="rect">
            <a:avLst/>
          </a:prstGeom>
          <a:noFill/>
        </p:spPr>
        <p:txBody>
          <a:bodyPr wrap="square" lIns="68549" tIns="34274" rIns="68549" bIns="34274" rtlCol="0">
            <a:spAutoFit/>
          </a:bodyPr>
          <a:lstStyle/>
          <a:p>
            <a:pPr algn="ctr"/>
            <a:r>
              <a:rPr lang="zh-CN" altLang="en-US" sz="2000" b="1" dirty="0">
                <a:solidFill>
                  <a:srgbClr val="0070C0"/>
                </a:solidFill>
                <a:latin typeface="+mj-ea"/>
                <a:ea typeface="+mj-ea"/>
              </a:rPr>
              <a:t>医疗诊断</a:t>
            </a:r>
          </a:p>
        </p:txBody>
      </p:sp>
      <p:sp>
        <p:nvSpPr>
          <p:cNvPr id="50" name="TextBox 54"/>
          <p:cNvSpPr txBox="1"/>
          <p:nvPr/>
        </p:nvSpPr>
        <p:spPr>
          <a:xfrm>
            <a:off x="615627" y="364150"/>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物联网简介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2" name="直接箭头连接符 31"/>
          <p:cNvCxnSpPr/>
          <p:nvPr/>
        </p:nvCxnSpPr>
        <p:spPr>
          <a:xfrm>
            <a:off x="2283754" y="4482197"/>
            <a:ext cx="663778" cy="0"/>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5250173" y="4967135"/>
            <a:ext cx="663778" cy="0"/>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16"/>
          <p:cNvSpPr txBox="1"/>
          <p:nvPr/>
        </p:nvSpPr>
        <p:spPr>
          <a:xfrm>
            <a:off x="3294401" y="3623950"/>
            <a:ext cx="1955772" cy="376994"/>
          </a:xfrm>
          <a:prstGeom prst="rect">
            <a:avLst/>
          </a:prstGeom>
          <a:noFill/>
        </p:spPr>
        <p:txBody>
          <a:bodyPr wrap="square" lIns="68549" tIns="34274" rIns="68549" bIns="34274" rtlCol="0">
            <a:spAutoFit/>
          </a:bodyPr>
          <a:lstStyle/>
          <a:p>
            <a:pPr algn="ctr"/>
            <a:r>
              <a:rPr lang="zh-CN" altLang="en-US" sz="2000" b="1" dirty="0">
                <a:solidFill>
                  <a:schemeClr val="tx1">
                    <a:lumMod val="75000"/>
                    <a:lumOff val="25000"/>
                  </a:schemeClr>
                </a:solidFill>
                <a:latin typeface="+mj-ea"/>
                <a:ea typeface="+mj-ea"/>
              </a:rPr>
              <a:t>信息传感设备</a:t>
            </a:r>
          </a:p>
        </p:txBody>
      </p:sp>
    </p:spTree>
    <p:extLst>
      <p:ext uri="{BB962C8B-B14F-4D97-AF65-F5344CB8AC3E}">
        <p14:creationId xmlns:p14="http://schemas.microsoft.com/office/powerpoint/2010/main" val="2641739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0-#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3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 calcmode="lin" valueType="num">
                                      <p:cBhvr>
                                        <p:cTn id="14" dur="500" fill="hold"/>
                                        <p:tgtEl>
                                          <p:spTgt spid="14"/>
                                        </p:tgtEl>
                                        <p:attrNameLst>
                                          <p:attrName>style.rotation</p:attrName>
                                        </p:attrNameLst>
                                      </p:cBhvr>
                                      <p:tavLst>
                                        <p:tav tm="0">
                                          <p:val>
                                            <p:fltVal val="90"/>
                                          </p:val>
                                        </p:tav>
                                        <p:tav tm="100000">
                                          <p:val>
                                            <p:fltVal val="0"/>
                                          </p:val>
                                        </p:tav>
                                      </p:tavLst>
                                    </p:anim>
                                    <p:animEffect transition="in" filter="fade">
                                      <p:cBhvr>
                                        <p:cTn id="15" dur="500"/>
                                        <p:tgtEl>
                                          <p:spTgt spid="14"/>
                                        </p:tgtEl>
                                      </p:cBhvr>
                                    </p:animEffect>
                                  </p:childTnLst>
                                </p:cTn>
                              </p:par>
                            </p:childTnLst>
                          </p:cTn>
                        </p:par>
                        <p:par>
                          <p:cTn id="16" fill="hold">
                            <p:stCondLst>
                              <p:cond delay="750"/>
                            </p:stCondLst>
                            <p:childTnLst>
                              <p:par>
                                <p:cTn id="17" presetID="1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250"/>
                                        <p:tgtEl>
                                          <p:spTgt spid="11"/>
                                        </p:tgtEl>
                                        <p:attrNameLst>
                                          <p:attrName>ppt_x</p:attrName>
                                        </p:attrNameLst>
                                      </p:cBhvr>
                                      <p:tavLst>
                                        <p:tav tm="0">
                                          <p:val>
                                            <p:strVal val="#ppt_x-#ppt_w*1.125000"/>
                                          </p:val>
                                        </p:tav>
                                        <p:tav tm="100000">
                                          <p:val>
                                            <p:strVal val="#ppt_x"/>
                                          </p:val>
                                        </p:tav>
                                      </p:tavLst>
                                    </p:anim>
                                    <p:animEffect transition="in" filter="wipe(right)">
                                      <p:cBhvr>
                                        <p:cTn id="20" dur="250"/>
                                        <p:tgtEl>
                                          <p:spTgt spid="11"/>
                                        </p:tgtEl>
                                      </p:cBhvr>
                                    </p:animEffect>
                                  </p:childTnLst>
                                </p:cTn>
                              </p:par>
                            </p:childTnLst>
                          </p:cTn>
                        </p:par>
                        <p:par>
                          <p:cTn id="21" fill="hold">
                            <p:stCondLst>
                              <p:cond delay="1000"/>
                            </p:stCondLst>
                            <p:childTnLst>
                              <p:par>
                                <p:cTn id="22" presetID="3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400" fill="hold"/>
                                        <p:tgtEl>
                                          <p:spTgt spid="18"/>
                                        </p:tgtEl>
                                        <p:attrNameLst>
                                          <p:attrName>ppt_w</p:attrName>
                                        </p:attrNameLst>
                                      </p:cBhvr>
                                      <p:tavLst>
                                        <p:tav tm="0">
                                          <p:val>
                                            <p:fltVal val="0"/>
                                          </p:val>
                                        </p:tav>
                                        <p:tav tm="100000">
                                          <p:val>
                                            <p:strVal val="#ppt_w"/>
                                          </p:val>
                                        </p:tav>
                                      </p:tavLst>
                                    </p:anim>
                                    <p:anim calcmode="lin" valueType="num">
                                      <p:cBhvr>
                                        <p:cTn id="25" dur="400" fill="hold"/>
                                        <p:tgtEl>
                                          <p:spTgt spid="18"/>
                                        </p:tgtEl>
                                        <p:attrNameLst>
                                          <p:attrName>ppt_h</p:attrName>
                                        </p:attrNameLst>
                                      </p:cBhvr>
                                      <p:tavLst>
                                        <p:tav tm="0">
                                          <p:val>
                                            <p:fltVal val="0"/>
                                          </p:val>
                                        </p:tav>
                                        <p:tav tm="100000">
                                          <p:val>
                                            <p:strVal val="#ppt_h"/>
                                          </p:val>
                                        </p:tav>
                                      </p:tavLst>
                                    </p:anim>
                                    <p:anim calcmode="lin" valueType="num">
                                      <p:cBhvr>
                                        <p:cTn id="26" dur="400" fill="hold"/>
                                        <p:tgtEl>
                                          <p:spTgt spid="18"/>
                                        </p:tgtEl>
                                        <p:attrNameLst>
                                          <p:attrName>style.rotation</p:attrName>
                                        </p:attrNameLst>
                                      </p:cBhvr>
                                      <p:tavLst>
                                        <p:tav tm="0">
                                          <p:val>
                                            <p:fltVal val="90"/>
                                          </p:val>
                                        </p:tav>
                                        <p:tav tm="100000">
                                          <p:val>
                                            <p:fltVal val="0"/>
                                          </p:val>
                                        </p:tav>
                                      </p:tavLst>
                                    </p:anim>
                                    <p:animEffect transition="in" filter="fade">
                                      <p:cBhvr>
                                        <p:cTn id="27" dur="400"/>
                                        <p:tgtEl>
                                          <p:spTgt spid="18"/>
                                        </p:tgtEl>
                                      </p:cBhvr>
                                    </p:animEffect>
                                  </p:childTnLst>
                                </p:cTn>
                              </p:par>
                            </p:childTnLst>
                          </p:cTn>
                        </p:par>
                        <p:par>
                          <p:cTn id="28" fill="hold">
                            <p:stCondLst>
                              <p:cond delay="14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32"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circle(out)">
                                      <p:cBhvr>
                                        <p:cTn id="36" dur="500"/>
                                        <p:tgtEl>
                                          <p:spTgt spid="36"/>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up)">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up)">
                                      <p:cBhvr>
                                        <p:cTn id="48" dur="500"/>
                                        <p:tgtEl>
                                          <p:spTgt spid="31"/>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up)">
                                      <p:cBhvr>
                                        <p:cTn id="52" dur="500"/>
                                        <p:tgtEl>
                                          <p:spTgt spid="29"/>
                                        </p:tgtEl>
                                      </p:cBhvr>
                                    </p:animEffect>
                                  </p:childTnLst>
                                </p:cTn>
                              </p:par>
                            </p:childTnLst>
                          </p:cTn>
                        </p:par>
                        <p:par>
                          <p:cTn id="53" fill="hold">
                            <p:stCondLst>
                              <p:cond delay="1000"/>
                            </p:stCondLst>
                            <p:childTnLst>
                              <p:par>
                                <p:cTn id="54" presetID="16" presetClass="entr" presetSubtype="37"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barn(outVertical)">
                                      <p:cBhvr>
                                        <p:cTn id="56" dur="500"/>
                                        <p:tgtEl>
                                          <p:spTgt spid="32"/>
                                        </p:tgtEl>
                                      </p:cBhvr>
                                    </p:animEffect>
                                  </p:childTnLst>
                                </p:cTn>
                              </p:par>
                              <p:par>
                                <p:cTn id="57" presetID="16" presetClass="entr" presetSubtype="37"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barn(outVertical)">
                                      <p:cBhvr>
                                        <p:cTn id="59" dur="500"/>
                                        <p:tgtEl>
                                          <p:spTgt spid="41"/>
                                        </p:tgtEl>
                                      </p:cBhvr>
                                    </p:animEffect>
                                  </p:childTnLst>
                                </p:cTn>
                              </p:par>
                              <p:par>
                                <p:cTn id="60" presetID="16" presetClass="entr" presetSubtype="37"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arn(outVertical)">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32"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circle(out)">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36"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 calcmode="lin" valueType="num">
                                      <p:cBhvr>
                                        <p:cTn id="72" dur="500" fill="hold"/>
                                        <p:tgtEl>
                                          <p:spTgt spid="47"/>
                                        </p:tgtEl>
                                        <p:attrNameLst>
                                          <p:attrName>ppt_w</p:attrName>
                                        </p:attrNameLst>
                                      </p:cBhvr>
                                      <p:tavLst>
                                        <p:tav tm="0">
                                          <p:val>
                                            <p:strVal val="(6*min(max(#ppt_w*#ppt_h,.3),1)-7.4)/-.7*#ppt_w"/>
                                          </p:val>
                                        </p:tav>
                                        <p:tav tm="100000">
                                          <p:val>
                                            <p:strVal val="#ppt_w"/>
                                          </p:val>
                                        </p:tav>
                                      </p:tavLst>
                                    </p:anim>
                                    <p:anim calcmode="lin" valueType="num">
                                      <p:cBhvr>
                                        <p:cTn id="73" dur="500" fill="hold"/>
                                        <p:tgtEl>
                                          <p:spTgt spid="47"/>
                                        </p:tgtEl>
                                        <p:attrNameLst>
                                          <p:attrName>ppt_h</p:attrName>
                                        </p:attrNameLst>
                                      </p:cBhvr>
                                      <p:tavLst>
                                        <p:tav tm="0">
                                          <p:val>
                                            <p:strVal val="(6*min(max(#ppt_w*#ppt_h,.3),1)-7.4)/-.7*#ppt_h"/>
                                          </p:val>
                                        </p:tav>
                                        <p:tav tm="100000">
                                          <p:val>
                                            <p:strVal val="#ppt_h"/>
                                          </p:val>
                                        </p:tav>
                                      </p:tavLst>
                                    </p:anim>
                                    <p:anim calcmode="lin" valueType="num">
                                      <p:cBhvr>
                                        <p:cTn id="74" dur="500" fill="hold"/>
                                        <p:tgtEl>
                                          <p:spTgt spid="47"/>
                                        </p:tgtEl>
                                        <p:attrNameLst>
                                          <p:attrName>ppt_x</p:attrName>
                                        </p:attrNameLst>
                                      </p:cBhvr>
                                      <p:tavLst>
                                        <p:tav tm="0">
                                          <p:val>
                                            <p:fltVal val="0.5"/>
                                          </p:val>
                                        </p:tav>
                                        <p:tav tm="100000">
                                          <p:val>
                                            <p:strVal val="#ppt_x"/>
                                          </p:val>
                                        </p:tav>
                                      </p:tavLst>
                                    </p:anim>
                                    <p:anim calcmode="lin" valueType="num">
                                      <p:cBhvr>
                                        <p:cTn id="75" dur="500" fill="hold"/>
                                        <p:tgtEl>
                                          <p:spTgt spid="47"/>
                                        </p:tgtEl>
                                        <p:attrNameLst>
                                          <p:attrName>ppt_y</p:attrName>
                                        </p:attrNameLst>
                                      </p:cBhvr>
                                      <p:tavLst>
                                        <p:tav tm="0">
                                          <p:val>
                                            <p:strVal val="1+(6*min(max(#ppt_w*#ppt_h,.3),1)-7.4)/-.7*#ppt_h/2"/>
                                          </p:val>
                                        </p:tav>
                                        <p:tav tm="100000">
                                          <p:val>
                                            <p:strVal val="#ppt_y"/>
                                          </p:val>
                                        </p:tav>
                                      </p:tavLst>
                                    </p:anim>
                                  </p:childTnLst>
                                </p:cTn>
                              </p:par>
                            </p:childTnLst>
                          </p:cTn>
                        </p:par>
                        <p:par>
                          <p:cTn id="76" fill="hold">
                            <p:stCondLst>
                              <p:cond delay="500"/>
                            </p:stCondLst>
                            <p:childTnLst>
                              <p:par>
                                <p:cTn id="77" presetID="23" presetClass="entr" presetSubtype="36"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p:cTn id="79" dur="500" fill="hold"/>
                                        <p:tgtEl>
                                          <p:spTgt spid="48"/>
                                        </p:tgtEl>
                                        <p:attrNameLst>
                                          <p:attrName>ppt_w</p:attrName>
                                        </p:attrNameLst>
                                      </p:cBhvr>
                                      <p:tavLst>
                                        <p:tav tm="0">
                                          <p:val>
                                            <p:strVal val="(6*min(max(#ppt_w*#ppt_h,.3),1)-7.4)/-.7*#ppt_w"/>
                                          </p:val>
                                        </p:tav>
                                        <p:tav tm="100000">
                                          <p:val>
                                            <p:strVal val="#ppt_w"/>
                                          </p:val>
                                        </p:tav>
                                      </p:tavLst>
                                    </p:anim>
                                    <p:anim calcmode="lin" valueType="num">
                                      <p:cBhvr>
                                        <p:cTn id="80" dur="500" fill="hold"/>
                                        <p:tgtEl>
                                          <p:spTgt spid="48"/>
                                        </p:tgtEl>
                                        <p:attrNameLst>
                                          <p:attrName>ppt_h</p:attrName>
                                        </p:attrNameLst>
                                      </p:cBhvr>
                                      <p:tavLst>
                                        <p:tav tm="0">
                                          <p:val>
                                            <p:strVal val="(6*min(max(#ppt_w*#ppt_h,.3),1)-7.4)/-.7*#ppt_h"/>
                                          </p:val>
                                        </p:tav>
                                        <p:tav tm="100000">
                                          <p:val>
                                            <p:strVal val="#ppt_h"/>
                                          </p:val>
                                        </p:tav>
                                      </p:tavLst>
                                    </p:anim>
                                    <p:anim calcmode="lin" valueType="num">
                                      <p:cBhvr>
                                        <p:cTn id="81" dur="500" fill="hold"/>
                                        <p:tgtEl>
                                          <p:spTgt spid="48"/>
                                        </p:tgtEl>
                                        <p:attrNameLst>
                                          <p:attrName>ppt_x</p:attrName>
                                        </p:attrNameLst>
                                      </p:cBhvr>
                                      <p:tavLst>
                                        <p:tav tm="0">
                                          <p:val>
                                            <p:fltVal val="0.5"/>
                                          </p:val>
                                        </p:tav>
                                        <p:tav tm="100000">
                                          <p:val>
                                            <p:strVal val="#ppt_x"/>
                                          </p:val>
                                        </p:tav>
                                      </p:tavLst>
                                    </p:anim>
                                    <p:anim calcmode="lin" valueType="num">
                                      <p:cBhvr>
                                        <p:cTn id="82" dur="500" fill="hold"/>
                                        <p:tgtEl>
                                          <p:spTgt spid="48"/>
                                        </p:tgtEl>
                                        <p:attrNameLst>
                                          <p:attrName>ppt_y</p:attrName>
                                        </p:attrNameLst>
                                      </p:cBhvr>
                                      <p:tavLst>
                                        <p:tav tm="0">
                                          <p:val>
                                            <p:strVal val="1+(6*min(max(#ppt_w*#ppt_h,.3),1)-7.4)/-.7*#ppt_h/2"/>
                                          </p:val>
                                        </p:tav>
                                        <p:tav tm="100000">
                                          <p:val>
                                            <p:strVal val="#ppt_y"/>
                                          </p:val>
                                        </p:tav>
                                      </p:tavLst>
                                    </p:anim>
                                  </p:childTnLst>
                                </p:cTn>
                              </p:par>
                            </p:childTnLst>
                          </p:cTn>
                        </p:par>
                        <p:par>
                          <p:cTn id="83" fill="hold">
                            <p:stCondLst>
                              <p:cond delay="1000"/>
                            </p:stCondLst>
                            <p:childTnLst>
                              <p:par>
                                <p:cTn id="84" presetID="23" presetClass="entr" presetSubtype="36" fill="hold" grpId="0" nodeType="afterEffect">
                                  <p:stCondLst>
                                    <p:cond delay="0"/>
                                  </p:stCondLst>
                                  <p:childTnLst>
                                    <p:set>
                                      <p:cBhvr>
                                        <p:cTn id="85" dur="1" fill="hold">
                                          <p:stCondLst>
                                            <p:cond delay="0"/>
                                          </p:stCondLst>
                                        </p:cTn>
                                        <p:tgtEl>
                                          <p:spTgt spid="49"/>
                                        </p:tgtEl>
                                        <p:attrNameLst>
                                          <p:attrName>style.visibility</p:attrName>
                                        </p:attrNameLst>
                                      </p:cBhvr>
                                      <p:to>
                                        <p:strVal val="visible"/>
                                      </p:to>
                                    </p:set>
                                    <p:anim calcmode="lin" valueType="num">
                                      <p:cBhvr>
                                        <p:cTn id="86" dur="500" fill="hold"/>
                                        <p:tgtEl>
                                          <p:spTgt spid="49"/>
                                        </p:tgtEl>
                                        <p:attrNameLst>
                                          <p:attrName>ppt_w</p:attrName>
                                        </p:attrNameLst>
                                      </p:cBhvr>
                                      <p:tavLst>
                                        <p:tav tm="0">
                                          <p:val>
                                            <p:strVal val="(6*min(max(#ppt_w*#ppt_h,.3),1)-7.4)/-.7*#ppt_w"/>
                                          </p:val>
                                        </p:tav>
                                        <p:tav tm="100000">
                                          <p:val>
                                            <p:strVal val="#ppt_w"/>
                                          </p:val>
                                        </p:tav>
                                      </p:tavLst>
                                    </p:anim>
                                    <p:anim calcmode="lin" valueType="num">
                                      <p:cBhvr>
                                        <p:cTn id="87" dur="500" fill="hold"/>
                                        <p:tgtEl>
                                          <p:spTgt spid="49"/>
                                        </p:tgtEl>
                                        <p:attrNameLst>
                                          <p:attrName>ppt_h</p:attrName>
                                        </p:attrNameLst>
                                      </p:cBhvr>
                                      <p:tavLst>
                                        <p:tav tm="0">
                                          <p:val>
                                            <p:strVal val="(6*min(max(#ppt_w*#ppt_h,.3),1)-7.4)/-.7*#ppt_h"/>
                                          </p:val>
                                        </p:tav>
                                        <p:tav tm="100000">
                                          <p:val>
                                            <p:strVal val="#ppt_h"/>
                                          </p:val>
                                        </p:tav>
                                      </p:tavLst>
                                    </p:anim>
                                    <p:anim calcmode="lin" valueType="num">
                                      <p:cBhvr>
                                        <p:cTn id="88" dur="500" fill="hold"/>
                                        <p:tgtEl>
                                          <p:spTgt spid="49"/>
                                        </p:tgtEl>
                                        <p:attrNameLst>
                                          <p:attrName>ppt_x</p:attrName>
                                        </p:attrNameLst>
                                      </p:cBhvr>
                                      <p:tavLst>
                                        <p:tav tm="0">
                                          <p:val>
                                            <p:fltVal val="0.5"/>
                                          </p:val>
                                        </p:tav>
                                        <p:tav tm="100000">
                                          <p:val>
                                            <p:strVal val="#ppt_x"/>
                                          </p:val>
                                        </p:tav>
                                      </p:tavLst>
                                    </p:anim>
                                    <p:anim calcmode="lin" valueType="num">
                                      <p:cBhvr>
                                        <p:cTn id="89" dur="500" fill="hold"/>
                                        <p:tgtEl>
                                          <p:spTgt spid="4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bldLvl="0" animBg="1"/>
      <p:bldP spid="11" grpId="0" bldLvl="0" animBg="1"/>
      <p:bldP spid="14" grpId="0"/>
      <p:bldP spid="17" grpId="0"/>
      <p:bldP spid="18" grpId="0"/>
      <p:bldP spid="24" grpId="0" animBg="1"/>
      <p:bldP spid="29" grpId="0" animBg="1"/>
      <p:bldP spid="30" grpId="0" animBg="1"/>
      <p:bldP spid="31" grpId="0" animBg="1"/>
      <p:bldP spid="47" grpId="0"/>
      <p:bldP spid="48" grpId="0"/>
      <p:bldP spid="49"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615627" y="940104"/>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物联网的概念</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6"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7"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3"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50" name="TextBox 54"/>
          <p:cNvSpPr txBox="1"/>
          <p:nvPr/>
        </p:nvSpPr>
        <p:spPr>
          <a:xfrm>
            <a:off x="615627" y="364150"/>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物联网简介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6" name="Picture 2" descr="âç«ç¾çæ§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8413" y="184840"/>
            <a:ext cx="4486275" cy="2990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âçé¾æ¥è­¦å¨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3372" y="2568321"/>
            <a:ext cx="1425208" cy="9501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âèªå¨å·æ°´ç­ç« pngâçå¾çæç´¢ç»æ"/>
          <p:cNvPicPr>
            <a:picLocks noChangeAspect="1" noChangeArrowheads="1"/>
          </p:cNvPicPr>
          <p:nvPr/>
        </p:nvPicPr>
        <p:blipFill rotWithShape="1">
          <a:blip r:embed="rId5">
            <a:extLst>
              <a:ext uri="{28A0092B-C50C-407E-A947-70E740481C1C}">
                <a14:useLocalDpi xmlns:a14="http://schemas.microsoft.com/office/drawing/2010/main" val="0"/>
              </a:ext>
            </a:extLst>
          </a:blip>
          <a:srcRect l="16307" r="62360" b="22779"/>
          <a:stretch/>
        </p:blipFill>
        <p:spPr bwMode="auto">
          <a:xfrm>
            <a:off x="1298713" y="4174435"/>
            <a:ext cx="753659" cy="1086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âæ¥è­¦å¨ pngâçå¾çæç´¢ç»æ"/>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3844" t="14127" r="22002" b="16521"/>
          <a:stretch/>
        </p:blipFill>
        <p:spPr bwMode="auto">
          <a:xfrm>
            <a:off x="1379713" y="5951212"/>
            <a:ext cx="675861" cy="86553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âä¸»æº pngâçå¾çæç´¢ç»æ"/>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6341" t="6074" r="22083" b="4239"/>
          <a:stretch/>
        </p:blipFill>
        <p:spPr bwMode="auto">
          <a:xfrm>
            <a:off x="4039483" y="4334346"/>
            <a:ext cx="980866" cy="142865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7" descr="EndUser_CiscoWorks"/>
          <p:cNvPicPr>
            <a:picLocks noChangeAspect="1" noChangeArrowheads="1"/>
          </p:cNvPicPr>
          <p:nvPr/>
        </p:nvPicPr>
        <p:blipFill>
          <a:blip r:embed="rId8"/>
          <a:srcRect/>
          <a:stretch>
            <a:fillRect/>
          </a:stretch>
        </p:blipFill>
        <p:spPr bwMode="auto">
          <a:xfrm flipH="1">
            <a:off x="7616271" y="4964844"/>
            <a:ext cx="1288417" cy="1638110"/>
          </a:xfrm>
          <a:prstGeom prst="rect">
            <a:avLst/>
          </a:prstGeom>
          <a:noFill/>
          <a:ln w="9525">
            <a:noFill/>
            <a:miter lim="800000"/>
            <a:headEnd/>
            <a:tailEnd/>
          </a:ln>
        </p:spPr>
      </p:pic>
      <p:cxnSp>
        <p:nvCxnSpPr>
          <p:cNvPr id="35" name="直接箭头连接符 34"/>
          <p:cNvCxnSpPr/>
          <p:nvPr/>
        </p:nvCxnSpPr>
        <p:spPr>
          <a:xfrm flipH="1" flipV="1">
            <a:off x="2598879" y="3175690"/>
            <a:ext cx="1350270" cy="1224032"/>
          </a:xfrm>
          <a:prstGeom prst="straightConnector1">
            <a:avLst/>
          </a:prstGeom>
          <a:ln w="412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2281918" y="4717774"/>
            <a:ext cx="1468447" cy="0"/>
          </a:xfrm>
          <a:prstGeom prst="straightConnector1">
            <a:avLst/>
          </a:prstGeom>
          <a:ln w="4127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2281918" y="5303226"/>
            <a:ext cx="1561212" cy="711759"/>
          </a:xfrm>
          <a:prstGeom prst="straightConnector1">
            <a:avLst/>
          </a:prstGeom>
          <a:ln w="4127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5110684" y="4174435"/>
            <a:ext cx="868733" cy="543339"/>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âåºç« pngâçå¾çæç´¢ç»æ"/>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85434" y="3250888"/>
            <a:ext cx="1224905" cy="179778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箭头连接符 44"/>
          <p:cNvCxnSpPr/>
          <p:nvPr/>
        </p:nvCxnSpPr>
        <p:spPr>
          <a:xfrm flipH="1" flipV="1">
            <a:off x="7416356" y="4334346"/>
            <a:ext cx="574705" cy="489446"/>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16"/>
          <p:cNvSpPr txBox="1"/>
          <p:nvPr/>
        </p:nvSpPr>
        <p:spPr>
          <a:xfrm>
            <a:off x="882835" y="2163508"/>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烟雾传感器</a:t>
            </a:r>
          </a:p>
        </p:txBody>
      </p:sp>
      <p:sp>
        <p:nvSpPr>
          <p:cNvPr id="52" name="TextBox 16"/>
          <p:cNvSpPr txBox="1"/>
          <p:nvPr/>
        </p:nvSpPr>
        <p:spPr>
          <a:xfrm>
            <a:off x="690516" y="1425208"/>
            <a:ext cx="1716044" cy="376994"/>
          </a:xfrm>
          <a:prstGeom prst="rect">
            <a:avLst/>
          </a:prstGeom>
          <a:noFill/>
        </p:spPr>
        <p:txBody>
          <a:bodyPr wrap="square" lIns="68549" tIns="34274" rIns="68549" bIns="34274" rtlCol="0">
            <a:spAutoFit/>
          </a:bodyPr>
          <a:lstStyle/>
          <a:p>
            <a:pPr algn="ctr"/>
            <a:r>
              <a:rPr lang="zh-CN" altLang="en-US" sz="2000" b="1" dirty="0">
                <a:solidFill>
                  <a:srgbClr val="C00000"/>
                </a:solidFill>
                <a:latin typeface="+mj-ea"/>
                <a:ea typeface="+mj-ea"/>
              </a:rPr>
              <a:t>火灾报警系统</a:t>
            </a:r>
          </a:p>
        </p:txBody>
      </p:sp>
      <p:sp>
        <p:nvSpPr>
          <p:cNvPr id="53" name="TextBox 16"/>
          <p:cNvSpPr txBox="1"/>
          <p:nvPr/>
        </p:nvSpPr>
        <p:spPr>
          <a:xfrm>
            <a:off x="3671894" y="3943826"/>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服务器</a:t>
            </a:r>
          </a:p>
        </p:txBody>
      </p:sp>
      <p:sp>
        <p:nvSpPr>
          <p:cNvPr id="54" name="TextBox 16"/>
          <p:cNvSpPr txBox="1"/>
          <p:nvPr/>
        </p:nvSpPr>
        <p:spPr>
          <a:xfrm>
            <a:off x="403053" y="4770453"/>
            <a:ext cx="435208" cy="1177213"/>
          </a:xfrm>
          <a:prstGeom prst="rect">
            <a:avLst/>
          </a:prstGeom>
          <a:noFill/>
        </p:spPr>
        <p:txBody>
          <a:bodyPr wrap="square" lIns="68549" tIns="34274" rIns="68549" bIns="34274" rtlCol="0">
            <a:spAutoFit/>
          </a:bodyPr>
          <a:lstStyle/>
          <a:p>
            <a:pPr algn="ctr"/>
            <a:r>
              <a:rPr lang="zh-CN" altLang="en-US" sz="2400" b="1" dirty="0">
                <a:solidFill>
                  <a:srgbClr val="FF0000"/>
                </a:solidFill>
                <a:latin typeface="+mj-ea"/>
                <a:ea typeface="+mj-ea"/>
              </a:rPr>
              <a:t>执行器</a:t>
            </a:r>
          </a:p>
        </p:txBody>
      </p:sp>
      <p:sp>
        <p:nvSpPr>
          <p:cNvPr id="56" name="TextBox 16"/>
          <p:cNvSpPr txBox="1"/>
          <p:nvPr/>
        </p:nvSpPr>
        <p:spPr>
          <a:xfrm>
            <a:off x="2623120" y="2013841"/>
            <a:ext cx="985997" cy="1177213"/>
          </a:xfrm>
          <a:prstGeom prst="rect">
            <a:avLst/>
          </a:prstGeom>
          <a:noFill/>
        </p:spPr>
        <p:txBody>
          <a:bodyPr wrap="square" lIns="68549" tIns="34274" rIns="68549" bIns="34274" rtlCol="0">
            <a:spAutoFit/>
          </a:bodyPr>
          <a:lstStyle/>
          <a:p>
            <a:pPr algn="ctr"/>
            <a:r>
              <a:rPr lang="zh-CN" altLang="en-US" sz="2400" b="1" dirty="0">
                <a:solidFill>
                  <a:srgbClr val="FF0000"/>
                </a:solidFill>
                <a:latin typeface="+mj-ea"/>
                <a:ea typeface="+mj-ea"/>
              </a:rPr>
              <a:t>信息传感设备</a:t>
            </a:r>
          </a:p>
        </p:txBody>
      </p:sp>
      <p:sp>
        <p:nvSpPr>
          <p:cNvPr id="57" name="TextBox 16"/>
          <p:cNvSpPr txBox="1"/>
          <p:nvPr/>
        </p:nvSpPr>
        <p:spPr>
          <a:xfrm>
            <a:off x="1063372" y="3812623"/>
            <a:ext cx="1214550" cy="376994"/>
          </a:xfrm>
          <a:prstGeom prst="rect">
            <a:avLst/>
          </a:prstGeom>
          <a:noFill/>
        </p:spPr>
        <p:txBody>
          <a:bodyPr wrap="square" lIns="68549" tIns="34274" rIns="68549" bIns="34274" rtlCol="0">
            <a:spAutoFit/>
          </a:bodyPr>
          <a:lstStyle/>
          <a:p>
            <a:pPr algn="ctr"/>
            <a:r>
              <a:rPr lang="zh-CN" altLang="en-US" sz="2000" b="1" dirty="0">
                <a:latin typeface="+mj-ea"/>
                <a:ea typeface="+mj-ea"/>
              </a:rPr>
              <a:t>喷水器</a:t>
            </a:r>
          </a:p>
        </p:txBody>
      </p:sp>
      <p:sp>
        <p:nvSpPr>
          <p:cNvPr id="58" name="TextBox 16"/>
          <p:cNvSpPr txBox="1"/>
          <p:nvPr/>
        </p:nvSpPr>
        <p:spPr>
          <a:xfrm>
            <a:off x="1022201" y="5576624"/>
            <a:ext cx="1214550" cy="376994"/>
          </a:xfrm>
          <a:prstGeom prst="rect">
            <a:avLst/>
          </a:prstGeom>
          <a:noFill/>
        </p:spPr>
        <p:txBody>
          <a:bodyPr wrap="square" lIns="68549" tIns="34274" rIns="68549" bIns="34274" rtlCol="0">
            <a:spAutoFit/>
          </a:bodyPr>
          <a:lstStyle/>
          <a:p>
            <a:pPr algn="ctr"/>
            <a:r>
              <a:rPr lang="zh-CN" altLang="en-US" sz="2000" b="1" dirty="0">
                <a:latin typeface="+mj-ea"/>
                <a:ea typeface="+mj-ea"/>
              </a:rPr>
              <a:t>警报器</a:t>
            </a:r>
          </a:p>
        </p:txBody>
      </p:sp>
      <p:sp>
        <p:nvSpPr>
          <p:cNvPr id="59" name="TextBox 16"/>
          <p:cNvSpPr txBox="1"/>
          <p:nvPr/>
        </p:nvSpPr>
        <p:spPr>
          <a:xfrm>
            <a:off x="5803528" y="4975621"/>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核心网</a:t>
            </a:r>
          </a:p>
        </p:txBody>
      </p:sp>
      <p:sp>
        <p:nvSpPr>
          <p:cNvPr id="60" name="TextBox 16"/>
          <p:cNvSpPr txBox="1"/>
          <p:nvPr/>
        </p:nvSpPr>
        <p:spPr>
          <a:xfrm>
            <a:off x="6452317" y="5793951"/>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远程管理人员</a:t>
            </a:r>
          </a:p>
        </p:txBody>
      </p:sp>
      <p:sp>
        <p:nvSpPr>
          <p:cNvPr id="61" name="TextBox 16"/>
          <p:cNvSpPr txBox="1"/>
          <p:nvPr/>
        </p:nvSpPr>
        <p:spPr>
          <a:xfrm>
            <a:off x="3680408" y="5734050"/>
            <a:ext cx="1505269" cy="438549"/>
          </a:xfrm>
          <a:prstGeom prst="rect">
            <a:avLst/>
          </a:prstGeom>
          <a:noFill/>
        </p:spPr>
        <p:txBody>
          <a:bodyPr wrap="square" lIns="68549" tIns="34274" rIns="68549" bIns="34274" rtlCol="0">
            <a:spAutoFit/>
          </a:bodyPr>
          <a:lstStyle/>
          <a:p>
            <a:pPr algn="ctr"/>
            <a:r>
              <a:rPr lang="zh-CN" altLang="en-US" sz="2400" b="1" dirty="0">
                <a:solidFill>
                  <a:srgbClr val="FF0000"/>
                </a:solidFill>
                <a:latin typeface="+mj-ea"/>
                <a:ea typeface="+mj-ea"/>
              </a:rPr>
              <a:t>控制器</a:t>
            </a:r>
          </a:p>
        </p:txBody>
      </p:sp>
      <p:sp>
        <p:nvSpPr>
          <p:cNvPr id="62" name="TextBox 16"/>
          <p:cNvSpPr txBox="1"/>
          <p:nvPr/>
        </p:nvSpPr>
        <p:spPr>
          <a:xfrm>
            <a:off x="7255200" y="3407055"/>
            <a:ext cx="1505269" cy="438549"/>
          </a:xfrm>
          <a:prstGeom prst="rect">
            <a:avLst/>
          </a:prstGeom>
          <a:noFill/>
        </p:spPr>
        <p:txBody>
          <a:bodyPr wrap="square" lIns="68549" tIns="34274" rIns="68549" bIns="34274" rtlCol="0">
            <a:spAutoFit/>
          </a:bodyPr>
          <a:lstStyle/>
          <a:p>
            <a:pPr algn="ctr"/>
            <a:r>
              <a:rPr lang="zh-CN" altLang="en-US" sz="2400" b="1" dirty="0">
                <a:solidFill>
                  <a:srgbClr val="FF0000"/>
                </a:solidFill>
                <a:latin typeface="+mj-ea"/>
                <a:ea typeface="+mj-ea"/>
              </a:rPr>
              <a:t>互联网</a:t>
            </a:r>
          </a:p>
        </p:txBody>
      </p:sp>
      <p:sp>
        <p:nvSpPr>
          <p:cNvPr id="63" name="TextBox 16"/>
          <p:cNvSpPr txBox="1"/>
          <p:nvPr/>
        </p:nvSpPr>
        <p:spPr>
          <a:xfrm>
            <a:off x="6990756" y="6263357"/>
            <a:ext cx="945099" cy="438549"/>
          </a:xfrm>
          <a:prstGeom prst="rect">
            <a:avLst/>
          </a:prstGeom>
          <a:noFill/>
        </p:spPr>
        <p:txBody>
          <a:bodyPr wrap="square" lIns="68549" tIns="34274" rIns="68549" bIns="34274" rtlCol="0">
            <a:spAutoFit/>
          </a:bodyPr>
          <a:lstStyle/>
          <a:p>
            <a:pPr algn="ctr"/>
            <a:r>
              <a:rPr lang="zh-CN" altLang="en-US" sz="2400" b="1" dirty="0">
                <a:solidFill>
                  <a:srgbClr val="FF0000"/>
                </a:solidFill>
                <a:latin typeface="+mj-ea"/>
                <a:ea typeface="+mj-ea"/>
              </a:rPr>
              <a:t>人员</a:t>
            </a:r>
          </a:p>
        </p:txBody>
      </p:sp>
    </p:spTree>
    <p:extLst>
      <p:ext uri="{BB962C8B-B14F-4D97-AF65-F5344CB8AC3E}">
        <p14:creationId xmlns:p14="http://schemas.microsoft.com/office/powerpoint/2010/main" val="3908062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strVal val="(6*min(max(#ppt_w*#ppt_h,.3),1)-7.4)/-.7*#ppt_w"/>
                                          </p:val>
                                        </p:tav>
                                        <p:tav tm="100000">
                                          <p:val>
                                            <p:strVal val="#ppt_w"/>
                                          </p:val>
                                        </p:tav>
                                      </p:tavLst>
                                    </p:anim>
                                    <p:anim calcmode="lin" valueType="num">
                                      <p:cBhvr>
                                        <p:cTn id="8" dur="500" fill="hold"/>
                                        <p:tgtEl>
                                          <p:spTgt spid="52"/>
                                        </p:tgtEl>
                                        <p:attrNameLst>
                                          <p:attrName>ppt_h</p:attrName>
                                        </p:attrNameLst>
                                      </p:cBhvr>
                                      <p:tavLst>
                                        <p:tav tm="0">
                                          <p:val>
                                            <p:strVal val="(6*min(max(#ppt_w*#ppt_h,.3),1)-7.4)/-.7*#ppt_h"/>
                                          </p:val>
                                        </p:tav>
                                        <p:tav tm="100000">
                                          <p:val>
                                            <p:strVal val="#ppt_h"/>
                                          </p:val>
                                        </p:tav>
                                      </p:tavLst>
                                    </p:anim>
                                    <p:anim calcmode="lin" valueType="num">
                                      <p:cBhvr>
                                        <p:cTn id="9" dur="500" fill="hold"/>
                                        <p:tgtEl>
                                          <p:spTgt spid="52"/>
                                        </p:tgtEl>
                                        <p:attrNameLst>
                                          <p:attrName>ppt_x</p:attrName>
                                        </p:attrNameLst>
                                      </p:cBhvr>
                                      <p:tavLst>
                                        <p:tav tm="0">
                                          <p:val>
                                            <p:fltVal val="0.5"/>
                                          </p:val>
                                        </p:tav>
                                        <p:tav tm="100000">
                                          <p:val>
                                            <p:strVal val="#ppt_x"/>
                                          </p:val>
                                        </p:tav>
                                      </p:tavLst>
                                    </p:anim>
                                    <p:anim calcmode="lin" valueType="num">
                                      <p:cBhvr>
                                        <p:cTn id="10" dur="500" fill="hold"/>
                                        <p:tgtEl>
                                          <p:spTgt spid="5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 calcmode="lin" valueType="num">
                                      <p:cBhvr additive="base">
                                        <p:cTn id="20" dur="500" fill="hold"/>
                                        <p:tgtEl>
                                          <p:spTgt spid="1028"/>
                                        </p:tgtEl>
                                        <p:attrNameLst>
                                          <p:attrName>ppt_x</p:attrName>
                                        </p:attrNameLst>
                                      </p:cBhvr>
                                      <p:tavLst>
                                        <p:tav tm="0">
                                          <p:val>
                                            <p:strVal val="0-#ppt_w/2"/>
                                          </p:val>
                                        </p:tav>
                                        <p:tav tm="100000">
                                          <p:val>
                                            <p:strVal val="#ppt_x"/>
                                          </p:val>
                                        </p:tav>
                                      </p:tavLst>
                                    </p:anim>
                                    <p:anim calcmode="lin" valueType="num">
                                      <p:cBhvr additive="base">
                                        <p:cTn id="21" dur="500" fill="hold"/>
                                        <p:tgtEl>
                                          <p:spTgt spid="102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0-#ppt_w/2"/>
                                          </p:val>
                                        </p:tav>
                                        <p:tav tm="100000">
                                          <p:val>
                                            <p:strVal val="#ppt_x"/>
                                          </p:val>
                                        </p:tav>
                                      </p:tavLst>
                                    </p:anim>
                                    <p:anim calcmode="lin" valueType="num">
                                      <p:cBhvr additive="base">
                                        <p:cTn id="25"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par>
                          <p:cTn id="31" fill="hold">
                            <p:stCondLst>
                              <p:cond delay="500"/>
                            </p:stCondLst>
                            <p:childTnLst>
                              <p:par>
                                <p:cTn id="32" presetID="53" presetClass="entr" presetSubtype="16" fill="hold" nodeType="afterEffect">
                                  <p:stCondLst>
                                    <p:cond delay="0"/>
                                  </p:stCondLst>
                                  <p:childTnLst>
                                    <p:set>
                                      <p:cBhvr>
                                        <p:cTn id="33" dur="1" fill="hold">
                                          <p:stCondLst>
                                            <p:cond delay="0"/>
                                          </p:stCondLst>
                                        </p:cTn>
                                        <p:tgtEl>
                                          <p:spTgt spid="1034"/>
                                        </p:tgtEl>
                                        <p:attrNameLst>
                                          <p:attrName>style.visibility</p:attrName>
                                        </p:attrNameLst>
                                      </p:cBhvr>
                                      <p:to>
                                        <p:strVal val="visible"/>
                                      </p:to>
                                    </p:set>
                                    <p:anim calcmode="lin" valueType="num">
                                      <p:cBhvr>
                                        <p:cTn id="34" dur="500" fill="hold"/>
                                        <p:tgtEl>
                                          <p:spTgt spid="1034"/>
                                        </p:tgtEl>
                                        <p:attrNameLst>
                                          <p:attrName>ppt_w</p:attrName>
                                        </p:attrNameLst>
                                      </p:cBhvr>
                                      <p:tavLst>
                                        <p:tav tm="0">
                                          <p:val>
                                            <p:fltVal val="0"/>
                                          </p:val>
                                        </p:tav>
                                        <p:tav tm="100000">
                                          <p:val>
                                            <p:strVal val="#ppt_w"/>
                                          </p:val>
                                        </p:tav>
                                      </p:tavLst>
                                    </p:anim>
                                    <p:anim calcmode="lin" valueType="num">
                                      <p:cBhvr>
                                        <p:cTn id="35" dur="500" fill="hold"/>
                                        <p:tgtEl>
                                          <p:spTgt spid="1034"/>
                                        </p:tgtEl>
                                        <p:attrNameLst>
                                          <p:attrName>ppt_h</p:attrName>
                                        </p:attrNameLst>
                                      </p:cBhvr>
                                      <p:tavLst>
                                        <p:tav tm="0">
                                          <p:val>
                                            <p:fltVal val="0"/>
                                          </p:val>
                                        </p:tav>
                                        <p:tav tm="100000">
                                          <p:val>
                                            <p:strVal val="#ppt_h"/>
                                          </p:val>
                                        </p:tav>
                                      </p:tavLst>
                                    </p:anim>
                                    <p:animEffect transition="in" filter="fade">
                                      <p:cBhvr>
                                        <p:cTn id="36" dur="500"/>
                                        <p:tgtEl>
                                          <p:spTgt spid="103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right)">
                                      <p:cBhvr>
                                        <p:cTn id="46" dur="500"/>
                                        <p:tgtEl>
                                          <p:spTgt spid="37"/>
                                        </p:tgtEl>
                                      </p:cBhvr>
                                    </p:animEffect>
                                  </p:childTnLst>
                                </p:cTn>
                              </p:par>
                              <p:par>
                                <p:cTn id="47" presetID="22" presetClass="entr" presetSubtype="2"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1030"/>
                                        </p:tgtEl>
                                        <p:attrNameLst>
                                          <p:attrName>style.visibility</p:attrName>
                                        </p:attrNameLst>
                                      </p:cBhvr>
                                      <p:to>
                                        <p:strVal val="visible"/>
                                      </p:to>
                                    </p:set>
                                    <p:anim calcmode="lin" valueType="num">
                                      <p:cBhvr>
                                        <p:cTn id="53" dur="500" fill="hold"/>
                                        <p:tgtEl>
                                          <p:spTgt spid="1030"/>
                                        </p:tgtEl>
                                        <p:attrNameLst>
                                          <p:attrName>ppt_w</p:attrName>
                                        </p:attrNameLst>
                                      </p:cBhvr>
                                      <p:tavLst>
                                        <p:tav tm="0">
                                          <p:val>
                                            <p:fltVal val="0"/>
                                          </p:val>
                                        </p:tav>
                                        <p:tav tm="100000">
                                          <p:val>
                                            <p:strVal val="#ppt_w"/>
                                          </p:val>
                                        </p:tav>
                                      </p:tavLst>
                                    </p:anim>
                                    <p:anim calcmode="lin" valueType="num">
                                      <p:cBhvr>
                                        <p:cTn id="54" dur="500" fill="hold"/>
                                        <p:tgtEl>
                                          <p:spTgt spid="1030"/>
                                        </p:tgtEl>
                                        <p:attrNameLst>
                                          <p:attrName>ppt_h</p:attrName>
                                        </p:attrNameLst>
                                      </p:cBhvr>
                                      <p:tavLst>
                                        <p:tav tm="0">
                                          <p:val>
                                            <p:fltVal val="0"/>
                                          </p:val>
                                        </p:tav>
                                        <p:tav tm="100000">
                                          <p:val>
                                            <p:strVal val="#ppt_h"/>
                                          </p:val>
                                        </p:tav>
                                      </p:tavLst>
                                    </p:anim>
                                    <p:animEffect transition="in" filter="fade">
                                      <p:cBhvr>
                                        <p:cTn id="55" dur="500"/>
                                        <p:tgtEl>
                                          <p:spTgt spid="1030"/>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 calcmode="lin" valueType="num">
                                      <p:cBhvr>
                                        <p:cTn id="58" dur="500" fill="hold"/>
                                        <p:tgtEl>
                                          <p:spTgt spid="57"/>
                                        </p:tgtEl>
                                        <p:attrNameLst>
                                          <p:attrName>ppt_w</p:attrName>
                                        </p:attrNameLst>
                                      </p:cBhvr>
                                      <p:tavLst>
                                        <p:tav tm="0">
                                          <p:val>
                                            <p:fltVal val="0"/>
                                          </p:val>
                                        </p:tav>
                                        <p:tav tm="100000">
                                          <p:val>
                                            <p:strVal val="#ppt_w"/>
                                          </p:val>
                                        </p:tav>
                                      </p:tavLst>
                                    </p:anim>
                                    <p:anim calcmode="lin" valueType="num">
                                      <p:cBhvr>
                                        <p:cTn id="59" dur="500" fill="hold"/>
                                        <p:tgtEl>
                                          <p:spTgt spid="57"/>
                                        </p:tgtEl>
                                        <p:attrNameLst>
                                          <p:attrName>ppt_h</p:attrName>
                                        </p:attrNameLst>
                                      </p:cBhvr>
                                      <p:tavLst>
                                        <p:tav tm="0">
                                          <p:val>
                                            <p:fltVal val="0"/>
                                          </p:val>
                                        </p:tav>
                                        <p:tav tm="100000">
                                          <p:val>
                                            <p:strVal val="#ppt_h"/>
                                          </p:val>
                                        </p:tav>
                                      </p:tavLst>
                                    </p:anim>
                                    <p:animEffect transition="in" filter="fade">
                                      <p:cBhvr>
                                        <p:cTn id="60" dur="500"/>
                                        <p:tgtEl>
                                          <p:spTgt spid="57"/>
                                        </p:tgtEl>
                                      </p:cBhvr>
                                    </p:animEffect>
                                  </p:childTnLst>
                                </p:cTn>
                              </p:par>
                              <p:par>
                                <p:cTn id="61" presetID="53" presetClass="entr" presetSubtype="16" fill="hold" nodeType="withEffect">
                                  <p:stCondLst>
                                    <p:cond delay="0"/>
                                  </p:stCondLst>
                                  <p:childTnLst>
                                    <p:set>
                                      <p:cBhvr>
                                        <p:cTn id="62" dur="1" fill="hold">
                                          <p:stCondLst>
                                            <p:cond delay="0"/>
                                          </p:stCondLst>
                                        </p:cTn>
                                        <p:tgtEl>
                                          <p:spTgt spid="1032"/>
                                        </p:tgtEl>
                                        <p:attrNameLst>
                                          <p:attrName>style.visibility</p:attrName>
                                        </p:attrNameLst>
                                      </p:cBhvr>
                                      <p:to>
                                        <p:strVal val="visible"/>
                                      </p:to>
                                    </p:set>
                                    <p:anim calcmode="lin" valueType="num">
                                      <p:cBhvr>
                                        <p:cTn id="63" dur="500" fill="hold"/>
                                        <p:tgtEl>
                                          <p:spTgt spid="1032"/>
                                        </p:tgtEl>
                                        <p:attrNameLst>
                                          <p:attrName>ppt_w</p:attrName>
                                        </p:attrNameLst>
                                      </p:cBhvr>
                                      <p:tavLst>
                                        <p:tav tm="0">
                                          <p:val>
                                            <p:fltVal val="0"/>
                                          </p:val>
                                        </p:tav>
                                        <p:tav tm="100000">
                                          <p:val>
                                            <p:strVal val="#ppt_w"/>
                                          </p:val>
                                        </p:tav>
                                      </p:tavLst>
                                    </p:anim>
                                    <p:anim calcmode="lin" valueType="num">
                                      <p:cBhvr>
                                        <p:cTn id="64" dur="500" fill="hold"/>
                                        <p:tgtEl>
                                          <p:spTgt spid="1032"/>
                                        </p:tgtEl>
                                        <p:attrNameLst>
                                          <p:attrName>ppt_h</p:attrName>
                                        </p:attrNameLst>
                                      </p:cBhvr>
                                      <p:tavLst>
                                        <p:tav tm="0">
                                          <p:val>
                                            <p:fltVal val="0"/>
                                          </p:val>
                                        </p:tav>
                                        <p:tav tm="100000">
                                          <p:val>
                                            <p:strVal val="#ppt_h"/>
                                          </p:val>
                                        </p:tav>
                                      </p:tavLst>
                                    </p:anim>
                                    <p:animEffect transition="in" filter="fade">
                                      <p:cBhvr>
                                        <p:cTn id="65" dur="500"/>
                                        <p:tgtEl>
                                          <p:spTgt spid="1032"/>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 calcmode="lin" valueType="num">
                                      <p:cBhvr>
                                        <p:cTn id="68" dur="500" fill="hold"/>
                                        <p:tgtEl>
                                          <p:spTgt spid="58"/>
                                        </p:tgtEl>
                                        <p:attrNameLst>
                                          <p:attrName>ppt_w</p:attrName>
                                        </p:attrNameLst>
                                      </p:cBhvr>
                                      <p:tavLst>
                                        <p:tav tm="0">
                                          <p:val>
                                            <p:fltVal val="0"/>
                                          </p:val>
                                        </p:tav>
                                        <p:tav tm="100000">
                                          <p:val>
                                            <p:strVal val="#ppt_w"/>
                                          </p:val>
                                        </p:tav>
                                      </p:tavLst>
                                    </p:anim>
                                    <p:anim calcmode="lin" valueType="num">
                                      <p:cBhvr>
                                        <p:cTn id="69" dur="500" fill="hold"/>
                                        <p:tgtEl>
                                          <p:spTgt spid="58"/>
                                        </p:tgtEl>
                                        <p:attrNameLst>
                                          <p:attrName>ppt_h</p:attrName>
                                        </p:attrNameLst>
                                      </p:cBhvr>
                                      <p:tavLst>
                                        <p:tav tm="0">
                                          <p:val>
                                            <p:fltVal val="0"/>
                                          </p:val>
                                        </p:tav>
                                        <p:tav tm="100000">
                                          <p:val>
                                            <p:strVal val="#ppt_h"/>
                                          </p:val>
                                        </p:tav>
                                      </p:tavLst>
                                    </p:anim>
                                    <p:animEffect transition="in" filter="fade">
                                      <p:cBhvr>
                                        <p:cTn id="70" dur="500"/>
                                        <p:tgtEl>
                                          <p:spTgt spid="58"/>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37" fill="hold"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barn(outVertical)">
                                      <p:cBhvr>
                                        <p:cTn id="75" dur="500"/>
                                        <p:tgtEl>
                                          <p:spTgt spid="39"/>
                                        </p:tgtEl>
                                      </p:cBhvr>
                                    </p:animEffect>
                                  </p:childTnLst>
                                </p:cTn>
                              </p:par>
                            </p:childTnLst>
                          </p:cTn>
                        </p:par>
                        <p:par>
                          <p:cTn id="76" fill="hold">
                            <p:stCondLst>
                              <p:cond delay="500"/>
                            </p:stCondLst>
                            <p:childTnLst>
                              <p:par>
                                <p:cTn id="77" presetID="53" presetClass="entr" presetSubtype="16" fill="hold" nodeType="afterEffect">
                                  <p:stCondLst>
                                    <p:cond delay="0"/>
                                  </p:stCondLst>
                                  <p:childTnLst>
                                    <p:set>
                                      <p:cBhvr>
                                        <p:cTn id="78" dur="1" fill="hold">
                                          <p:stCondLst>
                                            <p:cond delay="0"/>
                                          </p:stCondLst>
                                        </p:cTn>
                                        <p:tgtEl>
                                          <p:spTgt spid="1036"/>
                                        </p:tgtEl>
                                        <p:attrNameLst>
                                          <p:attrName>style.visibility</p:attrName>
                                        </p:attrNameLst>
                                      </p:cBhvr>
                                      <p:to>
                                        <p:strVal val="visible"/>
                                      </p:to>
                                    </p:set>
                                    <p:anim calcmode="lin" valueType="num">
                                      <p:cBhvr>
                                        <p:cTn id="79" dur="500" fill="hold"/>
                                        <p:tgtEl>
                                          <p:spTgt spid="1036"/>
                                        </p:tgtEl>
                                        <p:attrNameLst>
                                          <p:attrName>ppt_w</p:attrName>
                                        </p:attrNameLst>
                                      </p:cBhvr>
                                      <p:tavLst>
                                        <p:tav tm="0">
                                          <p:val>
                                            <p:fltVal val="0"/>
                                          </p:val>
                                        </p:tav>
                                        <p:tav tm="100000">
                                          <p:val>
                                            <p:strVal val="#ppt_w"/>
                                          </p:val>
                                        </p:tav>
                                      </p:tavLst>
                                    </p:anim>
                                    <p:anim calcmode="lin" valueType="num">
                                      <p:cBhvr>
                                        <p:cTn id="80" dur="500" fill="hold"/>
                                        <p:tgtEl>
                                          <p:spTgt spid="1036"/>
                                        </p:tgtEl>
                                        <p:attrNameLst>
                                          <p:attrName>ppt_h</p:attrName>
                                        </p:attrNameLst>
                                      </p:cBhvr>
                                      <p:tavLst>
                                        <p:tav tm="0">
                                          <p:val>
                                            <p:fltVal val="0"/>
                                          </p:val>
                                        </p:tav>
                                        <p:tav tm="100000">
                                          <p:val>
                                            <p:strVal val="#ppt_h"/>
                                          </p:val>
                                        </p:tav>
                                      </p:tavLst>
                                    </p:anim>
                                    <p:animEffect transition="in" filter="fade">
                                      <p:cBhvr>
                                        <p:cTn id="81" dur="500"/>
                                        <p:tgtEl>
                                          <p:spTgt spid="1036"/>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37" fill="hold" nodeType="click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barn(outVertical)">
                                      <p:cBhvr>
                                        <p:cTn id="91" dur="500"/>
                                        <p:tgtEl>
                                          <p:spTgt spid="45"/>
                                        </p:tgtEl>
                                      </p:cBhvr>
                                    </p:animEffect>
                                  </p:childTnLst>
                                </p:cTn>
                              </p:par>
                            </p:childTnLst>
                          </p:cTn>
                        </p:par>
                        <p:par>
                          <p:cTn id="92" fill="hold">
                            <p:stCondLst>
                              <p:cond delay="500"/>
                            </p:stCondLst>
                            <p:childTnLst>
                              <p:par>
                                <p:cTn id="93" presetID="53" presetClass="entr" presetSubtype="16" fill="hold" nodeType="after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 calcmode="lin" valueType="num">
                                      <p:cBhvr>
                                        <p:cTn id="100" dur="500" fill="hold"/>
                                        <p:tgtEl>
                                          <p:spTgt spid="60"/>
                                        </p:tgtEl>
                                        <p:attrNameLst>
                                          <p:attrName>ppt_w</p:attrName>
                                        </p:attrNameLst>
                                      </p:cBhvr>
                                      <p:tavLst>
                                        <p:tav tm="0">
                                          <p:val>
                                            <p:fltVal val="0"/>
                                          </p:val>
                                        </p:tav>
                                        <p:tav tm="100000">
                                          <p:val>
                                            <p:strVal val="#ppt_w"/>
                                          </p:val>
                                        </p:tav>
                                      </p:tavLst>
                                    </p:anim>
                                    <p:anim calcmode="lin" valueType="num">
                                      <p:cBhvr>
                                        <p:cTn id="101" dur="500" fill="hold"/>
                                        <p:tgtEl>
                                          <p:spTgt spid="60"/>
                                        </p:tgtEl>
                                        <p:attrNameLst>
                                          <p:attrName>ppt_h</p:attrName>
                                        </p:attrNameLst>
                                      </p:cBhvr>
                                      <p:tavLst>
                                        <p:tav tm="0">
                                          <p:val>
                                            <p:fltVal val="0"/>
                                          </p:val>
                                        </p:tav>
                                        <p:tav tm="100000">
                                          <p:val>
                                            <p:strVal val="#ppt_h"/>
                                          </p:val>
                                        </p:tav>
                                      </p:tavLst>
                                    </p:anim>
                                    <p:animEffect transition="in" filter="fade">
                                      <p:cBhvr>
                                        <p:cTn id="102" dur="500"/>
                                        <p:tgtEl>
                                          <p:spTgt spid="60"/>
                                        </p:tgtEl>
                                      </p:cBhvr>
                                    </p:animEffect>
                                  </p:childTnLst>
                                </p:cTn>
                              </p:par>
                            </p:childTnLst>
                          </p:cTn>
                        </p:par>
                      </p:childTnLst>
                    </p:cTn>
                  </p:par>
                  <p:par>
                    <p:cTn id="103" fill="hold">
                      <p:stCondLst>
                        <p:cond delay="indefinite"/>
                      </p:stCondLst>
                      <p:childTnLst>
                        <p:par>
                          <p:cTn id="104" fill="hold">
                            <p:stCondLst>
                              <p:cond delay="0"/>
                            </p:stCondLst>
                            <p:childTnLst>
                              <p:par>
                                <p:cTn id="105" presetID="23" presetClass="entr" presetSubtype="36" fill="hold" grpId="0" nodeType="click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p:cTn id="107" dur="250" fill="hold"/>
                                        <p:tgtEl>
                                          <p:spTgt spid="56"/>
                                        </p:tgtEl>
                                        <p:attrNameLst>
                                          <p:attrName>ppt_w</p:attrName>
                                        </p:attrNameLst>
                                      </p:cBhvr>
                                      <p:tavLst>
                                        <p:tav tm="0">
                                          <p:val>
                                            <p:strVal val="(6*min(max(#ppt_w*#ppt_h,.3),1)-7.4)/-.7*#ppt_w"/>
                                          </p:val>
                                        </p:tav>
                                        <p:tav tm="100000">
                                          <p:val>
                                            <p:strVal val="#ppt_w"/>
                                          </p:val>
                                        </p:tav>
                                      </p:tavLst>
                                    </p:anim>
                                    <p:anim calcmode="lin" valueType="num">
                                      <p:cBhvr>
                                        <p:cTn id="108" dur="250" fill="hold"/>
                                        <p:tgtEl>
                                          <p:spTgt spid="56"/>
                                        </p:tgtEl>
                                        <p:attrNameLst>
                                          <p:attrName>ppt_h</p:attrName>
                                        </p:attrNameLst>
                                      </p:cBhvr>
                                      <p:tavLst>
                                        <p:tav tm="0">
                                          <p:val>
                                            <p:strVal val="(6*min(max(#ppt_w*#ppt_h,.3),1)-7.4)/-.7*#ppt_h"/>
                                          </p:val>
                                        </p:tav>
                                        <p:tav tm="100000">
                                          <p:val>
                                            <p:strVal val="#ppt_h"/>
                                          </p:val>
                                        </p:tav>
                                      </p:tavLst>
                                    </p:anim>
                                    <p:anim calcmode="lin" valueType="num">
                                      <p:cBhvr>
                                        <p:cTn id="109" dur="250" fill="hold"/>
                                        <p:tgtEl>
                                          <p:spTgt spid="56"/>
                                        </p:tgtEl>
                                        <p:attrNameLst>
                                          <p:attrName>ppt_x</p:attrName>
                                        </p:attrNameLst>
                                      </p:cBhvr>
                                      <p:tavLst>
                                        <p:tav tm="0">
                                          <p:val>
                                            <p:fltVal val="0.5"/>
                                          </p:val>
                                        </p:tav>
                                        <p:tav tm="100000">
                                          <p:val>
                                            <p:strVal val="#ppt_x"/>
                                          </p:val>
                                        </p:tav>
                                      </p:tavLst>
                                    </p:anim>
                                    <p:anim calcmode="lin" valueType="num">
                                      <p:cBhvr>
                                        <p:cTn id="110" dur="250" fill="hold"/>
                                        <p:tgtEl>
                                          <p:spTgt spid="56"/>
                                        </p:tgtEl>
                                        <p:attrNameLst>
                                          <p:attrName>ppt_y</p:attrName>
                                        </p:attrNameLst>
                                      </p:cBhvr>
                                      <p:tavLst>
                                        <p:tav tm="0">
                                          <p:val>
                                            <p:strVal val="1+(6*min(max(#ppt_w*#ppt_h,.3),1)-7.4)/-.7*#ppt_h/2"/>
                                          </p:val>
                                        </p:tav>
                                        <p:tav tm="100000">
                                          <p:val>
                                            <p:strVal val="#ppt_y"/>
                                          </p:val>
                                        </p:tav>
                                      </p:tavLst>
                                    </p:anim>
                                  </p:childTnLst>
                                </p:cTn>
                              </p:par>
                            </p:childTnLst>
                          </p:cTn>
                        </p:par>
                        <p:par>
                          <p:cTn id="111" fill="hold">
                            <p:stCondLst>
                              <p:cond delay="250"/>
                            </p:stCondLst>
                            <p:childTnLst>
                              <p:par>
                                <p:cTn id="112" presetID="23" presetClass="entr" presetSubtype="36" fill="hold" grpId="0" nodeType="afterEffect">
                                  <p:stCondLst>
                                    <p:cond delay="0"/>
                                  </p:stCondLst>
                                  <p:childTnLst>
                                    <p:set>
                                      <p:cBhvr>
                                        <p:cTn id="113" dur="1" fill="hold">
                                          <p:stCondLst>
                                            <p:cond delay="0"/>
                                          </p:stCondLst>
                                        </p:cTn>
                                        <p:tgtEl>
                                          <p:spTgt spid="61"/>
                                        </p:tgtEl>
                                        <p:attrNameLst>
                                          <p:attrName>style.visibility</p:attrName>
                                        </p:attrNameLst>
                                      </p:cBhvr>
                                      <p:to>
                                        <p:strVal val="visible"/>
                                      </p:to>
                                    </p:set>
                                    <p:anim calcmode="lin" valueType="num">
                                      <p:cBhvr>
                                        <p:cTn id="114" dur="250" fill="hold"/>
                                        <p:tgtEl>
                                          <p:spTgt spid="61"/>
                                        </p:tgtEl>
                                        <p:attrNameLst>
                                          <p:attrName>ppt_w</p:attrName>
                                        </p:attrNameLst>
                                      </p:cBhvr>
                                      <p:tavLst>
                                        <p:tav tm="0">
                                          <p:val>
                                            <p:strVal val="(6*min(max(#ppt_w*#ppt_h,.3),1)-7.4)/-.7*#ppt_w"/>
                                          </p:val>
                                        </p:tav>
                                        <p:tav tm="100000">
                                          <p:val>
                                            <p:strVal val="#ppt_w"/>
                                          </p:val>
                                        </p:tav>
                                      </p:tavLst>
                                    </p:anim>
                                    <p:anim calcmode="lin" valueType="num">
                                      <p:cBhvr>
                                        <p:cTn id="115" dur="250" fill="hold"/>
                                        <p:tgtEl>
                                          <p:spTgt spid="61"/>
                                        </p:tgtEl>
                                        <p:attrNameLst>
                                          <p:attrName>ppt_h</p:attrName>
                                        </p:attrNameLst>
                                      </p:cBhvr>
                                      <p:tavLst>
                                        <p:tav tm="0">
                                          <p:val>
                                            <p:strVal val="(6*min(max(#ppt_w*#ppt_h,.3),1)-7.4)/-.7*#ppt_h"/>
                                          </p:val>
                                        </p:tav>
                                        <p:tav tm="100000">
                                          <p:val>
                                            <p:strVal val="#ppt_h"/>
                                          </p:val>
                                        </p:tav>
                                      </p:tavLst>
                                    </p:anim>
                                    <p:anim calcmode="lin" valueType="num">
                                      <p:cBhvr>
                                        <p:cTn id="116" dur="250" fill="hold"/>
                                        <p:tgtEl>
                                          <p:spTgt spid="61"/>
                                        </p:tgtEl>
                                        <p:attrNameLst>
                                          <p:attrName>ppt_x</p:attrName>
                                        </p:attrNameLst>
                                      </p:cBhvr>
                                      <p:tavLst>
                                        <p:tav tm="0">
                                          <p:val>
                                            <p:fltVal val="0.5"/>
                                          </p:val>
                                        </p:tav>
                                        <p:tav tm="100000">
                                          <p:val>
                                            <p:strVal val="#ppt_x"/>
                                          </p:val>
                                        </p:tav>
                                      </p:tavLst>
                                    </p:anim>
                                    <p:anim calcmode="lin" valueType="num">
                                      <p:cBhvr>
                                        <p:cTn id="117" dur="250" fill="hold"/>
                                        <p:tgtEl>
                                          <p:spTgt spid="61"/>
                                        </p:tgtEl>
                                        <p:attrNameLst>
                                          <p:attrName>ppt_y</p:attrName>
                                        </p:attrNameLst>
                                      </p:cBhvr>
                                      <p:tavLst>
                                        <p:tav tm="0">
                                          <p:val>
                                            <p:strVal val="1+(6*min(max(#ppt_w*#ppt_h,.3),1)-7.4)/-.7*#ppt_h/2"/>
                                          </p:val>
                                        </p:tav>
                                        <p:tav tm="100000">
                                          <p:val>
                                            <p:strVal val="#ppt_y"/>
                                          </p:val>
                                        </p:tav>
                                      </p:tavLst>
                                    </p:anim>
                                  </p:childTnLst>
                                </p:cTn>
                              </p:par>
                            </p:childTnLst>
                          </p:cTn>
                        </p:par>
                        <p:par>
                          <p:cTn id="118" fill="hold">
                            <p:stCondLst>
                              <p:cond delay="500"/>
                            </p:stCondLst>
                            <p:childTnLst>
                              <p:par>
                                <p:cTn id="119" presetID="23" presetClass="entr" presetSubtype="36" fill="hold" grpId="0" nodeType="afterEffect">
                                  <p:stCondLst>
                                    <p:cond delay="0"/>
                                  </p:stCondLst>
                                  <p:childTnLst>
                                    <p:set>
                                      <p:cBhvr>
                                        <p:cTn id="120" dur="1" fill="hold">
                                          <p:stCondLst>
                                            <p:cond delay="0"/>
                                          </p:stCondLst>
                                        </p:cTn>
                                        <p:tgtEl>
                                          <p:spTgt spid="54"/>
                                        </p:tgtEl>
                                        <p:attrNameLst>
                                          <p:attrName>style.visibility</p:attrName>
                                        </p:attrNameLst>
                                      </p:cBhvr>
                                      <p:to>
                                        <p:strVal val="visible"/>
                                      </p:to>
                                    </p:set>
                                    <p:anim calcmode="lin" valueType="num">
                                      <p:cBhvr>
                                        <p:cTn id="121" dur="250" fill="hold"/>
                                        <p:tgtEl>
                                          <p:spTgt spid="54"/>
                                        </p:tgtEl>
                                        <p:attrNameLst>
                                          <p:attrName>ppt_w</p:attrName>
                                        </p:attrNameLst>
                                      </p:cBhvr>
                                      <p:tavLst>
                                        <p:tav tm="0">
                                          <p:val>
                                            <p:strVal val="(6*min(max(#ppt_w*#ppt_h,.3),1)-7.4)/-.7*#ppt_w"/>
                                          </p:val>
                                        </p:tav>
                                        <p:tav tm="100000">
                                          <p:val>
                                            <p:strVal val="#ppt_w"/>
                                          </p:val>
                                        </p:tav>
                                      </p:tavLst>
                                    </p:anim>
                                    <p:anim calcmode="lin" valueType="num">
                                      <p:cBhvr>
                                        <p:cTn id="122" dur="250" fill="hold"/>
                                        <p:tgtEl>
                                          <p:spTgt spid="54"/>
                                        </p:tgtEl>
                                        <p:attrNameLst>
                                          <p:attrName>ppt_h</p:attrName>
                                        </p:attrNameLst>
                                      </p:cBhvr>
                                      <p:tavLst>
                                        <p:tav tm="0">
                                          <p:val>
                                            <p:strVal val="(6*min(max(#ppt_w*#ppt_h,.3),1)-7.4)/-.7*#ppt_h"/>
                                          </p:val>
                                        </p:tav>
                                        <p:tav tm="100000">
                                          <p:val>
                                            <p:strVal val="#ppt_h"/>
                                          </p:val>
                                        </p:tav>
                                      </p:tavLst>
                                    </p:anim>
                                    <p:anim calcmode="lin" valueType="num">
                                      <p:cBhvr>
                                        <p:cTn id="123" dur="250" fill="hold"/>
                                        <p:tgtEl>
                                          <p:spTgt spid="54"/>
                                        </p:tgtEl>
                                        <p:attrNameLst>
                                          <p:attrName>ppt_x</p:attrName>
                                        </p:attrNameLst>
                                      </p:cBhvr>
                                      <p:tavLst>
                                        <p:tav tm="0">
                                          <p:val>
                                            <p:fltVal val="0.5"/>
                                          </p:val>
                                        </p:tav>
                                        <p:tav tm="100000">
                                          <p:val>
                                            <p:strVal val="#ppt_x"/>
                                          </p:val>
                                        </p:tav>
                                      </p:tavLst>
                                    </p:anim>
                                    <p:anim calcmode="lin" valueType="num">
                                      <p:cBhvr>
                                        <p:cTn id="124" dur="250" fill="hold"/>
                                        <p:tgtEl>
                                          <p:spTgt spid="54"/>
                                        </p:tgtEl>
                                        <p:attrNameLst>
                                          <p:attrName>ppt_y</p:attrName>
                                        </p:attrNameLst>
                                      </p:cBhvr>
                                      <p:tavLst>
                                        <p:tav tm="0">
                                          <p:val>
                                            <p:strVal val="1+(6*min(max(#ppt_w*#ppt_h,.3),1)-7.4)/-.7*#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3" presetClass="entr" presetSubtype="36" fill="hold" grpId="0" nodeType="clickEffect">
                                  <p:stCondLst>
                                    <p:cond delay="0"/>
                                  </p:stCondLst>
                                  <p:childTnLst>
                                    <p:set>
                                      <p:cBhvr>
                                        <p:cTn id="128" dur="1" fill="hold">
                                          <p:stCondLst>
                                            <p:cond delay="0"/>
                                          </p:stCondLst>
                                        </p:cTn>
                                        <p:tgtEl>
                                          <p:spTgt spid="62"/>
                                        </p:tgtEl>
                                        <p:attrNameLst>
                                          <p:attrName>style.visibility</p:attrName>
                                        </p:attrNameLst>
                                      </p:cBhvr>
                                      <p:to>
                                        <p:strVal val="visible"/>
                                      </p:to>
                                    </p:set>
                                    <p:anim calcmode="lin" valueType="num">
                                      <p:cBhvr>
                                        <p:cTn id="129" dur="250" fill="hold"/>
                                        <p:tgtEl>
                                          <p:spTgt spid="62"/>
                                        </p:tgtEl>
                                        <p:attrNameLst>
                                          <p:attrName>ppt_w</p:attrName>
                                        </p:attrNameLst>
                                      </p:cBhvr>
                                      <p:tavLst>
                                        <p:tav tm="0">
                                          <p:val>
                                            <p:strVal val="(6*min(max(#ppt_w*#ppt_h,.3),1)-7.4)/-.7*#ppt_w"/>
                                          </p:val>
                                        </p:tav>
                                        <p:tav tm="100000">
                                          <p:val>
                                            <p:strVal val="#ppt_w"/>
                                          </p:val>
                                        </p:tav>
                                      </p:tavLst>
                                    </p:anim>
                                    <p:anim calcmode="lin" valueType="num">
                                      <p:cBhvr>
                                        <p:cTn id="130" dur="250" fill="hold"/>
                                        <p:tgtEl>
                                          <p:spTgt spid="62"/>
                                        </p:tgtEl>
                                        <p:attrNameLst>
                                          <p:attrName>ppt_h</p:attrName>
                                        </p:attrNameLst>
                                      </p:cBhvr>
                                      <p:tavLst>
                                        <p:tav tm="0">
                                          <p:val>
                                            <p:strVal val="(6*min(max(#ppt_w*#ppt_h,.3),1)-7.4)/-.7*#ppt_h"/>
                                          </p:val>
                                        </p:tav>
                                        <p:tav tm="100000">
                                          <p:val>
                                            <p:strVal val="#ppt_h"/>
                                          </p:val>
                                        </p:tav>
                                      </p:tavLst>
                                    </p:anim>
                                    <p:anim calcmode="lin" valueType="num">
                                      <p:cBhvr>
                                        <p:cTn id="131" dur="250" fill="hold"/>
                                        <p:tgtEl>
                                          <p:spTgt spid="62"/>
                                        </p:tgtEl>
                                        <p:attrNameLst>
                                          <p:attrName>ppt_x</p:attrName>
                                        </p:attrNameLst>
                                      </p:cBhvr>
                                      <p:tavLst>
                                        <p:tav tm="0">
                                          <p:val>
                                            <p:fltVal val="0.5"/>
                                          </p:val>
                                        </p:tav>
                                        <p:tav tm="100000">
                                          <p:val>
                                            <p:strVal val="#ppt_x"/>
                                          </p:val>
                                        </p:tav>
                                      </p:tavLst>
                                    </p:anim>
                                    <p:anim calcmode="lin" valueType="num">
                                      <p:cBhvr>
                                        <p:cTn id="132" dur="250" fill="hold"/>
                                        <p:tgtEl>
                                          <p:spTgt spid="62"/>
                                        </p:tgtEl>
                                        <p:attrNameLst>
                                          <p:attrName>ppt_y</p:attrName>
                                        </p:attrNameLst>
                                      </p:cBhvr>
                                      <p:tavLst>
                                        <p:tav tm="0">
                                          <p:val>
                                            <p:strVal val="1+(6*min(max(#ppt_w*#ppt_h,.3),1)-7.4)/-.7*#ppt_h/2"/>
                                          </p:val>
                                        </p:tav>
                                        <p:tav tm="100000">
                                          <p:val>
                                            <p:strVal val="#ppt_y"/>
                                          </p:val>
                                        </p:tav>
                                      </p:tavLst>
                                    </p:anim>
                                  </p:childTnLst>
                                </p:cTn>
                              </p:par>
                            </p:childTnLst>
                          </p:cTn>
                        </p:par>
                        <p:par>
                          <p:cTn id="133" fill="hold">
                            <p:stCondLst>
                              <p:cond delay="250"/>
                            </p:stCondLst>
                            <p:childTnLst>
                              <p:par>
                                <p:cTn id="134" presetID="23" presetClass="entr" presetSubtype="36" fill="hold" grpId="0" nodeType="afterEffect">
                                  <p:stCondLst>
                                    <p:cond delay="0"/>
                                  </p:stCondLst>
                                  <p:childTnLst>
                                    <p:set>
                                      <p:cBhvr>
                                        <p:cTn id="135" dur="1" fill="hold">
                                          <p:stCondLst>
                                            <p:cond delay="0"/>
                                          </p:stCondLst>
                                        </p:cTn>
                                        <p:tgtEl>
                                          <p:spTgt spid="63"/>
                                        </p:tgtEl>
                                        <p:attrNameLst>
                                          <p:attrName>style.visibility</p:attrName>
                                        </p:attrNameLst>
                                      </p:cBhvr>
                                      <p:to>
                                        <p:strVal val="visible"/>
                                      </p:to>
                                    </p:set>
                                    <p:anim calcmode="lin" valueType="num">
                                      <p:cBhvr>
                                        <p:cTn id="136" dur="250" fill="hold"/>
                                        <p:tgtEl>
                                          <p:spTgt spid="63"/>
                                        </p:tgtEl>
                                        <p:attrNameLst>
                                          <p:attrName>ppt_w</p:attrName>
                                        </p:attrNameLst>
                                      </p:cBhvr>
                                      <p:tavLst>
                                        <p:tav tm="0">
                                          <p:val>
                                            <p:strVal val="(6*min(max(#ppt_w*#ppt_h,.3),1)-7.4)/-.7*#ppt_w"/>
                                          </p:val>
                                        </p:tav>
                                        <p:tav tm="100000">
                                          <p:val>
                                            <p:strVal val="#ppt_w"/>
                                          </p:val>
                                        </p:tav>
                                      </p:tavLst>
                                    </p:anim>
                                    <p:anim calcmode="lin" valueType="num">
                                      <p:cBhvr>
                                        <p:cTn id="137" dur="250" fill="hold"/>
                                        <p:tgtEl>
                                          <p:spTgt spid="63"/>
                                        </p:tgtEl>
                                        <p:attrNameLst>
                                          <p:attrName>ppt_h</p:attrName>
                                        </p:attrNameLst>
                                      </p:cBhvr>
                                      <p:tavLst>
                                        <p:tav tm="0">
                                          <p:val>
                                            <p:strVal val="(6*min(max(#ppt_w*#ppt_h,.3),1)-7.4)/-.7*#ppt_h"/>
                                          </p:val>
                                        </p:tav>
                                        <p:tav tm="100000">
                                          <p:val>
                                            <p:strVal val="#ppt_h"/>
                                          </p:val>
                                        </p:tav>
                                      </p:tavLst>
                                    </p:anim>
                                    <p:anim calcmode="lin" valueType="num">
                                      <p:cBhvr>
                                        <p:cTn id="138" dur="250" fill="hold"/>
                                        <p:tgtEl>
                                          <p:spTgt spid="63"/>
                                        </p:tgtEl>
                                        <p:attrNameLst>
                                          <p:attrName>ppt_x</p:attrName>
                                        </p:attrNameLst>
                                      </p:cBhvr>
                                      <p:tavLst>
                                        <p:tav tm="0">
                                          <p:val>
                                            <p:fltVal val="0.5"/>
                                          </p:val>
                                        </p:tav>
                                        <p:tav tm="100000">
                                          <p:val>
                                            <p:strVal val="#ppt_x"/>
                                          </p:val>
                                        </p:tav>
                                      </p:tavLst>
                                    </p:anim>
                                    <p:anim calcmode="lin" valueType="num">
                                      <p:cBhvr>
                                        <p:cTn id="139" dur="250" fill="hold"/>
                                        <p:tgtEl>
                                          <p:spTgt spid="6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6" grpId="0"/>
      <p:bldP spid="57" grpId="0"/>
      <p:bldP spid="58" grpId="0"/>
      <p:bldP spid="59" grpId="0"/>
      <p:bldP spid="60" grpId="0"/>
      <p:bldP spid="61" grpId="0"/>
      <p:bldP spid="62"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853803" y="1784342"/>
            <a:ext cx="2051428" cy="1457593"/>
          </a:xfrm>
          <a:prstGeom prst="rect">
            <a:avLst/>
          </a:prstGeom>
          <a:blipFill>
            <a:blip r:embed="rId3" cstate="screen"/>
            <a:stretch>
              <a:fillRect/>
            </a:stretch>
          </a:blipFill>
          <a:ln w="9525" cap="flat" cmpd="sng" algn="ctr">
            <a:solidFill>
              <a:schemeClr val="accent1">
                <a:lumMod val="60000"/>
                <a:lumOff val="40000"/>
              </a:schemeClr>
            </a:solidFill>
            <a:prstDash val="solid"/>
            <a:round/>
            <a:headEnd type="none" w="med" len="med"/>
            <a:tailEnd type="none" w="med" len="med"/>
          </a:ln>
          <a:effectLst/>
        </p:spPr>
        <p:txBody>
          <a:bodyPr vert="horz" wrap="square" lIns="68549" tIns="34274" rIns="68549" bIns="34274" numCol="1" rtlCol="0" anchor="t" anchorCtr="0" compatLnSpc="1"/>
          <a:lstStyle/>
          <a:p>
            <a:pPr defTabSz="685324"/>
            <a:endParaRPr lang="zh-CN" altLang="en-US" sz="1275"/>
          </a:p>
        </p:txBody>
      </p:sp>
      <p:sp>
        <p:nvSpPr>
          <p:cNvPr id="14" name="矩形 13"/>
          <p:cNvSpPr/>
          <p:nvPr/>
        </p:nvSpPr>
        <p:spPr bwMode="auto">
          <a:xfrm>
            <a:off x="3574443" y="1784342"/>
            <a:ext cx="2051428" cy="1457593"/>
          </a:xfrm>
          <a:prstGeom prst="rect">
            <a:avLst/>
          </a:prstGeom>
          <a:blipFill>
            <a:blip r:embed="rId4" cstate="screen"/>
            <a:stretch>
              <a:fillRect/>
            </a:stretch>
          </a:blipFill>
          <a:ln w="9525" cap="flat" cmpd="sng" algn="ctr">
            <a:solidFill>
              <a:schemeClr val="accent1">
                <a:lumMod val="60000"/>
                <a:lumOff val="40000"/>
              </a:schemeClr>
            </a:solidFill>
            <a:prstDash val="solid"/>
            <a:round/>
            <a:headEnd type="none" w="med" len="med"/>
            <a:tailEnd type="none" w="med" len="med"/>
          </a:ln>
          <a:effectLst/>
        </p:spPr>
        <p:txBody>
          <a:bodyPr vert="horz" wrap="square" lIns="68549" tIns="34274" rIns="68549" bIns="34274" numCol="1" rtlCol="0" anchor="t" anchorCtr="0" compatLnSpc="1"/>
          <a:lstStyle/>
          <a:p>
            <a:pPr defTabSz="685324"/>
            <a:endParaRPr lang="zh-CN" altLang="en-US" sz="1275"/>
          </a:p>
        </p:txBody>
      </p:sp>
      <p:sp>
        <p:nvSpPr>
          <p:cNvPr id="15" name="矩形 14"/>
          <p:cNvSpPr/>
          <p:nvPr/>
        </p:nvSpPr>
        <p:spPr bwMode="auto">
          <a:xfrm>
            <a:off x="6255324" y="1784342"/>
            <a:ext cx="2051428" cy="1457593"/>
          </a:xfrm>
          <a:prstGeom prst="rect">
            <a:avLst/>
          </a:prstGeom>
          <a:blipFill>
            <a:blip r:embed="rId5" cstate="screen"/>
            <a:stretch>
              <a:fillRect/>
            </a:stretch>
          </a:blipFill>
          <a:ln w="9525" cap="flat" cmpd="sng" algn="ctr">
            <a:solidFill>
              <a:schemeClr val="accent1">
                <a:lumMod val="60000"/>
                <a:lumOff val="40000"/>
              </a:schemeClr>
            </a:solidFill>
            <a:prstDash val="solid"/>
            <a:round/>
            <a:headEnd type="none" w="med" len="med"/>
            <a:tailEnd type="none" w="med" len="med"/>
          </a:ln>
          <a:effectLst/>
        </p:spPr>
        <p:txBody>
          <a:bodyPr vert="horz" wrap="square" lIns="68549" tIns="34274" rIns="68549" bIns="34274" numCol="1" rtlCol="0" anchor="t" anchorCtr="0" compatLnSpc="1"/>
          <a:lstStyle/>
          <a:p>
            <a:pPr defTabSz="685324"/>
            <a:endParaRPr lang="zh-CN" altLang="en-US" sz="1275"/>
          </a:p>
        </p:txBody>
      </p:sp>
      <p:sp>
        <p:nvSpPr>
          <p:cNvPr id="16" name="矩形 15"/>
          <p:cNvSpPr/>
          <p:nvPr/>
        </p:nvSpPr>
        <p:spPr bwMode="auto">
          <a:xfrm>
            <a:off x="1" y="3403890"/>
            <a:ext cx="9144000" cy="485864"/>
          </a:xfrm>
          <a:prstGeom prst="rect">
            <a:avLst/>
          </a:prstGeom>
          <a:solidFill>
            <a:srgbClr val="04BEB0"/>
          </a:solidFill>
          <a:ln w="9525" cap="flat" cmpd="sng" algn="ctr">
            <a:noFill/>
            <a:prstDash val="solid"/>
            <a:round/>
            <a:headEnd type="none" w="med" len="med"/>
            <a:tailEnd type="none" w="med" len="med"/>
          </a:ln>
          <a:effectLst/>
        </p:spPr>
        <p:txBody>
          <a:bodyPr vert="horz" wrap="square" lIns="68549" tIns="34274" rIns="68549" bIns="34274" numCol="1" rtlCol="0" anchor="t" anchorCtr="0" compatLnSpc="1"/>
          <a:lstStyle/>
          <a:p>
            <a:pPr defTabSz="685324"/>
            <a:endParaRPr lang="zh-CN" altLang="en-US" sz="1275"/>
          </a:p>
        </p:txBody>
      </p:sp>
      <p:sp>
        <p:nvSpPr>
          <p:cNvPr id="17" name="TextBox 16"/>
          <p:cNvSpPr txBox="1"/>
          <p:nvPr/>
        </p:nvSpPr>
        <p:spPr>
          <a:xfrm>
            <a:off x="920301" y="3425713"/>
            <a:ext cx="1800401" cy="438549"/>
          </a:xfrm>
          <a:prstGeom prst="rect">
            <a:avLst/>
          </a:prstGeom>
          <a:noFill/>
        </p:spPr>
        <p:txBody>
          <a:bodyPr wrap="square" lIns="68549" tIns="34274" rIns="68549" bIns="34274" rtlCol="0">
            <a:spAutoFit/>
          </a:bodyPr>
          <a:lstStyle/>
          <a:p>
            <a:pPr algn="ctr"/>
            <a:r>
              <a:rPr lang="zh-CN" altLang="en-US" sz="2400" b="1" dirty="0">
                <a:solidFill>
                  <a:schemeClr val="bg1"/>
                </a:solidFill>
                <a:latin typeface="+mn-ea"/>
              </a:rPr>
              <a:t>互联网特征</a:t>
            </a:r>
          </a:p>
        </p:txBody>
      </p:sp>
      <p:sp>
        <p:nvSpPr>
          <p:cNvPr id="18" name="TextBox 17"/>
          <p:cNvSpPr txBox="1"/>
          <p:nvPr/>
        </p:nvSpPr>
        <p:spPr>
          <a:xfrm>
            <a:off x="394706" y="4037771"/>
            <a:ext cx="2749065" cy="1608100"/>
          </a:xfrm>
          <a:prstGeom prst="rect">
            <a:avLst/>
          </a:prstGeom>
          <a:noFill/>
        </p:spPr>
        <p:txBody>
          <a:bodyPr wrap="square" lIns="68549" tIns="34274" rIns="68549" bIns="34274" rtlCol="0">
            <a:spAutoFit/>
          </a:bodyPr>
          <a:lstStyle/>
          <a:p>
            <a:pPr algn="just"/>
            <a:r>
              <a:rPr lang="zh-CN" altLang="en-US" sz="2000" dirty="0">
                <a:solidFill>
                  <a:schemeClr val="tx1">
                    <a:lumMod val="75000"/>
                    <a:lumOff val="25000"/>
                  </a:schemeClr>
                </a:solidFill>
                <a:latin typeface="+mn-ea"/>
              </a:rPr>
              <a:t>由于物联网是在互联网的基础上延伸和扩展出来的，所以，尽管其终端多样化，但核心和基础仍是互联网</a:t>
            </a:r>
          </a:p>
        </p:txBody>
      </p:sp>
      <p:sp>
        <p:nvSpPr>
          <p:cNvPr id="19" name="TextBox 18"/>
          <p:cNvSpPr txBox="1"/>
          <p:nvPr/>
        </p:nvSpPr>
        <p:spPr>
          <a:xfrm>
            <a:off x="3460069" y="3425712"/>
            <a:ext cx="2332435" cy="438549"/>
          </a:xfrm>
          <a:prstGeom prst="rect">
            <a:avLst/>
          </a:prstGeom>
          <a:noFill/>
        </p:spPr>
        <p:txBody>
          <a:bodyPr wrap="square" lIns="68549" tIns="34274" rIns="68549" bIns="34274" rtlCol="0">
            <a:spAutoFit/>
          </a:bodyPr>
          <a:lstStyle/>
          <a:p>
            <a:pPr algn="ctr"/>
            <a:r>
              <a:rPr lang="zh-CN" altLang="en-US" sz="2400" b="1" dirty="0">
                <a:solidFill>
                  <a:schemeClr val="bg1"/>
                </a:solidFill>
                <a:latin typeface="+mn-ea"/>
              </a:rPr>
              <a:t>识别与通信特征</a:t>
            </a:r>
            <a:endParaRPr lang="zh-CN" altLang="en-US" sz="1600" b="1" dirty="0">
              <a:solidFill>
                <a:schemeClr val="bg1"/>
              </a:solidFill>
              <a:latin typeface="+mn-ea"/>
            </a:endParaRPr>
          </a:p>
        </p:txBody>
      </p:sp>
      <p:sp>
        <p:nvSpPr>
          <p:cNvPr id="20" name="TextBox 19"/>
          <p:cNvSpPr txBox="1"/>
          <p:nvPr/>
        </p:nvSpPr>
        <p:spPr>
          <a:xfrm>
            <a:off x="3379326" y="4037771"/>
            <a:ext cx="2493919" cy="2223653"/>
          </a:xfrm>
          <a:prstGeom prst="rect">
            <a:avLst/>
          </a:prstGeom>
          <a:noFill/>
        </p:spPr>
        <p:txBody>
          <a:bodyPr wrap="square" lIns="68549" tIns="34274" rIns="68549" bIns="34274" rtlCol="0">
            <a:spAutoFit/>
          </a:bodyPr>
          <a:lstStyle/>
          <a:p>
            <a:pPr algn="just"/>
            <a:r>
              <a:rPr lang="zh-CN" altLang="en-US" sz="2000" dirty="0">
                <a:solidFill>
                  <a:schemeClr val="tx1">
                    <a:lumMod val="75000"/>
                    <a:lumOff val="25000"/>
                  </a:schemeClr>
                </a:solidFill>
                <a:latin typeface="+mn-ea"/>
              </a:rPr>
              <a:t>物联网中的“物”一定要具备自动识别和物物通信的功能，即，在感应芯片的作用下，变得“有知觉”。这是互联网所不具备的功能。</a:t>
            </a:r>
          </a:p>
        </p:txBody>
      </p:sp>
      <p:sp>
        <p:nvSpPr>
          <p:cNvPr id="21" name="TextBox 20"/>
          <p:cNvSpPr txBox="1"/>
          <p:nvPr/>
        </p:nvSpPr>
        <p:spPr>
          <a:xfrm>
            <a:off x="6346336" y="3425713"/>
            <a:ext cx="1826459" cy="438549"/>
          </a:xfrm>
          <a:prstGeom prst="rect">
            <a:avLst/>
          </a:prstGeom>
          <a:noFill/>
        </p:spPr>
        <p:txBody>
          <a:bodyPr wrap="square" lIns="68549" tIns="34274" rIns="68549" bIns="34274" rtlCol="0">
            <a:spAutoFit/>
          </a:bodyPr>
          <a:lstStyle/>
          <a:p>
            <a:pPr algn="ctr"/>
            <a:r>
              <a:rPr lang="zh-CN" altLang="en-US" sz="2400" b="1" dirty="0">
                <a:solidFill>
                  <a:schemeClr val="bg1"/>
                </a:solidFill>
                <a:latin typeface="+mn-ea"/>
              </a:rPr>
              <a:t>智能化特征</a:t>
            </a:r>
          </a:p>
        </p:txBody>
      </p:sp>
      <p:sp>
        <p:nvSpPr>
          <p:cNvPr id="22" name="TextBox 21"/>
          <p:cNvSpPr txBox="1"/>
          <p:nvPr/>
        </p:nvSpPr>
        <p:spPr>
          <a:xfrm>
            <a:off x="6108800" y="4051709"/>
            <a:ext cx="2544870" cy="992547"/>
          </a:xfrm>
          <a:prstGeom prst="rect">
            <a:avLst/>
          </a:prstGeom>
          <a:noFill/>
        </p:spPr>
        <p:txBody>
          <a:bodyPr wrap="square" lIns="68549" tIns="34274" rIns="68549" bIns="34274" rtlCol="0">
            <a:spAutoFit/>
          </a:bodyPr>
          <a:lstStyle/>
          <a:p>
            <a:pPr algn="just"/>
            <a:r>
              <a:rPr lang="zh-CN" altLang="en-US" sz="2000" dirty="0">
                <a:solidFill>
                  <a:schemeClr val="tx1">
                    <a:lumMod val="75000"/>
                    <a:lumOff val="25000"/>
                  </a:schemeClr>
                </a:solidFill>
                <a:latin typeface="+mn-ea"/>
              </a:rPr>
              <a:t>物联网系统必须具有自动化、自我反馈与智能控制的特点。</a:t>
            </a:r>
          </a:p>
        </p:txBody>
      </p:sp>
      <p:sp>
        <p:nvSpPr>
          <p:cNvPr id="23"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24" name="TextBox 54"/>
          <p:cNvSpPr txBox="1"/>
          <p:nvPr/>
        </p:nvSpPr>
        <p:spPr>
          <a:xfrm>
            <a:off x="615627" y="940104"/>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物联网的特征</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5"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6"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7"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8" name="TextBox 54"/>
          <p:cNvSpPr txBox="1"/>
          <p:nvPr/>
        </p:nvSpPr>
        <p:spPr>
          <a:xfrm>
            <a:off x="615627" y="364150"/>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物联网简介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by="(-#ppt_w*2)" calcmode="lin" valueType="num">
                                      <p:cBhvr rctx="PPT">
                                        <p:cTn id="7" dur="125" autoRev="1" fill="hold">
                                          <p:stCondLst>
                                            <p:cond delay="0"/>
                                          </p:stCondLst>
                                        </p:cTn>
                                        <p:tgtEl>
                                          <p:spTgt spid="24"/>
                                        </p:tgtEl>
                                        <p:attrNameLst>
                                          <p:attrName>ppt_w</p:attrName>
                                        </p:attrNameLst>
                                      </p:cBhvr>
                                    </p:anim>
                                    <p:anim by="(#ppt_w*0.50)" calcmode="lin" valueType="num">
                                      <p:cBhvr>
                                        <p:cTn id="8" dur="125" decel="50000" autoRev="1" fill="hold">
                                          <p:stCondLst>
                                            <p:cond delay="0"/>
                                          </p:stCondLst>
                                        </p:cTn>
                                        <p:tgtEl>
                                          <p:spTgt spid="24"/>
                                        </p:tgtEl>
                                        <p:attrNameLst>
                                          <p:attrName>ppt_x</p:attrName>
                                        </p:attrNameLst>
                                      </p:cBhvr>
                                    </p:anim>
                                    <p:anim from="(-#ppt_h/2)" to="(#ppt_y)" calcmode="lin" valueType="num">
                                      <p:cBhvr>
                                        <p:cTn id="9" dur="250" fill="hold">
                                          <p:stCondLst>
                                            <p:cond delay="0"/>
                                          </p:stCondLst>
                                        </p:cTn>
                                        <p:tgtEl>
                                          <p:spTgt spid="24"/>
                                        </p:tgtEl>
                                        <p:attrNameLst>
                                          <p:attrName>ppt_y</p:attrName>
                                        </p:attrNameLst>
                                      </p:cBhvr>
                                    </p:anim>
                                    <p:animRot by="21600000">
                                      <p:cBhvr>
                                        <p:cTn id="10" dur="250" fill="hold">
                                          <p:stCondLst>
                                            <p:cond delay="0"/>
                                          </p:stCondLst>
                                        </p:cTn>
                                        <p:tgtEl>
                                          <p:spTgt spid="24"/>
                                        </p:tgtEl>
                                        <p:attrNameLst>
                                          <p:attrName>r</p:attrName>
                                        </p:attrNameLst>
                                      </p:cBhvr>
                                    </p:animRot>
                                  </p:childTnLst>
                                </p:cTn>
                              </p:par>
                            </p:childTnLst>
                          </p:cTn>
                        </p:par>
                        <p:par>
                          <p:cTn id="11" fill="hold">
                            <p:stCondLst>
                              <p:cond delay="375"/>
                            </p:stCondLst>
                            <p:childTnLst>
                              <p:par>
                                <p:cTn id="12" presetID="16" presetClass="entr" presetSubtype="21"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childTnLst>
                          </p:cTn>
                        </p:par>
                        <p:par>
                          <p:cTn id="15" fill="hold">
                            <p:stCondLst>
                              <p:cond delay="875"/>
                            </p:stCondLst>
                            <p:childTnLst>
                              <p:par>
                                <p:cTn id="16" presetID="12" presetClass="entr" presetSubtype="4"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400"/>
                                        <p:tgtEl>
                                          <p:spTgt spid="13"/>
                                        </p:tgtEl>
                                        <p:attrNameLst>
                                          <p:attrName>ppt_y</p:attrName>
                                        </p:attrNameLst>
                                      </p:cBhvr>
                                      <p:tavLst>
                                        <p:tav tm="0">
                                          <p:val>
                                            <p:strVal val="#ppt_y+#ppt_h*1.125000"/>
                                          </p:val>
                                        </p:tav>
                                        <p:tav tm="100000">
                                          <p:val>
                                            <p:strVal val="#ppt_y"/>
                                          </p:val>
                                        </p:tav>
                                      </p:tavLst>
                                    </p:anim>
                                    <p:animEffect transition="in" filter="wipe(up)">
                                      <p:cBhvr>
                                        <p:cTn id="19" dur="400"/>
                                        <p:tgtEl>
                                          <p:spTgt spid="13"/>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400"/>
                                        <p:tgtEl>
                                          <p:spTgt spid="14"/>
                                        </p:tgtEl>
                                        <p:attrNameLst>
                                          <p:attrName>ppt_y</p:attrName>
                                        </p:attrNameLst>
                                      </p:cBhvr>
                                      <p:tavLst>
                                        <p:tav tm="0">
                                          <p:val>
                                            <p:strVal val="#ppt_y+#ppt_h*1.125000"/>
                                          </p:val>
                                        </p:tav>
                                        <p:tav tm="100000">
                                          <p:val>
                                            <p:strVal val="#ppt_y"/>
                                          </p:val>
                                        </p:tav>
                                      </p:tavLst>
                                    </p:anim>
                                    <p:animEffect transition="in" filter="wipe(up)">
                                      <p:cBhvr>
                                        <p:cTn id="23" dur="400"/>
                                        <p:tgtEl>
                                          <p:spTgt spid="14"/>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400"/>
                                        <p:tgtEl>
                                          <p:spTgt spid="15"/>
                                        </p:tgtEl>
                                        <p:attrNameLst>
                                          <p:attrName>ppt_y</p:attrName>
                                        </p:attrNameLst>
                                      </p:cBhvr>
                                      <p:tavLst>
                                        <p:tav tm="0">
                                          <p:val>
                                            <p:strVal val="#ppt_y+#ppt_h*1.125000"/>
                                          </p:val>
                                        </p:tav>
                                        <p:tav tm="100000">
                                          <p:val>
                                            <p:strVal val="#ppt_y"/>
                                          </p:val>
                                        </p:tav>
                                      </p:tavLst>
                                    </p:anim>
                                    <p:animEffect transition="in" filter="wipe(up)">
                                      <p:cBhvr>
                                        <p:cTn id="27" dur="400"/>
                                        <p:tgtEl>
                                          <p:spTgt spid="15"/>
                                        </p:tgtEl>
                                      </p:cBhvr>
                                    </p:animEffect>
                                  </p:childTnLst>
                                </p:cTn>
                              </p:par>
                            </p:childTnLst>
                          </p:cTn>
                        </p:par>
                        <p:par>
                          <p:cTn id="28" fill="hold">
                            <p:stCondLst>
                              <p:cond delay="1275"/>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1775"/>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6" grpId="0" bldLvl="0" animBg="1"/>
      <p:bldP spid="17" grpId="0"/>
      <p:bldP spid="18" grpId="0"/>
      <p:bldP spid="19" grpId="0"/>
      <p:bldP spid="20" grpId="0"/>
      <p:bldP spid="21" grpId="0"/>
      <p:bldP spid="22"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rot="2596684">
            <a:off x="747781" y="3143999"/>
            <a:ext cx="5009273" cy="1368487"/>
          </a:xfrm>
          <a:prstGeom prst="roundRect">
            <a:avLst/>
          </a:prstGeom>
          <a:solidFill>
            <a:srgbClr val="FFFF00">
              <a:alpha val="47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17426" y="3828243"/>
            <a:ext cx="5274365" cy="2988500"/>
          </a:xfrm>
          <a:prstGeom prst="roundRect">
            <a:avLst/>
          </a:prstGeom>
          <a:solidFill>
            <a:schemeClr val="accent2">
              <a:lumMod val="40000"/>
              <a:lumOff val="60000"/>
              <a:alpha val="47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p:nvPr/>
        </p:nvCxnSpPr>
        <p:spPr>
          <a:xfrm flipH="1" flipV="1">
            <a:off x="2598879" y="3175690"/>
            <a:ext cx="1350270" cy="1224032"/>
          </a:xfrm>
          <a:prstGeom prst="straightConnector1">
            <a:avLst/>
          </a:prstGeom>
          <a:ln w="412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026" name="Picture 2" descr="âç«ç¾çæ§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8413" y="184840"/>
            <a:ext cx="4486275" cy="2990850"/>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 1"/>
          <p:cNvSpPr/>
          <p:nvPr/>
        </p:nvSpPr>
        <p:spPr>
          <a:xfrm>
            <a:off x="3750365" y="2782957"/>
            <a:ext cx="5274365" cy="4075043"/>
          </a:xfrm>
          <a:prstGeom prst="round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p:cNvSpPr txBox="1"/>
          <p:nvPr/>
        </p:nvSpPr>
        <p:spPr>
          <a:xfrm>
            <a:off x="615627" y="940104"/>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物联网的特征</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5"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6"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7"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3"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50" name="TextBox 54"/>
          <p:cNvSpPr txBox="1"/>
          <p:nvPr/>
        </p:nvSpPr>
        <p:spPr>
          <a:xfrm>
            <a:off x="615627" y="364150"/>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物联网简介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8" name="Picture 4" descr="âçé¾æ¥è­¦å¨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3372" y="2568321"/>
            <a:ext cx="1425208" cy="9501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âèªå¨å·æ°´ç­ç« pngâçå¾çæç´¢ç»æ"/>
          <p:cNvPicPr>
            <a:picLocks noChangeAspect="1" noChangeArrowheads="1"/>
          </p:cNvPicPr>
          <p:nvPr/>
        </p:nvPicPr>
        <p:blipFill rotWithShape="1">
          <a:blip r:embed="rId5">
            <a:extLst>
              <a:ext uri="{28A0092B-C50C-407E-A947-70E740481C1C}">
                <a14:useLocalDpi xmlns:a14="http://schemas.microsoft.com/office/drawing/2010/main" val="0"/>
              </a:ext>
            </a:extLst>
          </a:blip>
          <a:srcRect l="16307" r="62360" b="22779"/>
          <a:stretch/>
        </p:blipFill>
        <p:spPr bwMode="auto">
          <a:xfrm>
            <a:off x="1298713" y="4174435"/>
            <a:ext cx="753659" cy="1086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âæ¥è­¦å¨ pngâçå¾çæç´¢ç»æ"/>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3844" t="14127" r="22002" b="16521"/>
          <a:stretch/>
        </p:blipFill>
        <p:spPr bwMode="auto">
          <a:xfrm>
            <a:off x="1379713" y="5951212"/>
            <a:ext cx="675861" cy="86553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âä¸»æº pngâçå¾çæç´¢ç»æ"/>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6341" t="6074" r="22083" b="4239"/>
          <a:stretch/>
        </p:blipFill>
        <p:spPr bwMode="auto">
          <a:xfrm>
            <a:off x="4039483" y="4334346"/>
            <a:ext cx="980866" cy="142865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7" descr="EndUser_CiscoWorks"/>
          <p:cNvPicPr>
            <a:picLocks noChangeAspect="1" noChangeArrowheads="1"/>
          </p:cNvPicPr>
          <p:nvPr/>
        </p:nvPicPr>
        <p:blipFill>
          <a:blip r:embed="rId8"/>
          <a:srcRect/>
          <a:stretch>
            <a:fillRect/>
          </a:stretch>
        </p:blipFill>
        <p:spPr bwMode="auto">
          <a:xfrm flipH="1">
            <a:off x="7616271" y="4964844"/>
            <a:ext cx="1288417" cy="1638110"/>
          </a:xfrm>
          <a:prstGeom prst="rect">
            <a:avLst/>
          </a:prstGeom>
          <a:noFill/>
          <a:ln w="9525">
            <a:noFill/>
            <a:miter lim="800000"/>
            <a:headEnd/>
            <a:tailEnd/>
          </a:ln>
        </p:spPr>
      </p:pic>
      <p:cxnSp>
        <p:nvCxnSpPr>
          <p:cNvPr id="37" name="直接箭头连接符 36"/>
          <p:cNvCxnSpPr/>
          <p:nvPr/>
        </p:nvCxnSpPr>
        <p:spPr>
          <a:xfrm flipH="1">
            <a:off x="2281918" y="4717774"/>
            <a:ext cx="1468447" cy="0"/>
          </a:xfrm>
          <a:prstGeom prst="straightConnector1">
            <a:avLst/>
          </a:prstGeom>
          <a:ln w="4127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2281918" y="5303226"/>
            <a:ext cx="1561212" cy="711759"/>
          </a:xfrm>
          <a:prstGeom prst="straightConnector1">
            <a:avLst/>
          </a:prstGeom>
          <a:ln w="4127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5110684" y="4174435"/>
            <a:ext cx="868733" cy="543339"/>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âåºç« pngâçå¾çæç´¢ç»æ"/>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85434" y="3250888"/>
            <a:ext cx="1224905" cy="1797785"/>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直接箭头连接符 44"/>
          <p:cNvCxnSpPr/>
          <p:nvPr/>
        </p:nvCxnSpPr>
        <p:spPr>
          <a:xfrm flipH="1" flipV="1">
            <a:off x="7416356" y="4334346"/>
            <a:ext cx="574705" cy="489446"/>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16"/>
          <p:cNvSpPr txBox="1"/>
          <p:nvPr/>
        </p:nvSpPr>
        <p:spPr>
          <a:xfrm>
            <a:off x="882835" y="2163508"/>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烟雾传感器</a:t>
            </a:r>
          </a:p>
        </p:txBody>
      </p:sp>
      <p:sp>
        <p:nvSpPr>
          <p:cNvPr id="52" name="TextBox 16"/>
          <p:cNvSpPr txBox="1"/>
          <p:nvPr/>
        </p:nvSpPr>
        <p:spPr>
          <a:xfrm>
            <a:off x="690516" y="1425208"/>
            <a:ext cx="1716044" cy="376994"/>
          </a:xfrm>
          <a:prstGeom prst="rect">
            <a:avLst/>
          </a:prstGeom>
          <a:noFill/>
        </p:spPr>
        <p:txBody>
          <a:bodyPr wrap="square" lIns="68549" tIns="34274" rIns="68549" bIns="34274" rtlCol="0">
            <a:spAutoFit/>
          </a:bodyPr>
          <a:lstStyle/>
          <a:p>
            <a:pPr algn="ctr"/>
            <a:r>
              <a:rPr lang="zh-CN" altLang="en-US" sz="2000" b="1" dirty="0">
                <a:solidFill>
                  <a:srgbClr val="C00000"/>
                </a:solidFill>
                <a:latin typeface="+mj-ea"/>
                <a:ea typeface="+mj-ea"/>
              </a:rPr>
              <a:t>火灾报警系统</a:t>
            </a:r>
          </a:p>
        </p:txBody>
      </p:sp>
      <p:sp>
        <p:nvSpPr>
          <p:cNvPr id="53" name="TextBox 16"/>
          <p:cNvSpPr txBox="1"/>
          <p:nvPr/>
        </p:nvSpPr>
        <p:spPr>
          <a:xfrm>
            <a:off x="3671894" y="3943826"/>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服务器</a:t>
            </a:r>
          </a:p>
        </p:txBody>
      </p:sp>
      <p:sp>
        <p:nvSpPr>
          <p:cNvPr id="57" name="TextBox 16"/>
          <p:cNvSpPr txBox="1"/>
          <p:nvPr/>
        </p:nvSpPr>
        <p:spPr>
          <a:xfrm>
            <a:off x="1063372" y="3812623"/>
            <a:ext cx="1214550" cy="376994"/>
          </a:xfrm>
          <a:prstGeom prst="rect">
            <a:avLst/>
          </a:prstGeom>
          <a:noFill/>
        </p:spPr>
        <p:txBody>
          <a:bodyPr wrap="square" lIns="68549" tIns="34274" rIns="68549" bIns="34274" rtlCol="0">
            <a:spAutoFit/>
          </a:bodyPr>
          <a:lstStyle/>
          <a:p>
            <a:pPr algn="ctr"/>
            <a:r>
              <a:rPr lang="zh-CN" altLang="en-US" sz="2000" b="1" dirty="0">
                <a:latin typeface="+mj-ea"/>
                <a:ea typeface="+mj-ea"/>
              </a:rPr>
              <a:t>喷水器</a:t>
            </a:r>
          </a:p>
        </p:txBody>
      </p:sp>
      <p:sp>
        <p:nvSpPr>
          <p:cNvPr id="58" name="TextBox 16"/>
          <p:cNvSpPr txBox="1"/>
          <p:nvPr/>
        </p:nvSpPr>
        <p:spPr>
          <a:xfrm>
            <a:off x="1022201" y="5576624"/>
            <a:ext cx="1214550" cy="376994"/>
          </a:xfrm>
          <a:prstGeom prst="rect">
            <a:avLst/>
          </a:prstGeom>
          <a:noFill/>
        </p:spPr>
        <p:txBody>
          <a:bodyPr wrap="square" lIns="68549" tIns="34274" rIns="68549" bIns="34274" rtlCol="0">
            <a:spAutoFit/>
          </a:bodyPr>
          <a:lstStyle/>
          <a:p>
            <a:pPr algn="ctr"/>
            <a:r>
              <a:rPr lang="zh-CN" altLang="en-US" sz="2000" b="1" dirty="0">
                <a:latin typeface="+mj-ea"/>
                <a:ea typeface="+mj-ea"/>
              </a:rPr>
              <a:t>警报器</a:t>
            </a:r>
          </a:p>
        </p:txBody>
      </p:sp>
      <p:sp>
        <p:nvSpPr>
          <p:cNvPr id="59" name="TextBox 16"/>
          <p:cNvSpPr txBox="1"/>
          <p:nvPr/>
        </p:nvSpPr>
        <p:spPr>
          <a:xfrm>
            <a:off x="5803528" y="4975621"/>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核心网</a:t>
            </a:r>
          </a:p>
        </p:txBody>
      </p:sp>
      <p:sp>
        <p:nvSpPr>
          <p:cNvPr id="60" name="TextBox 16"/>
          <p:cNvSpPr txBox="1"/>
          <p:nvPr/>
        </p:nvSpPr>
        <p:spPr>
          <a:xfrm>
            <a:off x="6452317" y="5793951"/>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远程管理人员</a:t>
            </a:r>
          </a:p>
        </p:txBody>
      </p:sp>
      <p:sp>
        <p:nvSpPr>
          <p:cNvPr id="34" name="TextBox 16"/>
          <p:cNvSpPr txBox="1"/>
          <p:nvPr/>
        </p:nvSpPr>
        <p:spPr>
          <a:xfrm>
            <a:off x="495825" y="4251792"/>
            <a:ext cx="435208" cy="1915877"/>
          </a:xfrm>
          <a:prstGeom prst="rect">
            <a:avLst/>
          </a:prstGeom>
          <a:noFill/>
        </p:spPr>
        <p:txBody>
          <a:bodyPr wrap="square" lIns="68549" tIns="34274" rIns="68549" bIns="34274" rtlCol="0">
            <a:spAutoFit/>
          </a:bodyPr>
          <a:lstStyle/>
          <a:p>
            <a:pPr algn="ctr"/>
            <a:r>
              <a:rPr lang="zh-CN" altLang="en-US" sz="2400" b="1" dirty="0">
                <a:solidFill>
                  <a:srgbClr val="FF0000"/>
                </a:solidFill>
                <a:latin typeface="+mj-ea"/>
                <a:ea typeface="+mj-ea"/>
              </a:rPr>
              <a:t>智能化特征</a:t>
            </a:r>
          </a:p>
        </p:txBody>
      </p:sp>
      <p:sp>
        <p:nvSpPr>
          <p:cNvPr id="40" name="TextBox 16"/>
          <p:cNvSpPr txBox="1"/>
          <p:nvPr/>
        </p:nvSpPr>
        <p:spPr>
          <a:xfrm>
            <a:off x="2565622" y="2244231"/>
            <a:ext cx="1505269" cy="807881"/>
          </a:xfrm>
          <a:prstGeom prst="rect">
            <a:avLst/>
          </a:prstGeom>
          <a:noFill/>
        </p:spPr>
        <p:txBody>
          <a:bodyPr wrap="square" lIns="68549" tIns="34274" rIns="68549" bIns="34274" rtlCol="0">
            <a:spAutoFit/>
          </a:bodyPr>
          <a:lstStyle/>
          <a:p>
            <a:pPr algn="ctr"/>
            <a:r>
              <a:rPr lang="zh-CN" altLang="en-US" sz="2400" b="1" dirty="0">
                <a:solidFill>
                  <a:srgbClr val="FF0000"/>
                </a:solidFill>
                <a:latin typeface="+mj-ea"/>
                <a:ea typeface="+mj-ea"/>
              </a:rPr>
              <a:t>识别与通信特征</a:t>
            </a:r>
          </a:p>
        </p:txBody>
      </p:sp>
      <p:sp>
        <p:nvSpPr>
          <p:cNvPr id="36" name="TextBox 16"/>
          <p:cNvSpPr txBox="1"/>
          <p:nvPr/>
        </p:nvSpPr>
        <p:spPr>
          <a:xfrm>
            <a:off x="7354434" y="3505277"/>
            <a:ext cx="1684994" cy="438549"/>
          </a:xfrm>
          <a:prstGeom prst="rect">
            <a:avLst/>
          </a:prstGeom>
          <a:noFill/>
        </p:spPr>
        <p:txBody>
          <a:bodyPr wrap="square" lIns="68549" tIns="34274" rIns="68549" bIns="34274" rtlCol="0">
            <a:spAutoFit/>
          </a:bodyPr>
          <a:lstStyle/>
          <a:p>
            <a:pPr algn="ctr"/>
            <a:r>
              <a:rPr lang="zh-CN" altLang="en-US" sz="2400" b="1" dirty="0">
                <a:solidFill>
                  <a:srgbClr val="FF0000"/>
                </a:solidFill>
                <a:latin typeface="+mj-ea"/>
                <a:ea typeface="+mj-ea"/>
              </a:rPr>
              <a:t>互联网特征</a:t>
            </a:r>
          </a:p>
        </p:txBody>
      </p:sp>
    </p:spTree>
    <p:extLst>
      <p:ext uri="{BB962C8B-B14F-4D97-AF65-F5344CB8AC3E}">
        <p14:creationId xmlns:p14="http://schemas.microsoft.com/office/powerpoint/2010/main" val="191711923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3" presetClass="entr" presetSubtype="3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250" fill="hold"/>
                                        <p:tgtEl>
                                          <p:spTgt spid="36"/>
                                        </p:tgtEl>
                                        <p:attrNameLst>
                                          <p:attrName>ppt_w</p:attrName>
                                        </p:attrNameLst>
                                      </p:cBhvr>
                                      <p:tavLst>
                                        <p:tav tm="0">
                                          <p:val>
                                            <p:strVal val="(6*min(max(#ppt_w*#ppt_h,.3),1)-7.4)/-.7*#ppt_w"/>
                                          </p:val>
                                        </p:tav>
                                        <p:tav tm="100000">
                                          <p:val>
                                            <p:strVal val="#ppt_w"/>
                                          </p:val>
                                        </p:tav>
                                      </p:tavLst>
                                    </p:anim>
                                    <p:anim calcmode="lin" valueType="num">
                                      <p:cBhvr>
                                        <p:cTn id="14" dur="250" fill="hold"/>
                                        <p:tgtEl>
                                          <p:spTgt spid="36"/>
                                        </p:tgtEl>
                                        <p:attrNameLst>
                                          <p:attrName>ppt_h</p:attrName>
                                        </p:attrNameLst>
                                      </p:cBhvr>
                                      <p:tavLst>
                                        <p:tav tm="0">
                                          <p:val>
                                            <p:strVal val="(6*min(max(#ppt_w*#ppt_h,.3),1)-7.4)/-.7*#ppt_h"/>
                                          </p:val>
                                        </p:tav>
                                        <p:tav tm="100000">
                                          <p:val>
                                            <p:strVal val="#ppt_h"/>
                                          </p:val>
                                        </p:tav>
                                      </p:tavLst>
                                    </p:anim>
                                    <p:anim calcmode="lin" valueType="num">
                                      <p:cBhvr>
                                        <p:cTn id="15" dur="250" fill="hold"/>
                                        <p:tgtEl>
                                          <p:spTgt spid="36"/>
                                        </p:tgtEl>
                                        <p:attrNameLst>
                                          <p:attrName>ppt_x</p:attrName>
                                        </p:attrNameLst>
                                      </p:cBhvr>
                                      <p:tavLst>
                                        <p:tav tm="0">
                                          <p:val>
                                            <p:fltVal val="0.5"/>
                                          </p:val>
                                        </p:tav>
                                        <p:tav tm="100000">
                                          <p:val>
                                            <p:strVal val="#ppt_x"/>
                                          </p:val>
                                        </p:tav>
                                      </p:tavLst>
                                    </p:anim>
                                    <p:anim calcmode="lin" valueType="num">
                                      <p:cBhvr>
                                        <p:cTn id="16" dur="250" fill="hold"/>
                                        <p:tgtEl>
                                          <p:spTgt spid="36"/>
                                        </p:tgtEl>
                                        <p:attrNameLst>
                                          <p:attrName>ppt_y</p:attrName>
                                        </p:attrNameLst>
                                      </p:cBhvr>
                                      <p:tavLst>
                                        <p:tav tm="0">
                                          <p:val>
                                            <p:strVal val="1+(6*min(max(#ppt_w*#ppt_h,.3),1)-7.4)/-.7*#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childTnLst>
                          </p:cTn>
                        </p:par>
                        <p:par>
                          <p:cTn id="24" fill="hold">
                            <p:stCondLst>
                              <p:cond delay="500"/>
                            </p:stCondLst>
                            <p:childTnLst>
                              <p:par>
                                <p:cTn id="25" presetID="23" presetClass="entr" presetSubtype="36"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250" fill="hold"/>
                                        <p:tgtEl>
                                          <p:spTgt spid="40"/>
                                        </p:tgtEl>
                                        <p:attrNameLst>
                                          <p:attrName>ppt_w</p:attrName>
                                        </p:attrNameLst>
                                      </p:cBhvr>
                                      <p:tavLst>
                                        <p:tav tm="0">
                                          <p:val>
                                            <p:strVal val="(6*min(max(#ppt_w*#ppt_h,.3),1)-7.4)/-.7*#ppt_w"/>
                                          </p:val>
                                        </p:tav>
                                        <p:tav tm="100000">
                                          <p:val>
                                            <p:strVal val="#ppt_w"/>
                                          </p:val>
                                        </p:tav>
                                      </p:tavLst>
                                    </p:anim>
                                    <p:anim calcmode="lin" valueType="num">
                                      <p:cBhvr>
                                        <p:cTn id="28" dur="250" fill="hold"/>
                                        <p:tgtEl>
                                          <p:spTgt spid="40"/>
                                        </p:tgtEl>
                                        <p:attrNameLst>
                                          <p:attrName>ppt_h</p:attrName>
                                        </p:attrNameLst>
                                      </p:cBhvr>
                                      <p:tavLst>
                                        <p:tav tm="0">
                                          <p:val>
                                            <p:strVal val="(6*min(max(#ppt_w*#ppt_h,.3),1)-7.4)/-.7*#ppt_h"/>
                                          </p:val>
                                        </p:tav>
                                        <p:tav tm="100000">
                                          <p:val>
                                            <p:strVal val="#ppt_h"/>
                                          </p:val>
                                        </p:tav>
                                      </p:tavLst>
                                    </p:anim>
                                    <p:anim calcmode="lin" valueType="num">
                                      <p:cBhvr>
                                        <p:cTn id="29" dur="250" fill="hold"/>
                                        <p:tgtEl>
                                          <p:spTgt spid="40"/>
                                        </p:tgtEl>
                                        <p:attrNameLst>
                                          <p:attrName>ppt_x</p:attrName>
                                        </p:attrNameLst>
                                      </p:cBhvr>
                                      <p:tavLst>
                                        <p:tav tm="0">
                                          <p:val>
                                            <p:fltVal val="0.5"/>
                                          </p:val>
                                        </p:tav>
                                        <p:tav tm="100000">
                                          <p:val>
                                            <p:strVal val="#ppt_x"/>
                                          </p:val>
                                        </p:tav>
                                      </p:tavLst>
                                    </p:anim>
                                    <p:anim calcmode="lin" valueType="num">
                                      <p:cBhvr>
                                        <p:cTn id="30" dur="250" fill="hold"/>
                                        <p:tgtEl>
                                          <p:spTgt spid="40"/>
                                        </p:tgtEl>
                                        <p:attrNameLst>
                                          <p:attrName>ppt_y</p:attrName>
                                        </p:attrNameLst>
                                      </p:cBhvr>
                                      <p:tavLst>
                                        <p:tav tm="0">
                                          <p:val>
                                            <p:strVal val="1+(6*min(max(#ppt_w*#ppt_h,.3),1)-7.4)/-.7*#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p:cTn id="35" dur="500" fill="hold"/>
                                        <p:tgtEl>
                                          <p:spTgt spid="42"/>
                                        </p:tgtEl>
                                        <p:attrNameLst>
                                          <p:attrName>ppt_w</p:attrName>
                                        </p:attrNameLst>
                                      </p:cBhvr>
                                      <p:tavLst>
                                        <p:tav tm="0">
                                          <p:val>
                                            <p:fltVal val="0"/>
                                          </p:val>
                                        </p:tav>
                                        <p:tav tm="100000">
                                          <p:val>
                                            <p:strVal val="#ppt_w"/>
                                          </p:val>
                                        </p:tav>
                                      </p:tavLst>
                                    </p:anim>
                                    <p:anim calcmode="lin" valueType="num">
                                      <p:cBhvr>
                                        <p:cTn id="36" dur="500" fill="hold"/>
                                        <p:tgtEl>
                                          <p:spTgt spid="42"/>
                                        </p:tgtEl>
                                        <p:attrNameLst>
                                          <p:attrName>ppt_h</p:attrName>
                                        </p:attrNameLst>
                                      </p:cBhvr>
                                      <p:tavLst>
                                        <p:tav tm="0">
                                          <p:val>
                                            <p:fltVal val="0"/>
                                          </p:val>
                                        </p:tav>
                                        <p:tav tm="100000">
                                          <p:val>
                                            <p:strVal val="#ppt_h"/>
                                          </p:val>
                                        </p:tav>
                                      </p:tavLst>
                                    </p:anim>
                                    <p:animEffect transition="in" filter="fade">
                                      <p:cBhvr>
                                        <p:cTn id="37" dur="500"/>
                                        <p:tgtEl>
                                          <p:spTgt spid="42"/>
                                        </p:tgtEl>
                                      </p:cBhvr>
                                    </p:animEffect>
                                  </p:childTnLst>
                                </p:cTn>
                              </p:par>
                            </p:childTnLst>
                          </p:cTn>
                        </p:par>
                        <p:par>
                          <p:cTn id="38" fill="hold">
                            <p:stCondLst>
                              <p:cond delay="500"/>
                            </p:stCondLst>
                            <p:childTnLst>
                              <p:par>
                                <p:cTn id="39" presetID="23" presetClass="entr" presetSubtype="36"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250" fill="hold"/>
                                        <p:tgtEl>
                                          <p:spTgt spid="34"/>
                                        </p:tgtEl>
                                        <p:attrNameLst>
                                          <p:attrName>ppt_w</p:attrName>
                                        </p:attrNameLst>
                                      </p:cBhvr>
                                      <p:tavLst>
                                        <p:tav tm="0">
                                          <p:val>
                                            <p:strVal val="(6*min(max(#ppt_w*#ppt_h,.3),1)-7.4)/-.7*#ppt_w"/>
                                          </p:val>
                                        </p:tav>
                                        <p:tav tm="100000">
                                          <p:val>
                                            <p:strVal val="#ppt_w"/>
                                          </p:val>
                                        </p:tav>
                                      </p:tavLst>
                                    </p:anim>
                                    <p:anim calcmode="lin" valueType="num">
                                      <p:cBhvr>
                                        <p:cTn id="42" dur="250" fill="hold"/>
                                        <p:tgtEl>
                                          <p:spTgt spid="34"/>
                                        </p:tgtEl>
                                        <p:attrNameLst>
                                          <p:attrName>ppt_h</p:attrName>
                                        </p:attrNameLst>
                                      </p:cBhvr>
                                      <p:tavLst>
                                        <p:tav tm="0">
                                          <p:val>
                                            <p:strVal val="(6*min(max(#ppt_w*#ppt_h,.3),1)-7.4)/-.7*#ppt_h"/>
                                          </p:val>
                                        </p:tav>
                                        <p:tav tm="100000">
                                          <p:val>
                                            <p:strVal val="#ppt_h"/>
                                          </p:val>
                                        </p:tav>
                                      </p:tavLst>
                                    </p:anim>
                                    <p:anim calcmode="lin" valueType="num">
                                      <p:cBhvr>
                                        <p:cTn id="43" dur="250" fill="hold"/>
                                        <p:tgtEl>
                                          <p:spTgt spid="34"/>
                                        </p:tgtEl>
                                        <p:attrNameLst>
                                          <p:attrName>ppt_x</p:attrName>
                                        </p:attrNameLst>
                                      </p:cBhvr>
                                      <p:tavLst>
                                        <p:tav tm="0">
                                          <p:val>
                                            <p:fltVal val="0.5"/>
                                          </p:val>
                                        </p:tav>
                                        <p:tav tm="100000">
                                          <p:val>
                                            <p:strVal val="#ppt_x"/>
                                          </p:val>
                                        </p:tav>
                                      </p:tavLst>
                                    </p:anim>
                                    <p:anim calcmode="lin" valueType="num">
                                      <p:cBhvr>
                                        <p:cTn id="44" dur="250" fill="hold"/>
                                        <p:tgtEl>
                                          <p:spTgt spid="34"/>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2" grpId="0" animBg="1"/>
      <p:bldP spid="34" grpId="0"/>
      <p:bldP spid="40"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5167" y="4610485"/>
            <a:ext cx="1673532" cy="392383"/>
          </a:xfrm>
          <a:prstGeom prst="rect">
            <a:avLst/>
          </a:prstGeom>
          <a:solidFill>
            <a:srgbClr val="04BEB0"/>
          </a:solidFill>
        </p:spPr>
        <p:txBody>
          <a:bodyPr wrap="square" lIns="68549" tIns="34274" rIns="68549" bIns="34274" rtlCol="0">
            <a:spAutoFit/>
          </a:bodyPr>
          <a:lstStyle/>
          <a:p>
            <a:pPr algn="ctr"/>
            <a:r>
              <a:rPr lang="zh-CN" altLang="en-US" sz="2100" b="1" dirty="0">
                <a:solidFill>
                  <a:schemeClr val="bg1"/>
                </a:solidFill>
                <a:latin typeface="+mj-ea"/>
                <a:ea typeface="+mj-ea"/>
              </a:rPr>
              <a:t>发展历程</a:t>
            </a:r>
          </a:p>
        </p:txBody>
      </p:sp>
      <p:sp>
        <p:nvSpPr>
          <p:cNvPr id="11" name="椭圆 10"/>
          <p:cNvSpPr/>
          <p:nvPr/>
        </p:nvSpPr>
        <p:spPr bwMode="auto">
          <a:xfrm>
            <a:off x="792949" y="2465846"/>
            <a:ext cx="1897787" cy="1897787"/>
          </a:xfrm>
          <a:prstGeom prst="ellipse">
            <a:avLst/>
          </a:prstGeom>
          <a:solidFill>
            <a:srgbClr val="04BEB0"/>
          </a:solidFill>
          <a:ln w="9525" cap="flat" cmpd="sng" algn="ctr">
            <a:noFill/>
            <a:prstDash val="solid"/>
            <a:round/>
            <a:headEnd type="none" w="med" len="med"/>
            <a:tailEnd type="none" w="med" len="med"/>
          </a:ln>
          <a:effectLst/>
        </p:spPr>
        <p:txBody>
          <a:bodyPr vert="horz" wrap="square" lIns="68549" tIns="34274" rIns="68549" bIns="34274" numCol="1" rtlCol="0" anchor="t" anchorCtr="0" compatLnSpc="1"/>
          <a:lstStyle/>
          <a:p>
            <a:pPr defTabSz="685324"/>
            <a:endParaRPr lang="zh-CN" altLang="en-US" sz="1275"/>
          </a:p>
        </p:txBody>
      </p:sp>
      <p:sp>
        <p:nvSpPr>
          <p:cNvPr id="30" name="椭圆 29"/>
          <p:cNvSpPr>
            <a:spLocks noChangeAspect="1"/>
          </p:cNvSpPr>
          <p:nvPr/>
        </p:nvSpPr>
        <p:spPr bwMode="auto">
          <a:xfrm>
            <a:off x="2959145" y="1045975"/>
            <a:ext cx="730381" cy="730381"/>
          </a:xfrm>
          <a:prstGeom prst="ellipse">
            <a:avLst/>
          </a:prstGeom>
          <a:solidFill>
            <a:srgbClr val="92D050"/>
          </a:solidFill>
          <a:ln w="9525" cap="flat" cmpd="sng" algn="ctr">
            <a:noFill/>
            <a:prstDash val="solid"/>
            <a:round/>
            <a:headEnd type="none" w="med" len="med"/>
            <a:tailEnd type="none" w="med" len="med"/>
          </a:ln>
          <a:effectLst/>
        </p:spPr>
        <p:txBody>
          <a:bodyPr vert="horz" wrap="square" lIns="68549" tIns="34274" rIns="68549" bIns="34274" numCol="1" rtlCol="0" anchor="t" anchorCtr="0" compatLnSpc="1"/>
          <a:lstStyle/>
          <a:p>
            <a:pPr algn="ctr" defTabSz="685324"/>
            <a:r>
              <a:rPr lang="en-US" altLang="zh-CN" sz="3600" b="1" dirty="0">
                <a:solidFill>
                  <a:schemeClr val="bg1"/>
                </a:solidFill>
                <a:latin typeface="+mn-ea"/>
              </a:rPr>
              <a:t>1</a:t>
            </a:r>
            <a:endParaRPr lang="zh-CN" altLang="en-US" sz="3600" b="1" dirty="0">
              <a:solidFill>
                <a:schemeClr val="bg1"/>
              </a:solidFill>
              <a:latin typeface="+mn-ea"/>
            </a:endParaRPr>
          </a:p>
        </p:txBody>
      </p:sp>
      <p:sp>
        <p:nvSpPr>
          <p:cNvPr id="31" name="TextBox 30"/>
          <p:cNvSpPr txBox="1"/>
          <p:nvPr/>
        </p:nvSpPr>
        <p:spPr>
          <a:xfrm>
            <a:off x="3751872" y="1016971"/>
            <a:ext cx="5392128" cy="623215"/>
          </a:xfrm>
          <a:prstGeom prst="rect">
            <a:avLst/>
          </a:prstGeom>
          <a:noFill/>
        </p:spPr>
        <p:txBody>
          <a:bodyPr wrap="square" lIns="68549" tIns="34274" rIns="68549" bIns="34274"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物联网的实践最早可以追溯到</a:t>
            </a:r>
            <a:r>
              <a:rPr lang="zh-CN" altLang="en-US" dirty="0">
                <a:solidFill>
                  <a:srgbClr val="00B0F0"/>
                </a:solidFill>
                <a:latin typeface="微软雅黑" panose="020B0503020204020204" pitchFamily="34" charset="-122"/>
                <a:ea typeface="微软雅黑" panose="020B0503020204020204" pitchFamily="34" charset="-122"/>
              </a:rPr>
              <a:t>1990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年施乐公司的</a:t>
            </a:r>
            <a:r>
              <a:rPr lang="zh-CN" altLang="en-US" dirty="0">
                <a:solidFill>
                  <a:srgbClr val="FF0000"/>
                </a:solidFill>
                <a:latin typeface="微软雅黑" panose="020B0503020204020204" pitchFamily="34" charset="-122"/>
                <a:ea typeface="微软雅黑" panose="020B0503020204020204" pitchFamily="34" charset="-122"/>
              </a:rPr>
              <a:t>网络可乐贩售机</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——Networked Coke Machine。</a:t>
            </a:r>
          </a:p>
        </p:txBody>
      </p:sp>
      <p:sp>
        <p:nvSpPr>
          <p:cNvPr id="32" name="椭圆 31"/>
          <p:cNvSpPr>
            <a:spLocks noChangeAspect="1"/>
          </p:cNvSpPr>
          <p:nvPr/>
        </p:nvSpPr>
        <p:spPr bwMode="auto">
          <a:xfrm>
            <a:off x="2959145" y="2181918"/>
            <a:ext cx="730381" cy="730381"/>
          </a:xfrm>
          <a:prstGeom prst="ellipse">
            <a:avLst/>
          </a:prstGeom>
          <a:solidFill>
            <a:srgbClr val="FFC000"/>
          </a:solidFill>
          <a:ln w="9525" cap="flat" cmpd="sng" algn="ctr">
            <a:noFill/>
            <a:prstDash val="solid"/>
            <a:round/>
            <a:headEnd type="none" w="med" len="med"/>
            <a:tailEnd type="none" w="med" len="med"/>
          </a:ln>
          <a:effectLst/>
        </p:spPr>
        <p:txBody>
          <a:bodyPr vert="horz" wrap="square" lIns="68549" tIns="34274" rIns="68549" bIns="34274" numCol="1" rtlCol="0" anchor="t" anchorCtr="0" compatLnSpc="1"/>
          <a:lstStyle/>
          <a:p>
            <a:pPr algn="ctr" defTabSz="685324"/>
            <a:r>
              <a:rPr lang="en-US" altLang="zh-CN" sz="3600" b="1" dirty="0">
                <a:solidFill>
                  <a:schemeClr val="bg1"/>
                </a:solidFill>
                <a:latin typeface="+mn-ea"/>
              </a:rPr>
              <a:t>2</a:t>
            </a:r>
            <a:endParaRPr lang="zh-CN" altLang="en-US" sz="3600" b="1" dirty="0">
              <a:solidFill>
                <a:schemeClr val="bg1"/>
              </a:solidFill>
              <a:latin typeface="+mn-ea"/>
            </a:endParaRPr>
          </a:p>
        </p:txBody>
      </p:sp>
      <p:sp>
        <p:nvSpPr>
          <p:cNvPr id="33" name="TextBox 32"/>
          <p:cNvSpPr txBox="1"/>
          <p:nvPr/>
        </p:nvSpPr>
        <p:spPr>
          <a:xfrm>
            <a:off x="3751874" y="2193566"/>
            <a:ext cx="5392126" cy="900214"/>
          </a:xfrm>
          <a:prstGeom prst="rect">
            <a:avLst/>
          </a:prstGeom>
          <a:noFill/>
        </p:spPr>
        <p:txBody>
          <a:bodyPr wrap="square" lIns="68549" tIns="34274" rIns="68549" bIns="34274"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而物联网的概念是于</a:t>
            </a:r>
            <a:r>
              <a:rPr lang="zh-CN" altLang="en-US" dirty="0">
                <a:solidFill>
                  <a:srgbClr val="00B0F0"/>
                </a:solidFill>
                <a:latin typeface="微软雅黑" panose="020B0503020204020204" pitchFamily="34" charset="-122"/>
                <a:ea typeface="微软雅黑" panose="020B0503020204020204" pitchFamily="34" charset="-122"/>
              </a:rPr>
              <a:t>1999</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年美国麻省理工大学提出来的，被称为</a:t>
            </a:r>
            <a:r>
              <a:rPr lang="en-US" altLang="zh-CN" dirty="0">
                <a:solidFill>
                  <a:srgbClr val="FF0000"/>
                </a:solidFill>
                <a:latin typeface="微软雅黑" panose="020B0503020204020204" pitchFamily="34" charset="-122"/>
                <a:ea typeface="微软雅黑" panose="020B0503020204020204" pitchFamily="34" charset="-122"/>
              </a:rPr>
              <a:t>EPC</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(Electronic Product Code)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，还建立了“自动识别中心</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(Auto-ID)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34" name="椭圆 33"/>
          <p:cNvSpPr>
            <a:spLocks noChangeAspect="1"/>
          </p:cNvSpPr>
          <p:nvPr/>
        </p:nvSpPr>
        <p:spPr bwMode="auto">
          <a:xfrm>
            <a:off x="2959145" y="3374525"/>
            <a:ext cx="730381" cy="730381"/>
          </a:xfrm>
          <a:prstGeom prst="ellipse">
            <a:avLst/>
          </a:prstGeom>
          <a:solidFill>
            <a:srgbClr val="04B0BE"/>
          </a:solidFill>
          <a:ln w="9525" cap="flat" cmpd="sng" algn="ctr">
            <a:noFill/>
            <a:prstDash val="solid"/>
            <a:round/>
            <a:headEnd type="none" w="med" len="med"/>
            <a:tailEnd type="none" w="med" len="med"/>
          </a:ln>
          <a:effectLst/>
        </p:spPr>
        <p:txBody>
          <a:bodyPr vert="horz" wrap="square" lIns="68549" tIns="34274" rIns="68549" bIns="34274" numCol="1" rtlCol="0" anchor="t" anchorCtr="0" compatLnSpc="1"/>
          <a:lstStyle/>
          <a:p>
            <a:pPr algn="ctr" defTabSz="685324"/>
            <a:r>
              <a:rPr lang="en-US" altLang="zh-CN" sz="3600" b="1" dirty="0">
                <a:solidFill>
                  <a:schemeClr val="bg1"/>
                </a:solidFill>
                <a:latin typeface="+mn-ea"/>
              </a:rPr>
              <a:t>3</a:t>
            </a:r>
            <a:endParaRPr lang="zh-CN" altLang="en-US" sz="3600" b="1" dirty="0">
              <a:solidFill>
                <a:schemeClr val="bg1"/>
              </a:solidFill>
              <a:latin typeface="+mn-ea"/>
            </a:endParaRPr>
          </a:p>
        </p:txBody>
      </p:sp>
      <p:sp>
        <p:nvSpPr>
          <p:cNvPr id="35" name="TextBox 34"/>
          <p:cNvSpPr txBox="1"/>
          <p:nvPr/>
        </p:nvSpPr>
        <p:spPr>
          <a:xfrm>
            <a:off x="3751873" y="3370161"/>
            <a:ext cx="5392127" cy="900214"/>
          </a:xfrm>
          <a:prstGeom prst="rect">
            <a:avLst/>
          </a:prstGeom>
          <a:noFill/>
        </p:spPr>
        <p:txBody>
          <a:bodyPr wrap="square" lIns="68549" tIns="34274" rIns="68549" bIns="34274" rtlCol="0">
            <a:spAutoFit/>
          </a:bodyPr>
          <a:lstStyle>
            <a:defPPr>
              <a:defRPr lang="zh-CN"/>
            </a:defPPr>
            <a:lvl1pPr>
              <a:defRPr sz="2400">
                <a:solidFill>
                  <a:schemeClr val="accent1"/>
                </a:solidFill>
                <a:latin typeface="微软雅黑" panose="020B0503020204020204" pitchFamily="34" charset="-122"/>
                <a:ea typeface="微软雅黑" panose="020B0503020204020204" pitchFamily="34" charset="-122"/>
              </a:defRPr>
            </a:lvl1pPr>
          </a:lstStyle>
          <a:p>
            <a:r>
              <a:rPr lang="zh-CN" altLang="en-US" sz="1800" dirty="0">
                <a:solidFill>
                  <a:srgbClr val="00B0F0"/>
                </a:solidFill>
              </a:rPr>
              <a:t>2005</a:t>
            </a:r>
            <a:r>
              <a:rPr lang="zh-CN" altLang="en-US" sz="1800" dirty="0">
                <a:solidFill>
                  <a:schemeClr val="tx1">
                    <a:lumMod val="75000"/>
                    <a:lumOff val="25000"/>
                  </a:schemeClr>
                </a:solidFill>
              </a:rPr>
              <a:t>年，国际电信联盟ITU将物联网的定义</a:t>
            </a:r>
            <a:r>
              <a:rPr lang="zh-CN" altLang="en-US" sz="1800" dirty="0">
                <a:solidFill>
                  <a:srgbClr val="FF0000"/>
                </a:solidFill>
              </a:rPr>
              <a:t>拓展</a:t>
            </a:r>
            <a:r>
              <a:rPr lang="zh-CN" altLang="en-US" sz="1800" dirty="0">
                <a:solidFill>
                  <a:schemeClr val="tx1">
                    <a:lumMod val="75000"/>
                    <a:lumOff val="25000"/>
                  </a:schemeClr>
                </a:solidFill>
              </a:rPr>
              <a:t>为：世界上所有的物体都可以通过互联网主动进行信息交换，并强调</a:t>
            </a:r>
            <a:r>
              <a:rPr lang="en-US" altLang="zh-CN" sz="1800" dirty="0">
                <a:solidFill>
                  <a:srgbClr val="FF0000"/>
                </a:solidFill>
              </a:rPr>
              <a:t>M2M</a:t>
            </a:r>
            <a:r>
              <a:rPr lang="en-US" altLang="zh-CN" sz="1800" dirty="0">
                <a:solidFill>
                  <a:schemeClr val="tx1">
                    <a:lumMod val="75000"/>
                    <a:lumOff val="25000"/>
                  </a:schemeClr>
                </a:solidFill>
              </a:rPr>
              <a:t> (Machine-to-Machine)</a:t>
            </a:r>
            <a:r>
              <a:rPr lang="zh-CN" altLang="en-US" sz="1800" dirty="0">
                <a:solidFill>
                  <a:schemeClr val="tx1">
                    <a:lumMod val="75000"/>
                    <a:lumOff val="25000"/>
                  </a:schemeClr>
                </a:solidFill>
              </a:rPr>
              <a:t>通信。</a:t>
            </a:r>
          </a:p>
        </p:txBody>
      </p:sp>
      <p:sp>
        <p:nvSpPr>
          <p:cNvPr id="36" name="椭圆 35"/>
          <p:cNvSpPr>
            <a:spLocks noChangeAspect="1"/>
          </p:cNvSpPr>
          <p:nvPr/>
        </p:nvSpPr>
        <p:spPr bwMode="auto">
          <a:xfrm>
            <a:off x="2959145" y="4675743"/>
            <a:ext cx="730381" cy="730381"/>
          </a:xfrm>
          <a:prstGeom prst="ellips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68549" tIns="34274" rIns="68549" bIns="34274" numCol="1" rtlCol="0" anchor="t" anchorCtr="0" compatLnSpc="1"/>
          <a:lstStyle/>
          <a:p>
            <a:pPr algn="ctr" defTabSz="685324"/>
            <a:r>
              <a:rPr lang="en-US" altLang="zh-CN" sz="3600" b="1" dirty="0">
                <a:solidFill>
                  <a:schemeClr val="bg1"/>
                </a:solidFill>
                <a:latin typeface="+mn-ea"/>
              </a:rPr>
              <a:t>4</a:t>
            </a:r>
            <a:endParaRPr lang="zh-CN" altLang="en-US" sz="3600" b="1" dirty="0">
              <a:solidFill>
                <a:schemeClr val="bg1"/>
              </a:solidFill>
              <a:latin typeface="+mn-ea"/>
            </a:endParaRPr>
          </a:p>
        </p:txBody>
      </p:sp>
      <p:sp>
        <p:nvSpPr>
          <p:cNvPr id="37" name="TextBox 36"/>
          <p:cNvSpPr txBox="1"/>
          <p:nvPr/>
        </p:nvSpPr>
        <p:spPr>
          <a:xfrm>
            <a:off x="3751873" y="4671804"/>
            <a:ext cx="5392127" cy="623215"/>
          </a:xfrm>
          <a:prstGeom prst="rect">
            <a:avLst/>
          </a:prstGeom>
          <a:noFill/>
        </p:spPr>
        <p:txBody>
          <a:bodyPr wrap="square" lIns="68549" tIns="34274" rIns="68549" bIns="34274" rtlCol="0">
            <a:spAutoFit/>
          </a:bodyPr>
          <a:lstStyle>
            <a:defPPr>
              <a:defRPr lang="zh-CN"/>
            </a:defPPr>
            <a:lvl1pPr>
              <a:defRPr sz="2400">
                <a:solidFill>
                  <a:schemeClr val="accent1"/>
                </a:solidFill>
                <a:latin typeface="微软雅黑" panose="020B0503020204020204" pitchFamily="34" charset="-122"/>
                <a:ea typeface="微软雅黑" panose="020B0503020204020204" pitchFamily="34" charset="-122"/>
              </a:defRPr>
            </a:lvl1pPr>
          </a:lstStyle>
          <a:p>
            <a:r>
              <a:rPr lang="zh-CN" altLang="en-US" sz="1800" dirty="0">
                <a:solidFill>
                  <a:srgbClr val="00B0F0"/>
                </a:solidFill>
              </a:rPr>
              <a:t>2009</a:t>
            </a:r>
            <a:r>
              <a:rPr lang="zh-CN" altLang="en-US" sz="1800" dirty="0">
                <a:solidFill>
                  <a:schemeClr val="tx1">
                    <a:lumMod val="75000"/>
                    <a:lumOff val="25000"/>
                  </a:schemeClr>
                </a:solidFill>
              </a:rPr>
              <a:t>年，物联网上升为整个欧盟的战略行为，且IBM公布了名为“</a:t>
            </a:r>
            <a:r>
              <a:rPr lang="zh-CN" altLang="en-US" sz="1800" dirty="0">
                <a:solidFill>
                  <a:srgbClr val="FF0000"/>
                </a:solidFill>
              </a:rPr>
              <a:t>智慧的地球</a:t>
            </a:r>
            <a:r>
              <a:rPr lang="zh-CN" altLang="en-US" sz="1800" dirty="0">
                <a:solidFill>
                  <a:schemeClr val="tx1">
                    <a:lumMod val="75000"/>
                    <a:lumOff val="25000"/>
                  </a:schemeClr>
                </a:solidFill>
              </a:rPr>
              <a:t>”的最新策略。</a:t>
            </a:r>
          </a:p>
        </p:txBody>
      </p:sp>
      <p:sp>
        <p:nvSpPr>
          <p:cNvPr id="38" name="椭圆 37"/>
          <p:cNvSpPr>
            <a:spLocks noChangeAspect="1"/>
          </p:cNvSpPr>
          <p:nvPr/>
        </p:nvSpPr>
        <p:spPr bwMode="auto">
          <a:xfrm>
            <a:off x="2959145" y="5701535"/>
            <a:ext cx="730381" cy="730381"/>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68549" tIns="34274" rIns="68549" bIns="34274" numCol="1" rtlCol="0" anchor="t" anchorCtr="0" compatLnSpc="1"/>
          <a:lstStyle/>
          <a:p>
            <a:pPr algn="ctr" defTabSz="685324"/>
            <a:r>
              <a:rPr lang="en-US" altLang="zh-CN" sz="3600" b="1" dirty="0">
                <a:solidFill>
                  <a:schemeClr val="bg1"/>
                </a:solidFill>
                <a:latin typeface="+mn-ea"/>
              </a:rPr>
              <a:t>5</a:t>
            </a:r>
            <a:endParaRPr lang="zh-CN" altLang="en-US" sz="3600" b="1" dirty="0">
              <a:solidFill>
                <a:schemeClr val="bg1"/>
              </a:solidFill>
              <a:latin typeface="+mn-ea"/>
            </a:endParaRPr>
          </a:p>
        </p:txBody>
      </p:sp>
      <p:sp>
        <p:nvSpPr>
          <p:cNvPr id="39" name="TextBox 38"/>
          <p:cNvSpPr txBox="1"/>
          <p:nvPr/>
        </p:nvSpPr>
        <p:spPr>
          <a:xfrm>
            <a:off x="3751872" y="5701535"/>
            <a:ext cx="5392128" cy="623215"/>
          </a:xfrm>
          <a:prstGeom prst="rect">
            <a:avLst/>
          </a:prstGeom>
          <a:noFill/>
        </p:spPr>
        <p:txBody>
          <a:bodyPr wrap="square" lIns="68549" tIns="34274" rIns="68549" bIns="34274" rtlCol="0">
            <a:spAutoFit/>
          </a:bodyPr>
          <a:lstStyle>
            <a:defPPr>
              <a:defRPr lang="zh-CN"/>
            </a:defPPr>
            <a:lvl1pPr>
              <a:defRPr sz="2400">
                <a:solidFill>
                  <a:schemeClr val="accent1"/>
                </a:solidFill>
                <a:latin typeface="微软雅黑" panose="020B0503020204020204" pitchFamily="34" charset="-122"/>
                <a:ea typeface="微软雅黑" panose="020B0503020204020204" pitchFamily="34" charset="-122"/>
              </a:defRPr>
            </a:lvl1pPr>
          </a:lstStyle>
          <a:p>
            <a:r>
              <a:rPr lang="zh-CN" altLang="en-US" sz="1800" dirty="0">
                <a:solidFill>
                  <a:schemeClr val="tx1">
                    <a:lumMod val="75000"/>
                    <a:lumOff val="25000"/>
                  </a:schemeClr>
                </a:solidFill>
              </a:rPr>
              <a:t>同年，温家宝总理提出</a:t>
            </a:r>
            <a:r>
              <a:rPr lang="en-US" altLang="zh-CN" sz="1800" dirty="0">
                <a:solidFill>
                  <a:schemeClr val="tx1">
                    <a:lumMod val="75000"/>
                    <a:lumOff val="25000"/>
                  </a:schemeClr>
                </a:solidFill>
              </a:rPr>
              <a:t>“</a:t>
            </a:r>
            <a:r>
              <a:rPr lang="zh-CN" altLang="en-US" sz="1800" dirty="0">
                <a:solidFill>
                  <a:srgbClr val="FF0000"/>
                </a:solidFill>
              </a:rPr>
              <a:t>感知中国</a:t>
            </a:r>
            <a:r>
              <a:rPr lang="en-US" altLang="zh-CN" sz="1800" dirty="0">
                <a:solidFill>
                  <a:schemeClr val="tx1">
                    <a:lumMod val="75000"/>
                    <a:lumOff val="25000"/>
                  </a:schemeClr>
                </a:solidFill>
              </a:rPr>
              <a:t>”</a:t>
            </a:r>
            <a:r>
              <a:rPr lang="zh-CN" altLang="en-US" sz="1800" dirty="0">
                <a:solidFill>
                  <a:schemeClr val="tx1">
                    <a:lumMod val="75000"/>
                    <a:lumOff val="25000"/>
                  </a:schemeClr>
                </a:solidFill>
              </a:rPr>
              <a:t>的战略构想，把我国的物联网发展推向了高潮。</a:t>
            </a:r>
          </a:p>
        </p:txBody>
      </p:sp>
      <p:sp>
        <p:nvSpPr>
          <p:cNvPr id="19"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8" name="Freeform 5"/>
          <p:cNvSpPr>
            <a:spLocks noEditPoints="1"/>
          </p:cNvSpPr>
          <p:nvPr/>
        </p:nvSpPr>
        <p:spPr bwMode="auto">
          <a:xfrm>
            <a:off x="1464572" y="2789457"/>
            <a:ext cx="1094607" cy="1251110"/>
          </a:xfrm>
          <a:custGeom>
            <a:avLst/>
            <a:gdLst>
              <a:gd name="T0" fmla="*/ 1232 w 1933"/>
              <a:gd name="T1" fmla="*/ 274 h 2183"/>
              <a:gd name="T2" fmla="*/ 958 w 1933"/>
              <a:gd name="T3" fmla="*/ 547 h 2183"/>
              <a:gd name="T4" fmla="*/ 684 w 1933"/>
              <a:gd name="T5" fmla="*/ 547 h 2183"/>
              <a:gd name="T6" fmla="*/ 411 w 1933"/>
              <a:gd name="T7" fmla="*/ 274 h 2183"/>
              <a:gd name="T8" fmla="*/ 684 w 1933"/>
              <a:gd name="T9" fmla="*/ 0 h 2183"/>
              <a:gd name="T10" fmla="*/ 958 w 1933"/>
              <a:gd name="T11" fmla="*/ 0 h 2183"/>
              <a:gd name="T12" fmla="*/ 1232 w 1933"/>
              <a:gd name="T13" fmla="*/ 274 h 2183"/>
              <a:gd name="T14" fmla="*/ 1362 w 1933"/>
              <a:gd name="T15" fmla="*/ 274 h 2183"/>
              <a:gd name="T16" fmla="*/ 1368 w 1933"/>
              <a:gd name="T17" fmla="*/ 336 h 2183"/>
              <a:gd name="T18" fmla="*/ 1026 w 1933"/>
              <a:gd name="T19" fmla="*/ 678 h 2183"/>
              <a:gd name="T20" fmla="*/ 616 w 1933"/>
              <a:gd name="T21" fmla="*/ 678 h 2183"/>
              <a:gd name="T22" fmla="*/ 274 w 1933"/>
              <a:gd name="T23" fmla="*/ 336 h 2183"/>
              <a:gd name="T24" fmla="*/ 280 w 1933"/>
              <a:gd name="T25" fmla="*/ 274 h 2183"/>
              <a:gd name="T26" fmla="*/ 0 w 1933"/>
              <a:gd name="T27" fmla="*/ 610 h 2183"/>
              <a:gd name="T28" fmla="*/ 0 w 1933"/>
              <a:gd name="T29" fmla="*/ 1841 h 2183"/>
              <a:gd name="T30" fmla="*/ 342 w 1933"/>
              <a:gd name="T31" fmla="*/ 2183 h 2183"/>
              <a:gd name="T32" fmla="*/ 1253 w 1933"/>
              <a:gd name="T33" fmla="*/ 2183 h 2183"/>
              <a:gd name="T34" fmla="*/ 881 w 1933"/>
              <a:gd name="T35" fmla="*/ 1620 h 2183"/>
              <a:gd name="T36" fmla="*/ 1492 w 1933"/>
              <a:gd name="T37" fmla="*/ 1009 h 2183"/>
              <a:gd name="T38" fmla="*/ 1642 w 1933"/>
              <a:gd name="T39" fmla="*/ 1028 h 2183"/>
              <a:gd name="T40" fmla="*/ 1642 w 1933"/>
              <a:gd name="T41" fmla="*/ 610 h 2183"/>
              <a:gd name="T42" fmla="*/ 1362 w 1933"/>
              <a:gd name="T43" fmla="*/ 274 h 2183"/>
              <a:gd name="T44" fmla="*/ 770 w 1933"/>
              <a:gd name="T45" fmla="*/ 1368 h 2183"/>
              <a:gd name="T46" fmla="*/ 770 w 1933"/>
              <a:gd name="T47" fmla="*/ 1368 h 2183"/>
              <a:gd name="T48" fmla="*/ 342 w 1933"/>
              <a:gd name="T49" fmla="*/ 1368 h 2183"/>
              <a:gd name="T50" fmla="*/ 274 w 1933"/>
              <a:gd name="T51" fmla="*/ 1300 h 2183"/>
              <a:gd name="T52" fmla="*/ 342 w 1933"/>
              <a:gd name="T53" fmla="*/ 1232 h 2183"/>
              <a:gd name="T54" fmla="*/ 770 w 1933"/>
              <a:gd name="T55" fmla="*/ 1232 h 2183"/>
              <a:gd name="T56" fmla="*/ 838 w 1933"/>
              <a:gd name="T57" fmla="*/ 1300 h 2183"/>
              <a:gd name="T58" fmla="*/ 770 w 1933"/>
              <a:gd name="T59" fmla="*/ 1368 h 2183"/>
              <a:gd name="T60" fmla="*/ 907 w 1933"/>
              <a:gd name="T61" fmla="*/ 1095 h 2183"/>
              <a:gd name="T62" fmla="*/ 907 w 1933"/>
              <a:gd name="T63" fmla="*/ 1095 h 2183"/>
              <a:gd name="T64" fmla="*/ 342 w 1933"/>
              <a:gd name="T65" fmla="*/ 1095 h 2183"/>
              <a:gd name="T66" fmla="*/ 274 w 1933"/>
              <a:gd name="T67" fmla="*/ 1026 h 2183"/>
              <a:gd name="T68" fmla="*/ 342 w 1933"/>
              <a:gd name="T69" fmla="*/ 958 h 2183"/>
              <a:gd name="T70" fmla="*/ 907 w 1933"/>
              <a:gd name="T71" fmla="*/ 958 h 2183"/>
              <a:gd name="T72" fmla="*/ 975 w 1933"/>
              <a:gd name="T73" fmla="*/ 1026 h 2183"/>
              <a:gd name="T74" fmla="*/ 907 w 1933"/>
              <a:gd name="T75" fmla="*/ 1095 h 2183"/>
              <a:gd name="T76" fmla="*/ 1605 w 1933"/>
              <a:gd name="T77" fmla="*/ 1197 h 2183"/>
              <a:gd name="T78" fmla="*/ 1497 w 1933"/>
              <a:gd name="T79" fmla="*/ 1183 h 2183"/>
              <a:gd name="T80" fmla="*/ 1060 w 1933"/>
              <a:gd name="T81" fmla="*/ 1619 h 2183"/>
              <a:gd name="T82" fmla="*/ 1405 w 1933"/>
              <a:gd name="T83" fmla="*/ 2045 h 2183"/>
              <a:gd name="T84" fmla="*/ 1497 w 1933"/>
              <a:gd name="T85" fmla="*/ 2055 h 2183"/>
              <a:gd name="T86" fmla="*/ 1933 w 1933"/>
              <a:gd name="T87" fmla="*/ 1619 h 2183"/>
              <a:gd name="T88" fmla="*/ 1605 w 1933"/>
              <a:gd name="T89" fmla="*/ 1197 h 2183"/>
              <a:gd name="T90" fmla="*/ 1743 w 1933"/>
              <a:gd name="T91" fmla="*/ 1557 h 2183"/>
              <a:gd name="T92" fmla="*/ 1743 w 1933"/>
              <a:gd name="T93" fmla="*/ 1557 h 2183"/>
              <a:gd name="T94" fmla="*/ 1605 w 1933"/>
              <a:gd name="T95" fmla="*/ 1695 h 2183"/>
              <a:gd name="T96" fmla="*/ 1497 w 1933"/>
              <a:gd name="T97" fmla="*/ 1804 h 2183"/>
              <a:gd name="T98" fmla="*/ 1373 w 1933"/>
              <a:gd name="T99" fmla="*/ 1804 h 2183"/>
              <a:gd name="T100" fmla="*/ 1250 w 1933"/>
              <a:gd name="T101" fmla="*/ 1681 h 2183"/>
              <a:gd name="T102" fmla="*/ 1250 w 1933"/>
              <a:gd name="T103" fmla="*/ 1557 h 2183"/>
              <a:gd name="T104" fmla="*/ 1373 w 1933"/>
              <a:gd name="T105" fmla="*/ 1557 h 2183"/>
              <a:gd name="T106" fmla="*/ 1435 w 1933"/>
              <a:gd name="T107" fmla="*/ 1619 h 2183"/>
              <a:gd name="T108" fmla="*/ 1605 w 1933"/>
              <a:gd name="T109" fmla="*/ 1448 h 2183"/>
              <a:gd name="T110" fmla="*/ 1620 w 1933"/>
              <a:gd name="T111" fmla="*/ 1434 h 2183"/>
              <a:gd name="T112" fmla="*/ 1743 w 1933"/>
              <a:gd name="T113" fmla="*/ 1434 h 2183"/>
              <a:gd name="T114" fmla="*/ 1743 w 1933"/>
              <a:gd name="T115" fmla="*/ 1557 h 2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33" h="2183">
                <a:moveTo>
                  <a:pt x="1232" y="274"/>
                </a:moveTo>
                <a:cubicBezTo>
                  <a:pt x="1232" y="425"/>
                  <a:pt x="1109" y="547"/>
                  <a:pt x="958" y="547"/>
                </a:cubicBezTo>
                <a:lnTo>
                  <a:pt x="684" y="547"/>
                </a:lnTo>
                <a:cubicBezTo>
                  <a:pt x="533" y="547"/>
                  <a:pt x="411" y="425"/>
                  <a:pt x="411" y="274"/>
                </a:cubicBezTo>
                <a:cubicBezTo>
                  <a:pt x="411" y="122"/>
                  <a:pt x="533" y="0"/>
                  <a:pt x="684" y="0"/>
                </a:cubicBezTo>
                <a:lnTo>
                  <a:pt x="958" y="0"/>
                </a:lnTo>
                <a:cubicBezTo>
                  <a:pt x="1109" y="0"/>
                  <a:pt x="1232" y="122"/>
                  <a:pt x="1232" y="274"/>
                </a:cubicBezTo>
                <a:close/>
                <a:moveTo>
                  <a:pt x="1362" y="274"/>
                </a:moveTo>
                <a:cubicBezTo>
                  <a:pt x="1366" y="294"/>
                  <a:pt x="1368" y="315"/>
                  <a:pt x="1368" y="336"/>
                </a:cubicBezTo>
                <a:cubicBezTo>
                  <a:pt x="1368" y="525"/>
                  <a:pt x="1215" y="678"/>
                  <a:pt x="1026" y="678"/>
                </a:cubicBezTo>
                <a:lnTo>
                  <a:pt x="616" y="678"/>
                </a:lnTo>
                <a:cubicBezTo>
                  <a:pt x="427" y="678"/>
                  <a:pt x="274" y="525"/>
                  <a:pt x="274" y="336"/>
                </a:cubicBezTo>
                <a:cubicBezTo>
                  <a:pt x="274" y="315"/>
                  <a:pt x="276" y="294"/>
                  <a:pt x="280" y="274"/>
                </a:cubicBezTo>
                <a:cubicBezTo>
                  <a:pt x="121" y="303"/>
                  <a:pt x="0" y="442"/>
                  <a:pt x="0" y="610"/>
                </a:cubicBezTo>
                <a:lnTo>
                  <a:pt x="0" y="1841"/>
                </a:lnTo>
                <a:cubicBezTo>
                  <a:pt x="0" y="2030"/>
                  <a:pt x="153" y="2183"/>
                  <a:pt x="342" y="2183"/>
                </a:cubicBezTo>
                <a:lnTo>
                  <a:pt x="1253" y="2183"/>
                </a:lnTo>
                <a:cubicBezTo>
                  <a:pt x="1034" y="2090"/>
                  <a:pt x="881" y="1873"/>
                  <a:pt x="881" y="1620"/>
                </a:cubicBezTo>
                <a:cubicBezTo>
                  <a:pt x="881" y="1283"/>
                  <a:pt x="1155" y="1009"/>
                  <a:pt x="1492" y="1009"/>
                </a:cubicBezTo>
                <a:cubicBezTo>
                  <a:pt x="1544" y="1009"/>
                  <a:pt x="1594" y="1016"/>
                  <a:pt x="1642" y="1028"/>
                </a:cubicBezTo>
                <a:lnTo>
                  <a:pt x="1642" y="610"/>
                </a:lnTo>
                <a:cubicBezTo>
                  <a:pt x="1642" y="442"/>
                  <a:pt x="1521" y="303"/>
                  <a:pt x="1362" y="274"/>
                </a:cubicBezTo>
                <a:close/>
                <a:moveTo>
                  <a:pt x="770" y="1368"/>
                </a:moveTo>
                <a:lnTo>
                  <a:pt x="770" y="1368"/>
                </a:lnTo>
                <a:lnTo>
                  <a:pt x="342" y="1368"/>
                </a:lnTo>
                <a:cubicBezTo>
                  <a:pt x="304" y="1368"/>
                  <a:pt x="274" y="1338"/>
                  <a:pt x="274" y="1300"/>
                </a:cubicBezTo>
                <a:cubicBezTo>
                  <a:pt x="274" y="1262"/>
                  <a:pt x="304" y="1232"/>
                  <a:pt x="342" y="1232"/>
                </a:cubicBezTo>
                <a:lnTo>
                  <a:pt x="770" y="1232"/>
                </a:lnTo>
                <a:cubicBezTo>
                  <a:pt x="807" y="1232"/>
                  <a:pt x="838" y="1262"/>
                  <a:pt x="838" y="1300"/>
                </a:cubicBezTo>
                <a:cubicBezTo>
                  <a:pt x="838" y="1338"/>
                  <a:pt x="807" y="1368"/>
                  <a:pt x="770" y="1368"/>
                </a:cubicBezTo>
                <a:close/>
                <a:moveTo>
                  <a:pt x="907" y="1095"/>
                </a:moveTo>
                <a:lnTo>
                  <a:pt x="907" y="1095"/>
                </a:lnTo>
                <a:lnTo>
                  <a:pt x="342" y="1095"/>
                </a:lnTo>
                <a:cubicBezTo>
                  <a:pt x="304" y="1095"/>
                  <a:pt x="274" y="1064"/>
                  <a:pt x="274" y="1026"/>
                </a:cubicBezTo>
                <a:cubicBezTo>
                  <a:pt x="274" y="988"/>
                  <a:pt x="304" y="958"/>
                  <a:pt x="342" y="958"/>
                </a:cubicBezTo>
                <a:lnTo>
                  <a:pt x="907" y="958"/>
                </a:lnTo>
                <a:cubicBezTo>
                  <a:pt x="944" y="958"/>
                  <a:pt x="975" y="988"/>
                  <a:pt x="975" y="1026"/>
                </a:cubicBezTo>
                <a:cubicBezTo>
                  <a:pt x="975" y="1064"/>
                  <a:pt x="944" y="1095"/>
                  <a:pt x="907" y="1095"/>
                </a:cubicBezTo>
                <a:close/>
                <a:moveTo>
                  <a:pt x="1605" y="1197"/>
                </a:moveTo>
                <a:cubicBezTo>
                  <a:pt x="1571" y="1187"/>
                  <a:pt x="1534" y="1183"/>
                  <a:pt x="1497" y="1183"/>
                </a:cubicBezTo>
                <a:cubicBezTo>
                  <a:pt x="1256" y="1183"/>
                  <a:pt x="1060" y="1378"/>
                  <a:pt x="1060" y="1619"/>
                </a:cubicBezTo>
                <a:cubicBezTo>
                  <a:pt x="1060" y="1828"/>
                  <a:pt x="1208" y="2003"/>
                  <a:pt x="1405" y="2045"/>
                </a:cubicBezTo>
                <a:cubicBezTo>
                  <a:pt x="1434" y="2051"/>
                  <a:pt x="1465" y="2055"/>
                  <a:pt x="1497" y="2055"/>
                </a:cubicBezTo>
                <a:cubicBezTo>
                  <a:pt x="1737" y="2055"/>
                  <a:pt x="1933" y="1860"/>
                  <a:pt x="1933" y="1619"/>
                </a:cubicBezTo>
                <a:cubicBezTo>
                  <a:pt x="1933" y="1416"/>
                  <a:pt x="1794" y="1245"/>
                  <a:pt x="1605" y="1197"/>
                </a:cubicBezTo>
                <a:close/>
                <a:moveTo>
                  <a:pt x="1743" y="1557"/>
                </a:moveTo>
                <a:lnTo>
                  <a:pt x="1743" y="1557"/>
                </a:lnTo>
                <a:lnTo>
                  <a:pt x="1605" y="1695"/>
                </a:lnTo>
                <a:lnTo>
                  <a:pt x="1497" y="1804"/>
                </a:lnTo>
                <a:cubicBezTo>
                  <a:pt x="1462" y="1838"/>
                  <a:pt x="1407" y="1838"/>
                  <a:pt x="1373" y="1804"/>
                </a:cubicBezTo>
                <a:lnTo>
                  <a:pt x="1250" y="1681"/>
                </a:lnTo>
                <a:cubicBezTo>
                  <a:pt x="1216" y="1646"/>
                  <a:pt x="1216" y="1591"/>
                  <a:pt x="1250" y="1557"/>
                </a:cubicBezTo>
                <a:cubicBezTo>
                  <a:pt x="1284" y="1523"/>
                  <a:pt x="1339" y="1523"/>
                  <a:pt x="1373" y="1557"/>
                </a:cubicBezTo>
                <a:lnTo>
                  <a:pt x="1435" y="1619"/>
                </a:lnTo>
                <a:lnTo>
                  <a:pt x="1605" y="1448"/>
                </a:lnTo>
                <a:lnTo>
                  <a:pt x="1620" y="1434"/>
                </a:lnTo>
                <a:cubicBezTo>
                  <a:pt x="1654" y="1400"/>
                  <a:pt x="1709" y="1400"/>
                  <a:pt x="1743" y="1434"/>
                </a:cubicBezTo>
                <a:cubicBezTo>
                  <a:pt x="1777" y="1468"/>
                  <a:pt x="1777" y="1523"/>
                  <a:pt x="1743" y="1557"/>
                </a:cubicBezTo>
                <a:close/>
              </a:path>
            </a:pathLst>
          </a:custGeom>
          <a:solidFill>
            <a:schemeClr val="bg1"/>
          </a:solidFill>
          <a:ln>
            <a:noFill/>
          </a:ln>
        </p:spPr>
        <p:txBody>
          <a:bodyPr vert="horz" wrap="square" lIns="68549" tIns="34274" rIns="68549" bIns="34274" numCol="1" anchor="t" anchorCtr="0" compatLnSpc="1"/>
          <a:lstStyle/>
          <a:p>
            <a:endParaRPr lang="zh-CN" altLang="en-US" sz="1350"/>
          </a:p>
        </p:txBody>
      </p:sp>
      <p:sp>
        <p:nvSpPr>
          <p:cNvPr id="20"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1"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2"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3" name="TextBox 54"/>
          <p:cNvSpPr txBox="1"/>
          <p:nvPr/>
        </p:nvSpPr>
        <p:spPr>
          <a:xfrm>
            <a:off x="615627" y="364150"/>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物联网简介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TextBox 54"/>
          <p:cNvSpPr txBox="1"/>
          <p:nvPr/>
        </p:nvSpPr>
        <p:spPr>
          <a:xfrm>
            <a:off x="615627" y="940104"/>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物联网的发展</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by="(-#ppt_w*2)" calcmode="lin" valueType="num">
                                      <p:cBhvr rctx="PPT">
                                        <p:cTn id="7" dur="125" autoRev="1" fill="hold">
                                          <p:stCondLst>
                                            <p:cond delay="0"/>
                                          </p:stCondLst>
                                        </p:cTn>
                                        <p:tgtEl>
                                          <p:spTgt spid="24"/>
                                        </p:tgtEl>
                                        <p:attrNameLst>
                                          <p:attrName>ppt_w</p:attrName>
                                        </p:attrNameLst>
                                      </p:cBhvr>
                                    </p:anim>
                                    <p:anim by="(#ppt_w*0.50)" calcmode="lin" valueType="num">
                                      <p:cBhvr>
                                        <p:cTn id="8" dur="125" decel="50000" autoRev="1" fill="hold">
                                          <p:stCondLst>
                                            <p:cond delay="0"/>
                                          </p:stCondLst>
                                        </p:cTn>
                                        <p:tgtEl>
                                          <p:spTgt spid="24"/>
                                        </p:tgtEl>
                                        <p:attrNameLst>
                                          <p:attrName>ppt_x</p:attrName>
                                        </p:attrNameLst>
                                      </p:cBhvr>
                                    </p:anim>
                                    <p:anim from="(-#ppt_h/2)" to="(#ppt_y)" calcmode="lin" valueType="num">
                                      <p:cBhvr>
                                        <p:cTn id="9" dur="250" fill="hold">
                                          <p:stCondLst>
                                            <p:cond delay="0"/>
                                          </p:stCondLst>
                                        </p:cTn>
                                        <p:tgtEl>
                                          <p:spTgt spid="24"/>
                                        </p:tgtEl>
                                        <p:attrNameLst>
                                          <p:attrName>ppt_y</p:attrName>
                                        </p:attrNameLst>
                                      </p:cBhvr>
                                    </p:anim>
                                    <p:animRot by="21600000">
                                      <p:cBhvr>
                                        <p:cTn id="10" dur="250" fill="hold">
                                          <p:stCondLst>
                                            <p:cond delay="0"/>
                                          </p:stCondLst>
                                        </p:cTn>
                                        <p:tgtEl>
                                          <p:spTgt spid="24"/>
                                        </p:tgtEl>
                                        <p:attrNameLst>
                                          <p:attrName>r</p:attrName>
                                        </p:attrNameLst>
                                      </p:cBhvr>
                                    </p:animRot>
                                  </p:childTnLst>
                                </p:cTn>
                              </p:par>
                            </p:childTnLst>
                          </p:cTn>
                        </p:par>
                        <p:par>
                          <p:cTn id="11" fill="hold">
                            <p:stCondLst>
                              <p:cond delay="375"/>
                            </p:stCondLst>
                            <p:childTnLst>
                              <p:par>
                                <p:cTn id="12" presetID="42"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1375"/>
                            </p:stCondLst>
                            <p:childTnLst>
                              <p:par>
                                <p:cTn id="23" presetID="16" presetClass="entr" presetSubtype="2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par>
                          <p:cTn id="26" fill="hold">
                            <p:stCondLst>
                              <p:cond delay="1875"/>
                            </p:stCondLst>
                            <p:childTnLst>
                              <p:par>
                                <p:cTn id="27" presetID="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1+#ppt_w/2"/>
                                          </p:val>
                                        </p:tav>
                                        <p:tav tm="100000">
                                          <p:val>
                                            <p:strVal val="#ppt_x"/>
                                          </p:val>
                                        </p:tav>
                                      </p:tavLst>
                                    </p:anim>
                                    <p:anim calcmode="lin" valueType="num">
                                      <p:cBhvr additive="base">
                                        <p:cTn id="30" dur="500" fill="hold"/>
                                        <p:tgtEl>
                                          <p:spTgt spid="30"/>
                                        </p:tgtEl>
                                        <p:attrNameLst>
                                          <p:attrName>ppt_y</p:attrName>
                                        </p:attrNameLst>
                                      </p:cBhvr>
                                      <p:tavLst>
                                        <p:tav tm="0">
                                          <p:val>
                                            <p:strVal val="#ppt_y"/>
                                          </p:val>
                                        </p:tav>
                                        <p:tav tm="100000">
                                          <p:val>
                                            <p:strVal val="#ppt_y"/>
                                          </p:val>
                                        </p:tav>
                                      </p:tavLst>
                                    </p:anim>
                                  </p:childTnLst>
                                </p:cTn>
                              </p:par>
                            </p:childTnLst>
                          </p:cTn>
                        </p:par>
                        <p:par>
                          <p:cTn id="31" fill="hold">
                            <p:stCondLst>
                              <p:cond delay="2375"/>
                            </p:stCondLst>
                            <p:childTnLst>
                              <p:par>
                                <p:cTn id="32" presetID="22" presetClass="entr" presetSubtype="8"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par>
                                <p:cTn id="41" presetID="22" presetClass="entr" presetSubtype="8" fill="hold" grpId="0" nodeType="withEffect">
                                  <p:stCondLst>
                                    <p:cond delay="10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1+#ppt_w/2"/>
                                          </p:val>
                                        </p:tav>
                                        <p:tav tm="100000">
                                          <p:val>
                                            <p:strVal val="#ppt_x"/>
                                          </p:val>
                                        </p:tav>
                                      </p:tavLst>
                                    </p:anim>
                                    <p:anim calcmode="lin" valueType="num">
                                      <p:cBhvr additive="base">
                                        <p:cTn id="49" dur="500" fill="hold"/>
                                        <p:tgtEl>
                                          <p:spTgt spid="34"/>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20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par>
                                <p:cTn id="59" presetID="22" presetClass="entr" presetSubtype="8" fill="hold" grpId="0" nodeType="withEffect">
                                  <p:stCondLst>
                                    <p:cond delay="30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1+#ppt_w/2"/>
                                          </p:val>
                                        </p:tav>
                                        <p:tav tm="100000">
                                          <p:val>
                                            <p:strVal val="#ppt_x"/>
                                          </p:val>
                                        </p:tav>
                                      </p:tavLst>
                                    </p:anim>
                                    <p:anim calcmode="lin" valueType="num">
                                      <p:cBhvr additive="base">
                                        <p:cTn id="67" dur="500" fill="hold"/>
                                        <p:tgtEl>
                                          <p:spTgt spid="38"/>
                                        </p:tgtEl>
                                        <p:attrNameLst>
                                          <p:attrName>ppt_y</p:attrName>
                                        </p:attrNameLst>
                                      </p:cBhvr>
                                      <p:tavLst>
                                        <p:tav tm="0">
                                          <p:val>
                                            <p:strVal val="#ppt_y"/>
                                          </p:val>
                                        </p:tav>
                                        <p:tav tm="100000">
                                          <p:val>
                                            <p:strVal val="#ppt_y"/>
                                          </p:val>
                                        </p:tav>
                                      </p:tavLst>
                                    </p:anim>
                                  </p:childTnLst>
                                </p:cTn>
                              </p:par>
                              <p:par>
                                <p:cTn id="68" presetID="22" presetClass="entr" presetSubtype="8" fill="hold" grpId="0" nodeType="withEffect">
                                  <p:stCondLst>
                                    <p:cond delay="20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30" grpId="0" bldLvl="0" animBg="1"/>
      <p:bldP spid="31" grpId="0"/>
      <p:bldP spid="32" grpId="0" bldLvl="0" animBg="1"/>
      <p:bldP spid="33" grpId="0"/>
      <p:bldP spid="34" grpId="0" bldLvl="0" animBg="1"/>
      <p:bldP spid="35" grpId="0"/>
      <p:bldP spid="36" grpId="0" bldLvl="0" animBg="1"/>
      <p:bldP spid="37" grpId="0"/>
      <p:bldP spid="38" grpId="0" bldLvl="0" animBg="1"/>
      <p:bldP spid="39" grpId="0"/>
      <p:bldP spid="8" grpId="0" bldLvl="0" animBg="1"/>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5"/>
          <p:cNvSpPr>
            <a:spLocks noChangeArrowheads="1"/>
          </p:cNvSpPr>
          <p:nvPr/>
        </p:nvSpPr>
        <p:spPr bwMode="auto">
          <a:xfrm>
            <a:off x="3808515" y="3020278"/>
            <a:ext cx="1574582" cy="1576964"/>
          </a:xfrm>
          <a:prstGeom prst="ellipse">
            <a:avLst/>
          </a:prstGeom>
          <a:solidFill>
            <a:srgbClr val="04BEB0"/>
          </a:solidFill>
          <a:ln>
            <a:noFill/>
          </a:ln>
        </p:spPr>
        <p:txBody>
          <a:bodyPr vert="horz" wrap="square" lIns="68549" tIns="34274" rIns="68549" bIns="34274" numCol="1" anchor="t" anchorCtr="0" compatLnSpc="1"/>
          <a:lstStyle/>
          <a:p>
            <a:endParaRPr lang="zh-CN" altLang="en-US" sz="1350"/>
          </a:p>
        </p:txBody>
      </p:sp>
      <p:sp>
        <p:nvSpPr>
          <p:cNvPr id="9" name="Oval 6"/>
          <p:cNvSpPr>
            <a:spLocks noChangeArrowheads="1"/>
          </p:cNvSpPr>
          <p:nvPr/>
        </p:nvSpPr>
        <p:spPr bwMode="auto">
          <a:xfrm>
            <a:off x="2939697" y="2130982"/>
            <a:ext cx="3312216" cy="3319358"/>
          </a:xfrm>
          <a:prstGeom prst="ellipse">
            <a:avLst/>
          </a:prstGeom>
          <a:noFill/>
          <a:ln w="12700" cap="flat">
            <a:solidFill>
              <a:srgbClr val="2E2C2C"/>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68549" tIns="34274" rIns="68549" bIns="34274" numCol="1" anchor="t" anchorCtr="0" compatLnSpc="1"/>
          <a:lstStyle/>
          <a:p>
            <a:endParaRPr lang="zh-CN" altLang="en-US" sz="1350"/>
          </a:p>
        </p:txBody>
      </p:sp>
      <p:sp>
        <p:nvSpPr>
          <p:cNvPr id="10" name="Oval 7"/>
          <p:cNvSpPr>
            <a:spLocks noChangeArrowheads="1"/>
          </p:cNvSpPr>
          <p:nvPr/>
        </p:nvSpPr>
        <p:spPr bwMode="auto">
          <a:xfrm>
            <a:off x="4072187" y="1484243"/>
            <a:ext cx="1029175" cy="1020832"/>
          </a:xfrm>
          <a:prstGeom prst="ellipse">
            <a:avLst/>
          </a:prstGeom>
          <a:solidFill>
            <a:schemeClr val="accent4"/>
          </a:solidFill>
          <a:ln>
            <a:noFill/>
          </a:ln>
        </p:spPr>
        <p:txBody>
          <a:bodyPr vert="horz" wrap="square" lIns="68549" tIns="34274" rIns="68549" bIns="34274" numCol="1" anchor="t" anchorCtr="0" compatLnSpc="1"/>
          <a:lstStyle/>
          <a:p>
            <a:endParaRPr lang="zh-CN" altLang="en-US" sz="1350"/>
          </a:p>
        </p:txBody>
      </p:sp>
      <p:sp>
        <p:nvSpPr>
          <p:cNvPr id="11" name="Oval 8"/>
          <p:cNvSpPr>
            <a:spLocks noChangeArrowheads="1"/>
          </p:cNvSpPr>
          <p:nvPr/>
        </p:nvSpPr>
        <p:spPr bwMode="auto">
          <a:xfrm>
            <a:off x="5767386" y="2694777"/>
            <a:ext cx="1004613" cy="994732"/>
          </a:xfrm>
          <a:prstGeom prst="ellipse">
            <a:avLst/>
          </a:prstGeom>
          <a:solidFill>
            <a:srgbClr val="92D050"/>
          </a:solidFill>
          <a:ln>
            <a:noFill/>
          </a:ln>
        </p:spPr>
        <p:txBody>
          <a:bodyPr vert="horz" wrap="square" lIns="68549" tIns="34274" rIns="68549" bIns="34274" numCol="1" anchor="t" anchorCtr="0" compatLnSpc="1"/>
          <a:lstStyle/>
          <a:p>
            <a:endParaRPr lang="zh-CN" altLang="en-US" sz="1350"/>
          </a:p>
        </p:txBody>
      </p:sp>
      <p:sp>
        <p:nvSpPr>
          <p:cNvPr id="12" name="Oval 9"/>
          <p:cNvSpPr>
            <a:spLocks noChangeArrowheads="1"/>
          </p:cNvSpPr>
          <p:nvPr/>
        </p:nvSpPr>
        <p:spPr bwMode="auto">
          <a:xfrm>
            <a:off x="5141118" y="4757737"/>
            <a:ext cx="1003709" cy="949164"/>
          </a:xfrm>
          <a:prstGeom prst="ellipse">
            <a:avLst/>
          </a:prstGeom>
          <a:solidFill>
            <a:schemeClr val="accent6">
              <a:lumMod val="75000"/>
            </a:schemeClr>
          </a:solidFill>
          <a:ln>
            <a:noFill/>
          </a:ln>
        </p:spPr>
        <p:txBody>
          <a:bodyPr vert="horz" wrap="square" lIns="68549" tIns="34274" rIns="68549" bIns="34274" numCol="1" anchor="t" anchorCtr="0" compatLnSpc="1"/>
          <a:lstStyle/>
          <a:p>
            <a:endParaRPr lang="zh-CN" altLang="en-US" sz="1350"/>
          </a:p>
        </p:txBody>
      </p:sp>
      <p:sp>
        <p:nvSpPr>
          <p:cNvPr id="13" name="Oval 10"/>
          <p:cNvSpPr>
            <a:spLocks noChangeArrowheads="1"/>
          </p:cNvSpPr>
          <p:nvPr/>
        </p:nvSpPr>
        <p:spPr bwMode="auto">
          <a:xfrm>
            <a:off x="3000268" y="4723923"/>
            <a:ext cx="1024997" cy="982977"/>
          </a:xfrm>
          <a:prstGeom prst="ellipse">
            <a:avLst/>
          </a:prstGeom>
          <a:solidFill>
            <a:schemeClr val="accent1">
              <a:lumMod val="75000"/>
            </a:schemeClr>
          </a:solidFill>
          <a:ln>
            <a:noFill/>
          </a:ln>
        </p:spPr>
        <p:txBody>
          <a:bodyPr vert="horz" wrap="square" lIns="68549" tIns="34274" rIns="68549" bIns="34274" numCol="1" anchor="t" anchorCtr="0" compatLnSpc="1"/>
          <a:lstStyle/>
          <a:p>
            <a:endParaRPr lang="zh-CN" altLang="en-US" sz="1350"/>
          </a:p>
        </p:txBody>
      </p:sp>
      <p:sp>
        <p:nvSpPr>
          <p:cNvPr id="14" name="Oval 11"/>
          <p:cNvSpPr>
            <a:spLocks noChangeArrowheads="1"/>
          </p:cNvSpPr>
          <p:nvPr/>
        </p:nvSpPr>
        <p:spPr bwMode="auto">
          <a:xfrm>
            <a:off x="2308312" y="2631177"/>
            <a:ext cx="1049252" cy="1055475"/>
          </a:xfrm>
          <a:prstGeom prst="ellipse">
            <a:avLst/>
          </a:prstGeom>
          <a:solidFill>
            <a:srgbClr val="00B0F0"/>
          </a:solidFill>
          <a:ln>
            <a:noFill/>
          </a:ln>
        </p:spPr>
        <p:txBody>
          <a:bodyPr vert="horz" wrap="square" lIns="68549" tIns="34274" rIns="68549" bIns="34274" numCol="1" anchor="t" anchorCtr="0" compatLnSpc="1"/>
          <a:lstStyle/>
          <a:p>
            <a:endParaRPr lang="zh-CN" altLang="en-US" sz="1350"/>
          </a:p>
        </p:txBody>
      </p:sp>
      <p:sp>
        <p:nvSpPr>
          <p:cNvPr id="15" name="Line 12"/>
          <p:cNvSpPr>
            <a:spLocks noChangeShapeType="1"/>
          </p:cNvSpPr>
          <p:nvPr/>
        </p:nvSpPr>
        <p:spPr bwMode="auto">
          <a:xfrm flipV="1">
            <a:off x="5379526" y="3405889"/>
            <a:ext cx="454641" cy="147581"/>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68549" tIns="34274" rIns="68549" bIns="34274" numCol="1" anchor="t" anchorCtr="0" compatLnSpc="1"/>
          <a:lstStyle/>
          <a:p>
            <a:endParaRPr lang="zh-CN" altLang="en-US" sz="1350"/>
          </a:p>
        </p:txBody>
      </p:sp>
      <p:sp>
        <p:nvSpPr>
          <p:cNvPr id="16" name="Line 13"/>
          <p:cNvSpPr>
            <a:spLocks noChangeShapeType="1"/>
          </p:cNvSpPr>
          <p:nvPr/>
        </p:nvSpPr>
        <p:spPr bwMode="auto">
          <a:xfrm flipV="1">
            <a:off x="4596398" y="2504940"/>
            <a:ext cx="0" cy="478445"/>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68549" tIns="34274" rIns="68549" bIns="34274" numCol="1" anchor="t" anchorCtr="0" compatLnSpc="1"/>
          <a:lstStyle/>
          <a:p>
            <a:endParaRPr lang="zh-CN" altLang="en-US" sz="1350"/>
          </a:p>
        </p:txBody>
      </p:sp>
      <p:sp>
        <p:nvSpPr>
          <p:cNvPr id="17" name="Line 14"/>
          <p:cNvSpPr>
            <a:spLocks noChangeShapeType="1"/>
          </p:cNvSpPr>
          <p:nvPr/>
        </p:nvSpPr>
        <p:spPr bwMode="auto">
          <a:xfrm flipH="1" flipV="1">
            <a:off x="3357443" y="3405889"/>
            <a:ext cx="454641" cy="147581"/>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68549" tIns="34274" rIns="68549" bIns="34274" numCol="1" anchor="t" anchorCtr="0" compatLnSpc="1"/>
          <a:lstStyle/>
          <a:p>
            <a:endParaRPr lang="zh-CN" altLang="en-US" sz="1350"/>
          </a:p>
        </p:txBody>
      </p:sp>
      <p:sp>
        <p:nvSpPr>
          <p:cNvPr id="18" name="Line 15"/>
          <p:cNvSpPr>
            <a:spLocks noChangeShapeType="1"/>
          </p:cNvSpPr>
          <p:nvPr/>
        </p:nvSpPr>
        <p:spPr bwMode="auto">
          <a:xfrm flipH="1">
            <a:off x="3831125" y="4477033"/>
            <a:ext cx="280878" cy="386804"/>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68549" tIns="34274" rIns="68549" bIns="34274" numCol="1" anchor="t" anchorCtr="0" compatLnSpc="1"/>
          <a:lstStyle/>
          <a:p>
            <a:endParaRPr lang="zh-CN" altLang="en-US" sz="1350"/>
          </a:p>
        </p:txBody>
      </p:sp>
      <p:sp>
        <p:nvSpPr>
          <p:cNvPr id="19" name="Line 16"/>
          <p:cNvSpPr>
            <a:spLocks noChangeShapeType="1"/>
          </p:cNvSpPr>
          <p:nvPr/>
        </p:nvSpPr>
        <p:spPr bwMode="auto">
          <a:xfrm>
            <a:off x="5080797" y="4477033"/>
            <a:ext cx="279688" cy="386804"/>
          </a:xfrm>
          <a:prstGeom prst="line">
            <a:avLst/>
          </a:prstGeom>
          <a:noFill/>
          <a:ln w="12700" cap="flat">
            <a:solidFill>
              <a:srgbClr val="2E2C2C"/>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68549" tIns="34274" rIns="68549" bIns="34274" numCol="1" anchor="t" anchorCtr="0" compatLnSpc="1"/>
          <a:lstStyle/>
          <a:p>
            <a:endParaRPr lang="zh-CN" altLang="en-US" sz="1350"/>
          </a:p>
        </p:txBody>
      </p:sp>
      <p:sp>
        <p:nvSpPr>
          <p:cNvPr id="20" name="TextBox 19"/>
          <p:cNvSpPr txBox="1"/>
          <p:nvPr/>
        </p:nvSpPr>
        <p:spPr>
          <a:xfrm>
            <a:off x="3843333" y="3238115"/>
            <a:ext cx="1438283" cy="1177213"/>
          </a:xfrm>
          <a:prstGeom prst="rect">
            <a:avLst/>
          </a:prstGeom>
          <a:noFill/>
        </p:spPr>
        <p:txBody>
          <a:bodyPr wrap="square" lIns="68549" tIns="34274" rIns="68549" bIns="34274" rtlCol="0">
            <a:spAutoFit/>
          </a:bodyPr>
          <a:lstStyle/>
          <a:p>
            <a:pPr algn="ctr"/>
            <a:r>
              <a:rPr lang="zh-CN" altLang="en-US" sz="2400" dirty="0">
                <a:solidFill>
                  <a:schemeClr val="bg1"/>
                </a:solidFill>
                <a:latin typeface="+mj-ea"/>
                <a:ea typeface="+mj-ea"/>
              </a:rPr>
              <a:t>物联网涉及的关键技术</a:t>
            </a:r>
          </a:p>
        </p:txBody>
      </p:sp>
      <p:sp>
        <p:nvSpPr>
          <p:cNvPr id="23" name="TextBox 22"/>
          <p:cNvSpPr txBox="1"/>
          <p:nvPr/>
        </p:nvSpPr>
        <p:spPr>
          <a:xfrm>
            <a:off x="4171711" y="1589687"/>
            <a:ext cx="781526" cy="807881"/>
          </a:xfrm>
          <a:prstGeom prst="rect">
            <a:avLst/>
          </a:prstGeom>
          <a:noFill/>
        </p:spPr>
        <p:txBody>
          <a:bodyPr wrap="square" lIns="68549" tIns="34274" rIns="68549" bIns="34274" rtlCol="0">
            <a:spAutoFit/>
          </a:bodyPr>
          <a:lstStyle/>
          <a:p>
            <a:pPr algn="ctr"/>
            <a:r>
              <a:rPr lang="zh-CN" altLang="en-US" sz="2400" dirty="0">
                <a:solidFill>
                  <a:schemeClr val="bg1"/>
                </a:solidFill>
                <a:latin typeface="+mj-ea"/>
                <a:ea typeface="+mj-ea"/>
              </a:rPr>
              <a:t>射频识别</a:t>
            </a:r>
          </a:p>
        </p:txBody>
      </p:sp>
      <p:sp>
        <p:nvSpPr>
          <p:cNvPr id="24" name="TextBox 23"/>
          <p:cNvSpPr txBox="1"/>
          <p:nvPr/>
        </p:nvSpPr>
        <p:spPr>
          <a:xfrm>
            <a:off x="5645531" y="2942025"/>
            <a:ext cx="1179189" cy="438549"/>
          </a:xfrm>
          <a:prstGeom prst="rect">
            <a:avLst/>
          </a:prstGeom>
          <a:noFill/>
        </p:spPr>
        <p:txBody>
          <a:bodyPr wrap="square" lIns="68549" tIns="34274" rIns="68549" bIns="34274" rtlCol="0">
            <a:spAutoFit/>
          </a:bodyPr>
          <a:lstStyle/>
          <a:p>
            <a:pPr algn="ctr"/>
            <a:r>
              <a:rPr lang="zh-CN" altLang="en-US" sz="2400" dirty="0">
                <a:solidFill>
                  <a:schemeClr val="bg1"/>
                </a:solidFill>
                <a:latin typeface="+mj-ea"/>
                <a:ea typeface="+mj-ea"/>
              </a:rPr>
              <a:t>传感器</a:t>
            </a:r>
          </a:p>
        </p:txBody>
      </p:sp>
      <p:sp>
        <p:nvSpPr>
          <p:cNvPr id="25" name="TextBox 24"/>
          <p:cNvSpPr txBox="1"/>
          <p:nvPr/>
        </p:nvSpPr>
        <p:spPr>
          <a:xfrm>
            <a:off x="5153888" y="4811714"/>
            <a:ext cx="978167" cy="807881"/>
          </a:xfrm>
          <a:prstGeom prst="rect">
            <a:avLst/>
          </a:prstGeom>
          <a:noFill/>
        </p:spPr>
        <p:txBody>
          <a:bodyPr wrap="square" lIns="68549" tIns="34274" rIns="68549" bIns="34274" rtlCol="0">
            <a:spAutoFit/>
          </a:bodyPr>
          <a:lstStyle/>
          <a:p>
            <a:pPr algn="ctr"/>
            <a:r>
              <a:rPr lang="zh-CN" altLang="en-US" sz="2400" dirty="0">
                <a:solidFill>
                  <a:schemeClr val="bg1"/>
                </a:solidFill>
                <a:latin typeface="+mj-ea"/>
                <a:ea typeface="+mj-ea"/>
              </a:rPr>
              <a:t>网络通信</a:t>
            </a:r>
          </a:p>
        </p:txBody>
      </p:sp>
      <p:sp>
        <p:nvSpPr>
          <p:cNvPr id="26" name="TextBox 25"/>
          <p:cNvSpPr txBox="1"/>
          <p:nvPr/>
        </p:nvSpPr>
        <p:spPr>
          <a:xfrm>
            <a:off x="2905351" y="4970765"/>
            <a:ext cx="1175986" cy="438549"/>
          </a:xfrm>
          <a:prstGeom prst="rect">
            <a:avLst/>
          </a:prstGeom>
          <a:noFill/>
        </p:spPr>
        <p:txBody>
          <a:bodyPr wrap="square" lIns="68549" tIns="34274" rIns="68549" bIns="34274" rtlCol="0">
            <a:spAutoFit/>
          </a:bodyPr>
          <a:lstStyle/>
          <a:p>
            <a:pPr algn="ctr"/>
            <a:r>
              <a:rPr lang="zh-CN" altLang="en-US" sz="2400" dirty="0">
                <a:solidFill>
                  <a:schemeClr val="bg1"/>
                </a:solidFill>
                <a:latin typeface="+mj-ea"/>
                <a:ea typeface="+mj-ea"/>
              </a:rPr>
              <a:t>云计算</a:t>
            </a:r>
          </a:p>
        </p:txBody>
      </p:sp>
      <p:sp>
        <p:nvSpPr>
          <p:cNvPr id="27" name="TextBox 26"/>
          <p:cNvSpPr txBox="1"/>
          <p:nvPr/>
        </p:nvSpPr>
        <p:spPr>
          <a:xfrm>
            <a:off x="2326714" y="2875277"/>
            <a:ext cx="924401" cy="438549"/>
          </a:xfrm>
          <a:prstGeom prst="rect">
            <a:avLst/>
          </a:prstGeom>
          <a:noFill/>
        </p:spPr>
        <p:txBody>
          <a:bodyPr wrap="square" lIns="68549" tIns="34274" rIns="68549" bIns="34274" rtlCol="0">
            <a:spAutoFit/>
          </a:bodyPr>
          <a:lstStyle/>
          <a:p>
            <a:pPr algn="ctr"/>
            <a:r>
              <a:rPr lang="en-US" altLang="zh-CN" sz="2400" dirty="0">
                <a:solidFill>
                  <a:schemeClr val="bg1"/>
                </a:solidFill>
                <a:latin typeface="+mj-ea"/>
                <a:ea typeface="+mj-ea"/>
              </a:rPr>
              <a:t>EPC</a:t>
            </a:r>
            <a:endParaRPr lang="zh-CN" altLang="en-US" sz="2400" dirty="0">
              <a:solidFill>
                <a:schemeClr val="bg1"/>
              </a:solidFill>
              <a:latin typeface="+mj-ea"/>
              <a:ea typeface="+mj-ea"/>
            </a:endParaRPr>
          </a:p>
        </p:txBody>
      </p:sp>
      <p:sp>
        <p:nvSpPr>
          <p:cNvPr id="28" name="TextBox 84"/>
          <p:cNvSpPr txBox="1">
            <a:spLocks noChangeArrowheads="1"/>
          </p:cNvSpPr>
          <p:nvPr/>
        </p:nvSpPr>
        <p:spPr bwMode="auto">
          <a:xfrm>
            <a:off x="3566950" y="697210"/>
            <a:ext cx="5519700" cy="6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9" tIns="34274" rIns="68549"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sz="2000" dirty="0" err="1">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俗称“电子标签</a:t>
            </a:r>
            <a:r>
              <a:rPr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是一项通过射频信号无接触地传递信息，并达到识别目的的技术。</a:t>
            </a:r>
            <a:endParaRPr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84"/>
          <p:cNvSpPr txBox="1">
            <a:spLocks noChangeArrowheads="1"/>
          </p:cNvSpPr>
          <p:nvPr/>
        </p:nvSpPr>
        <p:spPr bwMode="auto">
          <a:xfrm>
            <a:off x="5907308" y="1675241"/>
            <a:ext cx="3179342" cy="99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9" tIns="34274" rIns="68549"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传感器就相当于“感觉器官”，是物联网中的信息采集手段。</a:t>
            </a:r>
          </a:p>
        </p:txBody>
      </p:sp>
      <p:sp>
        <p:nvSpPr>
          <p:cNvPr id="31" name="TextBox 84"/>
          <p:cNvSpPr txBox="1">
            <a:spLocks noChangeArrowheads="1"/>
          </p:cNvSpPr>
          <p:nvPr/>
        </p:nvSpPr>
        <p:spPr bwMode="auto">
          <a:xfrm>
            <a:off x="6157597" y="3925578"/>
            <a:ext cx="2929053" cy="253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9" tIns="34274" rIns="68549"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    无论物联网的概念如何延伸，最基础的物物之间的感知和通信都是不可替代的关键技术。</a:t>
            </a:r>
            <a:endParaRPr lang="en-US" altLang="zh-CN"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r>
              <a:rPr lang="en-US" altLang="zh-CN"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而网络通信技术，包括有线和无线通信技术，则为物联网的数据提供了传输通道。</a:t>
            </a:r>
            <a:endParaRPr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Box 84"/>
          <p:cNvSpPr txBox="1">
            <a:spLocks noChangeArrowheads="1"/>
          </p:cNvSpPr>
          <p:nvPr/>
        </p:nvSpPr>
        <p:spPr bwMode="auto">
          <a:xfrm>
            <a:off x="225037" y="2509776"/>
            <a:ext cx="1979363" cy="16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9" tIns="34274" rIns="68549"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Electronic Product Code</a:t>
            </a:r>
            <a:r>
              <a:rPr lang="zh-CN" altLang="en-US"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：是目前较为成熟的物流领域的物联网。</a:t>
            </a:r>
          </a:p>
        </p:txBody>
      </p:sp>
      <p:sp>
        <p:nvSpPr>
          <p:cNvPr id="34" name="TextBox 84"/>
          <p:cNvSpPr txBox="1">
            <a:spLocks noChangeArrowheads="1"/>
          </p:cNvSpPr>
          <p:nvPr/>
        </p:nvSpPr>
        <p:spPr bwMode="auto">
          <a:xfrm>
            <a:off x="33145" y="5754051"/>
            <a:ext cx="5346381" cy="99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9" tIns="34274" rIns="68549"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云计算就是通过虚拟化技术，将计算任务分布到大量的分布式计算机虚拟化资源池上，即“云”端，从而减少用户终端的处理负担。</a:t>
            </a:r>
          </a:p>
        </p:txBody>
      </p:sp>
      <p:sp>
        <p:nvSpPr>
          <p:cNvPr id="29"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33"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5"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6"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7" name="TextBox 54"/>
          <p:cNvSpPr txBox="1"/>
          <p:nvPr/>
        </p:nvSpPr>
        <p:spPr>
          <a:xfrm>
            <a:off x="615627" y="364150"/>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物联网简介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Box 54"/>
          <p:cNvSpPr txBox="1"/>
          <p:nvPr/>
        </p:nvSpPr>
        <p:spPr>
          <a:xfrm>
            <a:off x="615627" y="940104"/>
            <a:ext cx="321549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物联网的关键技术</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by="(-#ppt_w*2)" calcmode="lin" valueType="num">
                                      <p:cBhvr rctx="PPT">
                                        <p:cTn id="7" dur="125" autoRev="1" fill="hold">
                                          <p:stCondLst>
                                            <p:cond delay="0"/>
                                          </p:stCondLst>
                                        </p:cTn>
                                        <p:tgtEl>
                                          <p:spTgt spid="38"/>
                                        </p:tgtEl>
                                        <p:attrNameLst>
                                          <p:attrName>ppt_w</p:attrName>
                                        </p:attrNameLst>
                                      </p:cBhvr>
                                    </p:anim>
                                    <p:anim by="(#ppt_w*0.50)" calcmode="lin" valueType="num">
                                      <p:cBhvr>
                                        <p:cTn id="8" dur="125" decel="50000" autoRev="1" fill="hold">
                                          <p:stCondLst>
                                            <p:cond delay="0"/>
                                          </p:stCondLst>
                                        </p:cTn>
                                        <p:tgtEl>
                                          <p:spTgt spid="38"/>
                                        </p:tgtEl>
                                        <p:attrNameLst>
                                          <p:attrName>ppt_x</p:attrName>
                                        </p:attrNameLst>
                                      </p:cBhvr>
                                    </p:anim>
                                    <p:anim from="(-#ppt_h/2)" to="(#ppt_y)" calcmode="lin" valueType="num">
                                      <p:cBhvr>
                                        <p:cTn id="9" dur="250" fill="hold">
                                          <p:stCondLst>
                                            <p:cond delay="0"/>
                                          </p:stCondLst>
                                        </p:cTn>
                                        <p:tgtEl>
                                          <p:spTgt spid="38"/>
                                        </p:tgtEl>
                                        <p:attrNameLst>
                                          <p:attrName>ppt_y</p:attrName>
                                        </p:attrNameLst>
                                      </p:cBhvr>
                                    </p:anim>
                                    <p:animRot by="21600000">
                                      <p:cBhvr>
                                        <p:cTn id="10" dur="250" fill="hold">
                                          <p:stCondLst>
                                            <p:cond delay="0"/>
                                          </p:stCondLst>
                                        </p:cTn>
                                        <p:tgtEl>
                                          <p:spTgt spid="38"/>
                                        </p:tgtEl>
                                        <p:attrNameLst>
                                          <p:attrName>r</p:attrName>
                                        </p:attrNameLst>
                                      </p:cBhvr>
                                    </p:animRot>
                                  </p:childTnLst>
                                </p:cTn>
                              </p:par>
                            </p:childTnLst>
                          </p:cTn>
                        </p:par>
                        <p:par>
                          <p:cTn id="11" fill="hold">
                            <p:stCondLst>
                              <p:cond delay="425"/>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600" fill="hold"/>
                                        <p:tgtEl>
                                          <p:spTgt spid="8"/>
                                        </p:tgtEl>
                                        <p:attrNameLst>
                                          <p:attrName>ppt_w</p:attrName>
                                        </p:attrNameLst>
                                      </p:cBhvr>
                                      <p:tavLst>
                                        <p:tav tm="0">
                                          <p:val>
                                            <p:fltVal val="0"/>
                                          </p:val>
                                        </p:tav>
                                        <p:tav tm="100000">
                                          <p:val>
                                            <p:strVal val="#ppt_w"/>
                                          </p:val>
                                        </p:tav>
                                      </p:tavLst>
                                    </p:anim>
                                    <p:anim calcmode="lin" valueType="num">
                                      <p:cBhvr>
                                        <p:cTn id="15" dur="600" fill="hold"/>
                                        <p:tgtEl>
                                          <p:spTgt spid="8"/>
                                        </p:tgtEl>
                                        <p:attrNameLst>
                                          <p:attrName>ppt_h</p:attrName>
                                        </p:attrNameLst>
                                      </p:cBhvr>
                                      <p:tavLst>
                                        <p:tav tm="0">
                                          <p:val>
                                            <p:fltVal val="0"/>
                                          </p:val>
                                        </p:tav>
                                        <p:tav tm="100000">
                                          <p:val>
                                            <p:strVal val="#ppt_h"/>
                                          </p:val>
                                        </p:tav>
                                      </p:tavLst>
                                    </p:anim>
                                    <p:animEffect transition="in" filter="fade">
                                      <p:cBhvr>
                                        <p:cTn id="16" dur="600"/>
                                        <p:tgtEl>
                                          <p:spTgt spid="8"/>
                                        </p:tgtEl>
                                      </p:cBhvr>
                                    </p:animEffect>
                                  </p:childTnLst>
                                </p:cTn>
                              </p:par>
                            </p:childTnLst>
                          </p:cTn>
                        </p:par>
                        <p:par>
                          <p:cTn id="17" fill="hold">
                            <p:stCondLst>
                              <p:cond delay="1025"/>
                            </p:stCondLst>
                            <p:childTnLst>
                              <p:par>
                                <p:cTn id="18" presetID="21" presetClass="entr" presetSubtype="1"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1)">
                                      <p:cBhvr>
                                        <p:cTn id="20" dur="700"/>
                                        <p:tgtEl>
                                          <p:spTgt spid="9"/>
                                        </p:tgtEl>
                                      </p:cBhvr>
                                    </p:animEffect>
                                  </p:childTnLst>
                                </p:cTn>
                              </p:par>
                            </p:childTnLst>
                          </p:cTn>
                        </p:par>
                        <p:par>
                          <p:cTn id="21" fill="hold">
                            <p:stCondLst>
                              <p:cond delay="1725"/>
                            </p:stCondLst>
                            <p:childTnLst>
                              <p:par>
                                <p:cTn id="22" presetID="31"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 calcmode="lin" valueType="num">
                                      <p:cBhvr>
                                        <p:cTn id="26" dur="500" fill="hold"/>
                                        <p:tgtEl>
                                          <p:spTgt spid="20"/>
                                        </p:tgtEl>
                                        <p:attrNameLst>
                                          <p:attrName>style.rotation</p:attrName>
                                        </p:attrNameLst>
                                      </p:cBhvr>
                                      <p:tavLst>
                                        <p:tav tm="0">
                                          <p:val>
                                            <p:fltVal val="90"/>
                                          </p:val>
                                        </p:tav>
                                        <p:tav tm="100000">
                                          <p:val>
                                            <p:fltVal val="0"/>
                                          </p:val>
                                        </p:tav>
                                      </p:tavLst>
                                    </p:anim>
                                    <p:animEffect transition="in" filter="fade">
                                      <p:cBhvr>
                                        <p:cTn id="27" dur="500"/>
                                        <p:tgtEl>
                                          <p:spTgt spid="20"/>
                                        </p:tgtEl>
                                      </p:cBhvr>
                                    </p:animEffect>
                                  </p:childTnLst>
                                </p:cTn>
                              </p:par>
                            </p:childTnLst>
                          </p:cTn>
                        </p:par>
                        <p:par>
                          <p:cTn id="28" fill="hold">
                            <p:stCondLst>
                              <p:cond delay="2225"/>
                            </p:stCondLst>
                            <p:childTnLst>
                              <p:par>
                                <p:cTn id="29" presetID="22" presetClass="entr" presetSubtype="4"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right)">
                                      <p:cBhvr>
                                        <p:cTn id="43" dur="500"/>
                                        <p:tgtEl>
                                          <p:spTgt spid="17"/>
                                        </p:tgtEl>
                                      </p:cBhvr>
                                    </p:animEffect>
                                  </p:childTnLst>
                                </p:cTn>
                              </p:par>
                            </p:childTnLst>
                          </p:cTn>
                        </p:par>
                        <p:par>
                          <p:cTn id="44" fill="hold">
                            <p:stCondLst>
                              <p:cond delay="2725"/>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fltVal val="0"/>
                                          </p:val>
                                        </p:tav>
                                        <p:tav tm="100000">
                                          <p:val>
                                            <p:strVal val="#ppt_h"/>
                                          </p:val>
                                        </p:tav>
                                      </p:tavLst>
                                    </p:anim>
                                    <p:animEffect transition="in" filter="fade">
                                      <p:cBhvr>
                                        <p:cTn id="64" dur="500"/>
                                        <p:tgtEl>
                                          <p:spTgt spid="13"/>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childTnLst>
                          </p:cTn>
                        </p:par>
                        <p:par>
                          <p:cTn id="70" fill="hold">
                            <p:stCondLst>
                              <p:cond delay="3225"/>
                            </p:stCondLst>
                            <p:childTnLst>
                              <p:par>
                                <p:cTn id="71" presetID="31" presetClass="entr" presetSubtype="0"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400" fill="hold"/>
                                        <p:tgtEl>
                                          <p:spTgt spid="23"/>
                                        </p:tgtEl>
                                        <p:attrNameLst>
                                          <p:attrName>ppt_w</p:attrName>
                                        </p:attrNameLst>
                                      </p:cBhvr>
                                      <p:tavLst>
                                        <p:tav tm="0">
                                          <p:val>
                                            <p:fltVal val="0"/>
                                          </p:val>
                                        </p:tav>
                                        <p:tav tm="100000">
                                          <p:val>
                                            <p:strVal val="#ppt_w"/>
                                          </p:val>
                                        </p:tav>
                                      </p:tavLst>
                                    </p:anim>
                                    <p:anim calcmode="lin" valueType="num">
                                      <p:cBhvr>
                                        <p:cTn id="74" dur="400" fill="hold"/>
                                        <p:tgtEl>
                                          <p:spTgt spid="23"/>
                                        </p:tgtEl>
                                        <p:attrNameLst>
                                          <p:attrName>ppt_h</p:attrName>
                                        </p:attrNameLst>
                                      </p:cBhvr>
                                      <p:tavLst>
                                        <p:tav tm="0">
                                          <p:val>
                                            <p:fltVal val="0"/>
                                          </p:val>
                                        </p:tav>
                                        <p:tav tm="100000">
                                          <p:val>
                                            <p:strVal val="#ppt_h"/>
                                          </p:val>
                                        </p:tav>
                                      </p:tavLst>
                                    </p:anim>
                                    <p:anim calcmode="lin" valueType="num">
                                      <p:cBhvr>
                                        <p:cTn id="75" dur="400" fill="hold"/>
                                        <p:tgtEl>
                                          <p:spTgt spid="23"/>
                                        </p:tgtEl>
                                        <p:attrNameLst>
                                          <p:attrName>style.rotation</p:attrName>
                                        </p:attrNameLst>
                                      </p:cBhvr>
                                      <p:tavLst>
                                        <p:tav tm="0">
                                          <p:val>
                                            <p:fltVal val="90"/>
                                          </p:val>
                                        </p:tav>
                                        <p:tav tm="100000">
                                          <p:val>
                                            <p:fltVal val="0"/>
                                          </p:val>
                                        </p:tav>
                                      </p:tavLst>
                                    </p:anim>
                                    <p:animEffect transition="in" filter="fade">
                                      <p:cBhvr>
                                        <p:cTn id="76" dur="400"/>
                                        <p:tgtEl>
                                          <p:spTgt spid="23"/>
                                        </p:tgtEl>
                                      </p:cBhvr>
                                    </p:animEffect>
                                  </p:childTnLst>
                                </p:cTn>
                              </p:par>
                            </p:childTnLst>
                          </p:cTn>
                        </p:par>
                        <p:par>
                          <p:cTn id="77" fill="hold">
                            <p:stCondLst>
                              <p:cond delay="3625"/>
                            </p:stCondLst>
                            <p:childTnLst>
                              <p:par>
                                <p:cTn id="78" presetID="31" presetClass="entr" presetSubtype="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400" fill="hold"/>
                                        <p:tgtEl>
                                          <p:spTgt spid="24"/>
                                        </p:tgtEl>
                                        <p:attrNameLst>
                                          <p:attrName>ppt_w</p:attrName>
                                        </p:attrNameLst>
                                      </p:cBhvr>
                                      <p:tavLst>
                                        <p:tav tm="0">
                                          <p:val>
                                            <p:fltVal val="0"/>
                                          </p:val>
                                        </p:tav>
                                        <p:tav tm="100000">
                                          <p:val>
                                            <p:strVal val="#ppt_w"/>
                                          </p:val>
                                        </p:tav>
                                      </p:tavLst>
                                    </p:anim>
                                    <p:anim calcmode="lin" valueType="num">
                                      <p:cBhvr>
                                        <p:cTn id="81" dur="400" fill="hold"/>
                                        <p:tgtEl>
                                          <p:spTgt spid="24"/>
                                        </p:tgtEl>
                                        <p:attrNameLst>
                                          <p:attrName>ppt_h</p:attrName>
                                        </p:attrNameLst>
                                      </p:cBhvr>
                                      <p:tavLst>
                                        <p:tav tm="0">
                                          <p:val>
                                            <p:fltVal val="0"/>
                                          </p:val>
                                        </p:tav>
                                        <p:tav tm="100000">
                                          <p:val>
                                            <p:strVal val="#ppt_h"/>
                                          </p:val>
                                        </p:tav>
                                      </p:tavLst>
                                    </p:anim>
                                    <p:anim calcmode="lin" valueType="num">
                                      <p:cBhvr>
                                        <p:cTn id="82" dur="400" fill="hold"/>
                                        <p:tgtEl>
                                          <p:spTgt spid="24"/>
                                        </p:tgtEl>
                                        <p:attrNameLst>
                                          <p:attrName>style.rotation</p:attrName>
                                        </p:attrNameLst>
                                      </p:cBhvr>
                                      <p:tavLst>
                                        <p:tav tm="0">
                                          <p:val>
                                            <p:fltVal val="90"/>
                                          </p:val>
                                        </p:tav>
                                        <p:tav tm="100000">
                                          <p:val>
                                            <p:fltVal val="0"/>
                                          </p:val>
                                        </p:tav>
                                      </p:tavLst>
                                    </p:anim>
                                    <p:animEffect transition="in" filter="fade">
                                      <p:cBhvr>
                                        <p:cTn id="83" dur="400"/>
                                        <p:tgtEl>
                                          <p:spTgt spid="24"/>
                                        </p:tgtEl>
                                      </p:cBhvr>
                                    </p:animEffect>
                                  </p:childTnLst>
                                </p:cTn>
                              </p:par>
                            </p:childTnLst>
                          </p:cTn>
                        </p:par>
                        <p:par>
                          <p:cTn id="84" fill="hold">
                            <p:stCondLst>
                              <p:cond delay="4025"/>
                            </p:stCondLst>
                            <p:childTnLst>
                              <p:par>
                                <p:cTn id="85" presetID="31" presetClass="entr" presetSubtype="0"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p:cTn id="87" dur="400" fill="hold"/>
                                        <p:tgtEl>
                                          <p:spTgt spid="25"/>
                                        </p:tgtEl>
                                        <p:attrNameLst>
                                          <p:attrName>ppt_w</p:attrName>
                                        </p:attrNameLst>
                                      </p:cBhvr>
                                      <p:tavLst>
                                        <p:tav tm="0">
                                          <p:val>
                                            <p:fltVal val="0"/>
                                          </p:val>
                                        </p:tav>
                                        <p:tav tm="100000">
                                          <p:val>
                                            <p:strVal val="#ppt_w"/>
                                          </p:val>
                                        </p:tav>
                                      </p:tavLst>
                                    </p:anim>
                                    <p:anim calcmode="lin" valueType="num">
                                      <p:cBhvr>
                                        <p:cTn id="88" dur="400" fill="hold"/>
                                        <p:tgtEl>
                                          <p:spTgt spid="25"/>
                                        </p:tgtEl>
                                        <p:attrNameLst>
                                          <p:attrName>ppt_h</p:attrName>
                                        </p:attrNameLst>
                                      </p:cBhvr>
                                      <p:tavLst>
                                        <p:tav tm="0">
                                          <p:val>
                                            <p:fltVal val="0"/>
                                          </p:val>
                                        </p:tav>
                                        <p:tav tm="100000">
                                          <p:val>
                                            <p:strVal val="#ppt_h"/>
                                          </p:val>
                                        </p:tav>
                                      </p:tavLst>
                                    </p:anim>
                                    <p:anim calcmode="lin" valueType="num">
                                      <p:cBhvr>
                                        <p:cTn id="89" dur="400" fill="hold"/>
                                        <p:tgtEl>
                                          <p:spTgt spid="25"/>
                                        </p:tgtEl>
                                        <p:attrNameLst>
                                          <p:attrName>style.rotation</p:attrName>
                                        </p:attrNameLst>
                                      </p:cBhvr>
                                      <p:tavLst>
                                        <p:tav tm="0">
                                          <p:val>
                                            <p:fltVal val="90"/>
                                          </p:val>
                                        </p:tav>
                                        <p:tav tm="100000">
                                          <p:val>
                                            <p:fltVal val="0"/>
                                          </p:val>
                                        </p:tav>
                                      </p:tavLst>
                                    </p:anim>
                                    <p:animEffect transition="in" filter="fade">
                                      <p:cBhvr>
                                        <p:cTn id="90" dur="400"/>
                                        <p:tgtEl>
                                          <p:spTgt spid="25"/>
                                        </p:tgtEl>
                                      </p:cBhvr>
                                    </p:animEffect>
                                  </p:childTnLst>
                                </p:cTn>
                              </p:par>
                            </p:childTnLst>
                          </p:cTn>
                        </p:par>
                        <p:par>
                          <p:cTn id="91" fill="hold">
                            <p:stCondLst>
                              <p:cond delay="4425"/>
                            </p:stCondLst>
                            <p:childTnLst>
                              <p:par>
                                <p:cTn id="92" presetID="31" presetClass="entr" presetSubtype="0" fill="hold" grpId="0" nodeType="after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p:cTn id="94" dur="400" fill="hold"/>
                                        <p:tgtEl>
                                          <p:spTgt spid="26"/>
                                        </p:tgtEl>
                                        <p:attrNameLst>
                                          <p:attrName>ppt_w</p:attrName>
                                        </p:attrNameLst>
                                      </p:cBhvr>
                                      <p:tavLst>
                                        <p:tav tm="0">
                                          <p:val>
                                            <p:fltVal val="0"/>
                                          </p:val>
                                        </p:tav>
                                        <p:tav tm="100000">
                                          <p:val>
                                            <p:strVal val="#ppt_w"/>
                                          </p:val>
                                        </p:tav>
                                      </p:tavLst>
                                    </p:anim>
                                    <p:anim calcmode="lin" valueType="num">
                                      <p:cBhvr>
                                        <p:cTn id="95" dur="400" fill="hold"/>
                                        <p:tgtEl>
                                          <p:spTgt spid="26"/>
                                        </p:tgtEl>
                                        <p:attrNameLst>
                                          <p:attrName>ppt_h</p:attrName>
                                        </p:attrNameLst>
                                      </p:cBhvr>
                                      <p:tavLst>
                                        <p:tav tm="0">
                                          <p:val>
                                            <p:fltVal val="0"/>
                                          </p:val>
                                        </p:tav>
                                        <p:tav tm="100000">
                                          <p:val>
                                            <p:strVal val="#ppt_h"/>
                                          </p:val>
                                        </p:tav>
                                      </p:tavLst>
                                    </p:anim>
                                    <p:anim calcmode="lin" valueType="num">
                                      <p:cBhvr>
                                        <p:cTn id="96" dur="400" fill="hold"/>
                                        <p:tgtEl>
                                          <p:spTgt spid="26"/>
                                        </p:tgtEl>
                                        <p:attrNameLst>
                                          <p:attrName>style.rotation</p:attrName>
                                        </p:attrNameLst>
                                      </p:cBhvr>
                                      <p:tavLst>
                                        <p:tav tm="0">
                                          <p:val>
                                            <p:fltVal val="90"/>
                                          </p:val>
                                        </p:tav>
                                        <p:tav tm="100000">
                                          <p:val>
                                            <p:fltVal val="0"/>
                                          </p:val>
                                        </p:tav>
                                      </p:tavLst>
                                    </p:anim>
                                    <p:animEffect transition="in" filter="fade">
                                      <p:cBhvr>
                                        <p:cTn id="97" dur="400"/>
                                        <p:tgtEl>
                                          <p:spTgt spid="26"/>
                                        </p:tgtEl>
                                      </p:cBhvr>
                                    </p:animEffect>
                                  </p:childTnLst>
                                </p:cTn>
                              </p:par>
                            </p:childTnLst>
                          </p:cTn>
                        </p:par>
                        <p:par>
                          <p:cTn id="98" fill="hold">
                            <p:stCondLst>
                              <p:cond delay="4825"/>
                            </p:stCondLst>
                            <p:childTnLst>
                              <p:par>
                                <p:cTn id="99" presetID="31" presetClass="entr" presetSubtype="0" fill="hold" grpId="0" nodeType="afterEffect">
                                  <p:stCondLst>
                                    <p:cond delay="0"/>
                                  </p:stCondLst>
                                  <p:childTnLst>
                                    <p:set>
                                      <p:cBhvr>
                                        <p:cTn id="100" dur="1" fill="hold">
                                          <p:stCondLst>
                                            <p:cond delay="0"/>
                                          </p:stCondLst>
                                        </p:cTn>
                                        <p:tgtEl>
                                          <p:spTgt spid="27"/>
                                        </p:tgtEl>
                                        <p:attrNameLst>
                                          <p:attrName>style.visibility</p:attrName>
                                        </p:attrNameLst>
                                      </p:cBhvr>
                                      <p:to>
                                        <p:strVal val="visible"/>
                                      </p:to>
                                    </p:set>
                                    <p:anim calcmode="lin" valueType="num">
                                      <p:cBhvr>
                                        <p:cTn id="101" dur="400" fill="hold"/>
                                        <p:tgtEl>
                                          <p:spTgt spid="27"/>
                                        </p:tgtEl>
                                        <p:attrNameLst>
                                          <p:attrName>ppt_w</p:attrName>
                                        </p:attrNameLst>
                                      </p:cBhvr>
                                      <p:tavLst>
                                        <p:tav tm="0">
                                          <p:val>
                                            <p:fltVal val="0"/>
                                          </p:val>
                                        </p:tav>
                                        <p:tav tm="100000">
                                          <p:val>
                                            <p:strVal val="#ppt_w"/>
                                          </p:val>
                                        </p:tav>
                                      </p:tavLst>
                                    </p:anim>
                                    <p:anim calcmode="lin" valueType="num">
                                      <p:cBhvr>
                                        <p:cTn id="102" dur="400" fill="hold"/>
                                        <p:tgtEl>
                                          <p:spTgt spid="27"/>
                                        </p:tgtEl>
                                        <p:attrNameLst>
                                          <p:attrName>ppt_h</p:attrName>
                                        </p:attrNameLst>
                                      </p:cBhvr>
                                      <p:tavLst>
                                        <p:tav tm="0">
                                          <p:val>
                                            <p:fltVal val="0"/>
                                          </p:val>
                                        </p:tav>
                                        <p:tav tm="100000">
                                          <p:val>
                                            <p:strVal val="#ppt_h"/>
                                          </p:val>
                                        </p:tav>
                                      </p:tavLst>
                                    </p:anim>
                                    <p:anim calcmode="lin" valueType="num">
                                      <p:cBhvr>
                                        <p:cTn id="103" dur="400" fill="hold"/>
                                        <p:tgtEl>
                                          <p:spTgt spid="27"/>
                                        </p:tgtEl>
                                        <p:attrNameLst>
                                          <p:attrName>style.rotation</p:attrName>
                                        </p:attrNameLst>
                                      </p:cBhvr>
                                      <p:tavLst>
                                        <p:tav tm="0">
                                          <p:val>
                                            <p:fltVal val="90"/>
                                          </p:val>
                                        </p:tav>
                                        <p:tav tm="100000">
                                          <p:val>
                                            <p:fltVal val="0"/>
                                          </p:val>
                                        </p:tav>
                                      </p:tavLst>
                                    </p:anim>
                                    <p:animEffect transition="in" filter="fade">
                                      <p:cBhvr>
                                        <p:cTn id="104" dur="4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Effect transition="in" filter="wipe(left)">
                                      <p:cBhvr>
                                        <p:cTn id="109" dur="500"/>
                                        <p:tgtEl>
                                          <p:spTgt spid="28">
                                            <p:txEl>
                                              <p:pRg st="0" end="0"/>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30">
                                            <p:txEl>
                                              <p:pRg st="0" end="0"/>
                                            </p:txEl>
                                          </p:spTgt>
                                        </p:tgtEl>
                                        <p:attrNameLst>
                                          <p:attrName>style.visibility</p:attrName>
                                        </p:attrNameLst>
                                      </p:cBhvr>
                                      <p:to>
                                        <p:strVal val="visible"/>
                                      </p:to>
                                    </p:set>
                                    <p:animEffect transition="in" filter="wipe(left)">
                                      <p:cBhvr>
                                        <p:cTn id="114" dur="500"/>
                                        <p:tgtEl>
                                          <p:spTgt spid="30">
                                            <p:txEl>
                                              <p:pRg st="0" end="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31">
                                            <p:txEl>
                                              <p:pRg st="0" end="0"/>
                                            </p:txEl>
                                          </p:spTgt>
                                        </p:tgtEl>
                                        <p:attrNameLst>
                                          <p:attrName>style.visibility</p:attrName>
                                        </p:attrNameLst>
                                      </p:cBhvr>
                                      <p:to>
                                        <p:strVal val="visible"/>
                                      </p:to>
                                    </p:set>
                                    <p:animEffect transition="in" filter="wipe(left)">
                                      <p:cBhvr>
                                        <p:cTn id="119" dur="500"/>
                                        <p:tgtEl>
                                          <p:spTgt spid="31">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31">
                                            <p:txEl>
                                              <p:pRg st="1" end="1"/>
                                            </p:txEl>
                                          </p:spTgt>
                                        </p:tgtEl>
                                        <p:attrNameLst>
                                          <p:attrName>style.visibility</p:attrName>
                                        </p:attrNameLst>
                                      </p:cBhvr>
                                      <p:to>
                                        <p:strVal val="visible"/>
                                      </p:to>
                                    </p:set>
                                    <p:animEffect transition="in" filter="wipe(left)">
                                      <p:cBhvr>
                                        <p:cTn id="124" dur="500"/>
                                        <p:tgtEl>
                                          <p:spTgt spid="31">
                                            <p:txEl>
                                              <p:pRg st="1" end="1"/>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2" fill="hold" nodeType="clickEffect">
                                  <p:stCondLst>
                                    <p:cond delay="0"/>
                                  </p:stCondLst>
                                  <p:childTnLst>
                                    <p:set>
                                      <p:cBhvr>
                                        <p:cTn id="128" dur="1" fill="hold">
                                          <p:stCondLst>
                                            <p:cond delay="0"/>
                                          </p:stCondLst>
                                        </p:cTn>
                                        <p:tgtEl>
                                          <p:spTgt spid="34">
                                            <p:txEl>
                                              <p:pRg st="0" end="0"/>
                                            </p:txEl>
                                          </p:spTgt>
                                        </p:tgtEl>
                                        <p:attrNameLst>
                                          <p:attrName>style.visibility</p:attrName>
                                        </p:attrNameLst>
                                      </p:cBhvr>
                                      <p:to>
                                        <p:strVal val="visible"/>
                                      </p:to>
                                    </p:set>
                                    <p:animEffect transition="in" filter="wipe(right)">
                                      <p:cBhvr>
                                        <p:cTn id="129" dur="500"/>
                                        <p:tgtEl>
                                          <p:spTgt spid="34">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2" fill="hold" nodeType="clickEffect">
                                  <p:stCondLst>
                                    <p:cond delay="0"/>
                                  </p:stCondLst>
                                  <p:childTnLst>
                                    <p:set>
                                      <p:cBhvr>
                                        <p:cTn id="133" dur="1" fill="hold">
                                          <p:stCondLst>
                                            <p:cond delay="0"/>
                                          </p:stCondLst>
                                        </p:cTn>
                                        <p:tgtEl>
                                          <p:spTgt spid="32">
                                            <p:txEl>
                                              <p:pRg st="0" end="0"/>
                                            </p:txEl>
                                          </p:spTgt>
                                        </p:tgtEl>
                                        <p:attrNameLst>
                                          <p:attrName>style.visibility</p:attrName>
                                        </p:attrNameLst>
                                      </p:cBhvr>
                                      <p:to>
                                        <p:strVal val="visible"/>
                                      </p:to>
                                    </p:set>
                                    <p:animEffect transition="in" filter="wipe(right)">
                                      <p:cBhvr>
                                        <p:cTn id="134"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p:bldP spid="23" grpId="0"/>
      <p:bldP spid="24" grpId="0"/>
      <p:bldP spid="25" grpId="0"/>
      <p:bldP spid="26" grpId="0"/>
      <p:bldP spid="27"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704689"/>
            <a:ext cx="1210545" cy="646437"/>
          </a:xfrm>
          <a:noFill/>
          <a:ln w="9525">
            <a:noFill/>
            <a:bevel/>
          </a:ln>
        </p:spPr>
        <p:txBody>
          <a:bodyPr wrap="none" lIns="91419" tIns="45709" rIns="91419" bIns="45709">
            <a:spAutoFit/>
          </a:bodyPr>
          <a:lstStyle/>
          <a:p>
            <a:pPr defTabSz="913924"/>
            <a:r>
              <a:rPr lang="zh-CN" altLang="en-US" sz="4001" kern="0" dirty="0">
                <a:solidFill>
                  <a:srgbClr val="04B0BE"/>
                </a:solidFill>
                <a:latin typeface="Arial" panose="020B0604020202020204" pitchFamily="34" charset="0"/>
                <a:ea typeface="微软雅黑" panose="020B0503020204020204" pitchFamily="34" charset="-122"/>
                <a:cs typeface="+mn-cs"/>
              </a:rPr>
              <a:t>教材</a:t>
            </a:r>
          </a:p>
        </p:txBody>
      </p:sp>
      <p:sp>
        <p:nvSpPr>
          <p:cNvPr id="3" name="内容占位符 2"/>
          <p:cNvSpPr>
            <a:spLocks noGrp="1"/>
          </p:cNvSpPr>
          <p:nvPr>
            <p:ph idx="1"/>
          </p:nvPr>
        </p:nvSpPr>
        <p:spPr>
          <a:xfrm>
            <a:off x="628650" y="1825625"/>
            <a:ext cx="4072139" cy="788786"/>
          </a:xfrm>
        </p:spPr>
        <p:txBody>
          <a:bodyPr>
            <a:normAutofit/>
          </a:bodyPr>
          <a:lstStyle/>
          <a:p>
            <a:r>
              <a:rPr lang="en-US" altLang="zh-CN" sz="3200" dirty="0"/>
              <a:t>《</a:t>
            </a:r>
            <a:r>
              <a:rPr lang="zh-CN" altLang="en-US" sz="3200" dirty="0"/>
              <a:t>物联网信息安全</a:t>
            </a:r>
            <a:r>
              <a:rPr lang="en-US" altLang="zh-CN" sz="3200" dirty="0"/>
              <a:t>》</a:t>
            </a:r>
            <a:endParaRPr lang="zh-CN" altLang="en-US" sz="3200" dirty="0"/>
          </a:p>
        </p:txBody>
      </p:sp>
      <p:pic>
        <p:nvPicPr>
          <p:cNvPr id="1028" name="Picture 4" descr="âç©èç½ä¿¡æ¯å®å¨ ææ°¸å¿ 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699" y="457632"/>
            <a:ext cx="4053262" cy="5870474"/>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a:spLocks/>
          </p:cNvSpPr>
          <p:nvPr/>
        </p:nvSpPr>
        <p:spPr>
          <a:xfrm>
            <a:off x="613287" y="2840910"/>
            <a:ext cx="4072139" cy="7887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t>李永忠 编著</a:t>
            </a:r>
          </a:p>
        </p:txBody>
      </p:sp>
      <p:sp>
        <p:nvSpPr>
          <p:cNvPr id="7" name="内容占位符 2"/>
          <p:cNvSpPr txBox="1">
            <a:spLocks/>
          </p:cNvSpPr>
          <p:nvPr/>
        </p:nvSpPr>
        <p:spPr>
          <a:xfrm>
            <a:off x="613287" y="3856194"/>
            <a:ext cx="4072139" cy="1140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3200" dirty="0"/>
              <a:t>西安电子科技大学出版社</a:t>
            </a:r>
          </a:p>
        </p:txBody>
      </p:sp>
    </p:spTree>
    <p:extLst>
      <p:ext uri="{BB962C8B-B14F-4D97-AF65-F5344CB8AC3E}">
        <p14:creationId xmlns:p14="http://schemas.microsoft.com/office/powerpoint/2010/main" val="655394432"/>
      </p:ext>
    </p:extLst>
  </p:cSld>
  <p:clrMapOvr>
    <a:masterClrMapping/>
  </p:clrMapOvr>
  <p:transition spd="med" advTm="988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4" presetClass="entr" presetSubtype="10" fill="hold" nodeType="after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randombar(horizontal)">
                                      <p:cBhvr>
                                        <p:cTn id="13" dur="250"/>
                                        <p:tgtEl>
                                          <p:spTgt spid="1028"/>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250"/>
                                        <p:tgtEl>
                                          <p:spTgt spid="3">
                                            <p:txEl>
                                              <p:pRg st="0" end="0"/>
                                            </p:txEl>
                                          </p:spTgt>
                                        </p:tgtEl>
                                      </p:cBhvr>
                                    </p:animEffect>
                                  </p:childTnLst>
                                </p:cTn>
                              </p:par>
                            </p:childTnLst>
                          </p:cTn>
                        </p:par>
                        <p:par>
                          <p:cTn id="18" fill="hold">
                            <p:stCondLst>
                              <p:cond delay="750"/>
                            </p:stCondLst>
                            <p:childTnLst>
                              <p:par>
                                <p:cTn id="19" presetID="14" presetClass="entr" presetSubtype="10" fill="hold" grpId="0" nodeType="after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1" dur="250"/>
                                        <p:tgtEl>
                                          <p:spTgt spid="6">
                                            <p:txEl>
                                              <p:pRg st="0" end="0"/>
                                            </p:txEl>
                                          </p:spTgt>
                                        </p:tgtEl>
                                      </p:cBhvr>
                                    </p:animEffect>
                                  </p:childTnLst>
                                </p:cTn>
                              </p:par>
                            </p:childTnLst>
                          </p:cTn>
                        </p:par>
                        <p:par>
                          <p:cTn id="22" fill="hold">
                            <p:stCondLst>
                              <p:cond delay="1000"/>
                            </p:stCondLst>
                            <p:childTnLst>
                              <p:par>
                                <p:cTn id="23" presetID="14" presetClass="entr" presetSubtype="10" fill="hold" grpId="0" nodeType="after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5" dur="25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build="p"/>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0"/>
          <p:cNvSpPr>
            <a:spLocks noEditPoints="1"/>
          </p:cNvSpPr>
          <p:nvPr/>
        </p:nvSpPr>
        <p:spPr bwMode="auto">
          <a:xfrm>
            <a:off x="279024" y="3564326"/>
            <a:ext cx="1983998" cy="213039"/>
          </a:xfrm>
          <a:custGeom>
            <a:avLst/>
            <a:gdLst>
              <a:gd name="T0" fmla="*/ 0 w 3467"/>
              <a:gd name="T1" fmla="*/ 51 h 374"/>
              <a:gd name="T2" fmla="*/ 3467 w 3467"/>
              <a:gd name="T3" fmla="*/ 51 h 374"/>
              <a:gd name="T4" fmla="*/ 3467 w 3467"/>
              <a:gd name="T5" fmla="*/ 0 h 374"/>
              <a:gd name="T6" fmla="*/ 0 w 3467"/>
              <a:gd name="T7" fmla="*/ 0 h 374"/>
              <a:gd name="T8" fmla="*/ 0 w 3467"/>
              <a:gd name="T9" fmla="*/ 51 h 374"/>
              <a:gd name="T10" fmla="*/ 1795 w 3467"/>
              <a:gd name="T11" fmla="*/ 374 h 374"/>
              <a:gd name="T12" fmla="*/ 1905 w 3467"/>
              <a:gd name="T13" fmla="*/ 238 h 374"/>
              <a:gd name="T14" fmla="*/ 2014 w 3467"/>
              <a:gd name="T15" fmla="*/ 103 h 374"/>
              <a:gd name="T16" fmla="*/ 1795 w 3467"/>
              <a:gd name="T17" fmla="*/ 103 h 374"/>
              <a:gd name="T18" fmla="*/ 1577 w 3467"/>
              <a:gd name="T19" fmla="*/ 103 h 374"/>
              <a:gd name="T20" fmla="*/ 1686 w 3467"/>
              <a:gd name="T21" fmla="*/ 238 h 374"/>
              <a:gd name="T22" fmla="*/ 1795 w 3467"/>
              <a:gd name="T23"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7" h="374">
                <a:moveTo>
                  <a:pt x="0" y="51"/>
                </a:moveTo>
                <a:lnTo>
                  <a:pt x="3467" y="51"/>
                </a:lnTo>
                <a:lnTo>
                  <a:pt x="3467" y="0"/>
                </a:lnTo>
                <a:lnTo>
                  <a:pt x="0" y="0"/>
                </a:lnTo>
                <a:lnTo>
                  <a:pt x="0" y="51"/>
                </a:lnTo>
                <a:close/>
                <a:moveTo>
                  <a:pt x="1795" y="374"/>
                </a:moveTo>
                <a:lnTo>
                  <a:pt x="1905" y="238"/>
                </a:lnTo>
                <a:lnTo>
                  <a:pt x="2014" y="103"/>
                </a:lnTo>
                <a:lnTo>
                  <a:pt x="1795" y="103"/>
                </a:lnTo>
                <a:lnTo>
                  <a:pt x="1577" y="103"/>
                </a:lnTo>
                <a:lnTo>
                  <a:pt x="1686" y="238"/>
                </a:lnTo>
                <a:lnTo>
                  <a:pt x="1795" y="374"/>
                </a:lnTo>
                <a:close/>
              </a:path>
            </a:pathLst>
          </a:custGeom>
          <a:solidFill>
            <a:srgbClr val="04BEB0"/>
          </a:solidFill>
          <a:ln>
            <a:noFill/>
          </a:ln>
        </p:spPr>
        <p:txBody>
          <a:bodyPr vert="horz" wrap="square" lIns="68549" tIns="34274" rIns="68549" bIns="34274" numCol="1" anchor="t" anchorCtr="0" compatLnSpc="1"/>
          <a:lstStyle/>
          <a:p>
            <a:endParaRPr lang="zh-CN" altLang="en-US" sz="1350"/>
          </a:p>
        </p:txBody>
      </p:sp>
      <p:sp>
        <p:nvSpPr>
          <p:cNvPr id="9" name="Freeform 11"/>
          <p:cNvSpPr>
            <a:spLocks noEditPoints="1"/>
          </p:cNvSpPr>
          <p:nvPr/>
        </p:nvSpPr>
        <p:spPr bwMode="auto">
          <a:xfrm>
            <a:off x="2553444" y="3564326"/>
            <a:ext cx="1983998" cy="213039"/>
          </a:xfrm>
          <a:custGeom>
            <a:avLst/>
            <a:gdLst>
              <a:gd name="T0" fmla="*/ 0 w 3467"/>
              <a:gd name="T1" fmla="*/ 51 h 374"/>
              <a:gd name="T2" fmla="*/ 3467 w 3467"/>
              <a:gd name="T3" fmla="*/ 51 h 374"/>
              <a:gd name="T4" fmla="*/ 3467 w 3467"/>
              <a:gd name="T5" fmla="*/ 0 h 374"/>
              <a:gd name="T6" fmla="*/ 0 w 3467"/>
              <a:gd name="T7" fmla="*/ 0 h 374"/>
              <a:gd name="T8" fmla="*/ 0 w 3467"/>
              <a:gd name="T9" fmla="*/ 51 h 374"/>
              <a:gd name="T10" fmla="*/ 1796 w 3467"/>
              <a:gd name="T11" fmla="*/ 374 h 374"/>
              <a:gd name="T12" fmla="*/ 1905 w 3467"/>
              <a:gd name="T13" fmla="*/ 238 h 374"/>
              <a:gd name="T14" fmla="*/ 2014 w 3467"/>
              <a:gd name="T15" fmla="*/ 103 h 374"/>
              <a:gd name="T16" fmla="*/ 1796 w 3467"/>
              <a:gd name="T17" fmla="*/ 103 h 374"/>
              <a:gd name="T18" fmla="*/ 1577 w 3467"/>
              <a:gd name="T19" fmla="*/ 103 h 374"/>
              <a:gd name="T20" fmla="*/ 1686 w 3467"/>
              <a:gd name="T21" fmla="*/ 238 h 374"/>
              <a:gd name="T22" fmla="*/ 1796 w 3467"/>
              <a:gd name="T23"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7" h="374">
                <a:moveTo>
                  <a:pt x="0" y="51"/>
                </a:moveTo>
                <a:lnTo>
                  <a:pt x="3467" y="51"/>
                </a:lnTo>
                <a:lnTo>
                  <a:pt x="3467" y="0"/>
                </a:lnTo>
                <a:lnTo>
                  <a:pt x="0" y="0"/>
                </a:lnTo>
                <a:lnTo>
                  <a:pt x="0" y="51"/>
                </a:lnTo>
                <a:close/>
                <a:moveTo>
                  <a:pt x="1796" y="374"/>
                </a:moveTo>
                <a:lnTo>
                  <a:pt x="1905" y="238"/>
                </a:lnTo>
                <a:lnTo>
                  <a:pt x="2014" y="103"/>
                </a:lnTo>
                <a:lnTo>
                  <a:pt x="1796" y="103"/>
                </a:lnTo>
                <a:lnTo>
                  <a:pt x="1577" y="103"/>
                </a:lnTo>
                <a:lnTo>
                  <a:pt x="1686" y="238"/>
                </a:lnTo>
                <a:lnTo>
                  <a:pt x="1796" y="374"/>
                </a:lnTo>
                <a:close/>
              </a:path>
            </a:pathLst>
          </a:custGeom>
          <a:solidFill>
            <a:schemeClr val="accent4"/>
          </a:solidFill>
          <a:ln>
            <a:noFill/>
          </a:ln>
        </p:spPr>
        <p:txBody>
          <a:bodyPr vert="horz" wrap="square" lIns="68549" tIns="34274" rIns="68549" bIns="34274" numCol="1" anchor="t" anchorCtr="0" compatLnSpc="1"/>
          <a:lstStyle/>
          <a:p>
            <a:endParaRPr lang="zh-CN" altLang="en-US" sz="1350"/>
          </a:p>
        </p:txBody>
      </p:sp>
      <p:sp>
        <p:nvSpPr>
          <p:cNvPr id="10" name="Freeform 12"/>
          <p:cNvSpPr>
            <a:spLocks noEditPoints="1"/>
          </p:cNvSpPr>
          <p:nvPr/>
        </p:nvSpPr>
        <p:spPr bwMode="auto">
          <a:xfrm>
            <a:off x="4694313" y="3564326"/>
            <a:ext cx="1983998" cy="213039"/>
          </a:xfrm>
          <a:custGeom>
            <a:avLst/>
            <a:gdLst>
              <a:gd name="T0" fmla="*/ 0 w 3467"/>
              <a:gd name="T1" fmla="*/ 51 h 374"/>
              <a:gd name="T2" fmla="*/ 3467 w 3467"/>
              <a:gd name="T3" fmla="*/ 51 h 374"/>
              <a:gd name="T4" fmla="*/ 3467 w 3467"/>
              <a:gd name="T5" fmla="*/ 0 h 374"/>
              <a:gd name="T6" fmla="*/ 0 w 3467"/>
              <a:gd name="T7" fmla="*/ 0 h 374"/>
              <a:gd name="T8" fmla="*/ 0 w 3467"/>
              <a:gd name="T9" fmla="*/ 51 h 374"/>
              <a:gd name="T10" fmla="*/ 1796 w 3467"/>
              <a:gd name="T11" fmla="*/ 374 h 374"/>
              <a:gd name="T12" fmla="*/ 1905 w 3467"/>
              <a:gd name="T13" fmla="*/ 238 h 374"/>
              <a:gd name="T14" fmla="*/ 2014 w 3467"/>
              <a:gd name="T15" fmla="*/ 103 h 374"/>
              <a:gd name="T16" fmla="*/ 1796 w 3467"/>
              <a:gd name="T17" fmla="*/ 103 h 374"/>
              <a:gd name="T18" fmla="*/ 1577 w 3467"/>
              <a:gd name="T19" fmla="*/ 103 h 374"/>
              <a:gd name="T20" fmla="*/ 1686 w 3467"/>
              <a:gd name="T21" fmla="*/ 238 h 374"/>
              <a:gd name="T22" fmla="*/ 1796 w 3467"/>
              <a:gd name="T23"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7" h="374">
                <a:moveTo>
                  <a:pt x="0" y="51"/>
                </a:moveTo>
                <a:lnTo>
                  <a:pt x="3467" y="51"/>
                </a:lnTo>
                <a:lnTo>
                  <a:pt x="3467" y="0"/>
                </a:lnTo>
                <a:lnTo>
                  <a:pt x="0" y="0"/>
                </a:lnTo>
                <a:lnTo>
                  <a:pt x="0" y="51"/>
                </a:lnTo>
                <a:close/>
                <a:moveTo>
                  <a:pt x="1796" y="374"/>
                </a:moveTo>
                <a:lnTo>
                  <a:pt x="1905" y="238"/>
                </a:lnTo>
                <a:lnTo>
                  <a:pt x="2014" y="103"/>
                </a:lnTo>
                <a:lnTo>
                  <a:pt x="1796" y="103"/>
                </a:lnTo>
                <a:lnTo>
                  <a:pt x="1577" y="103"/>
                </a:lnTo>
                <a:lnTo>
                  <a:pt x="1686" y="238"/>
                </a:lnTo>
                <a:lnTo>
                  <a:pt x="1796" y="374"/>
                </a:lnTo>
                <a:close/>
              </a:path>
            </a:pathLst>
          </a:custGeom>
          <a:solidFill>
            <a:srgbClr val="04BEB0"/>
          </a:solidFill>
          <a:ln>
            <a:noFill/>
          </a:ln>
        </p:spPr>
        <p:txBody>
          <a:bodyPr vert="horz" wrap="square" lIns="68549" tIns="34274" rIns="68549" bIns="34274" numCol="1" anchor="t" anchorCtr="0" compatLnSpc="1"/>
          <a:lstStyle/>
          <a:p>
            <a:endParaRPr lang="zh-CN" altLang="en-US" sz="1350"/>
          </a:p>
        </p:txBody>
      </p:sp>
      <p:sp>
        <p:nvSpPr>
          <p:cNvPr id="11" name="Freeform 13"/>
          <p:cNvSpPr>
            <a:spLocks noEditPoints="1"/>
          </p:cNvSpPr>
          <p:nvPr/>
        </p:nvSpPr>
        <p:spPr bwMode="auto">
          <a:xfrm>
            <a:off x="6844704" y="3564326"/>
            <a:ext cx="1983998" cy="213039"/>
          </a:xfrm>
          <a:custGeom>
            <a:avLst/>
            <a:gdLst>
              <a:gd name="T0" fmla="*/ 0 w 3466"/>
              <a:gd name="T1" fmla="*/ 51 h 374"/>
              <a:gd name="T2" fmla="*/ 3466 w 3466"/>
              <a:gd name="T3" fmla="*/ 51 h 374"/>
              <a:gd name="T4" fmla="*/ 3466 w 3466"/>
              <a:gd name="T5" fmla="*/ 0 h 374"/>
              <a:gd name="T6" fmla="*/ 0 w 3466"/>
              <a:gd name="T7" fmla="*/ 0 h 374"/>
              <a:gd name="T8" fmla="*/ 0 w 3466"/>
              <a:gd name="T9" fmla="*/ 51 h 374"/>
              <a:gd name="T10" fmla="*/ 1795 w 3466"/>
              <a:gd name="T11" fmla="*/ 374 h 374"/>
              <a:gd name="T12" fmla="*/ 1904 w 3466"/>
              <a:gd name="T13" fmla="*/ 238 h 374"/>
              <a:gd name="T14" fmla="*/ 2013 w 3466"/>
              <a:gd name="T15" fmla="*/ 103 h 374"/>
              <a:gd name="T16" fmla="*/ 1795 w 3466"/>
              <a:gd name="T17" fmla="*/ 103 h 374"/>
              <a:gd name="T18" fmla="*/ 1576 w 3466"/>
              <a:gd name="T19" fmla="*/ 103 h 374"/>
              <a:gd name="T20" fmla="*/ 1686 w 3466"/>
              <a:gd name="T21" fmla="*/ 238 h 374"/>
              <a:gd name="T22" fmla="*/ 1795 w 3466"/>
              <a:gd name="T23"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6" h="374">
                <a:moveTo>
                  <a:pt x="0" y="51"/>
                </a:moveTo>
                <a:lnTo>
                  <a:pt x="3466" y="51"/>
                </a:lnTo>
                <a:lnTo>
                  <a:pt x="3466" y="0"/>
                </a:lnTo>
                <a:lnTo>
                  <a:pt x="0" y="0"/>
                </a:lnTo>
                <a:lnTo>
                  <a:pt x="0" y="51"/>
                </a:lnTo>
                <a:close/>
                <a:moveTo>
                  <a:pt x="1795" y="374"/>
                </a:moveTo>
                <a:lnTo>
                  <a:pt x="1904" y="238"/>
                </a:lnTo>
                <a:lnTo>
                  <a:pt x="2013" y="103"/>
                </a:lnTo>
                <a:lnTo>
                  <a:pt x="1795" y="103"/>
                </a:lnTo>
                <a:lnTo>
                  <a:pt x="1576" y="103"/>
                </a:lnTo>
                <a:lnTo>
                  <a:pt x="1686" y="238"/>
                </a:lnTo>
                <a:lnTo>
                  <a:pt x="1795" y="374"/>
                </a:lnTo>
                <a:close/>
              </a:path>
            </a:pathLst>
          </a:custGeom>
          <a:solidFill>
            <a:schemeClr val="accent4"/>
          </a:solidFill>
          <a:ln>
            <a:noFill/>
          </a:ln>
        </p:spPr>
        <p:txBody>
          <a:bodyPr vert="horz" wrap="square" lIns="68549" tIns="34274" rIns="68549" bIns="34274" numCol="1" anchor="t" anchorCtr="0" compatLnSpc="1"/>
          <a:lstStyle/>
          <a:p>
            <a:endParaRPr lang="zh-CN" altLang="en-US" sz="1350"/>
          </a:p>
        </p:txBody>
      </p:sp>
      <p:sp>
        <p:nvSpPr>
          <p:cNvPr id="12" name="TextBox 11"/>
          <p:cNvSpPr txBox="1"/>
          <p:nvPr/>
        </p:nvSpPr>
        <p:spPr>
          <a:xfrm>
            <a:off x="296966" y="3777365"/>
            <a:ext cx="1969372" cy="438549"/>
          </a:xfrm>
          <a:prstGeom prst="rect">
            <a:avLst/>
          </a:prstGeom>
          <a:solidFill>
            <a:srgbClr val="04BEB0"/>
          </a:solidFill>
        </p:spPr>
        <p:txBody>
          <a:bodyPr wrap="square" lIns="68549" tIns="34274" rIns="68549" bIns="34274" rtlCol="0">
            <a:spAutoFit/>
          </a:bodyPr>
          <a:lstStyle/>
          <a:p>
            <a:pPr algn="ctr"/>
            <a:r>
              <a:rPr lang="zh-CN" altLang="en-US" sz="2400" b="1" dirty="0">
                <a:solidFill>
                  <a:schemeClr val="bg1"/>
                </a:solidFill>
                <a:latin typeface="+mn-ea"/>
              </a:rPr>
              <a:t>智能电网</a:t>
            </a:r>
          </a:p>
        </p:txBody>
      </p:sp>
      <p:sp>
        <p:nvSpPr>
          <p:cNvPr id="13" name="TextBox 12"/>
          <p:cNvSpPr txBox="1"/>
          <p:nvPr/>
        </p:nvSpPr>
        <p:spPr>
          <a:xfrm>
            <a:off x="286308" y="4311914"/>
            <a:ext cx="1984974" cy="1608100"/>
          </a:xfrm>
          <a:prstGeom prst="rect">
            <a:avLst/>
          </a:prstGeom>
          <a:noFill/>
        </p:spPr>
        <p:txBody>
          <a:bodyPr wrap="square" lIns="68549" tIns="34274" rIns="68549" bIns="34274" rtlCol="0">
            <a:spAutoFit/>
          </a:bodyPr>
          <a:lstStyle/>
          <a:p>
            <a:pPr algn="l"/>
            <a:r>
              <a:rPr lang="zh-CN" altLang="en-US" sz="2000" dirty="0">
                <a:latin typeface="+mn-ea"/>
              </a:rPr>
              <a:t>利用物联网实现电能的最优配置与利用，提高电网运行的可靠性和能源利用效率。</a:t>
            </a:r>
          </a:p>
        </p:txBody>
      </p:sp>
      <p:sp>
        <p:nvSpPr>
          <p:cNvPr id="14" name="TextBox 13"/>
          <p:cNvSpPr txBox="1"/>
          <p:nvPr/>
        </p:nvSpPr>
        <p:spPr>
          <a:xfrm>
            <a:off x="2566036" y="3814804"/>
            <a:ext cx="1969372" cy="438549"/>
          </a:xfrm>
          <a:prstGeom prst="rect">
            <a:avLst/>
          </a:prstGeom>
          <a:solidFill>
            <a:schemeClr val="accent4"/>
          </a:solidFill>
        </p:spPr>
        <p:txBody>
          <a:bodyPr wrap="square" lIns="68549" tIns="34274" rIns="68549" bIns="34274" rtlCol="0">
            <a:spAutoFit/>
          </a:bodyPr>
          <a:lstStyle/>
          <a:p>
            <a:pPr algn="ctr"/>
            <a:r>
              <a:rPr lang="zh-CN" altLang="en-US" sz="2400" b="1" dirty="0">
                <a:solidFill>
                  <a:schemeClr val="bg1"/>
                </a:solidFill>
                <a:latin typeface="+mn-ea"/>
              </a:rPr>
              <a:t>智能交通</a:t>
            </a:r>
          </a:p>
        </p:txBody>
      </p:sp>
      <p:sp>
        <p:nvSpPr>
          <p:cNvPr id="15" name="TextBox 14"/>
          <p:cNvSpPr txBox="1"/>
          <p:nvPr/>
        </p:nvSpPr>
        <p:spPr>
          <a:xfrm>
            <a:off x="4722339" y="3814804"/>
            <a:ext cx="1969372" cy="438549"/>
          </a:xfrm>
          <a:prstGeom prst="rect">
            <a:avLst/>
          </a:prstGeom>
          <a:solidFill>
            <a:srgbClr val="04BEB0"/>
          </a:solidFill>
        </p:spPr>
        <p:txBody>
          <a:bodyPr wrap="square" lIns="68549" tIns="34274" rIns="68549" bIns="34274" rtlCol="0">
            <a:spAutoFit/>
          </a:bodyPr>
          <a:lstStyle/>
          <a:p>
            <a:pPr algn="ctr"/>
            <a:r>
              <a:rPr lang="zh-CN" altLang="en-US" sz="2400" b="1" dirty="0">
                <a:solidFill>
                  <a:schemeClr val="bg1"/>
                </a:solidFill>
                <a:latin typeface="+mn-ea"/>
              </a:rPr>
              <a:t>智能物流</a:t>
            </a:r>
          </a:p>
        </p:txBody>
      </p:sp>
      <p:sp>
        <p:nvSpPr>
          <p:cNvPr id="16" name="TextBox 15"/>
          <p:cNvSpPr txBox="1"/>
          <p:nvPr/>
        </p:nvSpPr>
        <p:spPr>
          <a:xfrm>
            <a:off x="6870911" y="3814804"/>
            <a:ext cx="1969372" cy="438549"/>
          </a:xfrm>
          <a:prstGeom prst="rect">
            <a:avLst/>
          </a:prstGeom>
          <a:solidFill>
            <a:schemeClr val="accent4"/>
          </a:solidFill>
        </p:spPr>
        <p:txBody>
          <a:bodyPr wrap="square" lIns="68549" tIns="34274" rIns="68549" bIns="34274" rtlCol="0">
            <a:spAutoFit/>
          </a:bodyPr>
          <a:lstStyle/>
          <a:p>
            <a:pPr algn="ctr"/>
            <a:r>
              <a:rPr lang="zh-CN" altLang="en-US" sz="2400" b="1" dirty="0">
                <a:solidFill>
                  <a:schemeClr val="bg1"/>
                </a:solidFill>
                <a:latin typeface="+mn-ea"/>
              </a:rPr>
              <a:t>医疗管理</a:t>
            </a:r>
          </a:p>
        </p:txBody>
      </p:sp>
      <p:sp>
        <p:nvSpPr>
          <p:cNvPr id="17" name="TextBox 16"/>
          <p:cNvSpPr txBox="1"/>
          <p:nvPr/>
        </p:nvSpPr>
        <p:spPr>
          <a:xfrm>
            <a:off x="2598884" y="4311913"/>
            <a:ext cx="1984974" cy="2223653"/>
          </a:xfrm>
          <a:prstGeom prst="rect">
            <a:avLst/>
          </a:prstGeom>
          <a:noFill/>
        </p:spPr>
        <p:txBody>
          <a:bodyPr wrap="square" lIns="68549" tIns="34274" rIns="68549" bIns="34274" rtlCol="0">
            <a:spAutoFit/>
          </a:bodyPr>
          <a:lstStyle/>
          <a:p>
            <a:pPr algn="l"/>
            <a:r>
              <a:rPr lang="zh-CN" altLang="en-US" sz="2000" dirty="0">
                <a:latin typeface="+mn-ea"/>
              </a:rPr>
              <a:t>是利用物联网实现对交通的实时控制与指挥管理。例如，车联网、公路联网监控、交通事故检测、路况气象监测等。</a:t>
            </a:r>
          </a:p>
        </p:txBody>
      </p:sp>
      <p:sp>
        <p:nvSpPr>
          <p:cNvPr id="18" name="TextBox 17"/>
          <p:cNvSpPr txBox="1"/>
          <p:nvPr/>
        </p:nvSpPr>
        <p:spPr>
          <a:xfrm>
            <a:off x="4719725" y="4311913"/>
            <a:ext cx="1984974" cy="1915877"/>
          </a:xfrm>
          <a:prstGeom prst="rect">
            <a:avLst/>
          </a:prstGeom>
          <a:noFill/>
        </p:spPr>
        <p:txBody>
          <a:bodyPr wrap="square" lIns="68549" tIns="34274" rIns="68549" bIns="34274" rtlCol="0">
            <a:spAutoFit/>
          </a:bodyPr>
          <a:lstStyle/>
          <a:p>
            <a:pPr algn="l"/>
            <a:r>
              <a:rPr lang="zh-CN" altLang="en-US" sz="2000" dirty="0">
                <a:latin typeface="+mn-ea"/>
              </a:rPr>
              <a:t>利用物联网来有效地实现物流的智能调度与管理，降低物流消耗，增强供应链的可视性和可控性。</a:t>
            </a:r>
          </a:p>
        </p:txBody>
      </p:sp>
      <p:sp>
        <p:nvSpPr>
          <p:cNvPr id="19" name="TextBox 18"/>
          <p:cNvSpPr txBox="1"/>
          <p:nvPr/>
        </p:nvSpPr>
        <p:spPr>
          <a:xfrm>
            <a:off x="6886530" y="4311913"/>
            <a:ext cx="1984974" cy="1915877"/>
          </a:xfrm>
          <a:prstGeom prst="rect">
            <a:avLst/>
          </a:prstGeom>
          <a:noFill/>
        </p:spPr>
        <p:txBody>
          <a:bodyPr wrap="square" lIns="68549" tIns="34274" rIns="68549" bIns="34274" rtlCol="0">
            <a:spAutoFit/>
          </a:bodyPr>
          <a:lstStyle/>
          <a:p>
            <a:pPr algn="l"/>
            <a:r>
              <a:rPr lang="zh-CN" altLang="en-US" sz="2000" dirty="0">
                <a:latin typeface="+mn-ea"/>
              </a:rPr>
              <a:t>在医疗管理领域，物联网在病情监控、婴儿防盗、护理流程、药物管理等方面，均能发挥重要作用。</a:t>
            </a:r>
          </a:p>
        </p:txBody>
      </p:sp>
      <p:sp>
        <p:nvSpPr>
          <p:cNvPr id="20" name="Rectangle 6"/>
          <p:cNvSpPr>
            <a:spLocks noChangeArrowheads="1"/>
          </p:cNvSpPr>
          <p:nvPr/>
        </p:nvSpPr>
        <p:spPr bwMode="auto">
          <a:xfrm>
            <a:off x="284977" y="1988553"/>
            <a:ext cx="1979237" cy="1537688"/>
          </a:xfrm>
          <a:prstGeom prst="rect">
            <a:avLst/>
          </a:prstGeom>
          <a:blipFill rotWithShape="1">
            <a:blip r:embed="rId3" cstate="screen"/>
            <a:stretch>
              <a:fillRect/>
            </a:stretch>
          </a:blipFill>
          <a:ln>
            <a:noFill/>
          </a:ln>
        </p:spPr>
        <p:txBody>
          <a:bodyPr vert="horz" wrap="square" lIns="68549" tIns="34274" rIns="68549" bIns="34274" numCol="1" anchor="t" anchorCtr="0" compatLnSpc="1"/>
          <a:lstStyle/>
          <a:p>
            <a:endParaRPr lang="zh-CN" altLang="en-US" sz="1350"/>
          </a:p>
        </p:txBody>
      </p:sp>
      <p:sp>
        <p:nvSpPr>
          <p:cNvPr id="21" name="Rectangle 7"/>
          <p:cNvSpPr>
            <a:spLocks noChangeArrowheads="1"/>
          </p:cNvSpPr>
          <p:nvPr/>
        </p:nvSpPr>
        <p:spPr bwMode="auto">
          <a:xfrm>
            <a:off x="2552255" y="1988553"/>
            <a:ext cx="1979237" cy="1537688"/>
          </a:xfrm>
          <a:prstGeom prst="rect">
            <a:avLst/>
          </a:prstGeom>
          <a:blipFill rotWithShape="1">
            <a:blip r:embed="rId4" cstate="screen"/>
            <a:stretch>
              <a:fillRect/>
            </a:stretch>
          </a:blipFill>
          <a:ln>
            <a:noFill/>
          </a:ln>
        </p:spPr>
        <p:txBody>
          <a:bodyPr vert="horz" wrap="square" lIns="68549" tIns="34274" rIns="68549" bIns="34274" numCol="1" anchor="t" anchorCtr="0" compatLnSpc="1"/>
          <a:lstStyle/>
          <a:p>
            <a:endParaRPr lang="zh-CN" altLang="en-US" sz="1350"/>
          </a:p>
        </p:txBody>
      </p:sp>
      <p:sp>
        <p:nvSpPr>
          <p:cNvPr id="22" name="Rectangle 8"/>
          <p:cNvSpPr>
            <a:spLocks noChangeArrowheads="1"/>
          </p:cNvSpPr>
          <p:nvPr/>
        </p:nvSpPr>
        <p:spPr bwMode="auto">
          <a:xfrm>
            <a:off x="4700266" y="1988553"/>
            <a:ext cx="1979237" cy="1537688"/>
          </a:xfrm>
          <a:prstGeom prst="rect">
            <a:avLst/>
          </a:prstGeom>
          <a:blipFill rotWithShape="1">
            <a:blip r:embed="rId5" cstate="screen"/>
            <a:stretch>
              <a:fillRect/>
            </a:stretch>
          </a:blipFill>
          <a:ln>
            <a:noFill/>
          </a:ln>
        </p:spPr>
        <p:txBody>
          <a:bodyPr vert="horz" wrap="square" lIns="68549" tIns="34274" rIns="68549" bIns="34274" numCol="1" anchor="t" anchorCtr="0" compatLnSpc="1"/>
          <a:lstStyle/>
          <a:p>
            <a:endParaRPr lang="zh-CN" altLang="en-US" sz="1350"/>
          </a:p>
        </p:txBody>
      </p:sp>
      <p:sp>
        <p:nvSpPr>
          <p:cNvPr id="23" name="Rectangle 9"/>
          <p:cNvSpPr>
            <a:spLocks noChangeArrowheads="1"/>
          </p:cNvSpPr>
          <p:nvPr/>
        </p:nvSpPr>
        <p:spPr bwMode="auto">
          <a:xfrm>
            <a:off x="6848274" y="1988553"/>
            <a:ext cx="1978046" cy="1537688"/>
          </a:xfrm>
          <a:prstGeom prst="rect">
            <a:avLst/>
          </a:prstGeom>
          <a:blipFill rotWithShape="1">
            <a:blip r:embed="rId6" cstate="screen"/>
            <a:stretch>
              <a:fillRect/>
            </a:stretch>
          </a:blipFill>
          <a:ln>
            <a:noFill/>
          </a:ln>
        </p:spPr>
        <p:txBody>
          <a:bodyPr vert="horz" wrap="square" lIns="68549" tIns="34274" rIns="68549" bIns="34274" numCol="1" anchor="t" anchorCtr="0" compatLnSpc="1"/>
          <a:lstStyle/>
          <a:p>
            <a:endParaRPr lang="zh-CN" altLang="en-US" sz="1350"/>
          </a:p>
        </p:txBody>
      </p:sp>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25"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6"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7"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8" name="TextBox 54"/>
          <p:cNvSpPr txBox="1"/>
          <p:nvPr/>
        </p:nvSpPr>
        <p:spPr>
          <a:xfrm>
            <a:off x="615627" y="364150"/>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物联网简介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Box 54"/>
          <p:cNvSpPr txBox="1"/>
          <p:nvPr/>
        </p:nvSpPr>
        <p:spPr>
          <a:xfrm>
            <a:off x="615627" y="940104"/>
            <a:ext cx="321549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物联网的应用</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by="(-#ppt_w*2)" calcmode="lin" valueType="num">
                                      <p:cBhvr rctx="PPT">
                                        <p:cTn id="7" dur="125" autoRev="1" fill="hold">
                                          <p:stCondLst>
                                            <p:cond delay="0"/>
                                          </p:stCondLst>
                                        </p:cTn>
                                        <p:tgtEl>
                                          <p:spTgt spid="29"/>
                                        </p:tgtEl>
                                        <p:attrNameLst>
                                          <p:attrName>ppt_w</p:attrName>
                                        </p:attrNameLst>
                                      </p:cBhvr>
                                    </p:anim>
                                    <p:anim by="(#ppt_w*0.50)" calcmode="lin" valueType="num">
                                      <p:cBhvr>
                                        <p:cTn id="8" dur="125" decel="50000" autoRev="1" fill="hold">
                                          <p:stCondLst>
                                            <p:cond delay="0"/>
                                          </p:stCondLst>
                                        </p:cTn>
                                        <p:tgtEl>
                                          <p:spTgt spid="29"/>
                                        </p:tgtEl>
                                        <p:attrNameLst>
                                          <p:attrName>ppt_x</p:attrName>
                                        </p:attrNameLst>
                                      </p:cBhvr>
                                    </p:anim>
                                    <p:anim from="(-#ppt_h/2)" to="(#ppt_y)" calcmode="lin" valueType="num">
                                      <p:cBhvr>
                                        <p:cTn id="9" dur="250" fill="hold">
                                          <p:stCondLst>
                                            <p:cond delay="0"/>
                                          </p:stCondLst>
                                        </p:cTn>
                                        <p:tgtEl>
                                          <p:spTgt spid="29"/>
                                        </p:tgtEl>
                                        <p:attrNameLst>
                                          <p:attrName>ppt_y</p:attrName>
                                        </p:attrNameLst>
                                      </p:cBhvr>
                                    </p:anim>
                                    <p:animRot by="21600000">
                                      <p:cBhvr>
                                        <p:cTn id="10" dur="250" fill="hold">
                                          <p:stCondLst>
                                            <p:cond delay="0"/>
                                          </p:stCondLst>
                                        </p:cTn>
                                        <p:tgtEl>
                                          <p:spTgt spid="29"/>
                                        </p:tgtEl>
                                        <p:attrNameLst>
                                          <p:attrName>r</p:attrName>
                                        </p:attrNameLst>
                                      </p:cBhvr>
                                    </p:animRot>
                                  </p:childTnLst>
                                </p:cTn>
                              </p:par>
                            </p:childTnLst>
                          </p:cTn>
                        </p:par>
                        <p:par>
                          <p:cTn id="11" fill="hold">
                            <p:stCondLst>
                              <p:cond delay="375"/>
                            </p:stCondLst>
                            <p:childTnLst>
                              <p:par>
                                <p:cTn id="12" presetID="47"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2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40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6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par>
                          <p:cTn id="32" fill="hold">
                            <p:stCondLst>
                              <p:cond delay="1975"/>
                            </p:stCondLst>
                            <p:childTnLst>
                              <p:par>
                                <p:cTn id="33" presetID="47"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10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anim calcmode="lin" valueType="num">
                                      <p:cBhvr>
                                        <p:cTn id="41" dur="500" fill="hold"/>
                                        <p:tgtEl>
                                          <p:spTgt spid="9"/>
                                        </p:tgtEl>
                                        <p:attrNameLst>
                                          <p:attrName>ppt_x</p:attrName>
                                        </p:attrNameLst>
                                      </p:cBhvr>
                                      <p:tavLst>
                                        <p:tav tm="0">
                                          <p:val>
                                            <p:strVal val="#ppt_x"/>
                                          </p:val>
                                        </p:tav>
                                        <p:tav tm="100000">
                                          <p:val>
                                            <p:strVal val="#ppt_x"/>
                                          </p:val>
                                        </p:tav>
                                      </p:tavLst>
                                    </p:anim>
                                    <p:anim calcmode="lin" valueType="num">
                                      <p:cBhvr>
                                        <p:cTn id="42" dur="500" fill="hold"/>
                                        <p:tgtEl>
                                          <p:spTgt spid="9"/>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20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anim calcmode="lin" valueType="num">
                                      <p:cBhvr>
                                        <p:cTn id="46" dur="500" fill="hold"/>
                                        <p:tgtEl>
                                          <p:spTgt spid="10"/>
                                        </p:tgtEl>
                                        <p:attrNameLst>
                                          <p:attrName>ppt_x</p:attrName>
                                        </p:attrNameLst>
                                      </p:cBhvr>
                                      <p:tavLst>
                                        <p:tav tm="0">
                                          <p:val>
                                            <p:strVal val="#ppt_x"/>
                                          </p:val>
                                        </p:tav>
                                        <p:tav tm="100000">
                                          <p:val>
                                            <p:strVal val="#ppt_x"/>
                                          </p:val>
                                        </p:tav>
                                      </p:tavLst>
                                    </p:anim>
                                    <p:anim calcmode="lin" valueType="num">
                                      <p:cBhvr>
                                        <p:cTn id="47" dur="500" fill="hold"/>
                                        <p:tgtEl>
                                          <p:spTgt spid="10"/>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30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anim calcmode="lin" valueType="num">
                                      <p:cBhvr>
                                        <p:cTn id="51" dur="500" fill="hold"/>
                                        <p:tgtEl>
                                          <p:spTgt spid="11"/>
                                        </p:tgtEl>
                                        <p:attrNameLst>
                                          <p:attrName>ppt_x</p:attrName>
                                        </p:attrNameLst>
                                      </p:cBhvr>
                                      <p:tavLst>
                                        <p:tav tm="0">
                                          <p:val>
                                            <p:strVal val="#ppt_x"/>
                                          </p:val>
                                        </p:tav>
                                        <p:tav tm="100000">
                                          <p:val>
                                            <p:strVal val="#ppt_x"/>
                                          </p:val>
                                        </p:tav>
                                      </p:tavLst>
                                    </p:anim>
                                    <p:anim calcmode="lin" valueType="num">
                                      <p:cBhvr>
                                        <p:cTn id="52" dur="500" fill="hold"/>
                                        <p:tgtEl>
                                          <p:spTgt spid="11"/>
                                        </p:tgtEl>
                                        <p:attrNameLst>
                                          <p:attrName>ppt_y</p:attrName>
                                        </p:attrNameLst>
                                      </p:cBhvr>
                                      <p:tavLst>
                                        <p:tav tm="0">
                                          <p:val>
                                            <p:strVal val="#ppt_y-.1"/>
                                          </p:val>
                                        </p:tav>
                                        <p:tav tm="100000">
                                          <p:val>
                                            <p:strVal val="#ppt_y"/>
                                          </p:val>
                                        </p:tav>
                                      </p:tavLst>
                                    </p:anim>
                                  </p:childTnLst>
                                </p:cTn>
                              </p:par>
                            </p:childTnLst>
                          </p:cTn>
                        </p:par>
                        <p:par>
                          <p:cTn id="53" fill="hold">
                            <p:stCondLst>
                              <p:cond delay="2775"/>
                            </p:stCondLst>
                            <p:childTnLst>
                              <p:par>
                                <p:cTn id="54" presetID="2" presetClass="entr" presetSubtype="12"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0-#ppt_w/2"/>
                                          </p:val>
                                        </p:tav>
                                        <p:tav tm="100000">
                                          <p:val>
                                            <p:strVal val="#ppt_x"/>
                                          </p:val>
                                        </p:tav>
                                      </p:tavLst>
                                    </p:anim>
                                    <p:anim calcmode="lin" valueType="num">
                                      <p:cBhvr additive="base">
                                        <p:cTn id="57" dur="500" fill="hold"/>
                                        <p:tgtEl>
                                          <p:spTgt spid="12"/>
                                        </p:tgtEl>
                                        <p:attrNameLst>
                                          <p:attrName>ppt_y</p:attrName>
                                        </p:attrNameLst>
                                      </p:cBhvr>
                                      <p:tavLst>
                                        <p:tav tm="0">
                                          <p:val>
                                            <p:strVal val="1+#ppt_h/2"/>
                                          </p:val>
                                        </p:tav>
                                        <p:tav tm="100000">
                                          <p:val>
                                            <p:strVal val="#ppt_y"/>
                                          </p:val>
                                        </p:tav>
                                      </p:tavLst>
                                    </p:anim>
                                  </p:childTnLst>
                                </p:cTn>
                              </p:par>
                              <p:par>
                                <p:cTn id="58" presetID="2" presetClass="entr" presetSubtype="12" fill="hold" grpId="0" nodeType="withEffect">
                                  <p:stCondLst>
                                    <p:cond delay="20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0-#ppt_w/2"/>
                                          </p:val>
                                        </p:tav>
                                        <p:tav tm="100000">
                                          <p:val>
                                            <p:strVal val="#ppt_x"/>
                                          </p:val>
                                        </p:tav>
                                      </p:tavLst>
                                    </p:anim>
                                    <p:anim calcmode="lin" valueType="num">
                                      <p:cBhvr additive="base">
                                        <p:cTn id="61" dur="500" fill="hold"/>
                                        <p:tgtEl>
                                          <p:spTgt spid="14"/>
                                        </p:tgtEl>
                                        <p:attrNameLst>
                                          <p:attrName>ppt_y</p:attrName>
                                        </p:attrNameLst>
                                      </p:cBhvr>
                                      <p:tavLst>
                                        <p:tav tm="0">
                                          <p:val>
                                            <p:strVal val="1+#ppt_h/2"/>
                                          </p:val>
                                        </p:tav>
                                        <p:tav tm="100000">
                                          <p:val>
                                            <p:strVal val="#ppt_y"/>
                                          </p:val>
                                        </p:tav>
                                      </p:tavLst>
                                    </p:anim>
                                  </p:childTnLst>
                                </p:cTn>
                              </p:par>
                              <p:par>
                                <p:cTn id="62" presetID="2" presetClass="entr" presetSubtype="12" fill="hold" grpId="0" nodeType="withEffect">
                                  <p:stCondLst>
                                    <p:cond delay="40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0-#ppt_w/2"/>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12" fill="hold" grpId="0" nodeType="withEffect">
                                  <p:stCondLst>
                                    <p:cond delay="60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0-#ppt_w/2"/>
                                          </p:val>
                                        </p:tav>
                                        <p:tav tm="100000">
                                          <p:val>
                                            <p:strVal val="#ppt_x"/>
                                          </p:val>
                                        </p:tav>
                                      </p:tavLst>
                                    </p:anim>
                                    <p:anim calcmode="lin" valueType="num">
                                      <p:cBhvr additive="base">
                                        <p:cTn id="6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ipe(up)">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up)">
                                      <p:cBhvr>
                                        <p:cTn id="79" dur="5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wipe(up)">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up)">
                                      <p:cBhvr>
                                        <p:cTn id="8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p:bldP spid="14" grpId="0" bldLvl="0" animBg="1"/>
      <p:bldP spid="15" grpId="0" bldLvl="0" animBg="1"/>
      <p:bldP spid="16" grpId="0" bldLvl="0" animBg="1"/>
      <p:bldP spid="17" grpId="0"/>
      <p:bldP spid="18" grpId="0"/>
      <p:bldP spid="19" grpId="0"/>
      <p:bldP spid="20" grpId="0" bldLvl="0" animBg="1"/>
      <p:bldP spid="21" grpId="0" bldLvl="0" animBg="1"/>
      <p:bldP spid="22" grpId="0" bldLvl="0" animBg="1"/>
      <p:bldP spid="23" grpId="0" bldLvl="0" animBg="1"/>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2" y="2480816"/>
            <a:ext cx="2088694" cy="1896374"/>
          </a:xfrm>
          <a:prstGeom prst="rect">
            <a:avLst/>
          </a:prstGeom>
          <a:solidFill>
            <a:srgbClr val="02B9E7"/>
          </a:solidFill>
          <a:ln>
            <a:noFill/>
          </a:ln>
        </p:spPr>
        <p:txBody>
          <a:bodyPr vert="horz" wrap="square" lIns="68549" tIns="34274" rIns="68549" bIns="34274" numCol="1" anchor="t" anchorCtr="0" compatLnSpc="1"/>
          <a:lstStyle/>
          <a:p>
            <a:endParaRPr lang="zh-CN" altLang="en-US" sz="1350"/>
          </a:p>
        </p:txBody>
      </p:sp>
      <p:sp>
        <p:nvSpPr>
          <p:cNvPr id="13" name="Oval 9"/>
          <p:cNvSpPr>
            <a:spLocks noChangeArrowheads="1"/>
          </p:cNvSpPr>
          <p:nvPr/>
        </p:nvSpPr>
        <p:spPr bwMode="auto">
          <a:xfrm>
            <a:off x="615700" y="3051106"/>
            <a:ext cx="825176" cy="831062"/>
          </a:xfrm>
          <a:prstGeom prst="ellipse">
            <a:avLst/>
          </a:prstGeom>
          <a:solidFill>
            <a:srgbClr val="FFFFFF"/>
          </a:solidFill>
          <a:ln w="10" cap="flat">
            <a:solidFill>
              <a:srgbClr val="FFFFFF"/>
            </a:solidFill>
            <a:prstDash val="solid"/>
            <a:miter lim="800000"/>
          </a:ln>
        </p:spPr>
        <p:txBody>
          <a:bodyPr vert="horz" wrap="square" lIns="68549" tIns="34274" rIns="68549" bIns="34274" numCol="1" anchor="t" anchorCtr="0" compatLnSpc="1"/>
          <a:lstStyle/>
          <a:p>
            <a:endParaRPr lang="zh-CN" altLang="en-US" sz="1350"/>
          </a:p>
        </p:txBody>
      </p:sp>
      <p:sp>
        <p:nvSpPr>
          <p:cNvPr id="43" name="TextBox 42"/>
          <p:cNvSpPr txBox="1"/>
          <p:nvPr/>
        </p:nvSpPr>
        <p:spPr>
          <a:xfrm>
            <a:off x="2317432" y="3329464"/>
            <a:ext cx="4912449" cy="853406"/>
          </a:xfrm>
          <a:prstGeom prst="rect">
            <a:avLst/>
          </a:prstGeom>
          <a:noFill/>
        </p:spPr>
        <p:txBody>
          <a:bodyPr wrap="square" lIns="68549" tIns="34274" rIns="68549" bIns="34274" rtlCol="0">
            <a:spAutoFit/>
          </a:bodyPr>
          <a:lstStyle>
            <a:defPPr>
              <a:defRPr lang="zh-CN"/>
            </a:defPPr>
            <a:lvl1pPr>
              <a:defRPr sz="6800" b="1">
                <a:solidFill>
                  <a:schemeClr val="accent1"/>
                </a:solidFill>
                <a:latin typeface="+mj-ea"/>
                <a:ea typeface="+mj-ea"/>
              </a:defRPr>
            </a:lvl1pPr>
          </a:lstStyle>
          <a:p>
            <a:r>
              <a:rPr lang="zh-CN" altLang="en-US" sz="5096" dirty="0">
                <a:solidFill>
                  <a:srgbClr val="02B9E7"/>
                </a:solidFill>
              </a:rPr>
              <a:t>物联网安全分析</a:t>
            </a:r>
          </a:p>
        </p:txBody>
      </p:sp>
      <p:sp>
        <p:nvSpPr>
          <p:cNvPr id="44" name="TextBox 43"/>
          <p:cNvSpPr txBox="1"/>
          <p:nvPr/>
        </p:nvSpPr>
        <p:spPr>
          <a:xfrm>
            <a:off x="2448444" y="2732511"/>
            <a:ext cx="1196501" cy="484716"/>
          </a:xfrm>
          <a:prstGeom prst="rect">
            <a:avLst/>
          </a:prstGeom>
          <a:noFill/>
        </p:spPr>
        <p:txBody>
          <a:bodyPr wrap="square" lIns="68549" tIns="34274" rIns="68549" bIns="34274" rtlCol="0">
            <a:spAutoFit/>
          </a:bodyPr>
          <a:lstStyle/>
          <a:p>
            <a:r>
              <a:rPr lang="en-US" altLang="zh-CN" sz="2700" dirty="0">
                <a:solidFill>
                  <a:srgbClr val="02B9E7"/>
                </a:solidFill>
                <a:latin typeface="+mn-ea"/>
              </a:rPr>
              <a:t>1.2</a:t>
            </a:r>
            <a:endParaRPr lang="zh-CN" altLang="en-US" sz="2700" dirty="0">
              <a:solidFill>
                <a:srgbClr val="02B9E7"/>
              </a:solidFill>
              <a:latin typeface="+mn-ea"/>
            </a:endParaRPr>
          </a:p>
        </p:txBody>
      </p:sp>
      <p:sp>
        <p:nvSpPr>
          <p:cNvPr id="9" name="Freeform 9"/>
          <p:cNvSpPr>
            <a:spLocks noEditPoints="1"/>
          </p:cNvSpPr>
          <p:nvPr/>
        </p:nvSpPr>
        <p:spPr bwMode="auto">
          <a:xfrm>
            <a:off x="824307" y="3176915"/>
            <a:ext cx="510700" cy="579448"/>
          </a:xfrm>
          <a:custGeom>
            <a:avLst/>
            <a:gdLst>
              <a:gd name="T0" fmla="*/ 402 w 630"/>
              <a:gd name="T1" fmla="*/ 89 h 711"/>
              <a:gd name="T2" fmla="*/ 313 w 630"/>
              <a:gd name="T3" fmla="*/ 178 h 711"/>
              <a:gd name="T4" fmla="*/ 223 w 630"/>
              <a:gd name="T5" fmla="*/ 178 h 711"/>
              <a:gd name="T6" fmla="*/ 134 w 630"/>
              <a:gd name="T7" fmla="*/ 89 h 711"/>
              <a:gd name="T8" fmla="*/ 223 w 630"/>
              <a:gd name="T9" fmla="*/ 0 h 711"/>
              <a:gd name="T10" fmla="*/ 313 w 630"/>
              <a:gd name="T11" fmla="*/ 0 h 711"/>
              <a:gd name="T12" fmla="*/ 402 w 630"/>
              <a:gd name="T13" fmla="*/ 89 h 711"/>
              <a:gd name="T14" fmla="*/ 445 w 630"/>
              <a:gd name="T15" fmla="*/ 89 h 711"/>
              <a:gd name="T16" fmla="*/ 446 w 630"/>
              <a:gd name="T17" fmla="*/ 109 h 711"/>
              <a:gd name="T18" fmla="*/ 335 w 630"/>
              <a:gd name="T19" fmla="*/ 221 h 711"/>
              <a:gd name="T20" fmla="*/ 201 w 630"/>
              <a:gd name="T21" fmla="*/ 221 h 711"/>
              <a:gd name="T22" fmla="*/ 90 w 630"/>
              <a:gd name="T23" fmla="*/ 109 h 711"/>
              <a:gd name="T24" fmla="*/ 92 w 630"/>
              <a:gd name="T25" fmla="*/ 89 h 711"/>
              <a:gd name="T26" fmla="*/ 0 w 630"/>
              <a:gd name="T27" fmla="*/ 198 h 711"/>
              <a:gd name="T28" fmla="*/ 0 w 630"/>
              <a:gd name="T29" fmla="*/ 600 h 711"/>
              <a:gd name="T30" fmla="*/ 112 w 630"/>
              <a:gd name="T31" fmla="*/ 711 h 711"/>
              <a:gd name="T32" fmla="*/ 409 w 630"/>
              <a:gd name="T33" fmla="*/ 711 h 711"/>
              <a:gd name="T34" fmla="*/ 288 w 630"/>
              <a:gd name="T35" fmla="*/ 528 h 711"/>
              <a:gd name="T36" fmla="*/ 487 w 630"/>
              <a:gd name="T37" fmla="*/ 328 h 711"/>
              <a:gd name="T38" fmla="*/ 536 w 630"/>
              <a:gd name="T39" fmla="*/ 335 h 711"/>
              <a:gd name="T40" fmla="*/ 536 w 630"/>
              <a:gd name="T41" fmla="*/ 198 h 711"/>
              <a:gd name="T42" fmla="*/ 445 w 630"/>
              <a:gd name="T43" fmla="*/ 89 h 711"/>
              <a:gd name="T44" fmla="*/ 251 w 630"/>
              <a:gd name="T45" fmla="*/ 446 h 711"/>
              <a:gd name="T46" fmla="*/ 251 w 630"/>
              <a:gd name="T47" fmla="*/ 446 h 711"/>
              <a:gd name="T48" fmla="*/ 112 w 630"/>
              <a:gd name="T49" fmla="*/ 446 h 711"/>
              <a:gd name="T50" fmla="*/ 90 w 630"/>
              <a:gd name="T51" fmla="*/ 423 h 711"/>
              <a:gd name="T52" fmla="*/ 112 w 630"/>
              <a:gd name="T53" fmla="*/ 401 h 711"/>
              <a:gd name="T54" fmla="*/ 251 w 630"/>
              <a:gd name="T55" fmla="*/ 401 h 711"/>
              <a:gd name="T56" fmla="*/ 274 w 630"/>
              <a:gd name="T57" fmla="*/ 423 h 711"/>
              <a:gd name="T58" fmla="*/ 251 w 630"/>
              <a:gd name="T59" fmla="*/ 446 h 711"/>
              <a:gd name="T60" fmla="*/ 296 w 630"/>
              <a:gd name="T61" fmla="*/ 356 h 711"/>
              <a:gd name="T62" fmla="*/ 296 w 630"/>
              <a:gd name="T63" fmla="*/ 356 h 711"/>
              <a:gd name="T64" fmla="*/ 112 w 630"/>
              <a:gd name="T65" fmla="*/ 356 h 711"/>
              <a:gd name="T66" fmla="*/ 90 w 630"/>
              <a:gd name="T67" fmla="*/ 334 h 711"/>
              <a:gd name="T68" fmla="*/ 112 w 630"/>
              <a:gd name="T69" fmla="*/ 312 h 711"/>
              <a:gd name="T70" fmla="*/ 296 w 630"/>
              <a:gd name="T71" fmla="*/ 312 h 711"/>
              <a:gd name="T72" fmla="*/ 318 w 630"/>
              <a:gd name="T73" fmla="*/ 334 h 711"/>
              <a:gd name="T74" fmla="*/ 296 w 630"/>
              <a:gd name="T75" fmla="*/ 356 h 711"/>
              <a:gd name="T76" fmla="*/ 524 w 630"/>
              <a:gd name="T77" fmla="*/ 390 h 711"/>
              <a:gd name="T78" fmla="*/ 488 w 630"/>
              <a:gd name="T79" fmla="*/ 385 h 711"/>
              <a:gd name="T80" fmla="*/ 346 w 630"/>
              <a:gd name="T81" fmla="*/ 527 h 711"/>
              <a:gd name="T82" fmla="*/ 458 w 630"/>
              <a:gd name="T83" fmla="*/ 666 h 711"/>
              <a:gd name="T84" fmla="*/ 488 w 630"/>
              <a:gd name="T85" fmla="*/ 669 h 711"/>
              <a:gd name="T86" fmla="*/ 630 w 630"/>
              <a:gd name="T87" fmla="*/ 527 h 711"/>
              <a:gd name="T88" fmla="*/ 524 w 630"/>
              <a:gd name="T89" fmla="*/ 390 h 711"/>
              <a:gd name="T90" fmla="*/ 569 w 630"/>
              <a:gd name="T91" fmla="*/ 507 h 711"/>
              <a:gd name="T92" fmla="*/ 569 w 630"/>
              <a:gd name="T93" fmla="*/ 507 h 711"/>
              <a:gd name="T94" fmla="*/ 524 w 630"/>
              <a:gd name="T95" fmla="*/ 552 h 711"/>
              <a:gd name="T96" fmla="*/ 488 w 630"/>
              <a:gd name="T97" fmla="*/ 588 h 711"/>
              <a:gd name="T98" fmla="*/ 448 w 630"/>
              <a:gd name="T99" fmla="*/ 588 h 711"/>
              <a:gd name="T100" fmla="*/ 408 w 630"/>
              <a:gd name="T101" fmla="*/ 547 h 711"/>
              <a:gd name="T102" fmla="*/ 408 w 630"/>
              <a:gd name="T103" fmla="*/ 507 h 711"/>
              <a:gd name="T104" fmla="*/ 448 w 630"/>
              <a:gd name="T105" fmla="*/ 507 h 711"/>
              <a:gd name="T106" fmla="*/ 468 w 630"/>
              <a:gd name="T107" fmla="*/ 527 h 711"/>
              <a:gd name="T108" fmla="*/ 524 w 630"/>
              <a:gd name="T109" fmla="*/ 472 h 711"/>
              <a:gd name="T110" fmla="*/ 528 w 630"/>
              <a:gd name="T111" fmla="*/ 467 h 711"/>
              <a:gd name="T112" fmla="*/ 569 w 630"/>
              <a:gd name="T113" fmla="*/ 467 h 711"/>
              <a:gd name="T114" fmla="*/ 569 w 630"/>
              <a:gd name="T115" fmla="*/ 50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0" h="711">
                <a:moveTo>
                  <a:pt x="402" y="89"/>
                </a:moveTo>
                <a:cubicBezTo>
                  <a:pt x="402" y="138"/>
                  <a:pt x="362" y="178"/>
                  <a:pt x="313" y="178"/>
                </a:cubicBezTo>
                <a:lnTo>
                  <a:pt x="223" y="178"/>
                </a:lnTo>
                <a:cubicBezTo>
                  <a:pt x="174" y="178"/>
                  <a:pt x="134" y="138"/>
                  <a:pt x="134" y="89"/>
                </a:cubicBezTo>
                <a:cubicBezTo>
                  <a:pt x="134" y="39"/>
                  <a:pt x="174" y="0"/>
                  <a:pt x="223" y="0"/>
                </a:cubicBezTo>
                <a:lnTo>
                  <a:pt x="313" y="0"/>
                </a:lnTo>
                <a:cubicBezTo>
                  <a:pt x="362" y="0"/>
                  <a:pt x="402" y="39"/>
                  <a:pt x="402" y="89"/>
                </a:cubicBezTo>
                <a:close/>
                <a:moveTo>
                  <a:pt x="445" y="89"/>
                </a:moveTo>
                <a:cubicBezTo>
                  <a:pt x="446" y="95"/>
                  <a:pt x="446" y="102"/>
                  <a:pt x="446" y="109"/>
                </a:cubicBezTo>
                <a:cubicBezTo>
                  <a:pt x="446" y="171"/>
                  <a:pt x="397" y="221"/>
                  <a:pt x="335" y="221"/>
                </a:cubicBezTo>
                <a:lnTo>
                  <a:pt x="201" y="221"/>
                </a:lnTo>
                <a:cubicBezTo>
                  <a:pt x="140" y="221"/>
                  <a:pt x="90" y="171"/>
                  <a:pt x="90" y="109"/>
                </a:cubicBezTo>
                <a:cubicBezTo>
                  <a:pt x="90" y="102"/>
                  <a:pt x="90" y="95"/>
                  <a:pt x="92" y="89"/>
                </a:cubicBezTo>
                <a:cubicBezTo>
                  <a:pt x="40" y="98"/>
                  <a:pt x="0" y="144"/>
                  <a:pt x="0" y="198"/>
                </a:cubicBezTo>
                <a:lnTo>
                  <a:pt x="0" y="600"/>
                </a:lnTo>
                <a:cubicBezTo>
                  <a:pt x="0" y="661"/>
                  <a:pt x="50" y="711"/>
                  <a:pt x="112" y="711"/>
                </a:cubicBezTo>
                <a:lnTo>
                  <a:pt x="409" y="711"/>
                </a:lnTo>
                <a:cubicBezTo>
                  <a:pt x="338" y="681"/>
                  <a:pt x="288" y="610"/>
                  <a:pt x="288" y="528"/>
                </a:cubicBezTo>
                <a:cubicBezTo>
                  <a:pt x="288" y="418"/>
                  <a:pt x="377" y="328"/>
                  <a:pt x="487" y="328"/>
                </a:cubicBezTo>
                <a:cubicBezTo>
                  <a:pt x="504" y="328"/>
                  <a:pt x="520" y="331"/>
                  <a:pt x="536" y="335"/>
                </a:cubicBezTo>
                <a:lnTo>
                  <a:pt x="536" y="198"/>
                </a:lnTo>
                <a:cubicBezTo>
                  <a:pt x="536" y="144"/>
                  <a:pt x="496" y="98"/>
                  <a:pt x="445" y="89"/>
                </a:cubicBezTo>
                <a:close/>
                <a:moveTo>
                  <a:pt x="251" y="446"/>
                </a:moveTo>
                <a:lnTo>
                  <a:pt x="251" y="446"/>
                </a:lnTo>
                <a:lnTo>
                  <a:pt x="112" y="446"/>
                </a:lnTo>
                <a:cubicBezTo>
                  <a:pt x="100" y="446"/>
                  <a:pt x="90" y="436"/>
                  <a:pt x="90" y="423"/>
                </a:cubicBezTo>
                <a:cubicBezTo>
                  <a:pt x="90" y="411"/>
                  <a:pt x="100" y="401"/>
                  <a:pt x="112" y="401"/>
                </a:cubicBezTo>
                <a:lnTo>
                  <a:pt x="251" y="401"/>
                </a:lnTo>
                <a:cubicBezTo>
                  <a:pt x="264" y="401"/>
                  <a:pt x="274" y="411"/>
                  <a:pt x="274" y="423"/>
                </a:cubicBezTo>
                <a:cubicBezTo>
                  <a:pt x="274" y="436"/>
                  <a:pt x="264" y="446"/>
                  <a:pt x="251" y="446"/>
                </a:cubicBezTo>
                <a:close/>
                <a:moveTo>
                  <a:pt x="296" y="356"/>
                </a:moveTo>
                <a:lnTo>
                  <a:pt x="296" y="356"/>
                </a:lnTo>
                <a:lnTo>
                  <a:pt x="112" y="356"/>
                </a:lnTo>
                <a:cubicBezTo>
                  <a:pt x="100" y="356"/>
                  <a:pt x="90" y="346"/>
                  <a:pt x="90" y="334"/>
                </a:cubicBezTo>
                <a:cubicBezTo>
                  <a:pt x="90" y="322"/>
                  <a:pt x="100" y="312"/>
                  <a:pt x="112" y="312"/>
                </a:cubicBezTo>
                <a:lnTo>
                  <a:pt x="296" y="312"/>
                </a:lnTo>
                <a:cubicBezTo>
                  <a:pt x="308" y="312"/>
                  <a:pt x="318" y="322"/>
                  <a:pt x="318" y="334"/>
                </a:cubicBezTo>
                <a:cubicBezTo>
                  <a:pt x="318" y="346"/>
                  <a:pt x="308" y="356"/>
                  <a:pt x="296" y="356"/>
                </a:cubicBezTo>
                <a:close/>
                <a:moveTo>
                  <a:pt x="524" y="390"/>
                </a:moveTo>
                <a:cubicBezTo>
                  <a:pt x="512" y="387"/>
                  <a:pt x="501" y="385"/>
                  <a:pt x="488" y="385"/>
                </a:cubicBezTo>
                <a:cubicBezTo>
                  <a:pt x="410" y="385"/>
                  <a:pt x="346" y="449"/>
                  <a:pt x="346" y="527"/>
                </a:cubicBezTo>
                <a:cubicBezTo>
                  <a:pt x="346" y="596"/>
                  <a:pt x="394" y="652"/>
                  <a:pt x="458" y="666"/>
                </a:cubicBezTo>
                <a:cubicBezTo>
                  <a:pt x="468" y="668"/>
                  <a:pt x="478" y="669"/>
                  <a:pt x="488" y="669"/>
                </a:cubicBezTo>
                <a:cubicBezTo>
                  <a:pt x="567" y="669"/>
                  <a:pt x="630" y="606"/>
                  <a:pt x="630" y="527"/>
                </a:cubicBezTo>
                <a:cubicBezTo>
                  <a:pt x="630" y="461"/>
                  <a:pt x="585" y="405"/>
                  <a:pt x="524" y="390"/>
                </a:cubicBezTo>
                <a:close/>
                <a:moveTo>
                  <a:pt x="569" y="507"/>
                </a:moveTo>
                <a:lnTo>
                  <a:pt x="569" y="507"/>
                </a:lnTo>
                <a:lnTo>
                  <a:pt x="524" y="552"/>
                </a:lnTo>
                <a:lnTo>
                  <a:pt x="488" y="588"/>
                </a:lnTo>
                <a:cubicBezTo>
                  <a:pt x="477" y="599"/>
                  <a:pt x="459" y="599"/>
                  <a:pt x="448" y="588"/>
                </a:cubicBezTo>
                <a:lnTo>
                  <a:pt x="408" y="547"/>
                </a:lnTo>
                <a:cubicBezTo>
                  <a:pt x="397" y="536"/>
                  <a:pt x="397" y="518"/>
                  <a:pt x="408" y="507"/>
                </a:cubicBezTo>
                <a:cubicBezTo>
                  <a:pt x="419" y="496"/>
                  <a:pt x="437" y="496"/>
                  <a:pt x="448" y="507"/>
                </a:cubicBezTo>
                <a:lnTo>
                  <a:pt x="468" y="527"/>
                </a:lnTo>
                <a:lnTo>
                  <a:pt x="524" y="472"/>
                </a:lnTo>
                <a:lnTo>
                  <a:pt x="528" y="467"/>
                </a:lnTo>
                <a:cubicBezTo>
                  <a:pt x="540" y="456"/>
                  <a:pt x="558" y="456"/>
                  <a:pt x="569" y="467"/>
                </a:cubicBezTo>
                <a:cubicBezTo>
                  <a:pt x="580" y="478"/>
                  <a:pt x="580" y="496"/>
                  <a:pt x="569" y="507"/>
                </a:cubicBezTo>
                <a:close/>
              </a:path>
            </a:pathLst>
          </a:custGeom>
          <a:solidFill>
            <a:srgbClr val="02B9E7"/>
          </a:solidFill>
          <a:ln>
            <a:noFill/>
          </a:ln>
        </p:spPr>
        <p:txBody>
          <a:bodyPr vert="horz" wrap="square" lIns="68549" tIns="34274" rIns="68549" bIns="34274" numCol="1" anchor="t" anchorCtr="0" compatLnSpc="1"/>
          <a:lstStyle/>
          <a:p>
            <a:endParaRPr lang="zh-CN" altLang="en-US" sz="1350"/>
          </a:p>
        </p:txBody>
      </p:sp>
      <p:sp>
        <p:nvSpPr>
          <p:cNvPr id="7" name="矩形 6"/>
          <p:cNvSpPr/>
          <p:nvPr/>
        </p:nvSpPr>
        <p:spPr>
          <a:xfrm>
            <a:off x="7229881" y="327684"/>
            <a:ext cx="2922104" cy="7066392"/>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 calcmode="lin" valueType="num">
                                      <p:cBhvr>
                                        <p:cTn id="19" dur="500" fill="hold"/>
                                        <p:tgtEl>
                                          <p:spTgt spid="9"/>
                                        </p:tgtEl>
                                        <p:attrNameLst>
                                          <p:attrName>style.rotation</p:attrName>
                                        </p:attrNameLst>
                                      </p:cBhvr>
                                      <p:tavLst>
                                        <p:tav tm="0">
                                          <p:val>
                                            <p:fltVal val="90"/>
                                          </p:val>
                                        </p:tav>
                                        <p:tav tm="100000">
                                          <p:val>
                                            <p:fltVal val="0"/>
                                          </p:val>
                                        </p:tav>
                                      </p:tavLst>
                                    </p:anim>
                                    <p:animEffect transition="in" filter="fade">
                                      <p:cBhvr>
                                        <p:cTn id="20" dur="500"/>
                                        <p:tgtEl>
                                          <p:spTgt spid="9"/>
                                        </p:tgtEl>
                                      </p:cBhvr>
                                    </p:animEffect>
                                  </p:childTnLst>
                                </p:cTn>
                              </p:par>
                              <p:par>
                                <p:cTn id="21" presetID="8" presetClass="emph" presetSubtype="0" fill="hold" grpId="1" nodeType="withEffect">
                                  <p:stCondLst>
                                    <p:cond delay="0"/>
                                  </p:stCondLst>
                                  <p:childTnLst>
                                    <p:animRot by="21600000">
                                      <p:cBhvr>
                                        <p:cTn id="22" dur="500" fill="hold"/>
                                        <p:tgtEl>
                                          <p:spTgt spid="9"/>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400" fill="hold"/>
                                        <p:tgtEl>
                                          <p:spTgt spid="44"/>
                                        </p:tgtEl>
                                        <p:attrNameLst>
                                          <p:attrName>ppt_w</p:attrName>
                                        </p:attrNameLst>
                                      </p:cBhvr>
                                      <p:tavLst>
                                        <p:tav tm="0">
                                          <p:val>
                                            <p:fltVal val="0"/>
                                          </p:val>
                                        </p:tav>
                                        <p:tav tm="100000">
                                          <p:val>
                                            <p:strVal val="#ppt_w"/>
                                          </p:val>
                                        </p:tav>
                                      </p:tavLst>
                                    </p:anim>
                                    <p:anim calcmode="lin" valueType="num">
                                      <p:cBhvr>
                                        <p:cTn id="27" dur="400" fill="hold"/>
                                        <p:tgtEl>
                                          <p:spTgt spid="44"/>
                                        </p:tgtEl>
                                        <p:attrNameLst>
                                          <p:attrName>ppt_h</p:attrName>
                                        </p:attrNameLst>
                                      </p:cBhvr>
                                      <p:tavLst>
                                        <p:tav tm="0">
                                          <p:val>
                                            <p:fltVal val="0"/>
                                          </p:val>
                                        </p:tav>
                                        <p:tav tm="100000">
                                          <p:val>
                                            <p:strVal val="#ppt_h"/>
                                          </p:val>
                                        </p:tav>
                                      </p:tavLst>
                                    </p:anim>
                                    <p:anim calcmode="lin" valueType="num">
                                      <p:cBhvr>
                                        <p:cTn id="28" dur="400" fill="hold"/>
                                        <p:tgtEl>
                                          <p:spTgt spid="44"/>
                                        </p:tgtEl>
                                        <p:attrNameLst>
                                          <p:attrName>style.rotation</p:attrName>
                                        </p:attrNameLst>
                                      </p:cBhvr>
                                      <p:tavLst>
                                        <p:tav tm="0">
                                          <p:val>
                                            <p:fltVal val="90"/>
                                          </p:val>
                                        </p:tav>
                                        <p:tav tm="100000">
                                          <p:val>
                                            <p:fltVal val="0"/>
                                          </p:val>
                                        </p:tav>
                                      </p:tavLst>
                                    </p:anim>
                                    <p:animEffect transition="in" filter="fade">
                                      <p:cBhvr>
                                        <p:cTn id="29" dur="400"/>
                                        <p:tgtEl>
                                          <p:spTgt spid="44"/>
                                        </p:tgtEl>
                                      </p:cBhvr>
                                    </p:animEffect>
                                  </p:childTnLst>
                                </p:cTn>
                              </p:par>
                            </p:childTnLst>
                          </p:cTn>
                        </p:par>
                        <p:par>
                          <p:cTn id="30" fill="hold">
                            <p:stCondLst>
                              <p:cond delay="19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by="(-#ppt_w*2)" calcmode="lin" valueType="num">
                                      <p:cBhvr rctx="PPT">
                                        <p:cTn id="33" dur="250" autoRev="1" fill="hold">
                                          <p:stCondLst>
                                            <p:cond delay="0"/>
                                          </p:stCondLst>
                                        </p:cTn>
                                        <p:tgtEl>
                                          <p:spTgt spid="43"/>
                                        </p:tgtEl>
                                        <p:attrNameLst>
                                          <p:attrName>ppt_w</p:attrName>
                                        </p:attrNameLst>
                                      </p:cBhvr>
                                    </p:anim>
                                    <p:anim by="(#ppt_w*0.50)" calcmode="lin" valueType="num">
                                      <p:cBhvr>
                                        <p:cTn id="34" dur="250" decel="50000" autoRev="1" fill="hold">
                                          <p:stCondLst>
                                            <p:cond delay="0"/>
                                          </p:stCondLst>
                                        </p:cTn>
                                        <p:tgtEl>
                                          <p:spTgt spid="43"/>
                                        </p:tgtEl>
                                        <p:attrNameLst>
                                          <p:attrName>ppt_x</p:attrName>
                                        </p:attrNameLst>
                                      </p:cBhvr>
                                    </p:anim>
                                    <p:anim from="(-#ppt_h/2)" to="(#ppt_y)" calcmode="lin" valueType="num">
                                      <p:cBhvr>
                                        <p:cTn id="35" dur="500" fill="hold">
                                          <p:stCondLst>
                                            <p:cond delay="0"/>
                                          </p:stCondLst>
                                        </p:cTn>
                                        <p:tgtEl>
                                          <p:spTgt spid="43"/>
                                        </p:tgtEl>
                                        <p:attrNameLst>
                                          <p:attrName>ppt_y</p:attrName>
                                        </p:attrNameLst>
                                      </p:cBhvr>
                                    </p:anim>
                                    <p:animRot by="21600000">
                                      <p:cBhvr>
                                        <p:cTn id="36" dur="500" fill="hold">
                                          <p:stCondLst>
                                            <p:cond delay="0"/>
                                          </p:stCondLst>
                                        </p:cTn>
                                        <p:tgtEl>
                                          <p:spTgt spid="4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43" grpId="0"/>
      <p:bldP spid="44" grpId="0"/>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30"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物联网安全现状</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3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50" name="Picture 2" descr="https://s.secrss.com/images/1b9e0e44777a1b8b66fee1a877505c0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66" y="2634608"/>
            <a:ext cx="6163338" cy="37901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12"/>
          <p:cNvSpPr txBox="1"/>
          <p:nvPr/>
        </p:nvSpPr>
        <p:spPr>
          <a:xfrm>
            <a:off x="615626" y="1605579"/>
            <a:ext cx="8182228" cy="807881"/>
          </a:xfrm>
          <a:prstGeom prst="rect">
            <a:avLst/>
          </a:prstGeom>
          <a:noFill/>
        </p:spPr>
        <p:txBody>
          <a:bodyPr wrap="square" lIns="68549" tIns="34274" rIns="68549" bIns="34274" rtlCol="0">
            <a:spAutoFit/>
          </a:bodyPr>
          <a:lstStyle/>
          <a:p>
            <a:r>
              <a:rPr lang="zh-CN" altLang="en-US" sz="2400" dirty="0">
                <a:latin typeface="+mn-ea"/>
              </a:rPr>
              <a:t>万物互联已经取得了巨大进步，</a:t>
            </a:r>
            <a:r>
              <a:rPr lang="zh-CN" altLang="en-US" sz="2400" dirty="0"/>
              <a:t>全球已经有超过 </a:t>
            </a:r>
            <a:r>
              <a:rPr lang="en-US" altLang="zh-CN" sz="2400" dirty="0">
                <a:solidFill>
                  <a:srgbClr val="FF0000"/>
                </a:solidFill>
              </a:rPr>
              <a:t>200 </a:t>
            </a:r>
            <a:r>
              <a:rPr lang="zh-CN" altLang="en-US" sz="2400" dirty="0">
                <a:solidFill>
                  <a:srgbClr val="FF0000"/>
                </a:solidFill>
              </a:rPr>
              <a:t>亿</a:t>
            </a:r>
            <a:r>
              <a:rPr lang="zh-CN" altLang="en-US" sz="2400" dirty="0"/>
              <a:t>个联网设备，</a:t>
            </a:r>
            <a:r>
              <a:rPr lang="en-US" altLang="zh-CN" sz="2400" dirty="0" err="1"/>
              <a:t>IoT</a:t>
            </a:r>
            <a:r>
              <a:rPr lang="zh-CN" altLang="en-US" sz="2400" dirty="0"/>
              <a:t>正在影响着所有行业。</a:t>
            </a:r>
            <a:endParaRPr lang="zh-CN" altLang="en-US" sz="2400" dirty="0">
              <a:latin typeface="+mn-ea"/>
            </a:endParaRPr>
          </a:p>
        </p:txBody>
      </p:sp>
    </p:spTree>
    <p:extLst>
      <p:ext uri="{BB962C8B-B14F-4D97-AF65-F5344CB8AC3E}">
        <p14:creationId xmlns:p14="http://schemas.microsoft.com/office/powerpoint/2010/main" val="1256779277"/>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250" fill="hold"/>
                                        <p:tgtEl>
                                          <p:spTgt spid="31"/>
                                        </p:tgtEl>
                                        <p:attrNameLst>
                                          <p:attrName>ppt_x</p:attrName>
                                        </p:attrNameLst>
                                      </p:cBhvr>
                                      <p:tavLst>
                                        <p:tav tm="0">
                                          <p:val>
                                            <p:strVal val="0-#ppt_w/2"/>
                                          </p:val>
                                        </p:tav>
                                        <p:tav tm="100000">
                                          <p:val>
                                            <p:strVal val="#ppt_x"/>
                                          </p:val>
                                        </p:tav>
                                      </p:tavLst>
                                    </p:anim>
                                    <p:anim calcmode="lin" valueType="num">
                                      <p:cBhvr additive="base">
                                        <p:cTn id="8" dur="2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250" fill="hold"/>
                                        <p:tgtEl>
                                          <p:spTgt spid="32"/>
                                        </p:tgtEl>
                                        <p:attrNameLst>
                                          <p:attrName>ppt_x</p:attrName>
                                        </p:attrNameLst>
                                      </p:cBhvr>
                                      <p:tavLst>
                                        <p:tav tm="0">
                                          <p:val>
                                            <p:strVal val="0-#ppt_w/2"/>
                                          </p:val>
                                        </p:tav>
                                        <p:tav tm="100000">
                                          <p:val>
                                            <p:strVal val="#ppt_x"/>
                                          </p:val>
                                        </p:tav>
                                      </p:tavLst>
                                    </p:anim>
                                    <p:anim calcmode="lin" valueType="num">
                                      <p:cBhvr additive="base">
                                        <p:cTn id="12" dur="25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250" fill="hold"/>
                                        <p:tgtEl>
                                          <p:spTgt spid="33"/>
                                        </p:tgtEl>
                                        <p:attrNameLst>
                                          <p:attrName>ppt_x</p:attrName>
                                        </p:attrNameLst>
                                      </p:cBhvr>
                                      <p:tavLst>
                                        <p:tav tm="0">
                                          <p:val>
                                            <p:strVal val="0-#ppt_w/2"/>
                                          </p:val>
                                        </p:tav>
                                        <p:tav tm="100000">
                                          <p:val>
                                            <p:strVal val="#ppt_x"/>
                                          </p:val>
                                        </p:tav>
                                      </p:tavLst>
                                    </p:anim>
                                    <p:anim calcmode="lin" valueType="num">
                                      <p:cBhvr additive="base">
                                        <p:cTn id="16" dur="250" fill="hold"/>
                                        <p:tgtEl>
                                          <p:spTgt spid="33"/>
                                        </p:tgtEl>
                                        <p:attrNameLst>
                                          <p:attrName>ppt_y</p:attrName>
                                        </p:attrNameLst>
                                      </p:cBhvr>
                                      <p:tavLst>
                                        <p:tav tm="0">
                                          <p:val>
                                            <p:strVal val="#ppt_y"/>
                                          </p:val>
                                        </p:tav>
                                        <p:tav tm="100000">
                                          <p:val>
                                            <p:strVal val="#ppt_y"/>
                                          </p:val>
                                        </p:tav>
                                      </p:tavLst>
                                    </p:anim>
                                  </p:childTnLst>
                                </p:cTn>
                              </p:par>
                            </p:childTnLst>
                          </p:cTn>
                        </p:par>
                        <p:par>
                          <p:cTn id="17" fill="hold">
                            <p:stCondLst>
                              <p:cond delay="35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4"/>
                                        </p:tgtEl>
                                        <p:attrNameLst>
                                          <p:attrName>style.visibility</p:attrName>
                                        </p:attrNameLst>
                                      </p:cBhvr>
                                      <p:to>
                                        <p:strVal val="visible"/>
                                      </p:to>
                                    </p:set>
                                    <p:anim by="(-#ppt_w*2)" calcmode="lin" valueType="num">
                                      <p:cBhvr rctx="PPT">
                                        <p:cTn id="20" dur="125" autoRev="1" fill="hold">
                                          <p:stCondLst>
                                            <p:cond delay="0"/>
                                          </p:stCondLst>
                                        </p:cTn>
                                        <p:tgtEl>
                                          <p:spTgt spid="34"/>
                                        </p:tgtEl>
                                        <p:attrNameLst>
                                          <p:attrName>ppt_w</p:attrName>
                                        </p:attrNameLst>
                                      </p:cBhvr>
                                    </p:anim>
                                    <p:anim by="(#ppt_w*0.50)" calcmode="lin" valueType="num">
                                      <p:cBhvr>
                                        <p:cTn id="21" dur="125" decel="50000" autoRev="1" fill="hold">
                                          <p:stCondLst>
                                            <p:cond delay="0"/>
                                          </p:stCondLst>
                                        </p:cTn>
                                        <p:tgtEl>
                                          <p:spTgt spid="34"/>
                                        </p:tgtEl>
                                        <p:attrNameLst>
                                          <p:attrName>ppt_x</p:attrName>
                                        </p:attrNameLst>
                                      </p:cBhvr>
                                    </p:anim>
                                    <p:anim from="(-#ppt_h/2)" to="(#ppt_y)" calcmode="lin" valueType="num">
                                      <p:cBhvr>
                                        <p:cTn id="22" dur="250" fill="hold">
                                          <p:stCondLst>
                                            <p:cond delay="0"/>
                                          </p:stCondLst>
                                        </p:cTn>
                                        <p:tgtEl>
                                          <p:spTgt spid="34"/>
                                        </p:tgtEl>
                                        <p:attrNameLst>
                                          <p:attrName>ppt_y</p:attrName>
                                        </p:attrNameLst>
                                      </p:cBhvr>
                                    </p:anim>
                                    <p:animRot by="21600000">
                                      <p:cBhvr>
                                        <p:cTn id="23" dur="250" fill="hold">
                                          <p:stCondLst>
                                            <p:cond delay="0"/>
                                          </p:stCondLst>
                                        </p:cTn>
                                        <p:tgtEl>
                                          <p:spTgt spid="34"/>
                                        </p:tgtEl>
                                        <p:attrNameLst>
                                          <p:attrName>r</p:attrName>
                                        </p:attrNameLst>
                                      </p:cBhvr>
                                    </p:animRot>
                                  </p:childTnLst>
                                </p:cTn>
                              </p:par>
                            </p:childTnLst>
                          </p:cTn>
                        </p:par>
                        <p:par>
                          <p:cTn id="24" fill="hold">
                            <p:stCondLst>
                              <p:cond delay="825"/>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30"/>
                                        </p:tgtEl>
                                        <p:attrNameLst>
                                          <p:attrName>style.visibility</p:attrName>
                                        </p:attrNameLst>
                                      </p:cBhvr>
                                      <p:to>
                                        <p:strVal val="visible"/>
                                      </p:to>
                                    </p:set>
                                    <p:anim by="(-#ppt_w*2)" calcmode="lin" valueType="num">
                                      <p:cBhvr rctx="PPT">
                                        <p:cTn id="27" dur="125" autoRev="1" fill="hold">
                                          <p:stCondLst>
                                            <p:cond delay="0"/>
                                          </p:stCondLst>
                                        </p:cTn>
                                        <p:tgtEl>
                                          <p:spTgt spid="30"/>
                                        </p:tgtEl>
                                        <p:attrNameLst>
                                          <p:attrName>ppt_w</p:attrName>
                                        </p:attrNameLst>
                                      </p:cBhvr>
                                    </p:anim>
                                    <p:anim by="(#ppt_w*0.50)" calcmode="lin" valueType="num">
                                      <p:cBhvr>
                                        <p:cTn id="28" dur="125" decel="50000" autoRev="1" fill="hold">
                                          <p:stCondLst>
                                            <p:cond delay="0"/>
                                          </p:stCondLst>
                                        </p:cTn>
                                        <p:tgtEl>
                                          <p:spTgt spid="30"/>
                                        </p:tgtEl>
                                        <p:attrNameLst>
                                          <p:attrName>ppt_x</p:attrName>
                                        </p:attrNameLst>
                                      </p:cBhvr>
                                    </p:anim>
                                    <p:anim from="(-#ppt_h/2)" to="(#ppt_y)" calcmode="lin" valueType="num">
                                      <p:cBhvr>
                                        <p:cTn id="29" dur="250" fill="hold">
                                          <p:stCondLst>
                                            <p:cond delay="0"/>
                                          </p:stCondLst>
                                        </p:cTn>
                                        <p:tgtEl>
                                          <p:spTgt spid="30"/>
                                        </p:tgtEl>
                                        <p:attrNameLst>
                                          <p:attrName>ppt_y</p:attrName>
                                        </p:attrNameLst>
                                      </p:cBhvr>
                                    </p:anim>
                                    <p:animRot by="21600000">
                                      <p:cBhvr>
                                        <p:cTn id="30" dur="250" fill="hold">
                                          <p:stCondLst>
                                            <p:cond delay="0"/>
                                          </p:stCondLst>
                                        </p:cTn>
                                        <p:tgtEl>
                                          <p:spTgt spid="30"/>
                                        </p:tgtEl>
                                        <p:attrNameLst>
                                          <p:attrName>r</p:attrName>
                                        </p:attrNameLst>
                                      </p:cBhvr>
                                    </p:animRot>
                                  </p:childTnLst>
                                </p:cTn>
                              </p:par>
                            </p:childTnLst>
                          </p:cTn>
                        </p:par>
                        <p:par>
                          <p:cTn id="31" fill="hold">
                            <p:stCondLst>
                              <p:cond delay="1225"/>
                            </p:stCondLst>
                            <p:childTnLst>
                              <p:par>
                                <p:cTn id="32" presetID="22" presetClass="entr" presetSubtype="1"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up)">
                                      <p:cBhvr>
                                        <p:cTn id="34" dur="500"/>
                                        <p:tgtEl>
                                          <p:spTgt spid="35"/>
                                        </p:tgtEl>
                                      </p:cBhvr>
                                    </p:animEffect>
                                  </p:childTnLst>
                                </p:cTn>
                              </p:par>
                              <p:par>
                                <p:cTn id="35" presetID="42" presetClass="entr" presetSubtype="0" fill="hold" nodeType="with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fade">
                                      <p:cBhvr>
                                        <p:cTn id="37" dur="500"/>
                                        <p:tgtEl>
                                          <p:spTgt spid="2050"/>
                                        </p:tgtEl>
                                      </p:cBhvr>
                                    </p:animEffect>
                                    <p:anim calcmode="lin" valueType="num">
                                      <p:cBhvr>
                                        <p:cTn id="38" dur="500" fill="hold"/>
                                        <p:tgtEl>
                                          <p:spTgt spid="2050"/>
                                        </p:tgtEl>
                                        <p:attrNameLst>
                                          <p:attrName>ppt_x</p:attrName>
                                        </p:attrNameLst>
                                      </p:cBhvr>
                                      <p:tavLst>
                                        <p:tav tm="0">
                                          <p:val>
                                            <p:strVal val="#ppt_x"/>
                                          </p:val>
                                        </p:tav>
                                        <p:tav tm="100000">
                                          <p:val>
                                            <p:strVal val="#ppt_x"/>
                                          </p:val>
                                        </p:tav>
                                      </p:tavLst>
                                    </p:anim>
                                    <p:anim calcmode="lin" valueType="num">
                                      <p:cBhvr>
                                        <p:cTn id="39" dur="5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bldLvl="0" animBg="1"/>
      <p:bldP spid="32" grpId="0" bldLvl="0" animBg="1"/>
      <p:bldP spid="33" grpId="0" bldLvl="0" animBg="1"/>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30"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物联网安全现状</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3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12"/>
          <p:cNvSpPr txBox="1"/>
          <p:nvPr/>
        </p:nvSpPr>
        <p:spPr>
          <a:xfrm>
            <a:off x="615626" y="1527614"/>
            <a:ext cx="8182228" cy="807881"/>
          </a:xfrm>
          <a:prstGeom prst="rect">
            <a:avLst/>
          </a:prstGeom>
          <a:noFill/>
        </p:spPr>
        <p:txBody>
          <a:bodyPr wrap="square" lIns="68549" tIns="34274" rIns="68549" bIns="34274" rtlCol="0">
            <a:spAutoFit/>
          </a:bodyPr>
          <a:lstStyle/>
          <a:p>
            <a:r>
              <a:rPr lang="zh-CN" altLang="en-US" sz="2400" dirty="0">
                <a:latin typeface="+mn-ea"/>
              </a:rPr>
              <a:t>然而，承载广大用户海量隐私数据与普遍脆弱的</a:t>
            </a:r>
            <a:r>
              <a:rPr lang="en-US" altLang="zh-CN" sz="2400" dirty="0" err="1">
                <a:latin typeface="+mn-ea"/>
              </a:rPr>
              <a:t>IoT</a:t>
            </a:r>
            <a:r>
              <a:rPr lang="zh-CN" altLang="en-US" sz="2400" dirty="0">
                <a:latin typeface="+mn-ea"/>
              </a:rPr>
              <a:t>终端，让攻击者看到“宝藏”。仅</a:t>
            </a:r>
            <a:r>
              <a:rPr lang="en-US" altLang="zh-CN" sz="2400" dirty="0">
                <a:latin typeface="+mn-ea"/>
              </a:rPr>
              <a:t>2017</a:t>
            </a:r>
            <a:r>
              <a:rPr lang="zh-CN" altLang="en-US" sz="2400" dirty="0">
                <a:latin typeface="+mn-ea"/>
              </a:rPr>
              <a:t>年，</a:t>
            </a:r>
            <a:r>
              <a:rPr lang="en-US" altLang="zh-CN" sz="2400" dirty="0" err="1">
                <a:latin typeface="+mn-ea"/>
              </a:rPr>
              <a:t>IoT</a:t>
            </a:r>
            <a:r>
              <a:rPr lang="zh-CN" altLang="en-US" sz="2400" dirty="0">
                <a:latin typeface="+mn-ea"/>
              </a:rPr>
              <a:t>攻击暴增</a:t>
            </a:r>
            <a:r>
              <a:rPr lang="en-US" altLang="zh-CN" sz="2400" dirty="0">
                <a:solidFill>
                  <a:srgbClr val="FF0000"/>
                </a:solidFill>
                <a:latin typeface="+mn-ea"/>
              </a:rPr>
              <a:t>600%</a:t>
            </a:r>
            <a:r>
              <a:rPr lang="zh-CN" altLang="en-US" sz="2400" dirty="0">
                <a:latin typeface="+mn-ea"/>
              </a:rPr>
              <a:t>。</a:t>
            </a:r>
          </a:p>
        </p:txBody>
      </p:sp>
      <p:pic>
        <p:nvPicPr>
          <p:cNvPr id="8194" name="Picture 2" descr="https://s.secrss.com/images/a221cb8f75e917ad2ce3340a7c66b4c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723" y="2615242"/>
            <a:ext cx="7173273" cy="3911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234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par>
                                <p:cTn id="8" presetID="42" presetClass="entr" presetSubtype="0" fill="hold"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fade">
                                      <p:cBhvr>
                                        <p:cTn id="10" dur="500"/>
                                        <p:tgtEl>
                                          <p:spTgt spid="8194"/>
                                        </p:tgtEl>
                                      </p:cBhvr>
                                    </p:animEffect>
                                    <p:anim calcmode="lin" valueType="num">
                                      <p:cBhvr>
                                        <p:cTn id="11" dur="500" fill="hold"/>
                                        <p:tgtEl>
                                          <p:spTgt spid="8194"/>
                                        </p:tgtEl>
                                        <p:attrNameLst>
                                          <p:attrName>ppt_x</p:attrName>
                                        </p:attrNameLst>
                                      </p:cBhvr>
                                      <p:tavLst>
                                        <p:tav tm="0">
                                          <p:val>
                                            <p:strVal val="#ppt_x"/>
                                          </p:val>
                                        </p:tav>
                                        <p:tav tm="100000">
                                          <p:val>
                                            <p:strVal val="#ppt_x"/>
                                          </p:val>
                                        </p:tav>
                                      </p:tavLst>
                                    </p:anim>
                                    <p:anim calcmode="lin" valueType="num">
                                      <p:cBhvr>
                                        <p:cTn id="12" dur="5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30"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物联网安全现状</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3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12"/>
          <p:cNvSpPr txBox="1"/>
          <p:nvPr/>
        </p:nvSpPr>
        <p:spPr>
          <a:xfrm>
            <a:off x="4063818" y="2807785"/>
            <a:ext cx="4593148" cy="3023872"/>
          </a:xfrm>
          <a:prstGeom prst="rect">
            <a:avLst/>
          </a:prstGeom>
          <a:noFill/>
        </p:spPr>
        <p:txBody>
          <a:bodyPr wrap="square" lIns="68549" tIns="34274" rIns="68549" bIns="34274" rtlCol="0">
            <a:spAutoFit/>
          </a:bodyPr>
          <a:lstStyle/>
          <a:p>
            <a:r>
              <a:rPr lang="zh-CN" altLang="en-US" sz="2400" dirty="0">
                <a:latin typeface="+mn-ea"/>
              </a:rPr>
              <a:t>  思科安全研究团队发现攻击者利用恶意程序</a:t>
            </a:r>
            <a:r>
              <a:rPr lang="en-US" altLang="zh-CN" sz="2400" dirty="0" err="1">
                <a:solidFill>
                  <a:srgbClr val="FF0000"/>
                </a:solidFill>
                <a:latin typeface="+mn-ea"/>
              </a:rPr>
              <a:t>VPNFilter</a:t>
            </a:r>
            <a:r>
              <a:rPr lang="zh-CN" altLang="en-US" sz="2400" dirty="0">
                <a:latin typeface="+mn-ea"/>
              </a:rPr>
              <a:t>感染了全球 </a:t>
            </a:r>
            <a:r>
              <a:rPr lang="en-US" altLang="zh-CN" sz="2400" dirty="0">
                <a:solidFill>
                  <a:srgbClr val="FF0000"/>
                </a:solidFill>
                <a:latin typeface="+mn-ea"/>
              </a:rPr>
              <a:t>54</a:t>
            </a:r>
            <a:r>
              <a:rPr lang="zh-CN" altLang="en-US" sz="2400" dirty="0">
                <a:latin typeface="+mn-ea"/>
              </a:rPr>
              <a:t>个国家的超过</a:t>
            </a:r>
            <a:r>
              <a:rPr lang="en-US" altLang="zh-CN" sz="2400" dirty="0">
                <a:solidFill>
                  <a:srgbClr val="FF0000"/>
                </a:solidFill>
                <a:latin typeface="+mn-ea"/>
              </a:rPr>
              <a:t>50</a:t>
            </a:r>
            <a:r>
              <a:rPr lang="zh-CN" altLang="en-US" sz="2400" dirty="0">
                <a:solidFill>
                  <a:srgbClr val="FF0000"/>
                </a:solidFill>
                <a:latin typeface="+mn-ea"/>
              </a:rPr>
              <a:t>万</a:t>
            </a:r>
            <a:r>
              <a:rPr lang="zh-CN" altLang="en-US" sz="2400" dirty="0">
                <a:latin typeface="+mn-ea"/>
              </a:rPr>
              <a:t>台路由器，包括</a:t>
            </a:r>
            <a:r>
              <a:rPr lang="en-US" altLang="zh-CN" sz="2400" dirty="0">
                <a:solidFill>
                  <a:srgbClr val="FF0000"/>
                </a:solidFill>
                <a:latin typeface="+mn-ea"/>
              </a:rPr>
              <a:t>TP-Link</a:t>
            </a:r>
            <a:r>
              <a:rPr lang="zh-CN" altLang="en-US" sz="2400" dirty="0">
                <a:solidFill>
                  <a:srgbClr val="FF0000"/>
                </a:solidFill>
                <a:latin typeface="+mn-ea"/>
              </a:rPr>
              <a:t>、华硕、华为、中兴</a:t>
            </a:r>
            <a:r>
              <a:rPr lang="zh-CN" altLang="en-US" sz="2400" dirty="0">
                <a:latin typeface="+mn-ea"/>
              </a:rPr>
              <a:t>等品牌的路由器。</a:t>
            </a:r>
            <a:endParaRPr lang="en-US" altLang="zh-CN" sz="2400" dirty="0">
              <a:latin typeface="+mn-ea"/>
            </a:endParaRPr>
          </a:p>
          <a:p>
            <a:r>
              <a:rPr lang="zh-CN" altLang="en-US" sz="2400" dirty="0">
                <a:latin typeface="+mn-ea"/>
              </a:rPr>
              <a:t>  攻击者可以对被感染的路由器注入</a:t>
            </a:r>
            <a:r>
              <a:rPr lang="zh-CN" altLang="en-US" sz="2400" dirty="0">
                <a:solidFill>
                  <a:srgbClr val="FF0000"/>
                </a:solidFill>
                <a:latin typeface="+mn-ea"/>
              </a:rPr>
              <a:t>恶意流量负载</a:t>
            </a:r>
            <a:r>
              <a:rPr lang="zh-CN" altLang="en-US" sz="2400" dirty="0">
                <a:latin typeface="+mn-ea"/>
              </a:rPr>
              <a:t>，甚至还能悄悄地</a:t>
            </a:r>
            <a:r>
              <a:rPr lang="zh-CN" altLang="en-US" sz="2400" dirty="0">
                <a:solidFill>
                  <a:srgbClr val="FF0000"/>
                </a:solidFill>
                <a:latin typeface="+mn-ea"/>
              </a:rPr>
              <a:t>修改</a:t>
            </a:r>
            <a:r>
              <a:rPr lang="zh-CN" altLang="en-US" sz="2400" dirty="0">
                <a:latin typeface="+mn-ea"/>
              </a:rPr>
              <a:t>网站发送的内容。</a:t>
            </a:r>
          </a:p>
        </p:txBody>
      </p:sp>
      <p:pic>
        <p:nvPicPr>
          <p:cNvPr id="9218" name="Picture 2" descr="https://s.secrss.com/images/2c9592ed214565915c9ef8fd84fd8e7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18" y="2414721"/>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2"/>
          <p:cNvSpPr txBox="1"/>
          <p:nvPr/>
        </p:nvSpPr>
        <p:spPr>
          <a:xfrm>
            <a:off x="615626" y="1649523"/>
            <a:ext cx="5130081" cy="500105"/>
          </a:xfrm>
          <a:prstGeom prst="rect">
            <a:avLst/>
          </a:prstGeom>
          <a:noFill/>
        </p:spPr>
        <p:txBody>
          <a:bodyPr wrap="square" lIns="68549" tIns="34274" rIns="68549" bIns="34274" rtlCol="0">
            <a:spAutoFit/>
          </a:bodyPr>
          <a:lstStyle>
            <a:defPPr>
              <a:defRPr lang="zh-CN"/>
            </a:defPPr>
            <a:lvl1pPr>
              <a:defRPr sz="6800" b="1">
                <a:solidFill>
                  <a:schemeClr val="accent1"/>
                </a:solidFill>
                <a:latin typeface="+mj-ea"/>
                <a:ea typeface="+mj-ea"/>
              </a:defRPr>
            </a:lvl1pPr>
          </a:lstStyle>
          <a:p>
            <a:r>
              <a:rPr lang="en-US" altLang="zh-CN" sz="2800" dirty="0" err="1">
                <a:solidFill>
                  <a:srgbClr val="FF0000"/>
                </a:solidFill>
              </a:rPr>
              <a:t>VPNFilter</a:t>
            </a:r>
            <a:r>
              <a:rPr lang="en-US" altLang="zh-CN" sz="2800" dirty="0">
                <a:solidFill>
                  <a:srgbClr val="FF0000"/>
                </a:solidFill>
              </a:rPr>
              <a:t> KO 50</a:t>
            </a:r>
            <a:r>
              <a:rPr lang="zh-CN" altLang="en-US" sz="2800" dirty="0">
                <a:solidFill>
                  <a:srgbClr val="FF0000"/>
                </a:solidFill>
              </a:rPr>
              <a:t>万台路由器！</a:t>
            </a:r>
          </a:p>
        </p:txBody>
      </p:sp>
    </p:spTree>
    <p:extLst>
      <p:ext uri="{BB962C8B-B14F-4D97-AF65-F5344CB8AC3E}">
        <p14:creationId xmlns:p14="http://schemas.microsoft.com/office/powerpoint/2010/main" val="3114315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125" autoRev="1" fill="hold">
                                          <p:stCondLst>
                                            <p:cond delay="0"/>
                                          </p:stCondLst>
                                        </p:cTn>
                                        <p:tgtEl>
                                          <p:spTgt spid="11"/>
                                        </p:tgtEl>
                                        <p:attrNameLst>
                                          <p:attrName>ppt_w</p:attrName>
                                        </p:attrNameLst>
                                      </p:cBhvr>
                                    </p:anim>
                                    <p:anim by="(#ppt_w*0.50)" calcmode="lin" valueType="num">
                                      <p:cBhvr>
                                        <p:cTn id="8" dur="125" decel="50000" autoRev="1" fill="hold">
                                          <p:stCondLst>
                                            <p:cond delay="0"/>
                                          </p:stCondLst>
                                        </p:cTn>
                                        <p:tgtEl>
                                          <p:spTgt spid="11"/>
                                        </p:tgtEl>
                                        <p:attrNameLst>
                                          <p:attrName>ppt_x</p:attrName>
                                        </p:attrNameLst>
                                      </p:cBhvr>
                                    </p:anim>
                                    <p:anim from="(-#ppt_h/2)" to="(#ppt_y)" calcmode="lin" valueType="num">
                                      <p:cBhvr>
                                        <p:cTn id="9" dur="250" fill="hold">
                                          <p:stCondLst>
                                            <p:cond delay="0"/>
                                          </p:stCondLst>
                                        </p:cTn>
                                        <p:tgtEl>
                                          <p:spTgt spid="11"/>
                                        </p:tgtEl>
                                        <p:attrNameLst>
                                          <p:attrName>ppt_y</p:attrName>
                                        </p:attrNameLst>
                                      </p:cBhvr>
                                    </p:anim>
                                    <p:animRot by="21600000">
                                      <p:cBhvr>
                                        <p:cTn id="10" dur="250" fill="hold">
                                          <p:stCondLst>
                                            <p:cond delay="0"/>
                                          </p:stCondLst>
                                        </p:cTn>
                                        <p:tgtEl>
                                          <p:spTgt spid="11"/>
                                        </p:tgtEl>
                                        <p:attrNameLst>
                                          <p:attrName>r</p:attrName>
                                        </p:attrNameLst>
                                      </p:cBhvr>
                                    </p:animRot>
                                  </p:childTnLst>
                                </p:cTn>
                              </p:par>
                              <p:par>
                                <p:cTn id="11" presetID="22"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par>
                                <p:cTn id="14" presetID="42" presetClass="entr" presetSubtype="0" fill="hold" nodeType="withEffect">
                                  <p:stCondLst>
                                    <p:cond delay="0"/>
                                  </p:stCondLst>
                                  <p:childTnLst>
                                    <p:set>
                                      <p:cBhvr>
                                        <p:cTn id="15" dur="1" fill="hold">
                                          <p:stCondLst>
                                            <p:cond delay="0"/>
                                          </p:stCondLst>
                                        </p:cTn>
                                        <p:tgtEl>
                                          <p:spTgt spid="9218"/>
                                        </p:tgtEl>
                                        <p:attrNameLst>
                                          <p:attrName>style.visibility</p:attrName>
                                        </p:attrNameLst>
                                      </p:cBhvr>
                                      <p:to>
                                        <p:strVal val="visible"/>
                                      </p:to>
                                    </p:set>
                                    <p:animEffect transition="in" filter="fade">
                                      <p:cBhvr>
                                        <p:cTn id="16" dur="1000"/>
                                        <p:tgtEl>
                                          <p:spTgt spid="9218"/>
                                        </p:tgtEl>
                                      </p:cBhvr>
                                    </p:animEffect>
                                    <p:anim calcmode="lin" valueType="num">
                                      <p:cBhvr>
                                        <p:cTn id="17" dur="1000" fill="hold"/>
                                        <p:tgtEl>
                                          <p:spTgt spid="9218"/>
                                        </p:tgtEl>
                                        <p:attrNameLst>
                                          <p:attrName>ppt_x</p:attrName>
                                        </p:attrNameLst>
                                      </p:cBhvr>
                                      <p:tavLst>
                                        <p:tav tm="0">
                                          <p:val>
                                            <p:strVal val="#ppt_x"/>
                                          </p:val>
                                        </p:tav>
                                        <p:tav tm="100000">
                                          <p:val>
                                            <p:strVal val="#ppt_x"/>
                                          </p:val>
                                        </p:tav>
                                      </p:tavLst>
                                    </p:anim>
                                    <p:anim calcmode="lin" valueType="num">
                                      <p:cBhvr>
                                        <p:cTn id="18"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30"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物联网安全现状</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3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12"/>
          <p:cNvSpPr txBox="1"/>
          <p:nvPr/>
        </p:nvSpPr>
        <p:spPr>
          <a:xfrm>
            <a:off x="4009226" y="2623119"/>
            <a:ext cx="4593148" cy="3393204"/>
          </a:xfrm>
          <a:prstGeom prst="rect">
            <a:avLst/>
          </a:prstGeom>
          <a:noFill/>
        </p:spPr>
        <p:txBody>
          <a:bodyPr wrap="square" lIns="68549" tIns="34274" rIns="68549" bIns="34274" rtlCol="0">
            <a:spAutoFit/>
          </a:bodyPr>
          <a:lstStyle/>
          <a:p>
            <a:r>
              <a:rPr lang="zh-CN" altLang="en-US" sz="2400" dirty="0">
                <a:latin typeface="+mn-ea"/>
              </a:rPr>
              <a:t>  </a:t>
            </a:r>
            <a:r>
              <a:rPr lang="en-US" altLang="zh-CN" sz="2400" dirty="0" err="1">
                <a:latin typeface="+mn-ea"/>
              </a:rPr>
              <a:t>IOActive</a:t>
            </a:r>
            <a:r>
              <a:rPr lang="zh-CN" altLang="en-US" sz="2400" dirty="0">
                <a:latin typeface="+mn-ea"/>
              </a:rPr>
              <a:t>公司的安全研究人员警告称，</a:t>
            </a:r>
            <a:r>
              <a:rPr lang="zh-CN" altLang="en-US" sz="2400" dirty="0">
                <a:solidFill>
                  <a:srgbClr val="FF0000"/>
                </a:solidFill>
                <a:latin typeface="+mn-ea"/>
              </a:rPr>
              <a:t>飞机、舰船和军方使用的卫星系统</a:t>
            </a:r>
            <a:r>
              <a:rPr lang="zh-CN" altLang="en-US" sz="2400" dirty="0">
                <a:latin typeface="+mn-ea"/>
              </a:rPr>
              <a:t>中均含有可能让黑客控制它们的安全漏洞。</a:t>
            </a:r>
            <a:endParaRPr lang="en-US" altLang="zh-CN" sz="2400" dirty="0">
              <a:latin typeface="+mn-ea"/>
            </a:endParaRPr>
          </a:p>
          <a:p>
            <a:r>
              <a:rPr lang="en-US" altLang="zh-CN" sz="2400" dirty="0">
                <a:latin typeface="+mn-ea"/>
              </a:rPr>
              <a:t>  </a:t>
            </a:r>
            <a:r>
              <a:rPr lang="zh-CN" altLang="en-US" sz="2400" dirty="0">
                <a:latin typeface="+mn-ea"/>
              </a:rPr>
              <a:t>最严重的漏洞可能会让攻击者向卫星天线</a:t>
            </a:r>
            <a:r>
              <a:rPr lang="zh-CN" altLang="en-US" sz="2400" dirty="0">
                <a:solidFill>
                  <a:srgbClr val="FF0000"/>
                </a:solidFill>
                <a:latin typeface="+mn-ea"/>
              </a:rPr>
              <a:t>过度充电</a:t>
            </a:r>
            <a:r>
              <a:rPr lang="zh-CN" altLang="en-US" sz="2400" dirty="0">
                <a:latin typeface="+mn-ea"/>
              </a:rPr>
              <a:t>，从而损害设备或损害运营商利益，其他漏洞可能会被用来</a:t>
            </a:r>
            <a:r>
              <a:rPr lang="zh-CN" altLang="en-US" sz="2400" dirty="0">
                <a:solidFill>
                  <a:srgbClr val="FF0000"/>
                </a:solidFill>
                <a:latin typeface="+mn-ea"/>
              </a:rPr>
              <a:t>泄露</a:t>
            </a:r>
            <a:r>
              <a:rPr lang="zh-CN" altLang="en-US" sz="2400" dirty="0">
                <a:latin typeface="+mn-ea"/>
              </a:rPr>
              <a:t>军事力量在特定地区的确切位置。</a:t>
            </a:r>
          </a:p>
        </p:txBody>
      </p:sp>
      <p:pic>
        <p:nvPicPr>
          <p:cNvPr id="10242" name="Picture 2" descr="https://s.secrss.com/images/418b71c36d00153f7fae489a541c5a4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26" y="2414721"/>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2"/>
          <p:cNvSpPr txBox="1"/>
          <p:nvPr/>
        </p:nvSpPr>
        <p:spPr>
          <a:xfrm>
            <a:off x="615626" y="1649523"/>
            <a:ext cx="5130081" cy="500105"/>
          </a:xfrm>
          <a:prstGeom prst="rect">
            <a:avLst/>
          </a:prstGeom>
          <a:noFill/>
        </p:spPr>
        <p:txBody>
          <a:bodyPr wrap="square" lIns="68549" tIns="34274" rIns="68549" bIns="34274" rtlCol="0">
            <a:spAutoFit/>
          </a:bodyPr>
          <a:lstStyle>
            <a:defPPr>
              <a:defRPr lang="zh-CN"/>
            </a:defPPr>
            <a:lvl1pPr>
              <a:defRPr sz="6800" b="1">
                <a:solidFill>
                  <a:schemeClr val="accent1"/>
                </a:solidFill>
                <a:latin typeface="+mj-ea"/>
                <a:ea typeface="+mj-ea"/>
              </a:defRPr>
            </a:lvl1pPr>
          </a:lstStyle>
          <a:p>
            <a:r>
              <a:rPr lang="zh-CN" altLang="en-US" sz="2800" dirty="0">
                <a:solidFill>
                  <a:srgbClr val="FF0000"/>
                </a:solidFill>
              </a:rPr>
              <a:t>太空上都不安全！</a:t>
            </a:r>
          </a:p>
        </p:txBody>
      </p:sp>
    </p:spTree>
    <p:extLst>
      <p:ext uri="{BB962C8B-B14F-4D97-AF65-F5344CB8AC3E}">
        <p14:creationId xmlns:p14="http://schemas.microsoft.com/office/powerpoint/2010/main" val="1954656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125" autoRev="1" fill="hold">
                                          <p:stCondLst>
                                            <p:cond delay="0"/>
                                          </p:stCondLst>
                                        </p:cTn>
                                        <p:tgtEl>
                                          <p:spTgt spid="11"/>
                                        </p:tgtEl>
                                        <p:attrNameLst>
                                          <p:attrName>ppt_w</p:attrName>
                                        </p:attrNameLst>
                                      </p:cBhvr>
                                    </p:anim>
                                    <p:anim by="(#ppt_w*0.50)" calcmode="lin" valueType="num">
                                      <p:cBhvr>
                                        <p:cTn id="8" dur="125" decel="50000" autoRev="1" fill="hold">
                                          <p:stCondLst>
                                            <p:cond delay="0"/>
                                          </p:stCondLst>
                                        </p:cTn>
                                        <p:tgtEl>
                                          <p:spTgt spid="11"/>
                                        </p:tgtEl>
                                        <p:attrNameLst>
                                          <p:attrName>ppt_x</p:attrName>
                                        </p:attrNameLst>
                                      </p:cBhvr>
                                    </p:anim>
                                    <p:anim from="(-#ppt_h/2)" to="(#ppt_y)" calcmode="lin" valueType="num">
                                      <p:cBhvr>
                                        <p:cTn id="9" dur="250" fill="hold">
                                          <p:stCondLst>
                                            <p:cond delay="0"/>
                                          </p:stCondLst>
                                        </p:cTn>
                                        <p:tgtEl>
                                          <p:spTgt spid="11"/>
                                        </p:tgtEl>
                                        <p:attrNameLst>
                                          <p:attrName>ppt_y</p:attrName>
                                        </p:attrNameLst>
                                      </p:cBhvr>
                                    </p:anim>
                                    <p:animRot by="21600000">
                                      <p:cBhvr>
                                        <p:cTn id="10" dur="250" fill="hold">
                                          <p:stCondLst>
                                            <p:cond delay="0"/>
                                          </p:stCondLst>
                                        </p:cTn>
                                        <p:tgtEl>
                                          <p:spTgt spid="11"/>
                                        </p:tgtEl>
                                        <p:attrNameLst>
                                          <p:attrName>r</p:attrName>
                                        </p:attrNameLst>
                                      </p:cBhvr>
                                    </p:animRot>
                                  </p:childTnLst>
                                </p:cTn>
                              </p:par>
                              <p:par>
                                <p:cTn id="11" presetID="22"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par>
                                <p:cTn id="14" presetID="42" presetClass="entr" presetSubtype="0" fill="hold" nodeType="withEffect">
                                  <p:stCondLst>
                                    <p:cond delay="0"/>
                                  </p:stCondLst>
                                  <p:childTnLst>
                                    <p:set>
                                      <p:cBhvr>
                                        <p:cTn id="15" dur="1" fill="hold">
                                          <p:stCondLst>
                                            <p:cond delay="0"/>
                                          </p:stCondLst>
                                        </p:cTn>
                                        <p:tgtEl>
                                          <p:spTgt spid="10242"/>
                                        </p:tgtEl>
                                        <p:attrNameLst>
                                          <p:attrName>style.visibility</p:attrName>
                                        </p:attrNameLst>
                                      </p:cBhvr>
                                      <p:to>
                                        <p:strVal val="visible"/>
                                      </p:to>
                                    </p:set>
                                    <p:animEffect transition="in" filter="fade">
                                      <p:cBhvr>
                                        <p:cTn id="16" dur="1000"/>
                                        <p:tgtEl>
                                          <p:spTgt spid="10242"/>
                                        </p:tgtEl>
                                      </p:cBhvr>
                                    </p:animEffect>
                                    <p:anim calcmode="lin" valueType="num">
                                      <p:cBhvr>
                                        <p:cTn id="17" dur="1000" fill="hold"/>
                                        <p:tgtEl>
                                          <p:spTgt spid="10242"/>
                                        </p:tgtEl>
                                        <p:attrNameLst>
                                          <p:attrName>ppt_x</p:attrName>
                                        </p:attrNameLst>
                                      </p:cBhvr>
                                      <p:tavLst>
                                        <p:tav tm="0">
                                          <p:val>
                                            <p:strVal val="#ppt_x"/>
                                          </p:val>
                                        </p:tav>
                                        <p:tav tm="100000">
                                          <p:val>
                                            <p:strVal val="#ppt_x"/>
                                          </p:val>
                                        </p:tav>
                                      </p:tavLst>
                                    </p:anim>
                                    <p:anim calcmode="lin" valueType="num">
                                      <p:cBhvr>
                                        <p:cTn id="18"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30"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物联网安全现状</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3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12"/>
          <p:cNvSpPr txBox="1"/>
          <p:nvPr/>
        </p:nvSpPr>
        <p:spPr>
          <a:xfrm>
            <a:off x="4227590" y="2996452"/>
            <a:ext cx="4593148" cy="2654541"/>
          </a:xfrm>
          <a:prstGeom prst="rect">
            <a:avLst/>
          </a:prstGeom>
          <a:noFill/>
        </p:spPr>
        <p:txBody>
          <a:bodyPr wrap="square" lIns="68549" tIns="34274" rIns="68549" bIns="34274" rtlCol="0">
            <a:spAutoFit/>
          </a:bodyPr>
          <a:lstStyle/>
          <a:p>
            <a:r>
              <a:rPr lang="en-US" altLang="zh-CN" sz="2400" dirty="0">
                <a:latin typeface="+mn-ea"/>
              </a:rPr>
              <a:t>  2018</a:t>
            </a:r>
            <a:r>
              <a:rPr lang="zh-CN" altLang="en-US" sz="2400" dirty="0">
                <a:latin typeface="+mn-ea"/>
              </a:rPr>
              <a:t>年第一季度，全球医疗设备召回总量超过</a:t>
            </a:r>
            <a:r>
              <a:rPr lang="en-US" altLang="zh-CN" sz="2400" dirty="0">
                <a:solidFill>
                  <a:srgbClr val="FF0000"/>
                </a:solidFill>
                <a:latin typeface="+mn-ea"/>
              </a:rPr>
              <a:t>2.08</a:t>
            </a:r>
            <a:r>
              <a:rPr lang="zh-CN" altLang="en-US" sz="2400" dirty="0">
                <a:solidFill>
                  <a:srgbClr val="FF0000"/>
                </a:solidFill>
                <a:latin typeface="+mn-ea"/>
              </a:rPr>
              <a:t>亿</a:t>
            </a:r>
            <a:r>
              <a:rPr lang="zh-CN" altLang="en-US" sz="2400" dirty="0">
                <a:latin typeface="+mn-ea"/>
              </a:rPr>
              <a:t>台，超过了</a:t>
            </a:r>
            <a:r>
              <a:rPr lang="en-US" altLang="zh-CN" sz="2400" dirty="0">
                <a:latin typeface="+mn-ea"/>
              </a:rPr>
              <a:t>2017</a:t>
            </a:r>
            <a:r>
              <a:rPr lang="zh-CN" altLang="en-US" sz="2400" dirty="0">
                <a:latin typeface="+mn-ea"/>
              </a:rPr>
              <a:t>年全年的召回总数。</a:t>
            </a:r>
            <a:endParaRPr lang="en-US" altLang="zh-CN" sz="2400" dirty="0">
              <a:latin typeface="+mn-ea"/>
            </a:endParaRPr>
          </a:p>
          <a:p>
            <a:r>
              <a:rPr lang="zh-CN" altLang="en-US" sz="2400" dirty="0">
                <a:latin typeface="+mn-ea"/>
              </a:rPr>
              <a:t>  原因是这些医疗设备存在严重的安全漏洞。例如，网购的起搏器存在</a:t>
            </a:r>
            <a:r>
              <a:rPr lang="en-US" altLang="zh-CN" sz="2400" dirty="0">
                <a:solidFill>
                  <a:srgbClr val="FF0000"/>
                </a:solidFill>
                <a:latin typeface="+mn-ea"/>
              </a:rPr>
              <a:t>8000</a:t>
            </a:r>
            <a:r>
              <a:rPr lang="zh-CN" altLang="en-US" sz="2400" dirty="0">
                <a:latin typeface="+mn-ea"/>
              </a:rPr>
              <a:t>个程序漏洞，极易遭受黑客攻击。</a:t>
            </a:r>
          </a:p>
        </p:txBody>
      </p:sp>
      <p:sp>
        <p:nvSpPr>
          <p:cNvPr id="11" name="TextBox 42"/>
          <p:cNvSpPr txBox="1"/>
          <p:nvPr/>
        </p:nvSpPr>
        <p:spPr>
          <a:xfrm>
            <a:off x="615626" y="1649523"/>
            <a:ext cx="5130081" cy="500105"/>
          </a:xfrm>
          <a:prstGeom prst="rect">
            <a:avLst/>
          </a:prstGeom>
          <a:noFill/>
        </p:spPr>
        <p:txBody>
          <a:bodyPr wrap="square" lIns="68549" tIns="34274" rIns="68549" bIns="34274" rtlCol="0">
            <a:spAutoFit/>
          </a:bodyPr>
          <a:lstStyle>
            <a:defPPr>
              <a:defRPr lang="zh-CN"/>
            </a:defPPr>
            <a:lvl1pPr>
              <a:defRPr sz="6800" b="1">
                <a:solidFill>
                  <a:schemeClr val="accent1"/>
                </a:solidFill>
                <a:latin typeface="+mj-ea"/>
                <a:ea typeface="+mj-ea"/>
              </a:defRPr>
            </a:lvl1pPr>
          </a:lstStyle>
          <a:p>
            <a:r>
              <a:rPr lang="zh-CN" altLang="en-US" sz="2800" dirty="0">
                <a:solidFill>
                  <a:srgbClr val="FF0000"/>
                </a:solidFill>
              </a:rPr>
              <a:t>黑客可以决定你的死亡时间！</a:t>
            </a:r>
          </a:p>
        </p:txBody>
      </p:sp>
      <p:pic>
        <p:nvPicPr>
          <p:cNvPr id="12290" name="Picture 2" descr="https://s.secrss.com/images/bb27ad0c0176d6f8e6260771c78e1c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26" y="241472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88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125" autoRev="1" fill="hold">
                                          <p:stCondLst>
                                            <p:cond delay="0"/>
                                          </p:stCondLst>
                                        </p:cTn>
                                        <p:tgtEl>
                                          <p:spTgt spid="11"/>
                                        </p:tgtEl>
                                        <p:attrNameLst>
                                          <p:attrName>ppt_w</p:attrName>
                                        </p:attrNameLst>
                                      </p:cBhvr>
                                    </p:anim>
                                    <p:anim by="(#ppt_w*0.50)" calcmode="lin" valueType="num">
                                      <p:cBhvr>
                                        <p:cTn id="8" dur="125" decel="50000" autoRev="1" fill="hold">
                                          <p:stCondLst>
                                            <p:cond delay="0"/>
                                          </p:stCondLst>
                                        </p:cTn>
                                        <p:tgtEl>
                                          <p:spTgt spid="11"/>
                                        </p:tgtEl>
                                        <p:attrNameLst>
                                          <p:attrName>ppt_x</p:attrName>
                                        </p:attrNameLst>
                                      </p:cBhvr>
                                    </p:anim>
                                    <p:anim from="(-#ppt_h/2)" to="(#ppt_y)" calcmode="lin" valueType="num">
                                      <p:cBhvr>
                                        <p:cTn id="9" dur="250" fill="hold">
                                          <p:stCondLst>
                                            <p:cond delay="0"/>
                                          </p:stCondLst>
                                        </p:cTn>
                                        <p:tgtEl>
                                          <p:spTgt spid="11"/>
                                        </p:tgtEl>
                                        <p:attrNameLst>
                                          <p:attrName>ppt_y</p:attrName>
                                        </p:attrNameLst>
                                      </p:cBhvr>
                                    </p:anim>
                                    <p:animRot by="21600000">
                                      <p:cBhvr>
                                        <p:cTn id="10" dur="250" fill="hold">
                                          <p:stCondLst>
                                            <p:cond delay="0"/>
                                          </p:stCondLst>
                                        </p:cTn>
                                        <p:tgtEl>
                                          <p:spTgt spid="11"/>
                                        </p:tgtEl>
                                        <p:attrNameLst>
                                          <p:attrName>r</p:attrName>
                                        </p:attrNameLst>
                                      </p:cBhvr>
                                    </p:animRot>
                                  </p:childTnLst>
                                </p:cTn>
                              </p:par>
                              <p:par>
                                <p:cTn id="11" presetID="22"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par>
                                <p:cTn id="14" presetID="42" presetClass="entr" presetSubtype="0" fill="hold" nodeType="withEffect">
                                  <p:stCondLst>
                                    <p:cond delay="0"/>
                                  </p:stCondLst>
                                  <p:childTnLst>
                                    <p:set>
                                      <p:cBhvr>
                                        <p:cTn id="15" dur="1" fill="hold">
                                          <p:stCondLst>
                                            <p:cond delay="0"/>
                                          </p:stCondLst>
                                        </p:cTn>
                                        <p:tgtEl>
                                          <p:spTgt spid="12290"/>
                                        </p:tgtEl>
                                        <p:attrNameLst>
                                          <p:attrName>style.visibility</p:attrName>
                                        </p:attrNameLst>
                                      </p:cBhvr>
                                      <p:to>
                                        <p:strVal val="visible"/>
                                      </p:to>
                                    </p:set>
                                    <p:animEffect transition="in" filter="fade">
                                      <p:cBhvr>
                                        <p:cTn id="16" dur="1000"/>
                                        <p:tgtEl>
                                          <p:spTgt spid="12290"/>
                                        </p:tgtEl>
                                      </p:cBhvr>
                                    </p:animEffect>
                                    <p:anim calcmode="lin" valueType="num">
                                      <p:cBhvr>
                                        <p:cTn id="17" dur="1000" fill="hold"/>
                                        <p:tgtEl>
                                          <p:spTgt spid="12290"/>
                                        </p:tgtEl>
                                        <p:attrNameLst>
                                          <p:attrName>ppt_x</p:attrName>
                                        </p:attrNameLst>
                                      </p:cBhvr>
                                      <p:tavLst>
                                        <p:tav tm="0">
                                          <p:val>
                                            <p:strVal val="#ppt_x"/>
                                          </p:val>
                                        </p:tav>
                                        <p:tav tm="100000">
                                          <p:val>
                                            <p:strVal val="#ppt_x"/>
                                          </p:val>
                                        </p:tav>
                                      </p:tavLst>
                                    </p:anim>
                                    <p:anim calcmode="lin" valueType="num">
                                      <p:cBhvr>
                                        <p:cTn id="18"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30" name="TextBox 54"/>
          <p:cNvSpPr txBox="1"/>
          <p:nvPr/>
        </p:nvSpPr>
        <p:spPr>
          <a:xfrm>
            <a:off x="615626" y="945882"/>
            <a:ext cx="327398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物联网安全相关学科</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3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B5E3052-3D77-44CF-AAB2-C2D99440F2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816866" y="2624961"/>
            <a:ext cx="3381241" cy="4117086"/>
          </a:xfrm>
          <a:prstGeom prst="rect">
            <a:avLst/>
          </a:prstGeom>
        </p:spPr>
      </p:pic>
      <p:sp>
        <p:nvSpPr>
          <p:cNvPr id="11" name="TextBox 38"/>
          <p:cNvSpPr txBox="1">
            <a:spLocks/>
          </p:cNvSpPr>
          <p:nvPr/>
        </p:nvSpPr>
        <p:spPr bwMode="auto">
          <a:xfrm>
            <a:off x="615626" y="1472824"/>
            <a:ext cx="5445286" cy="603096"/>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latin typeface="华文楷体" panose="02010600040101010101" pitchFamily="2" charset="-122"/>
                <a:ea typeface="华文楷体" panose="02010600040101010101" pitchFamily="2" charset="-122"/>
              </a:rPr>
              <a:t>信息安全是一门边缘交叉学科</a:t>
            </a:r>
            <a:endParaRPr lang="en-US" altLang="zh-CN" sz="2800" dirty="0">
              <a:latin typeface="华文楷体" panose="02010600040101010101" pitchFamily="2" charset="-122"/>
              <a:ea typeface="华文楷体" panose="02010600040101010101" pitchFamily="2" charset="-122"/>
            </a:endParaRPr>
          </a:p>
        </p:txBody>
      </p:sp>
      <p:sp>
        <p:nvSpPr>
          <p:cNvPr id="12" name="TextBox 43"/>
          <p:cNvSpPr txBox="1"/>
          <p:nvPr/>
        </p:nvSpPr>
        <p:spPr>
          <a:xfrm>
            <a:off x="3693763" y="2124286"/>
            <a:ext cx="1892595" cy="431583"/>
          </a:xfrm>
          <a:prstGeom prst="rect">
            <a:avLst/>
          </a:prstGeom>
          <a:noFill/>
        </p:spPr>
        <p:txBody>
          <a:bodyPr wrap="none" lIns="0" tIns="0" rIns="270000" bIns="0" anchor="b" anchorCtr="0">
            <a:normAutofit/>
          </a:bodyPr>
          <a:lstStyle/>
          <a:p>
            <a:pPr algn="ctr"/>
            <a:r>
              <a:rPr lang="zh-CN" altLang="en-US" sz="2800" b="1" dirty="0">
                <a:solidFill>
                  <a:srgbClr val="7030A0"/>
                </a:solidFill>
                <a:latin typeface="华文楷体" panose="02010600040101010101" pitchFamily="2" charset="-122"/>
                <a:ea typeface="华文楷体" panose="02010600040101010101" pitchFamily="2" charset="-122"/>
              </a:rPr>
              <a:t>密码学</a:t>
            </a:r>
          </a:p>
        </p:txBody>
      </p:sp>
      <p:sp>
        <p:nvSpPr>
          <p:cNvPr id="13" name="TextBox 43"/>
          <p:cNvSpPr txBox="1"/>
          <p:nvPr/>
        </p:nvSpPr>
        <p:spPr>
          <a:xfrm>
            <a:off x="2153199" y="2766223"/>
            <a:ext cx="1446042" cy="431583"/>
          </a:xfrm>
          <a:prstGeom prst="rect">
            <a:avLst/>
          </a:prstGeom>
          <a:noFill/>
        </p:spPr>
        <p:txBody>
          <a:bodyPr wrap="none" lIns="0" tIns="0" rIns="270000" bIns="0" anchor="b" anchorCtr="0">
            <a:normAutofit/>
          </a:bodyPr>
          <a:lstStyle/>
          <a:p>
            <a:pPr algn="ctr"/>
            <a:r>
              <a:rPr lang="zh-CN" altLang="en-US" sz="2800" b="1" dirty="0">
                <a:solidFill>
                  <a:srgbClr val="7030A0"/>
                </a:solidFill>
                <a:latin typeface="华文楷体" panose="02010600040101010101" pitchFamily="2" charset="-122"/>
                <a:ea typeface="华文楷体" panose="02010600040101010101" pitchFamily="2" charset="-122"/>
              </a:rPr>
              <a:t>数论</a:t>
            </a:r>
          </a:p>
        </p:txBody>
      </p:sp>
      <p:sp>
        <p:nvSpPr>
          <p:cNvPr id="14" name="TextBox 43"/>
          <p:cNvSpPr txBox="1"/>
          <p:nvPr/>
        </p:nvSpPr>
        <p:spPr>
          <a:xfrm>
            <a:off x="5977771" y="2851074"/>
            <a:ext cx="1892595" cy="431583"/>
          </a:xfrm>
          <a:prstGeom prst="rect">
            <a:avLst/>
          </a:prstGeom>
          <a:noFill/>
        </p:spPr>
        <p:txBody>
          <a:bodyPr wrap="none" lIns="0" tIns="0" rIns="270000" bIns="0" anchor="b" anchorCtr="0">
            <a:normAutofit/>
          </a:bodyPr>
          <a:lstStyle/>
          <a:p>
            <a:pPr algn="ctr"/>
            <a:r>
              <a:rPr lang="zh-CN" altLang="en-US" sz="2800" b="1" dirty="0">
                <a:solidFill>
                  <a:srgbClr val="7030A0"/>
                </a:solidFill>
                <a:latin typeface="华文楷体" panose="02010600040101010101" pitchFamily="2" charset="-122"/>
                <a:ea typeface="华文楷体" panose="02010600040101010101" pitchFamily="2" charset="-122"/>
              </a:rPr>
              <a:t>计算机网络</a:t>
            </a:r>
          </a:p>
        </p:txBody>
      </p:sp>
      <p:sp>
        <p:nvSpPr>
          <p:cNvPr id="15" name="TextBox 43"/>
          <p:cNvSpPr txBox="1"/>
          <p:nvPr/>
        </p:nvSpPr>
        <p:spPr>
          <a:xfrm>
            <a:off x="760348" y="3613132"/>
            <a:ext cx="1892595" cy="431583"/>
          </a:xfrm>
          <a:prstGeom prst="rect">
            <a:avLst/>
          </a:prstGeom>
          <a:noFill/>
        </p:spPr>
        <p:txBody>
          <a:bodyPr wrap="none" lIns="0" tIns="0" rIns="270000" bIns="0" anchor="b" anchorCtr="0">
            <a:normAutofit/>
          </a:bodyPr>
          <a:lstStyle/>
          <a:p>
            <a:pPr algn="ctr"/>
            <a:r>
              <a:rPr lang="zh-CN" altLang="en-US" sz="2800" b="1" dirty="0">
                <a:solidFill>
                  <a:srgbClr val="7030A0"/>
                </a:solidFill>
                <a:latin typeface="华文楷体" panose="02010600040101010101" pitchFamily="2" charset="-122"/>
                <a:ea typeface="华文楷体" panose="02010600040101010101" pitchFamily="2" charset="-122"/>
              </a:rPr>
              <a:t>计算机科学</a:t>
            </a:r>
          </a:p>
        </p:txBody>
      </p:sp>
      <p:sp>
        <p:nvSpPr>
          <p:cNvPr id="16" name="TextBox 43"/>
          <p:cNvSpPr txBox="1"/>
          <p:nvPr/>
        </p:nvSpPr>
        <p:spPr>
          <a:xfrm>
            <a:off x="6362029" y="4054193"/>
            <a:ext cx="1892595" cy="431583"/>
          </a:xfrm>
          <a:prstGeom prst="rect">
            <a:avLst/>
          </a:prstGeom>
          <a:noFill/>
        </p:spPr>
        <p:txBody>
          <a:bodyPr wrap="none" lIns="0" tIns="0" rIns="270000" bIns="0" anchor="b" anchorCtr="0">
            <a:normAutofit/>
          </a:bodyPr>
          <a:lstStyle/>
          <a:p>
            <a:pPr algn="ctr"/>
            <a:r>
              <a:rPr lang="zh-CN" altLang="en-US" sz="2800" b="1" dirty="0">
                <a:solidFill>
                  <a:srgbClr val="7030A0"/>
                </a:solidFill>
                <a:latin typeface="华文楷体" panose="02010600040101010101" pitchFamily="2" charset="-122"/>
                <a:ea typeface="华文楷体" panose="02010600040101010101" pitchFamily="2" charset="-122"/>
              </a:rPr>
              <a:t>通信工程</a:t>
            </a:r>
          </a:p>
        </p:txBody>
      </p:sp>
      <p:sp>
        <p:nvSpPr>
          <p:cNvPr id="17" name="TextBox 43"/>
          <p:cNvSpPr txBox="1"/>
          <p:nvPr/>
        </p:nvSpPr>
        <p:spPr>
          <a:xfrm>
            <a:off x="5586358" y="5257312"/>
            <a:ext cx="1892595" cy="431583"/>
          </a:xfrm>
          <a:prstGeom prst="rect">
            <a:avLst/>
          </a:prstGeom>
          <a:noFill/>
        </p:spPr>
        <p:txBody>
          <a:bodyPr wrap="none" lIns="0" tIns="0" rIns="270000" bIns="0" anchor="b" anchorCtr="0">
            <a:normAutofit/>
          </a:bodyPr>
          <a:lstStyle/>
          <a:p>
            <a:pPr algn="ctr"/>
            <a:r>
              <a:rPr lang="zh-CN" altLang="en-US" sz="2800" b="1" dirty="0">
                <a:solidFill>
                  <a:srgbClr val="7030A0"/>
                </a:solidFill>
                <a:latin typeface="华文楷体" panose="02010600040101010101" pitchFamily="2" charset="-122"/>
                <a:ea typeface="华文楷体" panose="02010600040101010101" pitchFamily="2" charset="-122"/>
              </a:rPr>
              <a:t>人工智能</a:t>
            </a:r>
          </a:p>
        </p:txBody>
      </p:sp>
      <p:sp>
        <p:nvSpPr>
          <p:cNvPr id="18" name="TextBox 43"/>
          <p:cNvSpPr txBox="1"/>
          <p:nvPr/>
        </p:nvSpPr>
        <p:spPr>
          <a:xfrm>
            <a:off x="1497345" y="4593756"/>
            <a:ext cx="1510546" cy="431583"/>
          </a:xfrm>
          <a:prstGeom prst="rect">
            <a:avLst/>
          </a:prstGeom>
          <a:noFill/>
        </p:spPr>
        <p:txBody>
          <a:bodyPr wrap="none" lIns="0" tIns="0" rIns="270000" bIns="0" anchor="b" anchorCtr="0">
            <a:normAutofit/>
          </a:bodyPr>
          <a:lstStyle/>
          <a:p>
            <a:pPr algn="ctr"/>
            <a:r>
              <a:rPr lang="zh-CN" altLang="en-US" sz="2800" b="1" dirty="0">
                <a:solidFill>
                  <a:srgbClr val="7030A0"/>
                </a:solidFill>
                <a:latin typeface="华文楷体" panose="02010600040101010101" pitchFamily="2" charset="-122"/>
                <a:ea typeface="华文楷体" panose="02010600040101010101" pitchFamily="2" charset="-122"/>
              </a:rPr>
              <a:t>信息论</a:t>
            </a:r>
          </a:p>
        </p:txBody>
      </p:sp>
    </p:spTree>
    <p:extLst>
      <p:ext uri="{BB962C8B-B14F-4D97-AF65-F5344CB8AC3E}">
        <p14:creationId xmlns:p14="http://schemas.microsoft.com/office/powerpoint/2010/main" val="3201804122"/>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250" fill="hold"/>
                                        <p:tgtEl>
                                          <p:spTgt spid="31"/>
                                        </p:tgtEl>
                                        <p:attrNameLst>
                                          <p:attrName>ppt_x</p:attrName>
                                        </p:attrNameLst>
                                      </p:cBhvr>
                                      <p:tavLst>
                                        <p:tav tm="0">
                                          <p:val>
                                            <p:strVal val="0-#ppt_w/2"/>
                                          </p:val>
                                        </p:tav>
                                        <p:tav tm="100000">
                                          <p:val>
                                            <p:strVal val="#ppt_x"/>
                                          </p:val>
                                        </p:tav>
                                      </p:tavLst>
                                    </p:anim>
                                    <p:anim calcmode="lin" valueType="num">
                                      <p:cBhvr additive="base">
                                        <p:cTn id="8" dur="25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250" fill="hold"/>
                                        <p:tgtEl>
                                          <p:spTgt spid="32"/>
                                        </p:tgtEl>
                                        <p:attrNameLst>
                                          <p:attrName>ppt_x</p:attrName>
                                        </p:attrNameLst>
                                      </p:cBhvr>
                                      <p:tavLst>
                                        <p:tav tm="0">
                                          <p:val>
                                            <p:strVal val="0-#ppt_w/2"/>
                                          </p:val>
                                        </p:tav>
                                        <p:tav tm="100000">
                                          <p:val>
                                            <p:strVal val="#ppt_x"/>
                                          </p:val>
                                        </p:tav>
                                      </p:tavLst>
                                    </p:anim>
                                    <p:anim calcmode="lin" valueType="num">
                                      <p:cBhvr additive="base">
                                        <p:cTn id="12" dur="25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250" fill="hold"/>
                                        <p:tgtEl>
                                          <p:spTgt spid="33"/>
                                        </p:tgtEl>
                                        <p:attrNameLst>
                                          <p:attrName>ppt_x</p:attrName>
                                        </p:attrNameLst>
                                      </p:cBhvr>
                                      <p:tavLst>
                                        <p:tav tm="0">
                                          <p:val>
                                            <p:strVal val="0-#ppt_w/2"/>
                                          </p:val>
                                        </p:tav>
                                        <p:tav tm="100000">
                                          <p:val>
                                            <p:strVal val="#ppt_x"/>
                                          </p:val>
                                        </p:tav>
                                      </p:tavLst>
                                    </p:anim>
                                    <p:anim calcmode="lin" valueType="num">
                                      <p:cBhvr additive="base">
                                        <p:cTn id="16" dur="250" fill="hold"/>
                                        <p:tgtEl>
                                          <p:spTgt spid="33"/>
                                        </p:tgtEl>
                                        <p:attrNameLst>
                                          <p:attrName>ppt_y</p:attrName>
                                        </p:attrNameLst>
                                      </p:cBhvr>
                                      <p:tavLst>
                                        <p:tav tm="0">
                                          <p:val>
                                            <p:strVal val="#ppt_y"/>
                                          </p:val>
                                        </p:tav>
                                        <p:tav tm="100000">
                                          <p:val>
                                            <p:strVal val="#ppt_y"/>
                                          </p:val>
                                        </p:tav>
                                      </p:tavLst>
                                    </p:anim>
                                  </p:childTnLst>
                                </p:cTn>
                              </p:par>
                            </p:childTnLst>
                          </p:cTn>
                        </p:par>
                        <p:par>
                          <p:cTn id="17" fill="hold">
                            <p:stCondLst>
                              <p:cond delay="35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4"/>
                                        </p:tgtEl>
                                        <p:attrNameLst>
                                          <p:attrName>style.visibility</p:attrName>
                                        </p:attrNameLst>
                                      </p:cBhvr>
                                      <p:to>
                                        <p:strVal val="visible"/>
                                      </p:to>
                                    </p:set>
                                    <p:anim by="(-#ppt_w*2)" calcmode="lin" valueType="num">
                                      <p:cBhvr rctx="PPT">
                                        <p:cTn id="20" dur="125" autoRev="1" fill="hold">
                                          <p:stCondLst>
                                            <p:cond delay="0"/>
                                          </p:stCondLst>
                                        </p:cTn>
                                        <p:tgtEl>
                                          <p:spTgt spid="34"/>
                                        </p:tgtEl>
                                        <p:attrNameLst>
                                          <p:attrName>ppt_w</p:attrName>
                                        </p:attrNameLst>
                                      </p:cBhvr>
                                    </p:anim>
                                    <p:anim by="(#ppt_w*0.50)" calcmode="lin" valueType="num">
                                      <p:cBhvr>
                                        <p:cTn id="21" dur="125" decel="50000" autoRev="1" fill="hold">
                                          <p:stCondLst>
                                            <p:cond delay="0"/>
                                          </p:stCondLst>
                                        </p:cTn>
                                        <p:tgtEl>
                                          <p:spTgt spid="34"/>
                                        </p:tgtEl>
                                        <p:attrNameLst>
                                          <p:attrName>ppt_x</p:attrName>
                                        </p:attrNameLst>
                                      </p:cBhvr>
                                    </p:anim>
                                    <p:anim from="(-#ppt_h/2)" to="(#ppt_y)" calcmode="lin" valueType="num">
                                      <p:cBhvr>
                                        <p:cTn id="22" dur="250" fill="hold">
                                          <p:stCondLst>
                                            <p:cond delay="0"/>
                                          </p:stCondLst>
                                        </p:cTn>
                                        <p:tgtEl>
                                          <p:spTgt spid="34"/>
                                        </p:tgtEl>
                                        <p:attrNameLst>
                                          <p:attrName>ppt_y</p:attrName>
                                        </p:attrNameLst>
                                      </p:cBhvr>
                                    </p:anim>
                                    <p:animRot by="21600000">
                                      <p:cBhvr>
                                        <p:cTn id="23" dur="250" fill="hold">
                                          <p:stCondLst>
                                            <p:cond delay="0"/>
                                          </p:stCondLst>
                                        </p:cTn>
                                        <p:tgtEl>
                                          <p:spTgt spid="34"/>
                                        </p:tgtEl>
                                        <p:attrNameLst>
                                          <p:attrName>r</p:attrName>
                                        </p:attrNameLst>
                                      </p:cBhvr>
                                    </p:animRot>
                                  </p:childTnLst>
                                </p:cTn>
                              </p:par>
                            </p:childTnLst>
                          </p:cTn>
                        </p:par>
                        <p:par>
                          <p:cTn id="24" fill="hold">
                            <p:stCondLst>
                              <p:cond delay="825"/>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30"/>
                                        </p:tgtEl>
                                        <p:attrNameLst>
                                          <p:attrName>style.visibility</p:attrName>
                                        </p:attrNameLst>
                                      </p:cBhvr>
                                      <p:to>
                                        <p:strVal val="visible"/>
                                      </p:to>
                                    </p:set>
                                    <p:anim by="(-#ppt_w*2)" calcmode="lin" valueType="num">
                                      <p:cBhvr rctx="PPT">
                                        <p:cTn id="27" dur="125" autoRev="1" fill="hold">
                                          <p:stCondLst>
                                            <p:cond delay="0"/>
                                          </p:stCondLst>
                                        </p:cTn>
                                        <p:tgtEl>
                                          <p:spTgt spid="30"/>
                                        </p:tgtEl>
                                        <p:attrNameLst>
                                          <p:attrName>ppt_w</p:attrName>
                                        </p:attrNameLst>
                                      </p:cBhvr>
                                    </p:anim>
                                    <p:anim by="(#ppt_w*0.50)" calcmode="lin" valueType="num">
                                      <p:cBhvr>
                                        <p:cTn id="28" dur="125" decel="50000" autoRev="1" fill="hold">
                                          <p:stCondLst>
                                            <p:cond delay="0"/>
                                          </p:stCondLst>
                                        </p:cTn>
                                        <p:tgtEl>
                                          <p:spTgt spid="30"/>
                                        </p:tgtEl>
                                        <p:attrNameLst>
                                          <p:attrName>ppt_x</p:attrName>
                                        </p:attrNameLst>
                                      </p:cBhvr>
                                    </p:anim>
                                    <p:anim from="(-#ppt_h/2)" to="(#ppt_y)" calcmode="lin" valueType="num">
                                      <p:cBhvr>
                                        <p:cTn id="29" dur="250" fill="hold">
                                          <p:stCondLst>
                                            <p:cond delay="0"/>
                                          </p:stCondLst>
                                        </p:cTn>
                                        <p:tgtEl>
                                          <p:spTgt spid="30"/>
                                        </p:tgtEl>
                                        <p:attrNameLst>
                                          <p:attrName>ppt_y</p:attrName>
                                        </p:attrNameLst>
                                      </p:cBhvr>
                                    </p:anim>
                                    <p:animRot by="21600000">
                                      <p:cBhvr>
                                        <p:cTn id="30" dur="250" fill="hold">
                                          <p:stCondLst>
                                            <p:cond delay="0"/>
                                          </p:stCondLst>
                                        </p:cTn>
                                        <p:tgtEl>
                                          <p:spTgt spid="30"/>
                                        </p:tgtEl>
                                        <p:attrNameLst>
                                          <p:attrName>r</p:attrName>
                                        </p:attrNameLst>
                                      </p:cBhvr>
                                    </p:animRot>
                                  </p:childTnLst>
                                </p:cTn>
                              </p:par>
                            </p:childTnLst>
                          </p:cTn>
                        </p:par>
                        <p:par>
                          <p:cTn id="31" fill="hold">
                            <p:stCondLst>
                              <p:cond delay="1275"/>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11"/>
                                        </p:tgtEl>
                                        <p:attrNameLst>
                                          <p:attrName>style.visibility</p:attrName>
                                        </p:attrNameLst>
                                      </p:cBhvr>
                                      <p:to>
                                        <p:strVal val="visible"/>
                                      </p:to>
                                    </p:set>
                                    <p:anim by="(-#ppt_w*2)" calcmode="lin" valueType="num">
                                      <p:cBhvr rctx="PPT">
                                        <p:cTn id="34" dur="125" autoRev="1" fill="hold">
                                          <p:stCondLst>
                                            <p:cond delay="0"/>
                                          </p:stCondLst>
                                        </p:cTn>
                                        <p:tgtEl>
                                          <p:spTgt spid="11"/>
                                        </p:tgtEl>
                                        <p:attrNameLst>
                                          <p:attrName>ppt_w</p:attrName>
                                        </p:attrNameLst>
                                      </p:cBhvr>
                                    </p:anim>
                                    <p:anim by="(#ppt_w*0.50)" calcmode="lin" valueType="num">
                                      <p:cBhvr>
                                        <p:cTn id="35" dur="125" decel="50000" autoRev="1" fill="hold">
                                          <p:stCondLst>
                                            <p:cond delay="0"/>
                                          </p:stCondLst>
                                        </p:cTn>
                                        <p:tgtEl>
                                          <p:spTgt spid="11"/>
                                        </p:tgtEl>
                                        <p:attrNameLst>
                                          <p:attrName>ppt_x</p:attrName>
                                        </p:attrNameLst>
                                      </p:cBhvr>
                                    </p:anim>
                                    <p:anim from="(-#ppt_h/2)" to="(#ppt_y)" calcmode="lin" valueType="num">
                                      <p:cBhvr>
                                        <p:cTn id="36" dur="250" fill="hold">
                                          <p:stCondLst>
                                            <p:cond delay="0"/>
                                          </p:stCondLst>
                                        </p:cTn>
                                        <p:tgtEl>
                                          <p:spTgt spid="11"/>
                                        </p:tgtEl>
                                        <p:attrNameLst>
                                          <p:attrName>ppt_y</p:attrName>
                                        </p:attrNameLst>
                                      </p:cBhvr>
                                    </p:anim>
                                    <p:animRot by="21600000">
                                      <p:cBhvr>
                                        <p:cTn id="37" dur="250" fill="hold">
                                          <p:stCondLst>
                                            <p:cond delay="0"/>
                                          </p:stCondLst>
                                        </p:cTn>
                                        <p:tgtEl>
                                          <p:spTgt spid="11"/>
                                        </p:tgtEl>
                                        <p:attrNameLst>
                                          <p:attrName>r</p:attrName>
                                        </p:attrNameLst>
                                      </p:cBhvr>
                                    </p:animRo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strVal val="#ppt_x"/>
                                          </p:val>
                                        </p:tav>
                                        <p:tav tm="100000">
                                          <p:val>
                                            <p:strVal val="#ppt_x"/>
                                          </p:val>
                                        </p:tav>
                                      </p:tavLst>
                                    </p:anim>
                                    <p:anim calcmode="lin" valueType="num">
                                      <p:cBhvr>
                                        <p:cTn id="51" dur="5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anim calcmode="lin" valueType="num">
                                      <p:cBhvr>
                                        <p:cTn id="55" dur="500" fill="hold"/>
                                        <p:tgtEl>
                                          <p:spTgt spid="14"/>
                                        </p:tgtEl>
                                        <p:attrNameLst>
                                          <p:attrName>ppt_x</p:attrName>
                                        </p:attrNameLst>
                                      </p:cBhvr>
                                      <p:tavLst>
                                        <p:tav tm="0">
                                          <p:val>
                                            <p:strVal val="#ppt_x"/>
                                          </p:val>
                                        </p:tav>
                                        <p:tav tm="100000">
                                          <p:val>
                                            <p:strVal val="#ppt_x"/>
                                          </p:val>
                                        </p:tav>
                                      </p:tavLst>
                                    </p:anim>
                                    <p:anim calcmode="lin" valueType="num">
                                      <p:cBhvr>
                                        <p:cTn id="56" dur="500" fill="hold"/>
                                        <p:tgtEl>
                                          <p:spTgt spid="14"/>
                                        </p:tgtEl>
                                        <p:attrNameLst>
                                          <p:attrName>ppt_y</p:attrName>
                                        </p:attrNameLst>
                                      </p:cBhvr>
                                      <p:tavLst>
                                        <p:tav tm="0">
                                          <p:val>
                                            <p:strVal val="#ppt_y+.1"/>
                                          </p:val>
                                        </p:tav>
                                        <p:tav tm="100000">
                                          <p:val>
                                            <p:strVal val="#ppt_y"/>
                                          </p:val>
                                        </p:tav>
                                      </p:tavLst>
                                    </p:anim>
                                  </p:childTnLst>
                                </p:cTn>
                              </p:par>
                            </p:childTnLst>
                          </p:cTn>
                        </p:par>
                        <p:par>
                          <p:cTn id="57" fill="hold">
                            <p:stCondLst>
                              <p:cond delay="500"/>
                            </p:stCondLst>
                            <p:childTnLst>
                              <p:par>
                                <p:cTn id="58" presetID="42"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anim calcmode="lin" valueType="num">
                                      <p:cBhvr>
                                        <p:cTn id="61" dur="500" fill="hold"/>
                                        <p:tgtEl>
                                          <p:spTgt spid="15"/>
                                        </p:tgtEl>
                                        <p:attrNameLst>
                                          <p:attrName>ppt_x</p:attrName>
                                        </p:attrNameLst>
                                      </p:cBhvr>
                                      <p:tavLst>
                                        <p:tav tm="0">
                                          <p:val>
                                            <p:strVal val="#ppt_x"/>
                                          </p:val>
                                        </p:tav>
                                        <p:tav tm="100000">
                                          <p:val>
                                            <p:strVal val="#ppt_x"/>
                                          </p:val>
                                        </p:tav>
                                      </p:tavLst>
                                    </p:anim>
                                    <p:anim calcmode="lin" valueType="num">
                                      <p:cBhvr>
                                        <p:cTn id="62" dur="500" fill="hold"/>
                                        <p:tgtEl>
                                          <p:spTgt spid="1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strVal val="#ppt_x"/>
                                          </p:val>
                                        </p:tav>
                                        <p:tav tm="100000">
                                          <p:val>
                                            <p:strVal val="#ppt_x"/>
                                          </p:val>
                                        </p:tav>
                                      </p:tavLst>
                                    </p:anim>
                                    <p:anim calcmode="lin" valueType="num">
                                      <p:cBhvr>
                                        <p:cTn id="67" dur="500" fill="hold"/>
                                        <p:tgtEl>
                                          <p:spTgt spid="16"/>
                                        </p:tgtEl>
                                        <p:attrNameLst>
                                          <p:attrName>ppt_y</p:attrName>
                                        </p:attrNameLst>
                                      </p:cBhvr>
                                      <p:tavLst>
                                        <p:tav tm="0">
                                          <p:val>
                                            <p:strVal val="#ppt_y+.1"/>
                                          </p:val>
                                        </p:tav>
                                        <p:tav tm="100000">
                                          <p:val>
                                            <p:strVal val="#ppt_y"/>
                                          </p:val>
                                        </p:tav>
                                      </p:tavLst>
                                    </p:anim>
                                  </p:childTnLst>
                                </p:cTn>
                              </p:par>
                            </p:childTnLst>
                          </p:cTn>
                        </p:par>
                        <p:par>
                          <p:cTn id="68" fill="hold">
                            <p:stCondLst>
                              <p:cond delay="1000"/>
                            </p:stCondLst>
                            <p:childTnLst>
                              <p:par>
                                <p:cTn id="69" presetID="42" presetClass="entr" presetSubtype="0" fill="hold" grpId="0" nodeType="after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anim calcmode="lin" valueType="num">
                                      <p:cBhvr>
                                        <p:cTn id="72" dur="500" fill="hold"/>
                                        <p:tgtEl>
                                          <p:spTgt spid="18"/>
                                        </p:tgtEl>
                                        <p:attrNameLst>
                                          <p:attrName>ppt_x</p:attrName>
                                        </p:attrNameLst>
                                      </p:cBhvr>
                                      <p:tavLst>
                                        <p:tav tm="0">
                                          <p:val>
                                            <p:strVal val="#ppt_x"/>
                                          </p:val>
                                        </p:tav>
                                        <p:tav tm="100000">
                                          <p:val>
                                            <p:strVal val="#ppt_x"/>
                                          </p:val>
                                        </p:tav>
                                      </p:tavLst>
                                    </p:anim>
                                    <p:anim calcmode="lin" valueType="num">
                                      <p:cBhvr>
                                        <p:cTn id="73" dur="500" fill="hold"/>
                                        <p:tgtEl>
                                          <p:spTgt spid="1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anim calcmode="lin" valueType="num">
                                      <p:cBhvr>
                                        <p:cTn id="77" dur="500" fill="hold"/>
                                        <p:tgtEl>
                                          <p:spTgt spid="17"/>
                                        </p:tgtEl>
                                        <p:attrNameLst>
                                          <p:attrName>ppt_x</p:attrName>
                                        </p:attrNameLst>
                                      </p:cBhvr>
                                      <p:tavLst>
                                        <p:tav tm="0">
                                          <p:val>
                                            <p:strVal val="#ppt_x"/>
                                          </p:val>
                                        </p:tav>
                                        <p:tav tm="100000">
                                          <p:val>
                                            <p:strVal val="#ppt_x"/>
                                          </p:val>
                                        </p:tav>
                                      </p:tavLst>
                                    </p:anim>
                                    <p:anim calcmode="lin" valueType="num">
                                      <p:cBhvr>
                                        <p:cTn id="78"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bldLvl="0" animBg="1"/>
      <p:bldP spid="32" grpId="0" bldLvl="0" animBg="1"/>
      <p:bldP spid="33" grpId="0" bldLvl="0" animBg="1"/>
      <p:bldP spid="34" grpId="0"/>
      <p:bldP spid="11" grpId="0"/>
      <p:bldP spid="12" grpId="0"/>
      <p:bldP spid="13" grpId="0"/>
      <p:bldP spid="14" grpId="0"/>
      <p:bldP spid="15" grpId="0"/>
      <p:bldP spid="16" grpId="0"/>
      <p:bldP spid="17"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3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TextBox 38"/>
          <p:cNvSpPr txBox="1">
            <a:spLocks/>
          </p:cNvSpPr>
          <p:nvPr/>
        </p:nvSpPr>
        <p:spPr bwMode="auto">
          <a:xfrm>
            <a:off x="1519100" y="2867714"/>
            <a:ext cx="6260124" cy="237626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latin typeface="华文楷体" panose="02010600040101010101" pitchFamily="2" charset="-122"/>
                <a:ea typeface="华文楷体" panose="02010600040101010101" pitchFamily="2" charset="-122"/>
              </a:rPr>
              <a:t>“安全”在字典中的解释为：</a:t>
            </a:r>
            <a:endParaRPr lang="en-US" altLang="zh-CN" sz="2800" dirty="0">
              <a:latin typeface="华文楷体" panose="02010600040101010101" pitchFamily="2" charset="-122"/>
              <a:ea typeface="华文楷体" panose="02010600040101010101" pitchFamily="2" charset="-122"/>
            </a:endParaRPr>
          </a:p>
          <a:p>
            <a:pPr marL="342900" indent="-342900">
              <a:lnSpc>
                <a:spcPct val="120000"/>
              </a:lnSpc>
              <a:buAutoNum type="arabicPeriod"/>
              <a:defRPr/>
            </a:pPr>
            <a:r>
              <a:rPr lang="zh-CN" altLang="en-US" sz="2800" dirty="0">
                <a:latin typeface="华文楷体" panose="02010600040101010101" pitchFamily="2" charset="-122"/>
                <a:ea typeface="华文楷体" panose="02010600040101010101" pitchFamily="2" charset="-122"/>
              </a:rPr>
              <a:t>远离危险的状态或特性</a:t>
            </a:r>
            <a:endParaRPr lang="en-US" altLang="zh-CN" sz="2800" dirty="0">
              <a:latin typeface="华文楷体" panose="02010600040101010101" pitchFamily="2" charset="-122"/>
              <a:ea typeface="华文楷体" panose="02010600040101010101" pitchFamily="2" charset="-122"/>
            </a:endParaRPr>
          </a:p>
          <a:p>
            <a:pPr marL="342900" indent="-342900">
              <a:lnSpc>
                <a:spcPct val="120000"/>
              </a:lnSpc>
              <a:buAutoNum type="arabicPeriod"/>
              <a:defRPr/>
            </a:pPr>
            <a:r>
              <a:rPr lang="zh-CN" altLang="en-US" sz="2800" dirty="0">
                <a:latin typeface="华文楷体" panose="02010600040101010101" pitchFamily="2" charset="-122"/>
                <a:ea typeface="华文楷体" panose="02010600040101010101" pitchFamily="2" charset="-122"/>
              </a:rPr>
              <a:t>为防范间谍活动或蓄意破坏、犯罪、攻击或逃跑而采取的措施</a:t>
            </a:r>
            <a:endParaRPr lang="en-US" altLang="zh-CN" sz="2800" dirty="0">
              <a:latin typeface="华文楷体" panose="02010600040101010101" pitchFamily="2" charset="-122"/>
              <a:ea typeface="华文楷体" panose="02010600040101010101" pitchFamily="2" charset="-122"/>
            </a:endParaRPr>
          </a:p>
        </p:txBody>
      </p:sp>
      <p:sp>
        <p:nvSpPr>
          <p:cNvPr id="20" name="TextBox 43"/>
          <p:cNvSpPr txBox="1"/>
          <p:nvPr/>
        </p:nvSpPr>
        <p:spPr>
          <a:xfrm>
            <a:off x="1231068" y="1748832"/>
            <a:ext cx="3024336" cy="432717"/>
          </a:xfrm>
          <a:prstGeom prst="rect">
            <a:avLst/>
          </a:prstGeom>
          <a:noFill/>
        </p:spPr>
        <p:txBody>
          <a:bodyPr wrap="none" lIns="0" tIns="0" rIns="270000" bIns="0" anchor="b" anchorCtr="0">
            <a:normAutofit/>
          </a:bodyPr>
          <a:lstStyle/>
          <a:p>
            <a:pPr algn="just"/>
            <a:r>
              <a:rPr lang="zh-CN" altLang="en-US" sz="2800" b="1" dirty="0">
                <a:solidFill>
                  <a:srgbClr val="FF0000"/>
                </a:solidFill>
                <a:latin typeface="华文楷体" panose="02010600040101010101" pitchFamily="2" charset="-122"/>
                <a:ea typeface="华文楷体" panose="02010600040101010101" pitchFamily="2" charset="-122"/>
              </a:rPr>
              <a:t>安全</a:t>
            </a:r>
            <a:r>
              <a:rPr lang="zh-CN" altLang="en-US" sz="2800" b="1" dirty="0">
                <a:solidFill>
                  <a:srgbClr val="0070C0"/>
                </a:solidFill>
                <a:latin typeface="华文楷体" panose="02010600040101010101" pitchFamily="2" charset="-122"/>
                <a:ea typeface="华文楷体" panose="02010600040101010101" pitchFamily="2" charset="-122"/>
              </a:rPr>
              <a:t>是什么？</a:t>
            </a:r>
          </a:p>
        </p:txBody>
      </p:sp>
    </p:spTree>
    <p:extLst>
      <p:ext uri="{BB962C8B-B14F-4D97-AF65-F5344CB8AC3E}">
        <p14:creationId xmlns:p14="http://schemas.microsoft.com/office/powerpoint/2010/main" val="1341271387"/>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3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 r="-508" b="45656"/>
          <a:stretch/>
        </p:blipFill>
        <p:spPr bwMode="auto">
          <a:xfrm>
            <a:off x="527989" y="1479966"/>
            <a:ext cx="7960917" cy="1988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38"/>
          <p:cNvSpPr txBox="1">
            <a:spLocks/>
          </p:cNvSpPr>
          <p:nvPr/>
        </p:nvSpPr>
        <p:spPr bwMode="auto">
          <a:xfrm>
            <a:off x="905776" y="3807398"/>
            <a:ext cx="819173" cy="1705578"/>
          </a:xfrm>
          <a:prstGeom prst="rect">
            <a:avLst/>
          </a:prstGeom>
          <a:noFill/>
          <a:ln w="9525">
            <a:noFill/>
            <a:miter lim="800000"/>
            <a:headEnd/>
            <a:tailEnd/>
          </a:ln>
        </p:spPr>
        <p:txBody>
          <a:bodyPr vert="eaVert"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latin typeface="华文楷体" panose="02010600040101010101" pitchFamily="2" charset="-122"/>
                <a:ea typeface="华文楷体" panose="02010600040101010101" pitchFamily="2" charset="-122"/>
              </a:rPr>
              <a:t>进不来</a:t>
            </a:r>
            <a:endParaRPr lang="en-US" altLang="zh-CN" sz="2800" dirty="0">
              <a:latin typeface="华文楷体" panose="02010600040101010101" pitchFamily="2" charset="-122"/>
              <a:ea typeface="华文楷体" panose="02010600040101010101" pitchFamily="2" charset="-122"/>
            </a:endParaRPr>
          </a:p>
        </p:txBody>
      </p:sp>
      <p:sp>
        <p:nvSpPr>
          <p:cNvPr id="11" name="TextBox 38"/>
          <p:cNvSpPr txBox="1">
            <a:spLocks/>
          </p:cNvSpPr>
          <p:nvPr/>
        </p:nvSpPr>
        <p:spPr bwMode="auto">
          <a:xfrm>
            <a:off x="2517201" y="3804936"/>
            <a:ext cx="819173" cy="1867608"/>
          </a:xfrm>
          <a:prstGeom prst="rect">
            <a:avLst/>
          </a:prstGeom>
          <a:noFill/>
          <a:ln w="9525">
            <a:noFill/>
            <a:miter lim="800000"/>
            <a:headEnd/>
            <a:tailEnd/>
          </a:ln>
        </p:spPr>
        <p:txBody>
          <a:bodyPr vert="eaVert"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latin typeface="华文楷体" panose="02010600040101010101" pitchFamily="2" charset="-122"/>
                <a:ea typeface="华文楷体" panose="02010600040101010101" pitchFamily="2" charset="-122"/>
              </a:rPr>
              <a:t>拿不走</a:t>
            </a:r>
            <a:endParaRPr lang="en-US" altLang="zh-CN" sz="2800" dirty="0">
              <a:latin typeface="华文楷体" panose="02010600040101010101" pitchFamily="2" charset="-122"/>
              <a:ea typeface="华文楷体" panose="02010600040101010101" pitchFamily="2" charset="-122"/>
            </a:endParaRPr>
          </a:p>
        </p:txBody>
      </p:sp>
      <p:sp>
        <p:nvSpPr>
          <p:cNvPr id="12" name="TextBox 38"/>
          <p:cNvSpPr txBox="1">
            <a:spLocks/>
          </p:cNvSpPr>
          <p:nvPr/>
        </p:nvSpPr>
        <p:spPr bwMode="auto">
          <a:xfrm>
            <a:off x="4227893" y="3802473"/>
            <a:ext cx="819173" cy="1867608"/>
          </a:xfrm>
          <a:prstGeom prst="rect">
            <a:avLst/>
          </a:prstGeom>
          <a:noFill/>
          <a:ln w="9525">
            <a:noFill/>
            <a:miter lim="800000"/>
            <a:headEnd/>
            <a:tailEnd/>
          </a:ln>
        </p:spPr>
        <p:txBody>
          <a:bodyPr vert="eaVert"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latin typeface="华文楷体" panose="02010600040101010101" pitchFamily="2" charset="-122"/>
                <a:ea typeface="华文楷体" panose="02010600040101010101" pitchFamily="2" charset="-122"/>
              </a:rPr>
              <a:t>改不了</a:t>
            </a:r>
            <a:endParaRPr lang="en-US" altLang="zh-CN" sz="2800" dirty="0">
              <a:latin typeface="华文楷体" panose="02010600040101010101" pitchFamily="2" charset="-122"/>
              <a:ea typeface="华文楷体" panose="02010600040101010101" pitchFamily="2" charset="-122"/>
            </a:endParaRPr>
          </a:p>
        </p:txBody>
      </p:sp>
      <p:sp>
        <p:nvSpPr>
          <p:cNvPr id="13" name="TextBox 38"/>
          <p:cNvSpPr txBox="1">
            <a:spLocks/>
          </p:cNvSpPr>
          <p:nvPr/>
        </p:nvSpPr>
        <p:spPr bwMode="auto">
          <a:xfrm>
            <a:off x="6092727" y="3800010"/>
            <a:ext cx="819173" cy="1867608"/>
          </a:xfrm>
          <a:prstGeom prst="rect">
            <a:avLst/>
          </a:prstGeom>
          <a:noFill/>
          <a:ln w="9525">
            <a:noFill/>
            <a:miter lim="800000"/>
            <a:headEnd/>
            <a:tailEnd/>
          </a:ln>
        </p:spPr>
        <p:txBody>
          <a:bodyPr vert="eaVert"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latin typeface="华文楷体" panose="02010600040101010101" pitchFamily="2" charset="-122"/>
                <a:ea typeface="华文楷体" panose="02010600040101010101" pitchFamily="2" charset="-122"/>
              </a:rPr>
              <a:t>看不懂</a:t>
            </a:r>
            <a:endParaRPr lang="en-US" altLang="zh-CN" sz="2800" dirty="0">
              <a:latin typeface="华文楷体" panose="02010600040101010101" pitchFamily="2" charset="-122"/>
              <a:ea typeface="华文楷体" panose="02010600040101010101" pitchFamily="2" charset="-122"/>
            </a:endParaRPr>
          </a:p>
        </p:txBody>
      </p:sp>
      <p:sp>
        <p:nvSpPr>
          <p:cNvPr id="14" name="TextBox 38"/>
          <p:cNvSpPr txBox="1">
            <a:spLocks/>
          </p:cNvSpPr>
          <p:nvPr/>
        </p:nvSpPr>
        <p:spPr bwMode="auto">
          <a:xfrm>
            <a:off x="7393832" y="3800010"/>
            <a:ext cx="819173" cy="1867608"/>
          </a:xfrm>
          <a:prstGeom prst="rect">
            <a:avLst/>
          </a:prstGeom>
          <a:noFill/>
          <a:ln w="9525">
            <a:noFill/>
            <a:miter lim="800000"/>
            <a:headEnd/>
            <a:tailEnd/>
          </a:ln>
        </p:spPr>
        <p:txBody>
          <a:bodyPr vert="eaVert"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latin typeface="华文楷体" panose="02010600040101010101" pitchFamily="2" charset="-122"/>
                <a:ea typeface="华文楷体" panose="02010600040101010101" pitchFamily="2" charset="-122"/>
              </a:rPr>
              <a:t>跑不掉</a:t>
            </a:r>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77656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50" fill="hold"/>
                                        <p:tgtEl>
                                          <p:spTgt spid="10"/>
                                        </p:tgtEl>
                                        <p:attrNameLst>
                                          <p:attrName>ppt_x</p:attrName>
                                        </p:attrNameLst>
                                      </p:cBhvr>
                                      <p:tavLst>
                                        <p:tav tm="0">
                                          <p:val>
                                            <p:strVal val="#ppt_x"/>
                                          </p:val>
                                        </p:tav>
                                        <p:tav tm="100000">
                                          <p:val>
                                            <p:strVal val="#ppt_x"/>
                                          </p:val>
                                        </p:tav>
                                      </p:tavLst>
                                    </p:anim>
                                    <p:anim calcmode="lin" valueType="num">
                                      <p:cBhvr additive="base">
                                        <p:cTn id="12" dur="25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250" fill="hold"/>
                                        <p:tgtEl>
                                          <p:spTgt spid="11"/>
                                        </p:tgtEl>
                                        <p:attrNameLst>
                                          <p:attrName>ppt_x</p:attrName>
                                        </p:attrNameLst>
                                      </p:cBhvr>
                                      <p:tavLst>
                                        <p:tav tm="0">
                                          <p:val>
                                            <p:strVal val="#ppt_x"/>
                                          </p:val>
                                        </p:tav>
                                        <p:tav tm="100000">
                                          <p:val>
                                            <p:strVal val="#ppt_x"/>
                                          </p:val>
                                        </p:tav>
                                      </p:tavLst>
                                    </p:anim>
                                    <p:anim calcmode="lin" valueType="num">
                                      <p:cBhvr additive="base">
                                        <p:cTn id="17" dur="25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250" fill="hold"/>
                                        <p:tgtEl>
                                          <p:spTgt spid="12"/>
                                        </p:tgtEl>
                                        <p:attrNameLst>
                                          <p:attrName>ppt_x</p:attrName>
                                        </p:attrNameLst>
                                      </p:cBhvr>
                                      <p:tavLst>
                                        <p:tav tm="0">
                                          <p:val>
                                            <p:strVal val="#ppt_x"/>
                                          </p:val>
                                        </p:tav>
                                        <p:tav tm="100000">
                                          <p:val>
                                            <p:strVal val="#ppt_x"/>
                                          </p:val>
                                        </p:tav>
                                      </p:tavLst>
                                    </p:anim>
                                    <p:anim calcmode="lin" valueType="num">
                                      <p:cBhvr additive="base">
                                        <p:cTn id="22" dur="25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250" fill="hold"/>
                                        <p:tgtEl>
                                          <p:spTgt spid="13"/>
                                        </p:tgtEl>
                                        <p:attrNameLst>
                                          <p:attrName>ppt_x</p:attrName>
                                        </p:attrNameLst>
                                      </p:cBhvr>
                                      <p:tavLst>
                                        <p:tav tm="0">
                                          <p:val>
                                            <p:strVal val="#ppt_x"/>
                                          </p:val>
                                        </p:tav>
                                        <p:tav tm="100000">
                                          <p:val>
                                            <p:strVal val="#ppt_x"/>
                                          </p:val>
                                        </p:tav>
                                      </p:tavLst>
                                    </p:anim>
                                    <p:anim calcmode="lin" valueType="num">
                                      <p:cBhvr additive="base">
                                        <p:cTn id="27" dur="250" fill="hold"/>
                                        <p:tgtEl>
                                          <p:spTgt spid="13"/>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250" fill="hold"/>
                                        <p:tgtEl>
                                          <p:spTgt spid="14"/>
                                        </p:tgtEl>
                                        <p:attrNameLst>
                                          <p:attrName>ppt_x</p:attrName>
                                        </p:attrNameLst>
                                      </p:cBhvr>
                                      <p:tavLst>
                                        <p:tav tm="0">
                                          <p:val>
                                            <p:strVal val="#ppt_x"/>
                                          </p:val>
                                        </p:tav>
                                        <p:tav tm="100000">
                                          <p:val>
                                            <p:strVal val="#ppt_x"/>
                                          </p:val>
                                        </p:tav>
                                      </p:tavLst>
                                    </p:anim>
                                    <p:anim calcmode="lin" valueType="num">
                                      <p:cBhvr additive="base">
                                        <p:cTn id="32" dur="2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8650" y="704689"/>
            <a:ext cx="1210545" cy="646437"/>
          </a:xfrm>
          <a:noFill/>
          <a:ln w="9525">
            <a:noFill/>
            <a:bevel/>
          </a:ln>
        </p:spPr>
        <p:txBody>
          <a:bodyPr wrap="none" lIns="91419" tIns="45709" rIns="91419" bIns="45709">
            <a:spAutoFit/>
          </a:bodyPr>
          <a:lstStyle/>
          <a:p>
            <a:pPr defTabSz="913924"/>
            <a:r>
              <a:rPr lang="zh-CN" altLang="en-US" sz="4001" kern="0" dirty="0">
                <a:solidFill>
                  <a:srgbClr val="04B0BE"/>
                </a:solidFill>
                <a:latin typeface="Arial" panose="020B0604020202020204" pitchFamily="34" charset="0"/>
                <a:ea typeface="微软雅黑" panose="020B0503020204020204" pitchFamily="34" charset="-122"/>
                <a:cs typeface="+mn-cs"/>
              </a:rPr>
              <a:t>内容</a:t>
            </a:r>
          </a:p>
        </p:txBody>
      </p:sp>
      <p:sp>
        <p:nvSpPr>
          <p:cNvPr id="5" name="Rectangle 2"/>
          <p:cNvSpPr/>
          <p:nvPr/>
        </p:nvSpPr>
        <p:spPr>
          <a:xfrm>
            <a:off x="1176168" y="3405676"/>
            <a:ext cx="4323112" cy="802925"/>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6" name="Rectangle 5"/>
          <p:cNvSpPr/>
          <p:nvPr/>
        </p:nvSpPr>
        <p:spPr>
          <a:xfrm>
            <a:off x="5305060" y="3405676"/>
            <a:ext cx="3823568" cy="802925"/>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grpSp>
        <p:nvGrpSpPr>
          <p:cNvPr id="9" name="组合 8"/>
          <p:cNvGrpSpPr/>
          <p:nvPr/>
        </p:nvGrpSpPr>
        <p:grpSpPr>
          <a:xfrm>
            <a:off x="745311" y="2982719"/>
            <a:ext cx="1397422" cy="1389361"/>
            <a:chOff x="912737" y="2215324"/>
            <a:chExt cx="849978" cy="881744"/>
          </a:xfrm>
        </p:grpSpPr>
        <p:sp>
          <p:nvSpPr>
            <p:cNvPr id="10" name="Oval 7"/>
            <p:cNvSpPr/>
            <p:nvPr/>
          </p:nvSpPr>
          <p:spPr bwMode="auto">
            <a:xfrm>
              <a:off x="912737" y="2215324"/>
              <a:ext cx="849978" cy="8817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1" name="Freeform: Shape 45"/>
            <p:cNvSpPr>
              <a:spLocks/>
            </p:cNvSpPr>
            <p:nvPr/>
          </p:nvSpPr>
          <p:spPr bwMode="auto">
            <a:xfrm>
              <a:off x="1080496" y="2380716"/>
              <a:ext cx="512893" cy="532061"/>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sz="1350"/>
            </a:p>
          </p:txBody>
        </p:sp>
      </p:grpSp>
      <p:grpSp>
        <p:nvGrpSpPr>
          <p:cNvPr id="12" name="组合 11"/>
          <p:cNvGrpSpPr/>
          <p:nvPr/>
        </p:nvGrpSpPr>
        <p:grpSpPr>
          <a:xfrm>
            <a:off x="4815524" y="2982719"/>
            <a:ext cx="1397422" cy="1389361"/>
            <a:chOff x="4042792" y="2215324"/>
            <a:chExt cx="849978" cy="881744"/>
          </a:xfrm>
        </p:grpSpPr>
        <p:sp>
          <p:nvSpPr>
            <p:cNvPr id="13" name="Oval 10"/>
            <p:cNvSpPr/>
            <p:nvPr/>
          </p:nvSpPr>
          <p:spPr bwMode="auto">
            <a:xfrm>
              <a:off x="4042792" y="2215324"/>
              <a:ext cx="849978" cy="8817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4" name="Freeform: Shape 46"/>
            <p:cNvSpPr>
              <a:spLocks/>
            </p:cNvSpPr>
            <p:nvPr/>
          </p:nvSpPr>
          <p:spPr bwMode="auto">
            <a:xfrm>
              <a:off x="4201332" y="2397121"/>
              <a:ext cx="512893" cy="532061"/>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sz="1350"/>
            </a:p>
          </p:txBody>
        </p:sp>
      </p:grpSp>
      <p:grpSp>
        <p:nvGrpSpPr>
          <p:cNvPr id="15" name="Group 11"/>
          <p:cNvGrpSpPr/>
          <p:nvPr/>
        </p:nvGrpSpPr>
        <p:grpSpPr>
          <a:xfrm>
            <a:off x="889259" y="4309989"/>
            <a:ext cx="3797954" cy="2184307"/>
            <a:chOff x="1009617" y="4350834"/>
            <a:chExt cx="3493138" cy="670985"/>
          </a:xfrm>
        </p:grpSpPr>
        <p:sp>
          <p:nvSpPr>
            <p:cNvPr id="16" name="TextBox 31"/>
            <p:cNvSpPr txBox="1">
              <a:spLocks/>
            </p:cNvSpPr>
            <p:nvPr/>
          </p:nvSpPr>
          <p:spPr bwMode="auto">
            <a:xfrm>
              <a:off x="1009618" y="4378627"/>
              <a:ext cx="598241" cy="21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eaLnBrk="1" hangingPunct="1">
                <a:spcBef>
                  <a:spcPct val="0"/>
                </a:spcBef>
                <a:buFontTx/>
                <a:buNone/>
              </a:pPr>
              <a:r>
                <a:rPr lang="en-US" altLang="zh-CN" sz="3200" b="1" dirty="0">
                  <a:solidFill>
                    <a:schemeClr val="accent1"/>
                  </a:solidFill>
                </a:rPr>
                <a:t>01</a:t>
              </a:r>
            </a:p>
          </p:txBody>
        </p:sp>
        <p:grpSp>
          <p:nvGrpSpPr>
            <p:cNvPr id="17" name="Group 35"/>
            <p:cNvGrpSpPr/>
            <p:nvPr/>
          </p:nvGrpSpPr>
          <p:grpSpPr>
            <a:xfrm>
              <a:off x="1009617" y="4350834"/>
              <a:ext cx="3493138" cy="670985"/>
              <a:chOff x="894432" y="2784449"/>
              <a:chExt cx="3618693" cy="670985"/>
            </a:xfrm>
          </p:grpSpPr>
          <p:sp>
            <p:nvSpPr>
              <p:cNvPr id="18" name="TextBox 36"/>
              <p:cNvSpPr txBox="1">
                <a:spLocks/>
              </p:cNvSpPr>
              <p:nvPr/>
            </p:nvSpPr>
            <p:spPr bwMode="auto">
              <a:xfrm>
                <a:off x="1514176" y="2784449"/>
                <a:ext cx="2998949" cy="246221"/>
              </a:xfrm>
              <a:prstGeom prst="rect">
                <a:avLst/>
              </a:prstGeom>
              <a:noFill/>
              <a:ln w="9525">
                <a:noFill/>
                <a:miter lim="800000"/>
                <a:headEnd/>
                <a:tailEnd/>
              </a:ln>
            </p:spPr>
            <p:txBody>
              <a:bodyPr wrap="none" lIns="54000" tIns="0" rIns="162000" bIns="0" anchor="ctr" anchorCtr="0">
                <a:normAutofit/>
                <a:scene3d>
                  <a:camera prst="orthographicFront"/>
                  <a:lightRig rig="threePt" dir="t"/>
                </a:scene3d>
                <a:sp3d>
                  <a:bevelT w="0" h="0"/>
                </a:sp3d>
              </a:bodyPr>
              <a:lstStyle/>
              <a:p>
                <a:pPr marL="0" lvl="1"/>
                <a:r>
                  <a:rPr lang="zh-CN" altLang="en-US" sz="3200" b="1" dirty="0">
                    <a:solidFill>
                      <a:schemeClr val="accent1">
                        <a:lumMod val="100000"/>
                      </a:schemeClr>
                    </a:solidFill>
                  </a:rPr>
                  <a:t>物联网安全概述</a:t>
                </a:r>
              </a:p>
            </p:txBody>
          </p:sp>
          <p:sp>
            <p:nvSpPr>
              <p:cNvPr id="19" name="TextBox 38"/>
              <p:cNvSpPr txBox="1">
                <a:spLocks/>
              </p:cNvSpPr>
              <p:nvPr/>
            </p:nvSpPr>
            <p:spPr bwMode="auto">
              <a:xfrm>
                <a:off x="894432" y="2998991"/>
                <a:ext cx="3156014" cy="45644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zh-CN" altLang="en-US" sz="2400" dirty="0">
                    <a:latin typeface="华文楷体" panose="02010600040101010101" pitchFamily="2" charset="-122"/>
                    <a:ea typeface="华文楷体" panose="02010600040101010101" pitchFamily="2" charset="-122"/>
                  </a:rPr>
                  <a:t>物联网简介</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物联网安全分析</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物联网安全架构</a:t>
                </a:r>
                <a:endParaRPr lang="en-US" altLang="zh-CN" sz="2400" dirty="0">
                  <a:latin typeface="华文楷体" panose="02010600040101010101" pitchFamily="2" charset="-122"/>
                  <a:ea typeface="华文楷体" panose="02010600040101010101" pitchFamily="2" charset="-122"/>
                </a:endParaRPr>
              </a:p>
            </p:txBody>
          </p:sp>
        </p:grpSp>
      </p:grpSp>
      <p:cxnSp>
        <p:nvCxnSpPr>
          <p:cNvPr id="25" name="直接连接符 24">
            <a:extLst>
              <a:ext uri="{FF2B5EF4-FFF2-40B4-BE49-F238E27FC236}">
                <a16:creationId xmlns:a16="http://schemas.microsoft.com/office/drawing/2014/main" id="{E25B6E78-3E11-4BCC-9A75-DB914E0E500C}"/>
              </a:ext>
            </a:extLst>
          </p:cNvPr>
          <p:cNvCxnSpPr/>
          <p:nvPr/>
        </p:nvCxnSpPr>
        <p:spPr>
          <a:xfrm flipV="1">
            <a:off x="4812077" y="4713101"/>
            <a:ext cx="4042550" cy="2493"/>
          </a:xfrm>
          <a:prstGeom prst="line">
            <a:avLst/>
          </a:prstGeom>
          <a:ln>
            <a:solidFill>
              <a:srgbClr val="0070C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文本框 177">
            <a:extLst>
              <a:ext uri="{FF2B5EF4-FFF2-40B4-BE49-F238E27FC236}">
                <a16:creationId xmlns:a16="http://schemas.microsoft.com/office/drawing/2014/main" id="{073B9E61-E04E-4217-A88E-D0C6A00F79CB}"/>
              </a:ext>
            </a:extLst>
          </p:cNvPr>
          <p:cNvSpPr txBox="1"/>
          <p:nvPr/>
        </p:nvSpPr>
        <p:spPr>
          <a:xfrm>
            <a:off x="4725030" y="4732600"/>
            <a:ext cx="4191034" cy="552257"/>
          </a:xfrm>
          <a:prstGeom prst="rect">
            <a:avLst/>
          </a:prstGeom>
          <a:noFill/>
        </p:spPr>
        <p:txBody>
          <a:bodyPr wrap="none">
            <a:noAutofit/>
          </a:bodyPr>
          <a:lstStyle/>
          <a:p>
            <a:pPr algn="r"/>
            <a:r>
              <a:rPr lang="zh-CN" altLang="en-US" sz="2800" b="1" dirty="0">
                <a:solidFill>
                  <a:srgbClr val="0070C0"/>
                </a:solidFill>
              </a:rPr>
              <a:t>了解概念及专业术语</a:t>
            </a:r>
          </a:p>
        </p:txBody>
      </p:sp>
      <p:sp>
        <p:nvSpPr>
          <p:cNvPr id="27" name="文本框 177">
            <a:extLst>
              <a:ext uri="{FF2B5EF4-FFF2-40B4-BE49-F238E27FC236}">
                <a16:creationId xmlns:a16="http://schemas.microsoft.com/office/drawing/2014/main" id="{073B9E61-E04E-4217-A88E-D0C6A00F79CB}"/>
              </a:ext>
            </a:extLst>
          </p:cNvPr>
          <p:cNvSpPr txBox="1"/>
          <p:nvPr/>
        </p:nvSpPr>
        <p:spPr>
          <a:xfrm>
            <a:off x="2507520" y="2052962"/>
            <a:ext cx="2512235" cy="552257"/>
          </a:xfrm>
          <a:prstGeom prst="rect">
            <a:avLst/>
          </a:prstGeom>
          <a:noFill/>
        </p:spPr>
        <p:txBody>
          <a:bodyPr wrap="none">
            <a:noAutofit/>
          </a:bodyPr>
          <a:lstStyle/>
          <a:p>
            <a:pPr algn="r"/>
            <a:r>
              <a:rPr lang="zh-CN" altLang="en-US" sz="2800" b="1" dirty="0">
                <a:solidFill>
                  <a:srgbClr val="0070C0"/>
                </a:solidFill>
              </a:rPr>
              <a:t>掌握计算方法</a:t>
            </a:r>
          </a:p>
        </p:txBody>
      </p:sp>
      <p:cxnSp>
        <p:nvCxnSpPr>
          <p:cNvPr id="28" name="直接连接符 27">
            <a:extLst>
              <a:ext uri="{FF2B5EF4-FFF2-40B4-BE49-F238E27FC236}">
                <a16:creationId xmlns:a16="http://schemas.microsoft.com/office/drawing/2014/main" id="{E25B6E78-3E11-4BCC-9A75-DB914E0E500C}"/>
              </a:ext>
            </a:extLst>
          </p:cNvPr>
          <p:cNvCxnSpPr/>
          <p:nvPr/>
        </p:nvCxnSpPr>
        <p:spPr>
          <a:xfrm flipV="1">
            <a:off x="2088653" y="2605219"/>
            <a:ext cx="2848929" cy="657"/>
          </a:xfrm>
          <a:prstGeom prst="line">
            <a:avLst/>
          </a:prstGeom>
          <a:ln>
            <a:solidFill>
              <a:srgbClr val="0070C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37" name="Group 9"/>
          <p:cNvGrpSpPr/>
          <p:nvPr/>
        </p:nvGrpSpPr>
        <p:grpSpPr>
          <a:xfrm>
            <a:off x="5076175" y="838426"/>
            <a:ext cx="3555813" cy="2102316"/>
            <a:chOff x="3166967" y="3926257"/>
            <a:chExt cx="2550937" cy="971334"/>
          </a:xfrm>
        </p:grpSpPr>
        <p:sp>
          <p:nvSpPr>
            <p:cNvPr id="39" name="TextBox 34"/>
            <p:cNvSpPr txBox="1">
              <a:spLocks/>
            </p:cNvSpPr>
            <p:nvPr/>
          </p:nvSpPr>
          <p:spPr bwMode="auto">
            <a:xfrm>
              <a:off x="3185443" y="4596196"/>
              <a:ext cx="598241" cy="30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eaLnBrk="1" hangingPunct="1">
                <a:spcBef>
                  <a:spcPct val="0"/>
                </a:spcBef>
                <a:buFontTx/>
                <a:buNone/>
              </a:pPr>
              <a:r>
                <a:rPr lang="en-US" altLang="zh-CN" sz="3200" b="1" dirty="0">
                  <a:solidFill>
                    <a:schemeClr val="accent2"/>
                  </a:solidFill>
                </a:rPr>
                <a:t>02</a:t>
              </a:r>
            </a:p>
          </p:txBody>
        </p:sp>
        <p:grpSp>
          <p:nvGrpSpPr>
            <p:cNvPr id="40" name="Group 39"/>
            <p:cNvGrpSpPr/>
            <p:nvPr/>
          </p:nvGrpSpPr>
          <p:grpSpPr>
            <a:xfrm>
              <a:off x="3166967" y="3926257"/>
              <a:ext cx="2550937" cy="943747"/>
              <a:chOff x="494532" y="2414214"/>
              <a:chExt cx="2623328" cy="943747"/>
            </a:xfrm>
          </p:grpSpPr>
          <p:sp>
            <p:nvSpPr>
              <p:cNvPr id="41" name="TextBox 41"/>
              <p:cNvSpPr txBox="1">
                <a:spLocks/>
              </p:cNvSpPr>
              <p:nvPr/>
            </p:nvSpPr>
            <p:spPr bwMode="auto">
              <a:xfrm>
                <a:off x="964793" y="3111740"/>
                <a:ext cx="1489267" cy="246221"/>
              </a:xfrm>
              <a:prstGeom prst="rect">
                <a:avLst/>
              </a:prstGeom>
              <a:noFill/>
              <a:ln w="9525">
                <a:noFill/>
                <a:miter lim="800000"/>
                <a:headEnd/>
                <a:tailEnd/>
              </a:ln>
            </p:spPr>
            <p:txBody>
              <a:bodyPr wrap="none" lIns="54000" tIns="0" rIns="162000" bIns="0" anchor="ctr" anchorCtr="0">
                <a:normAutofit/>
                <a:scene3d>
                  <a:camera prst="orthographicFront"/>
                  <a:lightRig rig="threePt" dir="t"/>
                </a:scene3d>
                <a:sp3d>
                  <a:bevelT w="0" h="0"/>
                </a:sp3d>
              </a:bodyPr>
              <a:lstStyle/>
              <a:p>
                <a:pPr marL="0" lvl="1"/>
                <a:r>
                  <a:rPr lang="zh-CN" altLang="en-US" sz="3200" b="1" dirty="0">
                    <a:solidFill>
                      <a:schemeClr val="accent2"/>
                    </a:solidFill>
                  </a:rPr>
                  <a:t>数学基础</a:t>
                </a:r>
              </a:p>
            </p:txBody>
          </p:sp>
          <p:sp>
            <p:nvSpPr>
              <p:cNvPr id="42" name="TextBox 42"/>
              <p:cNvSpPr txBox="1">
                <a:spLocks/>
              </p:cNvSpPr>
              <p:nvPr/>
            </p:nvSpPr>
            <p:spPr bwMode="auto">
              <a:xfrm>
                <a:off x="494532" y="2414214"/>
                <a:ext cx="2623328" cy="62304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zh-CN" altLang="en-US" sz="2400" dirty="0">
                    <a:latin typeface="华文楷体" panose="02010600040101010101" pitchFamily="2" charset="-122"/>
                    <a:ea typeface="华文楷体" panose="02010600040101010101" pitchFamily="2" charset="-122"/>
                  </a:rPr>
                  <a:t>同余与模运算</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辗转相除法求模的逆元</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单向散列函数</a:t>
                </a:r>
                <a:endParaRPr lang="en-US" altLang="zh-CN" sz="2400" dirty="0">
                  <a:latin typeface="华文楷体" panose="02010600040101010101" pitchFamily="2" charset="-122"/>
                  <a:ea typeface="华文楷体" panose="02010600040101010101" pitchFamily="2" charset="-122"/>
                </a:endParaRPr>
              </a:p>
            </p:txBody>
          </p:sp>
        </p:grpSp>
      </p:grpSp>
    </p:spTree>
    <p:extLst>
      <p:ext uri="{BB962C8B-B14F-4D97-AF65-F5344CB8AC3E}">
        <p14:creationId xmlns:p14="http://schemas.microsoft.com/office/powerpoint/2010/main" val="2629563506"/>
      </p:ext>
    </p:extLst>
  </p:cSld>
  <p:clrMapOvr>
    <a:masterClrMapping/>
  </p:clrMapOvr>
  <p:transition spd="med" advTm="1020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22" presetClass="entr" presetSubtype="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p:stCondLst>
                              <p:cond delay="500"/>
                            </p:stCondLst>
                            <p:childTnLst>
                              <p:par>
                                <p:cTn id="32" presetID="53" presetClass="entr" presetSubtype="16"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down)">
                                      <p:cBhvr>
                                        <p:cTn id="40" dur="500"/>
                                        <p:tgtEl>
                                          <p:spTgt spid="37"/>
                                        </p:tgtEl>
                                      </p:cBhvr>
                                    </p:animEffect>
                                  </p:childTnLst>
                                </p:cTn>
                              </p:par>
                            </p:childTnLst>
                          </p:cTn>
                        </p:par>
                        <p:par>
                          <p:cTn id="41" fill="hold">
                            <p:stCondLst>
                              <p:cond delay="1500"/>
                            </p:stCondLst>
                            <p:childTnLst>
                              <p:par>
                                <p:cTn id="42" presetID="22" presetClass="entr" presetSubtype="2"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right)">
                                      <p:cBhvr>
                                        <p:cTn id="44" dur="500"/>
                                        <p:tgtEl>
                                          <p:spTgt spid="28"/>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26" grpId="0"/>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3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Picture 8" descr="âäºº pngâçå¾çæç´¢ç»æ"/>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83" t="-2978" r="67859" b="-2980"/>
          <a:stretch/>
        </p:blipFill>
        <p:spPr bwMode="auto">
          <a:xfrm>
            <a:off x="7601570" y="620109"/>
            <a:ext cx="846394" cy="15047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6" descr="âenvelope png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820" y="1498221"/>
            <a:ext cx="856128" cy="8561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 descr="âkey pngâçå¾çæç´¢ç»æ"/>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37369" y="1951630"/>
            <a:ext cx="605757" cy="6107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âä¿é©æ pngâçå¾çæç´¢ç»æ"/>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4597" t="4730" r="3464" b="4330"/>
          <a:stretch/>
        </p:blipFill>
        <p:spPr bwMode="auto">
          <a:xfrm>
            <a:off x="3178264" y="2343625"/>
            <a:ext cx="1440161" cy="151216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6" descr="âåå¸ pngâçå¾çæç´¢ç»æ"/>
          <p:cNvPicPr>
            <a:picLocks noChangeAspect="1" noChangeArrowheads="1"/>
          </p:cNvPicPr>
          <p:nvPr/>
        </p:nvPicPr>
        <p:blipFill rotWithShape="1">
          <a:blip r:embed="rId7">
            <a:extLst>
              <a:ext uri="{28A0092B-C50C-407E-A947-70E740481C1C}">
                <a14:useLocalDpi xmlns:a14="http://schemas.microsoft.com/office/drawing/2010/main" val="0"/>
              </a:ext>
            </a:extLst>
          </a:blip>
          <a:srcRect l="9144" t="14903" r="17770" b="-468"/>
          <a:stretch/>
        </p:blipFill>
        <p:spPr bwMode="auto">
          <a:xfrm>
            <a:off x="3590987" y="3665735"/>
            <a:ext cx="5553013" cy="31629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右箭头 11"/>
          <p:cNvSpPr/>
          <p:nvPr/>
        </p:nvSpPr>
        <p:spPr>
          <a:xfrm rot="1658174">
            <a:off x="1914836" y="2481248"/>
            <a:ext cx="1124540" cy="362583"/>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2107932">
            <a:off x="4822901" y="3615507"/>
            <a:ext cx="743572" cy="289124"/>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7935066">
            <a:off x="5927329" y="2733047"/>
            <a:ext cx="1804966" cy="364960"/>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8"/>
          <p:cNvSpPr txBox="1">
            <a:spLocks/>
          </p:cNvSpPr>
          <p:nvPr/>
        </p:nvSpPr>
        <p:spPr bwMode="auto">
          <a:xfrm>
            <a:off x="1410284" y="4157210"/>
            <a:ext cx="731328" cy="1230783"/>
          </a:xfrm>
          <a:prstGeom prst="rect">
            <a:avLst/>
          </a:prstGeom>
          <a:noFill/>
          <a:ln w="9525">
            <a:noFill/>
            <a:miter lim="800000"/>
            <a:headEnd/>
            <a:tailEnd/>
          </a:ln>
        </p:spPr>
        <p:txBody>
          <a:bodyPr vert="eaVert" wrap="square" lIns="54000" tIns="0" rIns="162000" bIns="0" anchor="ctr" anchorCtr="0">
            <a:noAutofit/>
            <a:scene3d>
              <a:camera prst="orthographicFront"/>
              <a:lightRig rig="threePt" dir="t"/>
            </a:scene3d>
            <a:sp3d>
              <a:bevelT w="0" h="0"/>
            </a:sp3d>
          </a:bodyPr>
          <a:lstStyle/>
          <a:p>
            <a:pPr>
              <a:lnSpc>
                <a:spcPct val="120000"/>
              </a:lnSpc>
              <a:defRPr/>
            </a:pPr>
            <a:r>
              <a:rPr lang="zh-CN" altLang="en-US" sz="3200" dirty="0">
                <a:latin typeface="华文楷体" panose="02010600040101010101" pitchFamily="2" charset="-122"/>
                <a:ea typeface="华文楷体" panose="02010600040101010101" pitchFamily="2" charset="-122"/>
              </a:rPr>
              <a:t>隐藏</a:t>
            </a:r>
            <a:endParaRPr lang="en-US" altLang="zh-CN" sz="3200" dirty="0">
              <a:latin typeface="华文楷体" panose="02010600040101010101" pitchFamily="2" charset="-122"/>
              <a:ea typeface="华文楷体" panose="02010600040101010101" pitchFamily="2" charset="-122"/>
            </a:endParaRPr>
          </a:p>
        </p:txBody>
      </p:sp>
      <p:sp>
        <p:nvSpPr>
          <p:cNvPr id="16" name="TextBox 43"/>
          <p:cNvSpPr txBox="1"/>
          <p:nvPr/>
        </p:nvSpPr>
        <p:spPr>
          <a:xfrm>
            <a:off x="3939827" y="1237146"/>
            <a:ext cx="1279131" cy="432717"/>
          </a:xfrm>
          <a:prstGeom prst="rect">
            <a:avLst/>
          </a:prstGeom>
          <a:noFill/>
        </p:spPr>
        <p:txBody>
          <a:bodyPr wrap="none" lIns="0" tIns="0" rIns="270000" bIns="0" anchor="b" anchorCtr="0">
            <a:noAutofit/>
          </a:bodyPr>
          <a:lstStyle/>
          <a:p>
            <a:pPr algn="just"/>
            <a:r>
              <a:rPr lang="zh-CN" altLang="en-US" sz="3200" b="1" dirty="0">
                <a:solidFill>
                  <a:srgbClr val="FF0000"/>
                </a:solidFill>
                <a:latin typeface="华文楷体" panose="02010600040101010101" pitchFamily="2" charset="-122"/>
                <a:ea typeface="华文楷体" panose="02010600040101010101" pitchFamily="2" charset="-122"/>
              </a:rPr>
              <a:t>安全？</a:t>
            </a:r>
          </a:p>
        </p:txBody>
      </p:sp>
    </p:spTree>
    <p:extLst>
      <p:ext uri="{BB962C8B-B14F-4D97-AF65-F5344CB8AC3E}">
        <p14:creationId xmlns:p14="http://schemas.microsoft.com/office/powerpoint/2010/main" val="3669155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500"/>
                            </p:stCondLst>
                            <p:childTnLst>
                              <p:par>
                                <p:cTn id="16" presetID="6" presetClass="entr" presetSubtype="3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ircle(ou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par>
                          <p:cTn id="34" fill="hold">
                            <p:stCondLst>
                              <p:cond delay="0"/>
                            </p:stCondLst>
                            <p:childTnLst>
                              <p:par>
                                <p:cTn id="35" presetID="42" presetClass="path" presetSubtype="0" accel="50000" decel="50000" fill="hold" nodeType="afterEffect">
                                  <p:stCondLst>
                                    <p:cond delay="0"/>
                                  </p:stCondLst>
                                  <p:childTnLst>
                                    <p:animMotion origin="layout" path="M 4.72222E-6 4.81481E-6 L 0.34305 -0.15325 " pathEditMode="relative" rAng="0" ptsTypes="AA">
                                      <p:cBhvr>
                                        <p:cTn id="36" dur="2000" fill="hold"/>
                                        <p:tgtEl>
                                          <p:spTgt spid="9"/>
                                        </p:tgtEl>
                                        <p:attrNameLst>
                                          <p:attrName>ppt_x</p:attrName>
                                          <p:attrName>ppt_y</p:attrName>
                                        </p:attrNameLst>
                                      </p:cBhvr>
                                      <p:rCtr x="17153" y="-7662"/>
                                    </p:animMotion>
                                  </p:childTnLst>
                                </p:cTn>
                              </p:par>
                              <p:par>
                                <p:cTn id="37" presetID="2" presetClass="entr" presetSubtype="2"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1+#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up)">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3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3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Picture 6" descr="âenvelope pngâçå¾çæç´¢ç»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6221" y="1990642"/>
            <a:ext cx="908674" cy="9086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右箭头 7"/>
          <p:cNvSpPr/>
          <p:nvPr/>
        </p:nvSpPr>
        <p:spPr>
          <a:xfrm rot="1658174">
            <a:off x="1914118" y="2971022"/>
            <a:ext cx="889917" cy="301726"/>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pic>
        <p:nvPicPr>
          <p:cNvPr id="9" name="Picture 4" descr="âä¿é©æ pngâçå¾çæç´¢ç»æ"/>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597" t="4730" r="3464" b="4330"/>
          <a:stretch/>
        </p:blipFill>
        <p:spPr bwMode="auto">
          <a:xfrm>
            <a:off x="2981493" y="3197544"/>
            <a:ext cx="1440161" cy="151216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38"/>
          <p:cNvSpPr txBox="1">
            <a:spLocks/>
          </p:cNvSpPr>
          <p:nvPr/>
        </p:nvSpPr>
        <p:spPr bwMode="auto">
          <a:xfrm>
            <a:off x="4663283" y="5550688"/>
            <a:ext cx="3527680" cy="110204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latin typeface="华文楷体" panose="02010600040101010101" pitchFamily="2" charset="-122"/>
                <a:ea typeface="华文楷体" panose="02010600040101010101" pitchFamily="2" charset="-122"/>
              </a:rPr>
              <a:t>保险柜的设计方法</a:t>
            </a:r>
            <a:endParaRPr lang="en-US" altLang="zh-CN" sz="2800" dirty="0">
              <a:latin typeface="华文楷体" panose="02010600040101010101" pitchFamily="2" charset="-122"/>
              <a:ea typeface="华文楷体" panose="02010600040101010101" pitchFamily="2" charset="-122"/>
            </a:endParaRPr>
          </a:p>
          <a:p>
            <a:pPr>
              <a:lnSpc>
                <a:spcPct val="120000"/>
              </a:lnSpc>
              <a:defRPr/>
            </a:pPr>
            <a:r>
              <a:rPr lang="zh-CN" altLang="en-US" sz="2800" dirty="0">
                <a:latin typeface="华文楷体" panose="02010600040101010101" pitchFamily="2" charset="-122"/>
                <a:ea typeface="华文楷体" panose="02010600040101010101" pitchFamily="2" charset="-122"/>
              </a:rPr>
              <a:t>同型号的保险柜</a:t>
            </a:r>
            <a:endParaRPr lang="en-US" altLang="zh-CN" sz="2800" dirty="0">
              <a:latin typeface="华文楷体" panose="02010600040101010101" pitchFamily="2" charset="-122"/>
              <a:ea typeface="华文楷体" panose="02010600040101010101" pitchFamily="2" charset="-122"/>
            </a:endParaRPr>
          </a:p>
        </p:txBody>
      </p:sp>
      <p:pic>
        <p:nvPicPr>
          <p:cNvPr id="12" name="Picture 8" descr="âäºº pngâçå¾çæç´¢ç»æ"/>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4078" t="-4201" r="-1744" b="-1758"/>
          <a:stretch/>
        </p:blipFill>
        <p:spPr bwMode="auto">
          <a:xfrm>
            <a:off x="3413389" y="824935"/>
            <a:ext cx="1712403" cy="16116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8" descr="âäºº pngâçå¾çæç´¢ç»æ"/>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683" t="-2978" r="67859" b="-2980"/>
          <a:stretch/>
        </p:blipFill>
        <p:spPr bwMode="auto">
          <a:xfrm>
            <a:off x="7703974" y="820034"/>
            <a:ext cx="881001" cy="156622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TextBox 43"/>
          <p:cNvSpPr txBox="1"/>
          <p:nvPr/>
        </p:nvSpPr>
        <p:spPr>
          <a:xfrm>
            <a:off x="785876" y="5008354"/>
            <a:ext cx="3057409" cy="542334"/>
          </a:xfrm>
          <a:prstGeom prst="rect">
            <a:avLst/>
          </a:prstGeom>
          <a:noFill/>
        </p:spPr>
        <p:txBody>
          <a:bodyPr wrap="none" lIns="0" tIns="0" rIns="270000" bIns="0" anchor="b" anchorCtr="0">
            <a:normAutofit/>
          </a:bodyPr>
          <a:lstStyle/>
          <a:p>
            <a:pPr algn="just"/>
            <a:r>
              <a:rPr lang="zh-CN" altLang="en-US" sz="2800" b="1" dirty="0">
                <a:solidFill>
                  <a:srgbClr val="0070C0"/>
                </a:solidFill>
                <a:latin typeface="华文楷体" panose="02010600040101010101" pitchFamily="2" charset="-122"/>
                <a:ea typeface="华文楷体" panose="02010600040101010101" pitchFamily="2" charset="-122"/>
              </a:rPr>
              <a:t>仍无法打开保险柜</a:t>
            </a:r>
          </a:p>
        </p:txBody>
      </p:sp>
      <p:sp>
        <p:nvSpPr>
          <p:cNvPr id="15" name="TextBox 43"/>
          <p:cNvSpPr txBox="1"/>
          <p:nvPr/>
        </p:nvSpPr>
        <p:spPr>
          <a:xfrm>
            <a:off x="935904" y="3461933"/>
            <a:ext cx="1163352" cy="602765"/>
          </a:xfrm>
          <a:prstGeom prst="rect">
            <a:avLst/>
          </a:prstGeom>
          <a:noFill/>
        </p:spPr>
        <p:txBody>
          <a:bodyPr wrap="none" lIns="0" tIns="0" rIns="270000" bIns="0" anchor="b" anchorCtr="0">
            <a:noAutofit/>
          </a:bodyPr>
          <a:lstStyle/>
          <a:p>
            <a:pPr algn="just"/>
            <a:r>
              <a:rPr lang="zh-CN" altLang="en-US" sz="3600" b="1" dirty="0">
                <a:solidFill>
                  <a:srgbClr val="FF0000"/>
                </a:solidFill>
                <a:latin typeface="华文楷体" panose="02010600040101010101" pitchFamily="2" charset="-122"/>
                <a:ea typeface="华文楷体" panose="02010600040101010101" pitchFamily="2" charset="-122"/>
              </a:rPr>
              <a:t>安全</a:t>
            </a:r>
          </a:p>
        </p:txBody>
      </p:sp>
      <p:sp>
        <p:nvSpPr>
          <p:cNvPr id="16" name="TextBox 38"/>
          <p:cNvSpPr txBox="1">
            <a:spLocks/>
          </p:cNvSpPr>
          <p:nvPr/>
        </p:nvSpPr>
        <p:spPr bwMode="auto">
          <a:xfrm>
            <a:off x="1739715" y="1261278"/>
            <a:ext cx="2027066" cy="55102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latin typeface="华文楷体" panose="02010600040101010101" pitchFamily="2" charset="-122"/>
                <a:ea typeface="华文楷体" panose="02010600040101010101" pitchFamily="2" charset="-122"/>
              </a:rPr>
              <a:t>开锁专家</a:t>
            </a:r>
            <a:endParaRPr lang="en-US" altLang="zh-CN" sz="2800" dirty="0">
              <a:latin typeface="华文楷体" panose="02010600040101010101" pitchFamily="2" charset="-122"/>
              <a:ea typeface="华文楷体" panose="02010600040101010101" pitchFamily="2" charset="-122"/>
            </a:endParaRPr>
          </a:p>
        </p:txBody>
      </p:sp>
      <p:pic>
        <p:nvPicPr>
          <p:cNvPr id="10" name="Picture 4" descr="âä¿é©æ pngâçå¾çæç´¢ç»æ"/>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597" t="4730" r="3464" b="4330"/>
          <a:stretch/>
        </p:blipFill>
        <p:spPr bwMode="auto">
          <a:xfrm>
            <a:off x="5491780" y="3763315"/>
            <a:ext cx="1617358" cy="16982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99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000"/>
                            </p:stCondLst>
                            <p:childTnLst>
                              <p:par>
                                <p:cTn id="15" presetID="6" presetClass="entr" presetSubtype="32"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ou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ou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1.11111E-6 -3.7037E-6 L 0.20555 -0.29074 " pathEditMode="relative" rAng="0" ptsTypes="AA">
                                      <p:cBhvr>
                                        <p:cTn id="29" dur="2000" fill="hold"/>
                                        <p:tgtEl>
                                          <p:spTgt spid="10"/>
                                        </p:tgtEl>
                                        <p:attrNameLst>
                                          <p:attrName>ppt_x</p:attrName>
                                          <p:attrName>ppt_y</p:attrName>
                                        </p:attrNameLst>
                                      </p:cBhvr>
                                      <p:rCtr x="10278" y="-14537"/>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42" presetClass="path" presetSubtype="0" accel="50000" decel="50000" fill="hold" nodeType="withEffect">
                                  <p:stCondLst>
                                    <p:cond delay="0"/>
                                  </p:stCondLst>
                                  <p:childTnLst>
                                    <p:animMotion origin="layout" path="M -2.77778E-7 -1.48148E-6 L 0.27622 0.00232 " pathEditMode="relative" rAng="0" ptsTypes="AA">
                                      <p:cBhvr>
                                        <p:cTn id="37" dur="2000" fill="hold"/>
                                        <p:tgtEl>
                                          <p:spTgt spid="12"/>
                                        </p:tgtEl>
                                        <p:attrNameLst>
                                          <p:attrName>ppt_x</p:attrName>
                                          <p:attrName>ppt_y</p:attrName>
                                        </p:attrNameLst>
                                      </p:cBhvr>
                                      <p:rCtr x="13802" y="116"/>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36"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250" fill="hold"/>
                                        <p:tgtEl>
                                          <p:spTgt spid="15"/>
                                        </p:tgtEl>
                                        <p:attrNameLst>
                                          <p:attrName>ppt_w</p:attrName>
                                        </p:attrNameLst>
                                      </p:cBhvr>
                                      <p:tavLst>
                                        <p:tav tm="0">
                                          <p:val>
                                            <p:strVal val="(6*min(max(#ppt_w*#ppt_h,.3),1)-7.4)/-.7*#ppt_w"/>
                                          </p:val>
                                        </p:tav>
                                        <p:tav tm="100000">
                                          <p:val>
                                            <p:strVal val="#ppt_w"/>
                                          </p:val>
                                        </p:tav>
                                      </p:tavLst>
                                    </p:anim>
                                    <p:anim calcmode="lin" valueType="num">
                                      <p:cBhvr>
                                        <p:cTn id="48" dur="250" fill="hold"/>
                                        <p:tgtEl>
                                          <p:spTgt spid="15"/>
                                        </p:tgtEl>
                                        <p:attrNameLst>
                                          <p:attrName>ppt_h</p:attrName>
                                        </p:attrNameLst>
                                      </p:cBhvr>
                                      <p:tavLst>
                                        <p:tav tm="0">
                                          <p:val>
                                            <p:strVal val="(6*min(max(#ppt_w*#ppt_h,.3),1)-7.4)/-.7*#ppt_h"/>
                                          </p:val>
                                        </p:tav>
                                        <p:tav tm="100000">
                                          <p:val>
                                            <p:strVal val="#ppt_h"/>
                                          </p:val>
                                        </p:tav>
                                      </p:tavLst>
                                    </p:anim>
                                    <p:anim calcmode="lin" valueType="num">
                                      <p:cBhvr>
                                        <p:cTn id="49" dur="250" fill="hold"/>
                                        <p:tgtEl>
                                          <p:spTgt spid="15"/>
                                        </p:tgtEl>
                                        <p:attrNameLst>
                                          <p:attrName>ppt_x</p:attrName>
                                        </p:attrNameLst>
                                      </p:cBhvr>
                                      <p:tavLst>
                                        <p:tav tm="0">
                                          <p:val>
                                            <p:fltVal val="0.5"/>
                                          </p:val>
                                        </p:tav>
                                        <p:tav tm="100000">
                                          <p:val>
                                            <p:strVal val="#ppt_x"/>
                                          </p:val>
                                        </p:tav>
                                      </p:tavLst>
                                    </p:anim>
                                    <p:anim calcmode="lin" valueType="num">
                                      <p:cBhvr>
                                        <p:cTn id="50" dur="250" fill="hold"/>
                                        <p:tgtEl>
                                          <p:spTgt spid="1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4"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安全攻击</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3" name="Picture 38" descr="EndUser_Female_Right"/>
          <p:cNvPicPr>
            <a:picLocks noChangeAspect="1" noChangeArrowheads="1"/>
          </p:cNvPicPr>
          <p:nvPr/>
        </p:nvPicPr>
        <p:blipFill>
          <a:blip r:embed="rId3"/>
          <a:srcRect/>
          <a:stretch>
            <a:fillRect/>
          </a:stretch>
        </p:blipFill>
        <p:spPr bwMode="auto">
          <a:xfrm flipH="1">
            <a:off x="2288480" y="2390166"/>
            <a:ext cx="712525" cy="1028367"/>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Picture 37" descr="EndUser_CiscoWorks"/>
          <p:cNvPicPr>
            <a:picLocks noChangeAspect="1" noChangeArrowheads="1"/>
          </p:cNvPicPr>
          <p:nvPr/>
        </p:nvPicPr>
        <p:blipFill>
          <a:blip r:embed="rId4"/>
          <a:srcRect/>
          <a:stretch>
            <a:fillRect/>
          </a:stretch>
        </p:blipFill>
        <p:spPr bwMode="auto">
          <a:xfrm flipH="1">
            <a:off x="5521285" y="2334581"/>
            <a:ext cx="864096" cy="1098623"/>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Picture 55"/>
          <p:cNvPicPr>
            <a:picLocks noChangeAspect="1" noChangeArrowheads="1"/>
          </p:cNvPicPr>
          <p:nvPr/>
        </p:nvPicPr>
        <p:blipFill>
          <a:blip r:embed="rId5"/>
          <a:srcRect/>
          <a:stretch>
            <a:fillRect/>
          </a:stretch>
        </p:blipFill>
        <p:spPr bwMode="auto">
          <a:xfrm>
            <a:off x="4297149" y="4998877"/>
            <a:ext cx="671029" cy="891641"/>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16" name="TextBox 38"/>
          <p:cNvSpPr txBox="1">
            <a:spLocks/>
          </p:cNvSpPr>
          <p:nvPr/>
        </p:nvSpPr>
        <p:spPr bwMode="auto">
          <a:xfrm>
            <a:off x="2192140" y="3451673"/>
            <a:ext cx="905203" cy="34552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en-US" altLang="zh-CN" sz="2400" dirty="0">
                <a:latin typeface="华文楷体" panose="02010600040101010101" pitchFamily="2" charset="-122"/>
                <a:ea typeface="华文楷体" panose="02010600040101010101" pitchFamily="2" charset="-122"/>
              </a:rPr>
              <a:t>Alice</a:t>
            </a:r>
          </a:p>
        </p:txBody>
      </p:sp>
      <p:sp>
        <p:nvSpPr>
          <p:cNvPr id="17" name="TextBox 38"/>
          <p:cNvSpPr txBox="1">
            <a:spLocks/>
          </p:cNvSpPr>
          <p:nvPr/>
        </p:nvSpPr>
        <p:spPr bwMode="auto">
          <a:xfrm>
            <a:off x="1125577" y="2440118"/>
            <a:ext cx="1148442" cy="92846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latin typeface="华文楷体" panose="02010600040101010101" pitchFamily="2" charset="-122"/>
                <a:ea typeface="华文楷体" panose="02010600040101010101" pitchFamily="2" charset="-122"/>
              </a:rPr>
              <a:t>合法</a:t>
            </a:r>
            <a:endParaRPr lang="en-US" altLang="zh-CN" sz="2400" dirty="0">
              <a:latin typeface="华文楷体" panose="02010600040101010101" pitchFamily="2" charset="-122"/>
              <a:ea typeface="华文楷体" panose="02010600040101010101" pitchFamily="2" charset="-122"/>
            </a:endParaRPr>
          </a:p>
          <a:p>
            <a:pPr algn="ctr">
              <a:lnSpc>
                <a:spcPct val="120000"/>
              </a:lnSpc>
              <a:defRPr/>
            </a:pPr>
            <a:r>
              <a:rPr lang="zh-CN" altLang="en-US" sz="2400" dirty="0">
                <a:latin typeface="华文楷体" panose="02010600040101010101" pitchFamily="2" charset="-122"/>
                <a:ea typeface="华文楷体" panose="02010600040101010101" pitchFamily="2" charset="-122"/>
              </a:rPr>
              <a:t>发送方</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5764524" y="3418533"/>
            <a:ext cx="905203" cy="37866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en-US" altLang="zh-CN" sz="2400" dirty="0">
                <a:latin typeface="华文楷体" panose="02010600040101010101" pitchFamily="2" charset="-122"/>
                <a:ea typeface="华文楷体" panose="02010600040101010101" pitchFamily="2" charset="-122"/>
              </a:rPr>
              <a:t>Bob</a:t>
            </a:r>
          </a:p>
        </p:txBody>
      </p:sp>
      <p:sp>
        <p:nvSpPr>
          <p:cNvPr id="19" name="TextBox 38"/>
          <p:cNvSpPr txBox="1">
            <a:spLocks/>
          </p:cNvSpPr>
          <p:nvPr/>
        </p:nvSpPr>
        <p:spPr bwMode="auto">
          <a:xfrm>
            <a:off x="6562952" y="2419661"/>
            <a:ext cx="1148442" cy="92846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latin typeface="华文楷体" panose="02010600040101010101" pitchFamily="2" charset="-122"/>
                <a:ea typeface="华文楷体" panose="02010600040101010101" pitchFamily="2" charset="-122"/>
              </a:rPr>
              <a:t>合法</a:t>
            </a:r>
            <a:endParaRPr lang="en-US" altLang="zh-CN" sz="2400" dirty="0">
              <a:latin typeface="华文楷体" panose="02010600040101010101" pitchFamily="2" charset="-122"/>
              <a:ea typeface="华文楷体" panose="02010600040101010101" pitchFamily="2" charset="-122"/>
            </a:endParaRPr>
          </a:p>
          <a:p>
            <a:pPr algn="ctr">
              <a:lnSpc>
                <a:spcPct val="120000"/>
              </a:lnSpc>
              <a:defRPr/>
            </a:pPr>
            <a:r>
              <a:rPr lang="zh-CN" altLang="en-US" sz="2400" dirty="0">
                <a:latin typeface="华文楷体" panose="02010600040101010101" pitchFamily="2" charset="-122"/>
                <a:ea typeface="华文楷体" panose="02010600040101010101" pitchFamily="2" charset="-122"/>
              </a:rPr>
              <a:t>接收方</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80061" y="5844811"/>
            <a:ext cx="905203" cy="37866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en-US" altLang="zh-CN" sz="2400" dirty="0">
                <a:latin typeface="华文楷体" panose="02010600040101010101" pitchFamily="2" charset="-122"/>
                <a:ea typeface="华文楷体" panose="02010600040101010101" pitchFamily="2" charset="-122"/>
              </a:rPr>
              <a:t>Eve</a:t>
            </a:r>
          </a:p>
        </p:txBody>
      </p:sp>
      <p:sp>
        <p:nvSpPr>
          <p:cNvPr id="21" name="TextBox 38"/>
          <p:cNvSpPr txBox="1">
            <a:spLocks/>
          </p:cNvSpPr>
          <p:nvPr/>
        </p:nvSpPr>
        <p:spPr bwMode="auto">
          <a:xfrm>
            <a:off x="3323017" y="5312678"/>
            <a:ext cx="1148442" cy="46423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latin typeface="华文楷体" panose="02010600040101010101" pitchFamily="2" charset="-122"/>
                <a:ea typeface="华文楷体" panose="02010600040101010101" pitchFamily="2" charset="-122"/>
              </a:rPr>
              <a:t>攻击者</a:t>
            </a:r>
            <a:endParaRPr lang="en-US" altLang="zh-CN" sz="2400" dirty="0">
              <a:latin typeface="华文楷体" panose="02010600040101010101" pitchFamily="2" charset="-122"/>
              <a:ea typeface="华文楷体" panose="02010600040101010101" pitchFamily="2" charset="-122"/>
            </a:endParaRPr>
          </a:p>
        </p:txBody>
      </p:sp>
      <p:cxnSp>
        <p:nvCxnSpPr>
          <p:cNvPr id="22" name="直接连接符 21"/>
          <p:cNvCxnSpPr/>
          <p:nvPr/>
        </p:nvCxnSpPr>
        <p:spPr>
          <a:xfrm>
            <a:off x="3433053" y="2904349"/>
            <a:ext cx="1872208" cy="0"/>
          </a:xfrm>
          <a:prstGeom prst="line">
            <a:avLst/>
          </a:prstGeom>
          <a:ln w="63500">
            <a:headEnd type="triangl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38"/>
          <p:cNvSpPr txBox="1">
            <a:spLocks/>
          </p:cNvSpPr>
          <p:nvPr/>
        </p:nvSpPr>
        <p:spPr bwMode="auto">
          <a:xfrm>
            <a:off x="3654539" y="2416211"/>
            <a:ext cx="1580490" cy="48468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latin typeface="华文楷体" panose="02010600040101010101" pitchFamily="2" charset="-122"/>
                <a:ea typeface="华文楷体" panose="02010600040101010101" pitchFamily="2" charset="-122"/>
              </a:rPr>
              <a:t>合法通信</a:t>
            </a:r>
            <a:endParaRPr lang="en-US" altLang="zh-CN" sz="2400" dirty="0">
              <a:latin typeface="华文楷体" panose="02010600040101010101" pitchFamily="2" charset="-122"/>
              <a:ea typeface="华文楷体" panose="02010600040101010101" pitchFamily="2" charset="-122"/>
            </a:endParaRPr>
          </a:p>
        </p:txBody>
      </p:sp>
      <p:cxnSp>
        <p:nvCxnSpPr>
          <p:cNvPr id="25" name="直接连接符 24"/>
          <p:cNvCxnSpPr/>
          <p:nvPr/>
        </p:nvCxnSpPr>
        <p:spPr>
          <a:xfrm>
            <a:off x="3095970" y="3556622"/>
            <a:ext cx="1084091" cy="1298239"/>
          </a:xfrm>
          <a:prstGeom prst="line">
            <a:avLst/>
          </a:prstGeom>
          <a:ln w="63500">
            <a:solidFill>
              <a:srgbClr val="FF0000"/>
            </a:solidFill>
            <a:headEnd type="non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4839023" y="3407161"/>
            <a:ext cx="867954" cy="1447700"/>
          </a:xfrm>
          <a:prstGeom prst="line">
            <a:avLst/>
          </a:prstGeom>
          <a:ln w="63500">
            <a:solidFill>
              <a:srgbClr val="FF0000"/>
            </a:solidFill>
            <a:headEnd type="none"/>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TextBox 38"/>
          <p:cNvSpPr txBox="1">
            <a:spLocks/>
          </p:cNvSpPr>
          <p:nvPr/>
        </p:nvSpPr>
        <p:spPr bwMode="auto">
          <a:xfrm>
            <a:off x="1125577" y="4071312"/>
            <a:ext cx="1833711" cy="48468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latin typeface="华文楷体" panose="02010600040101010101" pitchFamily="2" charset="-122"/>
                <a:ea typeface="华文楷体" panose="02010600040101010101" pitchFamily="2" charset="-122"/>
              </a:rPr>
              <a:t>窃听、截取</a:t>
            </a:r>
            <a:endParaRPr lang="en-US" altLang="zh-CN" sz="2400" dirty="0">
              <a:latin typeface="华文楷体" panose="02010600040101010101" pitchFamily="2" charset="-122"/>
              <a:ea typeface="华文楷体" panose="02010600040101010101" pitchFamily="2" charset="-122"/>
            </a:endParaRPr>
          </a:p>
        </p:txBody>
      </p:sp>
      <p:sp>
        <p:nvSpPr>
          <p:cNvPr id="28" name="TextBox 38"/>
          <p:cNvSpPr txBox="1">
            <a:spLocks/>
          </p:cNvSpPr>
          <p:nvPr/>
        </p:nvSpPr>
        <p:spPr bwMode="auto">
          <a:xfrm>
            <a:off x="5918828" y="4071312"/>
            <a:ext cx="1833711" cy="48468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latin typeface="华文楷体" panose="02010600040101010101" pitchFamily="2" charset="-122"/>
                <a:ea typeface="华文楷体" panose="02010600040101010101" pitchFamily="2" charset="-122"/>
              </a:rPr>
              <a:t>篡改、破坏</a:t>
            </a:r>
            <a:endParaRPr lang="en-US" altLang="zh-CN" sz="2400" dirty="0">
              <a:latin typeface="华文楷体" panose="02010600040101010101" pitchFamily="2" charset="-122"/>
              <a:ea typeface="华文楷体" panose="02010600040101010101" pitchFamily="2" charset="-122"/>
            </a:endParaRPr>
          </a:p>
        </p:txBody>
      </p:sp>
      <p:sp>
        <p:nvSpPr>
          <p:cNvPr id="29" name="TextBox 38"/>
          <p:cNvSpPr txBox="1">
            <a:spLocks/>
          </p:cNvSpPr>
          <p:nvPr/>
        </p:nvSpPr>
        <p:spPr bwMode="auto">
          <a:xfrm>
            <a:off x="3226924" y="1384431"/>
            <a:ext cx="3608759" cy="90429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400" dirty="0">
                <a:solidFill>
                  <a:srgbClr val="002060"/>
                </a:solidFill>
                <a:latin typeface="华文楷体" panose="02010600040101010101" pitchFamily="2" charset="-122"/>
                <a:ea typeface="华文楷体" panose="02010600040101010101" pitchFamily="2" charset="-122"/>
              </a:rPr>
              <a:t>危及信息系统安全的活动统称为</a:t>
            </a:r>
            <a:r>
              <a:rPr lang="zh-CN" altLang="en-US" sz="2400" dirty="0">
                <a:solidFill>
                  <a:srgbClr val="FF0000"/>
                </a:solidFill>
                <a:latin typeface="华文楷体" panose="02010600040101010101" pitchFamily="2" charset="-122"/>
                <a:ea typeface="华文楷体" panose="02010600040101010101" pitchFamily="2" charset="-122"/>
              </a:rPr>
              <a:t>安全攻击。</a:t>
            </a:r>
            <a:endParaRPr lang="en-US" altLang="zh-CN" sz="2400" dirty="0">
              <a:solidFill>
                <a:srgbClr val="FF0000"/>
              </a:solidFill>
              <a:latin typeface="华文楷体" panose="02010600040101010101" pitchFamily="2" charset="-122"/>
              <a:ea typeface="华文楷体" panose="02010600040101010101" pitchFamily="2" charset="-122"/>
            </a:endParaRPr>
          </a:p>
        </p:txBody>
      </p:sp>
      <p:sp>
        <p:nvSpPr>
          <p:cNvPr id="30" name="TextBox 38"/>
          <p:cNvSpPr txBox="1">
            <a:spLocks/>
          </p:cNvSpPr>
          <p:nvPr/>
        </p:nvSpPr>
        <p:spPr bwMode="auto">
          <a:xfrm rot="18011982">
            <a:off x="4781024" y="4118638"/>
            <a:ext cx="1580490" cy="48468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solidFill>
                  <a:srgbClr val="FF0000"/>
                </a:solidFill>
                <a:latin typeface="华文楷体" panose="02010600040101010101" pitchFamily="2" charset="-122"/>
                <a:ea typeface="华文楷体" panose="02010600040101010101" pitchFamily="2" charset="-122"/>
              </a:rPr>
              <a:t>主动攻击</a:t>
            </a:r>
            <a:endParaRPr lang="en-US" altLang="zh-CN" sz="2400" dirty="0">
              <a:solidFill>
                <a:srgbClr val="FF0000"/>
              </a:solidFill>
              <a:latin typeface="华文楷体" panose="02010600040101010101" pitchFamily="2" charset="-122"/>
              <a:ea typeface="华文楷体" panose="02010600040101010101" pitchFamily="2" charset="-122"/>
            </a:endParaRPr>
          </a:p>
        </p:txBody>
      </p:sp>
      <p:sp>
        <p:nvSpPr>
          <p:cNvPr id="35" name="TextBox 38"/>
          <p:cNvSpPr txBox="1">
            <a:spLocks/>
          </p:cNvSpPr>
          <p:nvPr/>
        </p:nvSpPr>
        <p:spPr bwMode="auto">
          <a:xfrm rot="2956994">
            <a:off x="2710265" y="4243115"/>
            <a:ext cx="1580490" cy="48468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solidFill>
                  <a:srgbClr val="FF0000"/>
                </a:solidFill>
                <a:latin typeface="华文楷体" panose="02010600040101010101" pitchFamily="2" charset="-122"/>
                <a:ea typeface="华文楷体" panose="02010600040101010101" pitchFamily="2" charset="-122"/>
              </a:rPr>
              <a:t>被动攻击</a:t>
            </a:r>
            <a:endParaRPr lang="en-US" altLang="zh-CN" sz="24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14276714"/>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0-#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0-#ppt_w/2"/>
                                          </p:val>
                                        </p:tav>
                                        <p:tav tm="100000">
                                          <p:val>
                                            <p:strVal val="#ppt_x"/>
                                          </p:val>
                                        </p:tav>
                                      </p:tavLst>
                                    </p:anim>
                                    <p:anim calcmode="lin" valueType="num">
                                      <p:cBhvr additive="base">
                                        <p:cTn id="12" dur="2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fill="hold"/>
                                        <p:tgtEl>
                                          <p:spTgt spid="10"/>
                                        </p:tgtEl>
                                        <p:attrNameLst>
                                          <p:attrName>ppt_x</p:attrName>
                                        </p:attrNameLst>
                                      </p:cBhvr>
                                      <p:tavLst>
                                        <p:tav tm="0">
                                          <p:val>
                                            <p:strVal val="0-#ppt_w/2"/>
                                          </p:val>
                                        </p:tav>
                                        <p:tav tm="100000">
                                          <p:val>
                                            <p:strVal val="#ppt_x"/>
                                          </p:val>
                                        </p:tav>
                                      </p:tavLst>
                                    </p:anim>
                                    <p:anim calcmode="lin" valueType="num">
                                      <p:cBhvr additive="base">
                                        <p:cTn id="16" dur="25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35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by="(-#ppt_w*2)" calcmode="lin" valueType="num">
                                      <p:cBhvr rctx="PPT">
                                        <p:cTn id="20" dur="125" autoRev="1" fill="hold">
                                          <p:stCondLst>
                                            <p:cond delay="0"/>
                                          </p:stCondLst>
                                        </p:cTn>
                                        <p:tgtEl>
                                          <p:spTgt spid="11"/>
                                        </p:tgtEl>
                                        <p:attrNameLst>
                                          <p:attrName>ppt_w</p:attrName>
                                        </p:attrNameLst>
                                      </p:cBhvr>
                                    </p:anim>
                                    <p:anim by="(#ppt_w*0.50)" calcmode="lin" valueType="num">
                                      <p:cBhvr>
                                        <p:cTn id="21" dur="125" decel="50000" autoRev="1" fill="hold">
                                          <p:stCondLst>
                                            <p:cond delay="0"/>
                                          </p:stCondLst>
                                        </p:cTn>
                                        <p:tgtEl>
                                          <p:spTgt spid="11"/>
                                        </p:tgtEl>
                                        <p:attrNameLst>
                                          <p:attrName>ppt_x</p:attrName>
                                        </p:attrNameLst>
                                      </p:cBhvr>
                                    </p:anim>
                                    <p:anim from="(-#ppt_h/2)" to="(#ppt_y)" calcmode="lin" valueType="num">
                                      <p:cBhvr>
                                        <p:cTn id="22" dur="250" fill="hold">
                                          <p:stCondLst>
                                            <p:cond delay="0"/>
                                          </p:stCondLst>
                                        </p:cTn>
                                        <p:tgtEl>
                                          <p:spTgt spid="11"/>
                                        </p:tgtEl>
                                        <p:attrNameLst>
                                          <p:attrName>ppt_y</p:attrName>
                                        </p:attrNameLst>
                                      </p:cBhvr>
                                    </p:anim>
                                    <p:animRot by="21600000">
                                      <p:cBhvr>
                                        <p:cTn id="23" dur="250" fill="hold">
                                          <p:stCondLst>
                                            <p:cond delay="0"/>
                                          </p:stCondLst>
                                        </p:cTn>
                                        <p:tgtEl>
                                          <p:spTgt spid="11"/>
                                        </p:tgtEl>
                                        <p:attrNameLst>
                                          <p:attrName>r</p:attrName>
                                        </p:attrNameLst>
                                      </p:cBhvr>
                                    </p:animRot>
                                  </p:childTnLst>
                                </p:cTn>
                              </p:par>
                            </p:childTnLst>
                          </p:cTn>
                        </p:par>
                        <p:par>
                          <p:cTn id="24" fill="hold">
                            <p:stCondLst>
                              <p:cond delay="825"/>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7"/>
                                        </p:tgtEl>
                                        <p:attrNameLst>
                                          <p:attrName>style.visibility</p:attrName>
                                        </p:attrNameLst>
                                      </p:cBhvr>
                                      <p:to>
                                        <p:strVal val="visible"/>
                                      </p:to>
                                    </p:set>
                                    <p:anim by="(-#ppt_w*2)" calcmode="lin" valueType="num">
                                      <p:cBhvr rctx="PPT">
                                        <p:cTn id="27" dur="125" autoRev="1" fill="hold">
                                          <p:stCondLst>
                                            <p:cond delay="0"/>
                                          </p:stCondLst>
                                        </p:cTn>
                                        <p:tgtEl>
                                          <p:spTgt spid="7"/>
                                        </p:tgtEl>
                                        <p:attrNameLst>
                                          <p:attrName>ppt_w</p:attrName>
                                        </p:attrNameLst>
                                      </p:cBhvr>
                                    </p:anim>
                                    <p:anim by="(#ppt_w*0.50)" calcmode="lin" valueType="num">
                                      <p:cBhvr>
                                        <p:cTn id="28" dur="125" decel="50000" autoRev="1" fill="hold">
                                          <p:stCondLst>
                                            <p:cond delay="0"/>
                                          </p:stCondLst>
                                        </p:cTn>
                                        <p:tgtEl>
                                          <p:spTgt spid="7"/>
                                        </p:tgtEl>
                                        <p:attrNameLst>
                                          <p:attrName>ppt_x</p:attrName>
                                        </p:attrNameLst>
                                      </p:cBhvr>
                                    </p:anim>
                                    <p:anim from="(-#ppt_h/2)" to="(#ppt_y)" calcmode="lin" valueType="num">
                                      <p:cBhvr>
                                        <p:cTn id="29" dur="250" fill="hold">
                                          <p:stCondLst>
                                            <p:cond delay="0"/>
                                          </p:stCondLst>
                                        </p:cTn>
                                        <p:tgtEl>
                                          <p:spTgt spid="7"/>
                                        </p:tgtEl>
                                        <p:attrNameLst>
                                          <p:attrName>ppt_y</p:attrName>
                                        </p:attrNameLst>
                                      </p:cBhvr>
                                    </p:anim>
                                    <p:animRot by="21600000">
                                      <p:cBhvr>
                                        <p:cTn id="30" dur="250" fill="hold">
                                          <p:stCondLst>
                                            <p:cond delay="0"/>
                                          </p:stCondLst>
                                        </p:cTn>
                                        <p:tgtEl>
                                          <p:spTgt spid="7"/>
                                        </p:tgtEl>
                                        <p:attrNameLst>
                                          <p:attrName>r</p:attrName>
                                        </p:attrNameLst>
                                      </p:cBhvr>
                                    </p:animRot>
                                  </p:childTnLst>
                                </p:cTn>
                              </p:par>
                            </p:childTnLst>
                          </p:cTn>
                        </p:par>
                        <p:par>
                          <p:cTn id="31" fill="hold">
                            <p:stCondLst>
                              <p:cond delay="1150"/>
                            </p:stCondLst>
                            <p:childTnLst>
                              <p:par>
                                <p:cTn id="32" presetID="22" presetClass="entr" presetSubtype="8"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37"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arn(outVertical)">
                                      <p:cBhvr>
                                        <p:cTn id="70" dur="500"/>
                                        <p:tgtEl>
                                          <p:spTgt spid="22"/>
                                        </p:tgtEl>
                                      </p:cBhvr>
                                    </p:animEffect>
                                  </p:childTnLst>
                                </p:cTn>
                              </p:par>
                              <p:par>
                                <p:cTn id="71" presetID="16" presetClass="entr" presetSubtype="37"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barn(outVertical)">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up)">
                                      <p:cBhvr>
                                        <p:cTn id="78" dur="500"/>
                                        <p:tgtEl>
                                          <p:spTgt spid="25"/>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up)">
                                      <p:cBhvr>
                                        <p:cTn id="81" dur="500"/>
                                        <p:tgtEl>
                                          <p:spTgt spid="35"/>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left)">
                                      <p:cBhvr>
                                        <p:cTn id="85" dur="500"/>
                                        <p:tgtEl>
                                          <p:spTgt spid="2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wipe(down)">
                                      <p:cBhvr>
                                        <p:cTn id="90" dur="500"/>
                                        <p:tgtEl>
                                          <p:spTgt spid="26"/>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down)">
                                      <p:cBhvr>
                                        <p:cTn id="93" dur="500"/>
                                        <p:tgtEl>
                                          <p:spTgt spid="30"/>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9" grpId="0" bldLvl="0" animBg="1"/>
      <p:bldP spid="10" grpId="0" bldLvl="0" animBg="1"/>
      <p:bldP spid="11" grpId="0"/>
      <p:bldP spid="16" grpId="0"/>
      <p:bldP spid="17" grpId="0"/>
      <p:bldP spid="18" grpId="0"/>
      <p:bldP spid="19" grpId="0"/>
      <p:bldP spid="20" grpId="0"/>
      <p:bldP spid="21" grpId="0"/>
      <p:bldP spid="23" grpId="0"/>
      <p:bldP spid="27" grpId="0"/>
      <p:bldP spid="28" grpId="0"/>
      <p:bldP spid="29" grpId="0"/>
      <p:bldP spid="30" grpId="0"/>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安全攻击</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Picture 38" descr="EndUser_Female_Right"/>
          <p:cNvPicPr>
            <a:picLocks noChangeAspect="1" noChangeArrowheads="1"/>
          </p:cNvPicPr>
          <p:nvPr/>
        </p:nvPicPr>
        <p:blipFill>
          <a:blip r:embed="rId3"/>
          <a:srcRect/>
          <a:stretch>
            <a:fillRect/>
          </a:stretch>
        </p:blipFill>
        <p:spPr bwMode="auto">
          <a:xfrm flipH="1">
            <a:off x="2172571" y="2037181"/>
            <a:ext cx="712525" cy="1028367"/>
          </a:xfrm>
          <a:prstGeom prst="rect">
            <a:avLst/>
          </a:prstGeom>
          <a:noFill/>
          <a:ln w="9525">
            <a:noFill/>
            <a:miter lim="800000"/>
            <a:headEnd/>
            <a:tailEnd/>
          </a:ln>
        </p:spPr>
      </p:pic>
      <p:pic>
        <p:nvPicPr>
          <p:cNvPr id="13" name="Picture 55"/>
          <p:cNvPicPr>
            <a:picLocks noChangeAspect="1" noChangeArrowheads="1"/>
          </p:cNvPicPr>
          <p:nvPr/>
        </p:nvPicPr>
        <p:blipFill>
          <a:blip r:embed="rId4"/>
          <a:srcRect/>
          <a:stretch>
            <a:fillRect/>
          </a:stretch>
        </p:blipFill>
        <p:spPr bwMode="auto">
          <a:xfrm>
            <a:off x="4181240" y="4645892"/>
            <a:ext cx="671029" cy="891641"/>
          </a:xfrm>
          <a:prstGeom prst="rect">
            <a:avLst/>
          </a:prstGeom>
          <a:noFill/>
          <a:ln w="9525" algn="ctr">
            <a:noFill/>
            <a:miter lim="800000"/>
            <a:headEnd/>
            <a:tailEnd/>
          </a:ln>
        </p:spPr>
      </p:pic>
      <p:sp>
        <p:nvSpPr>
          <p:cNvPr id="14" name="TextBox 38"/>
          <p:cNvSpPr txBox="1">
            <a:spLocks/>
          </p:cNvSpPr>
          <p:nvPr/>
        </p:nvSpPr>
        <p:spPr bwMode="auto">
          <a:xfrm>
            <a:off x="2076231" y="3098688"/>
            <a:ext cx="905203" cy="34552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en-US" altLang="zh-CN" sz="2400" dirty="0">
                <a:latin typeface="华文楷体" panose="02010600040101010101" pitchFamily="2" charset="-122"/>
                <a:ea typeface="华文楷体" panose="02010600040101010101" pitchFamily="2" charset="-122"/>
              </a:rPr>
              <a:t>Alice</a:t>
            </a:r>
          </a:p>
        </p:txBody>
      </p:sp>
      <p:sp>
        <p:nvSpPr>
          <p:cNvPr id="15" name="TextBox 38"/>
          <p:cNvSpPr txBox="1">
            <a:spLocks/>
          </p:cNvSpPr>
          <p:nvPr/>
        </p:nvSpPr>
        <p:spPr bwMode="auto">
          <a:xfrm>
            <a:off x="1009668" y="2087133"/>
            <a:ext cx="1148442" cy="92846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latin typeface="华文楷体" panose="02010600040101010101" pitchFamily="2" charset="-122"/>
                <a:ea typeface="华文楷体" panose="02010600040101010101" pitchFamily="2" charset="-122"/>
              </a:rPr>
              <a:t>合法</a:t>
            </a:r>
            <a:endParaRPr lang="en-US" altLang="zh-CN" sz="2400" dirty="0">
              <a:latin typeface="华文楷体" panose="02010600040101010101" pitchFamily="2" charset="-122"/>
              <a:ea typeface="华文楷体" panose="02010600040101010101" pitchFamily="2" charset="-122"/>
            </a:endParaRPr>
          </a:p>
          <a:p>
            <a:pPr algn="ctr">
              <a:lnSpc>
                <a:spcPct val="120000"/>
              </a:lnSpc>
              <a:defRPr/>
            </a:pPr>
            <a:r>
              <a:rPr lang="zh-CN" altLang="en-US" sz="2400" dirty="0">
                <a:latin typeface="华文楷体" panose="02010600040101010101" pitchFamily="2" charset="-122"/>
                <a:ea typeface="华文楷体" panose="02010600040101010101" pitchFamily="2" charset="-122"/>
              </a:rPr>
              <a:t>发送方</a:t>
            </a:r>
            <a:endParaRPr lang="en-US" altLang="zh-CN" sz="2400" dirty="0">
              <a:latin typeface="华文楷体" panose="02010600040101010101" pitchFamily="2" charset="-122"/>
              <a:ea typeface="华文楷体" panose="02010600040101010101" pitchFamily="2" charset="-122"/>
            </a:endParaRPr>
          </a:p>
        </p:txBody>
      </p:sp>
      <p:sp>
        <p:nvSpPr>
          <p:cNvPr id="16" name="TextBox 38"/>
          <p:cNvSpPr txBox="1">
            <a:spLocks/>
          </p:cNvSpPr>
          <p:nvPr/>
        </p:nvSpPr>
        <p:spPr bwMode="auto">
          <a:xfrm>
            <a:off x="4064152" y="5491826"/>
            <a:ext cx="905203" cy="37866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en-US" altLang="zh-CN" sz="2400" dirty="0">
                <a:latin typeface="华文楷体" panose="02010600040101010101" pitchFamily="2" charset="-122"/>
                <a:ea typeface="华文楷体" panose="02010600040101010101" pitchFamily="2" charset="-122"/>
              </a:rPr>
              <a:t>Eve</a:t>
            </a:r>
          </a:p>
        </p:txBody>
      </p:sp>
      <p:sp>
        <p:nvSpPr>
          <p:cNvPr id="17" name="TextBox 38"/>
          <p:cNvSpPr txBox="1">
            <a:spLocks/>
          </p:cNvSpPr>
          <p:nvPr/>
        </p:nvSpPr>
        <p:spPr bwMode="auto">
          <a:xfrm>
            <a:off x="3207108" y="4959693"/>
            <a:ext cx="1148442" cy="46423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latin typeface="华文楷体" panose="02010600040101010101" pitchFamily="2" charset="-122"/>
                <a:ea typeface="华文楷体" panose="02010600040101010101" pitchFamily="2" charset="-122"/>
              </a:rPr>
              <a:t>攻击者</a:t>
            </a:r>
            <a:endParaRPr lang="en-US" altLang="zh-CN" sz="2400" dirty="0">
              <a:latin typeface="华文楷体" panose="02010600040101010101" pitchFamily="2" charset="-122"/>
              <a:ea typeface="华文楷体" panose="02010600040101010101" pitchFamily="2" charset="-122"/>
            </a:endParaRPr>
          </a:p>
        </p:txBody>
      </p:sp>
      <p:cxnSp>
        <p:nvCxnSpPr>
          <p:cNvPr id="18" name="直接连接符 17"/>
          <p:cNvCxnSpPr/>
          <p:nvPr/>
        </p:nvCxnSpPr>
        <p:spPr>
          <a:xfrm>
            <a:off x="2980061" y="3203637"/>
            <a:ext cx="1084091" cy="1298239"/>
          </a:xfrm>
          <a:prstGeom prst="line">
            <a:avLst/>
          </a:prstGeom>
          <a:ln w="635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38"/>
          <p:cNvSpPr txBox="1">
            <a:spLocks/>
          </p:cNvSpPr>
          <p:nvPr/>
        </p:nvSpPr>
        <p:spPr bwMode="auto">
          <a:xfrm rot="2956994">
            <a:off x="2594356" y="3890130"/>
            <a:ext cx="1580490" cy="48468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solidFill>
                  <a:srgbClr val="FF0000"/>
                </a:solidFill>
                <a:latin typeface="华文楷体" panose="02010600040101010101" pitchFamily="2" charset="-122"/>
                <a:ea typeface="华文楷体" panose="02010600040101010101" pitchFamily="2" charset="-122"/>
              </a:rPr>
              <a:t>被动攻击</a:t>
            </a:r>
            <a:endParaRPr lang="en-US" altLang="zh-CN" sz="2400" dirty="0">
              <a:solidFill>
                <a:srgbClr val="FF0000"/>
              </a:solidFill>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3522106" y="1956662"/>
            <a:ext cx="3827486" cy="91401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solidFill>
                  <a:srgbClr val="FF0000"/>
                </a:solidFill>
                <a:latin typeface="华文楷体" panose="02010600040101010101" pitchFamily="2" charset="-122"/>
                <a:ea typeface="华文楷体" panose="02010600040101010101" pitchFamily="2" charset="-122"/>
              </a:rPr>
              <a:t>特征</a:t>
            </a:r>
            <a:r>
              <a:rPr lang="zh-CN" altLang="en-US" sz="2000" dirty="0">
                <a:latin typeface="华文楷体" panose="02010600040101010101" pitchFamily="2" charset="-122"/>
                <a:ea typeface="华文楷体" panose="02010600040101010101" pitchFamily="2" charset="-122"/>
              </a:rPr>
              <a:t>：对传输进行窃听和检测。但不对信息做任何改动。</a:t>
            </a:r>
            <a:endParaRPr lang="en-US" altLang="zh-CN" sz="20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3494290" y="2800350"/>
            <a:ext cx="3827486" cy="91401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solidFill>
                  <a:srgbClr val="FF0000"/>
                </a:solidFill>
                <a:latin typeface="华文楷体" panose="02010600040101010101" pitchFamily="2" charset="-122"/>
                <a:ea typeface="华文楷体" panose="02010600040101010101" pitchFamily="2" charset="-122"/>
              </a:rPr>
              <a:t>目的</a:t>
            </a:r>
            <a:r>
              <a:rPr lang="zh-CN" altLang="en-US" sz="2000" dirty="0">
                <a:latin typeface="华文楷体" panose="02010600040101010101" pitchFamily="2" charset="-122"/>
                <a:ea typeface="华文楷体" panose="02010600040101010101" pitchFamily="2" charset="-122"/>
              </a:rPr>
              <a:t>：获取传输信息，分析通信行为。</a:t>
            </a:r>
            <a:endParaRPr lang="en-US" altLang="zh-CN" sz="20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3965216" y="3621808"/>
            <a:ext cx="3667962" cy="91401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solidFill>
                  <a:srgbClr val="FF0000"/>
                </a:solidFill>
                <a:latin typeface="华文楷体" panose="02010600040101010101" pitchFamily="2" charset="-122"/>
                <a:ea typeface="华文楷体" panose="02010600040101010101" pitchFamily="2" charset="-122"/>
              </a:rPr>
              <a:t>表现</a:t>
            </a:r>
            <a:r>
              <a:rPr lang="zh-CN" altLang="en-US" sz="2000" dirty="0">
                <a:latin typeface="华文楷体" panose="02010600040101010101" pitchFamily="2" charset="-122"/>
                <a:ea typeface="华文楷体" panose="02010600040101010101" pitchFamily="2" charset="-122"/>
              </a:rPr>
              <a:t>：系统受到被动攻击时，其操作和状态</a:t>
            </a:r>
            <a:r>
              <a:rPr lang="zh-CN" altLang="en-US" sz="2000" dirty="0">
                <a:solidFill>
                  <a:srgbClr val="FF0000"/>
                </a:solidFill>
                <a:latin typeface="华文楷体" panose="02010600040101010101" pitchFamily="2" charset="-122"/>
                <a:ea typeface="华文楷体" panose="02010600040101010101" pitchFamily="2" charset="-122"/>
              </a:rPr>
              <a:t>不会改变</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5057909" y="4671661"/>
            <a:ext cx="2380606" cy="57606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威胁信息的</a:t>
            </a:r>
            <a:r>
              <a:rPr lang="zh-CN" altLang="en-US" sz="2000" dirty="0">
                <a:solidFill>
                  <a:srgbClr val="FF0000"/>
                </a:solidFill>
                <a:latin typeface="华文楷体" panose="02010600040101010101" pitchFamily="2" charset="-122"/>
                <a:ea typeface="华文楷体" panose="02010600040101010101" pitchFamily="2" charset="-122"/>
              </a:rPr>
              <a:t>保密性</a:t>
            </a:r>
            <a:endParaRPr lang="en-US" altLang="zh-CN" sz="2000" dirty="0">
              <a:solidFill>
                <a:srgbClr val="FF0000"/>
              </a:solidFill>
              <a:latin typeface="华文楷体" panose="02010600040101010101" pitchFamily="2" charset="-122"/>
              <a:ea typeface="华文楷体" panose="02010600040101010101" pitchFamily="2" charset="-122"/>
            </a:endParaRPr>
          </a:p>
        </p:txBody>
      </p:sp>
      <p:sp>
        <p:nvSpPr>
          <p:cNvPr id="25" name="TextBox 38"/>
          <p:cNvSpPr txBox="1">
            <a:spLocks/>
          </p:cNvSpPr>
          <p:nvPr/>
        </p:nvSpPr>
        <p:spPr bwMode="auto">
          <a:xfrm>
            <a:off x="1156197" y="4201171"/>
            <a:ext cx="1933825" cy="7585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例如：泄露、流量分析</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77573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安全攻击</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Picture 37" descr="EndUser_CiscoWorks"/>
          <p:cNvPicPr>
            <a:picLocks noChangeAspect="1" noChangeArrowheads="1"/>
          </p:cNvPicPr>
          <p:nvPr/>
        </p:nvPicPr>
        <p:blipFill>
          <a:blip r:embed="rId3"/>
          <a:srcRect/>
          <a:stretch>
            <a:fillRect/>
          </a:stretch>
        </p:blipFill>
        <p:spPr bwMode="auto">
          <a:xfrm flipH="1">
            <a:off x="5469023" y="2006234"/>
            <a:ext cx="864096" cy="1098623"/>
          </a:xfrm>
          <a:prstGeom prst="rect">
            <a:avLst/>
          </a:prstGeom>
          <a:noFill/>
          <a:ln w="9525">
            <a:noFill/>
            <a:miter lim="800000"/>
            <a:headEnd/>
            <a:tailEnd/>
          </a:ln>
        </p:spPr>
      </p:pic>
      <p:pic>
        <p:nvPicPr>
          <p:cNvPr id="13" name="Picture 55"/>
          <p:cNvPicPr>
            <a:picLocks noChangeAspect="1" noChangeArrowheads="1"/>
          </p:cNvPicPr>
          <p:nvPr/>
        </p:nvPicPr>
        <p:blipFill>
          <a:blip r:embed="rId4"/>
          <a:srcRect/>
          <a:stretch>
            <a:fillRect/>
          </a:stretch>
        </p:blipFill>
        <p:spPr bwMode="auto">
          <a:xfrm>
            <a:off x="4244887" y="4670530"/>
            <a:ext cx="671029" cy="891641"/>
          </a:xfrm>
          <a:prstGeom prst="rect">
            <a:avLst/>
          </a:prstGeom>
          <a:noFill/>
          <a:ln w="9525" algn="ctr">
            <a:noFill/>
            <a:miter lim="800000"/>
            <a:headEnd/>
            <a:tailEnd/>
          </a:ln>
        </p:spPr>
      </p:pic>
      <p:sp>
        <p:nvSpPr>
          <p:cNvPr id="14" name="TextBox 38"/>
          <p:cNvSpPr txBox="1">
            <a:spLocks/>
          </p:cNvSpPr>
          <p:nvPr/>
        </p:nvSpPr>
        <p:spPr bwMode="auto">
          <a:xfrm>
            <a:off x="5712262" y="3090186"/>
            <a:ext cx="905203" cy="37866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en-US" altLang="zh-CN" sz="2400" dirty="0">
                <a:latin typeface="华文楷体" panose="02010600040101010101" pitchFamily="2" charset="-122"/>
                <a:ea typeface="华文楷体" panose="02010600040101010101" pitchFamily="2" charset="-122"/>
              </a:rPr>
              <a:t>Bob</a:t>
            </a:r>
          </a:p>
        </p:txBody>
      </p:sp>
      <p:sp>
        <p:nvSpPr>
          <p:cNvPr id="15" name="TextBox 38"/>
          <p:cNvSpPr txBox="1">
            <a:spLocks/>
          </p:cNvSpPr>
          <p:nvPr/>
        </p:nvSpPr>
        <p:spPr bwMode="auto">
          <a:xfrm>
            <a:off x="6510690" y="2091314"/>
            <a:ext cx="1148442" cy="92846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latin typeface="华文楷体" panose="02010600040101010101" pitchFamily="2" charset="-122"/>
                <a:ea typeface="华文楷体" panose="02010600040101010101" pitchFamily="2" charset="-122"/>
              </a:rPr>
              <a:t>合法</a:t>
            </a:r>
            <a:endParaRPr lang="en-US" altLang="zh-CN" sz="2400" dirty="0">
              <a:latin typeface="华文楷体" panose="02010600040101010101" pitchFamily="2" charset="-122"/>
              <a:ea typeface="华文楷体" panose="02010600040101010101" pitchFamily="2" charset="-122"/>
            </a:endParaRPr>
          </a:p>
          <a:p>
            <a:pPr algn="ctr">
              <a:lnSpc>
                <a:spcPct val="120000"/>
              </a:lnSpc>
              <a:defRPr/>
            </a:pPr>
            <a:r>
              <a:rPr lang="zh-CN" altLang="en-US" sz="2400" dirty="0">
                <a:latin typeface="华文楷体" panose="02010600040101010101" pitchFamily="2" charset="-122"/>
                <a:ea typeface="华文楷体" panose="02010600040101010101" pitchFamily="2" charset="-122"/>
              </a:rPr>
              <a:t>接收方</a:t>
            </a:r>
            <a:endParaRPr lang="en-US" altLang="zh-CN" sz="2400" dirty="0">
              <a:latin typeface="华文楷体" panose="02010600040101010101" pitchFamily="2" charset="-122"/>
              <a:ea typeface="华文楷体" panose="02010600040101010101" pitchFamily="2" charset="-122"/>
            </a:endParaRPr>
          </a:p>
        </p:txBody>
      </p:sp>
      <p:sp>
        <p:nvSpPr>
          <p:cNvPr id="16" name="TextBox 38"/>
          <p:cNvSpPr txBox="1">
            <a:spLocks/>
          </p:cNvSpPr>
          <p:nvPr/>
        </p:nvSpPr>
        <p:spPr bwMode="auto">
          <a:xfrm>
            <a:off x="4127799" y="5516464"/>
            <a:ext cx="905203" cy="37866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en-US" altLang="zh-CN" sz="2400" dirty="0">
                <a:latin typeface="华文楷体" panose="02010600040101010101" pitchFamily="2" charset="-122"/>
                <a:ea typeface="华文楷体" panose="02010600040101010101" pitchFamily="2" charset="-122"/>
              </a:rPr>
              <a:t>Eve</a:t>
            </a:r>
          </a:p>
        </p:txBody>
      </p:sp>
      <p:sp>
        <p:nvSpPr>
          <p:cNvPr id="17" name="TextBox 38"/>
          <p:cNvSpPr txBox="1">
            <a:spLocks/>
          </p:cNvSpPr>
          <p:nvPr/>
        </p:nvSpPr>
        <p:spPr bwMode="auto">
          <a:xfrm>
            <a:off x="3270755" y="4984331"/>
            <a:ext cx="1148442" cy="46423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latin typeface="华文楷体" panose="02010600040101010101" pitchFamily="2" charset="-122"/>
                <a:ea typeface="华文楷体" panose="02010600040101010101" pitchFamily="2" charset="-122"/>
              </a:rPr>
              <a:t>攻击者</a:t>
            </a:r>
            <a:endParaRPr lang="en-US" altLang="zh-CN" sz="2400" dirty="0">
              <a:latin typeface="华文楷体" panose="02010600040101010101" pitchFamily="2" charset="-122"/>
              <a:ea typeface="华文楷体" panose="02010600040101010101" pitchFamily="2" charset="-122"/>
            </a:endParaRPr>
          </a:p>
        </p:txBody>
      </p:sp>
      <p:cxnSp>
        <p:nvCxnSpPr>
          <p:cNvPr id="18" name="直接连接符 17"/>
          <p:cNvCxnSpPr/>
          <p:nvPr/>
        </p:nvCxnSpPr>
        <p:spPr>
          <a:xfrm flipV="1">
            <a:off x="4786761" y="3078814"/>
            <a:ext cx="867954" cy="1447700"/>
          </a:xfrm>
          <a:prstGeom prst="line">
            <a:avLst/>
          </a:prstGeom>
          <a:ln w="635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38"/>
          <p:cNvSpPr txBox="1">
            <a:spLocks/>
          </p:cNvSpPr>
          <p:nvPr/>
        </p:nvSpPr>
        <p:spPr bwMode="auto">
          <a:xfrm rot="18011982">
            <a:off x="4728762" y="3790291"/>
            <a:ext cx="1580490" cy="48468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400" dirty="0">
                <a:solidFill>
                  <a:srgbClr val="FF0000"/>
                </a:solidFill>
                <a:latin typeface="华文楷体" panose="02010600040101010101" pitchFamily="2" charset="-122"/>
                <a:ea typeface="华文楷体" panose="02010600040101010101" pitchFamily="2" charset="-122"/>
              </a:rPr>
              <a:t>主动攻击</a:t>
            </a:r>
            <a:endParaRPr lang="en-US" altLang="zh-CN" sz="2400" dirty="0">
              <a:solidFill>
                <a:srgbClr val="FF0000"/>
              </a:solidFill>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1808946" y="2054904"/>
            <a:ext cx="3827486" cy="91401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solidFill>
                  <a:srgbClr val="FF0000"/>
                </a:solidFill>
                <a:latin typeface="华文楷体" panose="02010600040101010101" pitchFamily="2" charset="-122"/>
                <a:ea typeface="华文楷体" panose="02010600040101010101" pitchFamily="2" charset="-122"/>
              </a:rPr>
              <a:t>目的</a:t>
            </a:r>
            <a:r>
              <a:rPr lang="zh-CN" altLang="en-US" sz="2000" dirty="0">
                <a:latin typeface="华文楷体" panose="02010600040101010101" pitchFamily="2" charset="-122"/>
                <a:ea typeface="华文楷体" panose="02010600040101010101" pitchFamily="2" charset="-122"/>
              </a:rPr>
              <a:t>：旨在篡改或者伪造信息，对系统进行欺骗。</a:t>
            </a:r>
            <a:endParaRPr lang="en-US" altLang="zh-CN" sz="20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1384514" y="3010912"/>
            <a:ext cx="3667962" cy="91401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solidFill>
                  <a:srgbClr val="FF0000"/>
                </a:solidFill>
                <a:latin typeface="华文楷体" panose="02010600040101010101" pitchFamily="2" charset="-122"/>
                <a:ea typeface="华文楷体" panose="02010600040101010101" pitchFamily="2" charset="-122"/>
              </a:rPr>
              <a:t>表现</a:t>
            </a:r>
            <a:r>
              <a:rPr lang="zh-CN" altLang="en-US" sz="2000" dirty="0">
                <a:latin typeface="华文楷体" panose="02010600040101010101" pitchFamily="2" charset="-122"/>
                <a:ea typeface="华文楷体" panose="02010600040101010101" pitchFamily="2" charset="-122"/>
              </a:rPr>
              <a:t>：主动攻击</a:t>
            </a:r>
            <a:r>
              <a:rPr lang="zh-CN" altLang="en-US" sz="2000" dirty="0">
                <a:solidFill>
                  <a:srgbClr val="FF0000"/>
                </a:solidFill>
                <a:latin typeface="华文楷体" panose="02010600040101010101" pitchFamily="2" charset="-122"/>
                <a:ea typeface="华文楷体" panose="02010600040101010101" pitchFamily="2" charset="-122"/>
              </a:rPr>
              <a:t>会改变</a:t>
            </a:r>
            <a:r>
              <a:rPr lang="zh-CN" altLang="en-US" sz="2000" dirty="0">
                <a:latin typeface="华文楷体" panose="02010600040101010101" pitchFamily="2" charset="-122"/>
                <a:ea typeface="华文楷体" panose="02010600040101010101" pitchFamily="2" charset="-122"/>
              </a:rPr>
              <a:t>系统的操作和状态。</a:t>
            </a:r>
            <a:endParaRPr lang="en-US" altLang="zh-CN" sz="20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895729" y="4051197"/>
            <a:ext cx="3637190" cy="7345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威胁信息的</a:t>
            </a:r>
            <a:r>
              <a:rPr lang="zh-CN" altLang="en-US" sz="2000" dirty="0">
                <a:solidFill>
                  <a:srgbClr val="FF0000"/>
                </a:solidFill>
                <a:latin typeface="华文楷体" panose="02010600040101010101" pitchFamily="2" charset="-122"/>
                <a:ea typeface="华文楷体" panose="02010600040101010101" pitchFamily="2" charset="-122"/>
              </a:rPr>
              <a:t>完整性、可用性和真实性</a:t>
            </a:r>
            <a:endParaRPr lang="en-US" altLang="zh-CN" sz="2000" dirty="0">
              <a:solidFill>
                <a:srgbClr val="FF0000"/>
              </a:solidFill>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5636432" y="4270136"/>
            <a:ext cx="1933825" cy="134032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例如：伪装、篡改、重放和拒绝服务</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77412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安全攻击</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241714" y="3089306"/>
            <a:ext cx="2389766" cy="1150653"/>
            <a:chOff x="2978823" y="1950419"/>
            <a:chExt cx="3186354" cy="1534204"/>
          </a:xfrm>
        </p:grpSpPr>
        <p:sp>
          <p:nvSpPr>
            <p:cNvPr id="13" name="Freeform: Shape 5"/>
            <p:cNvSpPr/>
            <p:nvPr/>
          </p:nvSpPr>
          <p:spPr>
            <a:xfrm>
              <a:off x="4571377" y="2888830"/>
              <a:ext cx="1593800" cy="595793"/>
            </a:xfrm>
            <a:custGeom>
              <a:avLst/>
              <a:gdLst/>
              <a:ahLst/>
              <a:cxnLst>
                <a:cxn ang="0">
                  <a:pos x="wd2" y="hd2"/>
                </a:cxn>
                <a:cxn ang="5400000">
                  <a:pos x="wd2" y="hd2"/>
                </a:cxn>
                <a:cxn ang="10800000">
                  <a:pos x="wd2" y="hd2"/>
                </a:cxn>
                <a:cxn ang="16200000">
                  <a:pos x="wd2" y="hd2"/>
                </a:cxn>
              </a:cxnLst>
              <a:rect l="0" t="0" r="r" b="b"/>
              <a:pathLst>
                <a:path w="21600" h="21600" extrusionOk="0">
                  <a:moveTo>
                    <a:pt x="17563" y="0"/>
                  </a:moveTo>
                  <a:cubicBezTo>
                    <a:pt x="17347" y="0"/>
                    <a:pt x="17136" y="46"/>
                    <a:pt x="16930" y="133"/>
                  </a:cubicBezTo>
                  <a:lnTo>
                    <a:pt x="0" y="133"/>
                  </a:lnTo>
                  <a:lnTo>
                    <a:pt x="0" y="21529"/>
                  </a:lnTo>
                  <a:lnTo>
                    <a:pt x="17105" y="21529"/>
                  </a:lnTo>
                  <a:cubicBezTo>
                    <a:pt x="17255" y="21574"/>
                    <a:pt x="17408" y="21600"/>
                    <a:pt x="17563" y="21600"/>
                  </a:cubicBezTo>
                  <a:cubicBezTo>
                    <a:pt x="19792" y="21600"/>
                    <a:pt x="21600" y="16764"/>
                    <a:pt x="21600" y="10800"/>
                  </a:cubicBezTo>
                  <a:cubicBezTo>
                    <a:pt x="21600" y="4835"/>
                    <a:pt x="19792" y="0"/>
                    <a:pt x="17563" y="0"/>
                  </a:cubicBezTo>
                  <a:close/>
                </a:path>
              </a:pathLst>
            </a:custGeom>
            <a:solidFill>
              <a:srgbClr val="DCDEE0"/>
            </a:solidFill>
            <a:ln w="12700" cap="flat">
              <a:noFill/>
              <a:miter lim="400000"/>
            </a:ln>
            <a:effectLst/>
          </p:spPr>
          <p:txBody>
            <a:bodyPr anchor="ctr"/>
            <a:lstStyle/>
            <a:p>
              <a:pPr algn="ctr"/>
              <a:endParaRPr sz="1350"/>
            </a:p>
          </p:txBody>
        </p:sp>
        <p:sp>
          <p:nvSpPr>
            <p:cNvPr id="14" name="Freeform: Shape 7"/>
            <p:cNvSpPr/>
            <p:nvPr/>
          </p:nvSpPr>
          <p:spPr>
            <a:xfrm>
              <a:off x="2978823" y="1950419"/>
              <a:ext cx="1587009" cy="595771"/>
            </a:xfrm>
            <a:custGeom>
              <a:avLst/>
              <a:gdLst/>
              <a:ahLst/>
              <a:cxnLst>
                <a:cxn ang="0">
                  <a:pos x="wd2" y="hd2"/>
                </a:cxn>
                <a:cxn ang="5400000">
                  <a:pos x="wd2" y="hd2"/>
                </a:cxn>
                <a:cxn ang="10800000">
                  <a:pos x="wd2" y="hd2"/>
                </a:cxn>
                <a:cxn ang="16200000">
                  <a:pos x="wd2" y="hd2"/>
                </a:cxn>
              </a:cxnLst>
              <a:rect l="0" t="0" r="r" b="b"/>
              <a:pathLst>
                <a:path w="21600" h="21600" extrusionOk="0">
                  <a:moveTo>
                    <a:pt x="21600" y="68"/>
                  </a:moveTo>
                  <a:lnTo>
                    <a:pt x="4504" y="68"/>
                  </a:lnTo>
                  <a:cubicBezTo>
                    <a:pt x="4357" y="24"/>
                    <a:pt x="4206" y="0"/>
                    <a:pt x="4054" y="0"/>
                  </a:cubicBezTo>
                  <a:cubicBezTo>
                    <a:pt x="1815" y="0"/>
                    <a:pt x="0" y="4835"/>
                    <a:pt x="0" y="10800"/>
                  </a:cubicBezTo>
                  <a:cubicBezTo>
                    <a:pt x="0" y="16765"/>
                    <a:pt x="1815" y="21600"/>
                    <a:pt x="4054" y="21600"/>
                  </a:cubicBezTo>
                  <a:cubicBezTo>
                    <a:pt x="4273" y="21600"/>
                    <a:pt x="4487" y="21553"/>
                    <a:pt x="4697" y="21464"/>
                  </a:cubicBezTo>
                  <a:lnTo>
                    <a:pt x="21600" y="21464"/>
                  </a:lnTo>
                  <a:cubicBezTo>
                    <a:pt x="21600" y="21464"/>
                    <a:pt x="21600" y="68"/>
                    <a:pt x="21600" y="68"/>
                  </a:cubicBezTo>
                  <a:close/>
                </a:path>
              </a:pathLst>
            </a:custGeom>
            <a:solidFill>
              <a:srgbClr val="DCDEE0"/>
            </a:solidFill>
            <a:ln w="12700" cap="flat">
              <a:noFill/>
              <a:miter lim="400000"/>
            </a:ln>
            <a:effectLst/>
          </p:spPr>
          <p:txBody>
            <a:bodyPr anchor="ctr"/>
            <a:lstStyle/>
            <a:p>
              <a:pPr algn="ctr"/>
              <a:endParaRPr sz="1350"/>
            </a:p>
          </p:txBody>
        </p:sp>
        <p:sp>
          <p:nvSpPr>
            <p:cNvPr id="15" name="Freeform: Shape 8"/>
            <p:cNvSpPr/>
            <p:nvPr/>
          </p:nvSpPr>
          <p:spPr>
            <a:xfrm>
              <a:off x="4571377" y="1950419"/>
              <a:ext cx="762053" cy="1061772"/>
            </a:xfrm>
            <a:custGeom>
              <a:avLst/>
              <a:gdLst/>
              <a:ahLst/>
              <a:cxnLst>
                <a:cxn ang="0">
                  <a:pos x="wd2" y="hd2"/>
                </a:cxn>
                <a:cxn ang="5400000">
                  <a:pos x="wd2" y="hd2"/>
                </a:cxn>
                <a:cxn ang="10800000">
                  <a:pos x="wd2" y="hd2"/>
                </a:cxn>
                <a:cxn ang="16200000">
                  <a:pos x="wd2" y="hd2"/>
                </a:cxn>
              </a:cxnLst>
              <a:rect l="0" t="0" r="r" b="b"/>
              <a:pathLst>
                <a:path w="21600" h="21600" extrusionOk="0">
                  <a:moveTo>
                    <a:pt x="12884" y="21600"/>
                  </a:moveTo>
                  <a:cubicBezTo>
                    <a:pt x="8294" y="21600"/>
                    <a:pt x="4844" y="18872"/>
                    <a:pt x="4844" y="15440"/>
                  </a:cubicBezTo>
                  <a:cubicBezTo>
                    <a:pt x="4844" y="15422"/>
                    <a:pt x="4829" y="15283"/>
                    <a:pt x="4829" y="15283"/>
                  </a:cubicBezTo>
                  <a:cubicBezTo>
                    <a:pt x="4724" y="13662"/>
                    <a:pt x="2570" y="12052"/>
                    <a:pt x="0" y="12052"/>
                  </a:cubicBezTo>
                  <a:lnTo>
                    <a:pt x="0" y="0"/>
                  </a:lnTo>
                  <a:cubicBezTo>
                    <a:pt x="11929" y="0"/>
                    <a:pt x="21599" y="6742"/>
                    <a:pt x="21599" y="15303"/>
                  </a:cubicBezTo>
                  <a:lnTo>
                    <a:pt x="21598" y="15303"/>
                  </a:lnTo>
                  <a:cubicBezTo>
                    <a:pt x="21598" y="15320"/>
                    <a:pt x="21600" y="15336"/>
                    <a:pt x="21600" y="15352"/>
                  </a:cubicBezTo>
                  <a:cubicBezTo>
                    <a:pt x="21600" y="15506"/>
                    <a:pt x="21573" y="15658"/>
                    <a:pt x="21573" y="15809"/>
                  </a:cubicBezTo>
                  <a:cubicBezTo>
                    <a:pt x="21573" y="19235"/>
                    <a:pt x="17713" y="21600"/>
                    <a:pt x="12884" y="21600"/>
                  </a:cubicBezTo>
                  <a:close/>
                </a:path>
              </a:pathLst>
            </a:custGeom>
            <a:solidFill>
              <a:srgbClr val="DCDEE0"/>
            </a:solidFill>
            <a:ln w="12700" cap="flat">
              <a:noFill/>
              <a:miter lim="400000"/>
            </a:ln>
            <a:effectLst/>
          </p:spPr>
          <p:txBody>
            <a:bodyPr anchor="ctr"/>
            <a:lstStyle/>
            <a:p>
              <a:pPr algn="ctr"/>
              <a:endParaRPr sz="1350"/>
            </a:p>
          </p:txBody>
        </p:sp>
        <p:sp>
          <p:nvSpPr>
            <p:cNvPr id="16" name="Freeform: Shape 9"/>
            <p:cNvSpPr/>
            <p:nvPr/>
          </p:nvSpPr>
          <p:spPr>
            <a:xfrm>
              <a:off x="3802557" y="1950419"/>
              <a:ext cx="1059101" cy="7620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6958" y="2"/>
                    <a:pt x="15541" y="2"/>
                  </a:cubicBezTo>
                  <a:lnTo>
                    <a:pt x="15541" y="2"/>
                  </a:lnTo>
                  <a:cubicBezTo>
                    <a:pt x="15557" y="2"/>
                    <a:pt x="15574" y="0"/>
                    <a:pt x="15590" y="0"/>
                  </a:cubicBezTo>
                  <a:cubicBezTo>
                    <a:pt x="18909" y="0"/>
                    <a:pt x="21600" y="3740"/>
                    <a:pt x="21600" y="8353"/>
                  </a:cubicBezTo>
                  <a:cubicBezTo>
                    <a:pt x="21600" y="12966"/>
                    <a:pt x="18909" y="16707"/>
                    <a:pt x="15590" y="16707"/>
                  </a:cubicBezTo>
                  <a:cubicBezTo>
                    <a:pt x="15574" y="16707"/>
                    <a:pt x="15558" y="16705"/>
                    <a:pt x="15541" y="16705"/>
                  </a:cubicBezTo>
                  <a:lnTo>
                    <a:pt x="15541" y="16722"/>
                  </a:lnTo>
                  <a:cubicBezTo>
                    <a:pt x="13603" y="16722"/>
                    <a:pt x="12031" y="18906"/>
                    <a:pt x="12031" y="21600"/>
                  </a:cubicBezTo>
                  <a:cubicBezTo>
                    <a:pt x="12031" y="21600"/>
                    <a:pt x="0" y="21600"/>
                    <a:pt x="0" y="21600"/>
                  </a:cubicBezTo>
                  <a:close/>
                </a:path>
              </a:pathLst>
            </a:custGeom>
            <a:solidFill>
              <a:schemeClr val="accent2"/>
            </a:solidFill>
            <a:ln w="12700" cap="flat">
              <a:noFill/>
              <a:miter lim="400000"/>
            </a:ln>
            <a:effectLst/>
          </p:spPr>
          <p:txBody>
            <a:bodyPr anchor="ctr"/>
            <a:lstStyle/>
            <a:p>
              <a:pPr algn="ctr"/>
              <a:endParaRPr sz="1350"/>
            </a:p>
          </p:txBody>
        </p:sp>
        <p:sp>
          <p:nvSpPr>
            <p:cNvPr id="17" name="Freeform: Shape 10"/>
            <p:cNvSpPr/>
            <p:nvPr/>
          </p:nvSpPr>
          <p:spPr>
            <a:xfrm>
              <a:off x="3802557" y="2422695"/>
              <a:ext cx="762063" cy="10591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2" y="14642"/>
                    <a:pt x="2" y="6059"/>
                  </a:cubicBezTo>
                  <a:lnTo>
                    <a:pt x="2" y="6059"/>
                  </a:lnTo>
                  <a:cubicBezTo>
                    <a:pt x="2" y="6043"/>
                    <a:pt x="0" y="6026"/>
                    <a:pt x="0" y="6011"/>
                  </a:cubicBezTo>
                  <a:cubicBezTo>
                    <a:pt x="0" y="2691"/>
                    <a:pt x="3740" y="0"/>
                    <a:pt x="8353" y="0"/>
                  </a:cubicBezTo>
                  <a:cubicBezTo>
                    <a:pt x="12966" y="0"/>
                    <a:pt x="16706" y="2691"/>
                    <a:pt x="16706" y="6011"/>
                  </a:cubicBezTo>
                  <a:cubicBezTo>
                    <a:pt x="16706" y="6026"/>
                    <a:pt x="16705" y="6042"/>
                    <a:pt x="16705" y="6059"/>
                  </a:cubicBezTo>
                  <a:lnTo>
                    <a:pt x="16722" y="6059"/>
                  </a:lnTo>
                  <a:cubicBezTo>
                    <a:pt x="16722" y="7998"/>
                    <a:pt x="18906" y="9569"/>
                    <a:pt x="21600" y="9569"/>
                  </a:cubicBezTo>
                  <a:cubicBezTo>
                    <a:pt x="21600" y="9569"/>
                    <a:pt x="21600" y="21600"/>
                    <a:pt x="21600" y="21600"/>
                  </a:cubicBezTo>
                  <a:close/>
                </a:path>
              </a:pathLst>
            </a:custGeom>
            <a:solidFill>
              <a:srgbClr val="DCDEE0"/>
            </a:solidFill>
            <a:ln w="12700" cap="flat">
              <a:noFill/>
              <a:miter lim="400000"/>
            </a:ln>
            <a:effectLst/>
          </p:spPr>
          <p:txBody>
            <a:bodyPr anchor="ctr"/>
            <a:lstStyle/>
            <a:p>
              <a:pPr algn="ctr"/>
              <a:endParaRPr sz="1350"/>
            </a:p>
          </p:txBody>
        </p:sp>
        <p:sp>
          <p:nvSpPr>
            <p:cNvPr id="18" name="Freeform: Shape 11"/>
            <p:cNvSpPr/>
            <p:nvPr/>
          </p:nvSpPr>
          <p:spPr>
            <a:xfrm>
              <a:off x="4269989" y="2713101"/>
              <a:ext cx="1058821" cy="762064"/>
            </a:xfrm>
            <a:custGeom>
              <a:avLst/>
              <a:gdLst/>
              <a:ahLst/>
              <a:cxnLst>
                <a:cxn ang="0">
                  <a:pos x="wd2" y="hd2"/>
                </a:cxn>
                <a:cxn ang="5400000">
                  <a:pos x="wd2" y="hd2"/>
                </a:cxn>
                <a:cxn ang="10800000">
                  <a:pos x="wd2" y="hd2"/>
                </a:cxn>
                <a:cxn ang="16200000">
                  <a:pos x="wd2" y="hd2"/>
                </a:cxn>
              </a:cxnLst>
              <a:rect l="0" t="0" r="r" b="b"/>
              <a:pathLst>
                <a:path w="21600" h="21600" extrusionOk="0">
                  <a:moveTo>
                    <a:pt x="6012" y="4894"/>
                  </a:moveTo>
                  <a:cubicBezTo>
                    <a:pt x="6028" y="4894"/>
                    <a:pt x="6044" y="4895"/>
                    <a:pt x="6060" y="4895"/>
                  </a:cubicBezTo>
                  <a:lnTo>
                    <a:pt x="6060" y="4878"/>
                  </a:lnTo>
                  <a:cubicBezTo>
                    <a:pt x="8000" y="4878"/>
                    <a:pt x="9592" y="2789"/>
                    <a:pt x="9592" y="95"/>
                  </a:cubicBezTo>
                  <a:lnTo>
                    <a:pt x="9597" y="0"/>
                  </a:lnTo>
                  <a:cubicBezTo>
                    <a:pt x="9625" y="4579"/>
                    <a:pt x="12305" y="8280"/>
                    <a:pt x="15608" y="8280"/>
                  </a:cubicBezTo>
                  <a:cubicBezTo>
                    <a:pt x="18773" y="8280"/>
                    <a:pt x="21366" y="4880"/>
                    <a:pt x="21600" y="565"/>
                  </a:cubicBezTo>
                  <a:cubicBezTo>
                    <a:pt x="21385" y="12233"/>
                    <a:pt x="14510" y="21599"/>
                    <a:pt x="6060" y="21599"/>
                  </a:cubicBezTo>
                  <a:lnTo>
                    <a:pt x="6060" y="21598"/>
                  </a:lnTo>
                  <a:cubicBezTo>
                    <a:pt x="6044" y="21598"/>
                    <a:pt x="6028" y="21600"/>
                    <a:pt x="6012" y="21600"/>
                  </a:cubicBezTo>
                  <a:cubicBezTo>
                    <a:pt x="2692" y="21600"/>
                    <a:pt x="0" y="17860"/>
                    <a:pt x="0" y="13247"/>
                  </a:cubicBezTo>
                  <a:cubicBezTo>
                    <a:pt x="0" y="8633"/>
                    <a:pt x="2692" y="4894"/>
                    <a:pt x="6012" y="4894"/>
                  </a:cubicBezTo>
                  <a:close/>
                </a:path>
              </a:pathLst>
            </a:custGeom>
            <a:solidFill>
              <a:schemeClr val="accent1"/>
            </a:solidFill>
            <a:ln w="12700" cap="flat">
              <a:noFill/>
              <a:miter lim="400000"/>
            </a:ln>
            <a:effectLst/>
          </p:spPr>
          <p:txBody>
            <a:bodyPr anchor="ctr"/>
            <a:lstStyle/>
            <a:p>
              <a:pPr algn="ctr"/>
              <a:endParaRPr sz="1350"/>
            </a:p>
          </p:txBody>
        </p:sp>
        <p:grpSp>
          <p:nvGrpSpPr>
            <p:cNvPr id="19" name="Group 15"/>
            <p:cNvGrpSpPr/>
            <p:nvPr/>
          </p:nvGrpSpPr>
          <p:grpSpPr>
            <a:xfrm>
              <a:off x="5600116" y="2952540"/>
              <a:ext cx="468377" cy="468376"/>
              <a:chOff x="0" y="0"/>
              <a:chExt cx="969008" cy="969008"/>
            </a:xfrm>
          </p:grpSpPr>
          <p:sp>
            <p:nvSpPr>
              <p:cNvPr id="23" name="Freeform: Shape 16"/>
              <p:cNvSpPr/>
              <p:nvPr/>
            </p:nvSpPr>
            <p:spPr>
              <a:xfrm>
                <a:off x="0" y="0"/>
                <a:ext cx="969008" cy="9690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anchor="ctr"/>
              <a:lstStyle/>
              <a:p>
                <a:pPr algn="ctr"/>
                <a:endParaRPr sz="1350"/>
              </a:p>
            </p:txBody>
          </p:sp>
          <p:sp>
            <p:nvSpPr>
              <p:cNvPr id="25" name="Freeform: Shape 17"/>
              <p:cNvSpPr/>
              <p:nvPr/>
            </p:nvSpPr>
            <p:spPr>
              <a:xfrm>
                <a:off x="231862" y="281303"/>
                <a:ext cx="505283" cy="406401"/>
              </a:xfrm>
              <a:custGeom>
                <a:avLst/>
                <a:gdLst/>
                <a:ahLst/>
                <a:cxnLst>
                  <a:cxn ang="0">
                    <a:pos x="wd2" y="hd2"/>
                  </a:cxn>
                  <a:cxn ang="5400000">
                    <a:pos x="wd2" y="hd2"/>
                  </a:cxn>
                  <a:cxn ang="10800000">
                    <a:pos x="wd2" y="hd2"/>
                  </a:cxn>
                  <a:cxn ang="16200000">
                    <a:pos x="wd2" y="hd2"/>
                  </a:cxn>
                </a:cxnLst>
                <a:rect l="0" t="0" r="r" b="b"/>
                <a:pathLst>
                  <a:path w="21400" h="21364" extrusionOk="0">
                    <a:moveTo>
                      <a:pt x="7274" y="21020"/>
                    </a:moveTo>
                    <a:cubicBezTo>
                      <a:pt x="7274" y="21375"/>
                      <a:pt x="7436" y="21475"/>
                      <a:pt x="7659" y="21224"/>
                    </a:cubicBezTo>
                    <a:cubicBezTo>
                      <a:pt x="7951" y="20893"/>
                      <a:pt x="10973" y="17527"/>
                      <a:pt x="10973" y="17527"/>
                    </a:cubicBezTo>
                    <a:lnTo>
                      <a:pt x="7274" y="15154"/>
                    </a:lnTo>
                    <a:cubicBezTo>
                      <a:pt x="7274" y="15154"/>
                      <a:pt x="7274" y="21020"/>
                      <a:pt x="7274" y="21020"/>
                    </a:cubicBezTo>
                    <a:close/>
                    <a:moveTo>
                      <a:pt x="20811" y="50"/>
                    </a:moveTo>
                    <a:cubicBezTo>
                      <a:pt x="20411" y="224"/>
                      <a:pt x="667" y="8860"/>
                      <a:pt x="277" y="9031"/>
                    </a:cubicBezTo>
                    <a:cubicBezTo>
                      <a:pt x="-53" y="9175"/>
                      <a:pt x="-126" y="9529"/>
                      <a:pt x="266" y="9722"/>
                    </a:cubicBezTo>
                    <a:cubicBezTo>
                      <a:pt x="732" y="9955"/>
                      <a:pt x="4681" y="11918"/>
                      <a:pt x="4681" y="11918"/>
                    </a:cubicBezTo>
                    <a:lnTo>
                      <a:pt x="4681" y="11918"/>
                    </a:lnTo>
                    <a:lnTo>
                      <a:pt x="7297" y="13218"/>
                    </a:lnTo>
                    <a:cubicBezTo>
                      <a:pt x="7297" y="13218"/>
                      <a:pt x="19902" y="1731"/>
                      <a:pt x="20071" y="1575"/>
                    </a:cubicBezTo>
                    <a:cubicBezTo>
                      <a:pt x="20244" y="1419"/>
                      <a:pt x="20441" y="1712"/>
                      <a:pt x="20317" y="1880"/>
                    </a:cubicBezTo>
                    <a:cubicBezTo>
                      <a:pt x="20192" y="2049"/>
                      <a:pt x="11163" y="14168"/>
                      <a:pt x="11163" y="14168"/>
                    </a:cubicBezTo>
                    <a:lnTo>
                      <a:pt x="11163" y="14171"/>
                    </a:lnTo>
                    <a:lnTo>
                      <a:pt x="10637" y="14897"/>
                    </a:lnTo>
                    <a:lnTo>
                      <a:pt x="11334" y="15362"/>
                    </a:lnTo>
                    <a:lnTo>
                      <a:pt x="11334" y="15362"/>
                    </a:lnTo>
                    <a:cubicBezTo>
                      <a:pt x="11334" y="15362"/>
                      <a:pt x="16742" y="18976"/>
                      <a:pt x="17128" y="19233"/>
                    </a:cubicBezTo>
                    <a:cubicBezTo>
                      <a:pt x="17466" y="19458"/>
                      <a:pt x="17905" y="19272"/>
                      <a:pt x="18002" y="18751"/>
                    </a:cubicBezTo>
                    <a:cubicBezTo>
                      <a:pt x="18118" y="18136"/>
                      <a:pt x="21311" y="1053"/>
                      <a:pt x="21382" y="672"/>
                    </a:cubicBezTo>
                    <a:cubicBezTo>
                      <a:pt x="21474" y="177"/>
                      <a:pt x="21210" y="-125"/>
                      <a:pt x="20811" y="50"/>
                    </a:cubicBezTo>
                    <a:close/>
                  </a:path>
                </a:pathLst>
              </a:custGeom>
              <a:solidFill>
                <a:srgbClr val="FFFFFF"/>
              </a:solidFill>
              <a:ln w="12700" cap="flat">
                <a:noFill/>
                <a:miter lim="400000"/>
              </a:ln>
              <a:effectLst/>
            </p:spPr>
            <p:txBody>
              <a:bodyPr anchor="ctr"/>
              <a:lstStyle/>
              <a:p>
                <a:pPr algn="ctr"/>
                <a:endParaRPr sz="1350"/>
              </a:p>
            </p:txBody>
          </p:sp>
        </p:grpSp>
        <p:grpSp>
          <p:nvGrpSpPr>
            <p:cNvPr id="20" name="Group 21"/>
            <p:cNvGrpSpPr/>
            <p:nvPr/>
          </p:nvGrpSpPr>
          <p:grpSpPr>
            <a:xfrm>
              <a:off x="3056451" y="2014116"/>
              <a:ext cx="468376" cy="468376"/>
              <a:chOff x="0" y="0"/>
              <a:chExt cx="969008" cy="969008"/>
            </a:xfrm>
          </p:grpSpPr>
          <p:sp>
            <p:nvSpPr>
              <p:cNvPr id="21" name="Freeform: Shape 22"/>
              <p:cNvSpPr/>
              <p:nvPr/>
            </p:nvSpPr>
            <p:spPr>
              <a:xfrm>
                <a:off x="0" y="0"/>
                <a:ext cx="969008" cy="9690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sz="1350"/>
              </a:p>
            </p:txBody>
          </p:sp>
          <p:sp>
            <p:nvSpPr>
              <p:cNvPr id="22" name="Freeform: Shape 23"/>
              <p:cNvSpPr/>
              <p:nvPr/>
            </p:nvSpPr>
            <p:spPr>
              <a:xfrm>
                <a:off x="321391" y="272922"/>
                <a:ext cx="326225" cy="423163"/>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lstStyle/>
              <a:p>
                <a:pPr algn="ctr"/>
                <a:endParaRPr sz="1350"/>
              </a:p>
            </p:txBody>
          </p:sp>
        </p:grpSp>
      </p:grpSp>
      <p:sp>
        <p:nvSpPr>
          <p:cNvPr id="26" name="TextBox 38"/>
          <p:cNvSpPr txBox="1">
            <a:spLocks/>
          </p:cNvSpPr>
          <p:nvPr/>
        </p:nvSpPr>
        <p:spPr bwMode="auto">
          <a:xfrm>
            <a:off x="2085393" y="3042093"/>
            <a:ext cx="1140650" cy="5107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泄露</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7" name="TextBox 38"/>
          <p:cNvSpPr txBox="1">
            <a:spLocks/>
          </p:cNvSpPr>
          <p:nvPr/>
        </p:nvSpPr>
        <p:spPr bwMode="auto">
          <a:xfrm>
            <a:off x="1391932" y="2019598"/>
            <a:ext cx="6078260" cy="91401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消息的内容被泄露给某个非授权的实体。</a:t>
            </a:r>
            <a:endParaRPr lang="en-US" altLang="zh-CN" sz="2400" dirty="0">
              <a:latin typeface="华文楷体" panose="02010600040101010101" pitchFamily="2" charset="-122"/>
              <a:ea typeface="华文楷体" panose="02010600040101010101" pitchFamily="2" charset="-122"/>
            </a:endParaRPr>
          </a:p>
          <a:p>
            <a:pPr algn="just">
              <a:lnSpc>
                <a:spcPct val="120000"/>
              </a:lnSpc>
              <a:defRPr/>
            </a:pPr>
            <a:r>
              <a:rPr lang="zh-CN" altLang="en-US" sz="2400" dirty="0">
                <a:latin typeface="华文楷体" panose="02010600040101010101" pitchFamily="2" charset="-122"/>
                <a:ea typeface="华文楷体" panose="02010600040101010101" pitchFamily="2" charset="-122"/>
              </a:rPr>
              <a:t>攻击者通过非法手段窃取资源和敏感信息。</a:t>
            </a:r>
            <a:endParaRPr lang="en-US" altLang="zh-CN" sz="2400" dirty="0">
              <a:latin typeface="华文楷体" panose="02010600040101010101" pitchFamily="2" charset="-122"/>
              <a:ea typeface="华文楷体" panose="02010600040101010101" pitchFamily="2" charset="-122"/>
            </a:endParaRPr>
          </a:p>
        </p:txBody>
      </p:sp>
      <p:sp>
        <p:nvSpPr>
          <p:cNvPr id="28" name="TextBox 48"/>
          <p:cNvSpPr txBox="1"/>
          <p:nvPr/>
        </p:nvSpPr>
        <p:spPr>
          <a:xfrm>
            <a:off x="4057406" y="3164242"/>
            <a:ext cx="784071" cy="861774"/>
          </a:xfrm>
          <a:prstGeom prst="rect">
            <a:avLst/>
          </a:prstGeom>
          <a:noFill/>
        </p:spPr>
        <p:txBody>
          <a:bodyPr wrap="square" lIns="0" tIns="0" rIns="0" bIns="0">
            <a:spAutoFit/>
          </a:bodyPr>
          <a:lstStyle/>
          <a:p>
            <a:pPr>
              <a:defRPr/>
            </a:pPr>
            <a:r>
              <a:rPr lang="zh-CN" altLang="en-US" sz="2800" dirty="0">
                <a:solidFill>
                  <a:srgbClr val="FF0000"/>
                </a:solidFill>
                <a:latin typeface="华文新魏" panose="02010800040101010101" pitchFamily="2" charset="-122"/>
                <a:ea typeface="华文新魏" panose="02010800040101010101" pitchFamily="2" charset="-122"/>
                <a:cs typeface="+mn-ea"/>
                <a:sym typeface="+mn-lt"/>
              </a:rPr>
              <a:t>被动</a:t>
            </a:r>
            <a:endParaRPr lang="en-US" altLang="zh-CN" sz="2800" dirty="0">
              <a:solidFill>
                <a:srgbClr val="FF0000"/>
              </a:solidFill>
              <a:latin typeface="华文新魏" panose="02010800040101010101" pitchFamily="2" charset="-122"/>
              <a:ea typeface="华文新魏" panose="02010800040101010101" pitchFamily="2" charset="-122"/>
              <a:cs typeface="+mn-ea"/>
              <a:sym typeface="+mn-lt"/>
            </a:endParaRPr>
          </a:p>
          <a:p>
            <a:pPr>
              <a:defRPr/>
            </a:pPr>
            <a:r>
              <a:rPr lang="zh-CN" altLang="en-US" sz="2800" dirty="0">
                <a:solidFill>
                  <a:srgbClr val="FF0000"/>
                </a:solidFill>
                <a:latin typeface="华文新魏" panose="02010800040101010101" pitchFamily="2" charset="-122"/>
                <a:ea typeface="华文新魏" panose="02010800040101010101" pitchFamily="2" charset="-122"/>
                <a:cs typeface="+mn-ea"/>
                <a:sym typeface="+mn-lt"/>
              </a:rPr>
              <a:t>攻击</a:t>
            </a:r>
            <a:endParaRPr lang="en-GB" altLang="zh-CN" sz="2800" dirty="0">
              <a:solidFill>
                <a:srgbClr val="FF0000"/>
              </a:solidFill>
              <a:latin typeface="华文新魏" panose="02010800040101010101" pitchFamily="2" charset="-122"/>
              <a:ea typeface="华文新魏" panose="02010800040101010101" pitchFamily="2" charset="-122"/>
              <a:cs typeface="+mn-ea"/>
              <a:sym typeface="+mn-lt"/>
            </a:endParaRPr>
          </a:p>
        </p:txBody>
      </p:sp>
      <p:sp>
        <p:nvSpPr>
          <p:cNvPr id="29" name="TextBox 38"/>
          <p:cNvSpPr txBox="1">
            <a:spLocks/>
          </p:cNvSpPr>
          <p:nvPr/>
        </p:nvSpPr>
        <p:spPr bwMode="auto">
          <a:xfrm>
            <a:off x="1391932" y="4559381"/>
            <a:ext cx="6078260" cy="91401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例如：攻击者对有线通信系统的搭线监听和对无线通信系统的电磁泄露的截取。</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45084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1000" fill="hold"/>
                                        <p:tgtEl>
                                          <p:spTgt spid="28"/>
                                        </p:tgtEl>
                                        <p:attrNameLst>
                                          <p:attrName>ppt_w</p:attrName>
                                        </p:attrNameLst>
                                      </p:cBhvr>
                                      <p:tavLst>
                                        <p:tav tm="0">
                                          <p:val>
                                            <p:fltVal val="0"/>
                                          </p:val>
                                        </p:tav>
                                        <p:tav tm="100000">
                                          <p:val>
                                            <p:strVal val="#ppt_w"/>
                                          </p:val>
                                        </p:tav>
                                      </p:tavLst>
                                    </p:anim>
                                    <p:anim calcmode="lin" valueType="num">
                                      <p:cBhvr>
                                        <p:cTn id="14" dur="1000" fill="hold"/>
                                        <p:tgtEl>
                                          <p:spTgt spid="28"/>
                                        </p:tgtEl>
                                        <p:attrNameLst>
                                          <p:attrName>ppt_h</p:attrName>
                                        </p:attrNameLst>
                                      </p:cBhvr>
                                      <p:tavLst>
                                        <p:tav tm="0">
                                          <p:val>
                                            <p:fltVal val="0"/>
                                          </p:val>
                                        </p:tav>
                                        <p:tav tm="100000">
                                          <p:val>
                                            <p:strVal val="#ppt_h"/>
                                          </p:val>
                                        </p:tav>
                                      </p:tavLst>
                                    </p:anim>
                                    <p:anim calcmode="lin" valueType="num">
                                      <p:cBhvr>
                                        <p:cTn id="15" dur="1000" fill="hold"/>
                                        <p:tgtEl>
                                          <p:spTgt spid="28"/>
                                        </p:tgtEl>
                                        <p:attrNameLst>
                                          <p:attrName>style.rotation</p:attrName>
                                        </p:attrNameLst>
                                      </p:cBhvr>
                                      <p:tavLst>
                                        <p:tav tm="0">
                                          <p:val>
                                            <p:fltVal val="90"/>
                                          </p:val>
                                        </p:tav>
                                        <p:tav tm="100000">
                                          <p:val>
                                            <p:fltVal val="0"/>
                                          </p:val>
                                        </p:tav>
                                      </p:tavLst>
                                    </p:anim>
                                    <p:animEffect transition="in" filter="fade">
                                      <p:cBhvr>
                                        <p:cTn id="16" dur="1000"/>
                                        <p:tgtEl>
                                          <p:spTgt spid="28"/>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right)">
                                      <p:cBhvr>
                                        <p:cTn id="20" dur="500"/>
                                        <p:tgtEl>
                                          <p:spTgt spid="2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安全攻击</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263273" y="3115061"/>
            <a:ext cx="2389766" cy="1150653"/>
            <a:chOff x="2978823" y="1950419"/>
            <a:chExt cx="3186354" cy="1534204"/>
          </a:xfrm>
        </p:grpSpPr>
        <p:sp>
          <p:nvSpPr>
            <p:cNvPr id="13" name="Freeform: Shape 5"/>
            <p:cNvSpPr/>
            <p:nvPr/>
          </p:nvSpPr>
          <p:spPr>
            <a:xfrm>
              <a:off x="4571377" y="2888830"/>
              <a:ext cx="1593800" cy="595793"/>
            </a:xfrm>
            <a:custGeom>
              <a:avLst/>
              <a:gdLst/>
              <a:ahLst/>
              <a:cxnLst>
                <a:cxn ang="0">
                  <a:pos x="wd2" y="hd2"/>
                </a:cxn>
                <a:cxn ang="5400000">
                  <a:pos x="wd2" y="hd2"/>
                </a:cxn>
                <a:cxn ang="10800000">
                  <a:pos x="wd2" y="hd2"/>
                </a:cxn>
                <a:cxn ang="16200000">
                  <a:pos x="wd2" y="hd2"/>
                </a:cxn>
              </a:cxnLst>
              <a:rect l="0" t="0" r="r" b="b"/>
              <a:pathLst>
                <a:path w="21600" h="21600" extrusionOk="0">
                  <a:moveTo>
                    <a:pt x="17563" y="0"/>
                  </a:moveTo>
                  <a:cubicBezTo>
                    <a:pt x="17347" y="0"/>
                    <a:pt x="17136" y="46"/>
                    <a:pt x="16930" y="133"/>
                  </a:cubicBezTo>
                  <a:lnTo>
                    <a:pt x="0" y="133"/>
                  </a:lnTo>
                  <a:lnTo>
                    <a:pt x="0" y="21529"/>
                  </a:lnTo>
                  <a:lnTo>
                    <a:pt x="17105" y="21529"/>
                  </a:lnTo>
                  <a:cubicBezTo>
                    <a:pt x="17255" y="21574"/>
                    <a:pt x="17408" y="21600"/>
                    <a:pt x="17563" y="21600"/>
                  </a:cubicBezTo>
                  <a:cubicBezTo>
                    <a:pt x="19792" y="21600"/>
                    <a:pt x="21600" y="16764"/>
                    <a:pt x="21600" y="10800"/>
                  </a:cubicBezTo>
                  <a:cubicBezTo>
                    <a:pt x="21600" y="4835"/>
                    <a:pt x="19792" y="0"/>
                    <a:pt x="17563" y="0"/>
                  </a:cubicBezTo>
                  <a:close/>
                </a:path>
              </a:pathLst>
            </a:custGeom>
            <a:solidFill>
              <a:srgbClr val="DCDEE0"/>
            </a:solidFill>
            <a:ln w="12700" cap="flat">
              <a:noFill/>
              <a:miter lim="400000"/>
            </a:ln>
            <a:effectLst/>
          </p:spPr>
          <p:txBody>
            <a:bodyPr anchor="ctr"/>
            <a:lstStyle/>
            <a:p>
              <a:pPr algn="ctr"/>
              <a:endParaRPr sz="1350"/>
            </a:p>
          </p:txBody>
        </p:sp>
        <p:sp>
          <p:nvSpPr>
            <p:cNvPr id="14" name="Freeform: Shape 7"/>
            <p:cNvSpPr/>
            <p:nvPr/>
          </p:nvSpPr>
          <p:spPr>
            <a:xfrm>
              <a:off x="2978823" y="1950419"/>
              <a:ext cx="1587009" cy="595771"/>
            </a:xfrm>
            <a:custGeom>
              <a:avLst/>
              <a:gdLst/>
              <a:ahLst/>
              <a:cxnLst>
                <a:cxn ang="0">
                  <a:pos x="wd2" y="hd2"/>
                </a:cxn>
                <a:cxn ang="5400000">
                  <a:pos x="wd2" y="hd2"/>
                </a:cxn>
                <a:cxn ang="10800000">
                  <a:pos x="wd2" y="hd2"/>
                </a:cxn>
                <a:cxn ang="16200000">
                  <a:pos x="wd2" y="hd2"/>
                </a:cxn>
              </a:cxnLst>
              <a:rect l="0" t="0" r="r" b="b"/>
              <a:pathLst>
                <a:path w="21600" h="21600" extrusionOk="0">
                  <a:moveTo>
                    <a:pt x="21600" y="68"/>
                  </a:moveTo>
                  <a:lnTo>
                    <a:pt x="4504" y="68"/>
                  </a:lnTo>
                  <a:cubicBezTo>
                    <a:pt x="4357" y="24"/>
                    <a:pt x="4206" y="0"/>
                    <a:pt x="4054" y="0"/>
                  </a:cubicBezTo>
                  <a:cubicBezTo>
                    <a:pt x="1815" y="0"/>
                    <a:pt x="0" y="4835"/>
                    <a:pt x="0" y="10800"/>
                  </a:cubicBezTo>
                  <a:cubicBezTo>
                    <a:pt x="0" y="16765"/>
                    <a:pt x="1815" y="21600"/>
                    <a:pt x="4054" y="21600"/>
                  </a:cubicBezTo>
                  <a:cubicBezTo>
                    <a:pt x="4273" y="21600"/>
                    <a:pt x="4487" y="21553"/>
                    <a:pt x="4697" y="21464"/>
                  </a:cubicBezTo>
                  <a:lnTo>
                    <a:pt x="21600" y="21464"/>
                  </a:lnTo>
                  <a:cubicBezTo>
                    <a:pt x="21600" y="21464"/>
                    <a:pt x="21600" y="68"/>
                    <a:pt x="21600" y="68"/>
                  </a:cubicBezTo>
                  <a:close/>
                </a:path>
              </a:pathLst>
            </a:custGeom>
            <a:solidFill>
              <a:srgbClr val="DCDEE0"/>
            </a:solidFill>
            <a:ln w="12700" cap="flat">
              <a:noFill/>
              <a:miter lim="400000"/>
            </a:ln>
            <a:effectLst/>
          </p:spPr>
          <p:txBody>
            <a:bodyPr anchor="ctr"/>
            <a:lstStyle/>
            <a:p>
              <a:pPr algn="ctr"/>
              <a:endParaRPr sz="1350"/>
            </a:p>
          </p:txBody>
        </p:sp>
        <p:sp>
          <p:nvSpPr>
            <p:cNvPr id="15" name="Freeform: Shape 8"/>
            <p:cNvSpPr/>
            <p:nvPr/>
          </p:nvSpPr>
          <p:spPr>
            <a:xfrm>
              <a:off x="4571377" y="1950419"/>
              <a:ext cx="762053" cy="1061772"/>
            </a:xfrm>
            <a:custGeom>
              <a:avLst/>
              <a:gdLst/>
              <a:ahLst/>
              <a:cxnLst>
                <a:cxn ang="0">
                  <a:pos x="wd2" y="hd2"/>
                </a:cxn>
                <a:cxn ang="5400000">
                  <a:pos x="wd2" y="hd2"/>
                </a:cxn>
                <a:cxn ang="10800000">
                  <a:pos x="wd2" y="hd2"/>
                </a:cxn>
                <a:cxn ang="16200000">
                  <a:pos x="wd2" y="hd2"/>
                </a:cxn>
              </a:cxnLst>
              <a:rect l="0" t="0" r="r" b="b"/>
              <a:pathLst>
                <a:path w="21600" h="21600" extrusionOk="0">
                  <a:moveTo>
                    <a:pt x="12884" y="21600"/>
                  </a:moveTo>
                  <a:cubicBezTo>
                    <a:pt x="8294" y="21600"/>
                    <a:pt x="4844" y="18872"/>
                    <a:pt x="4844" y="15440"/>
                  </a:cubicBezTo>
                  <a:cubicBezTo>
                    <a:pt x="4844" y="15422"/>
                    <a:pt x="4829" y="15283"/>
                    <a:pt x="4829" y="15283"/>
                  </a:cubicBezTo>
                  <a:cubicBezTo>
                    <a:pt x="4724" y="13662"/>
                    <a:pt x="2570" y="12052"/>
                    <a:pt x="0" y="12052"/>
                  </a:cubicBezTo>
                  <a:lnTo>
                    <a:pt x="0" y="0"/>
                  </a:lnTo>
                  <a:cubicBezTo>
                    <a:pt x="11929" y="0"/>
                    <a:pt x="21599" y="6742"/>
                    <a:pt x="21599" y="15303"/>
                  </a:cubicBezTo>
                  <a:lnTo>
                    <a:pt x="21598" y="15303"/>
                  </a:lnTo>
                  <a:cubicBezTo>
                    <a:pt x="21598" y="15320"/>
                    <a:pt x="21600" y="15336"/>
                    <a:pt x="21600" y="15352"/>
                  </a:cubicBezTo>
                  <a:cubicBezTo>
                    <a:pt x="21600" y="15506"/>
                    <a:pt x="21573" y="15658"/>
                    <a:pt x="21573" y="15809"/>
                  </a:cubicBezTo>
                  <a:cubicBezTo>
                    <a:pt x="21573" y="19235"/>
                    <a:pt x="17713" y="21600"/>
                    <a:pt x="12884" y="21600"/>
                  </a:cubicBezTo>
                  <a:close/>
                </a:path>
              </a:pathLst>
            </a:custGeom>
            <a:solidFill>
              <a:srgbClr val="DCDEE0"/>
            </a:solidFill>
            <a:ln w="12700" cap="flat">
              <a:noFill/>
              <a:miter lim="400000"/>
            </a:ln>
            <a:effectLst/>
          </p:spPr>
          <p:txBody>
            <a:bodyPr anchor="ctr"/>
            <a:lstStyle/>
            <a:p>
              <a:pPr algn="ctr"/>
              <a:endParaRPr sz="1350"/>
            </a:p>
          </p:txBody>
        </p:sp>
        <p:sp>
          <p:nvSpPr>
            <p:cNvPr id="16" name="Freeform: Shape 9"/>
            <p:cNvSpPr/>
            <p:nvPr/>
          </p:nvSpPr>
          <p:spPr>
            <a:xfrm>
              <a:off x="3802557" y="1950419"/>
              <a:ext cx="1059101" cy="7620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6958" y="2"/>
                    <a:pt x="15541" y="2"/>
                  </a:cubicBezTo>
                  <a:lnTo>
                    <a:pt x="15541" y="2"/>
                  </a:lnTo>
                  <a:cubicBezTo>
                    <a:pt x="15557" y="2"/>
                    <a:pt x="15574" y="0"/>
                    <a:pt x="15590" y="0"/>
                  </a:cubicBezTo>
                  <a:cubicBezTo>
                    <a:pt x="18909" y="0"/>
                    <a:pt x="21600" y="3740"/>
                    <a:pt x="21600" y="8353"/>
                  </a:cubicBezTo>
                  <a:cubicBezTo>
                    <a:pt x="21600" y="12966"/>
                    <a:pt x="18909" y="16707"/>
                    <a:pt x="15590" y="16707"/>
                  </a:cubicBezTo>
                  <a:cubicBezTo>
                    <a:pt x="15574" y="16707"/>
                    <a:pt x="15558" y="16705"/>
                    <a:pt x="15541" y="16705"/>
                  </a:cubicBezTo>
                  <a:lnTo>
                    <a:pt x="15541" y="16722"/>
                  </a:lnTo>
                  <a:cubicBezTo>
                    <a:pt x="13603" y="16722"/>
                    <a:pt x="12031" y="18906"/>
                    <a:pt x="12031" y="21600"/>
                  </a:cubicBezTo>
                  <a:cubicBezTo>
                    <a:pt x="12031" y="21600"/>
                    <a:pt x="0" y="21600"/>
                    <a:pt x="0" y="21600"/>
                  </a:cubicBezTo>
                  <a:close/>
                </a:path>
              </a:pathLst>
            </a:custGeom>
            <a:solidFill>
              <a:schemeClr val="accent2"/>
            </a:solidFill>
            <a:ln w="12700" cap="flat">
              <a:noFill/>
              <a:miter lim="400000"/>
            </a:ln>
            <a:effectLst/>
          </p:spPr>
          <p:txBody>
            <a:bodyPr anchor="ctr"/>
            <a:lstStyle/>
            <a:p>
              <a:pPr algn="ctr"/>
              <a:endParaRPr sz="1350"/>
            </a:p>
          </p:txBody>
        </p:sp>
        <p:sp>
          <p:nvSpPr>
            <p:cNvPr id="17" name="Freeform: Shape 10"/>
            <p:cNvSpPr/>
            <p:nvPr/>
          </p:nvSpPr>
          <p:spPr>
            <a:xfrm>
              <a:off x="3802557" y="2422695"/>
              <a:ext cx="762063" cy="10591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2" y="14642"/>
                    <a:pt x="2" y="6059"/>
                  </a:cubicBezTo>
                  <a:lnTo>
                    <a:pt x="2" y="6059"/>
                  </a:lnTo>
                  <a:cubicBezTo>
                    <a:pt x="2" y="6043"/>
                    <a:pt x="0" y="6026"/>
                    <a:pt x="0" y="6011"/>
                  </a:cubicBezTo>
                  <a:cubicBezTo>
                    <a:pt x="0" y="2691"/>
                    <a:pt x="3740" y="0"/>
                    <a:pt x="8353" y="0"/>
                  </a:cubicBezTo>
                  <a:cubicBezTo>
                    <a:pt x="12966" y="0"/>
                    <a:pt x="16706" y="2691"/>
                    <a:pt x="16706" y="6011"/>
                  </a:cubicBezTo>
                  <a:cubicBezTo>
                    <a:pt x="16706" y="6026"/>
                    <a:pt x="16705" y="6042"/>
                    <a:pt x="16705" y="6059"/>
                  </a:cubicBezTo>
                  <a:lnTo>
                    <a:pt x="16722" y="6059"/>
                  </a:lnTo>
                  <a:cubicBezTo>
                    <a:pt x="16722" y="7998"/>
                    <a:pt x="18906" y="9569"/>
                    <a:pt x="21600" y="9569"/>
                  </a:cubicBezTo>
                  <a:cubicBezTo>
                    <a:pt x="21600" y="9569"/>
                    <a:pt x="21600" y="21600"/>
                    <a:pt x="21600" y="21600"/>
                  </a:cubicBezTo>
                  <a:close/>
                </a:path>
              </a:pathLst>
            </a:custGeom>
            <a:solidFill>
              <a:srgbClr val="DCDEE0"/>
            </a:solidFill>
            <a:ln w="12700" cap="flat">
              <a:noFill/>
              <a:miter lim="400000"/>
            </a:ln>
            <a:effectLst/>
          </p:spPr>
          <p:txBody>
            <a:bodyPr anchor="ctr"/>
            <a:lstStyle/>
            <a:p>
              <a:pPr algn="ctr"/>
              <a:endParaRPr sz="1350"/>
            </a:p>
          </p:txBody>
        </p:sp>
        <p:sp>
          <p:nvSpPr>
            <p:cNvPr id="18" name="Freeform: Shape 11"/>
            <p:cNvSpPr/>
            <p:nvPr/>
          </p:nvSpPr>
          <p:spPr>
            <a:xfrm>
              <a:off x="4269989" y="2713101"/>
              <a:ext cx="1058821" cy="762064"/>
            </a:xfrm>
            <a:custGeom>
              <a:avLst/>
              <a:gdLst/>
              <a:ahLst/>
              <a:cxnLst>
                <a:cxn ang="0">
                  <a:pos x="wd2" y="hd2"/>
                </a:cxn>
                <a:cxn ang="5400000">
                  <a:pos x="wd2" y="hd2"/>
                </a:cxn>
                <a:cxn ang="10800000">
                  <a:pos x="wd2" y="hd2"/>
                </a:cxn>
                <a:cxn ang="16200000">
                  <a:pos x="wd2" y="hd2"/>
                </a:cxn>
              </a:cxnLst>
              <a:rect l="0" t="0" r="r" b="b"/>
              <a:pathLst>
                <a:path w="21600" h="21600" extrusionOk="0">
                  <a:moveTo>
                    <a:pt x="6012" y="4894"/>
                  </a:moveTo>
                  <a:cubicBezTo>
                    <a:pt x="6028" y="4894"/>
                    <a:pt x="6044" y="4895"/>
                    <a:pt x="6060" y="4895"/>
                  </a:cubicBezTo>
                  <a:lnTo>
                    <a:pt x="6060" y="4878"/>
                  </a:lnTo>
                  <a:cubicBezTo>
                    <a:pt x="8000" y="4878"/>
                    <a:pt x="9592" y="2789"/>
                    <a:pt x="9592" y="95"/>
                  </a:cubicBezTo>
                  <a:lnTo>
                    <a:pt x="9597" y="0"/>
                  </a:lnTo>
                  <a:cubicBezTo>
                    <a:pt x="9625" y="4579"/>
                    <a:pt x="12305" y="8280"/>
                    <a:pt x="15608" y="8280"/>
                  </a:cubicBezTo>
                  <a:cubicBezTo>
                    <a:pt x="18773" y="8280"/>
                    <a:pt x="21366" y="4880"/>
                    <a:pt x="21600" y="565"/>
                  </a:cubicBezTo>
                  <a:cubicBezTo>
                    <a:pt x="21385" y="12233"/>
                    <a:pt x="14510" y="21599"/>
                    <a:pt x="6060" y="21599"/>
                  </a:cubicBezTo>
                  <a:lnTo>
                    <a:pt x="6060" y="21598"/>
                  </a:lnTo>
                  <a:cubicBezTo>
                    <a:pt x="6044" y="21598"/>
                    <a:pt x="6028" y="21600"/>
                    <a:pt x="6012" y="21600"/>
                  </a:cubicBezTo>
                  <a:cubicBezTo>
                    <a:pt x="2692" y="21600"/>
                    <a:pt x="0" y="17860"/>
                    <a:pt x="0" y="13247"/>
                  </a:cubicBezTo>
                  <a:cubicBezTo>
                    <a:pt x="0" y="8633"/>
                    <a:pt x="2692" y="4894"/>
                    <a:pt x="6012" y="4894"/>
                  </a:cubicBezTo>
                  <a:close/>
                </a:path>
              </a:pathLst>
            </a:custGeom>
            <a:solidFill>
              <a:schemeClr val="accent1"/>
            </a:solidFill>
            <a:ln w="12700" cap="flat">
              <a:noFill/>
              <a:miter lim="400000"/>
            </a:ln>
            <a:effectLst/>
          </p:spPr>
          <p:txBody>
            <a:bodyPr anchor="ctr"/>
            <a:lstStyle/>
            <a:p>
              <a:pPr algn="ctr"/>
              <a:endParaRPr sz="1350"/>
            </a:p>
          </p:txBody>
        </p:sp>
        <p:grpSp>
          <p:nvGrpSpPr>
            <p:cNvPr id="19" name="Group 15"/>
            <p:cNvGrpSpPr/>
            <p:nvPr/>
          </p:nvGrpSpPr>
          <p:grpSpPr>
            <a:xfrm>
              <a:off x="5600116" y="2952540"/>
              <a:ext cx="468377" cy="468376"/>
              <a:chOff x="0" y="0"/>
              <a:chExt cx="969008" cy="969008"/>
            </a:xfrm>
          </p:grpSpPr>
          <p:sp>
            <p:nvSpPr>
              <p:cNvPr id="23" name="Freeform: Shape 16"/>
              <p:cNvSpPr/>
              <p:nvPr/>
            </p:nvSpPr>
            <p:spPr>
              <a:xfrm>
                <a:off x="0" y="0"/>
                <a:ext cx="969008" cy="9690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anchor="ctr"/>
              <a:lstStyle/>
              <a:p>
                <a:pPr algn="ctr"/>
                <a:endParaRPr sz="1350"/>
              </a:p>
            </p:txBody>
          </p:sp>
          <p:sp>
            <p:nvSpPr>
              <p:cNvPr id="25" name="Freeform: Shape 17"/>
              <p:cNvSpPr/>
              <p:nvPr/>
            </p:nvSpPr>
            <p:spPr>
              <a:xfrm>
                <a:off x="231862" y="281303"/>
                <a:ext cx="505283" cy="406401"/>
              </a:xfrm>
              <a:custGeom>
                <a:avLst/>
                <a:gdLst/>
                <a:ahLst/>
                <a:cxnLst>
                  <a:cxn ang="0">
                    <a:pos x="wd2" y="hd2"/>
                  </a:cxn>
                  <a:cxn ang="5400000">
                    <a:pos x="wd2" y="hd2"/>
                  </a:cxn>
                  <a:cxn ang="10800000">
                    <a:pos x="wd2" y="hd2"/>
                  </a:cxn>
                  <a:cxn ang="16200000">
                    <a:pos x="wd2" y="hd2"/>
                  </a:cxn>
                </a:cxnLst>
                <a:rect l="0" t="0" r="r" b="b"/>
                <a:pathLst>
                  <a:path w="21400" h="21364" extrusionOk="0">
                    <a:moveTo>
                      <a:pt x="7274" y="21020"/>
                    </a:moveTo>
                    <a:cubicBezTo>
                      <a:pt x="7274" y="21375"/>
                      <a:pt x="7436" y="21475"/>
                      <a:pt x="7659" y="21224"/>
                    </a:cubicBezTo>
                    <a:cubicBezTo>
                      <a:pt x="7951" y="20893"/>
                      <a:pt x="10973" y="17527"/>
                      <a:pt x="10973" y="17527"/>
                    </a:cubicBezTo>
                    <a:lnTo>
                      <a:pt x="7274" y="15154"/>
                    </a:lnTo>
                    <a:cubicBezTo>
                      <a:pt x="7274" y="15154"/>
                      <a:pt x="7274" y="21020"/>
                      <a:pt x="7274" y="21020"/>
                    </a:cubicBezTo>
                    <a:close/>
                    <a:moveTo>
                      <a:pt x="20811" y="50"/>
                    </a:moveTo>
                    <a:cubicBezTo>
                      <a:pt x="20411" y="224"/>
                      <a:pt x="667" y="8860"/>
                      <a:pt x="277" y="9031"/>
                    </a:cubicBezTo>
                    <a:cubicBezTo>
                      <a:pt x="-53" y="9175"/>
                      <a:pt x="-126" y="9529"/>
                      <a:pt x="266" y="9722"/>
                    </a:cubicBezTo>
                    <a:cubicBezTo>
                      <a:pt x="732" y="9955"/>
                      <a:pt x="4681" y="11918"/>
                      <a:pt x="4681" y="11918"/>
                    </a:cubicBezTo>
                    <a:lnTo>
                      <a:pt x="4681" y="11918"/>
                    </a:lnTo>
                    <a:lnTo>
                      <a:pt x="7297" y="13218"/>
                    </a:lnTo>
                    <a:cubicBezTo>
                      <a:pt x="7297" y="13218"/>
                      <a:pt x="19902" y="1731"/>
                      <a:pt x="20071" y="1575"/>
                    </a:cubicBezTo>
                    <a:cubicBezTo>
                      <a:pt x="20244" y="1419"/>
                      <a:pt x="20441" y="1712"/>
                      <a:pt x="20317" y="1880"/>
                    </a:cubicBezTo>
                    <a:cubicBezTo>
                      <a:pt x="20192" y="2049"/>
                      <a:pt x="11163" y="14168"/>
                      <a:pt x="11163" y="14168"/>
                    </a:cubicBezTo>
                    <a:lnTo>
                      <a:pt x="11163" y="14171"/>
                    </a:lnTo>
                    <a:lnTo>
                      <a:pt x="10637" y="14897"/>
                    </a:lnTo>
                    <a:lnTo>
                      <a:pt x="11334" y="15362"/>
                    </a:lnTo>
                    <a:lnTo>
                      <a:pt x="11334" y="15362"/>
                    </a:lnTo>
                    <a:cubicBezTo>
                      <a:pt x="11334" y="15362"/>
                      <a:pt x="16742" y="18976"/>
                      <a:pt x="17128" y="19233"/>
                    </a:cubicBezTo>
                    <a:cubicBezTo>
                      <a:pt x="17466" y="19458"/>
                      <a:pt x="17905" y="19272"/>
                      <a:pt x="18002" y="18751"/>
                    </a:cubicBezTo>
                    <a:cubicBezTo>
                      <a:pt x="18118" y="18136"/>
                      <a:pt x="21311" y="1053"/>
                      <a:pt x="21382" y="672"/>
                    </a:cubicBezTo>
                    <a:cubicBezTo>
                      <a:pt x="21474" y="177"/>
                      <a:pt x="21210" y="-125"/>
                      <a:pt x="20811" y="50"/>
                    </a:cubicBezTo>
                    <a:close/>
                  </a:path>
                </a:pathLst>
              </a:custGeom>
              <a:solidFill>
                <a:srgbClr val="FFFFFF"/>
              </a:solidFill>
              <a:ln w="12700" cap="flat">
                <a:noFill/>
                <a:miter lim="400000"/>
              </a:ln>
              <a:effectLst/>
            </p:spPr>
            <p:txBody>
              <a:bodyPr anchor="ctr"/>
              <a:lstStyle/>
              <a:p>
                <a:pPr algn="ctr"/>
                <a:endParaRPr sz="1350"/>
              </a:p>
            </p:txBody>
          </p:sp>
        </p:grpSp>
        <p:grpSp>
          <p:nvGrpSpPr>
            <p:cNvPr id="20" name="Group 21"/>
            <p:cNvGrpSpPr/>
            <p:nvPr/>
          </p:nvGrpSpPr>
          <p:grpSpPr>
            <a:xfrm>
              <a:off x="3056451" y="2014116"/>
              <a:ext cx="468376" cy="468376"/>
              <a:chOff x="0" y="0"/>
              <a:chExt cx="969008" cy="969008"/>
            </a:xfrm>
          </p:grpSpPr>
          <p:sp>
            <p:nvSpPr>
              <p:cNvPr id="21" name="Freeform: Shape 22"/>
              <p:cNvSpPr/>
              <p:nvPr/>
            </p:nvSpPr>
            <p:spPr>
              <a:xfrm>
                <a:off x="0" y="0"/>
                <a:ext cx="969008" cy="9690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sz="1350"/>
              </a:p>
            </p:txBody>
          </p:sp>
          <p:sp>
            <p:nvSpPr>
              <p:cNvPr id="22" name="Freeform: Shape 23"/>
              <p:cNvSpPr/>
              <p:nvPr/>
            </p:nvSpPr>
            <p:spPr>
              <a:xfrm>
                <a:off x="321391" y="272922"/>
                <a:ext cx="326225" cy="423163"/>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lstStyle/>
              <a:p>
                <a:pPr algn="ctr"/>
                <a:endParaRPr sz="1350"/>
              </a:p>
            </p:txBody>
          </p:sp>
        </p:grpSp>
      </p:grpSp>
      <p:sp>
        <p:nvSpPr>
          <p:cNvPr id="26" name="TextBox 38"/>
          <p:cNvSpPr txBox="1">
            <a:spLocks/>
          </p:cNvSpPr>
          <p:nvPr/>
        </p:nvSpPr>
        <p:spPr bwMode="auto">
          <a:xfrm>
            <a:off x="2106952" y="3067848"/>
            <a:ext cx="1140650" cy="5107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泄露</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7" name="TextBox 48"/>
          <p:cNvSpPr txBox="1"/>
          <p:nvPr/>
        </p:nvSpPr>
        <p:spPr>
          <a:xfrm>
            <a:off x="4066086" y="3202876"/>
            <a:ext cx="784071" cy="861774"/>
          </a:xfrm>
          <a:prstGeom prst="rect">
            <a:avLst/>
          </a:prstGeom>
          <a:noFill/>
        </p:spPr>
        <p:txBody>
          <a:bodyPr wrap="square" lIns="0" tIns="0" rIns="0" bIns="0">
            <a:spAutoFit/>
          </a:bodyPr>
          <a:lstStyle/>
          <a:p>
            <a:pPr>
              <a:defRPr/>
            </a:pPr>
            <a:r>
              <a:rPr lang="zh-CN" altLang="en-US" sz="2800" dirty="0">
                <a:solidFill>
                  <a:srgbClr val="FF0000"/>
                </a:solidFill>
                <a:latin typeface="华文新魏" panose="02010800040101010101" pitchFamily="2" charset="-122"/>
                <a:ea typeface="华文新魏" panose="02010800040101010101" pitchFamily="2" charset="-122"/>
                <a:cs typeface="+mn-ea"/>
                <a:sym typeface="+mn-lt"/>
              </a:rPr>
              <a:t>被动</a:t>
            </a:r>
            <a:endParaRPr lang="en-US" altLang="zh-CN" sz="2800" dirty="0">
              <a:solidFill>
                <a:srgbClr val="FF0000"/>
              </a:solidFill>
              <a:latin typeface="华文新魏" panose="02010800040101010101" pitchFamily="2" charset="-122"/>
              <a:ea typeface="华文新魏" panose="02010800040101010101" pitchFamily="2" charset="-122"/>
              <a:cs typeface="+mn-ea"/>
              <a:sym typeface="+mn-lt"/>
            </a:endParaRPr>
          </a:p>
          <a:p>
            <a:pPr>
              <a:defRPr/>
            </a:pPr>
            <a:r>
              <a:rPr lang="zh-CN" altLang="en-US" sz="2800" dirty="0">
                <a:solidFill>
                  <a:srgbClr val="FF0000"/>
                </a:solidFill>
                <a:latin typeface="华文新魏" panose="02010800040101010101" pitchFamily="2" charset="-122"/>
                <a:ea typeface="华文新魏" panose="02010800040101010101" pitchFamily="2" charset="-122"/>
                <a:cs typeface="+mn-ea"/>
                <a:sym typeface="+mn-lt"/>
              </a:rPr>
              <a:t>攻击</a:t>
            </a:r>
            <a:endParaRPr lang="en-GB" altLang="zh-CN" sz="2800" dirty="0">
              <a:solidFill>
                <a:srgbClr val="FF0000"/>
              </a:solidFill>
              <a:latin typeface="华文新魏" panose="02010800040101010101" pitchFamily="2" charset="-122"/>
              <a:ea typeface="华文新魏" panose="02010800040101010101" pitchFamily="2" charset="-122"/>
              <a:cs typeface="+mn-ea"/>
              <a:sym typeface="+mn-lt"/>
            </a:endParaRPr>
          </a:p>
        </p:txBody>
      </p:sp>
      <p:sp>
        <p:nvSpPr>
          <p:cNvPr id="28" name="TextBox 38"/>
          <p:cNvSpPr txBox="1">
            <a:spLocks/>
          </p:cNvSpPr>
          <p:nvPr/>
        </p:nvSpPr>
        <p:spPr bwMode="auto">
          <a:xfrm>
            <a:off x="5698393" y="3745385"/>
            <a:ext cx="1793358" cy="5107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流量分析</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29" name="TextBox 38"/>
          <p:cNvSpPr txBox="1">
            <a:spLocks/>
          </p:cNvSpPr>
          <p:nvPr/>
        </p:nvSpPr>
        <p:spPr bwMode="auto">
          <a:xfrm>
            <a:off x="1433571" y="4782896"/>
            <a:ext cx="6078260" cy="166656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通过对系统进行长期监听，利用统计分析方法，分析系统的通信规律，并从中发现有价值的信息。</a:t>
            </a:r>
            <a:endParaRPr lang="en-US" altLang="zh-CN" sz="2400" dirty="0">
              <a:latin typeface="华文楷体" panose="02010600040101010101" pitchFamily="2" charset="-122"/>
              <a:ea typeface="华文楷体" panose="02010600040101010101" pitchFamily="2" charset="-122"/>
            </a:endParaRPr>
          </a:p>
        </p:txBody>
      </p:sp>
      <p:sp>
        <p:nvSpPr>
          <p:cNvPr id="30" name="TextBox 38"/>
          <p:cNvSpPr txBox="1">
            <a:spLocks/>
          </p:cNvSpPr>
          <p:nvPr/>
        </p:nvSpPr>
        <p:spPr bwMode="auto">
          <a:xfrm>
            <a:off x="6447413" y="583424"/>
            <a:ext cx="2493252" cy="2226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通信双方的标识</a:t>
            </a:r>
            <a:endParaRPr lang="en-US" altLang="zh-CN" sz="2400" dirty="0">
              <a:latin typeface="华文楷体" panose="02010600040101010101" pitchFamily="2" charset="-122"/>
              <a:ea typeface="华文楷体" panose="02010600040101010101" pitchFamily="2" charset="-122"/>
            </a:endParaRPr>
          </a:p>
          <a:p>
            <a:pPr algn="just">
              <a:lnSpc>
                <a:spcPct val="120000"/>
              </a:lnSpc>
              <a:defRPr/>
            </a:pPr>
            <a:r>
              <a:rPr lang="zh-CN" altLang="en-US" sz="2400" dirty="0">
                <a:latin typeface="华文楷体" panose="02010600040101010101" pitchFamily="2" charset="-122"/>
                <a:ea typeface="华文楷体" panose="02010600040101010101" pitchFamily="2" charset="-122"/>
              </a:rPr>
              <a:t>通信频度</a:t>
            </a:r>
            <a:endParaRPr lang="en-US" altLang="zh-CN" sz="2400" dirty="0">
              <a:latin typeface="华文楷体" panose="02010600040101010101" pitchFamily="2" charset="-122"/>
              <a:ea typeface="华文楷体" panose="02010600040101010101" pitchFamily="2" charset="-122"/>
            </a:endParaRPr>
          </a:p>
          <a:p>
            <a:pPr algn="just">
              <a:lnSpc>
                <a:spcPct val="120000"/>
              </a:lnSpc>
              <a:defRPr/>
            </a:pPr>
            <a:r>
              <a:rPr lang="zh-CN" altLang="en-US" sz="2400" dirty="0">
                <a:latin typeface="华文楷体" panose="02010600040101010101" pitchFamily="2" charset="-122"/>
                <a:ea typeface="华文楷体" panose="02010600040101010101" pitchFamily="2" charset="-122"/>
              </a:rPr>
              <a:t>消息格式</a:t>
            </a:r>
            <a:endParaRPr lang="en-US" altLang="zh-CN" sz="2400" dirty="0">
              <a:latin typeface="华文楷体" panose="02010600040101010101" pitchFamily="2" charset="-122"/>
              <a:ea typeface="华文楷体" panose="02010600040101010101" pitchFamily="2" charset="-122"/>
            </a:endParaRPr>
          </a:p>
          <a:p>
            <a:pPr algn="just">
              <a:lnSpc>
                <a:spcPct val="120000"/>
              </a:lnSpc>
              <a:defRPr/>
            </a:pPr>
            <a:r>
              <a:rPr lang="zh-CN" altLang="en-US" sz="2400" dirty="0">
                <a:latin typeface="华文楷体" panose="02010600040101010101" pitchFamily="2" charset="-122"/>
                <a:ea typeface="华文楷体" panose="02010600040101010101" pitchFamily="2" charset="-122"/>
              </a:rPr>
              <a:t>信息流向</a:t>
            </a:r>
            <a:endParaRPr lang="en-US" altLang="zh-CN" sz="2400" dirty="0">
              <a:latin typeface="华文楷体" panose="02010600040101010101" pitchFamily="2" charset="-122"/>
              <a:ea typeface="华文楷体" panose="02010600040101010101" pitchFamily="2" charset="-122"/>
            </a:endParaRPr>
          </a:p>
          <a:p>
            <a:pPr algn="just">
              <a:lnSpc>
                <a:spcPct val="120000"/>
              </a:lnSpc>
              <a:defRPr/>
            </a:pPr>
            <a:r>
              <a:rPr lang="zh-CN" altLang="en-US" sz="2400" dirty="0">
                <a:latin typeface="华文楷体" panose="02010600040101010101" pitchFamily="2" charset="-122"/>
                <a:ea typeface="华文楷体" panose="02010600040101010101" pitchFamily="2" charset="-122"/>
              </a:rPr>
              <a:t>通信总量变化</a:t>
            </a:r>
            <a:endParaRPr lang="en-US" altLang="zh-CN" sz="2400" dirty="0">
              <a:latin typeface="华文楷体" panose="02010600040101010101" pitchFamily="2" charset="-122"/>
              <a:ea typeface="华文楷体" panose="02010600040101010101" pitchFamily="2" charset="-122"/>
            </a:endParaRPr>
          </a:p>
        </p:txBody>
      </p:sp>
      <p:sp>
        <p:nvSpPr>
          <p:cNvPr id="31" name="右箭头 30"/>
          <p:cNvSpPr/>
          <p:nvPr/>
        </p:nvSpPr>
        <p:spPr>
          <a:xfrm flipH="1">
            <a:off x="5945579" y="1632016"/>
            <a:ext cx="425369"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8"/>
          <p:cNvSpPr txBox="1">
            <a:spLocks/>
          </p:cNvSpPr>
          <p:nvPr/>
        </p:nvSpPr>
        <p:spPr bwMode="auto">
          <a:xfrm>
            <a:off x="2976174" y="234763"/>
            <a:ext cx="2892940" cy="281975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r">
              <a:lnSpc>
                <a:spcPct val="120000"/>
              </a:lnSpc>
              <a:defRPr/>
            </a:pPr>
            <a:r>
              <a:rPr lang="zh-CN" altLang="en-US" sz="2400" dirty="0">
                <a:latin typeface="华文楷体" panose="02010600040101010101" pitchFamily="2" charset="-122"/>
                <a:ea typeface="华文楷体" panose="02010600040101010101" pitchFamily="2" charset="-122"/>
              </a:rPr>
              <a:t>数据从哪里来</a:t>
            </a:r>
            <a:endParaRPr lang="en-US" altLang="zh-CN" sz="2400" dirty="0">
              <a:latin typeface="华文楷体" panose="02010600040101010101" pitchFamily="2" charset="-122"/>
              <a:ea typeface="华文楷体" panose="02010600040101010101" pitchFamily="2" charset="-122"/>
            </a:endParaRPr>
          </a:p>
          <a:p>
            <a:pPr algn="r">
              <a:lnSpc>
                <a:spcPct val="120000"/>
              </a:lnSpc>
              <a:defRPr/>
            </a:pPr>
            <a:r>
              <a:rPr lang="zh-CN" altLang="en-US" sz="2400" dirty="0">
                <a:latin typeface="华文楷体" panose="02010600040101010101" pitchFamily="2" charset="-122"/>
                <a:ea typeface="华文楷体" panose="02010600040101010101" pitchFamily="2" charset="-122"/>
              </a:rPr>
              <a:t>到哪里去</a:t>
            </a:r>
            <a:endParaRPr lang="en-US" altLang="zh-CN" sz="2400" dirty="0">
              <a:latin typeface="华文楷体" panose="02010600040101010101" pitchFamily="2" charset="-122"/>
              <a:ea typeface="华文楷体" panose="02010600040101010101" pitchFamily="2" charset="-122"/>
            </a:endParaRPr>
          </a:p>
          <a:p>
            <a:pPr algn="r">
              <a:lnSpc>
                <a:spcPct val="120000"/>
              </a:lnSpc>
              <a:defRPr/>
            </a:pPr>
            <a:r>
              <a:rPr lang="zh-CN" altLang="en-US" sz="2400" dirty="0">
                <a:latin typeface="华文楷体" panose="02010600040101010101" pitchFamily="2" charset="-122"/>
                <a:ea typeface="华文楷体" panose="02010600040101010101" pitchFamily="2" charset="-122"/>
              </a:rPr>
              <a:t>传送多长时间</a:t>
            </a:r>
            <a:endParaRPr lang="en-US" altLang="zh-CN" sz="2400" dirty="0">
              <a:latin typeface="华文楷体" panose="02010600040101010101" pitchFamily="2" charset="-122"/>
              <a:ea typeface="华文楷体" panose="02010600040101010101" pitchFamily="2" charset="-122"/>
            </a:endParaRPr>
          </a:p>
          <a:p>
            <a:pPr algn="r">
              <a:lnSpc>
                <a:spcPct val="120000"/>
              </a:lnSpc>
              <a:defRPr/>
            </a:pPr>
            <a:r>
              <a:rPr lang="zh-CN" altLang="en-US" sz="2400" dirty="0">
                <a:latin typeface="华文楷体" panose="02010600040101010101" pitchFamily="2" charset="-122"/>
                <a:ea typeface="华文楷体" panose="02010600040101010101" pitchFamily="2" charset="-122"/>
              </a:rPr>
              <a:t>什么时候发送</a:t>
            </a:r>
            <a:endParaRPr lang="en-US" altLang="zh-CN" sz="2400" dirty="0">
              <a:latin typeface="华文楷体" panose="02010600040101010101" pitchFamily="2" charset="-122"/>
              <a:ea typeface="华文楷体" panose="02010600040101010101" pitchFamily="2" charset="-122"/>
            </a:endParaRPr>
          </a:p>
          <a:p>
            <a:pPr algn="r">
              <a:lnSpc>
                <a:spcPct val="120000"/>
              </a:lnSpc>
              <a:defRPr/>
            </a:pPr>
            <a:r>
              <a:rPr lang="zh-CN" altLang="en-US" sz="2400" dirty="0">
                <a:latin typeface="华文楷体" panose="02010600040101010101" pitchFamily="2" charset="-122"/>
                <a:ea typeface="华文楷体" panose="02010600040101010101" pitchFamily="2" charset="-122"/>
              </a:rPr>
              <a:t>发送频繁程度</a:t>
            </a:r>
            <a:endParaRPr lang="en-US" altLang="zh-CN" sz="2400" dirty="0">
              <a:latin typeface="华文楷体" panose="02010600040101010101" pitchFamily="2" charset="-122"/>
              <a:ea typeface="华文楷体" panose="02010600040101010101" pitchFamily="2" charset="-122"/>
            </a:endParaRPr>
          </a:p>
          <a:p>
            <a:pPr algn="r">
              <a:lnSpc>
                <a:spcPct val="120000"/>
              </a:lnSpc>
              <a:defRPr/>
            </a:pPr>
            <a:r>
              <a:rPr lang="zh-CN" altLang="en-US" sz="2400" dirty="0">
                <a:latin typeface="华文楷体" panose="02010600040101010101" pitchFamily="2" charset="-122"/>
                <a:ea typeface="华文楷体" panose="02010600040101010101" pitchFamily="2" charset="-122"/>
              </a:rPr>
              <a:t>是否有关联事件</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864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right)">
                                      <p:cBhvr>
                                        <p:cTn id="21" dur="500"/>
                                        <p:tgtEl>
                                          <p:spTgt spid="31"/>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up)">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animBg="1"/>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安全攻击</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097003" y="2397709"/>
            <a:ext cx="2389766" cy="2378102"/>
            <a:chOff x="2978823" y="1137667"/>
            <a:chExt cx="3186354" cy="3170802"/>
          </a:xfrm>
        </p:grpSpPr>
        <p:sp>
          <p:nvSpPr>
            <p:cNvPr id="13" name="Freeform: Shape 4"/>
            <p:cNvSpPr/>
            <p:nvPr/>
          </p:nvSpPr>
          <p:spPr>
            <a:xfrm>
              <a:off x="3802557" y="2730222"/>
              <a:ext cx="595782" cy="1578247"/>
            </a:xfrm>
            <a:custGeom>
              <a:avLst/>
              <a:gdLst/>
              <a:ahLst/>
              <a:cxnLst>
                <a:cxn ang="0">
                  <a:pos x="wd2" y="hd2"/>
                </a:cxn>
                <a:cxn ang="5400000">
                  <a:pos x="wd2" y="hd2"/>
                </a:cxn>
                <a:cxn ang="10800000">
                  <a:pos x="wd2" y="hd2"/>
                </a:cxn>
                <a:cxn ang="16200000">
                  <a:pos x="wd2" y="hd2"/>
                </a:cxn>
              </a:cxnLst>
              <a:rect l="0" t="0" r="r" b="b"/>
              <a:pathLst>
                <a:path w="21600" h="21600" extrusionOk="0">
                  <a:moveTo>
                    <a:pt x="21398" y="16737"/>
                  </a:moveTo>
                  <a:lnTo>
                    <a:pt x="21398" y="0"/>
                  </a:lnTo>
                  <a:lnTo>
                    <a:pt x="2" y="0"/>
                  </a:lnTo>
                  <a:lnTo>
                    <a:pt x="2" y="17498"/>
                  </a:lnTo>
                  <a:cubicBezTo>
                    <a:pt x="2" y="17506"/>
                    <a:pt x="0" y="17514"/>
                    <a:pt x="0" y="17523"/>
                  </a:cubicBezTo>
                  <a:cubicBezTo>
                    <a:pt x="0" y="17531"/>
                    <a:pt x="2" y="17540"/>
                    <a:pt x="2" y="17548"/>
                  </a:cubicBezTo>
                  <a:lnTo>
                    <a:pt x="2" y="18095"/>
                  </a:lnTo>
                  <a:lnTo>
                    <a:pt x="46" y="18095"/>
                  </a:lnTo>
                  <a:lnTo>
                    <a:pt x="104" y="18084"/>
                  </a:lnTo>
                  <a:cubicBezTo>
                    <a:pt x="829" y="20070"/>
                    <a:pt x="5339" y="21600"/>
                    <a:pt x="10800" y="21600"/>
                  </a:cubicBezTo>
                  <a:cubicBezTo>
                    <a:pt x="16765" y="21600"/>
                    <a:pt x="21600" y="19774"/>
                    <a:pt x="21600" y="17523"/>
                  </a:cubicBezTo>
                  <a:cubicBezTo>
                    <a:pt x="21600" y="17254"/>
                    <a:pt x="21529" y="16992"/>
                    <a:pt x="21398" y="16737"/>
                  </a:cubicBezTo>
                  <a:close/>
                </a:path>
              </a:pathLst>
            </a:custGeom>
            <a:solidFill>
              <a:schemeClr val="accent2"/>
            </a:solidFill>
            <a:ln w="12700" cap="flat">
              <a:noFill/>
              <a:miter lim="400000"/>
            </a:ln>
            <a:effectLst/>
          </p:spPr>
          <p:txBody>
            <a:bodyPr anchor="ctr"/>
            <a:lstStyle/>
            <a:p>
              <a:pPr algn="ctr"/>
              <a:endParaRPr sz="1400"/>
            </a:p>
          </p:txBody>
        </p:sp>
        <p:sp>
          <p:nvSpPr>
            <p:cNvPr id="14" name="Freeform: Shape 5"/>
            <p:cNvSpPr/>
            <p:nvPr/>
          </p:nvSpPr>
          <p:spPr>
            <a:xfrm>
              <a:off x="4571377" y="2888830"/>
              <a:ext cx="1593800" cy="595793"/>
            </a:xfrm>
            <a:custGeom>
              <a:avLst/>
              <a:gdLst/>
              <a:ahLst/>
              <a:cxnLst>
                <a:cxn ang="0">
                  <a:pos x="wd2" y="hd2"/>
                </a:cxn>
                <a:cxn ang="5400000">
                  <a:pos x="wd2" y="hd2"/>
                </a:cxn>
                <a:cxn ang="10800000">
                  <a:pos x="wd2" y="hd2"/>
                </a:cxn>
                <a:cxn ang="16200000">
                  <a:pos x="wd2" y="hd2"/>
                </a:cxn>
              </a:cxnLst>
              <a:rect l="0" t="0" r="r" b="b"/>
              <a:pathLst>
                <a:path w="21600" h="21600" extrusionOk="0">
                  <a:moveTo>
                    <a:pt x="17563" y="0"/>
                  </a:moveTo>
                  <a:cubicBezTo>
                    <a:pt x="17347" y="0"/>
                    <a:pt x="17136" y="46"/>
                    <a:pt x="16930" y="133"/>
                  </a:cubicBezTo>
                  <a:lnTo>
                    <a:pt x="0" y="133"/>
                  </a:lnTo>
                  <a:lnTo>
                    <a:pt x="0" y="21529"/>
                  </a:lnTo>
                  <a:lnTo>
                    <a:pt x="17105" y="21529"/>
                  </a:lnTo>
                  <a:cubicBezTo>
                    <a:pt x="17255" y="21574"/>
                    <a:pt x="17408" y="21600"/>
                    <a:pt x="17563" y="21600"/>
                  </a:cubicBezTo>
                  <a:cubicBezTo>
                    <a:pt x="19792" y="21600"/>
                    <a:pt x="21600" y="16764"/>
                    <a:pt x="21600" y="10800"/>
                  </a:cubicBezTo>
                  <a:cubicBezTo>
                    <a:pt x="21600" y="4835"/>
                    <a:pt x="19792" y="0"/>
                    <a:pt x="17563" y="0"/>
                  </a:cubicBezTo>
                  <a:close/>
                </a:path>
              </a:pathLst>
            </a:custGeom>
            <a:solidFill>
              <a:srgbClr val="DCDEE0"/>
            </a:solidFill>
            <a:ln w="12700" cap="flat">
              <a:noFill/>
              <a:miter lim="400000"/>
            </a:ln>
            <a:effectLst/>
          </p:spPr>
          <p:txBody>
            <a:bodyPr anchor="ctr"/>
            <a:lstStyle/>
            <a:p>
              <a:pPr algn="ctr"/>
              <a:endParaRPr sz="1400"/>
            </a:p>
          </p:txBody>
        </p:sp>
        <p:sp>
          <p:nvSpPr>
            <p:cNvPr id="15" name="Freeform: Shape 6"/>
            <p:cNvSpPr/>
            <p:nvPr/>
          </p:nvSpPr>
          <p:spPr>
            <a:xfrm>
              <a:off x="4736125" y="1137667"/>
              <a:ext cx="595782" cy="1590743"/>
            </a:xfrm>
            <a:custGeom>
              <a:avLst/>
              <a:gdLst/>
              <a:ahLst/>
              <a:cxnLst>
                <a:cxn ang="0">
                  <a:pos x="wd2" y="hd2"/>
                </a:cxn>
                <a:cxn ang="5400000">
                  <a:pos x="wd2" y="hd2"/>
                </a:cxn>
                <a:cxn ang="10800000">
                  <a:pos x="wd2" y="hd2"/>
                </a:cxn>
                <a:cxn ang="16200000">
                  <a:pos x="wd2" y="hd2"/>
                </a:cxn>
              </a:cxnLst>
              <a:rect l="0" t="0" r="r" b="b"/>
              <a:pathLst>
                <a:path w="21600" h="21600" extrusionOk="0">
                  <a:moveTo>
                    <a:pt x="21600" y="4045"/>
                  </a:moveTo>
                  <a:cubicBezTo>
                    <a:pt x="21600" y="1811"/>
                    <a:pt x="16765" y="0"/>
                    <a:pt x="10800" y="0"/>
                  </a:cubicBezTo>
                  <a:cubicBezTo>
                    <a:pt x="4835" y="0"/>
                    <a:pt x="0" y="1811"/>
                    <a:pt x="0" y="4045"/>
                  </a:cubicBezTo>
                  <a:cubicBezTo>
                    <a:pt x="0" y="4231"/>
                    <a:pt x="37" y="4414"/>
                    <a:pt x="101" y="4594"/>
                  </a:cubicBezTo>
                  <a:lnTo>
                    <a:pt x="101" y="21600"/>
                  </a:lnTo>
                  <a:lnTo>
                    <a:pt x="21498" y="21600"/>
                  </a:lnTo>
                  <a:lnTo>
                    <a:pt x="21498" y="4594"/>
                  </a:lnTo>
                  <a:cubicBezTo>
                    <a:pt x="21563" y="4414"/>
                    <a:pt x="21600" y="4231"/>
                    <a:pt x="21600" y="4045"/>
                  </a:cubicBezTo>
                  <a:close/>
                </a:path>
              </a:pathLst>
            </a:custGeom>
            <a:solidFill>
              <a:schemeClr val="accent1"/>
            </a:solidFill>
            <a:ln w="12700" cap="flat">
              <a:noFill/>
              <a:miter lim="400000"/>
            </a:ln>
            <a:effectLst/>
          </p:spPr>
          <p:txBody>
            <a:bodyPr anchor="ctr"/>
            <a:lstStyle/>
            <a:p>
              <a:pPr algn="ctr"/>
              <a:endParaRPr sz="1400"/>
            </a:p>
          </p:txBody>
        </p:sp>
        <p:sp>
          <p:nvSpPr>
            <p:cNvPr id="16" name="Freeform: Shape 7"/>
            <p:cNvSpPr/>
            <p:nvPr/>
          </p:nvSpPr>
          <p:spPr>
            <a:xfrm>
              <a:off x="2978823" y="1950419"/>
              <a:ext cx="1587009" cy="595771"/>
            </a:xfrm>
            <a:custGeom>
              <a:avLst/>
              <a:gdLst/>
              <a:ahLst/>
              <a:cxnLst>
                <a:cxn ang="0">
                  <a:pos x="wd2" y="hd2"/>
                </a:cxn>
                <a:cxn ang="5400000">
                  <a:pos x="wd2" y="hd2"/>
                </a:cxn>
                <a:cxn ang="10800000">
                  <a:pos x="wd2" y="hd2"/>
                </a:cxn>
                <a:cxn ang="16200000">
                  <a:pos x="wd2" y="hd2"/>
                </a:cxn>
              </a:cxnLst>
              <a:rect l="0" t="0" r="r" b="b"/>
              <a:pathLst>
                <a:path w="21600" h="21600" extrusionOk="0">
                  <a:moveTo>
                    <a:pt x="21600" y="68"/>
                  </a:moveTo>
                  <a:lnTo>
                    <a:pt x="4504" y="68"/>
                  </a:lnTo>
                  <a:cubicBezTo>
                    <a:pt x="4357" y="24"/>
                    <a:pt x="4206" y="0"/>
                    <a:pt x="4054" y="0"/>
                  </a:cubicBezTo>
                  <a:cubicBezTo>
                    <a:pt x="1815" y="0"/>
                    <a:pt x="0" y="4835"/>
                    <a:pt x="0" y="10800"/>
                  </a:cubicBezTo>
                  <a:cubicBezTo>
                    <a:pt x="0" y="16765"/>
                    <a:pt x="1815" y="21600"/>
                    <a:pt x="4054" y="21600"/>
                  </a:cubicBezTo>
                  <a:cubicBezTo>
                    <a:pt x="4273" y="21600"/>
                    <a:pt x="4487" y="21553"/>
                    <a:pt x="4697" y="21464"/>
                  </a:cubicBezTo>
                  <a:lnTo>
                    <a:pt x="21600" y="21464"/>
                  </a:lnTo>
                  <a:cubicBezTo>
                    <a:pt x="21600" y="21464"/>
                    <a:pt x="21600" y="68"/>
                    <a:pt x="21600" y="68"/>
                  </a:cubicBezTo>
                  <a:close/>
                </a:path>
              </a:pathLst>
            </a:custGeom>
            <a:solidFill>
              <a:srgbClr val="DCDEE0"/>
            </a:solidFill>
            <a:ln w="12700" cap="flat">
              <a:noFill/>
              <a:miter lim="400000"/>
            </a:ln>
            <a:effectLst/>
          </p:spPr>
          <p:txBody>
            <a:bodyPr anchor="ctr"/>
            <a:lstStyle/>
            <a:p>
              <a:pPr algn="ctr"/>
              <a:endParaRPr sz="1400"/>
            </a:p>
          </p:txBody>
        </p:sp>
        <p:sp>
          <p:nvSpPr>
            <p:cNvPr id="17" name="Freeform: Shape 8"/>
            <p:cNvSpPr/>
            <p:nvPr/>
          </p:nvSpPr>
          <p:spPr>
            <a:xfrm>
              <a:off x="4571377" y="1950419"/>
              <a:ext cx="762053" cy="1061772"/>
            </a:xfrm>
            <a:custGeom>
              <a:avLst/>
              <a:gdLst/>
              <a:ahLst/>
              <a:cxnLst>
                <a:cxn ang="0">
                  <a:pos x="wd2" y="hd2"/>
                </a:cxn>
                <a:cxn ang="5400000">
                  <a:pos x="wd2" y="hd2"/>
                </a:cxn>
                <a:cxn ang="10800000">
                  <a:pos x="wd2" y="hd2"/>
                </a:cxn>
                <a:cxn ang="16200000">
                  <a:pos x="wd2" y="hd2"/>
                </a:cxn>
              </a:cxnLst>
              <a:rect l="0" t="0" r="r" b="b"/>
              <a:pathLst>
                <a:path w="21600" h="21600" extrusionOk="0">
                  <a:moveTo>
                    <a:pt x="12884" y="21600"/>
                  </a:moveTo>
                  <a:cubicBezTo>
                    <a:pt x="8294" y="21600"/>
                    <a:pt x="4844" y="18872"/>
                    <a:pt x="4844" y="15440"/>
                  </a:cubicBezTo>
                  <a:cubicBezTo>
                    <a:pt x="4844" y="15422"/>
                    <a:pt x="4829" y="15283"/>
                    <a:pt x="4829" y="15283"/>
                  </a:cubicBezTo>
                  <a:cubicBezTo>
                    <a:pt x="4724" y="13662"/>
                    <a:pt x="2570" y="12052"/>
                    <a:pt x="0" y="12052"/>
                  </a:cubicBezTo>
                  <a:lnTo>
                    <a:pt x="0" y="0"/>
                  </a:lnTo>
                  <a:cubicBezTo>
                    <a:pt x="11929" y="0"/>
                    <a:pt x="21599" y="6742"/>
                    <a:pt x="21599" y="15303"/>
                  </a:cubicBezTo>
                  <a:lnTo>
                    <a:pt x="21598" y="15303"/>
                  </a:lnTo>
                  <a:cubicBezTo>
                    <a:pt x="21598" y="15320"/>
                    <a:pt x="21600" y="15336"/>
                    <a:pt x="21600" y="15352"/>
                  </a:cubicBezTo>
                  <a:cubicBezTo>
                    <a:pt x="21600" y="15506"/>
                    <a:pt x="21573" y="15658"/>
                    <a:pt x="21573" y="15809"/>
                  </a:cubicBezTo>
                  <a:cubicBezTo>
                    <a:pt x="21573" y="19235"/>
                    <a:pt x="17713" y="21600"/>
                    <a:pt x="12884" y="21600"/>
                  </a:cubicBezTo>
                  <a:close/>
                </a:path>
              </a:pathLst>
            </a:custGeom>
            <a:solidFill>
              <a:srgbClr val="DCDEE0"/>
            </a:solidFill>
            <a:ln w="12700" cap="flat">
              <a:noFill/>
              <a:miter lim="400000"/>
            </a:ln>
            <a:effectLst/>
          </p:spPr>
          <p:txBody>
            <a:bodyPr anchor="ctr"/>
            <a:lstStyle/>
            <a:p>
              <a:pPr algn="ctr"/>
              <a:endParaRPr sz="1400"/>
            </a:p>
          </p:txBody>
        </p:sp>
        <p:sp>
          <p:nvSpPr>
            <p:cNvPr id="18" name="Freeform: Shape 9"/>
            <p:cNvSpPr/>
            <p:nvPr/>
          </p:nvSpPr>
          <p:spPr>
            <a:xfrm>
              <a:off x="3802557" y="1950419"/>
              <a:ext cx="1059101" cy="7620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6958" y="2"/>
                    <a:pt x="15541" y="2"/>
                  </a:cubicBezTo>
                  <a:lnTo>
                    <a:pt x="15541" y="2"/>
                  </a:lnTo>
                  <a:cubicBezTo>
                    <a:pt x="15557" y="2"/>
                    <a:pt x="15574" y="0"/>
                    <a:pt x="15590" y="0"/>
                  </a:cubicBezTo>
                  <a:cubicBezTo>
                    <a:pt x="18909" y="0"/>
                    <a:pt x="21600" y="3740"/>
                    <a:pt x="21600" y="8353"/>
                  </a:cubicBezTo>
                  <a:cubicBezTo>
                    <a:pt x="21600" y="12966"/>
                    <a:pt x="18909" y="16707"/>
                    <a:pt x="15590" y="16707"/>
                  </a:cubicBezTo>
                  <a:cubicBezTo>
                    <a:pt x="15574" y="16707"/>
                    <a:pt x="15558" y="16705"/>
                    <a:pt x="15541" y="16705"/>
                  </a:cubicBezTo>
                  <a:lnTo>
                    <a:pt x="15541" y="16722"/>
                  </a:lnTo>
                  <a:cubicBezTo>
                    <a:pt x="13603" y="16722"/>
                    <a:pt x="12031" y="18906"/>
                    <a:pt x="12031" y="21600"/>
                  </a:cubicBezTo>
                  <a:cubicBezTo>
                    <a:pt x="12031" y="21600"/>
                    <a:pt x="0" y="21600"/>
                    <a:pt x="0" y="21600"/>
                  </a:cubicBezTo>
                  <a:close/>
                </a:path>
              </a:pathLst>
            </a:custGeom>
            <a:solidFill>
              <a:schemeClr val="accent2"/>
            </a:solidFill>
            <a:ln w="12700" cap="flat">
              <a:noFill/>
              <a:miter lim="400000"/>
            </a:ln>
            <a:effectLst/>
          </p:spPr>
          <p:txBody>
            <a:bodyPr anchor="ctr"/>
            <a:lstStyle/>
            <a:p>
              <a:pPr algn="ctr"/>
              <a:endParaRPr sz="1400"/>
            </a:p>
          </p:txBody>
        </p:sp>
        <p:sp>
          <p:nvSpPr>
            <p:cNvPr id="19" name="Freeform: Shape 10"/>
            <p:cNvSpPr/>
            <p:nvPr/>
          </p:nvSpPr>
          <p:spPr>
            <a:xfrm>
              <a:off x="3802557" y="2422695"/>
              <a:ext cx="762063" cy="10591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2" y="14642"/>
                    <a:pt x="2" y="6059"/>
                  </a:cubicBezTo>
                  <a:lnTo>
                    <a:pt x="2" y="6059"/>
                  </a:lnTo>
                  <a:cubicBezTo>
                    <a:pt x="2" y="6043"/>
                    <a:pt x="0" y="6026"/>
                    <a:pt x="0" y="6011"/>
                  </a:cubicBezTo>
                  <a:cubicBezTo>
                    <a:pt x="0" y="2691"/>
                    <a:pt x="3740" y="0"/>
                    <a:pt x="8353" y="0"/>
                  </a:cubicBezTo>
                  <a:cubicBezTo>
                    <a:pt x="12966" y="0"/>
                    <a:pt x="16706" y="2691"/>
                    <a:pt x="16706" y="6011"/>
                  </a:cubicBezTo>
                  <a:cubicBezTo>
                    <a:pt x="16706" y="6026"/>
                    <a:pt x="16705" y="6042"/>
                    <a:pt x="16705" y="6059"/>
                  </a:cubicBezTo>
                  <a:lnTo>
                    <a:pt x="16722" y="6059"/>
                  </a:lnTo>
                  <a:cubicBezTo>
                    <a:pt x="16722" y="7998"/>
                    <a:pt x="18906" y="9569"/>
                    <a:pt x="21600" y="9569"/>
                  </a:cubicBezTo>
                  <a:cubicBezTo>
                    <a:pt x="21600" y="9569"/>
                    <a:pt x="21600" y="21600"/>
                    <a:pt x="21600" y="21600"/>
                  </a:cubicBezTo>
                  <a:close/>
                </a:path>
              </a:pathLst>
            </a:custGeom>
            <a:solidFill>
              <a:srgbClr val="DCDEE0"/>
            </a:solidFill>
            <a:ln w="12700" cap="flat">
              <a:noFill/>
              <a:miter lim="400000"/>
            </a:ln>
            <a:effectLst/>
          </p:spPr>
          <p:txBody>
            <a:bodyPr anchor="ctr"/>
            <a:lstStyle/>
            <a:p>
              <a:pPr algn="ctr"/>
              <a:endParaRPr sz="1400"/>
            </a:p>
          </p:txBody>
        </p:sp>
        <p:sp>
          <p:nvSpPr>
            <p:cNvPr id="20" name="Freeform: Shape 11"/>
            <p:cNvSpPr/>
            <p:nvPr/>
          </p:nvSpPr>
          <p:spPr>
            <a:xfrm>
              <a:off x="4269989" y="2713101"/>
              <a:ext cx="1058821" cy="762064"/>
            </a:xfrm>
            <a:custGeom>
              <a:avLst/>
              <a:gdLst/>
              <a:ahLst/>
              <a:cxnLst>
                <a:cxn ang="0">
                  <a:pos x="wd2" y="hd2"/>
                </a:cxn>
                <a:cxn ang="5400000">
                  <a:pos x="wd2" y="hd2"/>
                </a:cxn>
                <a:cxn ang="10800000">
                  <a:pos x="wd2" y="hd2"/>
                </a:cxn>
                <a:cxn ang="16200000">
                  <a:pos x="wd2" y="hd2"/>
                </a:cxn>
              </a:cxnLst>
              <a:rect l="0" t="0" r="r" b="b"/>
              <a:pathLst>
                <a:path w="21600" h="21600" extrusionOk="0">
                  <a:moveTo>
                    <a:pt x="6012" y="4894"/>
                  </a:moveTo>
                  <a:cubicBezTo>
                    <a:pt x="6028" y="4894"/>
                    <a:pt x="6044" y="4895"/>
                    <a:pt x="6060" y="4895"/>
                  </a:cubicBezTo>
                  <a:lnTo>
                    <a:pt x="6060" y="4878"/>
                  </a:lnTo>
                  <a:cubicBezTo>
                    <a:pt x="8000" y="4878"/>
                    <a:pt x="9592" y="2789"/>
                    <a:pt x="9592" y="95"/>
                  </a:cubicBezTo>
                  <a:lnTo>
                    <a:pt x="9597" y="0"/>
                  </a:lnTo>
                  <a:cubicBezTo>
                    <a:pt x="9625" y="4579"/>
                    <a:pt x="12305" y="8280"/>
                    <a:pt x="15608" y="8280"/>
                  </a:cubicBezTo>
                  <a:cubicBezTo>
                    <a:pt x="18773" y="8280"/>
                    <a:pt x="21366" y="4880"/>
                    <a:pt x="21600" y="565"/>
                  </a:cubicBezTo>
                  <a:cubicBezTo>
                    <a:pt x="21385" y="12233"/>
                    <a:pt x="14510" y="21599"/>
                    <a:pt x="6060" y="21599"/>
                  </a:cubicBezTo>
                  <a:lnTo>
                    <a:pt x="6060" y="21598"/>
                  </a:lnTo>
                  <a:cubicBezTo>
                    <a:pt x="6044" y="21598"/>
                    <a:pt x="6028" y="21600"/>
                    <a:pt x="6012" y="21600"/>
                  </a:cubicBezTo>
                  <a:cubicBezTo>
                    <a:pt x="2692" y="21600"/>
                    <a:pt x="0" y="17860"/>
                    <a:pt x="0" y="13247"/>
                  </a:cubicBezTo>
                  <a:cubicBezTo>
                    <a:pt x="0" y="8633"/>
                    <a:pt x="2692" y="4894"/>
                    <a:pt x="6012" y="4894"/>
                  </a:cubicBezTo>
                  <a:close/>
                </a:path>
              </a:pathLst>
            </a:custGeom>
            <a:solidFill>
              <a:schemeClr val="accent1"/>
            </a:solidFill>
            <a:ln w="12700" cap="flat">
              <a:noFill/>
              <a:miter lim="400000"/>
            </a:ln>
            <a:effectLst/>
          </p:spPr>
          <p:txBody>
            <a:bodyPr anchor="ctr"/>
            <a:lstStyle/>
            <a:p>
              <a:pPr algn="ctr"/>
              <a:endParaRPr sz="1400"/>
            </a:p>
          </p:txBody>
        </p:sp>
        <p:grpSp>
          <p:nvGrpSpPr>
            <p:cNvPr id="21" name="Group 12"/>
            <p:cNvGrpSpPr/>
            <p:nvPr/>
          </p:nvGrpSpPr>
          <p:grpSpPr>
            <a:xfrm>
              <a:off x="4799828" y="1205883"/>
              <a:ext cx="468376" cy="468376"/>
              <a:chOff x="0" y="0"/>
              <a:chExt cx="969008" cy="969008"/>
            </a:xfrm>
          </p:grpSpPr>
          <p:sp>
            <p:nvSpPr>
              <p:cNvPr id="32" name="Freeform: Shape 13"/>
              <p:cNvSpPr/>
              <p:nvPr/>
            </p:nvSpPr>
            <p:spPr>
              <a:xfrm>
                <a:off x="0" y="0"/>
                <a:ext cx="969008" cy="9690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anchor="ctr"/>
              <a:lstStyle/>
              <a:p>
                <a:pPr algn="ctr"/>
                <a:endParaRPr sz="1400"/>
              </a:p>
            </p:txBody>
          </p:sp>
          <p:sp>
            <p:nvSpPr>
              <p:cNvPr id="33" name="Freeform: Shape 14"/>
              <p:cNvSpPr/>
              <p:nvPr/>
            </p:nvSpPr>
            <p:spPr>
              <a:xfrm>
                <a:off x="321391" y="205103"/>
                <a:ext cx="326225" cy="558801"/>
              </a:xfrm>
              <a:custGeom>
                <a:avLst/>
                <a:gdLst/>
                <a:ahLst/>
                <a:cxnLst>
                  <a:cxn ang="0">
                    <a:pos x="wd2" y="hd2"/>
                  </a:cxn>
                  <a:cxn ang="5400000">
                    <a:pos x="wd2" y="hd2"/>
                  </a:cxn>
                  <a:cxn ang="10800000">
                    <a:pos x="wd2" y="hd2"/>
                  </a:cxn>
                  <a:cxn ang="16200000">
                    <a:pos x="wd2" y="hd2"/>
                  </a:cxn>
                </a:cxnLst>
                <a:rect l="0" t="0" r="r" b="b"/>
                <a:pathLst>
                  <a:path w="21478" h="21528" extrusionOk="0">
                    <a:moveTo>
                      <a:pt x="18320" y="12415"/>
                    </a:moveTo>
                    <a:cubicBezTo>
                      <a:pt x="17718" y="12671"/>
                      <a:pt x="17077" y="12897"/>
                      <a:pt x="16403" y="13091"/>
                    </a:cubicBezTo>
                    <a:lnTo>
                      <a:pt x="14954" y="17891"/>
                    </a:lnTo>
                    <a:lnTo>
                      <a:pt x="21478" y="15820"/>
                    </a:lnTo>
                    <a:cubicBezTo>
                      <a:pt x="21478" y="15820"/>
                      <a:pt x="18320" y="12415"/>
                      <a:pt x="18320" y="12415"/>
                    </a:cubicBezTo>
                    <a:close/>
                    <a:moveTo>
                      <a:pt x="2856" y="12360"/>
                    </a:moveTo>
                    <a:lnTo>
                      <a:pt x="449" y="20347"/>
                    </a:lnTo>
                    <a:lnTo>
                      <a:pt x="6506" y="19822"/>
                    </a:lnTo>
                    <a:lnTo>
                      <a:pt x="11891" y="21528"/>
                    </a:lnTo>
                    <a:lnTo>
                      <a:pt x="14289" y="13573"/>
                    </a:lnTo>
                    <a:cubicBezTo>
                      <a:pt x="13132" y="13769"/>
                      <a:pt x="11912" y="13880"/>
                      <a:pt x="10648" y="13880"/>
                    </a:cubicBezTo>
                    <a:cubicBezTo>
                      <a:pt x="7726" y="13880"/>
                      <a:pt x="5035" y="13311"/>
                      <a:pt x="2856" y="12360"/>
                    </a:cubicBezTo>
                    <a:close/>
                    <a:moveTo>
                      <a:pt x="10650" y="10083"/>
                    </a:moveTo>
                    <a:cubicBezTo>
                      <a:pt x="7013" y="10083"/>
                      <a:pt x="4066" y="8357"/>
                      <a:pt x="4066" y="6231"/>
                    </a:cubicBezTo>
                    <a:cubicBezTo>
                      <a:pt x="4066" y="4103"/>
                      <a:pt x="7013" y="2378"/>
                      <a:pt x="10650" y="2378"/>
                    </a:cubicBezTo>
                    <a:cubicBezTo>
                      <a:pt x="14287" y="2378"/>
                      <a:pt x="17234" y="4103"/>
                      <a:pt x="17234" y="6231"/>
                    </a:cubicBezTo>
                    <a:cubicBezTo>
                      <a:pt x="17234" y="8357"/>
                      <a:pt x="14284" y="10083"/>
                      <a:pt x="10650" y="10083"/>
                    </a:cubicBezTo>
                    <a:close/>
                    <a:moveTo>
                      <a:pt x="16120" y="11504"/>
                    </a:moveTo>
                    <a:cubicBezTo>
                      <a:pt x="16349" y="11211"/>
                      <a:pt x="16982" y="10941"/>
                      <a:pt x="17528" y="10904"/>
                    </a:cubicBezTo>
                    <a:cubicBezTo>
                      <a:pt x="18074" y="10868"/>
                      <a:pt x="18572" y="10576"/>
                      <a:pt x="18634" y="10256"/>
                    </a:cubicBezTo>
                    <a:cubicBezTo>
                      <a:pt x="18699" y="9939"/>
                      <a:pt x="19160" y="9567"/>
                      <a:pt x="19658" y="9432"/>
                    </a:cubicBezTo>
                    <a:cubicBezTo>
                      <a:pt x="20157" y="9298"/>
                      <a:pt x="20477" y="8930"/>
                      <a:pt x="20373" y="8617"/>
                    </a:cubicBezTo>
                    <a:cubicBezTo>
                      <a:pt x="20260" y="8301"/>
                      <a:pt x="20504" y="7865"/>
                      <a:pt x="20907" y="7649"/>
                    </a:cubicBezTo>
                    <a:cubicBezTo>
                      <a:pt x="21312" y="7429"/>
                      <a:pt x="21422" y="7022"/>
                      <a:pt x="21153" y="6741"/>
                    </a:cubicBezTo>
                    <a:cubicBezTo>
                      <a:pt x="20884" y="6463"/>
                      <a:pt x="20884" y="6004"/>
                      <a:pt x="21153" y="5725"/>
                    </a:cubicBezTo>
                    <a:cubicBezTo>
                      <a:pt x="21422" y="5443"/>
                      <a:pt x="21312" y="5036"/>
                      <a:pt x="20907" y="4817"/>
                    </a:cubicBezTo>
                    <a:cubicBezTo>
                      <a:pt x="20504" y="4599"/>
                      <a:pt x="20262" y="4164"/>
                      <a:pt x="20373" y="3850"/>
                    </a:cubicBezTo>
                    <a:cubicBezTo>
                      <a:pt x="20477" y="3535"/>
                      <a:pt x="20157" y="3166"/>
                      <a:pt x="19658" y="3032"/>
                    </a:cubicBezTo>
                    <a:cubicBezTo>
                      <a:pt x="19162" y="2897"/>
                      <a:pt x="18699" y="2527"/>
                      <a:pt x="18634" y="2208"/>
                    </a:cubicBezTo>
                    <a:cubicBezTo>
                      <a:pt x="18570" y="1891"/>
                      <a:pt x="18072" y="1598"/>
                      <a:pt x="17528" y="1560"/>
                    </a:cubicBezTo>
                    <a:cubicBezTo>
                      <a:pt x="16982" y="1522"/>
                      <a:pt x="16349" y="1252"/>
                      <a:pt x="16120" y="961"/>
                    </a:cubicBezTo>
                    <a:cubicBezTo>
                      <a:pt x="15888" y="669"/>
                      <a:pt x="15260" y="482"/>
                      <a:pt x="14722" y="547"/>
                    </a:cubicBezTo>
                    <a:cubicBezTo>
                      <a:pt x="14184" y="609"/>
                      <a:pt x="13440" y="467"/>
                      <a:pt x="13068" y="232"/>
                    </a:cubicBezTo>
                    <a:cubicBezTo>
                      <a:pt x="12695" y="-6"/>
                      <a:pt x="11998" y="-70"/>
                      <a:pt x="11519" y="88"/>
                    </a:cubicBezTo>
                    <a:cubicBezTo>
                      <a:pt x="11041" y="245"/>
                      <a:pt x="10257" y="245"/>
                      <a:pt x="9781" y="88"/>
                    </a:cubicBezTo>
                    <a:cubicBezTo>
                      <a:pt x="9302" y="-72"/>
                      <a:pt x="8607" y="-9"/>
                      <a:pt x="8229" y="229"/>
                    </a:cubicBezTo>
                    <a:cubicBezTo>
                      <a:pt x="7860" y="465"/>
                      <a:pt x="7116" y="607"/>
                      <a:pt x="6576" y="545"/>
                    </a:cubicBezTo>
                    <a:cubicBezTo>
                      <a:pt x="6039" y="481"/>
                      <a:pt x="5410" y="668"/>
                      <a:pt x="5182" y="960"/>
                    </a:cubicBezTo>
                    <a:cubicBezTo>
                      <a:pt x="4951" y="1250"/>
                      <a:pt x="4318" y="1521"/>
                      <a:pt x="3772" y="1557"/>
                    </a:cubicBezTo>
                    <a:cubicBezTo>
                      <a:pt x="3226" y="1597"/>
                      <a:pt x="2728" y="1888"/>
                      <a:pt x="2664" y="2207"/>
                    </a:cubicBezTo>
                    <a:cubicBezTo>
                      <a:pt x="2599" y="2525"/>
                      <a:pt x="2140" y="2896"/>
                      <a:pt x="1640" y="3029"/>
                    </a:cubicBezTo>
                    <a:cubicBezTo>
                      <a:pt x="1144" y="3164"/>
                      <a:pt x="823" y="3532"/>
                      <a:pt x="931" y="3847"/>
                    </a:cubicBezTo>
                    <a:cubicBezTo>
                      <a:pt x="1038" y="4161"/>
                      <a:pt x="796" y="4598"/>
                      <a:pt x="393" y="4815"/>
                    </a:cubicBezTo>
                    <a:cubicBezTo>
                      <a:pt x="-10" y="5033"/>
                      <a:pt x="-122" y="5440"/>
                      <a:pt x="147" y="5723"/>
                    </a:cubicBezTo>
                    <a:cubicBezTo>
                      <a:pt x="416" y="6001"/>
                      <a:pt x="416" y="6460"/>
                      <a:pt x="147" y="6739"/>
                    </a:cubicBezTo>
                    <a:cubicBezTo>
                      <a:pt x="-122" y="7020"/>
                      <a:pt x="-12" y="7427"/>
                      <a:pt x="393" y="7648"/>
                    </a:cubicBezTo>
                    <a:cubicBezTo>
                      <a:pt x="798" y="7863"/>
                      <a:pt x="1038" y="8299"/>
                      <a:pt x="931" y="8615"/>
                    </a:cubicBezTo>
                    <a:cubicBezTo>
                      <a:pt x="823" y="8929"/>
                      <a:pt x="1144" y="9298"/>
                      <a:pt x="1640" y="9431"/>
                    </a:cubicBezTo>
                    <a:cubicBezTo>
                      <a:pt x="2140" y="9566"/>
                      <a:pt x="2599" y="9938"/>
                      <a:pt x="2663" y="10255"/>
                    </a:cubicBezTo>
                    <a:cubicBezTo>
                      <a:pt x="2728" y="10575"/>
                      <a:pt x="3224" y="10867"/>
                      <a:pt x="3770" y="10903"/>
                    </a:cubicBezTo>
                    <a:cubicBezTo>
                      <a:pt x="4316" y="10939"/>
                      <a:pt x="4949" y="11211"/>
                      <a:pt x="5180" y="11502"/>
                    </a:cubicBezTo>
                    <a:cubicBezTo>
                      <a:pt x="5408" y="11793"/>
                      <a:pt x="6037" y="11980"/>
                      <a:pt x="6574" y="11917"/>
                    </a:cubicBezTo>
                    <a:cubicBezTo>
                      <a:pt x="7112" y="11855"/>
                      <a:pt x="7858" y="11995"/>
                      <a:pt x="8227" y="12232"/>
                    </a:cubicBezTo>
                    <a:cubicBezTo>
                      <a:pt x="8603" y="12468"/>
                      <a:pt x="9298" y="12534"/>
                      <a:pt x="9778" y="12376"/>
                    </a:cubicBezTo>
                    <a:cubicBezTo>
                      <a:pt x="10255" y="12219"/>
                      <a:pt x="11039" y="12219"/>
                      <a:pt x="11517" y="12376"/>
                    </a:cubicBezTo>
                    <a:cubicBezTo>
                      <a:pt x="11996" y="12534"/>
                      <a:pt x="12693" y="12468"/>
                      <a:pt x="13067" y="12232"/>
                    </a:cubicBezTo>
                    <a:cubicBezTo>
                      <a:pt x="13440" y="11994"/>
                      <a:pt x="14182" y="11855"/>
                      <a:pt x="14720" y="11917"/>
                    </a:cubicBezTo>
                    <a:cubicBezTo>
                      <a:pt x="15260" y="11981"/>
                      <a:pt x="15890" y="11794"/>
                      <a:pt x="16120" y="11504"/>
                    </a:cubicBezTo>
                    <a:close/>
                  </a:path>
                </a:pathLst>
              </a:custGeom>
              <a:solidFill>
                <a:schemeClr val="accent1"/>
              </a:solidFill>
              <a:ln w="12700" cap="flat">
                <a:noFill/>
                <a:miter lim="400000"/>
              </a:ln>
              <a:effectLst/>
            </p:spPr>
            <p:txBody>
              <a:bodyPr anchor="ctr"/>
              <a:lstStyle/>
              <a:p>
                <a:pPr algn="ctr"/>
                <a:endParaRPr sz="1400"/>
              </a:p>
            </p:txBody>
          </p:sp>
        </p:grpSp>
        <p:grpSp>
          <p:nvGrpSpPr>
            <p:cNvPr id="22" name="Group 15"/>
            <p:cNvGrpSpPr/>
            <p:nvPr/>
          </p:nvGrpSpPr>
          <p:grpSpPr>
            <a:xfrm>
              <a:off x="5600116" y="2952540"/>
              <a:ext cx="468377" cy="468376"/>
              <a:chOff x="0" y="0"/>
              <a:chExt cx="969008" cy="969008"/>
            </a:xfrm>
          </p:grpSpPr>
          <p:sp>
            <p:nvSpPr>
              <p:cNvPr id="30" name="Freeform: Shape 16"/>
              <p:cNvSpPr/>
              <p:nvPr/>
            </p:nvSpPr>
            <p:spPr>
              <a:xfrm>
                <a:off x="0" y="0"/>
                <a:ext cx="969008" cy="9690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anchor="ctr"/>
              <a:lstStyle/>
              <a:p>
                <a:pPr algn="ctr"/>
                <a:endParaRPr sz="1400"/>
              </a:p>
            </p:txBody>
          </p:sp>
          <p:sp>
            <p:nvSpPr>
              <p:cNvPr id="31" name="Freeform: Shape 17"/>
              <p:cNvSpPr/>
              <p:nvPr/>
            </p:nvSpPr>
            <p:spPr>
              <a:xfrm>
                <a:off x="231862" y="281303"/>
                <a:ext cx="505283" cy="406401"/>
              </a:xfrm>
              <a:custGeom>
                <a:avLst/>
                <a:gdLst/>
                <a:ahLst/>
                <a:cxnLst>
                  <a:cxn ang="0">
                    <a:pos x="wd2" y="hd2"/>
                  </a:cxn>
                  <a:cxn ang="5400000">
                    <a:pos x="wd2" y="hd2"/>
                  </a:cxn>
                  <a:cxn ang="10800000">
                    <a:pos x="wd2" y="hd2"/>
                  </a:cxn>
                  <a:cxn ang="16200000">
                    <a:pos x="wd2" y="hd2"/>
                  </a:cxn>
                </a:cxnLst>
                <a:rect l="0" t="0" r="r" b="b"/>
                <a:pathLst>
                  <a:path w="21400" h="21364" extrusionOk="0">
                    <a:moveTo>
                      <a:pt x="7274" y="21020"/>
                    </a:moveTo>
                    <a:cubicBezTo>
                      <a:pt x="7274" y="21375"/>
                      <a:pt x="7436" y="21475"/>
                      <a:pt x="7659" y="21224"/>
                    </a:cubicBezTo>
                    <a:cubicBezTo>
                      <a:pt x="7951" y="20893"/>
                      <a:pt x="10973" y="17527"/>
                      <a:pt x="10973" y="17527"/>
                    </a:cubicBezTo>
                    <a:lnTo>
                      <a:pt x="7274" y="15154"/>
                    </a:lnTo>
                    <a:cubicBezTo>
                      <a:pt x="7274" y="15154"/>
                      <a:pt x="7274" y="21020"/>
                      <a:pt x="7274" y="21020"/>
                    </a:cubicBezTo>
                    <a:close/>
                    <a:moveTo>
                      <a:pt x="20811" y="50"/>
                    </a:moveTo>
                    <a:cubicBezTo>
                      <a:pt x="20411" y="224"/>
                      <a:pt x="667" y="8860"/>
                      <a:pt x="277" y="9031"/>
                    </a:cubicBezTo>
                    <a:cubicBezTo>
                      <a:pt x="-53" y="9175"/>
                      <a:pt x="-126" y="9529"/>
                      <a:pt x="266" y="9722"/>
                    </a:cubicBezTo>
                    <a:cubicBezTo>
                      <a:pt x="732" y="9955"/>
                      <a:pt x="4681" y="11918"/>
                      <a:pt x="4681" y="11918"/>
                    </a:cubicBezTo>
                    <a:lnTo>
                      <a:pt x="4681" y="11918"/>
                    </a:lnTo>
                    <a:lnTo>
                      <a:pt x="7297" y="13218"/>
                    </a:lnTo>
                    <a:cubicBezTo>
                      <a:pt x="7297" y="13218"/>
                      <a:pt x="19902" y="1731"/>
                      <a:pt x="20071" y="1575"/>
                    </a:cubicBezTo>
                    <a:cubicBezTo>
                      <a:pt x="20244" y="1419"/>
                      <a:pt x="20441" y="1712"/>
                      <a:pt x="20317" y="1880"/>
                    </a:cubicBezTo>
                    <a:cubicBezTo>
                      <a:pt x="20192" y="2049"/>
                      <a:pt x="11163" y="14168"/>
                      <a:pt x="11163" y="14168"/>
                    </a:cubicBezTo>
                    <a:lnTo>
                      <a:pt x="11163" y="14171"/>
                    </a:lnTo>
                    <a:lnTo>
                      <a:pt x="10637" y="14897"/>
                    </a:lnTo>
                    <a:lnTo>
                      <a:pt x="11334" y="15362"/>
                    </a:lnTo>
                    <a:lnTo>
                      <a:pt x="11334" y="15362"/>
                    </a:lnTo>
                    <a:cubicBezTo>
                      <a:pt x="11334" y="15362"/>
                      <a:pt x="16742" y="18976"/>
                      <a:pt x="17128" y="19233"/>
                    </a:cubicBezTo>
                    <a:cubicBezTo>
                      <a:pt x="17466" y="19458"/>
                      <a:pt x="17905" y="19272"/>
                      <a:pt x="18002" y="18751"/>
                    </a:cubicBezTo>
                    <a:cubicBezTo>
                      <a:pt x="18118" y="18136"/>
                      <a:pt x="21311" y="1053"/>
                      <a:pt x="21382" y="672"/>
                    </a:cubicBezTo>
                    <a:cubicBezTo>
                      <a:pt x="21474" y="177"/>
                      <a:pt x="21210" y="-125"/>
                      <a:pt x="20811" y="50"/>
                    </a:cubicBezTo>
                    <a:close/>
                  </a:path>
                </a:pathLst>
              </a:custGeom>
              <a:solidFill>
                <a:srgbClr val="FFFFFF"/>
              </a:solidFill>
              <a:ln w="12700" cap="flat">
                <a:noFill/>
                <a:miter lim="400000"/>
              </a:ln>
              <a:effectLst/>
            </p:spPr>
            <p:txBody>
              <a:bodyPr anchor="ctr"/>
              <a:lstStyle/>
              <a:p>
                <a:pPr algn="ctr"/>
                <a:endParaRPr sz="1400"/>
              </a:p>
            </p:txBody>
          </p:sp>
        </p:grpSp>
        <p:grpSp>
          <p:nvGrpSpPr>
            <p:cNvPr id="23" name="Group 25"/>
            <p:cNvGrpSpPr/>
            <p:nvPr/>
          </p:nvGrpSpPr>
          <p:grpSpPr>
            <a:xfrm>
              <a:off x="3866261" y="3770893"/>
              <a:ext cx="468377" cy="468376"/>
              <a:chOff x="5155014" y="5027857"/>
              <a:chExt cx="624503" cy="624502"/>
            </a:xfrm>
          </p:grpSpPr>
          <p:sp>
            <p:nvSpPr>
              <p:cNvPr id="28" name="Freeform: Shape 19"/>
              <p:cNvSpPr/>
              <p:nvPr/>
            </p:nvSpPr>
            <p:spPr>
              <a:xfrm>
                <a:off x="5155014" y="5027857"/>
                <a:ext cx="624503" cy="6245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anchor="ctr"/>
              <a:lstStyle/>
              <a:p>
                <a:pPr algn="ctr"/>
                <a:endParaRPr sz="1400"/>
              </a:p>
            </p:txBody>
          </p:sp>
          <p:sp>
            <p:nvSpPr>
              <p:cNvPr id="29" name="Freeform: Shape 20"/>
              <p:cNvSpPr/>
              <p:nvPr/>
            </p:nvSpPr>
            <p:spPr>
              <a:xfrm rot="1023685">
                <a:off x="5297720" y="5187378"/>
                <a:ext cx="338615" cy="311521"/>
              </a:xfrm>
              <a:custGeom>
                <a:avLst/>
                <a:gdLst/>
                <a:ahLst/>
                <a:cxnLst>
                  <a:cxn ang="0">
                    <a:pos x="wd2" y="hd2"/>
                  </a:cxn>
                  <a:cxn ang="5400000">
                    <a:pos x="wd2" y="hd2"/>
                  </a:cxn>
                  <a:cxn ang="10800000">
                    <a:pos x="wd2" y="hd2"/>
                  </a:cxn>
                  <a:cxn ang="16200000">
                    <a:pos x="wd2" y="hd2"/>
                  </a:cxn>
                </a:cxnLst>
                <a:rect l="0" t="0" r="r" b="b"/>
                <a:pathLst>
                  <a:path w="21492" h="21002" extrusionOk="0">
                    <a:moveTo>
                      <a:pt x="19234" y="13313"/>
                    </a:moveTo>
                    <a:cubicBezTo>
                      <a:pt x="18443" y="13276"/>
                      <a:pt x="17330" y="13364"/>
                      <a:pt x="15977" y="13831"/>
                    </a:cubicBezTo>
                    <a:cubicBezTo>
                      <a:pt x="14635" y="14294"/>
                      <a:pt x="13761" y="15133"/>
                      <a:pt x="13199" y="15912"/>
                    </a:cubicBezTo>
                    <a:lnTo>
                      <a:pt x="9797" y="4790"/>
                    </a:lnTo>
                    <a:cubicBezTo>
                      <a:pt x="10172" y="3871"/>
                      <a:pt x="10923" y="2742"/>
                      <a:pt x="12427" y="2223"/>
                    </a:cubicBezTo>
                    <a:cubicBezTo>
                      <a:pt x="14022" y="1673"/>
                      <a:pt x="15183" y="1749"/>
                      <a:pt x="15724" y="1840"/>
                    </a:cubicBezTo>
                    <a:cubicBezTo>
                      <a:pt x="15724" y="1840"/>
                      <a:pt x="19234" y="13313"/>
                      <a:pt x="19234" y="13313"/>
                    </a:cubicBezTo>
                    <a:close/>
                    <a:moveTo>
                      <a:pt x="11774" y="16403"/>
                    </a:moveTo>
                    <a:cubicBezTo>
                      <a:pt x="10888" y="16123"/>
                      <a:pt x="9717" y="15992"/>
                      <a:pt x="8376" y="16454"/>
                    </a:cubicBezTo>
                    <a:cubicBezTo>
                      <a:pt x="7022" y="16921"/>
                      <a:pt x="6074" y="17545"/>
                      <a:pt x="5455" y="18068"/>
                    </a:cubicBezTo>
                    <a:lnTo>
                      <a:pt x="1944" y="6595"/>
                    </a:lnTo>
                    <a:cubicBezTo>
                      <a:pt x="2332" y="6184"/>
                      <a:pt x="3229" y="5398"/>
                      <a:pt x="4825" y="4847"/>
                    </a:cubicBezTo>
                    <a:cubicBezTo>
                      <a:pt x="6328" y="4329"/>
                      <a:pt x="7560" y="4773"/>
                      <a:pt x="8372" y="5282"/>
                    </a:cubicBezTo>
                    <a:cubicBezTo>
                      <a:pt x="8372" y="5282"/>
                      <a:pt x="11774" y="16403"/>
                      <a:pt x="11774" y="16403"/>
                    </a:cubicBezTo>
                    <a:close/>
                    <a:moveTo>
                      <a:pt x="11897" y="490"/>
                    </a:moveTo>
                    <a:cubicBezTo>
                      <a:pt x="10032" y="1134"/>
                      <a:pt x="9058" y="2504"/>
                      <a:pt x="8593" y="3431"/>
                    </a:cubicBezTo>
                    <a:cubicBezTo>
                      <a:pt x="7704" y="2972"/>
                      <a:pt x="6159" y="2472"/>
                      <a:pt x="4294" y="3115"/>
                    </a:cubicBezTo>
                    <a:cubicBezTo>
                      <a:pt x="1565" y="4058"/>
                      <a:pt x="0" y="6135"/>
                      <a:pt x="0" y="6135"/>
                    </a:cubicBezTo>
                    <a:lnTo>
                      <a:pt x="4431" y="20601"/>
                    </a:lnTo>
                    <a:cubicBezTo>
                      <a:pt x="4567" y="21045"/>
                      <a:pt x="5130" y="21149"/>
                      <a:pt x="5381" y="20765"/>
                    </a:cubicBezTo>
                    <a:cubicBezTo>
                      <a:pt x="5921" y="19939"/>
                      <a:pt x="6961" y="18859"/>
                      <a:pt x="8905" y="18188"/>
                    </a:cubicBezTo>
                    <a:cubicBezTo>
                      <a:pt x="10764" y="17547"/>
                      <a:pt x="12118" y="18251"/>
                      <a:pt x="12860" y="18853"/>
                    </a:cubicBezTo>
                    <a:cubicBezTo>
                      <a:pt x="13154" y="19092"/>
                      <a:pt x="13576" y="18922"/>
                      <a:pt x="13684" y="18545"/>
                    </a:cubicBezTo>
                    <a:cubicBezTo>
                      <a:pt x="13957" y="17594"/>
                      <a:pt x="14665" y="16200"/>
                      <a:pt x="16508" y="15565"/>
                    </a:cubicBezTo>
                    <a:cubicBezTo>
                      <a:pt x="18455" y="14892"/>
                      <a:pt x="19894" y="15117"/>
                      <a:pt x="20788" y="15450"/>
                    </a:cubicBezTo>
                    <a:cubicBezTo>
                      <a:pt x="21205" y="15604"/>
                      <a:pt x="21600" y="15171"/>
                      <a:pt x="21465" y="14727"/>
                    </a:cubicBezTo>
                    <a:lnTo>
                      <a:pt x="17042" y="252"/>
                    </a:lnTo>
                    <a:cubicBezTo>
                      <a:pt x="17042" y="252"/>
                      <a:pt x="14627" y="-451"/>
                      <a:pt x="11897" y="490"/>
                    </a:cubicBezTo>
                    <a:close/>
                    <a:moveTo>
                      <a:pt x="4751" y="10619"/>
                    </a:moveTo>
                    <a:lnTo>
                      <a:pt x="5216" y="12140"/>
                    </a:lnTo>
                    <a:cubicBezTo>
                      <a:pt x="5667" y="11880"/>
                      <a:pt x="6192" y="11628"/>
                      <a:pt x="6831" y="11409"/>
                    </a:cubicBezTo>
                    <a:cubicBezTo>
                      <a:pt x="7486" y="11182"/>
                      <a:pt x="8074" y="11131"/>
                      <a:pt x="8597" y="11175"/>
                    </a:cubicBezTo>
                    <a:lnTo>
                      <a:pt x="8116" y="9599"/>
                    </a:lnTo>
                    <a:cubicBezTo>
                      <a:pt x="7576" y="9601"/>
                      <a:pt x="6993" y="9679"/>
                      <a:pt x="6369" y="9894"/>
                    </a:cubicBezTo>
                    <a:cubicBezTo>
                      <a:pt x="5742" y="10110"/>
                      <a:pt x="5211" y="10362"/>
                      <a:pt x="4751" y="10619"/>
                    </a:cubicBezTo>
                    <a:close/>
                    <a:moveTo>
                      <a:pt x="3748" y="7338"/>
                    </a:moveTo>
                    <a:lnTo>
                      <a:pt x="4213" y="8858"/>
                    </a:lnTo>
                    <a:cubicBezTo>
                      <a:pt x="4664" y="8599"/>
                      <a:pt x="5189" y="8348"/>
                      <a:pt x="5828" y="8127"/>
                    </a:cubicBezTo>
                    <a:cubicBezTo>
                      <a:pt x="6483" y="7901"/>
                      <a:pt x="7071" y="7849"/>
                      <a:pt x="7594" y="7894"/>
                    </a:cubicBezTo>
                    <a:lnTo>
                      <a:pt x="7113" y="6317"/>
                    </a:lnTo>
                    <a:cubicBezTo>
                      <a:pt x="6573" y="6321"/>
                      <a:pt x="5990" y="6398"/>
                      <a:pt x="5364" y="6614"/>
                    </a:cubicBezTo>
                    <a:cubicBezTo>
                      <a:pt x="4738" y="6830"/>
                      <a:pt x="4208" y="7081"/>
                      <a:pt x="3748" y="7338"/>
                    </a:cubicBezTo>
                    <a:close/>
                    <a:moveTo>
                      <a:pt x="5755" y="13899"/>
                    </a:moveTo>
                    <a:lnTo>
                      <a:pt x="6220" y="15420"/>
                    </a:lnTo>
                    <a:cubicBezTo>
                      <a:pt x="6672" y="15160"/>
                      <a:pt x="7196" y="14908"/>
                      <a:pt x="7835" y="14689"/>
                    </a:cubicBezTo>
                    <a:cubicBezTo>
                      <a:pt x="8490" y="14462"/>
                      <a:pt x="9078" y="14411"/>
                      <a:pt x="9601" y="14456"/>
                    </a:cubicBezTo>
                    <a:lnTo>
                      <a:pt x="9119" y="12880"/>
                    </a:lnTo>
                    <a:cubicBezTo>
                      <a:pt x="8579" y="12882"/>
                      <a:pt x="7996" y="12960"/>
                      <a:pt x="7372" y="13175"/>
                    </a:cubicBezTo>
                    <a:cubicBezTo>
                      <a:pt x="6745" y="13391"/>
                      <a:pt x="6215" y="13642"/>
                      <a:pt x="5755" y="13899"/>
                    </a:cubicBezTo>
                    <a:close/>
                    <a:moveTo>
                      <a:pt x="13396" y="11403"/>
                    </a:moveTo>
                    <a:lnTo>
                      <a:pt x="13879" y="12979"/>
                    </a:lnTo>
                    <a:cubicBezTo>
                      <a:pt x="14278" y="12615"/>
                      <a:pt x="14782" y="12290"/>
                      <a:pt x="15438" y="12065"/>
                    </a:cubicBezTo>
                    <a:cubicBezTo>
                      <a:pt x="16076" y="11844"/>
                      <a:pt x="16640" y="11720"/>
                      <a:pt x="17150" y="11649"/>
                    </a:cubicBezTo>
                    <a:lnTo>
                      <a:pt x="16685" y="10128"/>
                    </a:lnTo>
                    <a:cubicBezTo>
                      <a:pt x="16170" y="10208"/>
                      <a:pt x="15601" y="10335"/>
                      <a:pt x="14975" y="10551"/>
                    </a:cubicBezTo>
                    <a:cubicBezTo>
                      <a:pt x="14348" y="10766"/>
                      <a:pt x="13833" y="11069"/>
                      <a:pt x="13396" y="11403"/>
                    </a:cubicBezTo>
                    <a:close/>
                    <a:moveTo>
                      <a:pt x="12392" y="8123"/>
                    </a:moveTo>
                    <a:lnTo>
                      <a:pt x="12875" y="9698"/>
                    </a:lnTo>
                    <a:cubicBezTo>
                      <a:pt x="13274" y="9335"/>
                      <a:pt x="13778" y="9010"/>
                      <a:pt x="14434" y="8785"/>
                    </a:cubicBezTo>
                    <a:cubicBezTo>
                      <a:pt x="15072" y="8564"/>
                      <a:pt x="15636" y="8440"/>
                      <a:pt x="16146" y="8369"/>
                    </a:cubicBezTo>
                    <a:lnTo>
                      <a:pt x="15680" y="6848"/>
                    </a:lnTo>
                    <a:cubicBezTo>
                      <a:pt x="15166" y="6928"/>
                      <a:pt x="14597" y="7055"/>
                      <a:pt x="13971" y="7271"/>
                    </a:cubicBezTo>
                    <a:cubicBezTo>
                      <a:pt x="13345" y="7486"/>
                      <a:pt x="12830" y="7787"/>
                      <a:pt x="12392" y="8123"/>
                    </a:cubicBezTo>
                    <a:close/>
                    <a:moveTo>
                      <a:pt x="11389" y="4842"/>
                    </a:moveTo>
                    <a:lnTo>
                      <a:pt x="11872" y="6417"/>
                    </a:lnTo>
                    <a:cubicBezTo>
                      <a:pt x="12271" y="6054"/>
                      <a:pt x="12775" y="5729"/>
                      <a:pt x="13431" y="5504"/>
                    </a:cubicBezTo>
                    <a:cubicBezTo>
                      <a:pt x="14069" y="5283"/>
                      <a:pt x="14633" y="5159"/>
                      <a:pt x="15143" y="5088"/>
                    </a:cubicBezTo>
                    <a:lnTo>
                      <a:pt x="14677" y="3567"/>
                    </a:lnTo>
                    <a:cubicBezTo>
                      <a:pt x="14162" y="3646"/>
                      <a:pt x="13594" y="3774"/>
                      <a:pt x="12968" y="3990"/>
                    </a:cubicBezTo>
                    <a:cubicBezTo>
                      <a:pt x="12342" y="4206"/>
                      <a:pt x="11826" y="4507"/>
                      <a:pt x="11389" y="4842"/>
                    </a:cubicBezTo>
                    <a:close/>
                  </a:path>
                </a:pathLst>
              </a:custGeom>
              <a:solidFill>
                <a:schemeClr val="accent2"/>
              </a:solidFill>
              <a:ln w="12700" cap="flat">
                <a:noFill/>
                <a:miter lim="400000"/>
              </a:ln>
              <a:effectLst/>
            </p:spPr>
            <p:txBody>
              <a:bodyPr anchor="ctr"/>
              <a:lstStyle/>
              <a:p>
                <a:pPr algn="ctr"/>
                <a:endParaRPr sz="1400"/>
              </a:p>
            </p:txBody>
          </p:sp>
        </p:grpSp>
        <p:grpSp>
          <p:nvGrpSpPr>
            <p:cNvPr id="25" name="Group 21"/>
            <p:cNvGrpSpPr/>
            <p:nvPr/>
          </p:nvGrpSpPr>
          <p:grpSpPr>
            <a:xfrm>
              <a:off x="3056451" y="2014116"/>
              <a:ext cx="468376" cy="468376"/>
              <a:chOff x="0" y="0"/>
              <a:chExt cx="969008" cy="969008"/>
            </a:xfrm>
          </p:grpSpPr>
          <p:sp>
            <p:nvSpPr>
              <p:cNvPr id="26" name="Freeform: Shape 22"/>
              <p:cNvSpPr/>
              <p:nvPr/>
            </p:nvSpPr>
            <p:spPr>
              <a:xfrm>
                <a:off x="0" y="0"/>
                <a:ext cx="969008" cy="9690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sz="1400"/>
              </a:p>
            </p:txBody>
          </p:sp>
          <p:sp>
            <p:nvSpPr>
              <p:cNvPr id="27" name="Freeform: Shape 23"/>
              <p:cNvSpPr/>
              <p:nvPr/>
            </p:nvSpPr>
            <p:spPr>
              <a:xfrm>
                <a:off x="321391" y="272922"/>
                <a:ext cx="326225" cy="423163"/>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cap="flat">
                <a:noFill/>
                <a:miter lim="400000"/>
              </a:ln>
              <a:effectLst/>
            </p:spPr>
            <p:txBody>
              <a:bodyPr anchor="ctr"/>
              <a:lstStyle/>
              <a:p>
                <a:pPr algn="ctr"/>
                <a:endParaRPr sz="1400"/>
              </a:p>
            </p:txBody>
          </p:sp>
        </p:grpSp>
      </p:grpSp>
      <p:sp>
        <p:nvSpPr>
          <p:cNvPr id="34" name="TextBox 48"/>
          <p:cNvSpPr txBox="1"/>
          <p:nvPr/>
        </p:nvSpPr>
        <p:spPr>
          <a:xfrm>
            <a:off x="3869362" y="3174303"/>
            <a:ext cx="784071" cy="861774"/>
          </a:xfrm>
          <a:prstGeom prst="rect">
            <a:avLst/>
          </a:prstGeom>
          <a:noFill/>
        </p:spPr>
        <p:txBody>
          <a:bodyPr wrap="square" lIns="0" tIns="0" rIns="0" bIns="0">
            <a:spAutoFit/>
          </a:bodyPr>
          <a:lstStyle/>
          <a:p>
            <a:pPr algn="ctr">
              <a:defRPr/>
            </a:pPr>
            <a:r>
              <a:rPr lang="zh-CN" altLang="en-US" sz="2800" dirty="0">
                <a:solidFill>
                  <a:srgbClr val="FF0000"/>
                </a:solidFill>
                <a:latin typeface="华文新魏" panose="02010800040101010101" pitchFamily="2" charset="-122"/>
                <a:ea typeface="华文新魏" panose="02010800040101010101" pitchFamily="2" charset="-122"/>
                <a:cs typeface="+mn-ea"/>
                <a:sym typeface="+mn-lt"/>
              </a:rPr>
              <a:t>主动</a:t>
            </a:r>
            <a:endParaRPr lang="en-US" altLang="zh-CN" sz="2800" dirty="0">
              <a:solidFill>
                <a:srgbClr val="FF0000"/>
              </a:solidFill>
              <a:latin typeface="华文新魏" panose="02010800040101010101" pitchFamily="2" charset="-122"/>
              <a:ea typeface="华文新魏" panose="02010800040101010101" pitchFamily="2" charset="-122"/>
              <a:cs typeface="+mn-ea"/>
              <a:sym typeface="+mn-lt"/>
            </a:endParaRPr>
          </a:p>
          <a:p>
            <a:pPr algn="ctr">
              <a:defRPr/>
            </a:pPr>
            <a:r>
              <a:rPr lang="zh-CN" altLang="en-US" sz="2800" dirty="0">
                <a:solidFill>
                  <a:srgbClr val="FF0000"/>
                </a:solidFill>
                <a:latin typeface="华文新魏" panose="02010800040101010101" pitchFamily="2" charset="-122"/>
                <a:ea typeface="华文新魏" panose="02010800040101010101" pitchFamily="2" charset="-122"/>
                <a:cs typeface="+mn-ea"/>
                <a:sym typeface="+mn-lt"/>
              </a:rPr>
              <a:t>攻击</a:t>
            </a:r>
            <a:endParaRPr lang="en-GB" altLang="zh-CN" sz="2800" dirty="0">
              <a:solidFill>
                <a:srgbClr val="FF0000"/>
              </a:solidFill>
              <a:latin typeface="华文新魏" panose="02010800040101010101" pitchFamily="2" charset="-122"/>
              <a:ea typeface="华文新魏" panose="02010800040101010101" pitchFamily="2" charset="-122"/>
              <a:cs typeface="+mn-ea"/>
              <a:sym typeface="+mn-lt"/>
            </a:endParaRPr>
          </a:p>
        </p:txBody>
      </p:sp>
      <p:sp>
        <p:nvSpPr>
          <p:cNvPr id="35" name="TextBox 38"/>
          <p:cNvSpPr txBox="1">
            <a:spLocks/>
          </p:cNvSpPr>
          <p:nvPr/>
        </p:nvSpPr>
        <p:spPr bwMode="auto">
          <a:xfrm>
            <a:off x="2059637" y="2990576"/>
            <a:ext cx="1140650" cy="5107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3200" dirty="0">
                <a:solidFill>
                  <a:srgbClr val="002060"/>
                </a:solidFill>
                <a:latin typeface="华文楷体" panose="02010600040101010101" pitchFamily="2" charset="-122"/>
                <a:ea typeface="华文楷体" panose="02010600040101010101" pitchFamily="2" charset="-122"/>
              </a:rPr>
              <a:t>篡改</a:t>
            </a:r>
            <a:endParaRPr lang="en-US" altLang="zh-CN" sz="3200" dirty="0">
              <a:solidFill>
                <a:srgbClr val="002060"/>
              </a:solidFill>
              <a:latin typeface="华文楷体" panose="02010600040101010101" pitchFamily="2" charset="-122"/>
              <a:ea typeface="华文楷体" panose="02010600040101010101" pitchFamily="2" charset="-122"/>
            </a:endParaRPr>
          </a:p>
        </p:txBody>
      </p:sp>
      <p:sp>
        <p:nvSpPr>
          <p:cNvPr id="36" name="TextBox 38"/>
          <p:cNvSpPr txBox="1">
            <a:spLocks/>
          </p:cNvSpPr>
          <p:nvPr/>
        </p:nvSpPr>
        <p:spPr bwMode="auto">
          <a:xfrm>
            <a:off x="199227" y="1601254"/>
            <a:ext cx="3855614" cy="144832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攻击者对合法用户之间的通信消息进行修改或改变消息的顺序。</a:t>
            </a:r>
            <a:endParaRPr lang="en-US" altLang="zh-CN" sz="2400" dirty="0">
              <a:latin typeface="华文楷体" panose="02010600040101010101" pitchFamily="2" charset="-122"/>
              <a:ea typeface="华文楷体" panose="02010600040101010101" pitchFamily="2" charset="-122"/>
            </a:endParaRPr>
          </a:p>
        </p:txBody>
      </p:sp>
      <p:sp>
        <p:nvSpPr>
          <p:cNvPr id="37" name="TextBox 38"/>
          <p:cNvSpPr txBox="1">
            <a:spLocks/>
          </p:cNvSpPr>
          <p:nvPr/>
        </p:nvSpPr>
        <p:spPr bwMode="auto">
          <a:xfrm>
            <a:off x="4127204" y="1817087"/>
            <a:ext cx="1140650" cy="5107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3200" dirty="0">
                <a:solidFill>
                  <a:srgbClr val="002060"/>
                </a:solidFill>
                <a:latin typeface="华文楷体" panose="02010600040101010101" pitchFamily="2" charset="-122"/>
                <a:ea typeface="华文楷体" panose="02010600040101010101" pitchFamily="2" charset="-122"/>
              </a:rPr>
              <a:t>伪装</a:t>
            </a:r>
            <a:endParaRPr lang="en-US" altLang="zh-CN" sz="3200" dirty="0">
              <a:solidFill>
                <a:srgbClr val="002060"/>
              </a:solidFill>
              <a:latin typeface="华文楷体" panose="02010600040101010101" pitchFamily="2" charset="-122"/>
              <a:ea typeface="华文楷体" panose="02010600040101010101" pitchFamily="2" charset="-122"/>
            </a:endParaRPr>
          </a:p>
        </p:txBody>
      </p:sp>
      <p:sp>
        <p:nvSpPr>
          <p:cNvPr id="38" name="TextBox 38"/>
          <p:cNvSpPr txBox="1">
            <a:spLocks/>
          </p:cNvSpPr>
          <p:nvPr/>
        </p:nvSpPr>
        <p:spPr bwMode="auto">
          <a:xfrm>
            <a:off x="5267854" y="1179617"/>
            <a:ext cx="3650359" cy="154618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攻击者冒充合法用户，或权限小的用户冒充权限大的用户。</a:t>
            </a:r>
            <a:endParaRPr lang="en-US" altLang="zh-CN" sz="2400" dirty="0">
              <a:latin typeface="华文楷体" panose="02010600040101010101" pitchFamily="2" charset="-122"/>
              <a:ea typeface="华文楷体" panose="02010600040101010101" pitchFamily="2" charset="-122"/>
            </a:endParaRPr>
          </a:p>
        </p:txBody>
      </p:sp>
      <p:sp>
        <p:nvSpPr>
          <p:cNvPr id="39" name="TextBox 38"/>
          <p:cNvSpPr txBox="1">
            <a:spLocks/>
          </p:cNvSpPr>
          <p:nvPr/>
        </p:nvSpPr>
        <p:spPr bwMode="auto">
          <a:xfrm>
            <a:off x="5456604" y="3647179"/>
            <a:ext cx="1140650" cy="5107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3200" dirty="0">
                <a:solidFill>
                  <a:srgbClr val="002060"/>
                </a:solidFill>
                <a:latin typeface="华文楷体" panose="02010600040101010101" pitchFamily="2" charset="-122"/>
                <a:ea typeface="华文楷体" panose="02010600040101010101" pitchFamily="2" charset="-122"/>
              </a:rPr>
              <a:t>重放</a:t>
            </a:r>
            <a:endParaRPr lang="en-US" altLang="zh-CN" sz="3200" dirty="0">
              <a:solidFill>
                <a:srgbClr val="002060"/>
              </a:solidFill>
              <a:latin typeface="华文楷体" panose="02010600040101010101" pitchFamily="2" charset="-122"/>
              <a:ea typeface="华文楷体" panose="02010600040101010101" pitchFamily="2" charset="-122"/>
            </a:endParaRPr>
          </a:p>
        </p:txBody>
      </p:sp>
      <p:sp>
        <p:nvSpPr>
          <p:cNvPr id="40" name="TextBox 38"/>
          <p:cNvSpPr txBox="1">
            <a:spLocks/>
          </p:cNvSpPr>
          <p:nvPr/>
        </p:nvSpPr>
        <p:spPr bwMode="auto">
          <a:xfrm>
            <a:off x="5147027" y="4289724"/>
            <a:ext cx="3456060" cy="119843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利用截获的合法信息，再次发送给合法接收方。</a:t>
            </a:r>
            <a:endParaRPr lang="en-US" altLang="zh-CN" sz="2400" dirty="0">
              <a:latin typeface="华文楷体" panose="02010600040101010101" pitchFamily="2" charset="-122"/>
              <a:ea typeface="华文楷体" panose="02010600040101010101" pitchFamily="2" charset="-122"/>
            </a:endParaRPr>
          </a:p>
        </p:txBody>
      </p:sp>
      <p:sp>
        <p:nvSpPr>
          <p:cNvPr id="41" name="TextBox 38"/>
          <p:cNvSpPr txBox="1">
            <a:spLocks/>
          </p:cNvSpPr>
          <p:nvPr/>
        </p:nvSpPr>
        <p:spPr bwMode="auto">
          <a:xfrm>
            <a:off x="3433692" y="4803793"/>
            <a:ext cx="1047216" cy="98484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3200" dirty="0">
                <a:solidFill>
                  <a:srgbClr val="002060"/>
                </a:solidFill>
                <a:latin typeface="华文楷体" panose="02010600040101010101" pitchFamily="2" charset="-122"/>
                <a:ea typeface="华文楷体" panose="02010600040101010101" pitchFamily="2" charset="-122"/>
              </a:rPr>
              <a:t>拒绝</a:t>
            </a:r>
            <a:endParaRPr lang="en-US" altLang="zh-CN" sz="3200" dirty="0">
              <a:solidFill>
                <a:srgbClr val="002060"/>
              </a:solidFill>
              <a:latin typeface="华文楷体" panose="02010600040101010101" pitchFamily="2" charset="-122"/>
              <a:ea typeface="华文楷体" panose="02010600040101010101" pitchFamily="2" charset="-122"/>
            </a:endParaRPr>
          </a:p>
          <a:p>
            <a:pPr algn="ctr">
              <a:lnSpc>
                <a:spcPct val="120000"/>
              </a:lnSpc>
              <a:defRPr/>
            </a:pPr>
            <a:r>
              <a:rPr lang="zh-CN" altLang="en-US" sz="3200" dirty="0">
                <a:solidFill>
                  <a:srgbClr val="002060"/>
                </a:solidFill>
                <a:latin typeface="华文楷体" panose="02010600040101010101" pitchFamily="2" charset="-122"/>
                <a:ea typeface="华文楷体" panose="02010600040101010101" pitchFamily="2" charset="-122"/>
              </a:rPr>
              <a:t>服务</a:t>
            </a:r>
            <a:endParaRPr lang="en-US" altLang="zh-CN" sz="3200" dirty="0">
              <a:solidFill>
                <a:srgbClr val="002060"/>
              </a:solidFill>
              <a:latin typeface="华文楷体" panose="02010600040101010101" pitchFamily="2" charset="-122"/>
              <a:ea typeface="华文楷体" panose="02010600040101010101" pitchFamily="2" charset="-122"/>
            </a:endParaRPr>
          </a:p>
        </p:txBody>
      </p:sp>
      <p:sp>
        <p:nvSpPr>
          <p:cNvPr id="42" name="TextBox 38"/>
          <p:cNvSpPr txBox="1">
            <a:spLocks/>
          </p:cNvSpPr>
          <p:nvPr/>
        </p:nvSpPr>
        <p:spPr bwMode="auto">
          <a:xfrm>
            <a:off x="199227" y="4289723"/>
            <a:ext cx="3104687" cy="155981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通过大量占用系统资源，导致合法用户无法得到应有的服务。</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01152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1000" fill="hold"/>
                                        <p:tgtEl>
                                          <p:spTgt spid="34"/>
                                        </p:tgtEl>
                                        <p:attrNameLst>
                                          <p:attrName>ppt_w</p:attrName>
                                        </p:attrNameLst>
                                      </p:cBhvr>
                                      <p:tavLst>
                                        <p:tav tm="0">
                                          <p:val>
                                            <p:fltVal val="0"/>
                                          </p:val>
                                        </p:tav>
                                        <p:tav tm="100000">
                                          <p:val>
                                            <p:strVal val="#ppt_w"/>
                                          </p:val>
                                        </p:tav>
                                      </p:tavLst>
                                    </p:anim>
                                    <p:anim calcmode="lin" valueType="num">
                                      <p:cBhvr>
                                        <p:cTn id="14" dur="1000" fill="hold"/>
                                        <p:tgtEl>
                                          <p:spTgt spid="34"/>
                                        </p:tgtEl>
                                        <p:attrNameLst>
                                          <p:attrName>ppt_h</p:attrName>
                                        </p:attrNameLst>
                                      </p:cBhvr>
                                      <p:tavLst>
                                        <p:tav tm="0">
                                          <p:val>
                                            <p:fltVal val="0"/>
                                          </p:val>
                                        </p:tav>
                                        <p:tav tm="100000">
                                          <p:val>
                                            <p:strVal val="#ppt_h"/>
                                          </p:val>
                                        </p:tav>
                                      </p:tavLst>
                                    </p:anim>
                                    <p:anim calcmode="lin" valueType="num">
                                      <p:cBhvr>
                                        <p:cTn id="15" dur="1000" fill="hold"/>
                                        <p:tgtEl>
                                          <p:spTgt spid="34"/>
                                        </p:tgtEl>
                                        <p:attrNameLst>
                                          <p:attrName>style.rotation</p:attrName>
                                        </p:attrNameLst>
                                      </p:cBhvr>
                                      <p:tavLst>
                                        <p:tav tm="0">
                                          <p:val>
                                            <p:fltVal val="90"/>
                                          </p:val>
                                        </p:tav>
                                        <p:tav tm="100000">
                                          <p:val>
                                            <p:fltVal val="0"/>
                                          </p:val>
                                        </p:tav>
                                      </p:tavLst>
                                    </p:anim>
                                    <p:animEffect transition="in" filter="fade">
                                      <p:cBhvr>
                                        <p:cTn id="16" dur="1000"/>
                                        <p:tgtEl>
                                          <p:spTgt spid="34"/>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right)">
                                      <p:cBhvr>
                                        <p:cTn id="20" dur="500"/>
                                        <p:tgtEl>
                                          <p:spTgt spid="3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00"/>
                                        <p:tgtEl>
                                          <p:spTgt spid="3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500"/>
                                        <p:tgtEl>
                                          <p:spTgt spid="39"/>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up)">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P spid="40" grpId="0"/>
      <p:bldP spid="41" grpId="0"/>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8"/>
          <p:cNvSpPr txBox="1">
            <a:spLocks/>
          </p:cNvSpPr>
          <p:nvPr/>
        </p:nvSpPr>
        <p:spPr bwMode="auto">
          <a:xfrm>
            <a:off x="615626" y="1487134"/>
            <a:ext cx="7781399" cy="75840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阻止安全攻击以及恢复系统的机制为</a:t>
            </a:r>
            <a:r>
              <a:rPr lang="zh-CN" altLang="en-US" sz="2800" dirty="0">
                <a:solidFill>
                  <a:srgbClr val="FF0000"/>
                </a:solidFill>
                <a:latin typeface="华文楷体" panose="02010600040101010101" pitchFamily="2" charset="-122"/>
                <a:ea typeface="华文楷体" panose="02010600040101010101" pitchFamily="2" charset="-122"/>
              </a:rPr>
              <a:t>安全机制。</a:t>
            </a:r>
            <a:endParaRPr lang="en-US" altLang="zh-CN" sz="2800" dirty="0">
              <a:solidFill>
                <a:srgbClr val="FF0000"/>
              </a:solidFill>
              <a:latin typeface="华文楷体" panose="02010600040101010101" pitchFamily="2" charset="-122"/>
              <a:ea typeface="华文楷体" panose="02010600040101010101" pitchFamily="2" charset="-122"/>
            </a:endParaRPr>
          </a:p>
        </p:txBody>
      </p:sp>
      <p:sp>
        <p:nvSpPr>
          <p:cNvPr id="32" name="TextBox 38"/>
          <p:cNvSpPr txBox="1">
            <a:spLocks/>
          </p:cNvSpPr>
          <p:nvPr/>
        </p:nvSpPr>
        <p:spPr bwMode="auto">
          <a:xfrm>
            <a:off x="1842106" y="3327743"/>
            <a:ext cx="2768531" cy="83415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在同一时间只针对一种安全服务实施</a:t>
            </a:r>
            <a:endParaRPr lang="en-US" altLang="zh-CN" sz="2400" dirty="0">
              <a:latin typeface="华文楷体" panose="02010600040101010101" pitchFamily="2" charset="-122"/>
              <a:ea typeface="华文楷体" panose="02010600040101010101" pitchFamily="2" charset="-122"/>
            </a:endParaRPr>
          </a:p>
        </p:txBody>
      </p:sp>
      <p:sp>
        <p:nvSpPr>
          <p:cNvPr id="33" name="TextBox 38"/>
          <p:cNvSpPr txBox="1">
            <a:spLocks/>
          </p:cNvSpPr>
          <p:nvPr/>
        </p:nvSpPr>
        <p:spPr bwMode="auto">
          <a:xfrm>
            <a:off x="1785553" y="5409254"/>
            <a:ext cx="2641746" cy="73679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无法应用到</a:t>
            </a:r>
            <a:r>
              <a:rPr lang="en-US" altLang="zh-CN" sz="2400" dirty="0">
                <a:latin typeface="华文楷体" panose="02010600040101010101" pitchFamily="2" charset="-122"/>
                <a:ea typeface="华文楷体" panose="02010600040101010101" pitchFamily="2" charset="-122"/>
              </a:rPr>
              <a:t>OSI</a:t>
            </a:r>
            <a:r>
              <a:rPr lang="zh-CN" altLang="en-US" sz="2400" dirty="0">
                <a:latin typeface="华文楷体" panose="02010600040101010101" pitchFamily="2" charset="-122"/>
                <a:ea typeface="华文楷体" panose="02010600040101010101" pitchFamily="2" charset="-122"/>
              </a:rPr>
              <a:t>模型的任意一层</a:t>
            </a:r>
            <a:endParaRPr lang="en-US" altLang="zh-CN" sz="2400" dirty="0">
              <a:latin typeface="华文楷体" panose="02010600040101010101" pitchFamily="2" charset="-122"/>
              <a:ea typeface="华文楷体" panose="02010600040101010101" pitchFamily="2" charset="-122"/>
            </a:endParaRPr>
          </a:p>
        </p:txBody>
      </p:sp>
      <p:pic>
        <p:nvPicPr>
          <p:cNvPr id="34" name="图片 33"/>
          <p:cNvPicPr>
            <a:picLocks noChangeAspect="1"/>
          </p:cNvPicPr>
          <p:nvPr/>
        </p:nvPicPr>
        <p:blipFill rotWithShape="1">
          <a:blip r:embed="rId3"/>
          <a:srcRect r="61831"/>
          <a:stretch/>
        </p:blipFill>
        <p:spPr>
          <a:xfrm>
            <a:off x="5174481" y="2480386"/>
            <a:ext cx="3222544" cy="4149701"/>
          </a:xfrm>
          <a:prstGeom prst="rect">
            <a:avLst/>
          </a:prstGeom>
        </p:spPr>
      </p:pic>
      <p:sp>
        <p:nvSpPr>
          <p:cNvPr id="36" name="TextBox 38"/>
          <p:cNvSpPr txBox="1">
            <a:spLocks/>
          </p:cNvSpPr>
          <p:nvPr/>
        </p:nvSpPr>
        <p:spPr bwMode="auto">
          <a:xfrm>
            <a:off x="772972" y="2929973"/>
            <a:ext cx="576807" cy="205013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37" name="左大括号 36"/>
          <p:cNvSpPr/>
          <p:nvPr/>
        </p:nvSpPr>
        <p:spPr>
          <a:xfrm>
            <a:off x="1520154" y="2984440"/>
            <a:ext cx="236122" cy="1872209"/>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8" name="TextBox 38"/>
          <p:cNvSpPr txBox="1">
            <a:spLocks/>
          </p:cNvSpPr>
          <p:nvPr/>
        </p:nvSpPr>
        <p:spPr bwMode="auto">
          <a:xfrm>
            <a:off x="1756277" y="2646889"/>
            <a:ext cx="2854360" cy="4348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39" name="TextBox 38"/>
          <p:cNvSpPr txBox="1">
            <a:spLocks/>
          </p:cNvSpPr>
          <p:nvPr/>
        </p:nvSpPr>
        <p:spPr bwMode="auto">
          <a:xfrm>
            <a:off x="1756277" y="4530518"/>
            <a:ext cx="2671022" cy="51011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02716604"/>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125" autoRev="1" fill="hold">
                                          <p:stCondLst>
                                            <p:cond delay="0"/>
                                          </p:stCondLst>
                                        </p:cTn>
                                        <p:tgtEl>
                                          <p:spTgt spid="7"/>
                                        </p:tgtEl>
                                        <p:attrNameLst>
                                          <p:attrName>ppt_w</p:attrName>
                                        </p:attrNameLst>
                                      </p:cBhvr>
                                    </p:anim>
                                    <p:anim by="(#ppt_w*0.50)" calcmode="lin" valueType="num">
                                      <p:cBhvr>
                                        <p:cTn id="8" dur="125" decel="50000" autoRev="1" fill="hold">
                                          <p:stCondLst>
                                            <p:cond delay="0"/>
                                          </p:stCondLst>
                                        </p:cTn>
                                        <p:tgtEl>
                                          <p:spTgt spid="7"/>
                                        </p:tgtEl>
                                        <p:attrNameLst>
                                          <p:attrName>ppt_x</p:attrName>
                                        </p:attrNameLst>
                                      </p:cBhvr>
                                    </p:anim>
                                    <p:anim from="(-#ppt_h/2)" to="(#ppt_y)" calcmode="lin" valueType="num">
                                      <p:cBhvr>
                                        <p:cTn id="9" dur="250" fill="hold">
                                          <p:stCondLst>
                                            <p:cond delay="0"/>
                                          </p:stCondLst>
                                        </p:cTn>
                                        <p:tgtEl>
                                          <p:spTgt spid="7"/>
                                        </p:tgtEl>
                                        <p:attrNameLst>
                                          <p:attrName>ppt_y</p:attrName>
                                        </p:attrNameLst>
                                      </p:cBhvr>
                                    </p:anim>
                                    <p:animRot by="21600000">
                                      <p:cBhvr>
                                        <p:cTn id="10" dur="250" fill="hold">
                                          <p:stCondLst>
                                            <p:cond delay="0"/>
                                          </p:stCondLst>
                                        </p:cTn>
                                        <p:tgtEl>
                                          <p:spTgt spid="7"/>
                                        </p:tgtEl>
                                        <p:attrNameLst>
                                          <p:attrName>r</p:attrName>
                                        </p:attrNameLst>
                                      </p:cBhvr>
                                    </p:animRot>
                                  </p:childTnLst>
                                </p:cTn>
                              </p:par>
                            </p:childTnLst>
                          </p:cTn>
                        </p:par>
                        <p:par>
                          <p:cTn id="11" fill="hold">
                            <p:stCondLst>
                              <p:cond delay="325"/>
                            </p:stCondLst>
                            <p:childTnLst>
                              <p:par>
                                <p:cTn id="12" presetID="22" presetClass="entr" presetSubtype="8"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anim calcmode="lin" valueType="num">
                                      <p:cBhvr>
                                        <p:cTn id="20" dur="500" fill="hold"/>
                                        <p:tgtEl>
                                          <p:spTgt spid="36"/>
                                        </p:tgtEl>
                                        <p:attrNameLst>
                                          <p:attrName>ppt_x</p:attrName>
                                        </p:attrNameLst>
                                      </p:cBhvr>
                                      <p:tavLst>
                                        <p:tav tm="0">
                                          <p:val>
                                            <p:strVal val="#ppt_x"/>
                                          </p:val>
                                        </p:tav>
                                        <p:tav tm="100000">
                                          <p:val>
                                            <p:strVal val="#ppt_x"/>
                                          </p:val>
                                        </p:tav>
                                      </p:tavLst>
                                    </p:anim>
                                    <p:anim calcmode="lin" valueType="num">
                                      <p:cBhvr>
                                        <p:cTn id="21" dur="500" fill="hold"/>
                                        <p:tgtEl>
                                          <p:spTgt spid="36"/>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16" presetClass="entr" presetSubtype="42"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barn(outHorizontal)">
                                      <p:cBhvr>
                                        <p:cTn id="25" dur="500"/>
                                        <p:tgtEl>
                                          <p:spTgt spid="37"/>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left)">
                                      <p:cBhvr>
                                        <p:cTn id="29" dur="500"/>
                                        <p:tgtEl>
                                          <p:spTgt spid="3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up)">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par>
                                <p:cTn id="43" presetID="22" presetClass="entr" presetSubtype="1"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up)">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p:bldP spid="32" grpId="0"/>
      <p:bldP spid="33" grpId="0"/>
      <p:bldP spid="36" grpId="0"/>
      <p:bldP spid="37" grpId="0" animBg="1"/>
      <p:bldP spid="38" grpId="0"/>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4162597" y="2440975"/>
            <a:ext cx="2428775"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认证交换机制</a:t>
            </a:r>
            <a:endParaRPr lang="en-US" altLang="zh-CN" sz="24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4186981" y="2844920"/>
            <a:ext cx="2161687"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流量填充机制</a:t>
            </a:r>
            <a:endParaRPr lang="en-US" altLang="zh-CN" sz="2400" dirty="0">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4177853" y="3235986"/>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路由控制机制</a:t>
            </a:r>
            <a:endParaRPr lang="en-US" altLang="zh-CN" sz="2400" dirty="0">
              <a:latin typeface="华文楷体" panose="02010600040101010101" pitchFamily="2" charset="-122"/>
              <a:ea typeface="华文楷体" panose="02010600040101010101" pitchFamily="2" charset="-122"/>
            </a:endParaRPr>
          </a:p>
        </p:txBody>
      </p:sp>
      <p:sp>
        <p:nvSpPr>
          <p:cNvPr id="25" name="TextBox 38"/>
          <p:cNvSpPr txBox="1">
            <a:spLocks/>
          </p:cNvSpPr>
          <p:nvPr/>
        </p:nvSpPr>
        <p:spPr bwMode="auto">
          <a:xfrm>
            <a:off x="4186981" y="3675980"/>
            <a:ext cx="1658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公证机制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7" name="TextBox 38"/>
          <p:cNvSpPr txBox="1">
            <a:spLocks/>
          </p:cNvSpPr>
          <p:nvPr/>
        </p:nvSpPr>
        <p:spPr bwMode="auto">
          <a:xfrm>
            <a:off x="4136573" y="4172028"/>
            <a:ext cx="2172608"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可信功能机制</a:t>
            </a:r>
            <a:endParaRPr lang="en-US" altLang="zh-CN" sz="2400" dirty="0">
              <a:latin typeface="华文楷体" panose="02010600040101010101" pitchFamily="2" charset="-122"/>
              <a:ea typeface="华文楷体" panose="02010600040101010101" pitchFamily="2" charset="-122"/>
            </a:endParaRPr>
          </a:p>
        </p:txBody>
      </p:sp>
      <p:sp>
        <p:nvSpPr>
          <p:cNvPr id="28" name="TextBox 38"/>
          <p:cNvSpPr txBox="1">
            <a:spLocks/>
          </p:cNvSpPr>
          <p:nvPr/>
        </p:nvSpPr>
        <p:spPr bwMode="auto">
          <a:xfrm>
            <a:off x="4136574" y="4599098"/>
            <a:ext cx="2221292"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安全标签机制</a:t>
            </a:r>
            <a:endParaRPr lang="en-US" altLang="zh-CN" sz="2400" dirty="0">
              <a:latin typeface="华文楷体" panose="02010600040101010101" pitchFamily="2" charset="-122"/>
              <a:ea typeface="华文楷体" panose="02010600040101010101" pitchFamily="2" charset="-122"/>
            </a:endParaRPr>
          </a:p>
        </p:txBody>
      </p:sp>
      <p:sp>
        <p:nvSpPr>
          <p:cNvPr id="29" name="TextBox 38"/>
          <p:cNvSpPr txBox="1">
            <a:spLocks/>
          </p:cNvSpPr>
          <p:nvPr/>
        </p:nvSpPr>
        <p:spPr bwMode="auto">
          <a:xfrm>
            <a:off x="4136573" y="5041680"/>
            <a:ext cx="2258274"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事件检测机制</a:t>
            </a:r>
            <a:endParaRPr lang="en-US" altLang="zh-CN" sz="2400" dirty="0">
              <a:latin typeface="华文楷体" panose="02010600040101010101" pitchFamily="2" charset="-122"/>
              <a:ea typeface="华文楷体" panose="02010600040101010101" pitchFamily="2" charset="-122"/>
            </a:endParaRPr>
          </a:p>
        </p:txBody>
      </p:sp>
      <p:sp>
        <p:nvSpPr>
          <p:cNvPr id="30" name="TextBox 38"/>
          <p:cNvSpPr txBox="1">
            <a:spLocks/>
          </p:cNvSpPr>
          <p:nvPr/>
        </p:nvSpPr>
        <p:spPr bwMode="auto">
          <a:xfrm>
            <a:off x="4121318" y="5485062"/>
            <a:ext cx="2239441"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审计跟踪机制</a:t>
            </a:r>
            <a:endParaRPr lang="en-US" altLang="zh-CN" sz="2400" dirty="0">
              <a:latin typeface="华文楷体" panose="02010600040101010101" pitchFamily="2" charset="-122"/>
              <a:ea typeface="华文楷体" panose="02010600040101010101" pitchFamily="2" charset="-122"/>
            </a:endParaRPr>
          </a:p>
        </p:txBody>
      </p:sp>
      <p:sp>
        <p:nvSpPr>
          <p:cNvPr id="31" name="TextBox 38"/>
          <p:cNvSpPr txBox="1">
            <a:spLocks/>
          </p:cNvSpPr>
          <p:nvPr/>
        </p:nvSpPr>
        <p:spPr bwMode="auto">
          <a:xfrm>
            <a:off x="4121318" y="5923543"/>
            <a:ext cx="2276422"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安全恢复机制</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67782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Horizontal)">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500"/>
                                        <p:tgtEl>
                                          <p:spTgt spid="1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500"/>
                                        <p:tgtEl>
                                          <p:spTgt spid="23"/>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arn(outHorizontal)">
                                      <p:cBhvr>
                                        <p:cTn id="44" dur="500"/>
                                        <p:tgtEl>
                                          <p:spTgt spid="26"/>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up)">
                                      <p:cBhvr>
                                        <p:cTn id="48" dur="500"/>
                                        <p:tgtEl>
                                          <p:spTgt spid="27"/>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up)">
                                      <p:cBhvr>
                                        <p:cTn id="52" dur="500"/>
                                        <p:tgtEl>
                                          <p:spTgt spid="28"/>
                                        </p:tgtEl>
                                      </p:cBhvr>
                                    </p:animEffect>
                                  </p:childTnLst>
                                </p:cTn>
                              </p:par>
                            </p:childTnLst>
                          </p:cTn>
                        </p:par>
                        <p:par>
                          <p:cTn id="53" fill="hold">
                            <p:stCondLst>
                              <p:cond delay="1500"/>
                            </p:stCondLst>
                            <p:childTnLst>
                              <p:par>
                                <p:cTn id="54" presetID="22" presetClass="entr" presetSubtype="1"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childTnLst>
                          </p:cTn>
                        </p:par>
                        <p:par>
                          <p:cTn id="57" fill="hold">
                            <p:stCondLst>
                              <p:cond delay="2000"/>
                            </p:stCondLst>
                            <p:childTnLst>
                              <p:par>
                                <p:cTn id="58" presetID="22" presetClass="entr" presetSubtype="1"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up)">
                                      <p:cBhvr>
                                        <p:cTn id="60" dur="500"/>
                                        <p:tgtEl>
                                          <p:spTgt spid="30"/>
                                        </p:tgtEl>
                                      </p:cBhvr>
                                    </p:animEffect>
                                  </p:childTnLst>
                                </p:cTn>
                              </p:par>
                            </p:childTnLst>
                          </p:cTn>
                        </p:par>
                        <p:par>
                          <p:cTn id="61" fill="hold">
                            <p:stCondLst>
                              <p:cond delay="2500"/>
                            </p:stCondLst>
                            <p:childTnLst>
                              <p:par>
                                <p:cTn id="62" presetID="22" presetClass="entr" presetSubtype="1"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ipe(up)">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P spid="19" grpId="0"/>
      <p:bldP spid="20" grpId="0"/>
      <p:bldP spid="21" grpId="0"/>
      <p:bldP spid="22" grpId="0"/>
      <p:bldP spid="23" grpId="0"/>
      <p:bldP spid="25" grpId="0"/>
      <p:bldP spid="26" grpId="0" animBg="1"/>
      <p:bldP spid="27" grpId="0"/>
      <p:bldP spid="28" grpId="0"/>
      <p:bldP spid="29" grpId="0"/>
      <p:bldP spid="30"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
          <p:cNvSpPr/>
          <p:nvPr/>
        </p:nvSpPr>
        <p:spPr>
          <a:xfrm>
            <a:off x="5649141" y="3028905"/>
            <a:ext cx="3475971" cy="802925"/>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7" name="Rectangle 5"/>
          <p:cNvSpPr/>
          <p:nvPr/>
        </p:nvSpPr>
        <p:spPr>
          <a:xfrm>
            <a:off x="1" y="3054358"/>
            <a:ext cx="2275392" cy="802925"/>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4" name="标题 1"/>
          <p:cNvSpPr>
            <a:spLocks noGrp="1"/>
          </p:cNvSpPr>
          <p:nvPr>
            <p:ph type="title"/>
          </p:nvPr>
        </p:nvSpPr>
        <p:spPr>
          <a:xfrm>
            <a:off x="628650" y="704689"/>
            <a:ext cx="1210545" cy="646437"/>
          </a:xfrm>
          <a:noFill/>
          <a:ln w="9525">
            <a:noFill/>
            <a:bevel/>
          </a:ln>
        </p:spPr>
        <p:txBody>
          <a:bodyPr wrap="none" lIns="91419" tIns="45709" rIns="91419" bIns="45709">
            <a:spAutoFit/>
          </a:bodyPr>
          <a:lstStyle/>
          <a:p>
            <a:pPr defTabSz="913924"/>
            <a:r>
              <a:rPr lang="zh-CN" altLang="en-US" sz="4001" kern="0" dirty="0">
                <a:solidFill>
                  <a:srgbClr val="04B0BE"/>
                </a:solidFill>
                <a:latin typeface="Arial" panose="020B0604020202020204" pitchFamily="34" charset="0"/>
                <a:ea typeface="微软雅黑" panose="020B0503020204020204" pitchFamily="34" charset="-122"/>
                <a:cs typeface="+mn-cs"/>
              </a:rPr>
              <a:t>内容</a:t>
            </a:r>
          </a:p>
        </p:txBody>
      </p:sp>
      <p:sp>
        <p:nvSpPr>
          <p:cNvPr id="3" name="Rectangle 4"/>
          <p:cNvSpPr/>
          <p:nvPr/>
        </p:nvSpPr>
        <p:spPr>
          <a:xfrm>
            <a:off x="2577597" y="3065169"/>
            <a:ext cx="3071544" cy="781304"/>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grpSp>
        <p:nvGrpSpPr>
          <p:cNvPr id="2" name="组合 1"/>
          <p:cNvGrpSpPr/>
          <p:nvPr/>
        </p:nvGrpSpPr>
        <p:grpSpPr>
          <a:xfrm>
            <a:off x="1940539" y="2727962"/>
            <a:ext cx="1334544" cy="1351951"/>
            <a:chOff x="2275393" y="2921146"/>
            <a:chExt cx="1334544" cy="1351951"/>
          </a:xfrm>
        </p:grpSpPr>
        <p:sp>
          <p:nvSpPr>
            <p:cNvPr id="5" name="Oval 19"/>
            <p:cNvSpPr/>
            <p:nvPr/>
          </p:nvSpPr>
          <p:spPr bwMode="auto">
            <a:xfrm>
              <a:off x="2275393" y="2921146"/>
              <a:ext cx="1334544" cy="1351951"/>
            </a:xfrm>
            <a:prstGeom prst="ellipse">
              <a:avLst/>
            </a:prstGeom>
            <a:solidFill>
              <a:schemeClr val="accent3"/>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sz="1350"/>
            </a:p>
          </p:txBody>
        </p:sp>
        <p:sp>
          <p:nvSpPr>
            <p:cNvPr id="6" name="Freeform: Shape 44"/>
            <p:cNvSpPr>
              <a:spLocks/>
            </p:cNvSpPr>
            <p:nvPr/>
          </p:nvSpPr>
          <p:spPr bwMode="auto">
            <a:xfrm>
              <a:off x="2540020" y="3189225"/>
              <a:ext cx="805289" cy="81579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sz="1350"/>
            </a:p>
          </p:txBody>
        </p:sp>
      </p:grpSp>
      <p:grpSp>
        <p:nvGrpSpPr>
          <p:cNvPr id="9" name="Group 9"/>
          <p:cNvGrpSpPr/>
          <p:nvPr/>
        </p:nvGrpSpPr>
        <p:grpSpPr>
          <a:xfrm>
            <a:off x="1966297" y="4221982"/>
            <a:ext cx="3378431" cy="1908363"/>
            <a:chOff x="3145693" y="3971635"/>
            <a:chExt cx="2256353" cy="881722"/>
          </a:xfrm>
        </p:grpSpPr>
        <p:sp>
          <p:nvSpPr>
            <p:cNvPr id="11" name="TextBox 34"/>
            <p:cNvSpPr txBox="1">
              <a:spLocks/>
            </p:cNvSpPr>
            <p:nvPr/>
          </p:nvSpPr>
          <p:spPr bwMode="auto">
            <a:xfrm>
              <a:off x="3145693" y="3971635"/>
              <a:ext cx="598241" cy="30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eaLnBrk="1" hangingPunct="1">
                <a:spcBef>
                  <a:spcPct val="0"/>
                </a:spcBef>
                <a:buFontTx/>
                <a:buNone/>
              </a:pPr>
              <a:r>
                <a:rPr lang="en-US" altLang="zh-CN" sz="3200" b="1" dirty="0">
                  <a:solidFill>
                    <a:schemeClr val="bg2">
                      <a:lumMod val="50000"/>
                    </a:schemeClr>
                  </a:solidFill>
                </a:rPr>
                <a:t>03</a:t>
              </a:r>
            </a:p>
          </p:txBody>
        </p:sp>
        <p:grpSp>
          <p:nvGrpSpPr>
            <p:cNvPr id="12" name="Group 39"/>
            <p:cNvGrpSpPr/>
            <p:nvPr/>
          </p:nvGrpSpPr>
          <p:grpSpPr>
            <a:xfrm>
              <a:off x="3166966" y="3999222"/>
              <a:ext cx="2235080" cy="854135"/>
              <a:chOff x="494531" y="2487179"/>
              <a:chExt cx="2298508" cy="854135"/>
            </a:xfrm>
          </p:grpSpPr>
          <p:sp>
            <p:nvSpPr>
              <p:cNvPr id="13" name="TextBox 41"/>
              <p:cNvSpPr txBox="1">
                <a:spLocks/>
              </p:cNvSpPr>
              <p:nvPr/>
            </p:nvSpPr>
            <p:spPr bwMode="auto">
              <a:xfrm>
                <a:off x="923914" y="2487179"/>
                <a:ext cx="1869125" cy="246221"/>
              </a:xfrm>
              <a:prstGeom prst="rect">
                <a:avLst/>
              </a:prstGeom>
              <a:noFill/>
              <a:ln w="9525">
                <a:noFill/>
                <a:miter lim="800000"/>
                <a:headEnd/>
                <a:tailEnd/>
              </a:ln>
            </p:spPr>
            <p:txBody>
              <a:bodyPr wrap="none" lIns="54000" tIns="0" rIns="162000" bIns="0" anchor="ctr" anchorCtr="0">
                <a:normAutofit/>
                <a:scene3d>
                  <a:camera prst="orthographicFront"/>
                  <a:lightRig rig="threePt" dir="t"/>
                </a:scene3d>
                <a:sp3d>
                  <a:bevelT w="0" h="0"/>
                </a:sp3d>
              </a:bodyPr>
              <a:lstStyle/>
              <a:p>
                <a:pPr marL="0" lvl="1"/>
                <a:r>
                  <a:rPr lang="zh-CN" altLang="en-US" sz="3200" b="1" dirty="0">
                    <a:solidFill>
                      <a:schemeClr val="bg2">
                        <a:lumMod val="50000"/>
                      </a:schemeClr>
                    </a:solidFill>
                  </a:rPr>
                  <a:t>数据加密技术</a:t>
                </a:r>
              </a:p>
            </p:txBody>
          </p:sp>
          <p:sp>
            <p:nvSpPr>
              <p:cNvPr id="14" name="TextBox 42"/>
              <p:cNvSpPr txBox="1">
                <a:spLocks/>
              </p:cNvSpPr>
              <p:nvPr/>
            </p:nvSpPr>
            <p:spPr bwMode="auto">
              <a:xfrm>
                <a:off x="494531" y="2718644"/>
                <a:ext cx="1794315" cy="62267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zh-CN" altLang="en-US" sz="2400" dirty="0">
                    <a:latin typeface="华文楷体" panose="02010600040101010101" pitchFamily="2" charset="-122"/>
                    <a:ea typeface="华文楷体" panose="02010600040101010101" pitchFamily="2" charset="-122"/>
                  </a:rPr>
                  <a:t>古典加密方法</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对称加密方法</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非对称加密方法</a:t>
                </a:r>
                <a:endParaRPr lang="en-US" altLang="zh-CN" sz="2400" dirty="0">
                  <a:latin typeface="华文楷体" panose="02010600040101010101" pitchFamily="2" charset="-122"/>
                  <a:ea typeface="华文楷体" panose="02010600040101010101" pitchFamily="2" charset="-122"/>
                </a:endParaRPr>
              </a:p>
            </p:txBody>
          </p:sp>
        </p:grpSp>
      </p:grpSp>
      <p:grpSp>
        <p:nvGrpSpPr>
          <p:cNvPr id="17" name="组合 16"/>
          <p:cNvGrpSpPr/>
          <p:nvPr/>
        </p:nvGrpSpPr>
        <p:grpSpPr>
          <a:xfrm>
            <a:off x="5186019" y="2767347"/>
            <a:ext cx="1346398" cy="1312566"/>
            <a:chOff x="5070108" y="2767347"/>
            <a:chExt cx="1346398" cy="1312566"/>
          </a:xfrm>
        </p:grpSpPr>
        <p:sp>
          <p:nvSpPr>
            <p:cNvPr id="15" name="Oval 24"/>
            <p:cNvSpPr/>
            <p:nvPr/>
          </p:nvSpPr>
          <p:spPr bwMode="auto">
            <a:xfrm>
              <a:off x="5070108" y="2767347"/>
              <a:ext cx="1346398" cy="131256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6" name="Freeform: Shape 48"/>
            <p:cNvSpPr>
              <a:spLocks/>
            </p:cNvSpPr>
            <p:nvPr/>
          </p:nvSpPr>
          <p:spPr bwMode="auto">
            <a:xfrm>
              <a:off x="5277996" y="3006178"/>
              <a:ext cx="930621" cy="907235"/>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sz="1350"/>
            </a:p>
          </p:txBody>
        </p:sp>
      </p:grpSp>
      <p:grpSp>
        <p:nvGrpSpPr>
          <p:cNvPr id="23" name="Group 9"/>
          <p:cNvGrpSpPr/>
          <p:nvPr/>
        </p:nvGrpSpPr>
        <p:grpSpPr>
          <a:xfrm>
            <a:off x="5095861" y="566367"/>
            <a:ext cx="3739044" cy="2119311"/>
            <a:chOff x="3185443" y="3918405"/>
            <a:chExt cx="2682387" cy="979186"/>
          </a:xfrm>
        </p:grpSpPr>
        <p:sp>
          <p:nvSpPr>
            <p:cNvPr id="24" name="TextBox 34"/>
            <p:cNvSpPr txBox="1">
              <a:spLocks/>
            </p:cNvSpPr>
            <p:nvPr/>
          </p:nvSpPr>
          <p:spPr bwMode="auto">
            <a:xfrm>
              <a:off x="3185443" y="4596196"/>
              <a:ext cx="598241" cy="30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eaLnBrk="1" hangingPunct="1">
                <a:spcBef>
                  <a:spcPct val="0"/>
                </a:spcBef>
                <a:buFontTx/>
                <a:buNone/>
              </a:pPr>
              <a:r>
                <a:rPr lang="en-US" altLang="zh-CN" sz="3200" b="1" dirty="0">
                  <a:solidFill>
                    <a:srgbClr val="00B050"/>
                  </a:solidFill>
                </a:rPr>
                <a:t>04</a:t>
              </a:r>
            </a:p>
          </p:txBody>
        </p:sp>
        <p:grpSp>
          <p:nvGrpSpPr>
            <p:cNvPr id="25" name="Group 39"/>
            <p:cNvGrpSpPr/>
            <p:nvPr/>
          </p:nvGrpSpPr>
          <p:grpSpPr>
            <a:xfrm>
              <a:off x="3185443" y="3918405"/>
              <a:ext cx="2682387" cy="951599"/>
              <a:chOff x="513532" y="2406362"/>
              <a:chExt cx="2758509" cy="951599"/>
            </a:xfrm>
          </p:grpSpPr>
          <p:sp>
            <p:nvSpPr>
              <p:cNvPr id="26" name="TextBox 41"/>
              <p:cNvSpPr txBox="1">
                <a:spLocks/>
              </p:cNvSpPr>
              <p:nvPr/>
            </p:nvSpPr>
            <p:spPr bwMode="auto">
              <a:xfrm>
                <a:off x="964793" y="3111740"/>
                <a:ext cx="2307248" cy="246221"/>
              </a:xfrm>
              <a:prstGeom prst="rect">
                <a:avLst/>
              </a:prstGeom>
              <a:noFill/>
              <a:ln w="9525">
                <a:noFill/>
                <a:miter lim="800000"/>
                <a:headEnd/>
                <a:tailEnd/>
              </a:ln>
            </p:spPr>
            <p:txBody>
              <a:bodyPr wrap="none" lIns="54000" tIns="0" rIns="162000" bIns="0" anchor="ctr" anchorCtr="0">
                <a:normAutofit/>
                <a:scene3d>
                  <a:camera prst="orthographicFront"/>
                  <a:lightRig rig="threePt" dir="t"/>
                </a:scene3d>
                <a:sp3d>
                  <a:bevelT w="0" h="0"/>
                </a:sp3d>
              </a:bodyPr>
              <a:lstStyle/>
              <a:p>
                <a:pPr marL="0" lvl="1"/>
                <a:r>
                  <a:rPr lang="zh-CN" altLang="en-US" sz="3200" b="1" dirty="0">
                    <a:solidFill>
                      <a:srgbClr val="00B050"/>
                    </a:solidFill>
                  </a:rPr>
                  <a:t>数字签名与认证</a:t>
                </a:r>
              </a:p>
            </p:txBody>
          </p:sp>
          <p:sp>
            <p:nvSpPr>
              <p:cNvPr id="27" name="TextBox 42"/>
              <p:cNvSpPr txBox="1">
                <a:spLocks/>
              </p:cNvSpPr>
              <p:nvPr/>
            </p:nvSpPr>
            <p:spPr bwMode="auto">
              <a:xfrm>
                <a:off x="513532" y="2406362"/>
                <a:ext cx="2207421" cy="66768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zh-CN" altLang="en-US" sz="2400" dirty="0">
                    <a:latin typeface="华文楷体" panose="02010600040101010101" pitchFamily="2" charset="-122"/>
                    <a:ea typeface="华文楷体" panose="02010600040101010101" pitchFamily="2" charset="-122"/>
                  </a:rPr>
                  <a:t>数字签名</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en-US" altLang="zh-CN" sz="2400" dirty="0">
                    <a:latin typeface="华文楷体" panose="02010600040101010101" pitchFamily="2" charset="-122"/>
                    <a:ea typeface="华文楷体" panose="02010600040101010101" pitchFamily="2" charset="-122"/>
                  </a:rPr>
                  <a:t>DES</a:t>
                </a:r>
                <a:r>
                  <a:rPr lang="zh-CN" altLang="en-US" sz="2400" dirty="0">
                    <a:latin typeface="华文楷体" panose="02010600040101010101" pitchFamily="2" charset="-122"/>
                    <a:ea typeface="华文楷体" panose="02010600040101010101" pitchFamily="2" charset="-122"/>
                  </a:rPr>
                  <a:t>算法</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身份认证</a:t>
                </a:r>
                <a:endParaRPr lang="en-US" altLang="zh-CN" sz="2400" dirty="0">
                  <a:latin typeface="华文楷体" panose="02010600040101010101" pitchFamily="2" charset="-122"/>
                  <a:ea typeface="华文楷体" panose="02010600040101010101" pitchFamily="2" charset="-122"/>
                </a:endParaRPr>
              </a:p>
            </p:txBody>
          </p:sp>
        </p:grpSp>
      </p:grpSp>
    </p:spTree>
    <p:extLst>
      <p:ext uri="{BB962C8B-B14F-4D97-AF65-F5344CB8AC3E}">
        <p14:creationId xmlns:p14="http://schemas.microsoft.com/office/powerpoint/2010/main" val="3210386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2" name="TextBox 38"/>
          <p:cNvSpPr txBox="1">
            <a:spLocks/>
          </p:cNvSpPr>
          <p:nvPr/>
        </p:nvSpPr>
        <p:spPr bwMode="auto">
          <a:xfrm>
            <a:off x="4674491" y="1384431"/>
            <a:ext cx="4031627" cy="23309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加密是提供数据保护最常用的方法，加密能够提供数据的保密性，并能对其他安全机制起到辅助作用或对它们进行补充。</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85037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2" name="TextBox 38"/>
          <p:cNvSpPr txBox="1">
            <a:spLocks/>
          </p:cNvSpPr>
          <p:nvPr/>
        </p:nvSpPr>
        <p:spPr bwMode="auto">
          <a:xfrm>
            <a:off x="4513981" y="1713708"/>
            <a:ext cx="3711161" cy="123891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解决通信双方发生否认、伪造、篡改、冒充等问题</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24067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2" name="TextBox 38"/>
          <p:cNvSpPr txBox="1">
            <a:spLocks/>
          </p:cNvSpPr>
          <p:nvPr/>
        </p:nvSpPr>
        <p:spPr bwMode="auto">
          <a:xfrm>
            <a:off x="4481756" y="2047976"/>
            <a:ext cx="4250119" cy="171226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是为了确定主体对客体的访问是否合法，以防止未经授权的用户非法访问系统资源。</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08250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2" name="TextBox 38"/>
          <p:cNvSpPr txBox="1">
            <a:spLocks/>
          </p:cNvSpPr>
          <p:nvPr/>
        </p:nvSpPr>
        <p:spPr bwMode="auto">
          <a:xfrm>
            <a:off x="4354380" y="2478256"/>
            <a:ext cx="3669159" cy="93488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用于保证数据单元的完整。</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37007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4162597" y="2440975"/>
            <a:ext cx="2428775"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认证交换机制</a:t>
            </a:r>
            <a:endParaRPr lang="en-US" altLang="zh-CN" sz="2400" dirty="0">
              <a:latin typeface="华文楷体" panose="02010600040101010101" pitchFamily="2" charset="-122"/>
              <a:ea typeface="华文楷体" panose="02010600040101010101" pitchFamily="2" charset="-122"/>
            </a:endParaRPr>
          </a:p>
        </p:txBody>
      </p:sp>
      <p:sp>
        <p:nvSpPr>
          <p:cNvPr id="32" name="TextBox 38"/>
          <p:cNvSpPr txBox="1">
            <a:spLocks/>
          </p:cNvSpPr>
          <p:nvPr/>
        </p:nvSpPr>
        <p:spPr bwMode="auto">
          <a:xfrm>
            <a:off x="4653171" y="3149568"/>
            <a:ext cx="3580586" cy="93488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以交换信息的方式来确认对方的身份。</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4480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4162597" y="2440975"/>
            <a:ext cx="2428775"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认证交换机制</a:t>
            </a:r>
            <a:endParaRPr lang="en-US" altLang="zh-CN" sz="24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4186981" y="2844920"/>
            <a:ext cx="2161687"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流量填充机制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2" name="TextBox 38"/>
          <p:cNvSpPr txBox="1">
            <a:spLocks/>
          </p:cNvSpPr>
          <p:nvPr/>
        </p:nvSpPr>
        <p:spPr bwMode="auto">
          <a:xfrm>
            <a:off x="4875314" y="3541689"/>
            <a:ext cx="3920956" cy="11164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在数据流中填充一些额外数据，防止流量分析。</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57687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4162597" y="2440975"/>
            <a:ext cx="2428775"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认证交换机制</a:t>
            </a:r>
            <a:endParaRPr lang="en-US" altLang="zh-CN" sz="24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4186981" y="2844920"/>
            <a:ext cx="2161687"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流量填充机制</a:t>
            </a:r>
            <a:endParaRPr lang="en-US" altLang="zh-CN" sz="2400" dirty="0">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4177853" y="3235986"/>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路由控制机制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2" name="TextBox 38"/>
          <p:cNvSpPr txBox="1">
            <a:spLocks/>
          </p:cNvSpPr>
          <p:nvPr/>
        </p:nvSpPr>
        <p:spPr bwMode="auto">
          <a:xfrm>
            <a:off x="4518180" y="3686196"/>
            <a:ext cx="3805260" cy="86757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合法发送方选择安全的路由线路发送信息。</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20228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4162597" y="2440975"/>
            <a:ext cx="2428775"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认证交换机制</a:t>
            </a:r>
            <a:endParaRPr lang="en-US" altLang="zh-CN" sz="24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4186981" y="2844920"/>
            <a:ext cx="2161687"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流量填充机制</a:t>
            </a:r>
            <a:endParaRPr lang="en-US" altLang="zh-CN" sz="2400" dirty="0">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4177853" y="3235986"/>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路由控制机制</a:t>
            </a:r>
            <a:endParaRPr lang="en-US" altLang="zh-CN" sz="2400" dirty="0">
              <a:latin typeface="华文楷体" panose="02010600040101010101" pitchFamily="2" charset="-122"/>
              <a:ea typeface="华文楷体" panose="02010600040101010101" pitchFamily="2" charset="-122"/>
            </a:endParaRPr>
          </a:p>
        </p:txBody>
      </p:sp>
      <p:sp>
        <p:nvSpPr>
          <p:cNvPr id="25" name="TextBox 38"/>
          <p:cNvSpPr txBox="1">
            <a:spLocks/>
          </p:cNvSpPr>
          <p:nvPr/>
        </p:nvSpPr>
        <p:spPr bwMode="auto">
          <a:xfrm>
            <a:off x="4186981" y="3675980"/>
            <a:ext cx="1658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公证机制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2" name="TextBox 38"/>
          <p:cNvSpPr txBox="1">
            <a:spLocks/>
          </p:cNvSpPr>
          <p:nvPr/>
        </p:nvSpPr>
        <p:spPr bwMode="auto">
          <a:xfrm>
            <a:off x="4762661" y="4318427"/>
            <a:ext cx="3985883" cy="82215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在多个实体间通信时，保证数据的安全性。</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76228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4162597" y="2440975"/>
            <a:ext cx="2428775"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认证交换机制</a:t>
            </a:r>
            <a:endParaRPr lang="en-US" altLang="zh-CN" sz="24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4186981" y="2844920"/>
            <a:ext cx="2161687"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流量填充机制</a:t>
            </a:r>
            <a:endParaRPr lang="en-US" altLang="zh-CN" sz="2400" dirty="0">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4177853" y="3235986"/>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路由控制机制</a:t>
            </a:r>
            <a:endParaRPr lang="en-US" altLang="zh-CN" sz="2400" dirty="0">
              <a:latin typeface="华文楷体" panose="02010600040101010101" pitchFamily="2" charset="-122"/>
              <a:ea typeface="华文楷体" panose="02010600040101010101" pitchFamily="2" charset="-122"/>
            </a:endParaRPr>
          </a:p>
        </p:txBody>
      </p:sp>
      <p:sp>
        <p:nvSpPr>
          <p:cNvPr id="25" name="TextBox 38"/>
          <p:cNvSpPr txBox="1">
            <a:spLocks/>
          </p:cNvSpPr>
          <p:nvPr/>
        </p:nvSpPr>
        <p:spPr bwMode="auto">
          <a:xfrm>
            <a:off x="4186981" y="3675980"/>
            <a:ext cx="1658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公证机制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7" name="TextBox 38"/>
          <p:cNvSpPr txBox="1">
            <a:spLocks/>
          </p:cNvSpPr>
          <p:nvPr/>
        </p:nvSpPr>
        <p:spPr bwMode="auto">
          <a:xfrm>
            <a:off x="4136573" y="4172028"/>
            <a:ext cx="2172608"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可信功能机制</a:t>
            </a:r>
            <a:endParaRPr lang="en-US" altLang="zh-CN" sz="2400" dirty="0">
              <a:latin typeface="华文楷体" panose="02010600040101010101" pitchFamily="2" charset="-122"/>
              <a:ea typeface="华文楷体" panose="02010600040101010101" pitchFamily="2" charset="-122"/>
            </a:endParaRPr>
          </a:p>
        </p:txBody>
      </p:sp>
      <p:sp>
        <p:nvSpPr>
          <p:cNvPr id="32" name="TextBox 38"/>
          <p:cNvSpPr txBox="1">
            <a:spLocks/>
          </p:cNvSpPr>
          <p:nvPr/>
        </p:nvSpPr>
        <p:spPr bwMode="auto">
          <a:xfrm>
            <a:off x="4526889" y="4641883"/>
            <a:ext cx="4457428" cy="121039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通过扩展其他安全机制的应用范围或增强其效用来加强安全。</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61707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4162597" y="2440975"/>
            <a:ext cx="2428775"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认证交换机制</a:t>
            </a:r>
            <a:endParaRPr lang="en-US" altLang="zh-CN" sz="24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4186981" y="2844920"/>
            <a:ext cx="2161687"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流量填充机制</a:t>
            </a:r>
            <a:endParaRPr lang="en-US" altLang="zh-CN" sz="2400" dirty="0">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4177853" y="3235986"/>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路由控制机制</a:t>
            </a:r>
            <a:endParaRPr lang="en-US" altLang="zh-CN" sz="2400" dirty="0">
              <a:latin typeface="华文楷体" panose="02010600040101010101" pitchFamily="2" charset="-122"/>
              <a:ea typeface="华文楷体" panose="02010600040101010101" pitchFamily="2" charset="-122"/>
            </a:endParaRPr>
          </a:p>
        </p:txBody>
      </p:sp>
      <p:sp>
        <p:nvSpPr>
          <p:cNvPr id="25" name="TextBox 38"/>
          <p:cNvSpPr txBox="1">
            <a:spLocks/>
          </p:cNvSpPr>
          <p:nvPr/>
        </p:nvSpPr>
        <p:spPr bwMode="auto">
          <a:xfrm>
            <a:off x="4186981" y="3675980"/>
            <a:ext cx="1658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公证机制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7" name="TextBox 38"/>
          <p:cNvSpPr txBox="1">
            <a:spLocks/>
          </p:cNvSpPr>
          <p:nvPr/>
        </p:nvSpPr>
        <p:spPr bwMode="auto">
          <a:xfrm>
            <a:off x="4136573" y="4172028"/>
            <a:ext cx="2172608"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可信功能机制</a:t>
            </a:r>
            <a:endParaRPr lang="en-US" altLang="zh-CN" sz="2400" dirty="0">
              <a:latin typeface="华文楷体" panose="02010600040101010101" pitchFamily="2" charset="-122"/>
              <a:ea typeface="华文楷体" panose="02010600040101010101" pitchFamily="2" charset="-122"/>
            </a:endParaRPr>
          </a:p>
        </p:txBody>
      </p:sp>
      <p:sp>
        <p:nvSpPr>
          <p:cNvPr id="28" name="TextBox 38"/>
          <p:cNvSpPr txBox="1">
            <a:spLocks/>
          </p:cNvSpPr>
          <p:nvPr/>
        </p:nvSpPr>
        <p:spPr bwMode="auto">
          <a:xfrm>
            <a:off x="4136574" y="4599098"/>
            <a:ext cx="2221292"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安全标签机制</a:t>
            </a:r>
            <a:endParaRPr lang="en-US" altLang="zh-CN" sz="2400" dirty="0">
              <a:latin typeface="华文楷体" panose="02010600040101010101" pitchFamily="2" charset="-122"/>
              <a:ea typeface="华文楷体" panose="02010600040101010101" pitchFamily="2" charset="-122"/>
            </a:endParaRPr>
          </a:p>
        </p:txBody>
      </p:sp>
      <p:sp>
        <p:nvSpPr>
          <p:cNvPr id="32" name="TextBox 38"/>
          <p:cNvSpPr txBox="1">
            <a:spLocks/>
          </p:cNvSpPr>
          <p:nvPr/>
        </p:nvSpPr>
        <p:spPr bwMode="auto">
          <a:xfrm>
            <a:off x="4501657" y="5177841"/>
            <a:ext cx="3258498" cy="103261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标明安全对象的敏感程度或保护级别。</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3394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
          <p:cNvSpPr/>
          <p:nvPr/>
        </p:nvSpPr>
        <p:spPr>
          <a:xfrm>
            <a:off x="5649141" y="3028905"/>
            <a:ext cx="3475971" cy="802925"/>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7" name="Rectangle 5"/>
          <p:cNvSpPr/>
          <p:nvPr/>
        </p:nvSpPr>
        <p:spPr>
          <a:xfrm>
            <a:off x="1" y="3054358"/>
            <a:ext cx="2275392" cy="802925"/>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4" name="标题 1"/>
          <p:cNvSpPr>
            <a:spLocks noGrp="1"/>
          </p:cNvSpPr>
          <p:nvPr>
            <p:ph type="title"/>
          </p:nvPr>
        </p:nvSpPr>
        <p:spPr>
          <a:xfrm>
            <a:off x="628650" y="704689"/>
            <a:ext cx="1210545" cy="646437"/>
          </a:xfrm>
          <a:noFill/>
          <a:ln w="9525">
            <a:noFill/>
            <a:bevel/>
          </a:ln>
        </p:spPr>
        <p:txBody>
          <a:bodyPr wrap="none" lIns="91419" tIns="45709" rIns="91419" bIns="45709">
            <a:spAutoFit/>
          </a:bodyPr>
          <a:lstStyle/>
          <a:p>
            <a:pPr defTabSz="913924"/>
            <a:r>
              <a:rPr lang="zh-CN" altLang="en-US" sz="4001" kern="0" dirty="0">
                <a:solidFill>
                  <a:srgbClr val="04B0BE"/>
                </a:solidFill>
                <a:latin typeface="Arial" panose="020B0604020202020204" pitchFamily="34" charset="0"/>
                <a:ea typeface="微软雅黑" panose="020B0503020204020204" pitchFamily="34" charset="-122"/>
                <a:cs typeface="+mn-cs"/>
              </a:rPr>
              <a:t>内容</a:t>
            </a:r>
          </a:p>
        </p:txBody>
      </p:sp>
      <p:sp>
        <p:nvSpPr>
          <p:cNvPr id="3" name="Rectangle 4"/>
          <p:cNvSpPr/>
          <p:nvPr/>
        </p:nvSpPr>
        <p:spPr>
          <a:xfrm>
            <a:off x="2577597" y="3065169"/>
            <a:ext cx="3071544" cy="781304"/>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grpSp>
        <p:nvGrpSpPr>
          <p:cNvPr id="9" name="Group 9"/>
          <p:cNvGrpSpPr/>
          <p:nvPr/>
        </p:nvGrpSpPr>
        <p:grpSpPr>
          <a:xfrm>
            <a:off x="1966297" y="4221982"/>
            <a:ext cx="3378431" cy="1908363"/>
            <a:chOff x="3145693" y="3971635"/>
            <a:chExt cx="2256353" cy="881722"/>
          </a:xfrm>
        </p:grpSpPr>
        <p:sp>
          <p:nvSpPr>
            <p:cNvPr id="11" name="TextBox 34"/>
            <p:cNvSpPr txBox="1">
              <a:spLocks/>
            </p:cNvSpPr>
            <p:nvPr/>
          </p:nvSpPr>
          <p:spPr bwMode="auto">
            <a:xfrm>
              <a:off x="3145693" y="3971635"/>
              <a:ext cx="598241" cy="30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eaLnBrk="1" hangingPunct="1">
                <a:spcBef>
                  <a:spcPct val="0"/>
                </a:spcBef>
                <a:buFontTx/>
                <a:buNone/>
              </a:pPr>
              <a:r>
                <a:rPr lang="en-US" altLang="zh-CN" sz="3200" b="1" dirty="0">
                  <a:solidFill>
                    <a:srgbClr val="FFC000"/>
                  </a:solidFill>
                </a:rPr>
                <a:t>05</a:t>
              </a:r>
            </a:p>
          </p:txBody>
        </p:sp>
        <p:grpSp>
          <p:nvGrpSpPr>
            <p:cNvPr id="12" name="Group 39"/>
            <p:cNvGrpSpPr/>
            <p:nvPr/>
          </p:nvGrpSpPr>
          <p:grpSpPr>
            <a:xfrm>
              <a:off x="3166966" y="3999222"/>
              <a:ext cx="2235080" cy="854135"/>
              <a:chOff x="494531" y="2487179"/>
              <a:chExt cx="2298508" cy="854135"/>
            </a:xfrm>
          </p:grpSpPr>
          <p:sp>
            <p:nvSpPr>
              <p:cNvPr id="13" name="TextBox 41"/>
              <p:cNvSpPr txBox="1">
                <a:spLocks/>
              </p:cNvSpPr>
              <p:nvPr/>
            </p:nvSpPr>
            <p:spPr bwMode="auto">
              <a:xfrm>
                <a:off x="923914" y="2487179"/>
                <a:ext cx="1869125" cy="246221"/>
              </a:xfrm>
              <a:prstGeom prst="rect">
                <a:avLst/>
              </a:prstGeom>
              <a:noFill/>
              <a:ln w="9525">
                <a:noFill/>
                <a:miter lim="800000"/>
                <a:headEnd/>
                <a:tailEnd/>
              </a:ln>
            </p:spPr>
            <p:txBody>
              <a:bodyPr wrap="none" lIns="54000" tIns="0" rIns="162000" bIns="0" anchor="ctr" anchorCtr="0">
                <a:normAutofit/>
                <a:scene3d>
                  <a:camera prst="orthographicFront"/>
                  <a:lightRig rig="threePt" dir="t"/>
                </a:scene3d>
                <a:sp3d>
                  <a:bevelT w="0" h="0"/>
                </a:sp3d>
              </a:bodyPr>
              <a:lstStyle/>
              <a:p>
                <a:pPr marL="0" lvl="1"/>
                <a:r>
                  <a:rPr lang="zh-CN" altLang="en-US" sz="3200" b="1" dirty="0">
                    <a:solidFill>
                      <a:srgbClr val="FFC000"/>
                    </a:solidFill>
                  </a:rPr>
                  <a:t>网络安全协议</a:t>
                </a:r>
              </a:p>
            </p:txBody>
          </p:sp>
          <p:sp>
            <p:nvSpPr>
              <p:cNvPr id="14" name="TextBox 42"/>
              <p:cNvSpPr txBox="1">
                <a:spLocks/>
              </p:cNvSpPr>
              <p:nvPr/>
            </p:nvSpPr>
            <p:spPr bwMode="auto">
              <a:xfrm>
                <a:off x="494531" y="2718644"/>
                <a:ext cx="1794315" cy="62267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en-US" altLang="zh-CN" sz="2400" dirty="0" err="1">
                    <a:latin typeface="华文楷体" panose="02010600040101010101" pitchFamily="2" charset="-122"/>
                    <a:ea typeface="华文楷体" panose="02010600040101010101" pitchFamily="2" charset="-122"/>
                  </a:rPr>
                  <a:t>IPSec</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en-US" altLang="zh-CN" sz="2400" dirty="0">
                    <a:latin typeface="华文楷体" panose="02010600040101010101" pitchFamily="2" charset="-122"/>
                    <a:ea typeface="华文楷体" panose="02010600040101010101" pitchFamily="2" charset="-122"/>
                  </a:rPr>
                  <a:t>SSL</a:t>
                </a:r>
              </a:p>
              <a:p>
                <a:pPr algn="l">
                  <a:lnSpc>
                    <a:spcPct val="120000"/>
                  </a:lnSpc>
                  <a:defRPr/>
                </a:pPr>
                <a:r>
                  <a:rPr lang="en-US" altLang="zh-CN" sz="2400" dirty="0">
                    <a:latin typeface="华文楷体" panose="02010600040101010101" pitchFamily="2" charset="-122"/>
                    <a:ea typeface="华文楷体" panose="02010600040101010101" pitchFamily="2" charset="-122"/>
                  </a:rPr>
                  <a:t>PKI</a:t>
                </a:r>
              </a:p>
            </p:txBody>
          </p:sp>
        </p:grpSp>
      </p:grpSp>
      <p:grpSp>
        <p:nvGrpSpPr>
          <p:cNvPr id="17" name="组合 16"/>
          <p:cNvGrpSpPr/>
          <p:nvPr/>
        </p:nvGrpSpPr>
        <p:grpSpPr>
          <a:xfrm>
            <a:off x="5186019" y="2767347"/>
            <a:ext cx="1346398" cy="1312566"/>
            <a:chOff x="5070108" y="2767347"/>
            <a:chExt cx="1346398" cy="1312566"/>
          </a:xfrm>
        </p:grpSpPr>
        <p:sp>
          <p:nvSpPr>
            <p:cNvPr id="15" name="Oval 24"/>
            <p:cNvSpPr/>
            <p:nvPr/>
          </p:nvSpPr>
          <p:spPr bwMode="auto">
            <a:xfrm>
              <a:off x="5070108" y="2767347"/>
              <a:ext cx="1346398" cy="131256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6" name="Freeform: Shape 48"/>
            <p:cNvSpPr>
              <a:spLocks/>
            </p:cNvSpPr>
            <p:nvPr/>
          </p:nvSpPr>
          <p:spPr bwMode="auto">
            <a:xfrm>
              <a:off x="5277996" y="3006178"/>
              <a:ext cx="930621" cy="907235"/>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sz="1350"/>
            </a:p>
          </p:txBody>
        </p:sp>
      </p:grpSp>
      <p:grpSp>
        <p:nvGrpSpPr>
          <p:cNvPr id="23" name="Group 9"/>
          <p:cNvGrpSpPr/>
          <p:nvPr/>
        </p:nvGrpSpPr>
        <p:grpSpPr>
          <a:xfrm>
            <a:off x="4967071" y="1043191"/>
            <a:ext cx="4048140" cy="1642490"/>
            <a:chOff x="3185443" y="4138711"/>
            <a:chExt cx="2904132" cy="758880"/>
          </a:xfrm>
        </p:grpSpPr>
        <p:sp>
          <p:nvSpPr>
            <p:cNvPr id="24" name="TextBox 34"/>
            <p:cNvSpPr txBox="1">
              <a:spLocks/>
            </p:cNvSpPr>
            <p:nvPr/>
          </p:nvSpPr>
          <p:spPr bwMode="auto">
            <a:xfrm>
              <a:off x="3185443" y="4596196"/>
              <a:ext cx="598241" cy="30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eaLnBrk="1" hangingPunct="1">
                <a:spcBef>
                  <a:spcPct val="0"/>
                </a:spcBef>
                <a:buFontTx/>
                <a:buNone/>
              </a:pPr>
              <a:r>
                <a:rPr lang="en-US" altLang="zh-CN" sz="3200" b="1" dirty="0">
                  <a:solidFill>
                    <a:schemeClr val="accent2">
                      <a:lumMod val="50000"/>
                    </a:schemeClr>
                  </a:solidFill>
                </a:rPr>
                <a:t>06</a:t>
              </a:r>
            </a:p>
          </p:txBody>
        </p:sp>
        <p:grpSp>
          <p:nvGrpSpPr>
            <p:cNvPr id="25" name="Group 39"/>
            <p:cNvGrpSpPr/>
            <p:nvPr/>
          </p:nvGrpSpPr>
          <p:grpSpPr>
            <a:xfrm>
              <a:off x="3185443" y="4138711"/>
              <a:ext cx="2904132" cy="731293"/>
              <a:chOff x="513532" y="2626668"/>
              <a:chExt cx="2986547" cy="731293"/>
            </a:xfrm>
          </p:grpSpPr>
          <p:sp>
            <p:nvSpPr>
              <p:cNvPr id="26" name="TextBox 41"/>
              <p:cNvSpPr txBox="1">
                <a:spLocks/>
              </p:cNvSpPr>
              <p:nvPr/>
            </p:nvSpPr>
            <p:spPr bwMode="auto">
              <a:xfrm>
                <a:off x="964793" y="3111740"/>
                <a:ext cx="2535286" cy="246221"/>
              </a:xfrm>
              <a:prstGeom prst="rect">
                <a:avLst/>
              </a:prstGeom>
              <a:noFill/>
              <a:ln w="9525">
                <a:noFill/>
                <a:miter lim="800000"/>
                <a:headEnd/>
                <a:tailEnd/>
              </a:ln>
            </p:spPr>
            <p:txBody>
              <a:bodyPr wrap="none" lIns="54000" tIns="0" rIns="162000" bIns="0" anchor="ctr" anchorCtr="0">
                <a:normAutofit/>
                <a:scene3d>
                  <a:camera prst="orthographicFront"/>
                  <a:lightRig rig="threePt" dir="t"/>
                </a:scene3d>
                <a:sp3d>
                  <a:bevelT w="0" h="0"/>
                </a:sp3d>
              </a:bodyPr>
              <a:lstStyle/>
              <a:p>
                <a:pPr marL="0" lvl="1"/>
                <a:r>
                  <a:rPr lang="zh-CN" altLang="en-US" sz="3200" b="1" dirty="0">
                    <a:solidFill>
                      <a:schemeClr val="accent2">
                        <a:lumMod val="50000"/>
                      </a:schemeClr>
                    </a:solidFill>
                  </a:rPr>
                  <a:t>防火墙与入侵检测</a:t>
                </a:r>
              </a:p>
            </p:txBody>
          </p:sp>
          <p:sp>
            <p:nvSpPr>
              <p:cNvPr id="27" name="TextBox 42"/>
              <p:cNvSpPr txBox="1">
                <a:spLocks/>
              </p:cNvSpPr>
              <p:nvPr/>
            </p:nvSpPr>
            <p:spPr bwMode="auto">
              <a:xfrm>
                <a:off x="513532" y="2626668"/>
                <a:ext cx="2207421" cy="44737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zh-CN" altLang="en-US" sz="2400" dirty="0">
                    <a:latin typeface="华文楷体" panose="02010600040101010101" pitchFamily="2" charset="-122"/>
                    <a:ea typeface="华文楷体" panose="02010600040101010101" pitchFamily="2" charset="-122"/>
                  </a:rPr>
                  <a:t>防火墙技术</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入侵检测技术</a:t>
                </a:r>
                <a:endParaRPr lang="en-US" altLang="zh-CN" sz="2400" dirty="0">
                  <a:latin typeface="华文楷体" panose="02010600040101010101" pitchFamily="2" charset="-122"/>
                  <a:ea typeface="华文楷体" panose="02010600040101010101" pitchFamily="2" charset="-122"/>
                </a:endParaRPr>
              </a:p>
            </p:txBody>
          </p:sp>
        </p:grpSp>
      </p:grpSp>
      <p:grpSp>
        <p:nvGrpSpPr>
          <p:cNvPr id="8" name="组合 7"/>
          <p:cNvGrpSpPr/>
          <p:nvPr/>
        </p:nvGrpSpPr>
        <p:grpSpPr>
          <a:xfrm>
            <a:off x="1687399" y="2732631"/>
            <a:ext cx="1478192" cy="1407883"/>
            <a:chOff x="2205166" y="1017431"/>
            <a:chExt cx="1478192" cy="1407883"/>
          </a:xfrm>
        </p:grpSpPr>
        <p:sp>
          <p:nvSpPr>
            <p:cNvPr id="22" name="Oval 13"/>
            <p:cNvSpPr/>
            <p:nvPr/>
          </p:nvSpPr>
          <p:spPr bwMode="auto">
            <a:xfrm>
              <a:off x="2205166" y="1017431"/>
              <a:ext cx="1478192" cy="1407883"/>
            </a:xfrm>
            <a:prstGeom prst="ellipse">
              <a:avLst/>
            </a:prstGeom>
            <a:solidFill>
              <a:schemeClr val="accent4"/>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sz="1350"/>
            </a:p>
          </p:txBody>
        </p:sp>
        <p:sp>
          <p:nvSpPr>
            <p:cNvPr id="29" name="Freeform: Shape 43"/>
            <p:cNvSpPr>
              <a:spLocks/>
            </p:cNvSpPr>
            <p:nvPr/>
          </p:nvSpPr>
          <p:spPr bwMode="auto">
            <a:xfrm>
              <a:off x="2498277" y="1295537"/>
              <a:ext cx="891969" cy="84954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p:spPr>
          <p:txBody>
            <a:bodyPr anchor="ctr"/>
            <a:lstStyle/>
            <a:p>
              <a:pPr algn="ctr"/>
              <a:endParaRPr sz="1350"/>
            </a:p>
          </p:txBody>
        </p:sp>
      </p:grpSp>
    </p:spTree>
    <p:extLst>
      <p:ext uri="{BB962C8B-B14F-4D97-AF65-F5344CB8AC3E}">
        <p14:creationId xmlns:p14="http://schemas.microsoft.com/office/powerpoint/2010/main" val="1060524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4162597" y="2440975"/>
            <a:ext cx="2428775"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认证交换机制</a:t>
            </a:r>
            <a:endParaRPr lang="en-US" altLang="zh-CN" sz="24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4186981" y="2844920"/>
            <a:ext cx="2161687"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流量填充机制</a:t>
            </a:r>
            <a:endParaRPr lang="en-US" altLang="zh-CN" sz="2400" dirty="0">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4177853" y="3235986"/>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路由控制机制</a:t>
            </a:r>
            <a:endParaRPr lang="en-US" altLang="zh-CN" sz="2400" dirty="0">
              <a:latin typeface="华文楷体" panose="02010600040101010101" pitchFamily="2" charset="-122"/>
              <a:ea typeface="华文楷体" panose="02010600040101010101" pitchFamily="2" charset="-122"/>
            </a:endParaRPr>
          </a:p>
        </p:txBody>
      </p:sp>
      <p:sp>
        <p:nvSpPr>
          <p:cNvPr id="25" name="TextBox 38"/>
          <p:cNvSpPr txBox="1">
            <a:spLocks/>
          </p:cNvSpPr>
          <p:nvPr/>
        </p:nvSpPr>
        <p:spPr bwMode="auto">
          <a:xfrm>
            <a:off x="4186981" y="3675980"/>
            <a:ext cx="1658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公证机制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7" name="TextBox 38"/>
          <p:cNvSpPr txBox="1">
            <a:spLocks/>
          </p:cNvSpPr>
          <p:nvPr/>
        </p:nvSpPr>
        <p:spPr bwMode="auto">
          <a:xfrm>
            <a:off x="4136573" y="4172028"/>
            <a:ext cx="2172608"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可信功能机制</a:t>
            </a:r>
            <a:endParaRPr lang="en-US" altLang="zh-CN" sz="2400" dirty="0">
              <a:latin typeface="华文楷体" panose="02010600040101010101" pitchFamily="2" charset="-122"/>
              <a:ea typeface="华文楷体" panose="02010600040101010101" pitchFamily="2" charset="-122"/>
            </a:endParaRPr>
          </a:p>
        </p:txBody>
      </p:sp>
      <p:sp>
        <p:nvSpPr>
          <p:cNvPr id="28" name="TextBox 38"/>
          <p:cNvSpPr txBox="1">
            <a:spLocks/>
          </p:cNvSpPr>
          <p:nvPr/>
        </p:nvSpPr>
        <p:spPr bwMode="auto">
          <a:xfrm>
            <a:off x="4136574" y="4599098"/>
            <a:ext cx="2221292"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安全标签机制</a:t>
            </a:r>
            <a:endParaRPr lang="en-US" altLang="zh-CN" sz="2400" dirty="0">
              <a:latin typeface="华文楷体" panose="02010600040101010101" pitchFamily="2" charset="-122"/>
              <a:ea typeface="华文楷体" panose="02010600040101010101" pitchFamily="2" charset="-122"/>
            </a:endParaRPr>
          </a:p>
        </p:txBody>
      </p:sp>
      <p:sp>
        <p:nvSpPr>
          <p:cNvPr id="29" name="TextBox 38"/>
          <p:cNvSpPr txBox="1">
            <a:spLocks/>
          </p:cNvSpPr>
          <p:nvPr/>
        </p:nvSpPr>
        <p:spPr bwMode="auto">
          <a:xfrm>
            <a:off x="4136573" y="5041680"/>
            <a:ext cx="2258274"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事件检测机制</a:t>
            </a:r>
            <a:endParaRPr lang="en-US" altLang="zh-CN" sz="2400" dirty="0">
              <a:latin typeface="华文楷体" panose="02010600040101010101" pitchFamily="2" charset="-122"/>
              <a:ea typeface="华文楷体" panose="02010600040101010101" pitchFamily="2" charset="-122"/>
            </a:endParaRPr>
          </a:p>
        </p:txBody>
      </p:sp>
      <p:sp>
        <p:nvSpPr>
          <p:cNvPr id="32" name="TextBox 38"/>
          <p:cNvSpPr txBox="1">
            <a:spLocks/>
          </p:cNvSpPr>
          <p:nvPr/>
        </p:nvSpPr>
        <p:spPr bwMode="auto">
          <a:xfrm>
            <a:off x="6366994" y="3686196"/>
            <a:ext cx="2538293" cy="281476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检查和报告本地或远程发生的与安全相关的事件，包括破坏事件和正常事件。</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81351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4162597" y="2440975"/>
            <a:ext cx="2428775"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认证交换机制</a:t>
            </a:r>
            <a:endParaRPr lang="en-US" altLang="zh-CN" sz="24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4186981" y="2844920"/>
            <a:ext cx="2161687"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流量填充机制</a:t>
            </a:r>
            <a:endParaRPr lang="en-US" altLang="zh-CN" sz="2400" dirty="0">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4177853" y="3235986"/>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路由控制机制</a:t>
            </a:r>
            <a:endParaRPr lang="en-US" altLang="zh-CN" sz="2400" dirty="0">
              <a:latin typeface="华文楷体" panose="02010600040101010101" pitchFamily="2" charset="-122"/>
              <a:ea typeface="华文楷体" panose="02010600040101010101" pitchFamily="2" charset="-122"/>
            </a:endParaRPr>
          </a:p>
        </p:txBody>
      </p:sp>
      <p:sp>
        <p:nvSpPr>
          <p:cNvPr id="25" name="TextBox 38"/>
          <p:cNvSpPr txBox="1">
            <a:spLocks/>
          </p:cNvSpPr>
          <p:nvPr/>
        </p:nvSpPr>
        <p:spPr bwMode="auto">
          <a:xfrm>
            <a:off x="4186981" y="3675980"/>
            <a:ext cx="1658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公证机制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7" name="TextBox 38"/>
          <p:cNvSpPr txBox="1">
            <a:spLocks/>
          </p:cNvSpPr>
          <p:nvPr/>
        </p:nvSpPr>
        <p:spPr bwMode="auto">
          <a:xfrm>
            <a:off x="4136573" y="4172028"/>
            <a:ext cx="2172608"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可信功能机制</a:t>
            </a:r>
            <a:endParaRPr lang="en-US" altLang="zh-CN" sz="2400" dirty="0">
              <a:latin typeface="华文楷体" panose="02010600040101010101" pitchFamily="2" charset="-122"/>
              <a:ea typeface="华文楷体" panose="02010600040101010101" pitchFamily="2" charset="-122"/>
            </a:endParaRPr>
          </a:p>
        </p:txBody>
      </p:sp>
      <p:sp>
        <p:nvSpPr>
          <p:cNvPr id="28" name="TextBox 38"/>
          <p:cNvSpPr txBox="1">
            <a:spLocks/>
          </p:cNvSpPr>
          <p:nvPr/>
        </p:nvSpPr>
        <p:spPr bwMode="auto">
          <a:xfrm>
            <a:off x="4136574" y="4599098"/>
            <a:ext cx="2221292"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安全标签机制</a:t>
            </a:r>
            <a:endParaRPr lang="en-US" altLang="zh-CN" sz="2400" dirty="0">
              <a:latin typeface="华文楷体" panose="02010600040101010101" pitchFamily="2" charset="-122"/>
              <a:ea typeface="华文楷体" panose="02010600040101010101" pitchFamily="2" charset="-122"/>
            </a:endParaRPr>
          </a:p>
        </p:txBody>
      </p:sp>
      <p:sp>
        <p:nvSpPr>
          <p:cNvPr id="29" name="TextBox 38"/>
          <p:cNvSpPr txBox="1">
            <a:spLocks/>
          </p:cNvSpPr>
          <p:nvPr/>
        </p:nvSpPr>
        <p:spPr bwMode="auto">
          <a:xfrm>
            <a:off x="4136573" y="5041680"/>
            <a:ext cx="2258274"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事件监测机制</a:t>
            </a:r>
            <a:endParaRPr lang="en-US" altLang="zh-CN" sz="2400" dirty="0">
              <a:latin typeface="华文楷体" panose="02010600040101010101" pitchFamily="2" charset="-122"/>
              <a:ea typeface="华文楷体" panose="02010600040101010101" pitchFamily="2" charset="-122"/>
            </a:endParaRPr>
          </a:p>
        </p:txBody>
      </p:sp>
      <p:sp>
        <p:nvSpPr>
          <p:cNvPr id="30" name="TextBox 38"/>
          <p:cNvSpPr txBox="1">
            <a:spLocks/>
          </p:cNvSpPr>
          <p:nvPr/>
        </p:nvSpPr>
        <p:spPr bwMode="auto">
          <a:xfrm>
            <a:off x="4121318" y="5485062"/>
            <a:ext cx="2239441"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审计跟踪机制</a:t>
            </a:r>
            <a:endParaRPr lang="en-US" altLang="zh-CN" sz="2400" dirty="0">
              <a:latin typeface="华文楷体" panose="02010600040101010101" pitchFamily="2" charset="-122"/>
              <a:ea typeface="华文楷体" panose="02010600040101010101" pitchFamily="2" charset="-122"/>
            </a:endParaRPr>
          </a:p>
        </p:txBody>
      </p:sp>
      <p:sp>
        <p:nvSpPr>
          <p:cNvPr id="32" name="TextBox 38"/>
          <p:cNvSpPr txBox="1">
            <a:spLocks/>
          </p:cNvSpPr>
          <p:nvPr/>
        </p:nvSpPr>
        <p:spPr bwMode="auto">
          <a:xfrm>
            <a:off x="6357866" y="4212081"/>
            <a:ext cx="2269756" cy="21462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收集数据，检查系统记录和行为，测试系统控制信息是否正常。</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8823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4162597" y="2440975"/>
            <a:ext cx="2428775"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认证交换机制</a:t>
            </a:r>
            <a:endParaRPr lang="en-US" altLang="zh-CN" sz="24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4186981" y="2844920"/>
            <a:ext cx="2161687"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流量填充机制</a:t>
            </a:r>
            <a:endParaRPr lang="en-US" altLang="zh-CN" sz="2400" dirty="0">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4177853" y="3235986"/>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路由控制机制</a:t>
            </a:r>
            <a:endParaRPr lang="en-US" altLang="zh-CN" sz="2400" dirty="0">
              <a:latin typeface="华文楷体" panose="02010600040101010101" pitchFamily="2" charset="-122"/>
              <a:ea typeface="华文楷体" panose="02010600040101010101" pitchFamily="2" charset="-122"/>
            </a:endParaRPr>
          </a:p>
        </p:txBody>
      </p:sp>
      <p:sp>
        <p:nvSpPr>
          <p:cNvPr id="25" name="TextBox 38"/>
          <p:cNvSpPr txBox="1">
            <a:spLocks/>
          </p:cNvSpPr>
          <p:nvPr/>
        </p:nvSpPr>
        <p:spPr bwMode="auto">
          <a:xfrm>
            <a:off x="4186981" y="3675980"/>
            <a:ext cx="1658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公证机制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7" name="TextBox 38"/>
          <p:cNvSpPr txBox="1">
            <a:spLocks/>
          </p:cNvSpPr>
          <p:nvPr/>
        </p:nvSpPr>
        <p:spPr bwMode="auto">
          <a:xfrm>
            <a:off x="4136573" y="4172028"/>
            <a:ext cx="2172608"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可信功能机制</a:t>
            </a:r>
            <a:endParaRPr lang="en-US" altLang="zh-CN" sz="2400" dirty="0">
              <a:latin typeface="华文楷体" panose="02010600040101010101" pitchFamily="2" charset="-122"/>
              <a:ea typeface="华文楷体" panose="02010600040101010101" pitchFamily="2" charset="-122"/>
            </a:endParaRPr>
          </a:p>
        </p:txBody>
      </p:sp>
      <p:sp>
        <p:nvSpPr>
          <p:cNvPr id="28" name="TextBox 38"/>
          <p:cNvSpPr txBox="1">
            <a:spLocks/>
          </p:cNvSpPr>
          <p:nvPr/>
        </p:nvSpPr>
        <p:spPr bwMode="auto">
          <a:xfrm>
            <a:off x="4136574" y="4599098"/>
            <a:ext cx="2221292"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安全标签机制</a:t>
            </a:r>
            <a:endParaRPr lang="en-US" altLang="zh-CN" sz="2400" dirty="0">
              <a:latin typeface="华文楷体" panose="02010600040101010101" pitchFamily="2" charset="-122"/>
              <a:ea typeface="华文楷体" panose="02010600040101010101" pitchFamily="2" charset="-122"/>
            </a:endParaRPr>
          </a:p>
        </p:txBody>
      </p:sp>
      <p:sp>
        <p:nvSpPr>
          <p:cNvPr id="29" name="TextBox 38"/>
          <p:cNvSpPr txBox="1">
            <a:spLocks/>
          </p:cNvSpPr>
          <p:nvPr/>
        </p:nvSpPr>
        <p:spPr bwMode="auto">
          <a:xfrm>
            <a:off x="4136573" y="5041680"/>
            <a:ext cx="2258274"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事件监测机制</a:t>
            </a:r>
            <a:endParaRPr lang="en-US" altLang="zh-CN" sz="2400" dirty="0">
              <a:latin typeface="华文楷体" panose="02010600040101010101" pitchFamily="2" charset="-122"/>
              <a:ea typeface="华文楷体" panose="02010600040101010101" pitchFamily="2" charset="-122"/>
            </a:endParaRPr>
          </a:p>
        </p:txBody>
      </p:sp>
      <p:sp>
        <p:nvSpPr>
          <p:cNvPr id="30" name="TextBox 38"/>
          <p:cNvSpPr txBox="1">
            <a:spLocks/>
          </p:cNvSpPr>
          <p:nvPr/>
        </p:nvSpPr>
        <p:spPr bwMode="auto">
          <a:xfrm>
            <a:off x="4121318" y="5485062"/>
            <a:ext cx="2239441"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审计跟踪机制</a:t>
            </a:r>
            <a:endParaRPr lang="en-US" altLang="zh-CN" sz="2400" dirty="0">
              <a:latin typeface="华文楷体" panose="02010600040101010101" pitchFamily="2" charset="-122"/>
              <a:ea typeface="华文楷体" panose="02010600040101010101" pitchFamily="2" charset="-122"/>
            </a:endParaRPr>
          </a:p>
        </p:txBody>
      </p:sp>
      <p:sp>
        <p:nvSpPr>
          <p:cNvPr id="31" name="TextBox 38"/>
          <p:cNvSpPr txBox="1">
            <a:spLocks/>
          </p:cNvSpPr>
          <p:nvPr/>
        </p:nvSpPr>
        <p:spPr bwMode="auto">
          <a:xfrm>
            <a:off x="4121318" y="5923543"/>
            <a:ext cx="2276422"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安全恢复机制</a:t>
            </a:r>
            <a:endParaRPr lang="en-US" altLang="zh-CN" sz="2400" dirty="0">
              <a:latin typeface="华文楷体" panose="02010600040101010101" pitchFamily="2" charset="-122"/>
              <a:ea typeface="华文楷体" panose="02010600040101010101" pitchFamily="2" charset="-122"/>
            </a:endParaRPr>
          </a:p>
        </p:txBody>
      </p:sp>
      <p:sp>
        <p:nvSpPr>
          <p:cNvPr id="32" name="TextBox 38"/>
          <p:cNvSpPr txBox="1">
            <a:spLocks/>
          </p:cNvSpPr>
          <p:nvPr/>
        </p:nvSpPr>
        <p:spPr bwMode="auto">
          <a:xfrm>
            <a:off x="6382736" y="4432018"/>
            <a:ext cx="2437933" cy="198219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B0F0"/>
                </a:solidFill>
                <a:latin typeface="华文楷体" panose="02010600040101010101" pitchFamily="2" charset="-122"/>
                <a:ea typeface="华文楷体" panose="02010600040101010101" pitchFamily="2" charset="-122"/>
              </a:rPr>
              <a:t>从系统的安全受到破坏的状态恢复到安全状态。</a:t>
            </a:r>
            <a:endParaRPr lang="en-US" altLang="zh-CN" sz="2400" dirty="0">
              <a:solidFill>
                <a:srgbClr val="00B0F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66767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安全机制</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38"/>
          <p:cNvSpPr txBox="1">
            <a:spLocks/>
          </p:cNvSpPr>
          <p:nvPr/>
        </p:nvSpPr>
        <p:spPr bwMode="auto">
          <a:xfrm>
            <a:off x="589685" y="2622628"/>
            <a:ext cx="558966" cy="262445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3" name="左大括号 12"/>
          <p:cNvSpPr/>
          <p:nvPr/>
        </p:nvSpPr>
        <p:spPr>
          <a:xfrm>
            <a:off x="1185883" y="2622628"/>
            <a:ext cx="265655" cy="2722104"/>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4" name="TextBox 38"/>
          <p:cNvSpPr txBox="1">
            <a:spLocks/>
          </p:cNvSpPr>
          <p:nvPr/>
        </p:nvSpPr>
        <p:spPr bwMode="auto">
          <a:xfrm>
            <a:off x="1380084" y="2333164"/>
            <a:ext cx="2551080" cy="4946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特定安全机制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5" name="TextBox 38"/>
          <p:cNvSpPr txBox="1">
            <a:spLocks/>
          </p:cNvSpPr>
          <p:nvPr/>
        </p:nvSpPr>
        <p:spPr bwMode="auto">
          <a:xfrm>
            <a:off x="1380084" y="5025431"/>
            <a:ext cx="2551080" cy="5195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普通安全机制</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16" name="左大括号 15"/>
          <p:cNvSpPr/>
          <p:nvPr/>
        </p:nvSpPr>
        <p:spPr>
          <a:xfrm>
            <a:off x="3818482" y="820034"/>
            <a:ext cx="256717" cy="3172417"/>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7" name="TextBox 38"/>
          <p:cNvSpPr txBox="1">
            <a:spLocks/>
          </p:cNvSpPr>
          <p:nvPr/>
        </p:nvSpPr>
        <p:spPr bwMode="auto">
          <a:xfrm>
            <a:off x="4177853" y="636490"/>
            <a:ext cx="1640335"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加密机制</a:t>
            </a:r>
            <a:endParaRPr lang="en-US" altLang="zh-CN" sz="2400" dirty="0">
              <a:latin typeface="华文楷体" panose="02010600040101010101" pitchFamily="2" charset="-122"/>
              <a:ea typeface="华文楷体" panose="02010600040101010101" pitchFamily="2" charset="-122"/>
            </a:endParaRPr>
          </a:p>
        </p:txBody>
      </p:sp>
      <p:sp>
        <p:nvSpPr>
          <p:cNvPr id="18" name="TextBox 38"/>
          <p:cNvSpPr txBox="1">
            <a:spLocks/>
          </p:cNvSpPr>
          <p:nvPr/>
        </p:nvSpPr>
        <p:spPr bwMode="auto">
          <a:xfrm>
            <a:off x="4137652" y="1116892"/>
            <a:ext cx="2172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数字签名机制</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4162597" y="1572951"/>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访问控制机制</a:t>
            </a:r>
            <a:endParaRPr lang="en-US" altLang="zh-CN" sz="2400" dirty="0">
              <a:latin typeface="华文楷体" panose="02010600040101010101" pitchFamily="2" charset="-122"/>
              <a:ea typeface="华文楷体" panose="02010600040101010101" pitchFamily="2" charset="-122"/>
            </a:endParaRPr>
          </a:p>
        </p:txBody>
      </p:sp>
      <p:sp>
        <p:nvSpPr>
          <p:cNvPr id="20" name="TextBox 38"/>
          <p:cNvSpPr txBox="1">
            <a:spLocks/>
          </p:cNvSpPr>
          <p:nvPr/>
        </p:nvSpPr>
        <p:spPr bwMode="auto">
          <a:xfrm>
            <a:off x="4136573" y="2028046"/>
            <a:ext cx="2619030"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数据完整性机制</a:t>
            </a:r>
            <a:endParaRPr lang="en-US" altLang="zh-CN" sz="24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4162597" y="2440975"/>
            <a:ext cx="2428775"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认证交换机制</a:t>
            </a:r>
            <a:endParaRPr lang="en-US" altLang="zh-CN" sz="24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4186981" y="2844920"/>
            <a:ext cx="2161687"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流量填充机制</a:t>
            </a:r>
            <a:endParaRPr lang="en-US" altLang="zh-CN" sz="2400" dirty="0">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4177853" y="3235986"/>
            <a:ext cx="2258213"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路由控制机制</a:t>
            </a:r>
            <a:endParaRPr lang="en-US" altLang="zh-CN" sz="2400" dirty="0">
              <a:latin typeface="华文楷体" panose="02010600040101010101" pitchFamily="2" charset="-122"/>
              <a:ea typeface="华文楷体" panose="02010600040101010101" pitchFamily="2" charset="-122"/>
            </a:endParaRPr>
          </a:p>
        </p:txBody>
      </p:sp>
      <p:sp>
        <p:nvSpPr>
          <p:cNvPr id="25" name="TextBox 38"/>
          <p:cNvSpPr txBox="1">
            <a:spLocks/>
          </p:cNvSpPr>
          <p:nvPr/>
        </p:nvSpPr>
        <p:spPr bwMode="auto">
          <a:xfrm>
            <a:off x="4186981" y="3675980"/>
            <a:ext cx="1658546"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公证机制</a:t>
            </a:r>
            <a:endParaRPr lang="en-US" altLang="zh-CN" sz="2400" dirty="0">
              <a:latin typeface="华文楷体" panose="02010600040101010101" pitchFamily="2" charset="-122"/>
              <a:ea typeface="华文楷体" panose="02010600040101010101" pitchFamily="2" charset="-122"/>
            </a:endParaRPr>
          </a:p>
        </p:txBody>
      </p:sp>
      <p:sp>
        <p:nvSpPr>
          <p:cNvPr id="26" name="左大括号 25"/>
          <p:cNvSpPr/>
          <p:nvPr/>
        </p:nvSpPr>
        <p:spPr>
          <a:xfrm>
            <a:off x="3818430" y="4320289"/>
            <a:ext cx="280911" cy="2015682"/>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27" name="TextBox 38"/>
          <p:cNvSpPr txBox="1">
            <a:spLocks/>
          </p:cNvSpPr>
          <p:nvPr/>
        </p:nvSpPr>
        <p:spPr bwMode="auto">
          <a:xfrm>
            <a:off x="4136573" y="4172028"/>
            <a:ext cx="2172608" cy="519981"/>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可信功能机制</a:t>
            </a:r>
            <a:endParaRPr lang="en-US" altLang="zh-CN" sz="2400" dirty="0">
              <a:latin typeface="华文楷体" panose="02010600040101010101" pitchFamily="2" charset="-122"/>
              <a:ea typeface="华文楷体" panose="02010600040101010101" pitchFamily="2" charset="-122"/>
            </a:endParaRPr>
          </a:p>
        </p:txBody>
      </p:sp>
      <p:sp>
        <p:nvSpPr>
          <p:cNvPr id="28" name="TextBox 38"/>
          <p:cNvSpPr txBox="1">
            <a:spLocks/>
          </p:cNvSpPr>
          <p:nvPr/>
        </p:nvSpPr>
        <p:spPr bwMode="auto">
          <a:xfrm>
            <a:off x="4136574" y="4599098"/>
            <a:ext cx="2221292"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安全标签机制</a:t>
            </a:r>
            <a:endParaRPr lang="en-US" altLang="zh-CN" sz="2400" dirty="0">
              <a:latin typeface="华文楷体" panose="02010600040101010101" pitchFamily="2" charset="-122"/>
              <a:ea typeface="华文楷体" panose="02010600040101010101" pitchFamily="2" charset="-122"/>
            </a:endParaRPr>
          </a:p>
        </p:txBody>
      </p:sp>
      <p:sp>
        <p:nvSpPr>
          <p:cNvPr id="29" name="TextBox 38"/>
          <p:cNvSpPr txBox="1">
            <a:spLocks/>
          </p:cNvSpPr>
          <p:nvPr/>
        </p:nvSpPr>
        <p:spPr bwMode="auto">
          <a:xfrm>
            <a:off x="4136573" y="5041680"/>
            <a:ext cx="2258274"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事件监测机制</a:t>
            </a:r>
            <a:endParaRPr lang="en-US" altLang="zh-CN" sz="2400" dirty="0">
              <a:latin typeface="华文楷体" panose="02010600040101010101" pitchFamily="2" charset="-122"/>
              <a:ea typeface="华文楷体" panose="02010600040101010101" pitchFamily="2" charset="-122"/>
            </a:endParaRPr>
          </a:p>
        </p:txBody>
      </p:sp>
      <p:sp>
        <p:nvSpPr>
          <p:cNvPr id="30" name="TextBox 38"/>
          <p:cNvSpPr txBox="1">
            <a:spLocks/>
          </p:cNvSpPr>
          <p:nvPr/>
        </p:nvSpPr>
        <p:spPr bwMode="auto">
          <a:xfrm>
            <a:off x="4121318" y="5485062"/>
            <a:ext cx="2239441"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审计跟踪机制</a:t>
            </a:r>
            <a:endParaRPr lang="en-US" altLang="zh-CN" sz="2400" dirty="0">
              <a:latin typeface="华文楷体" panose="02010600040101010101" pitchFamily="2" charset="-122"/>
              <a:ea typeface="华文楷体" panose="02010600040101010101" pitchFamily="2" charset="-122"/>
            </a:endParaRPr>
          </a:p>
        </p:txBody>
      </p:sp>
      <p:sp>
        <p:nvSpPr>
          <p:cNvPr id="31" name="TextBox 38"/>
          <p:cNvSpPr txBox="1">
            <a:spLocks/>
          </p:cNvSpPr>
          <p:nvPr/>
        </p:nvSpPr>
        <p:spPr bwMode="auto">
          <a:xfrm>
            <a:off x="4121318" y="5923543"/>
            <a:ext cx="2276422" cy="45021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安全恢复机制</a:t>
            </a:r>
            <a:endParaRPr lang="en-US" altLang="zh-CN" sz="2400" dirty="0">
              <a:latin typeface="华文楷体" panose="02010600040101010101" pitchFamily="2" charset="-122"/>
              <a:ea typeface="华文楷体" panose="02010600040101010101" pitchFamily="2" charset="-122"/>
            </a:endParaRPr>
          </a:p>
        </p:txBody>
      </p:sp>
      <p:sp>
        <p:nvSpPr>
          <p:cNvPr id="33" name="左大括号 32"/>
          <p:cNvSpPr/>
          <p:nvPr/>
        </p:nvSpPr>
        <p:spPr>
          <a:xfrm rot="10800000">
            <a:off x="6312632" y="808957"/>
            <a:ext cx="278740" cy="3183493"/>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4" name="TextBox 38"/>
          <p:cNvSpPr txBox="1">
            <a:spLocks/>
          </p:cNvSpPr>
          <p:nvPr/>
        </p:nvSpPr>
        <p:spPr bwMode="auto">
          <a:xfrm>
            <a:off x="6755603" y="1981862"/>
            <a:ext cx="1790857" cy="845947"/>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安全服务</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35" name="TextBox 38"/>
          <p:cNvSpPr txBox="1">
            <a:spLocks/>
          </p:cNvSpPr>
          <p:nvPr/>
        </p:nvSpPr>
        <p:spPr bwMode="auto">
          <a:xfrm>
            <a:off x="6755603" y="4757219"/>
            <a:ext cx="1804234" cy="9529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solidFill>
                  <a:srgbClr val="002060"/>
                </a:solidFill>
                <a:latin typeface="华文楷体" panose="02010600040101010101" pitchFamily="2" charset="-122"/>
                <a:ea typeface="华文楷体" panose="02010600040101010101" pitchFamily="2" charset="-122"/>
              </a:rPr>
              <a:t>安全管理</a:t>
            </a:r>
            <a:endParaRPr lang="en-US" altLang="zh-CN" sz="2800" dirty="0">
              <a:solidFill>
                <a:srgbClr val="002060"/>
              </a:solidFill>
              <a:latin typeface="华文楷体" panose="02010600040101010101" pitchFamily="2" charset="-122"/>
              <a:ea typeface="华文楷体" panose="02010600040101010101" pitchFamily="2" charset="-122"/>
            </a:endParaRPr>
          </a:p>
        </p:txBody>
      </p:sp>
      <p:sp>
        <p:nvSpPr>
          <p:cNvPr id="36" name="左大括号 35"/>
          <p:cNvSpPr/>
          <p:nvPr/>
        </p:nvSpPr>
        <p:spPr>
          <a:xfrm rot="10800000">
            <a:off x="6301565" y="4300384"/>
            <a:ext cx="236122" cy="2035586"/>
          </a:xfrm>
          <a:prstGeom prst="leftBrace">
            <a:avLst>
              <a:gd name="adj1" fmla="val 55365"/>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dirty="0"/>
          </a:p>
        </p:txBody>
      </p:sp>
    </p:spTree>
    <p:extLst>
      <p:ext uri="{BB962C8B-B14F-4D97-AF65-F5344CB8AC3E}">
        <p14:creationId xmlns:p14="http://schemas.microsoft.com/office/powerpoint/2010/main" val="3728113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Horizontal)">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arn(inHorizontal)">
                                      <p:cBhvr>
                                        <p:cTn id="16" dur="500"/>
                                        <p:tgtEl>
                                          <p:spTgt spid="3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p:bldP spid="3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安全目标与需求</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733021" y="2798874"/>
            <a:ext cx="3643249" cy="3151165"/>
            <a:chOff x="1787302" y="2283718"/>
            <a:chExt cx="3345185" cy="2799915"/>
          </a:xfrm>
        </p:grpSpPr>
        <p:sp>
          <p:nvSpPr>
            <p:cNvPr id="17" name="椭圆 16"/>
            <p:cNvSpPr/>
            <p:nvPr/>
          </p:nvSpPr>
          <p:spPr>
            <a:xfrm>
              <a:off x="2348880" y="2283718"/>
              <a:ext cx="2016224" cy="1944216"/>
            </a:xfrm>
            <a:prstGeom prst="ellipse">
              <a:avLst/>
            </a:prstGeom>
            <a:solidFill>
              <a:schemeClr val="accent1">
                <a:alpha val="19000"/>
              </a:schemeClr>
            </a:solidFill>
            <a:ln>
              <a:solidFill>
                <a:schemeClr val="accent1">
                  <a:shade val="50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8" name="椭圆 17"/>
            <p:cNvSpPr/>
            <p:nvPr/>
          </p:nvSpPr>
          <p:spPr>
            <a:xfrm>
              <a:off x="1859310" y="3139417"/>
              <a:ext cx="2016224" cy="1944216"/>
            </a:xfrm>
            <a:prstGeom prst="ellipse">
              <a:avLst/>
            </a:prstGeom>
            <a:solidFill>
              <a:srgbClr val="FFFF00">
                <a:alpha val="19000"/>
              </a:srgbClr>
            </a:solidFill>
            <a:ln>
              <a:solidFill>
                <a:schemeClr val="accent1">
                  <a:shade val="50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 name="椭圆 18"/>
            <p:cNvSpPr/>
            <p:nvPr/>
          </p:nvSpPr>
          <p:spPr>
            <a:xfrm>
              <a:off x="2867422" y="3139417"/>
              <a:ext cx="2016224" cy="1944216"/>
            </a:xfrm>
            <a:prstGeom prst="ellipse">
              <a:avLst/>
            </a:prstGeom>
            <a:solidFill>
              <a:srgbClr val="FF0000">
                <a:alpha val="19000"/>
              </a:srgbClr>
            </a:solidFill>
            <a:ln>
              <a:solidFill>
                <a:schemeClr val="accent1">
                  <a:shade val="50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38"/>
            <p:cNvSpPr txBox="1">
              <a:spLocks/>
            </p:cNvSpPr>
            <p:nvPr/>
          </p:nvSpPr>
          <p:spPr bwMode="auto">
            <a:xfrm>
              <a:off x="2652142" y="2462721"/>
              <a:ext cx="1409700" cy="4497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latin typeface="华文楷体" panose="02010600040101010101" pitchFamily="2" charset="-122"/>
                  <a:ea typeface="华文楷体" panose="02010600040101010101" pitchFamily="2" charset="-122"/>
                </a:rPr>
                <a:t>保密性</a:t>
              </a:r>
              <a:endParaRPr lang="en-US" altLang="zh-CN" sz="28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1787302" y="4111525"/>
              <a:ext cx="1409700" cy="4497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latin typeface="华文楷体" panose="02010600040101010101" pitchFamily="2" charset="-122"/>
                  <a:ea typeface="华文楷体" panose="02010600040101010101" pitchFamily="2" charset="-122"/>
                </a:rPr>
                <a:t>完整性</a:t>
              </a:r>
              <a:endParaRPr lang="en-US" altLang="zh-CN" sz="2800" dirty="0">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3722787" y="4124845"/>
              <a:ext cx="1409700" cy="4497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latin typeface="华文楷体" panose="02010600040101010101" pitchFamily="2" charset="-122"/>
                  <a:ea typeface="华文楷体" panose="02010600040101010101" pitchFamily="2" charset="-122"/>
                </a:rPr>
                <a:t>可用性</a:t>
              </a:r>
              <a:endParaRPr lang="en-US" altLang="zh-CN" sz="2800" dirty="0">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2725105" y="3629099"/>
              <a:ext cx="1409700" cy="4497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latin typeface="华文楷体" panose="02010600040101010101" pitchFamily="2" charset="-122"/>
                  <a:ea typeface="华文楷体" panose="02010600040101010101" pitchFamily="2" charset="-122"/>
                </a:rPr>
                <a:t>安全的</a:t>
              </a:r>
              <a:endParaRPr lang="en-US" altLang="zh-CN" sz="2800" dirty="0">
                <a:latin typeface="华文楷体" panose="02010600040101010101" pitchFamily="2" charset="-122"/>
                <a:ea typeface="华文楷体" panose="02010600040101010101" pitchFamily="2" charset="-122"/>
              </a:endParaRPr>
            </a:p>
          </p:txBody>
        </p:sp>
      </p:grpSp>
      <p:sp>
        <p:nvSpPr>
          <p:cNvPr id="25" name="TextBox 38"/>
          <p:cNvSpPr txBox="1">
            <a:spLocks/>
          </p:cNvSpPr>
          <p:nvPr/>
        </p:nvSpPr>
        <p:spPr bwMode="auto">
          <a:xfrm>
            <a:off x="1043145" y="1490770"/>
            <a:ext cx="7027579" cy="853516"/>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 信息安全中的</a:t>
            </a:r>
            <a:r>
              <a:rPr lang="zh-CN" altLang="en-US" sz="2400" dirty="0">
                <a:solidFill>
                  <a:srgbClr val="FF0000"/>
                </a:solidFill>
                <a:latin typeface="华文楷体" panose="02010600040101010101" pitchFamily="2" charset="-122"/>
                <a:ea typeface="华文楷体" panose="02010600040101010101" pitchFamily="2" charset="-122"/>
              </a:rPr>
              <a:t>安全目标和需求</a:t>
            </a:r>
            <a:r>
              <a:rPr lang="zh-CN" altLang="en-US" sz="2400" dirty="0">
                <a:latin typeface="华文楷体" panose="02010600040101010101" pitchFamily="2" charset="-122"/>
                <a:ea typeface="华文楷体" panose="02010600040101010101" pitchFamily="2" charset="-122"/>
              </a:rPr>
              <a:t>通常都强调</a:t>
            </a:r>
            <a:r>
              <a:rPr lang="en-US" altLang="zh-CN" sz="2400" dirty="0">
                <a:latin typeface="华文楷体" panose="02010600040101010101" pitchFamily="2" charset="-122"/>
                <a:ea typeface="华文楷体" panose="02010600040101010101" pitchFamily="2" charset="-122"/>
              </a:rPr>
              <a:t>CIA</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Confidentiality, Integrity, Availability</a:t>
            </a:r>
            <a:r>
              <a:rPr lang="zh-CN" altLang="en-US" sz="2400" dirty="0">
                <a:latin typeface="华文楷体" panose="02010600040101010101" pitchFamily="2" charset="-122"/>
                <a:ea typeface="华文楷体" panose="02010600040101010101" pitchFamily="2" charset="-122"/>
              </a:rPr>
              <a:t>）三元组。</a:t>
            </a:r>
            <a:endParaRPr lang="en-US" altLang="zh-CN" sz="2400" dirty="0">
              <a:latin typeface="华文楷体" panose="02010600040101010101" pitchFamily="2" charset="-122"/>
              <a:ea typeface="华文楷体" panose="02010600040101010101" pitchFamily="2" charset="-122"/>
            </a:endParaRPr>
          </a:p>
        </p:txBody>
      </p:sp>
      <p:sp>
        <p:nvSpPr>
          <p:cNvPr id="26" name="TextBox 38"/>
          <p:cNvSpPr txBox="1">
            <a:spLocks/>
          </p:cNvSpPr>
          <p:nvPr/>
        </p:nvSpPr>
        <p:spPr bwMode="auto">
          <a:xfrm>
            <a:off x="5309973" y="2498382"/>
            <a:ext cx="2371192" cy="805496"/>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70C0"/>
                </a:solidFill>
                <a:latin typeface="华文楷体" panose="02010600040101010101" pitchFamily="2" charset="-122"/>
                <a:ea typeface="华文楷体" panose="02010600040101010101" pitchFamily="2" charset="-122"/>
              </a:rPr>
              <a:t>确保信息只被授权人访问。</a:t>
            </a:r>
            <a:endParaRPr lang="en-US" altLang="zh-CN" sz="2400" dirty="0">
              <a:solidFill>
                <a:srgbClr val="0070C0"/>
              </a:solidFill>
              <a:latin typeface="华文楷体" panose="02010600040101010101" pitchFamily="2" charset="-122"/>
              <a:ea typeface="华文楷体" panose="02010600040101010101" pitchFamily="2" charset="-122"/>
            </a:endParaRPr>
          </a:p>
        </p:txBody>
      </p:sp>
      <p:sp>
        <p:nvSpPr>
          <p:cNvPr id="27" name="TextBox 38"/>
          <p:cNvSpPr txBox="1">
            <a:spLocks/>
          </p:cNvSpPr>
          <p:nvPr/>
        </p:nvSpPr>
        <p:spPr bwMode="auto">
          <a:xfrm>
            <a:off x="331029" y="4114940"/>
            <a:ext cx="2401992" cy="159257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70C0"/>
                </a:solidFill>
                <a:latin typeface="华文楷体" panose="02010600040101010101" pitchFamily="2" charset="-122"/>
                <a:ea typeface="华文楷体" panose="02010600040101010101" pitchFamily="2" charset="-122"/>
              </a:rPr>
              <a:t>确保信息原始性，即未被篡改或非法操纵。</a:t>
            </a:r>
            <a:endParaRPr lang="en-US" altLang="zh-CN" sz="2400" dirty="0">
              <a:solidFill>
                <a:srgbClr val="0070C0"/>
              </a:solidFill>
              <a:latin typeface="华文楷体" panose="02010600040101010101" pitchFamily="2" charset="-122"/>
              <a:ea typeface="华文楷体" panose="02010600040101010101" pitchFamily="2" charset="-122"/>
            </a:endParaRPr>
          </a:p>
        </p:txBody>
      </p:sp>
      <p:sp>
        <p:nvSpPr>
          <p:cNvPr id="28" name="TextBox 38"/>
          <p:cNvSpPr txBox="1">
            <a:spLocks/>
          </p:cNvSpPr>
          <p:nvPr/>
        </p:nvSpPr>
        <p:spPr bwMode="auto">
          <a:xfrm>
            <a:off x="6376269" y="4114940"/>
            <a:ext cx="2316969" cy="164004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0070C0"/>
                </a:solidFill>
                <a:latin typeface="华文楷体" panose="02010600040101010101" pitchFamily="2" charset="-122"/>
                <a:ea typeface="华文楷体" panose="02010600040101010101" pitchFamily="2" charset="-122"/>
              </a:rPr>
              <a:t>确保合法用户对信息和资源的使用不会被不合理地拒绝。</a:t>
            </a:r>
            <a:endParaRPr lang="en-US" altLang="zh-CN" sz="2400" dirty="0">
              <a:solidFill>
                <a:srgbClr val="0070C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14343852"/>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125" autoRev="1" fill="hold">
                                          <p:stCondLst>
                                            <p:cond delay="0"/>
                                          </p:stCondLst>
                                        </p:cTn>
                                        <p:tgtEl>
                                          <p:spTgt spid="7"/>
                                        </p:tgtEl>
                                        <p:attrNameLst>
                                          <p:attrName>ppt_w</p:attrName>
                                        </p:attrNameLst>
                                      </p:cBhvr>
                                    </p:anim>
                                    <p:anim by="(#ppt_w*0.50)" calcmode="lin" valueType="num">
                                      <p:cBhvr>
                                        <p:cTn id="8" dur="125" decel="50000" autoRev="1" fill="hold">
                                          <p:stCondLst>
                                            <p:cond delay="0"/>
                                          </p:stCondLst>
                                        </p:cTn>
                                        <p:tgtEl>
                                          <p:spTgt spid="7"/>
                                        </p:tgtEl>
                                        <p:attrNameLst>
                                          <p:attrName>ppt_x</p:attrName>
                                        </p:attrNameLst>
                                      </p:cBhvr>
                                    </p:anim>
                                    <p:anim from="(-#ppt_h/2)" to="(#ppt_y)" calcmode="lin" valueType="num">
                                      <p:cBhvr>
                                        <p:cTn id="9" dur="250" fill="hold">
                                          <p:stCondLst>
                                            <p:cond delay="0"/>
                                          </p:stCondLst>
                                        </p:cTn>
                                        <p:tgtEl>
                                          <p:spTgt spid="7"/>
                                        </p:tgtEl>
                                        <p:attrNameLst>
                                          <p:attrName>ppt_y</p:attrName>
                                        </p:attrNameLst>
                                      </p:cBhvr>
                                    </p:anim>
                                    <p:animRot by="21600000">
                                      <p:cBhvr>
                                        <p:cTn id="10" dur="250" fill="hold">
                                          <p:stCondLst>
                                            <p:cond delay="0"/>
                                          </p:stCondLst>
                                        </p:cTn>
                                        <p:tgtEl>
                                          <p:spTgt spid="7"/>
                                        </p:tgtEl>
                                        <p:attrNameLst>
                                          <p:attrName>r</p:attrName>
                                        </p:attrNameLst>
                                      </p:cBhvr>
                                    </p:animRot>
                                  </p:childTnLst>
                                </p:cTn>
                              </p:par>
                            </p:childTnLst>
                          </p:cTn>
                        </p:par>
                        <p:par>
                          <p:cTn id="11" fill="hold">
                            <p:stCondLst>
                              <p:cond delay="400"/>
                            </p:stCondLst>
                            <p:childTnLst>
                              <p:par>
                                <p:cTn id="12" presetID="22" presetClass="entr" presetSubtype="8"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childTnLst>
                          </p:cTn>
                        </p:par>
                        <p:par>
                          <p:cTn id="15" fill="hold">
                            <p:stCondLst>
                              <p:cond delay="900"/>
                            </p:stCondLst>
                            <p:childTnLst>
                              <p:par>
                                <p:cTn id="16" presetID="31" presetClass="entr" presetSubtype="0"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1000" fill="hold"/>
                                        <p:tgtEl>
                                          <p:spTgt spid="16"/>
                                        </p:tgtEl>
                                        <p:attrNameLst>
                                          <p:attrName>ppt_w</p:attrName>
                                        </p:attrNameLst>
                                      </p:cBhvr>
                                      <p:tavLst>
                                        <p:tav tm="0">
                                          <p:val>
                                            <p:fltVal val="0"/>
                                          </p:val>
                                        </p:tav>
                                        <p:tav tm="100000">
                                          <p:val>
                                            <p:strVal val="#ppt_w"/>
                                          </p:val>
                                        </p:tav>
                                      </p:tavLst>
                                    </p:anim>
                                    <p:anim calcmode="lin" valueType="num">
                                      <p:cBhvr>
                                        <p:cTn id="19" dur="1000" fill="hold"/>
                                        <p:tgtEl>
                                          <p:spTgt spid="16"/>
                                        </p:tgtEl>
                                        <p:attrNameLst>
                                          <p:attrName>ppt_h</p:attrName>
                                        </p:attrNameLst>
                                      </p:cBhvr>
                                      <p:tavLst>
                                        <p:tav tm="0">
                                          <p:val>
                                            <p:fltVal val="0"/>
                                          </p:val>
                                        </p:tav>
                                        <p:tav tm="100000">
                                          <p:val>
                                            <p:strVal val="#ppt_h"/>
                                          </p:val>
                                        </p:tav>
                                      </p:tavLst>
                                    </p:anim>
                                    <p:anim calcmode="lin" valueType="num">
                                      <p:cBhvr>
                                        <p:cTn id="20" dur="1000" fill="hold"/>
                                        <p:tgtEl>
                                          <p:spTgt spid="16"/>
                                        </p:tgtEl>
                                        <p:attrNameLst>
                                          <p:attrName>style.rotation</p:attrName>
                                        </p:attrNameLst>
                                      </p:cBhvr>
                                      <p:tavLst>
                                        <p:tav tm="0">
                                          <p:val>
                                            <p:fltVal val="90"/>
                                          </p:val>
                                        </p:tav>
                                        <p:tav tm="100000">
                                          <p:val>
                                            <p:fltVal val="0"/>
                                          </p:val>
                                        </p:tav>
                                      </p:tavLst>
                                    </p:anim>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5" grpId="0"/>
      <p:bldP spid="26" grpId="0"/>
      <p:bldP spid="27" grpId="0"/>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安全目标与需求</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Box 38"/>
          <p:cNvSpPr txBox="1">
            <a:spLocks/>
          </p:cNvSpPr>
          <p:nvPr/>
        </p:nvSpPr>
        <p:spPr bwMode="auto">
          <a:xfrm>
            <a:off x="4643928" y="1721078"/>
            <a:ext cx="3379610" cy="5242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根据安全需求来调节</a:t>
            </a:r>
            <a:endParaRPr lang="en-US" altLang="zh-CN" sz="2400" dirty="0">
              <a:latin typeface="华文楷体" panose="02010600040101010101" pitchFamily="2" charset="-122"/>
              <a:ea typeface="华文楷体" panose="02010600040101010101" pitchFamily="2" charset="-122"/>
            </a:endParaRPr>
          </a:p>
        </p:txBody>
      </p:sp>
      <p:sp>
        <p:nvSpPr>
          <p:cNvPr id="38" name="TextBox 38"/>
          <p:cNvSpPr txBox="1">
            <a:spLocks/>
          </p:cNvSpPr>
          <p:nvPr/>
        </p:nvSpPr>
        <p:spPr bwMode="auto">
          <a:xfrm>
            <a:off x="940158" y="1718001"/>
            <a:ext cx="2861715" cy="5242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en-US" altLang="zh-CN" sz="2400" dirty="0">
                <a:latin typeface="华文楷体" panose="02010600040101010101" pitchFamily="2" charset="-122"/>
                <a:ea typeface="华文楷体" panose="02010600040101010101" pitchFamily="2" charset="-122"/>
              </a:rPr>
              <a:t>CIA</a:t>
            </a:r>
            <a:r>
              <a:rPr lang="zh-CN" altLang="en-US" sz="2400" dirty="0">
                <a:latin typeface="华文楷体" panose="02010600040101010101" pitchFamily="2" charset="-122"/>
                <a:ea typeface="华文楷体" panose="02010600040101010101" pitchFamily="2" charset="-122"/>
              </a:rPr>
              <a:t>之间具有</a:t>
            </a:r>
            <a:r>
              <a:rPr lang="zh-CN" altLang="en-US" sz="2400" dirty="0">
                <a:solidFill>
                  <a:srgbClr val="FF0000"/>
                </a:solidFill>
                <a:latin typeface="华文楷体" panose="02010600040101010101" pitchFamily="2" charset="-122"/>
                <a:ea typeface="华文楷体" panose="02010600040101010101" pitchFamily="2" charset="-122"/>
              </a:rPr>
              <a:t>矛盾性</a:t>
            </a:r>
            <a:endParaRPr lang="en-US" altLang="zh-CN" sz="2400" dirty="0">
              <a:solidFill>
                <a:srgbClr val="FF0000"/>
              </a:solidFill>
              <a:latin typeface="华文楷体" panose="02010600040101010101" pitchFamily="2" charset="-122"/>
              <a:ea typeface="华文楷体" panose="02010600040101010101" pitchFamily="2" charset="-122"/>
            </a:endParaRPr>
          </a:p>
        </p:txBody>
      </p:sp>
      <p:sp>
        <p:nvSpPr>
          <p:cNvPr id="39" name="右箭头 38"/>
          <p:cNvSpPr/>
          <p:nvPr/>
        </p:nvSpPr>
        <p:spPr>
          <a:xfrm flipH="1">
            <a:off x="3940768" y="1847084"/>
            <a:ext cx="425369"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40" name="组合 39"/>
          <p:cNvGrpSpPr/>
          <p:nvPr/>
        </p:nvGrpSpPr>
        <p:grpSpPr>
          <a:xfrm>
            <a:off x="2733021" y="2798874"/>
            <a:ext cx="3643249" cy="3151165"/>
            <a:chOff x="1787302" y="2283718"/>
            <a:chExt cx="3345185" cy="2799915"/>
          </a:xfrm>
        </p:grpSpPr>
        <p:sp>
          <p:nvSpPr>
            <p:cNvPr id="41" name="椭圆 40"/>
            <p:cNvSpPr/>
            <p:nvPr/>
          </p:nvSpPr>
          <p:spPr>
            <a:xfrm>
              <a:off x="2348880" y="2283718"/>
              <a:ext cx="2016224" cy="1944216"/>
            </a:xfrm>
            <a:prstGeom prst="ellipse">
              <a:avLst/>
            </a:prstGeom>
            <a:solidFill>
              <a:schemeClr val="accent1">
                <a:alpha val="19000"/>
              </a:schemeClr>
            </a:solidFill>
            <a:ln>
              <a:solidFill>
                <a:schemeClr val="accent1">
                  <a:shade val="50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椭圆 41"/>
            <p:cNvSpPr/>
            <p:nvPr/>
          </p:nvSpPr>
          <p:spPr>
            <a:xfrm>
              <a:off x="1859310" y="3139417"/>
              <a:ext cx="2016224" cy="1944216"/>
            </a:xfrm>
            <a:prstGeom prst="ellipse">
              <a:avLst/>
            </a:prstGeom>
            <a:solidFill>
              <a:srgbClr val="FFFF00">
                <a:alpha val="19000"/>
              </a:srgbClr>
            </a:solidFill>
            <a:ln>
              <a:solidFill>
                <a:schemeClr val="accent1">
                  <a:shade val="50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3" name="椭圆 42"/>
            <p:cNvSpPr/>
            <p:nvPr/>
          </p:nvSpPr>
          <p:spPr>
            <a:xfrm>
              <a:off x="2867422" y="3139417"/>
              <a:ext cx="2016224" cy="1944216"/>
            </a:xfrm>
            <a:prstGeom prst="ellipse">
              <a:avLst/>
            </a:prstGeom>
            <a:solidFill>
              <a:srgbClr val="FF0000">
                <a:alpha val="19000"/>
              </a:srgbClr>
            </a:solidFill>
            <a:ln>
              <a:solidFill>
                <a:schemeClr val="accent1">
                  <a:shade val="50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4" name="TextBox 38"/>
            <p:cNvSpPr txBox="1">
              <a:spLocks/>
            </p:cNvSpPr>
            <p:nvPr/>
          </p:nvSpPr>
          <p:spPr bwMode="auto">
            <a:xfrm>
              <a:off x="2652142" y="2462721"/>
              <a:ext cx="1409700" cy="4497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latin typeface="华文楷体" panose="02010600040101010101" pitchFamily="2" charset="-122"/>
                  <a:ea typeface="华文楷体" panose="02010600040101010101" pitchFamily="2" charset="-122"/>
                </a:rPr>
                <a:t>保密性</a:t>
              </a:r>
              <a:endParaRPr lang="en-US" altLang="zh-CN" sz="2800" dirty="0">
                <a:latin typeface="华文楷体" panose="02010600040101010101" pitchFamily="2" charset="-122"/>
                <a:ea typeface="华文楷体" panose="02010600040101010101" pitchFamily="2" charset="-122"/>
              </a:endParaRPr>
            </a:p>
          </p:txBody>
        </p:sp>
        <p:sp>
          <p:nvSpPr>
            <p:cNvPr id="45" name="TextBox 38"/>
            <p:cNvSpPr txBox="1">
              <a:spLocks/>
            </p:cNvSpPr>
            <p:nvPr/>
          </p:nvSpPr>
          <p:spPr bwMode="auto">
            <a:xfrm>
              <a:off x="1787302" y="4111525"/>
              <a:ext cx="1409700" cy="4497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latin typeface="华文楷体" panose="02010600040101010101" pitchFamily="2" charset="-122"/>
                  <a:ea typeface="华文楷体" panose="02010600040101010101" pitchFamily="2" charset="-122"/>
                </a:rPr>
                <a:t>完整性</a:t>
              </a:r>
              <a:endParaRPr lang="en-US" altLang="zh-CN" sz="2800" dirty="0">
                <a:latin typeface="华文楷体" panose="02010600040101010101" pitchFamily="2" charset="-122"/>
                <a:ea typeface="华文楷体" panose="02010600040101010101" pitchFamily="2" charset="-122"/>
              </a:endParaRPr>
            </a:p>
          </p:txBody>
        </p:sp>
        <p:sp>
          <p:nvSpPr>
            <p:cNvPr id="46" name="TextBox 38"/>
            <p:cNvSpPr txBox="1">
              <a:spLocks/>
            </p:cNvSpPr>
            <p:nvPr/>
          </p:nvSpPr>
          <p:spPr bwMode="auto">
            <a:xfrm>
              <a:off x="3722787" y="4124845"/>
              <a:ext cx="1409700" cy="4497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latin typeface="华文楷体" panose="02010600040101010101" pitchFamily="2" charset="-122"/>
                  <a:ea typeface="华文楷体" panose="02010600040101010101" pitchFamily="2" charset="-122"/>
                </a:rPr>
                <a:t>可用性</a:t>
              </a:r>
              <a:endParaRPr lang="en-US" altLang="zh-CN" sz="2800" dirty="0">
                <a:latin typeface="华文楷体" panose="02010600040101010101" pitchFamily="2" charset="-122"/>
                <a:ea typeface="华文楷体" panose="02010600040101010101" pitchFamily="2" charset="-122"/>
              </a:endParaRPr>
            </a:p>
          </p:txBody>
        </p:sp>
        <p:sp>
          <p:nvSpPr>
            <p:cNvPr id="47" name="TextBox 38"/>
            <p:cNvSpPr txBox="1">
              <a:spLocks/>
            </p:cNvSpPr>
            <p:nvPr/>
          </p:nvSpPr>
          <p:spPr bwMode="auto">
            <a:xfrm>
              <a:off x="2725105" y="3629099"/>
              <a:ext cx="1409700" cy="4497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800" dirty="0">
                  <a:latin typeface="华文楷体" panose="02010600040101010101" pitchFamily="2" charset="-122"/>
                  <a:ea typeface="华文楷体" panose="02010600040101010101" pitchFamily="2" charset="-122"/>
                </a:rPr>
                <a:t>安全的</a:t>
              </a:r>
              <a:endParaRPr lang="en-US" altLang="zh-CN" sz="2800" dirty="0">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4224122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right)">
                                      <p:cBhvr>
                                        <p:cTn id="12" dur="500"/>
                                        <p:tgtEl>
                                          <p:spTgt spid="37"/>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righ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安全目标与需求</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546524" y="2580500"/>
            <a:ext cx="759986" cy="670939"/>
            <a:chOff x="476672" y="2167811"/>
            <a:chExt cx="670939" cy="670939"/>
          </a:xfrm>
        </p:grpSpPr>
        <p:sp>
          <p:nvSpPr>
            <p:cNvPr id="16" name="菱形 15">
              <a:extLst>
                <a:ext uri="{FF2B5EF4-FFF2-40B4-BE49-F238E27FC236}">
                  <a16:creationId xmlns:a16="http://schemas.microsoft.com/office/drawing/2014/main" id="{B3419AC2-A08D-44BA-BD77-F845E7E06A08}"/>
                </a:ext>
              </a:extLst>
            </p:cNvPr>
            <p:cNvSpPr/>
            <p:nvPr/>
          </p:nvSpPr>
          <p:spPr>
            <a:xfrm rot="5400000">
              <a:off x="476672" y="2167811"/>
              <a:ext cx="670939" cy="670939"/>
            </a:xfrm>
            <a:prstGeom prst="diamond">
              <a:avLst/>
            </a:prstGeom>
            <a:solidFill>
              <a:schemeClr val="accent5">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p>
          </p:txBody>
        </p:sp>
        <p:sp>
          <p:nvSpPr>
            <p:cNvPr id="17" name="任意多边形: 形状 11">
              <a:extLst>
                <a:ext uri="{FF2B5EF4-FFF2-40B4-BE49-F238E27FC236}">
                  <a16:creationId xmlns:a16="http://schemas.microsoft.com/office/drawing/2014/main" id="{39256682-CF7F-4A6D-8A46-C142BCBB8BBC}"/>
                </a:ext>
              </a:extLst>
            </p:cNvPr>
            <p:cNvSpPr>
              <a:spLocks/>
            </p:cNvSpPr>
            <p:nvPr/>
          </p:nvSpPr>
          <p:spPr bwMode="auto">
            <a:xfrm>
              <a:off x="714907" y="2456007"/>
              <a:ext cx="181338" cy="142606"/>
            </a:xfrm>
            <a:custGeom>
              <a:avLst/>
              <a:gdLst>
                <a:gd name="connsiteX0" fmla="*/ 105569 w 327025"/>
                <a:gd name="connsiteY0" fmla="*/ 131762 h 257175"/>
                <a:gd name="connsiteX1" fmla="*/ 69978 w 327025"/>
                <a:gd name="connsiteY1" fmla="*/ 136948 h 257175"/>
                <a:gd name="connsiteX2" fmla="*/ 40977 w 327025"/>
                <a:gd name="connsiteY2" fmla="*/ 152506 h 257175"/>
                <a:gd name="connsiteX3" fmla="*/ 31750 w 327025"/>
                <a:gd name="connsiteY3" fmla="*/ 170656 h 257175"/>
                <a:gd name="connsiteX4" fmla="*/ 105569 w 327025"/>
                <a:gd name="connsiteY4" fmla="*/ 209550 h 257175"/>
                <a:gd name="connsiteX5" fmla="*/ 153024 w 327025"/>
                <a:gd name="connsiteY5" fmla="*/ 199178 h 257175"/>
                <a:gd name="connsiteX6" fmla="*/ 179388 w 327025"/>
                <a:gd name="connsiteY6" fmla="*/ 170656 h 257175"/>
                <a:gd name="connsiteX7" fmla="*/ 178070 w 327025"/>
                <a:gd name="connsiteY7" fmla="*/ 169360 h 257175"/>
                <a:gd name="connsiteX8" fmla="*/ 105569 w 327025"/>
                <a:gd name="connsiteY8" fmla="*/ 131762 h 257175"/>
                <a:gd name="connsiteX9" fmla="*/ 105434 w 327025"/>
                <a:gd name="connsiteY9" fmla="*/ 100012 h 257175"/>
                <a:gd name="connsiteX10" fmla="*/ 209550 w 327025"/>
                <a:gd name="connsiteY10" fmla="*/ 165497 h 257175"/>
                <a:gd name="connsiteX11" fmla="*/ 209550 w 327025"/>
                <a:gd name="connsiteY11" fmla="*/ 170735 h 257175"/>
                <a:gd name="connsiteX12" fmla="*/ 201643 w 327025"/>
                <a:gd name="connsiteY12" fmla="*/ 198239 h 257175"/>
                <a:gd name="connsiteX13" fmla="*/ 105434 w 327025"/>
                <a:gd name="connsiteY13" fmla="*/ 240149 h 257175"/>
                <a:gd name="connsiteX14" fmla="*/ 56671 w 327025"/>
                <a:gd name="connsiteY14" fmla="*/ 232291 h 257175"/>
                <a:gd name="connsiteX15" fmla="*/ 5272 w 327025"/>
                <a:gd name="connsiteY15" fmla="*/ 257175 h 257175"/>
                <a:gd name="connsiteX16" fmla="*/ 15815 w 327025"/>
                <a:gd name="connsiteY16" fmla="*/ 207407 h 257175"/>
                <a:gd name="connsiteX17" fmla="*/ 0 w 327025"/>
                <a:gd name="connsiteY17" fmla="*/ 170735 h 257175"/>
                <a:gd name="connsiteX18" fmla="*/ 23723 w 327025"/>
                <a:gd name="connsiteY18" fmla="*/ 126206 h 257175"/>
                <a:gd name="connsiteX19" fmla="*/ 51399 w 327025"/>
                <a:gd name="connsiteY19" fmla="*/ 110489 h 257175"/>
                <a:gd name="connsiteX20" fmla="*/ 105434 w 327025"/>
                <a:gd name="connsiteY20" fmla="*/ 100012 h 257175"/>
                <a:gd name="connsiteX21" fmla="*/ 173038 w 327025"/>
                <a:gd name="connsiteY21" fmla="*/ 0 h 257175"/>
                <a:gd name="connsiteX22" fmla="*/ 327025 w 327025"/>
                <a:gd name="connsiteY22" fmla="*/ 99597 h 257175"/>
                <a:gd name="connsiteX23" fmla="*/ 220418 w 327025"/>
                <a:gd name="connsiteY23" fmla="*/ 195263 h 257175"/>
                <a:gd name="connsiteX24" fmla="*/ 225683 w 327025"/>
                <a:gd name="connsiteY24" fmla="*/ 170364 h 257175"/>
                <a:gd name="connsiteX25" fmla="*/ 225683 w 327025"/>
                <a:gd name="connsiteY25" fmla="*/ 161190 h 257175"/>
                <a:gd name="connsiteX26" fmla="*/ 295438 w 327025"/>
                <a:gd name="connsiteY26" fmla="*/ 99597 h 257175"/>
                <a:gd name="connsiteX27" fmla="*/ 173038 w 327025"/>
                <a:gd name="connsiteY27" fmla="*/ 31452 h 257175"/>
                <a:gd name="connsiteX28" fmla="*/ 50637 w 327025"/>
                <a:gd name="connsiteY28" fmla="*/ 93045 h 257175"/>
                <a:gd name="connsiteX29" fmla="*/ 20366 w 327025"/>
                <a:gd name="connsiteY29" fmla="*/ 108771 h 257175"/>
                <a:gd name="connsiteX30" fmla="*/ 19050 w 327025"/>
                <a:gd name="connsiteY30" fmla="*/ 99597 h 257175"/>
                <a:gd name="connsiteX31" fmla="*/ 173038 w 327025"/>
                <a:gd name="connsiteY31"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7025" h="257175">
                  <a:moveTo>
                    <a:pt x="105569" y="131762"/>
                  </a:moveTo>
                  <a:cubicBezTo>
                    <a:pt x="91069" y="131762"/>
                    <a:pt x="79205" y="134355"/>
                    <a:pt x="69978" y="136948"/>
                  </a:cubicBezTo>
                  <a:cubicBezTo>
                    <a:pt x="56796" y="140837"/>
                    <a:pt x="47568" y="146023"/>
                    <a:pt x="40977" y="152506"/>
                  </a:cubicBezTo>
                  <a:cubicBezTo>
                    <a:pt x="34386" y="158988"/>
                    <a:pt x="31750" y="164174"/>
                    <a:pt x="31750" y="170656"/>
                  </a:cubicBezTo>
                  <a:cubicBezTo>
                    <a:pt x="31750" y="188807"/>
                    <a:pt x="62069" y="209550"/>
                    <a:pt x="105569" y="209550"/>
                  </a:cubicBezTo>
                  <a:cubicBezTo>
                    <a:pt x="124024" y="209550"/>
                    <a:pt x="139842" y="204364"/>
                    <a:pt x="153024" y="199178"/>
                  </a:cubicBezTo>
                  <a:cubicBezTo>
                    <a:pt x="168842" y="191400"/>
                    <a:pt x="179388" y="181028"/>
                    <a:pt x="179388" y="170656"/>
                  </a:cubicBezTo>
                  <a:cubicBezTo>
                    <a:pt x="179388" y="169360"/>
                    <a:pt x="178070" y="169360"/>
                    <a:pt x="178070" y="169360"/>
                  </a:cubicBezTo>
                  <a:cubicBezTo>
                    <a:pt x="176752" y="151209"/>
                    <a:pt x="147751" y="131762"/>
                    <a:pt x="105569" y="131762"/>
                  </a:cubicBezTo>
                  <a:close/>
                  <a:moveTo>
                    <a:pt x="105434" y="100012"/>
                  </a:moveTo>
                  <a:cubicBezTo>
                    <a:pt x="162105" y="100012"/>
                    <a:pt x="205596" y="128825"/>
                    <a:pt x="209550" y="165497"/>
                  </a:cubicBezTo>
                  <a:cubicBezTo>
                    <a:pt x="209550" y="166806"/>
                    <a:pt x="209550" y="169426"/>
                    <a:pt x="209550" y="170735"/>
                  </a:cubicBezTo>
                  <a:cubicBezTo>
                    <a:pt x="209550" y="179903"/>
                    <a:pt x="206914" y="190381"/>
                    <a:pt x="201643" y="198239"/>
                  </a:cubicBezTo>
                  <a:cubicBezTo>
                    <a:pt x="185827" y="223123"/>
                    <a:pt x="148926" y="240149"/>
                    <a:pt x="105434" y="240149"/>
                  </a:cubicBezTo>
                  <a:cubicBezTo>
                    <a:pt x="86983" y="240149"/>
                    <a:pt x="71168" y="237530"/>
                    <a:pt x="56671" y="232291"/>
                  </a:cubicBezTo>
                  <a:cubicBezTo>
                    <a:pt x="56671" y="232291"/>
                    <a:pt x="56671" y="232291"/>
                    <a:pt x="5272" y="257175"/>
                  </a:cubicBezTo>
                  <a:cubicBezTo>
                    <a:pt x="5272" y="257175"/>
                    <a:pt x="5272" y="257175"/>
                    <a:pt x="15815" y="207407"/>
                  </a:cubicBezTo>
                  <a:cubicBezTo>
                    <a:pt x="5272" y="196929"/>
                    <a:pt x="0" y="183832"/>
                    <a:pt x="0" y="170735"/>
                  </a:cubicBezTo>
                  <a:cubicBezTo>
                    <a:pt x="0" y="153709"/>
                    <a:pt x="9225" y="137993"/>
                    <a:pt x="23723" y="126206"/>
                  </a:cubicBezTo>
                  <a:cubicBezTo>
                    <a:pt x="31630" y="119657"/>
                    <a:pt x="40856" y="114418"/>
                    <a:pt x="51399" y="110489"/>
                  </a:cubicBezTo>
                  <a:cubicBezTo>
                    <a:pt x="67214" y="103941"/>
                    <a:pt x="85665" y="100012"/>
                    <a:pt x="105434" y="100012"/>
                  </a:cubicBezTo>
                  <a:close/>
                  <a:moveTo>
                    <a:pt x="173038" y="0"/>
                  </a:moveTo>
                  <a:cubicBezTo>
                    <a:pt x="258586" y="0"/>
                    <a:pt x="327025" y="43246"/>
                    <a:pt x="327025" y="99597"/>
                  </a:cubicBezTo>
                  <a:cubicBezTo>
                    <a:pt x="327025" y="145465"/>
                    <a:pt x="282277" y="182158"/>
                    <a:pt x="220418" y="195263"/>
                  </a:cubicBezTo>
                  <a:cubicBezTo>
                    <a:pt x="224367" y="187400"/>
                    <a:pt x="225683" y="178227"/>
                    <a:pt x="225683" y="170364"/>
                  </a:cubicBezTo>
                  <a:cubicBezTo>
                    <a:pt x="225683" y="167743"/>
                    <a:pt x="225683" y="165122"/>
                    <a:pt x="225683" y="161190"/>
                  </a:cubicBezTo>
                  <a:cubicBezTo>
                    <a:pt x="266483" y="150706"/>
                    <a:pt x="295438" y="127117"/>
                    <a:pt x="295438" y="99597"/>
                  </a:cubicBezTo>
                  <a:cubicBezTo>
                    <a:pt x="295438" y="62903"/>
                    <a:pt x="238844" y="31452"/>
                    <a:pt x="173038" y="31452"/>
                  </a:cubicBezTo>
                  <a:cubicBezTo>
                    <a:pt x="109863" y="31452"/>
                    <a:pt x="57218" y="58972"/>
                    <a:pt x="50637" y="93045"/>
                  </a:cubicBezTo>
                  <a:cubicBezTo>
                    <a:pt x="38792" y="96976"/>
                    <a:pt x="28263" y="102218"/>
                    <a:pt x="20366" y="108771"/>
                  </a:cubicBezTo>
                  <a:cubicBezTo>
                    <a:pt x="19050" y="106150"/>
                    <a:pt x="19050" y="103529"/>
                    <a:pt x="19050" y="99597"/>
                  </a:cubicBezTo>
                  <a:cubicBezTo>
                    <a:pt x="19050" y="43246"/>
                    <a:pt x="86173" y="0"/>
                    <a:pt x="17303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p>
          </p:txBody>
        </p:sp>
      </p:grpSp>
      <p:sp>
        <p:nvSpPr>
          <p:cNvPr id="18" name="TextBox 38"/>
          <p:cNvSpPr txBox="1">
            <a:spLocks/>
          </p:cNvSpPr>
          <p:nvPr/>
        </p:nvSpPr>
        <p:spPr bwMode="auto">
          <a:xfrm>
            <a:off x="2417997" y="2588431"/>
            <a:ext cx="5760088" cy="42597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FF0000"/>
                </a:solidFill>
                <a:latin typeface="华文楷体" panose="02010600040101010101" pitchFamily="2" charset="-122"/>
                <a:ea typeface="华文楷体" panose="02010600040101010101" pitchFamily="2" charset="-122"/>
              </a:rPr>
              <a:t>可追溯性</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Accountability</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p:txBody>
      </p:sp>
      <p:sp>
        <p:nvSpPr>
          <p:cNvPr id="19" name="TextBox 38"/>
          <p:cNvSpPr txBox="1">
            <a:spLocks/>
          </p:cNvSpPr>
          <p:nvPr/>
        </p:nvSpPr>
        <p:spPr bwMode="auto">
          <a:xfrm>
            <a:off x="2444662" y="4608744"/>
            <a:ext cx="5760088" cy="78006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指系统具有足够的能力保护无意的错误，以及能够抵抗故意渗透。</a:t>
            </a:r>
            <a:endParaRPr lang="en-US" altLang="zh-CN" sz="2400" dirty="0">
              <a:latin typeface="华文楷体" panose="02010600040101010101" pitchFamily="2" charset="-122"/>
              <a:ea typeface="华文楷体" panose="02010600040101010101" pitchFamily="2" charset="-122"/>
            </a:endParaRPr>
          </a:p>
        </p:txBody>
      </p:sp>
      <p:grpSp>
        <p:nvGrpSpPr>
          <p:cNvPr id="20" name="组合 19"/>
          <p:cNvGrpSpPr/>
          <p:nvPr/>
        </p:nvGrpSpPr>
        <p:grpSpPr>
          <a:xfrm>
            <a:off x="1546524" y="4084129"/>
            <a:ext cx="759986" cy="670939"/>
            <a:chOff x="503337" y="3723878"/>
            <a:chExt cx="670939" cy="670939"/>
          </a:xfrm>
        </p:grpSpPr>
        <p:sp>
          <p:nvSpPr>
            <p:cNvPr id="21" name="菱形 20">
              <a:extLst>
                <a:ext uri="{FF2B5EF4-FFF2-40B4-BE49-F238E27FC236}">
                  <a16:creationId xmlns:a16="http://schemas.microsoft.com/office/drawing/2014/main" id="{B3419AC2-A08D-44BA-BD77-F845E7E06A08}"/>
                </a:ext>
              </a:extLst>
            </p:cNvPr>
            <p:cNvSpPr/>
            <p:nvPr/>
          </p:nvSpPr>
          <p:spPr>
            <a:xfrm rot="5400000">
              <a:off x="503337" y="3723878"/>
              <a:ext cx="670939" cy="670939"/>
            </a:xfrm>
            <a:prstGeom prst="diamond">
              <a:avLst/>
            </a:prstGeom>
            <a:solidFill>
              <a:schemeClr val="accent5">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p>
          </p:txBody>
        </p:sp>
        <p:sp>
          <p:nvSpPr>
            <p:cNvPr id="22" name="任意多边形: 形状 8">
              <a:extLst>
                <a:ext uri="{FF2B5EF4-FFF2-40B4-BE49-F238E27FC236}">
                  <a16:creationId xmlns:a16="http://schemas.microsoft.com/office/drawing/2014/main" id="{E126C238-41B8-4992-9FD6-6C87382CD78A}"/>
                </a:ext>
              </a:extLst>
            </p:cNvPr>
            <p:cNvSpPr>
              <a:spLocks/>
            </p:cNvSpPr>
            <p:nvPr/>
          </p:nvSpPr>
          <p:spPr bwMode="auto">
            <a:xfrm>
              <a:off x="724666" y="3945743"/>
              <a:ext cx="228279" cy="227207"/>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00"/>
            </a:p>
          </p:txBody>
        </p:sp>
      </p:grpSp>
      <p:sp>
        <p:nvSpPr>
          <p:cNvPr id="23" name="TextBox 38"/>
          <p:cNvSpPr txBox="1">
            <a:spLocks/>
          </p:cNvSpPr>
          <p:nvPr/>
        </p:nvSpPr>
        <p:spPr bwMode="auto">
          <a:xfrm>
            <a:off x="1312939" y="1847678"/>
            <a:ext cx="3904803" cy="52423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安全需求除了</a:t>
            </a:r>
            <a:r>
              <a:rPr lang="en-US" altLang="zh-CN" sz="2400" dirty="0">
                <a:latin typeface="华文楷体" panose="02010600040101010101" pitchFamily="2" charset="-122"/>
                <a:ea typeface="华文楷体" panose="02010600040101010101" pitchFamily="2" charset="-122"/>
              </a:rPr>
              <a:t>CIA</a:t>
            </a:r>
            <a:r>
              <a:rPr lang="zh-CN" altLang="en-US" sz="2400" dirty="0">
                <a:latin typeface="华文楷体" panose="02010600040101010101" pitchFamily="2" charset="-122"/>
                <a:ea typeface="华文楷体" panose="02010600040101010101" pitchFamily="2" charset="-122"/>
              </a:rPr>
              <a:t>，还有：</a:t>
            </a:r>
            <a:endParaRPr lang="en-US" altLang="zh-CN" sz="2400" dirty="0">
              <a:latin typeface="华文楷体" panose="02010600040101010101" pitchFamily="2" charset="-122"/>
              <a:ea typeface="华文楷体" panose="02010600040101010101" pitchFamily="2" charset="-122"/>
            </a:endParaRPr>
          </a:p>
        </p:txBody>
      </p:sp>
      <p:sp>
        <p:nvSpPr>
          <p:cNvPr id="25" name="TextBox 38"/>
          <p:cNvSpPr txBox="1">
            <a:spLocks/>
          </p:cNvSpPr>
          <p:nvPr/>
        </p:nvSpPr>
        <p:spPr bwMode="auto">
          <a:xfrm>
            <a:off x="2417997" y="3102582"/>
            <a:ext cx="5760088" cy="774557"/>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确保实体的行动可被跟踪，通常用于支持不可否认性、入侵检测、事后恢复等功能。</a:t>
            </a:r>
            <a:endParaRPr lang="en-US" altLang="zh-CN" sz="2400" dirty="0">
              <a:latin typeface="华文楷体" panose="02010600040101010101" pitchFamily="2" charset="-122"/>
              <a:ea typeface="华文楷体" panose="02010600040101010101" pitchFamily="2" charset="-122"/>
            </a:endParaRPr>
          </a:p>
        </p:txBody>
      </p:sp>
      <p:sp>
        <p:nvSpPr>
          <p:cNvPr id="26" name="TextBox 38"/>
          <p:cNvSpPr txBox="1">
            <a:spLocks/>
          </p:cNvSpPr>
          <p:nvPr/>
        </p:nvSpPr>
        <p:spPr bwMode="auto">
          <a:xfrm>
            <a:off x="2434021" y="4109482"/>
            <a:ext cx="5760088" cy="39112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FF0000"/>
                </a:solidFill>
                <a:latin typeface="华文楷体" panose="02010600040101010101" pitchFamily="2" charset="-122"/>
                <a:ea typeface="华文楷体" panose="02010600040101010101" pitchFamily="2" charset="-122"/>
              </a:rPr>
              <a:t>保障</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Assurance</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0353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 calcmode="lin" valueType="num">
                                      <p:cBhvr>
                                        <p:cTn id="13" dur="500" fill="hold"/>
                                        <p:tgtEl>
                                          <p:spTgt spid="15"/>
                                        </p:tgtEl>
                                        <p:attrNameLst>
                                          <p:attrName>style.rotation</p:attrName>
                                        </p:attrNameLst>
                                      </p:cBhvr>
                                      <p:tavLst>
                                        <p:tav tm="0">
                                          <p:val>
                                            <p:fltVal val="90"/>
                                          </p:val>
                                        </p:tav>
                                        <p:tav tm="100000">
                                          <p:val>
                                            <p:fltVal val="0"/>
                                          </p:val>
                                        </p:tav>
                                      </p:tavLst>
                                    </p:anim>
                                    <p:animEffect transition="in" filter="fade">
                                      <p:cBhvr>
                                        <p:cTn id="14" dur="500"/>
                                        <p:tgtEl>
                                          <p:spTgt spid="15"/>
                                        </p:tgtEl>
                                      </p:cBhvr>
                                    </p:animEffect>
                                  </p:childTnLst>
                                </p:cTn>
                              </p:par>
                              <p:par>
                                <p:cTn id="15" presetID="3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 calcmode="lin" valueType="num">
                                      <p:cBhvr>
                                        <p:cTn id="19" dur="500" fill="hold"/>
                                        <p:tgtEl>
                                          <p:spTgt spid="20"/>
                                        </p:tgtEl>
                                        <p:attrNameLst>
                                          <p:attrName>style.rotation</p:attrName>
                                        </p:attrNameLst>
                                      </p:cBhvr>
                                      <p:tavLst>
                                        <p:tav tm="0">
                                          <p:val>
                                            <p:fltVal val="90"/>
                                          </p:val>
                                        </p:tav>
                                        <p:tav tm="100000">
                                          <p:val>
                                            <p:fltVal val="0"/>
                                          </p:val>
                                        </p:tav>
                                      </p:tavLst>
                                    </p:anim>
                                    <p:animEffect transition="in" filter="fade">
                                      <p:cBhvr>
                                        <p:cTn id="20" dur="500"/>
                                        <p:tgtEl>
                                          <p:spTgt spid="20"/>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anim calcmode="lin" valueType="num">
                                      <p:cBhvr>
                                        <p:cTn id="33" dur="500" fill="hold"/>
                                        <p:tgtEl>
                                          <p:spTgt spid="25"/>
                                        </p:tgtEl>
                                        <p:attrNameLst>
                                          <p:attrName>ppt_x</p:attrName>
                                        </p:attrNameLst>
                                      </p:cBhvr>
                                      <p:tavLst>
                                        <p:tav tm="0">
                                          <p:val>
                                            <p:strVal val="#ppt_x"/>
                                          </p:val>
                                        </p:tav>
                                        <p:tav tm="100000">
                                          <p:val>
                                            <p:strVal val="#ppt_x"/>
                                          </p:val>
                                        </p:tav>
                                      </p:tavLst>
                                    </p:anim>
                                    <p:anim calcmode="lin" valueType="num">
                                      <p:cBhvr>
                                        <p:cTn id="34"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anim calcmode="lin" valueType="num">
                                      <p:cBhvr>
                                        <p:cTn id="40" dur="500" fill="hold"/>
                                        <p:tgtEl>
                                          <p:spTgt spid="19"/>
                                        </p:tgtEl>
                                        <p:attrNameLst>
                                          <p:attrName>ppt_x</p:attrName>
                                        </p:attrNameLst>
                                      </p:cBhvr>
                                      <p:tavLst>
                                        <p:tav tm="0">
                                          <p:val>
                                            <p:strVal val="#ppt_x"/>
                                          </p:val>
                                        </p:tav>
                                        <p:tav tm="100000">
                                          <p:val>
                                            <p:strVal val="#ppt_x"/>
                                          </p:val>
                                        </p:tav>
                                      </p:tavLst>
                                    </p:anim>
                                    <p:anim calcmode="lin" valueType="num">
                                      <p:cBhvr>
                                        <p:cTn id="4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P spid="25" grpId="0"/>
      <p:bldP spid="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安全目标与需求</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363464" y="2153717"/>
            <a:ext cx="10801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保密性</a:t>
            </a:r>
          </a:p>
        </p:txBody>
      </p:sp>
      <p:sp>
        <p:nvSpPr>
          <p:cNvPr id="28" name="矩形 27"/>
          <p:cNvSpPr/>
          <p:nvPr/>
        </p:nvSpPr>
        <p:spPr>
          <a:xfrm>
            <a:off x="2363464" y="2912899"/>
            <a:ext cx="10801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完整性</a:t>
            </a:r>
          </a:p>
        </p:txBody>
      </p:sp>
      <p:sp>
        <p:nvSpPr>
          <p:cNvPr id="29" name="矩形 28"/>
          <p:cNvSpPr/>
          <p:nvPr/>
        </p:nvSpPr>
        <p:spPr>
          <a:xfrm>
            <a:off x="5459808" y="2181012"/>
            <a:ext cx="10801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完整性</a:t>
            </a:r>
          </a:p>
        </p:txBody>
      </p:sp>
      <p:sp>
        <p:nvSpPr>
          <p:cNvPr id="30" name="矩形 29"/>
          <p:cNvSpPr/>
          <p:nvPr/>
        </p:nvSpPr>
        <p:spPr>
          <a:xfrm>
            <a:off x="5459808" y="2933953"/>
            <a:ext cx="10801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保密性</a:t>
            </a:r>
          </a:p>
        </p:txBody>
      </p:sp>
      <p:cxnSp>
        <p:nvCxnSpPr>
          <p:cNvPr id="31" name="直接箭头连接符 30"/>
          <p:cNvCxnSpPr>
            <a:stCxn id="27" idx="2"/>
            <a:endCxn id="28" idx="0"/>
          </p:cNvCxnSpPr>
          <p:nvPr/>
        </p:nvCxnSpPr>
        <p:spPr>
          <a:xfrm>
            <a:off x="2903524" y="2585765"/>
            <a:ext cx="0" cy="327134"/>
          </a:xfrm>
          <a:prstGeom prst="straightConnector1">
            <a:avLst/>
          </a:prstGeom>
          <a:ln w="381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999868" y="2616344"/>
            <a:ext cx="0" cy="327134"/>
          </a:xfrm>
          <a:prstGeom prst="straightConnector1">
            <a:avLst/>
          </a:prstGeom>
          <a:ln w="381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363464" y="3672081"/>
            <a:ext cx="10801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可用性</a:t>
            </a:r>
          </a:p>
        </p:txBody>
      </p:sp>
      <p:sp>
        <p:nvSpPr>
          <p:cNvPr id="34" name="矩形 33"/>
          <p:cNvSpPr/>
          <p:nvPr/>
        </p:nvSpPr>
        <p:spPr>
          <a:xfrm>
            <a:off x="1823404" y="4431263"/>
            <a:ext cx="10801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保密性</a:t>
            </a:r>
          </a:p>
        </p:txBody>
      </p:sp>
      <p:sp>
        <p:nvSpPr>
          <p:cNvPr id="35" name="矩形 34"/>
          <p:cNvSpPr/>
          <p:nvPr/>
        </p:nvSpPr>
        <p:spPr>
          <a:xfrm>
            <a:off x="4667720" y="4431263"/>
            <a:ext cx="10801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保密性</a:t>
            </a:r>
          </a:p>
        </p:txBody>
      </p:sp>
      <p:sp>
        <p:nvSpPr>
          <p:cNvPr id="36" name="矩形 35"/>
          <p:cNvSpPr/>
          <p:nvPr/>
        </p:nvSpPr>
        <p:spPr>
          <a:xfrm>
            <a:off x="5351796" y="3672081"/>
            <a:ext cx="1296144"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可追溯性</a:t>
            </a:r>
          </a:p>
        </p:txBody>
      </p:sp>
      <p:sp>
        <p:nvSpPr>
          <p:cNvPr id="37" name="矩形 36"/>
          <p:cNvSpPr/>
          <p:nvPr/>
        </p:nvSpPr>
        <p:spPr>
          <a:xfrm>
            <a:off x="3119548" y="4431263"/>
            <a:ext cx="10801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完整性</a:t>
            </a:r>
          </a:p>
        </p:txBody>
      </p:sp>
      <p:sp>
        <p:nvSpPr>
          <p:cNvPr id="38" name="矩形 37"/>
          <p:cNvSpPr/>
          <p:nvPr/>
        </p:nvSpPr>
        <p:spPr>
          <a:xfrm>
            <a:off x="6251896" y="4438923"/>
            <a:ext cx="10801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完整性</a:t>
            </a:r>
          </a:p>
        </p:txBody>
      </p:sp>
      <p:cxnSp>
        <p:nvCxnSpPr>
          <p:cNvPr id="39" name="直接箭头连接符 38"/>
          <p:cNvCxnSpPr>
            <a:stCxn id="33" idx="2"/>
          </p:cNvCxnSpPr>
          <p:nvPr/>
        </p:nvCxnSpPr>
        <p:spPr>
          <a:xfrm flipH="1">
            <a:off x="2362534" y="4104129"/>
            <a:ext cx="540990" cy="327134"/>
          </a:xfrm>
          <a:prstGeom prst="straightConnector1">
            <a:avLst/>
          </a:prstGeom>
          <a:ln w="381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5321733" y="4105597"/>
            <a:ext cx="540990" cy="327134"/>
          </a:xfrm>
          <a:prstGeom prst="straightConnector1">
            <a:avLst/>
          </a:prstGeom>
          <a:ln w="381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3" idx="2"/>
          </p:cNvCxnSpPr>
          <p:nvPr/>
        </p:nvCxnSpPr>
        <p:spPr>
          <a:xfrm>
            <a:off x="2903524" y="4104129"/>
            <a:ext cx="717290" cy="327134"/>
          </a:xfrm>
          <a:prstGeom prst="straightConnector1">
            <a:avLst/>
          </a:prstGeom>
          <a:ln w="381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6215892" y="4111897"/>
            <a:ext cx="717290" cy="327134"/>
          </a:xfrm>
          <a:prstGeom prst="straightConnector1">
            <a:avLst/>
          </a:prstGeom>
          <a:ln w="381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266024" y="2081203"/>
            <a:ext cx="1278143" cy="13496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44" name="矩形 43"/>
          <p:cNvSpPr/>
          <p:nvPr/>
        </p:nvSpPr>
        <p:spPr>
          <a:xfrm>
            <a:off x="5350283" y="2103810"/>
            <a:ext cx="1278143" cy="13496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45" name="矩形 44"/>
          <p:cNvSpPr/>
          <p:nvPr/>
        </p:nvSpPr>
        <p:spPr>
          <a:xfrm>
            <a:off x="1719059" y="3600660"/>
            <a:ext cx="2576442" cy="13496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46" name="矩形 45"/>
          <p:cNvSpPr/>
          <p:nvPr/>
        </p:nvSpPr>
        <p:spPr>
          <a:xfrm>
            <a:off x="4588840" y="3600660"/>
            <a:ext cx="2815183" cy="13496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47" name="矩形 46"/>
          <p:cNvSpPr/>
          <p:nvPr/>
        </p:nvSpPr>
        <p:spPr>
          <a:xfrm>
            <a:off x="1640016" y="1917515"/>
            <a:ext cx="5855065" cy="318855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48" name="矩形 47"/>
          <p:cNvSpPr/>
          <p:nvPr/>
        </p:nvSpPr>
        <p:spPr>
          <a:xfrm>
            <a:off x="1640017" y="5431732"/>
            <a:ext cx="5855064" cy="359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保障</a:t>
            </a:r>
          </a:p>
        </p:txBody>
      </p:sp>
      <p:cxnSp>
        <p:nvCxnSpPr>
          <p:cNvPr id="49" name="直接箭头连接符 48"/>
          <p:cNvCxnSpPr/>
          <p:nvPr/>
        </p:nvCxnSpPr>
        <p:spPr>
          <a:xfrm>
            <a:off x="4550529" y="5106067"/>
            <a:ext cx="0" cy="327134"/>
          </a:xfrm>
          <a:prstGeom prst="straightConnector1">
            <a:avLst/>
          </a:prstGeom>
          <a:ln w="381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915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500"/>
                                        <p:tgtEl>
                                          <p:spTgt spid="32"/>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up)">
                                      <p:cBhvr>
                                        <p:cTn id="32" dur="500"/>
                                        <p:tgtEl>
                                          <p:spTgt spid="3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down)">
                                      <p:cBhvr>
                                        <p:cTn id="38" dur="500"/>
                                        <p:tgtEl>
                                          <p:spTgt spid="3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down)">
                                      <p:cBhvr>
                                        <p:cTn id="41" dur="500"/>
                                        <p:tgtEl>
                                          <p:spTgt spid="37"/>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down)">
                                      <p:cBhvr>
                                        <p:cTn id="44" dur="500"/>
                                        <p:tgtEl>
                                          <p:spTgt spid="3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down)">
                                      <p:cBhvr>
                                        <p:cTn id="51" dur="500"/>
                                        <p:tgtEl>
                                          <p:spTgt spid="39"/>
                                        </p:tgtEl>
                                      </p:cBhvr>
                                    </p:animEffect>
                                  </p:childTnLst>
                                </p:cTn>
                              </p:par>
                              <p:par>
                                <p:cTn id="52" presetID="22" presetClass="entr" presetSubtype="4"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down)">
                                      <p:cBhvr>
                                        <p:cTn id="54" dur="500"/>
                                        <p:tgtEl>
                                          <p:spTgt spid="40"/>
                                        </p:tgtEl>
                                      </p:cBhvr>
                                    </p:animEffect>
                                  </p:childTnLst>
                                </p:cTn>
                              </p:par>
                              <p:par>
                                <p:cTn id="55" presetID="22" presetClass="entr" presetSubtype="4"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down)">
                                      <p:cBhvr>
                                        <p:cTn id="57" dur="500"/>
                                        <p:tgtEl>
                                          <p:spTgt spid="41"/>
                                        </p:tgtEl>
                                      </p:cBhvr>
                                    </p:animEffect>
                                  </p:childTnLst>
                                </p:cTn>
                              </p:par>
                              <p:par>
                                <p:cTn id="58" presetID="22" presetClass="entr" presetSubtype="4"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wipe(down)">
                                      <p:cBhvr>
                                        <p:cTn id="60" dur="500"/>
                                        <p:tgtEl>
                                          <p:spTgt spid="4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wipe(down)">
                                      <p:cBhvr>
                                        <p:cTn id="65" dur="500"/>
                                        <p:tgtEl>
                                          <p:spTgt spid="48"/>
                                        </p:tgtEl>
                                      </p:cBhvr>
                                    </p:animEffect>
                                  </p:childTnLst>
                                </p:cTn>
                              </p:par>
                            </p:childTnLst>
                          </p:cTn>
                        </p:par>
                        <p:par>
                          <p:cTn id="66" fill="hold">
                            <p:stCondLst>
                              <p:cond delay="500"/>
                            </p:stCondLst>
                            <p:childTnLst>
                              <p:par>
                                <p:cTn id="67" presetID="22" presetClass="entr" presetSubtype="4" fill="hold" nodeType="after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wipe(down)">
                                      <p:cBhvr>
                                        <p:cTn id="69" dur="500"/>
                                        <p:tgtEl>
                                          <p:spTgt spid="49"/>
                                        </p:tgtEl>
                                      </p:cBhvr>
                                    </p:animEffect>
                                  </p:childTnLst>
                                </p:cTn>
                              </p:par>
                            </p:childTnLst>
                          </p:cTn>
                        </p:par>
                        <p:par>
                          <p:cTn id="70" fill="hold">
                            <p:stCondLst>
                              <p:cond delay="1000"/>
                            </p:stCondLst>
                            <p:childTnLst>
                              <p:par>
                                <p:cTn id="71" presetID="21" presetClass="entr" presetSubtype="1" fill="hold" grpId="0" nodeType="after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wheel(1)">
                                      <p:cBhvr>
                                        <p:cTn id="73" dur="1000"/>
                                        <p:tgtEl>
                                          <p:spTgt spid="43"/>
                                        </p:tgtEl>
                                      </p:cBhvr>
                                    </p:animEffect>
                                  </p:childTnLst>
                                </p:cTn>
                              </p:par>
                              <p:par>
                                <p:cTn id="74" presetID="21" presetClass="entr" presetSubtype="1"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wheel(1)">
                                      <p:cBhvr>
                                        <p:cTn id="76" dur="1000"/>
                                        <p:tgtEl>
                                          <p:spTgt spid="44"/>
                                        </p:tgtEl>
                                      </p:cBhvr>
                                    </p:animEffect>
                                  </p:childTnLst>
                                </p:cTn>
                              </p:par>
                              <p:par>
                                <p:cTn id="77" presetID="21" presetClass="entr" presetSubtype="1"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heel(1)">
                                      <p:cBhvr>
                                        <p:cTn id="79" dur="1000"/>
                                        <p:tgtEl>
                                          <p:spTgt spid="45"/>
                                        </p:tgtEl>
                                      </p:cBhvr>
                                    </p:animEffect>
                                  </p:childTnLst>
                                </p:cTn>
                              </p:par>
                              <p:par>
                                <p:cTn id="80" presetID="21" presetClass="entr" presetSubtype="1"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heel(1)">
                                      <p:cBhvr>
                                        <p:cTn id="82" dur="1000"/>
                                        <p:tgtEl>
                                          <p:spTgt spid="46"/>
                                        </p:tgtEl>
                                      </p:cBhvr>
                                    </p:animEffect>
                                  </p:childTnLst>
                                </p:cTn>
                              </p:par>
                              <p:par>
                                <p:cTn id="83" presetID="21" presetClass="entr" presetSubtype="1"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wheel(1)">
                                      <p:cBhvr>
                                        <p:cTn id="85"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3" grpId="0" animBg="1"/>
      <p:bldP spid="34" grpId="0" animBg="1"/>
      <p:bldP spid="35" grpId="0" animBg="1"/>
      <p:bldP spid="36" grpId="0" animBg="1"/>
      <p:bldP spid="37" grpId="0" animBg="1"/>
      <p:bldP spid="38" grpId="0" animBg="1"/>
      <p:bldP spid="43" grpId="0" animBg="1"/>
      <p:bldP spid="44" grpId="0" animBg="1"/>
      <p:bldP spid="45" grpId="0" animBg="1"/>
      <p:bldP spid="46" grpId="0" animBg="1"/>
      <p:bldP spid="47" grpId="0" animBg="1"/>
      <p:bldP spid="4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安全服务模型</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Box 38"/>
          <p:cNvSpPr txBox="1">
            <a:spLocks/>
          </p:cNvSpPr>
          <p:nvPr/>
        </p:nvSpPr>
        <p:spPr bwMode="auto">
          <a:xfrm>
            <a:off x="2330035" y="2121456"/>
            <a:ext cx="4830716" cy="80483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FF0000"/>
                </a:solidFill>
                <a:latin typeface="华文楷体" panose="02010600040101010101" pitchFamily="2" charset="-122"/>
                <a:ea typeface="华文楷体" panose="02010600040101010101" pitchFamily="2" charset="-122"/>
              </a:rPr>
              <a:t>安全服务</a:t>
            </a:r>
            <a:r>
              <a:rPr lang="zh-CN" altLang="en-US" sz="2400" dirty="0">
                <a:latin typeface="华文楷体" panose="02010600040101010101" pitchFamily="2" charset="-122"/>
                <a:ea typeface="华文楷体" panose="02010600040101010101" pitchFamily="2" charset="-122"/>
              </a:rPr>
              <a:t>就是加强数据处理系统和信息传输的安全性的一种服务。</a:t>
            </a:r>
            <a:endParaRPr lang="en-US" altLang="zh-CN" sz="2400" dirty="0">
              <a:latin typeface="华文楷体" panose="02010600040101010101" pitchFamily="2" charset="-122"/>
              <a:ea typeface="华文楷体" panose="02010600040101010101" pitchFamily="2" charset="-122"/>
            </a:endParaRPr>
          </a:p>
        </p:txBody>
      </p:sp>
      <p:grpSp>
        <p:nvGrpSpPr>
          <p:cNvPr id="30" name="组合 29"/>
          <p:cNvGrpSpPr/>
          <p:nvPr/>
        </p:nvGrpSpPr>
        <p:grpSpPr>
          <a:xfrm>
            <a:off x="1406299" y="2154880"/>
            <a:ext cx="660119" cy="677504"/>
            <a:chOff x="998072" y="2563058"/>
            <a:chExt cx="660119" cy="677504"/>
          </a:xfrm>
        </p:grpSpPr>
        <p:grpSp>
          <p:nvGrpSpPr>
            <p:cNvPr id="31" name="Group 49"/>
            <p:cNvGrpSpPr/>
            <p:nvPr/>
          </p:nvGrpSpPr>
          <p:grpSpPr>
            <a:xfrm rot="2969653">
              <a:off x="989380" y="2571750"/>
              <a:ext cx="677504" cy="660119"/>
              <a:chOff x="609600" y="1123950"/>
              <a:chExt cx="787400" cy="767195"/>
            </a:xfrm>
          </p:grpSpPr>
          <p:sp>
            <p:nvSpPr>
              <p:cNvPr id="50" name="Rectangle 50"/>
              <p:cNvSpPr/>
              <p:nvPr/>
            </p:nvSpPr>
            <p:spPr bwMode="auto">
              <a:xfrm>
                <a:off x="609600" y="1174750"/>
                <a:ext cx="787400" cy="716395"/>
              </a:xfrm>
              <a:prstGeom prst="rect">
                <a:avLst/>
              </a:prstGeom>
              <a:solidFill>
                <a:schemeClr val="accent1">
                  <a:lumMod val="75000"/>
                </a:schemeClr>
              </a:solidFill>
              <a:ln w="19050">
                <a:noFill/>
                <a:round/>
                <a:headEnd/>
                <a:tailEnd/>
              </a:ln>
            </p:spPr>
            <p:txBody>
              <a:bodyPr anchor="ctr"/>
              <a:lstStyle/>
              <a:p>
                <a:pPr algn="ctr"/>
                <a:endParaRPr sz="1400"/>
              </a:p>
            </p:txBody>
          </p:sp>
          <p:sp>
            <p:nvSpPr>
              <p:cNvPr id="51" name="Rectangle 51"/>
              <p:cNvSpPr/>
              <p:nvPr/>
            </p:nvSpPr>
            <p:spPr bwMode="auto">
              <a:xfrm>
                <a:off x="609600" y="1123950"/>
                <a:ext cx="787400" cy="716395"/>
              </a:xfrm>
              <a:prstGeom prst="rect">
                <a:avLst/>
              </a:prstGeom>
              <a:solidFill>
                <a:schemeClr val="accent1"/>
              </a:solidFill>
              <a:ln w="19050">
                <a:noFill/>
                <a:round/>
                <a:headEnd/>
                <a:tailEnd/>
              </a:ln>
            </p:spPr>
            <p:txBody>
              <a:bodyPr anchor="ctr"/>
              <a:lstStyle/>
              <a:p>
                <a:pPr algn="ctr"/>
                <a:endParaRPr sz="1400"/>
              </a:p>
            </p:txBody>
          </p:sp>
        </p:grpSp>
        <p:grpSp>
          <p:nvGrpSpPr>
            <p:cNvPr id="32" name="Group 55"/>
            <p:cNvGrpSpPr/>
            <p:nvPr/>
          </p:nvGrpSpPr>
          <p:grpSpPr>
            <a:xfrm>
              <a:off x="1127658" y="2756035"/>
              <a:ext cx="400947" cy="291605"/>
              <a:chOff x="6238876" y="2390775"/>
              <a:chExt cx="576262" cy="419101"/>
            </a:xfrm>
            <a:solidFill>
              <a:schemeClr val="bg1"/>
            </a:solidFill>
          </p:grpSpPr>
          <p:sp>
            <p:nvSpPr>
              <p:cNvPr id="33" name="Rectangle 56"/>
              <p:cNvSpPr>
                <a:spLocks/>
              </p:cNvSpPr>
              <p:nvPr/>
            </p:nvSpPr>
            <p:spPr bwMode="auto">
              <a:xfrm>
                <a:off x="6378576" y="2528888"/>
                <a:ext cx="179388" cy="17463"/>
              </a:xfrm>
              <a:prstGeom prst="rect">
                <a:avLst/>
              </a:prstGeom>
              <a:grpFill/>
              <a:ln w="9525">
                <a:noFill/>
                <a:miter lim="800000"/>
                <a:headEnd/>
                <a:tailEnd/>
              </a:ln>
            </p:spPr>
            <p:txBody>
              <a:bodyPr anchor="ctr"/>
              <a:lstStyle/>
              <a:p>
                <a:pPr algn="ctr"/>
                <a:endParaRPr sz="1400"/>
              </a:p>
            </p:txBody>
          </p:sp>
          <p:sp>
            <p:nvSpPr>
              <p:cNvPr id="34" name="Rectangle 57"/>
              <p:cNvSpPr>
                <a:spLocks/>
              </p:cNvSpPr>
              <p:nvPr/>
            </p:nvSpPr>
            <p:spPr bwMode="auto">
              <a:xfrm>
                <a:off x="6380163" y="2571750"/>
                <a:ext cx="179388" cy="15875"/>
              </a:xfrm>
              <a:prstGeom prst="rect">
                <a:avLst/>
              </a:prstGeom>
              <a:grpFill/>
              <a:ln w="9525">
                <a:noFill/>
                <a:miter lim="800000"/>
                <a:headEnd/>
                <a:tailEnd/>
              </a:ln>
            </p:spPr>
            <p:txBody>
              <a:bodyPr anchor="ctr"/>
              <a:lstStyle/>
              <a:p>
                <a:pPr algn="ctr"/>
                <a:endParaRPr sz="1400"/>
              </a:p>
            </p:txBody>
          </p:sp>
          <p:sp>
            <p:nvSpPr>
              <p:cNvPr id="35" name="Freeform: Shape 58"/>
              <p:cNvSpPr>
                <a:spLocks/>
              </p:cNvSpPr>
              <p:nvPr/>
            </p:nvSpPr>
            <p:spPr bwMode="auto">
              <a:xfrm>
                <a:off x="6342063" y="2484438"/>
                <a:ext cx="254000" cy="303213"/>
              </a:xfrm>
              <a:custGeom>
                <a:avLst/>
                <a:gdLst/>
                <a:ahLst/>
                <a:cxnLst>
                  <a:cxn ang="0">
                    <a:pos x="0" y="6"/>
                  </a:cxn>
                  <a:cxn ang="0">
                    <a:pos x="15" y="42"/>
                  </a:cxn>
                  <a:cxn ang="0">
                    <a:pos x="15" y="15"/>
                  </a:cxn>
                  <a:cxn ang="0">
                    <a:pos x="146" y="15"/>
                  </a:cxn>
                  <a:cxn ang="0">
                    <a:pos x="146" y="176"/>
                  </a:cxn>
                  <a:cxn ang="0">
                    <a:pos x="44" y="176"/>
                  </a:cxn>
                  <a:cxn ang="0">
                    <a:pos x="44" y="177"/>
                  </a:cxn>
                  <a:cxn ang="0">
                    <a:pos x="43" y="176"/>
                  </a:cxn>
                  <a:cxn ang="0">
                    <a:pos x="15" y="176"/>
                  </a:cxn>
                  <a:cxn ang="0">
                    <a:pos x="15" y="149"/>
                  </a:cxn>
                  <a:cxn ang="0">
                    <a:pos x="3" y="138"/>
                  </a:cxn>
                  <a:cxn ang="0">
                    <a:pos x="2" y="138"/>
                  </a:cxn>
                  <a:cxn ang="0">
                    <a:pos x="2" y="137"/>
                  </a:cxn>
                  <a:cxn ang="0">
                    <a:pos x="0" y="135"/>
                  </a:cxn>
                  <a:cxn ang="0">
                    <a:pos x="0" y="191"/>
                  </a:cxn>
                  <a:cxn ang="0">
                    <a:pos x="160" y="191"/>
                  </a:cxn>
                  <a:cxn ang="0">
                    <a:pos x="160" y="0"/>
                  </a:cxn>
                  <a:cxn ang="0">
                    <a:pos x="0" y="0"/>
                  </a:cxn>
                  <a:cxn ang="0">
                    <a:pos x="0" y="6"/>
                  </a:cxn>
                </a:cxnLst>
                <a:rect l="0" t="0" r="r" b="b"/>
                <a:pathLst>
                  <a:path w="160" h="191">
                    <a:moveTo>
                      <a:pt x="0" y="6"/>
                    </a:moveTo>
                    <a:lnTo>
                      <a:pt x="15" y="42"/>
                    </a:lnTo>
                    <a:lnTo>
                      <a:pt x="15" y="15"/>
                    </a:lnTo>
                    <a:lnTo>
                      <a:pt x="146" y="15"/>
                    </a:lnTo>
                    <a:lnTo>
                      <a:pt x="146" y="176"/>
                    </a:lnTo>
                    <a:lnTo>
                      <a:pt x="44" y="176"/>
                    </a:lnTo>
                    <a:lnTo>
                      <a:pt x="44" y="177"/>
                    </a:lnTo>
                    <a:lnTo>
                      <a:pt x="43" y="176"/>
                    </a:lnTo>
                    <a:lnTo>
                      <a:pt x="15" y="176"/>
                    </a:lnTo>
                    <a:lnTo>
                      <a:pt x="15" y="149"/>
                    </a:lnTo>
                    <a:lnTo>
                      <a:pt x="3" y="138"/>
                    </a:lnTo>
                    <a:lnTo>
                      <a:pt x="2" y="138"/>
                    </a:lnTo>
                    <a:lnTo>
                      <a:pt x="2" y="137"/>
                    </a:lnTo>
                    <a:lnTo>
                      <a:pt x="0" y="135"/>
                    </a:lnTo>
                    <a:lnTo>
                      <a:pt x="0" y="191"/>
                    </a:lnTo>
                    <a:lnTo>
                      <a:pt x="160" y="191"/>
                    </a:lnTo>
                    <a:lnTo>
                      <a:pt x="160" y="0"/>
                    </a:lnTo>
                    <a:lnTo>
                      <a:pt x="0" y="0"/>
                    </a:lnTo>
                    <a:lnTo>
                      <a:pt x="0" y="6"/>
                    </a:lnTo>
                    <a:close/>
                  </a:path>
                </a:pathLst>
              </a:custGeom>
              <a:grpFill/>
              <a:ln w="9525">
                <a:noFill/>
                <a:round/>
                <a:headEnd/>
                <a:tailEnd/>
              </a:ln>
            </p:spPr>
            <p:txBody>
              <a:bodyPr anchor="ctr"/>
              <a:lstStyle/>
              <a:p>
                <a:pPr algn="ctr"/>
                <a:endParaRPr sz="1400"/>
              </a:p>
            </p:txBody>
          </p:sp>
          <p:sp>
            <p:nvSpPr>
              <p:cNvPr id="36" name="Freeform: Shape 59"/>
              <p:cNvSpPr>
                <a:spLocks/>
              </p:cNvSpPr>
              <p:nvPr/>
            </p:nvSpPr>
            <p:spPr bwMode="auto">
              <a:xfrm>
                <a:off x="6389688" y="2608263"/>
                <a:ext cx="168275" cy="17463"/>
              </a:xfrm>
              <a:custGeom>
                <a:avLst/>
                <a:gdLst/>
                <a:ahLst/>
                <a:cxnLst>
                  <a:cxn ang="0">
                    <a:pos x="0" y="0"/>
                  </a:cxn>
                  <a:cxn ang="0">
                    <a:pos x="4" y="11"/>
                  </a:cxn>
                  <a:cxn ang="0">
                    <a:pos x="106" y="11"/>
                  </a:cxn>
                  <a:cxn ang="0">
                    <a:pos x="106" y="0"/>
                  </a:cxn>
                  <a:cxn ang="0">
                    <a:pos x="0" y="0"/>
                  </a:cxn>
                </a:cxnLst>
                <a:rect l="0" t="0" r="r" b="b"/>
                <a:pathLst>
                  <a:path w="106" h="11">
                    <a:moveTo>
                      <a:pt x="0" y="0"/>
                    </a:moveTo>
                    <a:lnTo>
                      <a:pt x="4" y="11"/>
                    </a:lnTo>
                    <a:lnTo>
                      <a:pt x="106" y="11"/>
                    </a:lnTo>
                    <a:lnTo>
                      <a:pt x="106" y="0"/>
                    </a:lnTo>
                    <a:lnTo>
                      <a:pt x="0" y="0"/>
                    </a:lnTo>
                    <a:close/>
                  </a:path>
                </a:pathLst>
              </a:custGeom>
              <a:grpFill/>
              <a:ln w="9525">
                <a:noFill/>
                <a:round/>
                <a:headEnd/>
                <a:tailEnd/>
              </a:ln>
            </p:spPr>
            <p:txBody>
              <a:bodyPr anchor="ctr"/>
              <a:lstStyle/>
              <a:p>
                <a:pPr algn="ctr"/>
                <a:endParaRPr sz="1400"/>
              </a:p>
            </p:txBody>
          </p:sp>
          <p:sp>
            <p:nvSpPr>
              <p:cNvPr id="37" name="Freeform: Shape 60"/>
              <p:cNvSpPr>
                <a:spLocks/>
              </p:cNvSpPr>
              <p:nvPr/>
            </p:nvSpPr>
            <p:spPr bwMode="auto">
              <a:xfrm>
                <a:off x="6405563" y="2651125"/>
                <a:ext cx="153988" cy="15875"/>
              </a:xfrm>
              <a:custGeom>
                <a:avLst/>
                <a:gdLst/>
                <a:ahLst/>
                <a:cxnLst>
                  <a:cxn ang="0">
                    <a:pos x="6" y="10"/>
                  </a:cxn>
                  <a:cxn ang="0">
                    <a:pos x="97" y="10"/>
                  </a:cxn>
                  <a:cxn ang="0">
                    <a:pos x="97" y="0"/>
                  </a:cxn>
                  <a:cxn ang="0">
                    <a:pos x="0" y="0"/>
                  </a:cxn>
                  <a:cxn ang="0">
                    <a:pos x="6" y="10"/>
                  </a:cxn>
                </a:cxnLst>
                <a:rect l="0" t="0" r="r" b="b"/>
                <a:pathLst>
                  <a:path w="97" h="10">
                    <a:moveTo>
                      <a:pt x="6" y="10"/>
                    </a:moveTo>
                    <a:lnTo>
                      <a:pt x="97" y="10"/>
                    </a:lnTo>
                    <a:lnTo>
                      <a:pt x="97" y="0"/>
                    </a:lnTo>
                    <a:lnTo>
                      <a:pt x="0" y="0"/>
                    </a:lnTo>
                    <a:lnTo>
                      <a:pt x="6" y="10"/>
                    </a:lnTo>
                    <a:close/>
                  </a:path>
                </a:pathLst>
              </a:custGeom>
              <a:grpFill/>
              <a:ln w="9525">
                <a:noFill/>
                <a:round/>
                <a:headEnd/>
                <a:tailEnd/>
              </a:ln>
            </p:spPr>
            <p:txBody>
              <a:bodyPr anchor="ctr"/>
              <a:lstStyle/>
              <a:p>
                <a:pPr algn="ctr"/>
                <a:endParaRPr sz="1400"/>
              </a:p>
            </p:txBody>
          </p:sp>
          <p:sp>
            <p:nvSpPr>
              <p:cNvPr id="38" name="Rectangle 61"/>
              <p:cNvSpPr>
                <a:spLocks/>
              </p:cNvSpPr>
              <p:nvPr/>
            </p:nvSpPr>
            <p:spPr bwMode="auto">
              <a:xfrm>
                <a:off x="6415088" y="2682875"/>
                <a:ext cx="144463" cy="17463"/>
              </a:xfrm>
              <a:prstGeom prst="rect">
                <a:avLst/>
              </a:prstGeom>
              <a:grpFill/>
              <a:ln w="9525">
                <a:noFill/>
                <a:miter lim="800000"/>
                <a:headEnd/>
                <a:tailEnd/>
              </a:ln>
            </p:spPr>
            <p:txBody>
              <a:bodyPr anchor="ctr"/>
              <a:lstStyle/>
              <a:p>
                <a:pPr algn="ctr"/>
                <a:endParaRPr sz="1400"/>
              </a:p>
            </p:txBody>
          </p:sp>
          <p:sp>
            <p:nvSpPr>
              <p:cNvPr id="39" name="Freeform: Shape 62"/>
              <p:cNvSpPr>
                <a:spLocks/>
              </p:cNvSpPr>
              <p:nvPr/>
            </p:nvSpPr>
            <p:spPr bwMode="auto">
              <a:xfrm>
                <a:off x="6351588" y="2673350"/>
                <a:ext cx="55563" cy="76200"/>
              </a:xfrm>
              <a:custGeom>
                <a:avLst/>
                <a:gdLst/>
                <a:ahLst/>
                <a:cxnLst>
                  <a:cxn ang="0">
                    <a:pos x="34" y="48"/>
                  </a:cxn>
                  <a:cxn ang="0">
                    <a:pos x="35" y="0"/>
                  </a:cxn>
                  <a:cxn ang="0">
                    <a:pos x="0" y="15"/>
                  </a:cxn>
                  <a:cxn ang="0">
                    <a:pos x="34" y="48"/>
                  </a:cxn>
                </a:cxnLst>
                <a:rect l="0" t="0" r="r" b="b"/>
                <a:pathLst>
                  <a:path w="35" h="48">
                    <a:moveTo>
                      <a:pt x="34" y="48"/>
                    </a:moveTo>
                    <a:lnTo>
                      <a:pt x="35" y="0"/>
                    </a:lnTo>
                    <a:lnTo>
                      <a:pt x="0" y="15"/>
                    </a:lnTo>
                    <a:lnTo>
                      <a:pt x="34" y="48"/>
                    </a:lnTo>
                    <a:close/>
                  </a:path>
                </a:pathLst>
              </a:custGeom>
              <a:grpFill/>
              <a:ln w="9525">
                <a:noFill/>
                <a:round/>
                <a:headEnd/>
                <a:tailEnd/>
              </a:ln>
            </p:spPr>
            <p:txBody>
              <a:bodyPr anchor="ctr"/>
              <a:lstStyle/>
              <a:p>
                <a:pPr algn="ctr"/>
                <a:endParaRPr sz="1400"/>
              </a:p>
            </p:txBody>
          </p:sp>
          <p:sp>
            <p:nvSpPr>
              <p:cNvPr id="40" name="Freeform: Shape 63"/>
              <p:cNvSpPr>
                <a:spLocks/>
              </p:cNvSpPr>
              <p:nvPr/>
            </p:nvSpPr>
            <p:spPr bwMode="auto">
              <a:xfrm>
                <a:off x="6238876" y="2390775"/>
                <a:ext cx="71438" cy="68263"/>
              </a:xfrm>
              <a:custGeom>
                <a:avLst/>
                <a:gdLst/>
                <a:ahLst/>
                <a:cxnLst>
                  <a:cxn ang="0">
                    <a:pos x="120" y="35"/>
                  </a:cxn>
                  <a:cxn ang="0">
                    <a:pos x="60" y="10"/>
                  </a:cxn>
                  <a:cxn ang="0">
                    <a:pos x="34" y="20"/>
                  </a:cxn>
                  <a:cxn ang="0">
                    <a:pos x="9" y="79"/>
                  </a:cxn>
                  <a:cxn ang="0">
                    <a:pos x="31" y="133"/>
                  </a:cxn>
                  <a:cxn ang="0">
                    <a:pos x="141" y="88"/>
                  </a:cxn>
                  <a:cxn ang="0">
                    <a:pos x="120" y="35"/>
                  </a:cxn>
                </a:cxnLst>
                <a:rect l="0" t="0" r="r" b="b"/>
                <a:pathLst>
                  <a:path w="141" h="133">
                    <a:moveTo>
                      <a:pt x="120" y="35"/>
                    </a:moveTo>
                    <a:cubicBezTo>
                      <a:pt x="110" y="11"/>
                      <a:pt x="83" y="0"/>
                      <a:pt x="60" y="10"/>
                    </a:cubicBezTo>
                    <a:cubicBezTo>
                      <a:pt x="34" y="20"/>
                      <a:pt x="34" y="20"/>
                      <a:pt x="34" y="20"/>
                    </a:cubicBezTo>
                    <a:cubicBezTo>
                      <a:pt x="11" y="30"/>
                      <a:pt x="0" y="56"/>
                      <a:pt x="9" y="79"/>
                    </a:cubicBezTo>
                    <a:cubicBezTo>
                      <a:pt x="31" y="133"/>
                      <a:pt x="31" y="133"/>
                      <a:pt x="31" y="133"/>
                    </a:cubicBezTo>
                    <a:cubicBezTo>
                      <a:pt x="141" y="88"/>
                      <a:pt x="141" y="88"/>
                      <a:pt x="141" y="88"/>
                    </a:cubicBezTo>
                    <a:lnTo>
                      <a:pt x="120" y="35"/>
                    </a:lnTo>
                    <a:close/>
                  </a:path>
                </a:pathLst>
              </a:custGeom>
              <a:grpFill/>
              <a:ln w="9525">
                <a:noFill/>
                <a:round/>
                <a:headEnd/>
                <a:tailEnd/>
              </a:ln>
            </p:spPr>
            <p:txBody>
              <a:bodyPr anchor="ctr"/>
              <a:lstStyle/>
              <a:p>
                <a:pPr algn="ctr"/>
                <a:endParaRPr sz="1400"/>
              </a:p>
            </p:txBody>
          </p:sp>
          <p:sp>
            <p:nvSpPr>
              <p:cNvPr id="41" name="Rectangle 64"/>
              <p:cNvSpPr>
                <a:spLocks/>
              </p:cNvSpPr>
              <p:nvPr/>
            </p:nvSpPr>
            <p:spPr bwMode="auto">
              <a:xfrm>
                <a:off x="6413501" y="2725738"/>
                <a:ext cx="147638" cy="15875"/>
              </a:xfrm>
              <a:prstGeom prst="rect">
                <a:avLst/>
              </a:prstGeom>
              <a:grpFill/>
              <a:ln w="9525">
                <a:noFill/>
                <a:miter lim="800000"/>
                <a:headEnd/>
                <a:tailEnd/>
              </a:ln>
            </p:spPr>
            <p:txBody>
              <a:bodyPr anchor="ctr"/>
              <a:lstStyle/>
              <a:p>
                <a:pPr algn="ctr"/>
                <a:endParaRPr sz="1400"/>
              </a:p>
            </p:txBody>
          </p:sp>
          <p:sp>
            <p:nvSpPr>
              <p:cNvPr id="42" name="Freeform: Shape 65"/>
              <p:cNvSpPr>
                <a:spLocks/>
              </p:cNvSpPr>
              <p:nvPr/>
            </p:nvSpPr>
            <p:spPr bwMode="auto">
              <a:xfrm>
                <a:off x="6607176" y="2541588"/>
                <a:ext cx="141288" cy="71438"/>
              </a:xfrm>
              <a:custGeom>
                <a:avLst/>
                <a:gdLst/>
                <a:ahLst/>
                <a:cxnLst>
                  <a:cxn ang="0">
                    <a:pos x="0" y="11"/>
                  </a:cxn>
                  <a:cxn ang="0">
                    <a:pos x="84" y="45"/>
                  </a:cxn>
                  <a:cxn ang="0">
                    <a:pos x="85" y="45"/>
                  </a:cxn>
                  <a:cxn ang="0">
                    <a:pos x="89" y="36"/>
                  </a:cxn>
                  <a:cxn ang="0">
                    <a:pos x="88" y="35"/>
                  </a:cxn>
                  <a:cxn ang="0">
                    <a:pos x="0" y="0"/>
                  </a:cxn>
                  <a:cxn ang="0">
                    <a:pos x="0" y="11"/>
                  </a:cxn>
                </a:cxnLst>
                <a:rect l="0" t="0" r="r" b="b"/>
                <a:pathLst>
                  <a:path w="89" h="45">
                    <a:moveTo>
                      <a:pt x="0" y="11"/>
                    </a:moveTo>
                    <a:lnTo>
                      <a:pt x="84" y="45"/>
                    </a:lnTo>
                    <a:lnTo>
                      <a:pt x="85" y="45"/>
                    </a:lnTo>
                    <a:lnTo>
                      <a:pt x="89" y="36"/>
                    </a:lnTo>
                    <a:lnTo>
                      <a:pt x="88" y="35"/>
                    </a:lnTo>
                    <a:lnTo>
                      <a:pt x="0" y="0"/>
                    </a:lnTo>
                    <a:lnTo>
                      <a:pt x="0" y="11"/>
                    </a:lnTo>
                    <a:close/>
                  </a:path>
                </a:pathLst>
              </a:custGeom>
              <a:grpFill/>
              <a:ln w="9525">
                <a:noFill/>
                <a:round/>
                <a:headEnd/>
                <a:tailEnd/>
              </a:ln>
            </p:spPr>
            <p:txBody>
              <a:bodyPr anchor="ctr"/>
              <a:lstStyle/>
              <a:p>
                <a:pPr algn="ctr"/>
                <a:endParaRPr sz="1400"/>
              </a:p>
            </p:txBody>
          </p:sp>
          <p:sp>
            <p:nvSpPr>
              <p:cNvPr id="43" name="Freeform: Shape 66"/>
              <p:cNvSpPr>
                <a:spLocks/>
              </p:cNvSpPr>
              <p:nvPr/>
            </p:nvSpPr>
            <p:spPr bwMode="auto">
              <a:xfrm>
                <a:off x="6607176" y="2581275"/>
                <a:ext cx="127000" cy="66675"/>
              </a:xfrm>
              <a:custGeom>
                <a:avLst/>
                <a:gdLst/>
                <a:ahLst/>
                <a:cxnLst>
                  <a:cxn ang="0">
                    <a:pos x="0" y="11"/>
                  </a:cxn>
                  <a:cxn ang="0">
                    <a:pos x="76" y="42"/>
                  </a:cxn>
                  <a:cxn ang="0">
                    <a:pos x="80" y="32"/>
                  </a:cxn>
                  <a:cxn ang="0">
                    <a:pos x="0" y="0"/>
                  </a:cxn>
                  <a:cxn ang="0">
                    <a:pos x="0" y="11"/>
                  </a:cxn>
                </a:cxnLst>
                <a:rect l="0" t="0" r="r" b="b"/>
                <a:pathLst>
                  <a:path w="80" h="42">
                    <a:moveTo>
                      <a:pt x="0" y="11"/>
                    </a:moveTo>
                    <a:lnTo>
                      <a:pt x="76" y="42"/>
                    </a:lnTo>
                    <a:lnTo>
                      <a:pt x="80" y="32"/>
                    </a:lnTo>
                    <a:lnTo>
                      <a:pt x="0" y="0"/>
                    </a:lnTo>
                    <a:lnTo>
                      <a:pt x="0" y="11"/>
                    </a:lnTo>
                    <a:close/>
                  </a:path>
                </a:pathLst>
              </a:custGeom>
              <a:grpFill/>
              <a:ln w="9525">
                <a:noFill/>
                <a:round/>
                <a:headEnd/>
                <a:tailEnd/>
              </a:ln>
            </p:spPr>
            <p:txBody>
              <a:bodyPr anchor="ctr"/>
              <a:lstStyle/>
              <a:p>
                <a:pPr algn="ctr"/>
                <a:endParaRPr sz="1400"/>
              </a:p>
            </p:txBody>
          </p:sp>
          <p:sp>
            <p:nvSpPr>
              <p:cNvPr id="44" name="Freeform: Shape 67"/>
              <p:cNvSpPr>
                <a:spLocks/>
              </p:cNvSpPr>
              <p:nvPr/>
            </p:nvSpPr>
            <p:spPr bwMode="auto">
              <a:xfrm>
                <a:off x="6607176" y="2497138"/>
                <a:ext cx="157163" cy="77788"/>
              </a:xfrm>
              <a:custGeom>
                <a:avLst/>
                <a:gdLst/>
                <a:ahLst/>
                <a:cxnLst>
                  <a:cxn ang="0">
                    <a:pos x="95" y="49"/>
                  </a:cxn>
                  <a:cxn ang="0">
                    <a:pos x="99" y="40"/>
                  </a:cxn>
                  <a:cxn ang="0">
                    <a:pos x="98" y="40"/>
                  </a:cxn>
                  <a:cxn ang="0">
                    <a:pos x="0" y="0"/>
                  </a:cxn>
                  <a:cxn ang="0">
                    <a:pos x="0" y="11"/>
                  </a:cxn>
                  <a:cxn ang="0">
                    <a:pos x="94" y="49"/>
                  </a:cxn>
                  <a:cxn ang="0">
                    <a:pos x="95" y="49"/>
                  </a:cxn>
                </a:cxnLst>
                <a:rect l="0" t="0" r="r" b="b"/>
                <a:pathLst>
                  <a:path w="99" h="49">
                    <a:moveTo>
                      <a:pt x="95" y="49"/>
                    </a:moveTo>
                    <a:lnTo>
                      <a:pt x="99" y="40"/>
                    </a:lnTo>
                    <a:lnTo>
                      <a:pt x="98" y="40"/>
                    </a:lnTo>
                    <a:lnTo>
                      <a:pt x="0" y="0"/>
                    </a:lnTo>
                    <a:lnTo>
                      <a:pt x="0" y="11"/>
                    </a:lnTo>
                    <a:lnTo>
                      <a:pt x="94" y="49"/>
                    </a:lnTo>
                    <a:lnTo>
                      <a:pt x="95" y="49"/>
                    </a:lnTo>
                    <a:close/>
                  </a:path>
                </a:pathLst>
              </a:custGeom>
              <a:grpFill/>
              <a:ln w="9525">
                <a:noFill/>
                <a:round/>
                <a:headEnd/>
                <a:tailEnd/>
              </a:ln>
            </p:spPr>
            <p:txBody>
              <a:bodyPr anchor="ctr"/>
              <a:lstStyle/>
              <a:p>
                <a:pPr algn="ctr"/>
                <a:endParaRPr sz="1400"/>
              </a:p>
            </p:txBody>
          </p:sp>
          <p:sp>
            <p:nvSpPr>
              <p:cNvPr id="45" name="Freeform: Shape 68"/>
              <p:cNvSpPr>
                <a:spLocks/>
              </p:cNvSpPr>
              <p:nvPr/>
            </p:nvSpPr>
            <p:spPr bwMode="auto">
              <a:xfrm>
                <a:off x="6607176" y="2625725"/>
                <a:ext cx="112713" cy="60325"/>
              </a:xfrm>
              <a:custGeom>
                <a:avLst/>
                <a:gdLst/>
                <a:ahLst/>
                <a:cxnLst>
                  <a:cxn ang="0">
                    <a:pos x="0" y="11"/>
                  </a:cxn>
                  <a:cxn ang="0">
                    <a:pos x="68" y="38"/>
                  </a:cxn>
                  <a:cxn ang="0">
                    <a:pos x="71" y="29"/>
                  </a:cxn>
                  <a:cxn ang="0">
                    <a:pos x="0" y="0"/>
                  </a:cxn>
                  <a:cxn ang="0">
                    <a:pos x="0" y="11"/>
                  </a:cxn>
                </a:cxnLst>
                <a:rect l="0" t="0" r="r" b="b"/>
                <a:pathLst>
                  <a:path w="71" h="38">
                    <a:moveTo>
                      <a:pt x="0" y="11"/>
                    </a:moveTo>
                    <a:lnTo>
                      <a:pt x="68" y="38"/>
                    </a:lnTo>
                    <a:lnTo>
                      <a:pt x="71" y="29"/>
                    </a:lnTo>
                    <a:lnTo>
                      <a:pt x="0" y="0"/>
                    </a:lnTo>
                    <a:lnTo>
                      <a:pt x="0" y="11"/>
                    </a:lnTo>
                    <a:close/>
                  </a:path>
                </a:pathLst>
              </a:custGeom>
              <a:grpFill/>
              <a:ln w="9525">
                <a:noFill/>
                <a:round/>
                <a:headEnd/>
                <a:tailEnd/>
              </a:ln>
            </p:spPr>
            <p:txBody>
              <a:bodyPr anchor="ctr"/>
              <a:lstStyle/>
              <a:p>
                <a:pPr algn="ctr"/>
                <a:endParaRPr sz="1400"/>
              </a:p>
            </p:txBody>
          </p:sp>
          <p:sp>
            <p:nvSpPr>
              <p:cNvPr id="46" name="Freeform: Shape 69"/>
              <p:cNvSpPr>
                <a:spLocks/>
              </p:cNvSpPr>
              <p:nvPr/>
            </p:nvSpPr>
            <p:spPr bwMode="auto">
              <a:xfrm>
                <a:off x="6607176" y="2705100"/>
                <a:ext cx="85725" cy="49213"/>
              </a:xfrm>
              <a:custGeom>
                <a:avLst/>
                <a:gdLst/>
                <a:ahLst/>
                <a:cxnLst>
                  <a:cxn ang="0">
                    <a:pos x="0" y="10"/>
                  </a:cxn>
                  <a:cxn ang="0">
                    <a:pos x="51" y="31"/>
                  </a:cxn>
                  <a:cxn ang="0">
                    <a:pos x="54" y="22"/>
                  </a:cxn>
                  <a:cxn ang="0">
                    <a:pos x="0" y="0"/>
                  </a:cxn>
                  <a:cxn ang="0">
                    <a:pos x="0" y="10"/>
                  </a:cxn>
                </a:cxnLst>
                <a:rect l="0" t="0" r="r" b="b"/>
                <a:pathLst>
                  <a:path w="54" h="31">
                    <a:moveTo>
                      <a:pt x="0" y="10"/>
                    </a:moveTo>
                    <a:lnTo>
                      <a:pt x="51" y="31"/>
                    </a:lnTo>
                    <a:lnTo>
                      <a:pt x="54" y="22"/>
                    </a:lnTo>
                    <a:lnTo>
                      <a:pt x="0" y="0"/>
                    </a:lnTo>
                    <a:lnTo>
                      <a:pt x="0" y="10"/>
                    </a:lnTo>
                    <a:close/>
                  </a:path>
                </a:pathLst>
              </a:custGeom>
              <a:grpFill/>
              <a:ln w="9525">
                <a:noFill/>
                <a:round/>
                <a:headEnd/>
                <a:tailEnd/>
              </a:ln>
            </p:spPr>
            <p:txBody>
              <a:bodyPr anchor="ctr"/>
              <a:lstStyle/>
              <a:p>
                <a:pPr algn="ctr"/>
                <a:endParaRPr sz="1400"/>
              </a:p>
            </p:txBody>
          </p:sp>
          <p:sp>
            <p:nvSpPr>
              <p:cNvPr id="47" name="Freeform: Shape 70"/>
              <p:cNvSpPr>
                <a:spLocks/>
              </p:cNvSpPr>
              <p:nvPr/>
            </p:nvSpPr>
            <p:spPr bwMode="auto">
              <a:xfrm>
                <a:off x="6607176" y="2660650"/>
                <a:ext cx="100013" cy="55563"/>
              </a:xfrm>
              <a:custGeom>
                <a:avLst/>
                <a:gdLst/>
                <a:ahLst/>
                <a:cxnLst>
                  <a:cxn ang="0">
                    <a:pos x="63" y="25"/>
                  </a:cxn>
                  <a:cxn ang="0">
                    <a:pos x="0" y="0"/>
                  </a:cxn>
                  <a:cxn ang="0">
                    <a:pos x="0" y="11"/>
                  </a:cxn>
                  <a:cxn ang="0">
                    <a:pos x="59" y="35"/>
                  </a:cxn>
                  <a:cxn ang="0">
                    <a:pos x="63" y="25"/>
                  </a:cxn>
                </a:cxnLst>
                <a:rect l="0" t="0" r="r" b="b"/>
                <a:pathLst>
                  <a:path w="63" h="35">
                    <a:moveTo>
                      <a:pt x="63" y="25"/>
                    </a:moveTo>
                    <a:lnTo>
                      <a:pt x="0" y="0"/>
                    </a:lnTo>
                    <a:lnTo>
                      <a:pt x="0" y="11"/>
                    </a:lnTo>
                    <a:lnTo>
                      <a:pt x="59" y="35"/>
                    </a:lnTo>
                    <a:lnTo>
                      <a:pt x="63" y="25"/>
                    </a:lnTo>
                    <a:close/>
                  </a:path>
                </a:pathLst>
              </a:custGeom>
              <a:grpFill/>
              <a:ln w="9525">
                <a:noFill/>
                <a:round/>
                <a:headEnd/>
                <a:tailEnd/>
              </a:ln>
            </p:spPr>
            <p:txBody>
              <a:bodyPr anchor="ctr"/>
              <a:lstStyle/>
              <a:p>
                <a:pPr algn="ctr"/>
                <a:endParaRPr sz="1400"/>
              </a:p>
            </p:txBody>
          </p:sp>
          <p:sp>
            <p:nvSpPr>
              <p:cNvPr id="48" name="Freeform: Shape 71"/>
              <p:cNvSpPr>
                <a:spLocks/>
              </p:cNvSpPr>
              <p:nvPr/>
            </p:nvSpPr>
            <p:spPr bwMode="auto">
              <a:xfrm>
                <a:off x="6567488" y="2439988"/>
                <a:ext cx="247650" cy="369888"/>
              </a:xfrm>
              <a:custGeom>
                <a:avLst/>
                <a:gdLst/>
                <a:ahLst/>
                <a:cxnLst>
                  <a:cxn ang="0">
                    <a:pos x="155" y="59"/>
                  </a:cxn>
                  <a:cxn ang="0">
                    <a:pos x="10" y="0"/>
                  </a:cxn>
                  <a:cxn ang="0">
                    <a:pos x="9" y="0"/>
                  </a:cxn>
                  <a:cxn ang="0">
                    <a:pos x="0" y="22"/>
                  </a:cxn>
                  <a:cxn ang="0">
                    <a:pos x="17" y="22"/>
                  </a:cxn>
                  <a:cxn ang="0">
                    <a:pos x="18" y="19"/>
                  </a:cxn>
                  <a:cxn ang="0">
                    <a:pos x="136" y="67"/>
                  </a:cxn>
                  <a:cxn ang="0">
                    <a:pos x="76" y="214"/>
                  </a:cxn>
                  <a:cxn ang="0">
                    <a:pos x="25" y="193"/>
                  </a:cxn>
                  <a:cxn ang="0">
                    <a:pos x="25" y="208"/>
                  </a:cxn>
                  <a:cxn ang="0">
                    <a:pos x="84" y="233"/>
                  </a:cxn>
                  <a:cxn ang="0">
                    <a:pos x="85" y="233"/>
                  </a:cxn>
                  <a:cxn ang="0">
                    <a:pos x="156" y="59"/>
                  </a:cxn>
                  <a:cxn ang="0">
                    <a:pos x="155" y="59"/>
                  </a:cxn>
                </a:cxnLst>
                <a:rect l="0" t="0" r="r" b="b"/>
                <a:pathLst>
                  <a:path w="156" h="233">
                    <a:moveTo>
                      <a:pt x="155" y="59"/>
                    </a:moveTo>
                    <a:lnTo>
                      <a:pt x="10" y="0"/>
                    </a:lnTo>
                    <a:lnTo>
                      <a:pt x="9" y="0"/>
                    </a:lnTo>
                    <a:lnTo>
                      <a:pt x="0" y="22"/>
                    </a:lnTo>
                    <a:lnTo>
                      <a:pt x="17" y="22"/>
                    </a:lnTo>
                    <a:lnTo>
                      <a:pt x="18" y="19"/>
                    </a:lnTo>
                    <a:lnTo>
                      <a:pt x="136" y="67"/>
                    </a:lnTo>
                    <a:lnTo>
                      <a:pt x="76" y="214"/>
                    </a:lnTo>
                    <a:lnTo>
                      <a:pt x="25" y="193"/>
                    </a:lnTo>
                    <a:lnTo>
                      <a:pt x="25" y="208"/>
                    </a:lnTo>
                    <a:lnTo>
                      <a:pt x="84" y="233"/>
                    </a:lnTo>
                    <a:lnTo>
                      <a:pt x="85" y="233"/>
                    </a:lnTo>
                    <a:lnTo>
                      <a:pt x="156" y="59"/>
                    </a:lnTo>
                    <a:lnTo>
                      <a:pt x="155" y="59"/>
                    </a:lnTo>
                    <a:close/>
                  </a:path>
                </a:pathLst>
              </a:custGeom>
              <a:grpFill/>
              <a:ln w="9525">
                <a:noFill/>
                <a:round/>
                <a:headEnd/>
                <a:tailEnd/>
              </a:ln>
            </p:spPr>
            <p:txBody>
              <a:bodyPr anchor="ctr"/>
              <a:lstStyle/>
              <a:p>
                <a:pPr algn="ctr"/>
                <a:endParaRPr sz="1400"/>
              </a:p>
            </p:txBody>
          </p:sp>
          <p:sp>
            <p:nvSpPr>
              <p:cNvPr id="49" name="Freeform: Shape 72"/>
              <p:cNvSpPr>
                <a:spLocks/>
              </p:cNvSpPr>
              <p:nvPr/>
            </p:nvSpPr>
            <p:spPr bwMode="auto">
              <a:xfrm>
                <a:off x="6256338" y="2441575"/>
                <a:ext cx="149225" cy="250825"/>
              </a:xfrm>
              <a:custGeom>
                <a:avLst/>
                <a:gdLst/>
                <a:ahLst/>
                <a:cxnLst>
                  <a:cxn ang="0">
                    <a:pos x="292" y="447"/>
                  </a:cxn>
                  <a:cxn ang="0">
                    <a:pos x="110" y="0"/>
                  </a:cxn>
                  <a:cxn ang="0">
                    <a:pos x="0" y="45"/>
                  </a:cxn>
                  <a:cxn ang="0">
                    <a:pos x="182" y="491"/>
                  </a:cxn>
                  <a:cxn ang="0">
                    <a:pos x="292" y="447"/>
                  </a:cxn>
                  <a:cxn ang="0">
                    <a:pos x="99" y="19"/>
                  </a:cxn>
                  <a:cxn ang="0">
                    <a:pos x="220" y="315"/>
                  </a:cxn>
                  <a:cxn ang="0">
                    <a:pos x="215" y="338"/>
                  </a:cxn>
                  <a:cxn ang="0">
                    <a:pos x="195" y="325"/>
                  </a:cxn>
                  <a:cxn ang="0">
                    <a:pos x="75" y="29"/>
                  </a:cxn>
                  <a:cxn ang="0">
                    <a:pos x="99" y="19"/>
                  </a:cxn>
                  <a:cxn ang="0">
                    <a:pos x="165" y="358"/>
                  </a:cxn>
                  <a:cxn ang="0">
                    <a:pos x="146" y="345"/>
                  </a:cxn>
                  <a:cxn ang="0">
                    <a:pos x="25" y="49"/>
                  </a:cxn>
                  <a:cxn ang="0">
                    <a:pos x="50" y="39"/>
                  </a:cxn>
                  <a:cxn ang="0">
                    <a:pos x="170" y="335"/>
                  </a:cxn>
                  <a:cxn ang="0">
                    <a:pos x="165" y="358"/>
                  </a:cxn>
                </a:cxnLst>
                <a:rect l="0" t="0" r="r" b="b"/>
                <a:pathLst>
                  <a:path w="292" h="491">
                    <a:moveTo>
                      <a:pt x="292" y="447"/>
                    </a:moveTo>
                    <a:cubicBezTo>
                      <a:pt x="110" y="0"/>
                      <a:pt x="110" y="0"/>
                      <a:pt x="110" y="0"/>
                    </a:cubicBezTo>
                    <a:cubicBezTo>
                      <a:pt x="0" y="45"/>
                      <a:pt x="0" y="45"/>
                      <a:pt x="0" y="45"/>
                    </a:cubicBezTo>
                    <a:cubicBezTo>
                      <a:pt x="182" y="491"/>
                      <a:pt x="182" y="491"/>
                      <a:pt x="182" y="491"/>
                    </a:cubicBezTo>
                    <a:lnTo>
                      <a:pt x="292" y="447"/>
                    </a:lnTo>
                    <a:close/>
                    <a:moveTo>
                      <a:pt x="99" y="19"/>
                    </a:moveTo>
                    <a:cubicBezTo>
                      <a:pt x="220" y="315"/>
                      <a:pt x="220" y="315"/>
                      <a:pt x="220" y="315"/>
                    </a:cubicBezTo>
                    <a:cubicBezTo>
                      <a:pt x="224" y="325"/>
                      <a:pt x="222" y="335"/>
                      <a:pt x="215" y="338"/>
                    </a:cubicBezTo>
                    <a:cubicBezTo>
                      <a:pt x="208" y="340"/>
                      <a:pt x="199" y="335"/>
                      <a:pt x="195" y="325"/>
                    </a:cubicBezTo>
                    <a:cubicBezTo>
                      <a:pt x="75" y="29"/>
                      <a:pt x="75" y="29"/>
                      <a:pt x="75" y="29"/>
                    </a:cubicBezTo>
                    <a:lnTo>
                      <a:pt x="99" y="19"/>
                    </a:lnTo>
                    <a:close/>
                    <a:moveTo>
                      <a:pt x="165" y="358"/>
                    </a:moveTo>
                    <a:cubicBezTo>
                      <a:pt x="159" y="361"/>
                      <a:pt x="150" y="355"/>
                      <a:pt x="146" y="345"/>
                    </a:cubicBezTo>
                    <a:cubicBezTo>
                      <a:pt x="25" y="49"/>
                      <a:pt x="25" y="49"/>
                      <a:pt x="25" y="49"/>
                    </a:cubicBezTo>
                    <a:cubicBezTo>
                      <a:pt x="50" y="39"/>
                      <a:pt x="50" y="39"/>
                      <a:pt x="50" y="39"/>
                    </a:cubicBezTo>
                    <a:cubicBezTo>
                      <a:pt x="170" y="335"/>
                      <a:pt x="170" y="335"/>
                      <a:pt x="170" y="335"/>
                    </a:cubicBezTo>
                    <a:cubicBezTo>
                      <a:pt x="174" y="345"/>
                      <a:pt x="172" y="355"/>
                      <a:pt x="165" y="358"/>
                    </a:cubicBezTo>
                    <a:close/>
                  </a:path>
                </a:pathLst>
              </a:custGeom>
              <a:grpFill/>
              <a:ln w="9525">
                <a:noFill/>
                <a:round/>
                <a:headEnd/>
                <a:tailEnd/>
              </a:ln>
            </p:spPr>
            <p:txBody>
              <a:bodyPr anchor="ctr"/>
              <a:lstStyle/>
              <a:p>
                <a:pPr algn="ctr"/>
                <a:endParaRPr sz="1400"/>
              </a:p>
            </p:txBody>
          </p:sp>
        </p:grpSp>
      </p:grpSp>
      <p:sp>
        <p:nvSpPr>
          <p:cNvPr id="52" name="TextBox 38"/>
          <p:cNvSpPr txBox="1">
            <a:spLocks/>
          </p:cNvSpPr>
          <p:nvPr/>
        </p:nvSpPr>
        <p:spPr bwMode="auto">
          <a:xfrm>
            <a:off x="2330035" y="3302159"/>
            <a:ext cx="4830716" cy="80483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安全服务的基础为安全机制。</a:t>
            </a:r>
            <a:endParaRPr lang="en-US" altLang="zh-CN" sz="2400" dirty="0">
              <a:latin typeface="华文楷体" panose="02010600040101010101" pitchFamily="2" charset="-122"/>
              <a:ea typeface="华文楷体" panose="02010600040101010101" pitchFamily="2" charset="-122"/>
            </a:endParaRPr>
          </a:p>
        </p:txBody>
      </p:sp>
      <p:grpSp>
        <p:nvGrpSpPr>
          <p:cNvPr id="53" name="组合 52"/>
          <p:cNvGrpSpPr/>
          <p:nvPr/>
        </p:nvGrpSpPr>
        <p:grpSpPr>
          <a:xfrm>
            <a:off x="1406299" y="3326723"/>
            <a:ext cx="660119" cy="677504"/>
            <a:chOff x="998072" y="2563058"/>
            <a:chExt cx="660119" cy="677504"/>
          </a:xfrm>
        </p:grpSpPr>
        <p:grpSp>
          <p:nvGrpSpPr>
            <p:cNvPr id="54" name="Group 49"/>
            <p:cNvGrpSpPr/>
            <p:nvPr/>
          </p:nvGrpSpPr>
          <p:grpSpPr>
            <a:xfrm rot="2969653">
              <a:off x="989380" y="2571750"/>
              <a:ext cx="677504" cy="660119"/>
              <a:chOff x="609600" y="1123950"/>
              <a:chExt cx="787400" cy="767195"/>
            </a:xfrm>
          </p:grpSpPr>
          <p:sp>
            <p:nvSpPr>
              <p:cNvPr id="73" name="Rectangle 50"/>
              <p:cNvSpPr/>
              <p:nvPr/>
            </p:nvSpPr>
            <p:spPr bwMode="auto">
              <a:xfrm>
                <a:off x="609600" y="1174750"/>
                <a:ext cx="787400" cy="716395"/>
              </a:xfrm>
              <a:prstGeom prst="rect">
                <a:avLst/>
              </a:prstGeom>
              <a:solidFill>
                <a:schemeClr val="accent1">
                  <a:lumMod val="75000"/>
                </a:schemeClr>
              </a:solidFill>
              <a:ln w="19050">
                <a:noFill/>
                <a:round/>
                <a:headEnd/>
                <a:tailEnd/>
              </a:ln>
            </p:spPr>
            <p:txBody>
              <a:bodyPr anchor="ctr"/>
              <a:lstStyle/>
              <a:p>
                <a:pPr algn="ctr"/>
                <a:endParaRPr sz="1400"/>
              </a:p>
            </p:txBody>
          </p:sp>
          <p:sp>
            <p:nvSpPr>
              <p:cNvPr id="74" name="Rectangle 51"/>
              <p:cNvSpPr/>
              <p:nvPr/>
            </p:nvSpPr>
            <p:spPr bwMode="auto">
              <a:xfrm>
                <a:off x="609600" y="1123950"/>
                <a:ext cx="787400" cy="716395"/>
              </a:xfrm>
              <a:prstGeom prst="rect">
                <a:avLst/>
              </a:prstGeom>
              <a:solidFill>
                <a:schemeClr val="accent1"/>
              </a:solidFill>
              <a:ln w="19050">
                <a:noFill/>
                <a:round/>
                <a:headEnd/>
                <a:tailEnd/>
              </a:ln>
            </p:spPr>
            <p:txBody>
              <a:bodyPr anchor="ctr"/>
              <a:lstStyle/>
              <a:p>
                <a:pPr algn="ctr"/>
                <a:endParaRPr sz="1400"/>
              </a:p>
            </p:txBody>
          </p:sp>
        </p:grpSp>
        <p:grpSp>
          <p:nvGrpSpPr>
            <p:cNvPr id="55" name="Group 55"/>
            <p:cNvGrpSpPr/>
            <p:nvPr/>
          </p:nvGrpSpPr>
          <p:grpSpPr>
            <a:xfrm>
              <a:off x="1127658" y="2756035"/>
              <a:ext cx="400947" cy="291605"/>
              <a:chOff x="6238876" y="2390775"/>
              <a:chExt cx="576262" cy="419101"/>
            </a:xfrm>
            <a:solidFill>
              <a:schemeClr val="bg1"/>
            </a:solidFill>
          </p:grpSpPr>
          <p:sp>
            <p:nvSpPr>
              <p:cNvPr id="56" name="Rectangle 56"/>
              <p:cNvSpPr>
                <a:spLocks/>
              </p:cNvSpPr>
              <p:nvPr/>
            </p:nvSpPr>
            <p:spPr bwMode="auto">
              <a:xfrm>
                <a:off x="6378576" y="2528888"/>
                <a:ext cx="179388" cy="17463"/>
              </a:xfrm>
              <a:prstGeom prst="rect">
                <a:avLst/>
              </a:prstGeom>
              <a:grpFill/>
              <a:ln w="9525">
                <a:noFill/>
                <a:miter lim="800000"/>
                <a:headEnd/>
                <a:tailEnd/>
              </a:ln>
            </p:spPr>
            <p:txBody>
              <a:bodyPr anchor="ctr"/>
              <a:lstStyle/>
              <a:p>
                <a:pPr algn="ctr"/>
                <a:endParaRPr sz="1400"/>
              </a:p>
            </p:txBody>
          </p:sp>
          <p:sp>
            <p:nvSpPr>
              <p:cNvPr id="57" name="Rectangle 57"/>
              <p:cNvSpPr>
                <a:spLocks/>
              </p:cNvSpPr>
              <p:nvPr/>
            </p:nvSpPr>
            <p:spPr bwMode="auto">
              <a:xfrm>
                <a:off x="6380163" y="2571750"/>
                <a:ext cx="179388" cy="15875"/>
              </a:xfrm>
              <a:prstGeom prst="rect">
                <a:avLst/>
              </a:prstGeom>
              <a:grpFill/>
              <a:ln w="9525">
                <a:noFill/>
                <a:miter lim="800000"/>
                <a:headEnd/>
                <a:tailEnd/>
              </a:ln>
            </p:spPr>
            <p:txBody>
              <a:bodyPr anchor="ctr"/>
              <a:lstStyle/>
              <a:p>
                <a:pPr algn="ctr"/>
                <a:endParaRPr sz="1400"/>
              </a:p>
            </p:txBody>
          </p:sp>
          <p:sp>
            <p:nvSpPr>
              <p:cNvPr id="58" name="Freeform: Shape 58"/>
              <p:cNvSpPr>
                <a:spLocks/>
              </p:cNvSpPr>
              <p:nvPr/>
            </p:nvSpPr>
            <p:spPr bwMode="auto">
              <a:xfrm>
                <a:off x="6342063" y="2484438"/>
                <a:ext cx="254000" cy="303213"/>
              </a:xfrm>
              <a:custGeom>
                <a:avLst/>
                <a:gdLst/>
                <a:ahLst/>
                <a:cxnLst>
                  <a:cxn ang="0">
                    <a:pos x="0" y="6"/>
                  </a:cxn>
                  <a:cxn ang="0">
                    <a:pos x="15" y="42"/>
                  </a:cxn>
                  <a:cxn ang="0">
                    <a:pos x="15" y="15"/>
                  </a:cxn>
                  <a:cxn ang="0">
                    <a:pos x="146" y="15"/>
                  </a:cxn>
                  <a:cxn ang="0">
                    <a:pos x="146" y="176"/>
                  </a:cxn>
                  <a:cxn ang="0">
                    <a:pos x="44" y="176"/>
                  </a:cxn>
                  <a:cxn ang="0">
                    <a:pos x="44" y="177"/>
                  </a:cxn>
                  <a:cxn ang="0">
                    <a:pos x="43" y="176"/>
                  </a:cxn>
                  <a:cxn ang="0">
                    <a:pos x="15" y="176"/>
                  </a:cxn>
                  <a:cxn ang="0">
                    <a:pos x="15" y="149"/>
                  </a:cxn>
                  <a:cxn ang="0">
                    <a:pos x="3" y="138"/>
                  </a:cxn>
                  <a:cxn ang="0">
                    <a:pos x="2" y="138"/>
                  </a:cxn>
                  <a:cxn ang="0">
                    <a:pos x="2" y="137"/>
                  </a:cxn>
                  <a:cxn ang="0">
                    <a:pos x="0" y="135"/>
                  </a:cxn>
                  <a:cxn ang="0">
                    <a:pos x="0" y="191"/>
                  </a:cxn>
                  <a:cxn ang="0">
                    <a:pos x="160" y="191"/>
                  </a:cxn>
                  <a:cxn ang="0">
                    <a:pos x="160" y="0"/>
                  </a:cxn>
                  <a:cxn ang="0">
                    <a:pos x="0" y="0"/>
                  </a:cxn>
                  <a:cxn ang="0">
                    <a:pos x="0" y="6"/>
                  </a:cxn>
                </a:cxnLst>
                <a:rect l="0" t="0" r="r" b="b"/>
                <a:pathLst>
                  <a:path w="160" h="191">
                    <a:moveTo>
                      <a:pt x="0" y="6"/>
                    </a:moveTo>
                    <a:lnTo>
                      <a:pt x="15" y="42"/>
                    </a:lnTo>
                    <a:lnTo>
                      <a:pt x="15" y="15"/>
                    </a:lnTo>
                    <a:lnTo>
                      <a:pt x="146" y="15"/>
                    </a:lnTo>
                    <a:lnTo>
                      <a:pt x="146" y="176"/>
                    </a:lnTo>
                    <a:lnTo>
                      <a:pt x="44" y="176"/>
                    </a:lnTo>
                    <a:lnTo>
                      <a:pt x="44" y="177"/>
                    </a:lnTo>
                    <a:lnTo>
                      <a:pt x="43" y="176"/>
                    </a:lnTo>
                    <a:lnTo>
                      <a:pt x="15" y="176"/>
                    </a:lnTo>
                    <a:lnTo>
                      <a:pt x="15" y="149"/>
                    </a:lnTo>
                    <a:lnTo>
                      <a:pt x="3" y="138"/>
                    </a:lnTo>
                    <a:lnTo>
                      <a:pt x="2" y="138"/>
                    </a:lnTo>
                    <a:lnTo>
                      <a:pt x="2" y="137"/>
                    </a:lnTo>
                    <a:lnTo>
                      <a:pt x="0" y="135"/>
                    </a:lnTo>
                    <a:lnTo>
                      <a:pt x="0" y="191"/>
                    </a:lnTo>
                    <a:lnTo>
                      <a:pt x="160" y="191"/>
                    </a:lnTo>
                    <a:lnTo>
                      <a:pt x="160" y="0"/>
                    </a:lnTo>
                    <a:lnTo>
                      <a:pt x="0" y="0"/>
                    </a:lnTo>
                    <a:lnTo>
                      <a:pt x="0" y="6"/>
                    </a:lnTo>
                    <a:close/>
                  </a:path>
                </a:pathLst>
              </a:custGeom>
              <a:grpFill/>
              <a:ln w="9525">
                <a:noFill/>
                <a:round/>
                <a:headEnd/>
                <a:tailEnd/>
              </a:ln>
            </p:spPr>
            <p:txBody>
              <a:bodyPr anchor="ctr"/>
              <a:lstStyle/>
              <a:p>
                <a:pPr algn="ctr"/>
                <a:endParaRPr sz="1400"/>
              </a:p>
            </p:txBody>
          </p:sp>
          <p:sp>
            <p:nvSpPr>
              <p:cNvPr id="59" name="Freeform: Shape 59"/>
              <p:cNvSpPr>
                <a:spLocks/>
              </p:cNvSpPr>
              <p:nvPr/>
            </p:nvSpPr>
            <p:spPr bwMode="auto">
              <a:xfrm>
                <a:off x="6389688" y="2608263"/>
                <a:ext cx="168275" cy="17463"/>
              </a:xfrm>
              <a:custGeom>
                <a:avLst/>
                <a:gdLst/>
                <a:ahLst/>
                <a:cxnLst>
                  <a:cxn ang="0">
                    <a:pos x="0" y="0"/>
                  </a:cxn>
                  <a:cxn ang="0">
                    <a:pos x="4" y="11"/>
                  </a:cxn>
                  <a:cxn ang="0">
                    <a:pos x="106" y="11"/>
                  </a:cxn>
                  <a:cxn ang="0">
                    <a:pos x="106" y="0"/>
                  </a:cxn>
                  <a:cxn ang="0">
                    <a:pos x="0" y="0"/>
                  </a:cxn>
                </a:cxnLst>
                <a:rect l="0" t="0" r="r" b="b"/>
                <a:pathLst>
                  <a:path w="106" h="11">
                    <a:moveTo>
                      <a:pt x="0" y="0"/>
                    </a:moveTo>
                    <a:lnTo>
                      <a:pt x="4" y="11"/>
                    </a:lnTo>
                    <a:lnTo>
                      <a:pt x="106" y="11"/>
                    </a:lnTo>
                    <a:lnTo>
                      <a:pt x="106" y="0"/>
                    </a:lnTo>
                    <a:lnTo>
                      <a:pt x="0" y="0"/>
                    </a:lnTo>
                    <a:close/>
                  </a:path>
                </a:pathLst>
              </a:custGeom>
              <a:grpFill/>
              <a:ln w="9525">
                <a:noFill/>
                <a:round/>
                <a:headEnd/>
                <a:tailEnd/>
              </a:ln>
            </p:spPr>
            <p:txBody>
              <a:bodyPr anchor="ctr"/>
              <a:lstStyle/>
              <a:p>
                <a:pPr algn="ctr"/>
                <a:endParaRPr sz="1400"/>
              </a:p>
            </p:txBody>
          </p:sp>
          <p:sp>
            <p:nvSpPr>
              <p:cNvPr id="60" name="Freeform: Shape 60"/>
              <p:cNvSpPr>
                <a:spLocks/>
              </p:cNvSpPr>
              <p:nvPr/>
            </p:nvSpPr>
            <p:spPr bwMode="auto">
              <a:xfrm>
                <a:off x="6405563" y="2651125"/>
                <a:ext cx="153988" cy="15875"/>
              </a:xfrm>
              <a:custGeom>
                <a:avLst/>
                <a:gdLst/>
                <a:ahLst/>
                <a:cxnLst>
                  <a:cxn ang="0">
                    <a:pos x="6" y="10"/>
                  </a:cxn>
                  <a:cxn ang="0">
                    <a:pos x="97" y="10"/>
                  </a:cxn>
                  <a:cxn ang="0">
                    <a:pos x="97" y="0"/>
                  </a:cxn>
                  <a:cxn ang="0">
                    <a:pos x="0" y="0"/>
                  </a:cxn>
                  <a:cxn ang="0">
                    <a:pos x="6" y="10"/>
                  </a:cxn>
                </a:cxnLst>
                <a:rect l="0" t="0" r="r" b="b"/>
                <a:pathLst>
                  <a:path w="97" h="10">
                    <a:moveTo>
                      <a:pt x="6" y="10"/>
                    </a:moveTo>
                    <a:lnTo>
                      <a:pt x="97" y="10"/>
                    </a:lnTo>
                    <a:lnTo>
                      <a:pt x="97" y="0"/>
                    </a:lnTo>
                    <a:lnTo>
                      <a:pt x="0" y="0"/>
                    </a:lnTo>
                    <a:lnTo>
                      <a:pt x="6" y="10"/>
                    </a:lnTo>
                    <a:close/>
                  </a:path>
                </a:pathLst>
              </a:custGeom>
              <a:grpFill/>
              <a:ln w="9525">
                <a:noFill/>
                <a:round/>
                <a:headEnd/>
                <a:tailEnd/>
              </a:ln>
            </p:spPr>
            <p:txBody>
              <a:bodyPr anchor="ctr"/>
              <a:lstStyle/>
              <a:p>
                <a:pPr algn="ctr"/>
                <a:endParaRPr sz="1400"/>
              </a:p>
            </p:txBody>
          </p:sp>
          <p:sp>
            <p:nvSpPr>
              <p:cNvPr id="61" name="Rectangle 61"/>
              <p:cNvSpPr>
                <a:spLocks/>
              </p:cNvSpPr>
              <p:nvPr/>
            </p:nvSpPr>
            <p:spPr bwMode="auto">
              <a:xfrm>
                <a:off x="6415088" y="2682875"/>
                <a:ext cx="144463" cy="17463"/>
              </a:xfrm>
              <a:prstGeom prst="rect">
                <a:avLst/>
              </a:prstGeom>
              <a:grpFill/>
              <a:ln w="9525">
                <a:noFill/>
                <a:miter lim="800000"/>
                <a:headEnd/>
                <a:tailEnd/>
              </a:ln>
            </p:spPr>
            <p:txBody>
              <a:bodyPr anchor="ctr"/>
              <a:lstStyle/>
              <a:p>
                <a:pPr algn="ctr"/>
                <a:endParaRPr sz="1400"/>
              </a:p>
            </p:txBody>
          </p:sp>
          <p:sp>
            <p:nvSpPr>
              <p:cNvPr id="62" name="Freeform: Shape 62"/>
              <p:cNvSpPr>
                <a:spLocks/>
              </p:cNvSpPr>
              <p:nvPr/>
            </p:nvSpPr>
            <p:spPr bwMode="auto">
              <a:xfrm>
                <a:off x="6351588" y="2673350"/>
                <a:ext cx="55563" cy="76200"/>
              </a:xfrm>
              <a:custGeom>
                <a:avLst/>
                <a:gdLst/>
                <a:ahLst/>
                <a:cxnLst>
                  <a:cxn ang="0">
                    <a:pos x="34" y="48"/>
                  </a:cxn>
                  <a:cxn ang="0">
                    <a:pos x="35" y="0"/>
                  </a:cxn>
                  <a:cxn ang="0">
                    <a:pos x="0" y="15"/>
                  </a:cxn>
                  <a:cxn ang="0">
                    <a:pos x="34" y="48"/>
                  </a:cxn>
                </a:cxnLst>
                <a:rect l="0" t="0" r="r" b="b"/>
                <a:pathLst>
                  <a:path w="35" h="48">
                    <a:moveTo>
                      <a:pt x="34" y="48"/>
                    </a:moveTo>
                    <a:lnTo>
                      <a:pt x="35" y="0"/>
                    </a:lnTo>
                    <a:lnTo>
                      <a:pt x="0" y="15"/>
                    </a:lnTo>
                    <a:lnTo>
                      <a:pt x="34" y="48"/>
                    </a:lnTo>
                    <a:close/>
                  </a:path>
                </a:pathLst>
              </a:custGeom>
              <a:grpFill/>
              <a:ln w="9525">
                <a:noFill/>
                <a:round/>
                <a:headEnd/>
                <a:tailEnd/>
              </a:ln>
            </p:spPr>
            <p:txBody>
              <a:bodyPr anchor="ctr"/>
              <a:lstStyle/>
              <a:p>
                <a:pPr algn="ctr"/>
                <a:endParaRPr sz="1400"/>
              </a:p>
            </p:txBody>
          </p:sp>
          <p:sp>
            <p:nvSpPr>
              <p:cNvPr id="63" name="Freeform: Shape 63"/>
              <p:cNvSpPr>
                <a:spLocks/>
              </p:cNvSpPr>
              <p:nvPr/>
            </p:nvSpPr>
            <p:spPr bwMode="auto">
              <a:xfrm>
                <a:off x="6238876" y="2390775"/>
                <a:ext cx="71438" cy="68263"/>
              </a:xfrm>
              <a:custGeom>
                <a:avLst/>
                <a:gdLst/>
                <a:ahLst/>
                <a:cxnLst>
                  <a:cxn ang="0">
                    <a:pos x="120" y="35"/>
                  </a:cxn>
                  <a:cxn ang="0">
                    <a:pos x="60" y="10"/>
                  </a:cxn>
                  <a:cxn ang="0">
                    <a:pos x="34" y="20"/>
                  </a:cxn>
                  <a:cxn ang="0">
                    <a:pos x="9" y="79"/>
                  </a:cxn>
                  <a:cxn ang="0">
                    <a:pos x="31" y="133"/>
                  </a:cxn>
                  <a:cxn ang="0">
                    <a:pos x="141" y="88"/>
                  </a:cxn>
                  <a:cxn ang="0">
                    <a:pos x="120" y="35"/>
                  </a:cxn>
                </a:cxnLst>
                <a:rect l="0" t="0" r="r" b="b"/>
                <a:pathLst>
                  <a:path w="141" h="133">
                    <a:moveTo>
                      <a:pt x="120" y="35"/>
                    </a:moveTo>
                    <a:cubicBezTo>
                      <a:pt x="110" y="11"/>
                      <a:pt x="83" y="0"/>
                      <a:pt x="60" y="10"/>
                    </a:cubicBezTo>
                    <a:cubicBezTo>
                      <a:pt x="34" y="20"/>
                      <a:pt x="34" y="20"/>
                      <a:pt x="34" y="20"/>
                    </a:cubicBezTo>
                    <a:cubicBezTo>
                      <a:pt x="11" y="30"/>
                      <a:pt x="0" y="56"/>
                      <a:pt x="9" y="79"/>
                    </a:cubicBezTo>
                    <a:cubicBezTo>
                      <a:pt x="31" y="133"/>
                      <a:pt x="31" y="133"/>
                      <a:pt x="31" y="133"/>
                    </a:cubicBezTo>
                    <a:cubicBezTo>
                      <a:pt x="141" y="88"/>
                      <a:pt x="141" y="88"/>
                      <a:pt x="141" y="88"/>
                    </a:cubicBezTo>
                    <a:lnTo>
                      <a:pt x="120" y="35"/>
                    </a:lnTo>
                    <a:close/>
                  </a:path>
                </a:pathLst>
              </a:custGeom>
              <a:grpFill/>
              <a:ln w="9525">
                <a:noFill/>
                <a:round/>
                <a:headEnd/>
                <a:tailEnd/>
              </a:ln>
            </p:spPr>
            <p:txBody>
              <a:bodyPr anchor="ctr"/>
              <a:lstStyle/>
              <a:p>
                <a:pPr algn="ctr"/>
                <a:endParaRPr sz="1400"/>
              </a:p>
            </p:txBody>
          </p:sp>
          <p:sp>
            <p:nvSpPr>
              <p:cNvPr id="64" name="Rectangle 64"/>
              <p:cNvSpPr>
                <a:spLocks/>
              </p:cNvSpPr>
              <p:nvPr/>
            </p:nvSpPr>
            <p:spPr bwMode="auto">
              <a:xfrm>
                <a:off x="6413501" y="2725738"/>
                <a:ext cx="147638" cy="15875"/>
              </a:xfrm>
              <a:prstGeom prst="rect">
                <a:avLst/>
              </a:prstGeom>
              <a:grpFill/>
              <a:ln w="9525">
                <a:noFill/>
                <a:miter lim="800000"/>
                <a:headEnd/>
                <a:tailEnd/>
              </a:ln>
            </p:spPr>
            <p:txBody>
              <a:bodyPr anchor="ctr"/>
              <a:lstStyle/>
              <a:p>
                <a:pPr algn="ctr"/>
                <a:endParaRPr sz="1400"/>
              </a:p>
            </p:txBody>
          </p:sp>
          <p:sp>
            <p:nvSpPr>
              <p:cNvPr id="65" name="Freeform: Shape 65"/>
              <p:cNvSpPr>
                <a:spLocks/>
              </p:cNvSpPr>
              <p:nvPr/>
            </p:nvSpPr>
            <p:spPr bwMode="auto">
              <a:xfrm>
                <a:off x="6607176" y="2541588"/>
                <a:ext cx="141288" cy="71438"/>
              </a:xfrm>
              <a:custGeom>
                <a:avLst/>
                <a:gdLst/>
                <a:ahLst/>
                <a:cxnLst>
                  <a:cxn ang="0">
                    <a:pos x="0" y="11"/>
                  </a:cxn>
                  <a:cxn ang="0">
                    <a:pos x="84" y="45"/>
                  </a:cxn>
                  <a:cxn ang="0">
                    <a:pos x="85" y="45"/>
                  </a:cxn>
                  <a:cxn ang="0">
                    <a:pos x="89" y="36"/>
                  </a:cxn>
                  <a:cxn ang="0">
                    <a:pos x="88" y="35"/>
                  </a:cxn>
                  <a:cxn ang="0">
                    <a:pos x="0" y="0"/>
                  </a:cxn>
                  <a:cxn ang="0">
                    <a:pos x="0" y="11"/>
                  </a:cxn>
                </a:cxnLst>
                <a:rect l="0" t="0" r="r" b="b"/>
                <a:pathLst>
                  <a:path w="89" h="45">
                    <a:moveTo>
                      <a:pt x="0" y="11"/>
                    </a:moveTo>
                    <a:lnTo>
                      <a:pt x="84" y="45"/>
                    </a:lnTo>
                    <a:lnTo>
                      <a:pt x="85" y="45"/>
                    </a:lnTo>
                    <a:lnTo>
                      <a:pt x="89" y="36"/>
                    </a:lnTo>
                    <a:lnTo>
                      <a:pt x="88" y="35"/>
                    </a:lnTo>
                    <a:lnTo>
                      <a:pt x="0" y="0"/>
                    </a:lnTo>
                    <a:lnTo>
                      <a:pt x="0" y="11"/>
                    </a:lnTo>
                    <a:close/>
                  </a:path>
                </a:pathLst>
              </a:custGeom>
              <a:grpFill/>
              <a:ln w="9525">
                <a:noFill/>
                <a:round/>
                <a:headEnd/>
                <a:tailEnd/>
              </a:ln>
            </p:spPr>
            <p:txBody>
              <a:bodyPr anchor="ctr"/>
              <a:lstStyle/>
              <a:p>
                <a:pPr algn="ctr"/>
                <a:endParaRPr sz="1400"/>
              </a:p>
            </p:txBody>
          </p:sp>
          <p:sp>
            <p:nvSpPr>
              <p:cNvPr id="66" name="Freeform: Shape 66"/>
              <p:cNvSpPr>
                <a:spLocks/>
              </p:cNvSpPr>
              <p:nvPr/>
            </p:nvSpPr>
            <p:spPr bwMode="auto">
              <a:xfrm>
                <a:off x="6607176" y="2581275"/>
                <a:ext cx="127000" cy="66675"/>
              </a:xfrm>
              <a:custGeom>
                <a:avLst/>
                <a:gdLst/>
                <a:ahLst/>
                <a:cxnLst>
                  <a:cxn ang="0">
                    <a:pos x="0" y="11"/>
                  </a:cxn>
                  <a:cxn ang="0">
                    <a:pos x="76" y="42"/>
                  </a:cxn>
                  <a:cxn ang="0">
                    <a:pos x="80" y="32"/>
                  </a:cxn>
                  <a:cxn ang="0">
                    <a:pos x="0" y="0"/>
                  </a:cxn>
                  <a:cxn ang="0">
                    <a:pos x="0" y="11"/>
                  </a:cxn>
                </a:cxnLst>
                <a:rect l="0" t="0" r="r" b="b"/>
                <a:pathLst>
                  <a:path w="80" h="42">
                    <a:moveTo>
                      <a:pt x="0" y="11"/>
                    </a:moveTo>
                    <a:lnTo>
                      <a:pt x="76" y="42"/>
                    </a:lnTo>
                    <a:lnTo>
                      <a:pt x="80" y="32"/>
                    </a:lnTo>
                    <a:lnTo>
                      <a:pt x="0" y="0"/>
                    </a:lnTo>
                    <a:lnTo>
                      <a:pt x="0" y="11"/>
                    </a:lnTo>
                    <a:close/>
                  </a:path>
                </a:pathLst>
              </a:custGeom>
              <a:grpFill/>
              <a:ln w="9525">
                <a:noFill/>
                <a:round/>
                <a:headEnd/>
                <a:tailEnd/>
              </a:ln>
            </p:spPr>
            <p:txBody>
              <a:bodyPr anchor="ctr"/>
              <a:lstStyle/>
              <a:p>
                <a:pPr algn="ctr"/>
                <a:endParaRPr sz="1400"/>
              </a:p>
            </p:txBody>
          </p:sp>
          <p:sp>
            <p:nvSpPr>
              <p:cNvPr id="67" name="Freeform: Shape 67"/>
              <p:cNvSpPr>
                <a:spLocks/>
              </p:cNvSpPr>
              <p:nvPr/>
            </p:nvSpPr>
            <p:spPr bwMode="auto">
              <a:xfrm>
                <a:off x="6607176" y="2497138"/>
                <a:ext cx="157163" cy="77788"/>
              </a:xfrm>
              <a:custGeom>
                <a:avLst/>
                <a:gdLst/>
                <a:ahLst/>
                <a:cxnLst>
                  <a:cxn ang="0">
                    <a:pos x="95" y="49"/>
                  </a:cxn>
                  <a:cxn ang="0">
                    <a:pos x="99" y="40"/>
                  </a:cxn>
                  <a:cxn ang="0">
                    <a:pos x="98" y="40"/>
                  </a:cxn>
                  <a:cxn ang="0">
                    <a:pos x="0" y="0"/>
                  </a:cxn>
                  <a:cxn ang="0">
                    <a:pos x="0" y="11"/>
                  </a:cxn>
                  <a:cxn ang="0">
                    <a:pos x="94" y="49"/>
                  </a:cxn>
                  <a:cxn ang="0">
                    <a:pos x="95" y="49"/>
                  </a:cxn>
                </a:cxnLst>
                <a:rect l="0" t="0" r="r" b="b"/>
                <a:pathLst>
                  <a:path w="99" h="49">
                    <a:moveTo>
                      <a:pt x="95" y="49"/>
                    </a:moveTo>
                    <a:lnTo>
                      <a:pt x="99" y="40"/>
                    </a:lnTo>
                    <a:lnTo>
                      <a:pt x="98" y="40"/>
                    </a:lnTo>
                    <a:lnTo>
                      <a:pt x="0" y="0"/>
                    </a:lnTo>
                    <a:lnTo>
                      <a:pt x="0" y="11"/>
                    </a:lnTo>
                    <a:lnTo>
                      <a:pt x="94" y="49"/>
                    </a:lnTo>
                    <a:lnTo>
                      <a:pt x="95" y="49"/>
                    </a:lnTo>
                    <a:close/>
                  </a:path>
                </a:pathLst>
              </a:custGeom>
              <a:grpFill/>
              <a:ln w="9525">
                <a:noFill/>
                <a:round/>
                <a:headEnd/>
                <a:tailEnd/>
              </a:ln>
            </p:spPr>
            <p:txBody>
              <a:bodyPr anchor="ctr"/>
              <a:lstStyle/>
              <a:p>
                <a:pPr algn="ctr"/>
                <a:endParaRPr sz="1400"/>
              </a:p>
            </p:txBody>
          </p:sp>
          <p:sp>
            <p:nvSpPr>
              <p:cNvPr id="68" name="Freeform: Shape 68"/>
              <p:cNvSpPr>
                <a:spLocks/>
              </p:cNvSpPr>
              <p:nvPr/>
            </p:nvSpPr>
            <p:spPr bwMode="auto">
              <a:xfrm>
                <a:off x="6607176" y="2625725"/>
                <a:ext cx="112713" cy="60325"/>
              </a:xfrm>
              <a:custGeom>
                <a:avLst/>
                <a:gdLst/>
                <a:ahLst/>
                <a:cxnLst>
                  <a:cxn ang="0">
                    <a:pos x="0" y="11"/>
                  </a:cxn>
                  <a:cxn ang="0">
                    <a:pos x="68" y="38"/>
                  </a:cxn>
                  <a:cxn ang="0">
                    <a:pos x="71" y="29"/>
                  </a:cxn>
                  <a:cxn ang="0">
                    <a:pos x="0" y="0"/>
                  </a:cxn>
                  <a:cxn ang="0">
                    <a:pos x="0" y="11"/>
                  </a:cxn>
                </a:cxnLst>
                <a:rect l="0" t="0" r="r" b="b"/>
                <a:pathLst>
                  <a:path w="71" h="38">
                    <a:moveTo>
                      <a:pt x="0" y="11"/>
                    </a:moveTo>
                    <a:lnTo>
                      <a:pt x="68" y="38"/>
                    </a:lnTo>
                    <a:lnTo>
                      <a:pt x="71" y="29"/>
                    </a:lnTo>
                    <a:lnTo>
                      <a:pt x="0" y="0"/>
                    </a:lnTo>
                    <a:lnTo>
                      <a:pt x="0" y="11"/>
                    </a:lnTo>
                    <a:close/>
                  </a:path>
                </a:pathLst>
              </a:custGeom>
              <a:grpFill/>
              <a:ln w="9525">
                <a:noFill/>
                <a:round/>
                <a:headEnd/>
                <a:tailEnd/>
              </a:ln>
            </p:spPr>
            <p:txBody>
              <a:bodyPr anchor="ctr"/>
              <a:lstStyle/>
              <a:p>
                <a:pPr algn="ctr"/>
                <a:endParaRPr sz="1400"/>
              </a:p>
            </p:txBody>
          </p:sp>
          <p:sp>
            <p:nvSpPr>
              <p:cNvPr id="69" name="Freeform: Shape 69"/>
              <p:cNvSpPr>
                <a:spLocks/>
              </p:cNvSpPr>
              <p:nvPr/>
            </p:nvSpPr>
            <p:spPr bwMode="auto">
              <a:xfrm>
                <a:off x="6607176" y="2705100"/>
                <a:ext cx="85725" cy="49213"/>
              </a:xfrm>
              <a:custGeom>
                <a:avLst/>
                <a:gdLst/>
                <a:ahLst/>
                <a:cxnLst>
                  <a:cxn ang="0">
                    <a:pos x="0" y="10"/>
                  </a:cxn>
                  <a:cxn ang="0">
                    <a:pos x="51" y="31"/>
                  </a:cxn>
                  <a:cxn ang="0">
                    <a:pos x="54" y="22"/>
                  </a:cxn>
                  <a:cxn ang="0">
                    <a:pos x="0" y="0"/>
                  </a:cxn>
                  <a:cxn ang="0">
                    <a:pos x="0" y="10"/>
                  </a:cxn>
                </a:cxnLst>
                <a:rect l="0" t="0" r="r" b="b"/>
                <a:pathLst>
                  <a:path w="54" h="31">
                    <a:moveTo>
                      <a:pt x="0" y="10"/>
                    </a:moveTo>
                    <a:lnTo>
                      <a:pt x="51" y="31"/>
                    </a:lnTo>
                    <a:lnTo>
                      <a:pt x="54" y="22"/>
                    </a:lnTo>
                    <a:lnTo>
                      <a:pt x="0" y="0"/>
                    </a:lnTo>
                    <a:lnTo>
                      <a:pt x="0" y="10"/>
                    </a:lnTo>
                    <a:close/>
                  </a:path>
                </a:pathLst>
              </a:custGeom>
              <a:grpFill/>
              <a:ln w="9525">
                <a:noFill/>
                <a:round/>
                <a:headEnd/>
                <a:tailEnd/>
              </a:ln>
            </p:spPr>
            <p:txBody>
              <a:bodyPr anchor="ctr"/>
              <a:lstStyle/>
              <a:p>
                <a:pPr algn="ctr"/>
                <a:endParaRPr sz="1400"/>
              </a:p>
            </p:txBody>
          </p:sp>
          <p:sp>
            <p:nvSpPr>
              <p:cNvPr id="70" name="Freeform: Shape 70"/>
              <p:cNvSpPr>
                <a:spLocks/>
              </p:cNvSpPr>
              <p:nvPr/>
            </p:nvSpPr>
            <p:spPr bwMode="auto">
              <a:xfrm>
                <a:off x="6607176" y="2660650"/>
                <a:ext cx="100013" cy="55563"/>
              </a:xfrm>
              <a:custGeom>
                <a:avLst/>
                <a:gdLst/>
                <a:ahLst/>
                <a:cxnLst>
                  <a:cxn ang="0">
                    <a:pos x="63" y="25"/>
                  </a:cxn>
                  <a:cxn ang="0">
                    <a:pos x="0" y="0"/>
                  </a:cxn>
                  <a:cxn ang="0">
                    <a:pos x="0" y="11"/>
                  </a:cxn>
                  <a:cxn ang="0">
                    <a:pos x="59" y="35"/>
                  </a:cxn>
                  <a:cxn ang="0">
                    <a:pos x="63" y="25"/>
                  </a:cxn>
                </a:cxnLst>
                <a:rect l="0" t="0" r="r" b="b"/>
                <a:pathLst>
                  <a:path w="63" h="35">
                    <a:moveTo>
                      <a:pt x="63" y="25"/>
                    </a:moveTo>
                    <a:lnTo>
                      <a:pt x="0" y="0"/>
                    </a:lnTo>
                    <a:lnTo>
                      <a:pt x="0" y="11"/>
                    </a:lnTo>
                    <a:lnTo>
                      <a:pt x="59" y="35"/>
                    </a:lnTo>
                    <a:lnTo>
                      <a:pt x="63" y="25"/>
                    </a:lnTo>
                    <a:close/>
                  </a:path>
                </a:pathLst>
              </a:custGeom>
              <a:grpFill/>
              <a:ln w="9525">
                <a:noFill/>
                <a:round/>
                <a:headEnd/>
                <a:tailEnd/>
              </a:ln>
            </p:spPr>
            <p:txBody>
              <a:bodyPr anchor="ctr"/>
              <a:lstStyle/>
              <a:p>
                <a:pPr algn="ctr"/>
                <a:endParaRPr sz="1400"/>
              </a:p>
            </p:txBody>
          </p:sp>
          <p:sp>
            <p:nvSpPr>
              <p:cNvPr id="71" name="Freeform: Shape 71"/>
              <p:cNvSpPr>
                <a:spLocks/>
              </p:cNvSpPr>
              <p:nvPr/>
            </p:nvSpPr>
            <p:spPr bwMode="auto">
              <a:xfrm>
                <a:off x="6567488" y="2439988"/>
                <a:ext cx="247650" cy="369888"/>
              </a:xfrm>
              <a:custGeom>
                <a:avLst/>
                <a:gdLst/>
                <a:ahLst/>
                <a:cxnLst>
                  <a:cxn ang="0">
                    <a:pos x="155" y="59"/>
                  </a:cxn>
                  <a:cxn ang="0">
                    <a:pos x="10" y="0"/>
                  </a:cxn>
                  <a:cxn ang="0">
                    <a:pos x="9" y="0"/>
                  </a:cxn>
                  <a:cxn ang="0">
                    <a:pos x="0" y="22"/>
                  </a:cxn>
                  <a:cxn ang="0">
                    <a:pos x="17" y="22"/>
                  </a:cxn>
                  <a:cxn ang="0">
                    <a:pos x="18" y="19"/>
                  </a:cxn>
                  <a:cxn ang="0">
                    <a:pos x="136" y="67"/>
                  </a:cxn>
                  <a:cxn ang="0">
                    <a:pos x="76" y="214"/>
                  </a:cxn>
                  <a:cxn ang="0">
                    <a:pos x="25" y="193"/>
                  </a:cxn>
                  <a:cxn ang="0">
                    <a:pos x="25" y="208"/>
                  </a:cxn>
                  <a:cxn ang="0">
                    <a:pos x="84" y="233"/>
                  </a:cxn>
                  <a:cxn ang="0">
                    <a:pos x="85" y="233"/>
                  </a:cxn>
                  <a:cxn ang="0">
                    <a:pos x="156" y="59"/>
                  </a:cxn>
                  <a:cxn ang="0">
                    <a:pos x="155" y="59"/>
                  </a:cxn>
                </a:cxnLst>
                <a:rect l="0" t="0" r="r" b="b"/>
                <a:pathLst>
                  <a:path w="156" h="233">
                    <a:moveTo>
                      <a:pt x="155" y="59"/>
                    </a:moveTo>
                    <a:lnTo>
                      <a:pt x="10" y="0"/>
                    </a:lnTo>
                    <a:lnTo>
                      <a:pt x="9" y="0"/>
                    </a:lnTo>
                    <a:lnTo>
                      <a:pt x="0" y="22"/>
                    </a:lnTo>
                    <a:lnTo>
                      <a:pt x="17" y="22"/>
                    </a:lnTo>
                    <a:lnTo>
                      <a:pt x="18" y="19"/>
                    </a:lnTo>
                    <a:lnTo>
                      <a:pt x="136" y="67"/>
                    </a:lnTo>
                    <a:lnTo>
                      <a:pt x="76" y="214"/>
                    </a:lnTo>
                    <a:lnTo>
                      <a:pt x="25" y="193"/>
                    </a:lnTo>
                    <a:lnTo>
                      <a:pt x="25" y="208"/>
                    </a:lnTo>
                    <a:lnTo>
                      <a:pt x="84" y="233"/>
                    </a:lnTo>
                    <a:lnTo>
                      <a:pt x="85" y="233"/>
                    </a:lnTo>
                    <a:lnTo>
                      <a:pt x="156" y="59"/>
                    </a:lnTo>
                    <a:lnTo>
                      <a:pt x="155" y="59"/>
                    </a:lnTo>
                    <a:close/>
                  </a:path>
                </a:pathLst>
              </a:custGeom>
              <a:grpFill/>
              <a:ln w="9525">
                <a:noFill/>
                <a:round/>
                <a:headEnd/>
                <a:tailEnd/>
              </a:ln>
            </p:spPr>
            <p:txBody>
              <a:bodyPr anchor="ctr"/>
              <a:lstStyle/>
              <a:p>
                <a:pPr algn="ctr"/>
                <a:endParaRPr sz="1400"/>
              </a:p>
            </p:txBody>
          </p:sp>
          <p:sp>
            <p:nvSpPr>
              <p:cNvPr id="72" name="Freeform: Shape 72"/>
              <p:cNvSpPr>
                <a:spLocks/>
              </p:cNvSpPr>
              <p:nvPr/>
            </p:nvSpPr>
            <p:spPr bwMode="auto">
              <a:xfrm>
                <a:off x="6256338" y="2441575"/>
                <a:ext cx="149225" cy="250825"/>
              </a:xfrm>
              <a:custGeom>
                <a:avLst/>
                <a:gdLst/>
                <a:ahLst/>
                <a:cxnLst>
                  <a:cxn ang="0">
                    <a:pos x="292" y="447"/>
                  </a:cxn>
                  <a:cxn ang="0">
                    <a:pos x="110" y="0"/>
                  </a:cxn>
                  <a:cxn ang="0">
                    <a:pos x="0" y="45"/>
                  </a:cxn>
                  <a:cxn ang="0">
                    <a:pos x="182" y="491"/>
                  </a:cxn>
                  <a:cxn ang="0">
                    <a:pos x="292" y="447"/>
                  </a:cxn>
                  <a:cxn ang="0">
                    <a:pos x="99" y="19"/>
                  </a:cxn>
                  <a:cxn ang="0">
                    <a:pos x="220" y="315"/>
                  </a:cxn>
                  <a:cxn ang="0">
                    <a:pos x="215" y="338"/>
                  </a:cxn>
                  <a:cxn ang="0">
                    <a:pos x="195" y="325"/>
                  </a:cxn>
                  <a:cxn ang="0">
                    <a:pos x="75" y="29"/>
                  </a:cxn>
                  <a:cxn ang="0">
                    <a:pos x="99" y="19"/>
                  </a:cxn>
                  <a:cxn ang="0">
                    <a:pos x="165" y="358"/>
                  </a:cxn>
                  <a:cxn ang="0">
                    <a:pos x="146" y="345"/>
                  </a:cxn>
                  <a:cxn ang="0">
                    <a:pos x="25" y="49"/>
                  </a:cxn>
                  <a:cxn ang="0">
                    <a:pos x="50" y="39"/>
                  </a:cxn>
                  <a:cxn ang="0">
                    <a:pos x="170" y="335"/>
                  </a:cxn>
                  <a:cxn ang="0">
                    <a:pos x="165" y="358"/>
                  </a:cxn>
                </a:cxnLst>
                <a:rect l="0" t="0" r="r" b="b"/>
                <a:pathLst>
                  <a:path w="292" h="491">
                    <a:moveTo>
                      <a:pt x="292" y="447"/>
                    </a:moveTo>
                    <a:cubicBezTo>
                      <a:pt x="110" y="0"/>
                      <a:pt x="110" y="0"/>
                      <a:pt x="110" y="0"/>
                    </a:cubicBezTo>
                    <a:cubicBezTo>
                      <a:pt x="0" y="45"/>
                      <a:pt x="0" y="45"/>
                      <a:pt x="0" y="45"/>
                    </a:cubicBezTo>
                    <a:cubicBezTo>
                      <a:pt x="182" y="491"/>
                      <a:pt x="182" y="491"/>
                      <a:pt x="182" y="491"/>
                    </a:cubicBezTo>
                    <a:lnTo>
                      <a:pt x="292" y="447"/>
                    </a:lnTo>
                    <a:close/>
                    <a:moveTo>
                      <a:pt x="99" y="19"/>
                    </a:moveTo>
                    <a:cubicBezTo>
                      <a:pt x="220" y="315"/>
                      <a:pt x="220" y="315"/>
                      <a:pt x="220" y="315"/>
                    </a:cubicBezTo>
                    <a:cubicBezTo>
                      <a:pt x="224" y="325"/>
                      <a:pt x="222" y="335"/>
                      <a:pt x="215" y="338"/>
                    </a:cubicBezTo>
                    <a:cubicBezTo>
                      <a:pt x="208" y="340"/>
                      <a:pt x="199" y="335"/>
                      <a:pt x="195" y="325"/>
                    </a:cubicBezTo>
                    <a:cubicBezTo>
                      <a:pt x="75" y="29"/>
                      <a:pt x="75" y="29"/>
                      <a:pt x="75" y="29"/>
                    </a:cubicBezTo>
                    <a:lnTo>
                      <a:pt x="99" y="19"/>
                    </a:lnTo>
                    <a:close/>
                    <a:moveTo>
                      <a:pt x="165" y="358"/>
                    </a:moveTo>
                    <a:cubicBezTo>
                      <a:pt x="159" y="361"/>
                      <a:pt x="150" y="355"/>
                      <a:pt x="146" y="345"/>
                    </a:cubicBezTo>
                    <a:cubicBezTo>
                      <a:pt x="25" y="49"/>
                      <a:pt x="25" y="49"/>
                      <a:pt x="25" y="49"/>
                    </a:cubicBezTo>
                    <a:cubicBezTo>
                      <a:pt x="50" y="39"/>
                      <a:pt x="50" y="39"/>
                      <a:pt x="50" y="39"/>
                    </a:cubicBezTo>
                    <a:cubicBezTo>
                      <a:pt x="170" y="335"/>
                      <a:pt x="170" y="335"/>
                      <a:pt x="170" y="335"/>
                    </a:cubicBezTo>
                    <a:cubicBezTo>
                      <a:pt x="174" y="345"/>
                      <a:pt x="172" y="355"/>
                      <a:pt x="165" y="358"/>
                    </a:cubicBezTo>
                    <a:close/>
                  </a:path>
                </a:pathLst>
              </a:custGeom>
              <a:grpFill/>
              <a:ln w="9525">
                <a:noFill/>
                <a:round/>
                <a:headEnd/>
                <a:tailEnd/>
              </a:ln>
            </p:spPr>
            <p:txBody>
              <a:bodyPr anchor="ctr"/>
              <a:lstStyle/>
              <a:p>
                <a:pPr algn="ctr"/>
                <a:endParaRPr sz="1400"/>
              </a:p>
            </p:txBody>
          </p:sp>
        </p:grpSp>
      </p:grpSp>
      <p:sp>
        <p:nvSpPr>
          <p:cNvPr id="75" name="TextBox 38"/>
          <p:cNvSpPr txBox="1">
            <a:spLocks/>
          </p:cNvSpPr>
          <p:nvPr/>
        </p:nvSpPr>
        <p:spPr bwMode="auto">
          <a:xfrm>
            <a:off x="2375317" y="4525260"/>
            <a:ext cx="4830716" cy="80483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安全服务模型由</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部分组成：</a:t>
            </a:r>
            <a:r>
              <a:rPr lang="zh-CN" altLang="en-US" sz="2400" dirty="0">
                <a:solidFill>
                  <a:srgbClr val="FF0000"/>
                </a:solidFill>
                <a:latin typeface="华文楷体" panose="02010600040101010101" pitchFamily="2" charset="-122"/>
                <a:ea typeface="华文楷体" panose="02010600040101010101" pitchFamily="2" charset="-122"/>
              </a:rPr>
              <a:t>支撑服务</a:t>
            </a:r>
            <a:r>
              <a:rPr lang="zh-CN" altLang="en-US" sz="2400" dirty="0">
                <a:latin typeface="华文楷体" panose="02010600040101010101" pitchFamily="2" charset="-122"/>
                <a:ea typeface="华文楷体" panose="02010600040101010101" pitchFamily="2" charset="-122"/>
              </a:rPr>
              <a:t>、</a:t>
            </a:r>
            <a:r>
              <a:rPr lang="zh-CN" altLang="en-US" sz="2400" dirty="0">
                <a:solidFill>
                  <a:srgbClr val="FF0000"/>
                </a:solidFill>
                <a:latin typeface="华文楷体" panose="02010600040101010101" pitchFamily="2" charset="-122"/>
                <a:ea typeface="华文楷体" panose="02010600040101010101" pitchFamily="2" charset="-122"/>
              </a:rPr>
              <a:t>预防服务</a:t>
            </a:r>
            <a:r>
              <a:rPr lang="zh-CN" altLang="en-US" sz="2400" dirty="0">
                <a:latin typeface="华文楷体" panose="02010600040101010101" pitchFamily="2" charset="-122"/>
                <a:ea typeface="华文楷体" panose="02010600040101010101" pitchFamily="2" charset="-122"/>
              </a:rPr>
              <a:t>、</a:t>
            </a:r>
            <a:r>
              <a:rPr lang="zh-CN" altLang="en-US" sz="2400" dirty="0">
                <a:solidFill>
                  <a:srgbClr val="FF0000"/>
                </a:solidFill>
                <a:latin typeface="华文楷体" panose="02010600040101010101" pitchFamily="2" charset="-122"/>
                <a:ea typeface="华文楷体" panose="02010600040101010101" pitchFamily="2" charset="-122"/>
              </a:rPr>
              <a:t>检测与恢复服务</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p:txBody>
      </p:sp>
      <p:grpSp>
        <p:nvGrpSpPr>
          <p:cNvPr id="76" name="组合 75"/>
          <p:cNvGrpSpPr/>
          <p:nvPr/>
        </p:nvGrpSpPr>
        <p:grpSpPr>
          <a:xfrm>
            <a:off x="1451581" y="4557336"/>
            <a:ext cx="660119" cy="677504"/>
            <a:chOff x="998072" y="2563058"/>
            <a:chExt cx="660119" cy="677504"/>
          </a:xfrm>
        </p:grpSpPr>
        <p:grpSp>
          <p:nvGrpSpPr>
            <p:cNvPr id="77" name="Group 49"/>
            <p:cNvGrpSpPr/>
            <p:nvPr/>
          </p:nvGrpSpPr>
          <p:grpSpPr>
            <a:xfrm rot="2969653">
              <a:off x="989380" y="2571750"/>
              <a:ext cx="677504" cy="660119"/>
              <a:chOff x="609600" y="1123950"/>
              <a:chExt cx="787400" cy="767195"/>
            </a:xfrm>
          </p:grpSpPr>
          <p:sp>
            <p:nvSpPr>
              <p:cNvPr id="96" name="Rectangle 50"/>
              <p:cNvSpPr/>
              <p:nvPr/>
            </p:nvSpPr>
            <p:spPr bwMode="auto">
              <a:xfrm>
                <a:off x="609600" y="1174750"/>
                <a:ext cx="787400" cy="716395"/>
              </a:xfrm>
              <a:prstGeom prst="rect">
                <a:avLst/>
              </a:prstGeom>
              <a:solidFill>
                <a:schemeClr val="accent1">
                  <a:lumMod val="75000"/>
                </a:schemeClr>
              </a:solidFill>
              <a:ln w="19050">
                <a:noFill/>
                <a:round/>
                <a:headEnd/>
                <a:tailEnd/>
              </a:ln>
            </p:spPr>
            <p:txBody>
              <a:bodyPr anchor="ctr"/>
              <a:lstStyle/>
              <a:p>
                <a:pPr algn="ctr"/>
                <a:endParaRPr sz="1400"/>
              </a:p>
            </p:txBody>
          </p:sp>
          <p:sp>
            <p:nvSpPr>
              <p:cNvPr id="97" name="Rectangle 51"/>
              <p:cNvSpPr/>
              <p:nvPr/>
            </p:nvSpPr>
            <p:spPr bwMode="auto">
              <a:xfrm>
                <a:off x="609600" y="1123950"/>
                <a:ext cx="787400" cy="716395"/>
              </a:xfrm>
              <a:prstGeom prst="rect">
                <a:avLst/>
              </a:prstGeom>
              <a:solidFill>
                <a:schemeClr val="accent1"/>
              </a:solidFill>
              <a:ln w="19050">
                <a:noFill/>
                <a:round/>
                <a:headEnd/>
                <a:tailEnd/>
              </a:ln>
            </p:spPr>
            <p:txBody>
              <a:bodyPr anchor="ctr"/>
              <a:lstStyle/>
              <a:p>
                <a:pPr algn="ctr"/>
                <a:endParaRPr sz="1400"/>
              </a:p>
            </p:txBody>
          </p:sp>
        </p:grpSp>
        <p:grpSp>
          <p:nvGrpSpPr>
            <p:cNvPr id="78" name="Group 55"/>
            <p:cNvGrpSpPr/>
            <p:nvPr/>
          </p:nvGrpSpPr>
          <p:grpSpPr>
            <a:xfrm>
              <a:off x="1127658" y="2756035"/>
              <a:ext cx="400947" cy="291605"/>
              <a:chOff x="6238876" y="2390775"/>
              <a:chExt cx="576262" cy="419101"/>
            </a:xfrm>
            <a:solidFill>
              <a:schemeClr val="bg1"/>
            </a:solidFill>
          </p:grpSpPr>
          <p:sp>
            <p:nvSpPr>
              <p:cNvPr id="79" name="Rectangle 56"/>
              <p:cNvSpPr>
                <a:spLocks/>
              </p:cNvSpPr>
              <p:nvPr/>
            </p:nvSpPr>
            <p:spPr bwMode="auto">
              <a:xfrm>
                <a:off x="6378576" y="2528888"/>
                <a:ext cx="179388" cy="17463"/>
              </a:xfrm>
              <a:prstGeom prst="rect">
                <a:avLst/>
              </a:prstGeom>
              <a:grpFill/>
              <a:ln w="9525">
                <a:noFill/>
                <a:miter lim="800000"/>
                <a:headEnd/>
                <a:tailEnd/>
              </a:ln>
            </p:spPr>
            <p:txBody>
              <a:bodyPr anchor="ctr"/>
              <a:lstStyle/>
              <a:p>
                <a:pPr algn="ctr"/>
                <a:endParaRPr sz="1400"/>
              </a:p>
            </p:txBody>
          </p:sp>
          <p:sp>
            <p:nvSpPr>
              <p:cNvPr id="80" name="Rectangle 57"/>
              <p:cNvSpPr>
                <a:spLocks/>
              </p:cNvSpPr>
              <p:nvPr/>
            </p:nvSpPr>
            <p:spPr bwMode="auto">
              <a:xfrm>
                <a:off x="6380163" y="2571750"/>
                <a:ext cx="179388" cy="15875"/>
              </a:xfrm>
              <a:prstGeom prst="rect">
                <a:avLst/>
              </a:prstGeom>
              <a:grpFill/>
              <a:ln w="9525">
                <a:noFill/>
                <a:miter lim="800000"/>
                <a:headEnd/>
                <a:tailEnd/>
              </a:ln>
            </p:spPr>
            <p:txBody>
              <a:bodyPr anchor="ctr"/>
              <a:lstStyle/>
              <a:p>
                <a:pPr algn="ctr"/>
                <a:endParaRPr sz="1400"/>
              </a:p>
            </p:txBody>
          </p:sp>
          <p:sp>
            <p:nvSpPr>
              <p:cNvPr id="81" name="Freeform: Shape 58"/>
              <p:cNvSpPr>
                <a:spLocks/>
              </p:cNvSpPr>
              <p:nvPr/>
            </p:nvSpPr>
            <p:spPr bwMode="auto">
              <a:xfrm>
                <a:off x="6342063" y="2484438"/>
                <a:ext cx="254000" cy="303213"/>
              </a:xfrm>
              <a:custGeom>
                <a:avLst/>
                <a:gdLst/>
                <a:ahLst/>
                <a:cxnLst>
                  <a:cxn ang="0">
                    <a:pos x="0" y="6"/>
                  </a:cxn>
                  <a:cxn ang="0">
                    <a:pos x="15" y="42"/>
                  </a:cxn>
                  <a:cxn ang="0">
                    <a:pos x="15" y="15"/>
                  </a:cxn>
                  <a:cxn ang="0">
                    <a:pos x="146" y="15"/>
                  </a:cxn>
                  <a:cxn ang="0">
                    <a:pos x="146" y="176"/>
                  </a:cxn>
                  <a:cxn ang="0">
                    <a:pos x="44" y="176"/>
                  </a:cxn>
                  <a:cxn ang="0">
                    <a:pos x="44" y="177"/>
                  </a:cxn>
                  <a:cxn ang="0">
                    <a:pos x="43" y="176"/>
                  </a:cxn>
                  <a:cxn ang="0">
                    <a:pos x="15" y="176"/>
                  </a:cxn>
                  <a:cxn ang="0">
                    <a:pos x="15" y="149"/>
                  </a:cxn>
                  <a:cxn ang="0">
                    <a:pos x="3" y="138"/>
                  </a:cxn>
                  <a:cxn ang="0">
                    <a:pos x="2" y="138"/>
                  </a:cxn>
                  <a:cxn ang="0">
                    <a:pos x="2" y="137"/>
                  </a:cxn>
                  <a:cxn ang="0">
                    <a:pos x="0" y="135"/>
                  </a:cxn>
                  <a:cxn ang="0">
                    <a:pos x="0" y="191"/>
                  </a:cxn>
                  <a:cxn ang="0">
                    <a:pos x="160" y="191"/>
                  </a:cxn>
                  <a:cxn ang="0">
                    <a:pos x="160" y="0"/>
                  </a:cxn>
                  <a:cxn ang="0">
                    <a:pos x="0" y="0"/>
                  </a:cxn>
                  <a:cxn ang="0">
                    <a:pos x="0" y="6"/>
                  </a:cxn>
                </a:cxnLst>
                <a:rect l="0" t="0" r="r" b="b"/>
                <a:pathLst>
                  <a:path w="160" h="191">
                    <a:moveTo>
                      <a:pt x="0" y="6"/>
                    </a:moveTo>
                    <a:lnTo>
                      <a:pt x="15" y="42"/>
                    </a:lnTo>
                    <a:lnTo>
                      <a:pt x="15" y="15"/>
                    </a:lnTo>
                    <a:lnTo>
                      <a:pt x="146" y="15"/>
                    </a:lnTo>
                    <a:lnTo>
                      <a:pt x="146" y="176"/>
                    </a:lnTo>
                    <a:lnTo>
                      <a:pt x="44" y="176"/>
                    </a:lnTo>
                    <a:lnTo>
                      <a:pt x="44" y="177"/>
                    </a:lnTo>
                    <a:lnTo>
                      <a:pt x="43" y="176"/>
                    </a:lnTo>
                    <a:lnTo>
                      <a:pt x="15" y="176"/>
                    </a:lnTo>
                    <a:lnTo>
                      <a:pt x="15" y="149"/>
                    </a:lnTo>
                    <a:lnTo>
                      <a:pt x="3" y="138"/>
                    </a:lnTo>
                    <a:lnTo>
                      <a:pt x="2" y="138"/>
                    </a:lnTo>
                    <a:lnTo>
                      <a:pt x="2" y="137"/>
                    </a:lnTo>
                    <a:lnTo>
                      <a:pt x="0" y="135"/>
                    </a:lnTo>
                    <a:lnTo>
                      <a:pt x="0" y="191"/>
                    </a:lnTo>
                    <a:lnTo>
                      <a:pt x="160" y="191"/>
                    </a:lnTo>
                    <a:lnTo>
                      <a:pt x="160" y="0"/>
                    </a:lnTo>
                    <a:lnTo>
                      <a:pt x="0" y="0"/>
                    </a:lnTo>
                    <a:lnTo>
                      <a:pt x="0" y="6"/>
                    </a:lnTo>
                    <a:close/>
                  </a:path>
                </a:pathLst>
              </a:custGeom>
              <a:grpFill/>
              <a:ln w="9525">
                <a:noFill/>
                <a:round/>
                <a:headEnd/>
                <a:tailEnd/>
              </a:ln>
            </p:spPr>
            <p:txBody>
              <a:bodyPr anchor="ctr"/>
              <a:lstStyle/>
              <a:p>
                <a:pPr algn="ctr"/>
                <a:endParaRPr sz="1400"/>
              </a:p>
            </p:txBody>
          </p:sp>
          <p:sp>
            <p:nvSpPr>
              <p:cNvPr id="82" name="Freeform: Shape 59"/>
              <p:cNvSpPr>
                <a:spLocks/>
              </p:cNvSpPr>
              <p:nvPr/>
            </p:nvSpPr>
            <p:spPr bwMode="auto">
              <a:xfrm>
                <a:off x="6389688" y="2608263"/>
                <a:ext cx="168275" cy="17463"/>
              </a:xfrm>
              <a:custGeom>
                <a:avLst/>
                <a:gdLst/>
                <a:ahLst/>
                <a:cxnLst>
                  <a:cxn ang="0">
                    <a:pos x="0" y="0"/>
                  </a:cxn>
                  <a:cxn ang="0">
                    <a:pos x="4" y="11"/>
                  </a:cxn>
                  <a:cxn ang="0">
                    <a:pos x="106" y="11"/>
                  </a:cxn>
                  <a:cxn ang="0">
                    <a:pos x="106" y="0"/>
                  </a:cxn>
                  <a:cxn ang="0">
                    <a:pos x="0" y="0"/>
                  </a:cxn>
                </a:cxnLst>
                <a:rect l="0" t="0" r="r" b="b"/>
                <a:pathLst>
                  <a:path w="106" h="11">
                    <a:moveTo>
                      <a:pt x="0" y="0"/>
                    </a:moveTo>
                    <a:lnTo>
                      <a:pt x="4" y="11"/>
                    </a:lnTo>
                    <a:lnTo>
                      <a:pt x="106" y="11"/>
                    </a:lnTo>
                    <a:lnTo>
                      <a:pt x="106" y="0"/>
                    </a:lnTo>
                    <a:lnTo>
                      <a:pt x="0" y="0"/>
                    </a:lnTo>
                    <a:close/>
                  </a:path>
                </a:pathLst>
              </a:custGeom>
              <a:grpFill/>
              <a:ln w="9525">
                <a:noFill/>
                <a:round/>
                <a:headEnd/>
                <a:tailEnd/>
              </a:ln>
            </p:spPr>
            <p:txBody>
              <a:bodyPr anchor="ctr"/>
              <a:lstStyle/>
              <a:p>
                <a:pPr algn="ctr"/>
                <a:endParaRPr sz="1400"/>
              </a:p>
            </p:txBody>
          </p:sp>
          <p:sp>
            <p:nvSpPr>
              <p:cNvPr id="83" name="Freeform: Shape 60"/>
              <p:cNvSpPr>
                <a:spLocks/>
              </p:cNvSpPr>
              <p:nvPr/>
            </p:nvSpPr>
            <p:spPr bwMode="auto">
              <a:xfrm>
                <a:off x="6405563" y="2651125"/>
                <a:ext cx="153988" cy="15875"/>
              </a:xfrm>
              <a:custGeom>
                <a:avLst/>
                <a:gdLst/>
                <a:ahLst/>
                <a:cxnLst>
                  <a:cxn ang="0">
                    <a:pos x="6" y="10"/>
                  </a:cxn>
                  <a:cxn ang="0">
                    <a:pos x="97" y="10"/>
                  </a:cxn>
                  <a:cxn ang="0">
                    <a:pos x="97" y="0"/>
                  </a:cxn>
                  <a:cxn ang="0">
                    <a:pos x="0" y="0"/>
                  </a:cxn>
                  <a:cxn ang="0">
                    <a:pos x="6" y="10"/>
                  </a:cxn>
                </a:cxnLst>
                <a:rect l="0" t="0" r="r" b="b"/>
                <a:pathLst>
                  <a:path w="97" h="10">
                    <a:moveTo>
                      <a:pt x="6" y="10"/>
                    </a:moveTo>
                    <a:lnTo>
                      <a:pt x="97" y="10"/>
                    </a:lnTo>
                    <a:lnTo>
                      <a:pt x="97" y="0"/>
                    </a:lnTo>
                    <a:lnTo>
                      <a:pt x="0" y="0"/>
                    </a:lnTo>
                    <a:lnTo>
                      <a:pt x="6" y="10"/>
                    </a:lnTo>
                    <a:close/>
                  </a:path>
                </a:pathLst>
              </a:custGeom>
              <a:grpFill/>
              <a:ln w="9525">
                <a:noFill/>
                <a:round/>
                <a:headEnd/>
                <a:tailEnd/>
              </a:ln>
            </p:spPr>
            <p:txBody>
              <a:bodyPr anchor="ctr"/>
              <a:lstStyle/>
              <a:p>
                <a:pPr algn="ctr"/>
                <a:endParaRPr sz="1400"/>
              </a:p>
            </p:txBody>
          </p:sp>
          <p:sp>
            <p:nvSpPr>
              <p:cNvPr id="84" name="Rectangle 61"/>
              <p:cNvSpPr>
                <a:spLocks/>
              </p:cNvSpPr>
              <p:nvPr/>
            </p:nvSpPr>
            <p:spPr bwMode="auto">
              <a:xfrm>
                <a:off x="6415088" y="2682875"/>
                <a:ext cx="144463" cy="17463"/>
              </a:xfrm>
              <a:prstGeom prst="rect">
                <a:avLst/>
              </a:prstGeom>
              <a:grpFill/>
              <a:ln w="9525">
                <a:noFill/>
                <a:miter lim="800000"/>
                <a:headEnd/>
                <a:tailEnd/>
              </a:ln>
            </p:spPr>
            <p:txBody>
              <a:bodyPr anchor="ctr"/>
              <a:lstStyle/>
              <a:p>
                <a:pPr algn="ctr"/>
                <a:endParaRPr sz="1400"/>
              </a:p>
            </p:txBody>
          </p:sp>
          <p:sp>
            <p:nvSpPr>
              <p:cNvPr id="85" name="Freeform: Shape 62"/>
              <p:cNvSpPr>
                <a:spLocks/>
              </p:cNvSpPr>
              <p:nvPr/>
            </p:nvSpPr>
            <p:spPr bwMode="auto">
              <a:xfrm>
                <a:off x="6351588" y="2673350"/>
                <a:ext cx="55563" cy="76200"/>
              </a:xfrm>
              <a:custGeom>
                <a:avLst/>
                <a:gdLst/>
                <a:ahLst/>
                <a:cxnLst>
                  <a:cxn ang="0">
                    <a:pos x="34" y="48"/>
                  </a:cxn>
                  <a:cxn ang="0">
                    <a:pos x="35" y="0"/>
                  </a:cxn>
                  <a:cxn ang="0">
                    <a:pos x="0" y="15"/>
                  </a:cxn>
                  <a:cxn ang="0">
                    <a:pos x="34" y="48"/>
                  </a:cxn>
                </a:cxnLst>
                <a:rect l="0" t="0" r="r" b="b"/>
                <a:pathLst>
                  <a:path w="35" h="48">
                    <a:moveTo>
                      <a:pt x="34" y="48"/>
                    </a:moveTo>
                    <a:lnTo>
                      <a:pt x="35" y="0"/>
                    </a:lnTo>
                    <a:lnTo>
                      <a:pt x="0" y="15"/>
                    </a:lnTo>
                    <a:lnTo>
                      <a:pt x="34" y="48"/>
                    </a:lnTo>
                    <a:close/>
                  </a:path>
                </a:pathLst>
              </a:custGeom>
              <a:grpFill/>
              <a:ln w="9525">
                <a:noFill/>
                <a:round/>
                <a:headEnd/>
                <a:tailEnd/>
              </a:ln>
            </p:spPr>
            <p:txBody>
              <a:bodyPr anchor="ctr"/>
              <a:lstStyle/>
              <a:p>
                <a:pPr algn="ctr"/>
                <a:endParaRPr sz="1400"/>
              </a:p>
            </p:txBody>
          </p:sp>
          <p:sp>
            <p:nvSpPr>
              <p:cNvPr id="86" name="Freeform: Shape 63"/>
              <p:cNvSpPr>
                <a:spLocks/>
              </p:cNvSpPr>
              <p:nvPr/>
            </p:nvSpPr>
            <p:spPr bwMode="auto">
              <a:xfrm>
                <a:off x="6238876" y="2390775"/>
                <a:ext cx="71438" cy="68263"/>
              </a:xfrm>
              <a:custGeom>
                <a:avLst/>
                <a:gdLst/>
                <a:ahLst/>
                <a:cxnLst>
                  <a:cxn ang="0">
                    <a:pos x="120" y="35"/>
                  </a:cxn>
                  <a:cxn ang="0">
                    <a:pos x="60" y="10"/>
                  </a:cxn>
                  <a:cxn ang="0">
                    <a:pos x="34" y="20"/>
                  </a:cxn>
                  <a:cxn ang="0">
                    <a:pos x="9" y="79"/>
                  </a:cxn>
                  <a:cxn ang="0">
                    <a:pos x="31" y="133"/>
                  </a:cxn>
                  <a:cxn ang="0">
                    <a:pos x="141" y="88"/>
                  </a:cxn>
                  <a:cxn ang="0">
                    <a:pos x="120" y="35"/>
                  </a:cxn>
                </a:cxnLst>
                <a:rect l="0" t="0" r="r" b="b"/>
                <a:pathLst>
                  <a:path w="141" h="133">
                    <a:moveTo>
                      <a:pt x="120" y="35"/>
                    </a:moveTo>
                    <a:cubicBezTo>
                      <a:pt x="110" y="11"/>
                      <a:pt x="83" y="0"/>
                      <a:pt x="60" y="10"/>
                    </a:cubicBezTo>
                    <a:cubicBezTo>
                      <a:pt x="34" y="20"/>
                      <a:pt x="34" y="20"/>
                      <a:pt x="34" y="20"/>
                    </a:cubicBezTo>
                    <a:cubicBezTo>
                      <a:pt x="11" y="30"/>
                      <a:pt x="0" y="56"/>
                      <a:pt x="9" y="79"/>
                    </a:cubicBezTo>
                    <a:cubicBezTo>
                      <a:pt x="31" y="133"/>
                      <a:pt x="31" y="133"/>
                      <a:pt x="31" y="133"/>
                    </a:cubicBezTo>
                    <a:cubicBezTo>
                      <a:pt x="141" y="88"/>
                      <a:pt x="141" y="88"/>
                      <a:pt x="141" y="88"/>
                    </a:cubicBezTo>
                    <a:lnTo>
                      <a:pt x="120" y="35"/>
                    </a:lnTo>
                    <a:close/>
                  </a:path>
                </a:pathLst>
              </a:custGeom>
              <a:grpFill/>
              <a:ln w="9525">
                <a:noFill/>
                <a:round/>
                <a:headEnd/>
                <a:tailEnd/>
              </a:ln>
            </p:spPr>
            <p:txBody>
              <a:bodyPr anchor="ctr"/>
              <a:lstStyle/>
              <a:p>
                <a:pPr algn="ctr"/>
                <a:endParaRPr sz="1400"/>
              </a:p>
            </p:txBody>
          </p:sp>
          <p:sp>
            <p:nvSpPr>
              <p:cNvPr id="87" name="Rectangle 64"/>
              <p:cNvSpPr>
                <a:spLocks/>
              </p:cNvSpPr>
              <p:nvPr/>
            </p:nvSpPr>
            <p:spPr bwMode="auto">
              <a:xfrm>
                <a:off x="6413501" y="2725738"/>
                <a:ext cx="147638" cy="15875"/>
              </a:xfrm>
              <a:prstGeom prst="rect">
                <a:avLst/>
              </a:prstGeom>
              <a:grpFill/>
              <a:ln w="9525">
                <a:noFill/>
                <a:miter lim="800000"/>
                <a:headEnd/>
                <a:tailEnd/>
              </a:ln>
            </p:spPr>
            <p:txBody>
              <a:bodyPr anchor="ctr"/>
              <a:lstStyle/>
              <a:p>
                <a:pPr algn="ctr"/>
                <a:endParaRPr sz="1400"/>
              </a:p>
            </p:txBody>
          </p:sp>
          <p:sp>
            <p:nvSpPr>
              <p:cNvPr id="88" name="Freeform: Shape 65"/>
              <p:cNvSpPr>
                <a:spLocks/>
              </p:cNvSpPr>
              <p:nvPr/>
            </p:nvSpPr>
            <p:spPr bwMode="auto">
              <a:xfrm>
                <a:off x="6607176" y="2541588"/>
                <a:ext cx="141288" cy="71438"/>
              </a:xfrm>
              <a:custGeom>
                <a:avLst/>
                <a:gdLst/>
                <a:ahLst/>
                <a:cxnLst>
                  <a:cxn ang="0">
                    <a:pos x="0" y="11"/>
                  </a:cxn>
                  <a:cxn ang="0">
                    <a:pos x="84" y="45"/>
                  </a:cxn>
                  <a:cxn ang="0">
                    <a:pos x="85" y="45"/>
                  </a:cxn>
                  <a:cxn ang="0">
                    <a:pos x="89" y="36"/>
                  </a:cxn>
                  <a:cxn ang="0">
                    <a:pos x="88" y="35"/>
                  </a:cxn>
                  <a:cxn ang="0">
                    <a:pos x="0" y="0"/>
                  </a:cxn>
                  <a:cxn ang="0">
                    <a:pos x="0" y="11"/>
                  </a:cxn>
                </a:cxnLst>
                <a:rect l="0" t="0" r="r" b="b"/>
                <a:pathLst>
                  <a:path w="89" h="45">
                    <a:moveTo>
                      <a:pt x="0" y="11"/>
                    </a:moveTo>
                    <a:lnTo>
                      <a:pt x="84" y="45"/>
                    </a:lnTo>
                    <a:lnTo>
                      <a:pt x="85" y="45"/>
                    </a:lnTo>
                    <a:lnTo>
                      <a:pt x="89" y="36"/>
                    </a:lnTo>
                    <a:lnTo>
                      <a:pt x="88" y="35"/>
                    </a:lnTo>
                    <a:lnTo>
                      <a:pt x="0" y="0"/>
                    </a:lnTo>
                    <a:lnTo>
                      <a:pt x="0" y="11"/>
                    </a:lnTo>
                    <a:close/>
                  </a:path>
                </a:pathLst>
              </a:custGeom>
              <a:grpFill/>
              <a:ln w="9525">
                <a:noFill/>
                <a:round/>
                <a:headEnd/>
                <a:tailEnd/>
              </a:ln>
            </p:spPr>
            <p:txBody>
              <a:bodyPr anchor="ctr"/>
              <a:lstStyle/>
              <a:p>
                <a:pPr algn="ctr"/>
                <a:endParaRPr sz="1400"/>
              </a:p>
            </p:txBody>
          </p:sp>
          <p:sp>
            <p:nvSpPr>
              <p:cNvPr id="89" name="Freeform: Shape 66"/>
              <p:cNvSpPr>
                <a:spLocks/>
              </p:cNvSpPr>
              <p:nvPr/>
            </p:nvSpPr>
            <p:spPr bwMode="auto">
              <a:xfrm>
                <a:off x="6607176" y="2581275"/>
                <a:ext cx="127000" cy="66675"/>
              </a:xfrm>
              <a:custGeom>
                <a:avLst/>
                <a:gdLst/>
                <a:ahLst/>
                <a:cxnLst>
                  <a:cxn ang="0">
                    <a:pos x="0" y="11"/>
                  </a:cxn>
                  <a:cxn ang="0">
                    <a:pos x="76" y="42"/>
                  </a:cxn>
                  <a:cxn ang="0">
                    <a:pos x="80" y="32"/>
                  </a:cxn>
                  <a:cxn ang="0">
                    <a:pos x="0" y="0"/>
                  </a:cxn>
                  <a:cxn ang="0">
                    <a:pos x="0" y="11"/>
                  </a:cxn>
                </a:cxnLst>
                <a:rect l="0" t="0" r="r" b="b"/>
                <a:pathLst>
                  <a:path w="80" h="42">
                    <a:moveTo>
                      <a:pt x="0" y="11"/>
                    </a:moveTo>
                    <a:lnTo>
                      <a:pt x="76" y="42"/>
                    </a:lnTo>
                    <a:lnTo>
                      <a:pt x="80" y="32"/>
                    </a:lnTo>
                    <a:lnTo>
                      <a:pt x="0" y="0"/>
                    </a:lnTo>
                    <a:lnTo>
                      <a:pt x="0" y="11"/>
                    </a:lnTo>
                    <a:close/>
                  </a:path>
                </a:pathLst>
              </a:custGeom>
              <a:grpFill/>
              <a:ln w="9525">
                <a:noFill/>
                <a:round/>
                <a:headEnd/>
                <a:tailEnd/>
              </a:ln>
            </p:spPr>
            <p:txBody>
              <a:bodyPr anchor="ctr"/>
              <a:lstStyle/>
              <a:p>
                <a:pPr algn="ctr"/>
                <a:endParaRPr sz="1400"/>
              </a:p>
            </p:txBody>
          </p:sp>
          <p:sp>
            <p:nvSpPr>
              <p:cNvPr id="90" name="Freeform: Shape 67"/>
              <p:cNvSpPr>
                <a:spLocks/>
              </p:cNvSpPr>
              <p:nvPr/>
            </p:nvSpPr>
            <p:spPr bwMode="auto">
              <a:xfrm>
                <a:off x="6607176" y="2497138"/>
                <a:ext cx="157163" cy="77788"/>
              </a:xfrm>
              <a:custGeom>
                <a:avLst/>
                <a:gdLst/>
                <a:ahLst/>
                <a:cxnLst>
                  <a:cxn ang="0">
                    <a:pos x="95" y="49"/>
                  </a:cxn>
                  <a:cxn ang="0">
                    <a:pos x="99" y="40"/>
                  </a:cxn>
                  <a:cxn ang="0">
                    <a:pos x="98" y="40"/>
                  </a:cxn>
                  <a:cxn ang="0">
                    <a:pos x="0" y="0"/>
                  </a:cxn>
                  <a:cxn ang="0">
                    <a:pos x="0" y="11"/>
                  </a:cxn>
                  <a:cxn ang="0">
                    <a:pos x="94" y="49"/>
                  </a:cxn>
                  <a:cxn ang="0">
                    <a:pos x="95" y="49"/>
                  </a:cxn>
                </a:cxnLst>
                <a:rect l="0" t="0" r="r" b="b"/>
                <a:pathLst>
                  <a:path w="99" h="49">
                    <a:moveTo>
                      <a:pt x="95" y="49"/>
                    </a:moveTo>
                    <a:lnTo>
                      <a:pt x="99" y="40"/>
                    </a:lnTo>
                    <a:lnTo>
                      <a:pt x="98" y="40"/>
                    </a:lnTo>
                    <a:lnTo>
                      <a:pt x="0" y="0"/>
                    </a:lnTo>
                    <a:lnTo>
                      <a:pt x="0" y="11"/>
                    </a:lnTo>
                    <a:lnTo>
                      <a:pt x="94" y="49"/>
                    </a:lnTo>
                    <a:lnTo>
                      <a:pt x="95" y="49"/>
                    </a:lnTo>
                    <a:close/>
                  </a:path>
                </a:pathLst>
              </a:custGeom>
              <a:grpFill/>
              <a:ln w="9525">
                <a:noFill/>
                <a:round/>
                <a:headEnd/>
                <a:tailEnd/>
              </a:ln>
            </p:spPr>
            <p:txBody>
              <a:bodyPr anchor="ctr"/>
              <a:lstStyle/>
              <a:p>
                <a:pPr algn="ctr"/>
                <a:endParaRPr sz="1400"/>
              </a:p>
            </p:txBody>
          </p:sp>
          <p:sp>
            <p:nvSpPr>
              <p:cNvPr id="91" name="Freeform: Shape 68"/>
              <p:cNvSpPr>
                <a:spLocks/>
              </p:cNvSpPr>
              <p:nvPr/>
            </p:nvSpPr>
            <p:spPr bwMode="auto">
              <a:xfrm>
                <a:off x="6607176" y="2625725"/>
                <a:ext cx="112713" cy="60325"/>
              </a:xfrm>
              <a:custGeom>
                <a:avLst/>
                <a:gdLst/>
                <a:ahLst/>
                <a:cxnLst>
                  <a:cxn ang="0">
                    <a:pos x="0" y="11"/>
                  </a:cxn>
                  <a:cxn ang="0">
                    <a:pos x="68" y="38"/>
                  </a:cxn>
                  <a:cxn ang="0">
                    <a:pos x="71" y="29"/>
                  </a:cxn>
                  <a:cxn ang="0">
                    <a:pos x="0" y="0"/>
                  </a:cxn>
                  <a:cxn ang="0">
                    <a:pos x="0" y="11"/>
                  </a:cxn>
                </a:cxnLst>
                <a:rect l="0" t="0" r="r" b="b"/>
                <a:pathLst>
                  <a:path w="71" h="38">
                    <a:moveTo>
                      <a:pt x="0" y="11"/>
                    </a:moveTo>
                    <a:lnTo>
                      <a:pt x="68" y="38"/>
                    </a:lnTo>
                    <a:lnTo>
                      <a:pt x="71" y="29"/>
                    </a:lnTo>
                    <a:lnTo>
                      <a:pt x="0" y="0"/>
                    </a:lnTo>
                    <a:lnTo>
                      <a:pt x="0" y="11"/>
                    </a:lnTo>
                    <a:close/>
                  </a:path>
                </a:pathLst>
              </a:custGeom>
              <a:grpFill/>
              <a:ln w="9525">
                <a:noFill/>
                <a:round/>
                <a:headEnd/>
                <a:tailEnd/>
              </a:ln>
            </p:spPr>
            <p:txBody>
              <a:bodyPr anchor="ctr"/>
              <a:lstStyle/>
              <a:p>
                <a:pPr algn="ctr"/>
                <a:endParaRPr sz="1400"/>
              </a:p>
            </p:txBody>
          </p:sp>
          <p:sp>
            <p:nvSpPr>
              <p:cNvPr id="92" name="Freeform: Shape 69"/>
              <p:cNvSpPr>
                <a:spLocks/>
              </p:cNvSpPr>
              <p:nvPr/>
            </p:nvSpPr>
            <p:spPr bwMode="auto">
              <a:xfrm>
                <a:off x="6607176" y="2705100"/>
                <a:ext cx="85725" cy="49213"/>
              </a:xfrm>
              <a:custGeom>
                <a:avLst/>
                <a:gdLst/>
                <a:ahLst/>
                <a:cxnLst>
                  <a:cxn ang="0">
                    <a:pos x="0" y="10"/>
                  </a:cxn>
                  <a:cxn ang="0">
                    <a:pos x="51" y="31"/>
                  </a:cxn>
                  <a:cxn ang="0">
                    <a:pos x="54" y="22"/>
                  </a:cxn>
                  <a:cxn ang="0">
                    <a:pos x="0" y="0"/>
                  </a:cxn>
                  <a:cxn ang="0">
                    <a:pos x="0" y="10"/>
                  </a:cxn>
                </a:cxnLst>
                <a:rect l="0" t="0" r="r" b="b"/>
                <a:pathLst>
                  <a:path w="54" h="31">
                    <a:moveTo>
                      <a:pt x="0" y="10"/>
                    </a:moveTo>
                    <a:lnTo>
                      <a:pt x="51" y="31"/>
                    </a:lnTo>
                    <a:lnTo>
                      <a:pt x="54" y="22"/>
                    </a:lnTo>
                    <a:lnTo>
                      <a:pt x="0" y="0"/>
                    </a:lnTo>
                    <a:lnTo>
                      <a:pt x="0" y="10"/>
                    </a:lnTo>
                    <a:close/>
                  </a:path>
                </a:pathLst>
              </a:custGeom>
              <a:grpFill/>
              <a:ln w="9525">
                <a:noFill/>
                <a:round/>
                <a:headEnd/>
                <a:tailEnd/>
              </a:ln>
            </p:spPr>
            <p:txBody>
              <a:bodyPr anchor="ctr"/>
              <a:lstStyle/>
              <a:p>
                <a:pPr algn="ctr"/>
                <a:endParaRPr sz="1400"/>
              </a:p>
            </p:txBody>
          </p:sp>
          <p:sp>
            <p:nvSpPr>
              <p:cNvPr id="93" name="Freeform: Shape 70"/>
              <p:cNvSpPr>
                <a:spLocks/>
              </p:cNvSpPr>
              <p:nvPr/>
            </p:nvSpPr>
            <p:spPr bwMode="auto">
              <a:xfrm>
                <a:off x="6607176" y="2660650"/>
                <a:ext cx="100013" cy="55563"/>
              </a:xfrm>
              <a:custGeom>
                <a:avLst/>
                <a:gdLst/>
                <a:ahLst/>
                <a:cxnLst>
                  <a:cxn ang="0">
                    <a:pos x="63" y="25"/>
                  </a:cxn>
                  <a:cxn ang="0">
                    <a:pos x="0" y="0"/>
                  </a:cxn>
                  <a:cxn ang="0">
                    <a:pos x="0" y="11"/>
                  </a:cxn>
                  <a:cxn ang="0">
                    <a:pos x="59" y="35"/>
                  </a:cxn>
                  <a:cxn ang="0">
                    <a:pos x="63" y="25"/>
                  </a:cxn>
                </a:cxnLst>
                <a:rect l="0" t="0" r="r" b="b"/>
                <a:pathLst>
                  <a:path w="63" h="35">
                    <a:moveTo>
                      <a:pt x="63" y="25"/>
                    </a:moveTo>
                    <a:lnTo>
                      <a:pt x="0" y="0"/>
                    </a:lnTo>
                    <a:lnTo>
                      <a:pt x="0" y="11"/>
                    </a:lnTo>
                    <a:lnTo>
                      <a:pt x="59" y="35"/>
                    </a:lnTo>
                    <a:lnTo>
                      <a:pt x="63" y="25"/>
                    </a:lnTo>
                    <a:close/>
                  </a:path>
                </a:pathLst>
              </a:custGeom>
              <a:grpFill/>
              <a:ln w="9525">
                <a:noFill/>
                <a:round/>
                <a:headEnd/>
                <a:tailEnd/>
              </a:ln>
            </p:spPr>
            <p:txBody>
              <a:bodyPr anchor="ctr"/>
              <a:lstStyle/>
              <a:p>
                <a:pPr algn="ctr"/>
                <a:endParaRPr sz="1400"/>
              </a:p>
            </p:txBody>
          </p:sp>
          <p:sp>
            <p:nvSpPr>
              <p:cNvPr id="94" name="Freeform: Shape 71"/>
              <p:cNvSpPr>
                <a:spLocks/>
              </p:cNvSpPr>
              <p:nvPr/>
            </p:nvSpPr>
            <p:spPr bwMode="auto">
              <a:xfrm>
                <a:off x="6567488" y="2439988"/>
                <a:ext cx="247650" cy="369888"/>
              </a:xfrm>
              <a:custGeom>
                <a:avLst/>
                <a:gdLst/>
                <a:ahLst/>
                <a:cxnLst>
                  <a:cxn ang="0">
                    <a:pos x="155" y="59"/>
                  </a:cxn>
                  <a:cxn ang="0">
                    <a:pos x="10" y="0"/>
                  </a:cxn>
                  <a:cxn ang="0">
                    <a:pos x="9" y="0"/>
                  </a:cxn>
                  <a:cxn ang="0">
                    <a:pos x="0" y="22"/>
                  </a:cxn>
                  <a:cxn ang="0">
                    <a:pos x="17" y="22"/>
                  </a:cxn>
                  <a:cxn ang="0">
                    <a:pos x="18" y="19"/>
                  </a:cxn>
                  <a:cxn ang="0">
                    <a:pos x="136" y="67"/>
                  </a:cxn>
                  <a:cxn ang="0">
                    <a:pos x="76" y="214"/>
                  </a:cxn>
                  <a:cxn ang="0">
                    <a:pos x="25" y="193"/>
                  </a:cxn>
                  <a:cxn ang="0">
                    <a:pos x="25" y="208"/>
                  </a:cxn>
                  <a:cxn ang="0">
                    <a:pos x="84" y="233"/>
                  </a:cxn>
                  <a:cxn ang="0">
                    <a:pos x="85" y="233"/>
                  </a:cxn>
                  <a:cxn ang="0">
                    <a:pos x="156" y="59"/>
                  </a:cxn>
                  <a:cxn ang="0">
                    <a:pos x="155" y="59"/>
                  </a:cxn>
                </a:cxnLst>
                <a:rect l="0" t="0" r="r" b="b"/>
                <a:pathLst>
                  <a:path w="156" h="233">
                    <a:moveTo>
                      <a:pt x="155" y="59"/>
                    </a:moveTo>
                    <a:lnTo>
                      <a:pt x="10" y="0"/>
                    </a:lnTo>
                    <a:lnTo>
                      <a:pt x="9" y="0"/>
                    </a:lnTo>
                    <a:lnTo>
                      <a:pt x="0" y="22"/>
                    </a:lnTo>
                    <a:lnTo>
                      <a:pt x="17" y="22"/>
                    </a:lnTo>
                    <a:lnTo>
                      <a:pt x="18" y="19"/>
                    </a:lnTo>
                    <a:lnTo>
                      <a:pt x="136" y="67"/>
                    </a:lnTo>
                    <a:lnTo>
                      <a:pt x="76" y="214"/>
                    </a:lnTo>
                    <a:lnTo>
                      <a:pt x="25" y="193"/>
                    </a:lnTo>
                    <a:lnTo>
                      <a:pt x="25" y="208"/>
                    </a:lnTo>
                    <a:lnTo>
                      <a:pt x="84" y="233"/>
                    </a:lnTo>
                    <a:lnTo>
                      <a:pt x="85" y="233"/>
                    </a:lnTo>
                    <a:lnTo>
                      <a:pt x="156" y="59"/>
                    </a:lnTo>
                    <a:lnTo>
                      <a:pt x="155" y="59"/>
                    </a:lnTo>
                    <a:close/>
                  </a:path>
                </a:pathLst>
              </a:custGeom>
              <a:grpFill/>
              <a:ln w="9525">
                <a:noFill/>
                <a:round/>
                <a:headEnd/>
                <a:tailEnd/>
              </a:ln>
            </p:spPr>
            <p:txBody>
              <a:bodyPr anchor="ctr"/>
              <a:lstStyle/>
              <a:p>
                <a:pPr algn="ctr"/>
                <a:endParaRPr sz="1400"/>
              </a:p>
            </p:txBody>
          </p:sp>
          <p:sp>
            <p:nvSpPr>
              <p:cNvPr id="95" name="Freeform: Shape 72"/>
              <p:cNvSpPr>
                <a:spLocks/>
              </p:cNvSpPr>
              <p:nvPr/>
            </p:nvSpPr>
            <p:spPr bwMode="auto">
              <a:xfrm>
                <a:off x="6256338" y="2441575"/>
                <a:ext cx="149225" cy="250825"/>
              </a:xfrm>
              <a:custGeom>
                <a:avLst/>
                <a:gdLst/>
                <a:ahLst/>
                <a:cxnLst>
                  <a:cxn ang="0">
                    <a:pos x="292" y="447"/>
                  </a:cxn>
                  <a:cxn ang="0">
                    <a:pos x="110" y="0"/>
                  </a:cxn>
                  <a:cxn ang="0">
                    <a:pos x="0" y="45"/>
                  </a:cxn>
                  <a:cxn ang="0">
                    <a:pos x="182" y="491"/>
                  </a:cxn>
                  <a:cxn ang="0">
                    <a:pos x="292" y="447"/>
                  </a:cxn>
                  <a:cxn ang="0">
                    <a:pos x="99" y="19"/>
                  </a:cxn>
                  <a:cxn ang="0">
                    <a:pos x="220" y="315"/>
                  </a:cxn>
                  <a:cxn ang="0">
                    <a:pos x="215" y="338"/>
                  </a:cxn>
                  <a:cxn ang="0">
                    <a:pos x="195" y="325"/>
                  </a:cxn>
                  <a:cxn ang="0">
                    <a:pos x="75" y="29"/>
                  </a:cxn>
                  <a:cxn ang="0">
                    <a:pos x="99" y="19"/>
                  </a:cxn>
                  <a:cxn ang="0">
                    <a:pos x="165" y="358"/>
                  </a:cxn>
                  <a:cxn ang="0">
                    <a:pos x="146" y="345"/>
                  </a:cxn>
                  <a:cxn ang="0">
                    <a:pos x="25" y="49"/>
                  </a:cxn>
                  <a:cxn ang="0">
                    <a:pos x="50" y="39"/>
                  </a:cxn>
                  <a:cxn ang="0">
                    <a:pos x="170" y="335"/>
                  </a:cxn>
                  <a:cxn ang="0">
                    <a:pos x="165" y="358"/>
                  </a:cxn>
                </a:cxnLst>
                <a:rect l="0" t="0" r="r" b="b"/>
                <a:pathLst>
                  <a:path w="292" h="491">
                    <a:moveTo>
                      <a:pt x="292" y="447"/>
                    </a:moveTo>
                    <a:cubicBezTo>
                      <a:pt x="110" y="0"/>
                      <a:pt x="110" y="0"/>
                      <a:pt x="110" y="0"/>
                    </a:cubicBezTo>
                    <a:cubicBezTo>
                      <a:pt x="0" y="45"/>
                      <a:pt x="0" y="45"/>
                      <a:pt x="0" y="45"/>
                    </a:cubicBezTo>
                    <a:cubicBezTo>
                      <a:pt x="182" y="491"/>
                      <a:pt x="182" y="491"/>
                      <a:pt x="182" y="491"/>
                    </a:cubicBezTo>
                    <a:lnTo>
                      <a:pt x="292" y="447"/>
                    </a:lnTo>
                    <a:close/>
                    <a:moveTo>
                      <a:pt x="99" y="19"/>
                    </a:moveTo>
                    <a:cubicBezTo>
                      <a:pt x="220" y="315"/>
                      <a:pt x="220" y="315"/>
                      <a:pt x="220" y="315"/>
                    </a:cubicBezTo>
                    <a:cubicBezTo>
                      <a:pt x="224" y="325"/>
                      <a:pt x="222" y="335"/>
                      <a:pt x="215" y="338"/>
                    </a:cubicBezTo>
                    <a:cubicBezTo>
                      <a:pt x="208" y="340"/>
                      <a:pt x="199" y="335"/>
                      <a:pt x="195" y="325"/>
                    </a:cubicBezTo>
                    <a:cubicBezTo>
                      <a:pt x="75" y="29"/>
                      <a:pt x="75" y="29"/>
                      <a:pt x="75" y="29"/>
                    </a:cubicBezTo>
                    <a:lnTo>
                      <a:pt x="99" y="19"/>
                    </a:lnTo>
                    <a:close/>
                    <a:moveTo>
                      <a:pt x="165" y="358"/>
                    </a:moveTo>
                    <a:cubicBezTo>
                      <a:pt x="159" y="361"/>
                      <a:pt x="150" y="355"/>
                      <a:pt x="146" y="345"/>
                    </a:cubicBezTo>
                    <a:cubicBezTo>
                      <a:pt x="25" y="49"/>
                      <a:pt x="25" y="49"/>
                      <a:pt x="25" y="49"/>
                    </a:cubicBezTo>
                    <a:cubicBezTo>
                      <a:pt x="50" y="39"/>
                      <a:pt x="50" y="39"/>
                      <a:pt x="50" y="39"/>
                    </a:cubicBezTo>
                    <a:cubicBezTo>
                      <a:pt x="170" y="335"/>
                      <a:pt x="170" y="335"/>
                      <a:pt x="170" y="335"/>
                    </a:cubicBezTo>
                    <a:cubicBezTo>
                      <a:pt x="174" y="345"/>
                      <a:pt x="172" y="355"/>
                      <a:pt x="165" y="358"/>
                    </a:cubicBezTo>
                    <a:close/>
                  </a:path>
                </a:pathLst>
              </a:custGeom>
              <a:grpFill/>
              <a:ln w="9525">
                <a:noFill/>
                <a:round/>
                <a:headEnd/>
                <a:tailEnd/>
              </a:ln>
            </p:spPr>
            <p:txBody>
              <a:bodyPr anchor="ctr"/>
              <a:lstStyle/>
              <a:p>
                <a:pPr algn="ctr"/>
                <a:endParaRPr sz="1400"/>
              </a:p>
            </p:txBody>
          </p:sp>
        </p:grpSp>
      </p:grpSp>
    </p:spTree>
    <p:extLst>
      <p:ext uri="{BB962C8B-B14F-4D97-AF65-F5344CB8AC3E}">
        <p14:creationId xmlns:p14="http://schemas.microsoft.com/office/powerpoint/2010/main" val="3896378569"/>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125" autoRev="1" fill="hold">
                                          <p:stCondLst>
                                            <p:cond delay="0"/>
                                          </p:stCondLst>
                                        </p:cTn>
                                        <p:tgtEl>
                                          <p:spTgt spid="7"/>
                                        </p:tgtEl>
                                        <p:attrNameLst>
                                          <p:attrName>ppt_w</p:attrName>
                                        </p:attrNameLst>
                                      </p:cBhvr>
                                    </p:anim>
                                    <p:anim by="(#ppt_w*0.50)" calcmode="lin" valueType="num">
                                      <p:cBhvr>
                                        <p:cTn id="8" dur="125" decel="50000" autoRev="1" fill="hold">
                                          <p:stCondLst>
                                            <p:cond delay="0"/>
                                          </p:stCondLst>
                                        </p:cTn>
                                        <p:tgtEl>
                                          <p:spTgt spid="7"/>
                                        </p:tgtEl>
                                        <p:attrNameLst>
                                          <p:attrName>ppt_x</p:attrName>
                                        </p:attrNameLst>
                                      </p:cBhvr>
                                    </p:anim>
                                    <p:anim from="(-#ppt_h/2)" to="(#ppt_y)" calcmode="lin" valueType="num">
                                      <p:cBhvr>
                                        <p:cTn id="9" dur="250" fill="hold">
                                          <p:stCondLst>
                                            <p:cond delay="0"/>
                                          </p:stCondLst>
                                        </p:cTn>
                                        <p:tgtEl>
                                          <p:spTgt spid="7"/>
                                        </p:tgtEl>
                                        <p:attrNameLst>
                                          <p:attrName>ppt_y</p:attrName>
                                        </p:attrNameLst>
                                      </p:cBhvr>
                                    </p:anim>
                                    <p:animRot by="21600000">
                                      <p:cBhvr>
                                        <p:cTn id="10" dur="250" fill="hold">
                                          <p:stCondLst>
                                            <p:cond delay="0"/>
                                          </p:stCondLst>
                                        </p:cTn>
                                        <p:tgtEl>
                                          <p:spTgt spid="7"/>
                                        </p:tgtEl>
                                        <p:attrNameLst>
                                          <p:attrName>r</p:attrName>
                                        </p:attrNameLst>
                                      </p:cBhvr>
                                    </p:animRot>
                                  </p:childTnLst>
                                </p:cTn>
                              </p:par>
                            </p:childTnLst>
                          </p:cTn>
                        </p:par>
                        <p:par>
                          <p:cTn id="11" fill="hold">
                            <p:stCondLst>
                              <p:cond delay="375"/>
                            </p:stCondLst>
                            <p:childTnLst>
                              <p:par>
                                <p:cTn id="12" presetID="31"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 calcmode="lin" valueType="num">
                                      <p:cBhvr>
                                        <p:cTn id="16" dur="500" fill="hold"/>
                                        <p:tgtEl>
                                          <p:spTgt spid="30"/>
                                        </p:tgtEl>
                                        <p:attrNameLst>
                                          <p:attrName>style.rotation</p:attrName>
                                        </p:attrNameLst>
                                      </p:cBhvr>
                                      <p:tavLst>
                                        <p:tav tm="0">
                                          <p:val>
                                            <p:fltVal val="90"/>
                                          </p:val>
                                        </p:tav>
                                        <p:tav tm="100000">
                                          <p:val>
                                            <p:fltVal val="0"/>
                                          </p:val>
                                        </p:tav>
                                      </p:tavLst>
                                    </p:anim>
                                    <p:animEffect transition="in" filter="fade">
                                      <p:cBhvr>
                                        <p:cTn id="17" dur="500"/>
                                        <p:tgtEl>
                                          <p:spTgt spid="30"/>
                                        </p:tgtEl>
                                      </p:cBhvr>
                                    </p:animEffect>
                                  </p:childTnLst>
                                </p:cTn>
                              </p:par>
                            </p:childTnLst>
                          </p:cTn>
                        </p:par>
                        <p:par>
                          <p:cTn id="18" fill="hold">
                            <p:stCondLst>
                              <p:cond delay="875"/>
                            </p:stCondLst>
                            <p:childTnLst>
                              <p:par>
                                <p:cTn id="19" presetID="22" presetClass="entr" presetSubtype="8"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 calcmode="lin" valueType="num">
                                      <p:cBhvr>
                                        <p:cTn id="28" dur="500" fill="hold"/>
                                        <p:tgtEl>
                                          <p:spTgt spid="53"/>
                                        </p:tgtEl>
                                        <p:attrNameLst>
                                          <p:attrName>style.rotation</p:attrName>
                                        </p:attrNameLst>
                                      </p:cBhvr>
                                      <p:tavLst>
                                        <p:tav tm="0">
                                          <p:val>
                                            <p:fltVal val="90"/>
                                          </p:val>
                                        </p:tav>
                                        <p:tav tm="100000">
                                          <p:val>
                                            <p:fltVal val="0"/>
                                          </p:val>
                                        </p:tav>
                                      </p:tavLst>
                                    </p:anim>
                                    <p:animEffect transition="in" filter="fade">
                                      <p:cBhvr>
                                        <p:cTn id="29" dur="500"/>
                                        <p:tgtEl>
                                          <p:spTgt spid="53"/>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left)">
                                      <p:cBhvr>
                                        <p:cTn id="33" dur="500"/>
                                        <p:tgtEl>
                                          <p:spTgt spid="52"/>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76"/>
                                        </p:tgtEl>
                                        <p:attrNameLst>
                                          <p:attrName>style.visibility</p:attrName>
                                        </p:attrNameLst>
                                      </p:cBhvr>
                                      <p:to>
                                        <p:strVal val="visible"/>
                                      </p:to>
                                    </p:set>
                                    <p:anim calcmode="lin" valueType="num">
                                      <p:cBhvr>
                                        <p:cTn id="38" dur="500" fill="hold"/>
                                        <p:tgtEl>
                                          <p:spTgt spid="76"/>
                                        </p:tgtEl>
                                        <p:attrNameLst>
                                          <p:attrName>ppt_w</p:attrName>
                                        </p:attrNameLst>
                                      </p:cBhvr>
                                      <p:tavLst>
                                        <p:tav tm="0">
                                          <p:val>
                                            <p:fltVal val="0"/>
                                          </p:val>
                                        </p:tav>
                                        <p:tav tm="100000">
                                          <p:val>
                                            <p:strVal val="#ppt_w"/>
                                          </p:val>
                                        </p:tav>
                                      </p:tavLst>
                                    </p:anim>
                                    <p:anim calcmode="lin" valueType="num">
                                      <p:cBhvr>
                                        <p:cTn id="39" dur="500" fill="hold"/>
                                        <p:tgtEl>
                                          <p:spTgt spid="76"/>
                                        </p:tgtEl>
                                        <p:attrNameLst>
                                          <p:attrName>ppt_h</p:attrName>
                                        </p:attrNameLst>
                                      </p:cBhvr>
                                      <p:tavLst>
                                        <p:tav tm="0">
                                          <p:val>
                                            <p:fltVal val="0"/>
                                          </p:val>
                                        </p:tav>
                                        <p:tav tm="100000">
                                          <p:val>
                                            <p:strVal val="#ppt_h"/>
                                          </p:val>
                                        </p:tav>
                                      </p:tavLst>
                                    </p:anim>
                                    <p:anim calcmode="lin" valueType="num">
                                      <p:cBhvr>
                                        <p:cTn id="40" dur="500" fill="hold"/>
                                        <p:tgtEl>
                                          <p:spTgt spid="76"/>
                                        </p:tgtEl>
                                        <p:attrNameLst>
                                          <p:attrName>style.rotation</p:attrName>
                                        </p:attrNameLst>
                                      </p:cBhvr>
                                      <p:tavLst>
                                        <p:tav tm="0">
                                          <p:val>
                                            <p:fltVal val="90"/>
                                          </p:val>
                                        </p:tav>
                                        <p:tav tm="100000">
                                          <p:val>
                                            <p:fltVal val="0"/>
                                          </p:val>
                                        </p:tav>
                                      </p:tavLst>
                                    </p:anim>
                                    <p:animEffect transition="in" filter="fade">
                                      <p:cBhvr>
                                        <p:cTn id="41" dur="500"/>
                                        <p:tgtEl>
                                          <p:spTgt spid="76"/>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9" grpId="0"/>
      <p:bldP spid="52" grpId="0"/>
      <p:bldP spid="7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安全服务模型</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1" name="立方体 140"/>
          <p:cNvSpPr/>
          <p:nvPr/>
        </p:nvSpPr>
        <p:spPr>
          <a:xfrm>
            <a:off x="2488078" y="5437172"/>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TextBox 38"/>
          <p:cNvSpPr txBox="1">
            <a:spLocks/>
          </p:cNvSpPr>
          <p:nvPr/>
        </p:nvSpPr>
        <p:spPr bwMode="auto">
          <a:xfrm>
            <a:off x="3571646" y="5657887"/>
            <a:ext cx="2488042" cy="248177"/>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系统保护</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43" name="立方体 142"/>
          <p:cNvSpPr/>
          <p:nvPr/>
        </p:nvSpPr>
        <p:spPr>
          <a:xfrm>
            <a:off x="2491104" y="5170189"/>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TextBox 38"/>
          <p:cNvSpPr txBox="1">
            <a:spLocks/>
          </p:cNvSpPr>
          <p:nvPr/>
        </p:nvSpPr>
        <p:spPr bwMode="auto">
          <a:xfrm>
            <a:off x="3574672" y="5390090"/>
            <a:ext cx="2488042" cy="24899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安全性管理</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45" name="立方体 144"/>
          <p:cNvSpPr/>
          <p:nvPr/>
        </p:nvSpPr>
        <p:spPr>
          <a:xfrm>
            <a:off x="2488078" y="4897080"/>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38"/>
          <p:cNvSpPr txBox="1">
            <a:spLocks/>
          </p:cNvSpPr>
          <p:nvPr/>
        </p:nvSpPr>
        <p:spPr bwMode="auto">
          <a:xfrm>
            <a:off x="3571646" y="5103632"/>
            <a:ext cx="2488042" cy="27186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密钥管理</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47" name="立方体 146"/>
          <p:cNvSpPr/>
          <p:nvPr/>
        </p:nvSpPr>
        <p:spPr>
          <a:xfrm>
            <a:off x="2488078" y="4616294"/>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立方体 147"/>
          <p:cNvSpPr/>
          <p:nvPr/>
        </p:nvSpPr>
        <p:spPr>
          <a:xfrm>
            <a:off x="2491526" y="4330541"/>
            <a:ext cx="4761495" cy="487942"/>
          </a:xfrm>
          <a:prstGeom prst="cube">
            <a:avLst>
              <a:gd name="adj" fmla="val 42007"/>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TextBox 38"/>
          <p:cNvSpPr txBox="1">
            <a:spLocks/>
          </p:cNvSpPr>
          <p:nvPr/>
        </p:nvSpPr>
        <p:spPr bwMode="auto">
          <a:xfrm>
            <a:off x="3571646" y="4552904"/>
            <a:ext cx="2488042" cy="25605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latin typeface="华文新魏" panose="02010800040101010101" pitchFamily="2" charset="-122"/>
                <a:ea typeface="华文新魏" panose="02010800040101010101" pitchFamily="2" charset="-122"/>
              </a:rPr>
              <a:t>受保护的通信</a:t>
            </a:r>
            <a:endParaRPr lang="en-US" altLang="zh-CN" dirty="0">
              <a:latin typeface="华文新魏" panose="02010800040101010101" pitchFamily="2" charset="-122"/>
              <a:ea typeface="华文新魏" panose="02010800040101010101" pitchFamily="2" charset="-122"/>
            </a:endParaRPr>
          </a:p>
        </p:txBody>
      </p:sp>
      <p:sp>
        <p:nvSpPr>
          <p:cNvPr id="150" name="TextBox 38"/>
          <p:cNvSpPr txBox="1">
            <a:spLocks/>
          </p:cNvSpPr>
          <p:nvPr/>
        </p:nvSpPr>
        <p:spPr bwMode="auto">
          <a:xfrm>
            <a:off x="3571646" y="4839690"/>
            <a:ext cx="2488042" cy="2550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鉴别</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51" name="立方体 150"/>
          <p:cNvSpPr/>
          <p:nvPr/>
        </p:nvSpPr>
        <p:spPr>
          <a:xfrm>
            <a:off x="2670856" y="1927800"/>
            <a:ext cx="4429181" cy="2565557"/>
          </a:xfrm>
          <a:prstGeom prst="cube">
            <a:avLst>
              <a:gd name="adj" fmla="val 54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圆角矩形 151"/>
          <p:cNvSpPr/>
          <p:nvPr/>
        </p:nvSpPr>
        <p:spPr>
          <a:xfrm>
            <a:off x="2923574" y="2557153"/>
            <a:ext cx="831858" cy="216531"/>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认证</a:t>
            </a:r>
          </a:p>
        </p:txBody>
      </p:sp>
      <p:sp>
        <p:nvSpPr>
          <p:cNvPr id="153" name="圆角矩形 152"/>
          <p:cNvSpPr/>
          <p:nvPr/>
        </p:nvSpPr>
        <p:spPr>
          <a:xfrm>
            <a:off x="2923574" y="2919259"/>
            <a:ext cx="831858" cy="216531"/>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授权</a:t>
            </a:r>
          </a:p>
        </p:txBody>
      </p:sp>
      <p:sp>
        <p:nvSpPr>
          <p:cNvPr id="154" name="圆角矩形 153"/>
          <p:cNvSpPr/>
          <p:nvPr/>
        </p:nvSpPr>
        <p:spPr>
          <a:xfrm>
            <a:off x="2923970" y="3421756"/>
            <a:ext cx="1151731" cy="238699"/>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访问控制</a:t>
            </a:r>
          </a:p>
        </p:txBody>
      </p:sp>
      <p:sp>
        <p:nvSpPr>
          <p:cNvPr id="155" name="圆角矩形 154"/>
          <p:cNvSpPr/>
          <p:nvPr/>
        </p:nvSpPr>
        <p:spPr>
          <a:xfrm>
            <a:off x="5229289" y="2126115"/>
            <a:ext cx="1190361" cy="286947"/>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交易隐私</a:t>
            </a:r>
          </a:p>
        </p:txBody>
      </p:sp>
      <p:sp>
        <p:nvSpPr>
          <p:cNvPr id="156" name="圆角矩形 155"/>
          <p:cNvSpPr/>
          <p:nvPr/>
        </p:nvSpPr>
        <p:spPr>
          <a:xfrm>
            <a:off x="5229289" y="2582259"/>
            <a:ext cx="1190361" cy="253841"/>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不可否认</a:t>
            </a:r>
          </a:p>
        </p:txBody>
      </p:sp>
      <p:sp>
        <p:nvSpPr>
          <p:cNvPr id="157" name="六边形 156"/>
          <p:cNvSpPr/>
          <p:nvPr/>
        </p:nvSpPr>
        <p:spPr>
          <a:xfrm>
            <a:off x="2863506" y="4168476"/>
            <a:ext cx="1400391"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入侵检测</a:t>
            </a:r>
          </a:p>
        </p:txBody>
      </p:sp>
      <p:sp>
        <p:nvSpPr>
          <p:cNvPr id="158" name="六边形 157"/>
          <p:cNvSpPr/>
          <p:nvPr/>
        </p:nvSpPr>
        <p:spPr>
          <a:xfrm>
            <a:off x="5124273" y="2967197"/>
            <a:ext cx="1400391"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审计</a:t>
            </a:r>
          </a:p>
        </p:txBody>
      </p:sp>
      <p:sp>
        <p:nvSpPr>
          <p:cNvPr id="159" name="六边形 158"/>
          <p:cNvSpPr/>
          <p:nvPr/>
        </p:nvSpPr>
        <p:spPr>
          <a:xfrm>
            <a:off x="4726849" y="3651659"/>
            <a:ext cx="1400391"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整体检验</a:t>
            </a:r>
          </a:p>
        </p:txBody>
      </p:sp>
      <p:sp>
        <p:nvSpPr>
          <p:cNvPr id="160" name="六边形 159"/>
          <p:cNvSpPr/>
          <p:nvPr/>
        </p:nvSpPr>
        <p:spPr>
          <a:xfrm>
            <a:off x="4885447" y="4167403"/>
            <a:ext cx="1998568"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恢复安全状态</a:t>
            </a:r>
          </a:p>
        </p:txBody>
      </p:sp>
      <p:sp>
        <p:nvSpPr>
          <p:cNvPr id="161" name="圆角矩形 160"/>
          <p:cNvSpPr/>
          <p:nvPr/>
        </p:nvSpPr>
        <p:spPr>
          <a:xfrm>
            <a:off x="1161323" y="4290691"/>
            <a:ext cx="1188010" cy="286947"/>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7030A0"/>
                </a:solidFill>
                <a:latin typeface="华文新魏" panose="02010800040101010101" pitchFamily="2" charset="-122"/>
                <a:ea typeface="华文新魏" panose="02010800040101010101" pitchFamily="2" charset="-122"/>
              </a:rPr>
              <a:t>预防服务</a:t>
            </a:r>
          </a:p>
        </p:txBody>
      </p:sp>
      <p:sp>
        <p:nvSpPr>
          <p:cNvPr id="162" name="圆角矩形 161"/>
          <p:cNvSpPr/>
          <p:nvPr/>
        </p:nvSpPr>
        <p:spPr>
          <a:xfrm>
            <a:off x="1152589" y="4646917"/>
            <a:ext cx="1185940" cy="28694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新魏" panose="02010800040101010101" pitchFamily="2" charset="-122"/>
                <a:ea typeface="华文新魏" panose="02010800040101010101" pitchFamily="2" charset="-122"/>
              </a:rPr>
              <a:t>支撑服务</a:t>
            </a:r>
          </a:p>
        </p:txBody>
      </p:sp>
      <p:sp>
        <p:nvSpPr>
          <p:cNvPr id="163" name="六边形 162"/>
          <p:cNvSpPr/>
          <p:nvPr/>
        </p:nvSpPr>
        <p:spPr>
          <a:xfrm>
            <a:off x="1092541" y="5038771"/>
            <a:ext cx="1346221" cy="545697"/>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新魏" panose="02010800040101010101" pitchFamily="2" charset="-122"/>
                <a:ea typeface="华文新魏" panose="02010800040101010101" pitchFamily="2" charset="-122"/>
              </a:rPr>
              <a:t>检测与</a:t>
            </a:r>
            <a:endParaRPr lang="en-US" altLang="zh-CN" sz="1600" dirty="0">
              <a:solidFill>
                <a:schemeClr val="tx1"/>
              </a:solidFill>
              <a:latin typeface="华文新魏" panose="02010800040101010101" pitchFamily="2" charset="-122"/>
              <a:ea typeface="华文新魏" panose="02010800040101010101" pitchFamily="2" charset="-122"/>
            </a:endParaRPr>
          </a:p>
          <a:p>
            <a:pPr algn="ctr"/>
            <a:r>
              <a:rPr lang="zh-CN" altLang="en-US" sz="1600" dirty="0">
                <a:solidFill>
                  <a:schemeClr val="tx1"/>
                </a:solidFill>
                <a:latin typeface="华文新魏" panose="02010800040101010101" pitchFamily="2" charset="-122"/>
                <a:ea typeface="华文新魏" panose="02010800040101010101" pitchFamily="2" charset="-122"/>
              </a:rPr>
              <a:t>恢复服务</a:t>
            </a:r>
          </a:p>
        </p:txBody>
      </p:sp>
      <p:cxnSp>
        <p:nvCxnSpPr>
          <p:cNvPr id="164" name="直接箭头连接符 163"/>
          <p:cNvCxnSpPr>
            <a:endCxn id="155" idx="1"/>
          </p:cNvCxnSpPr>
          <p:nvPr/>
        </p:nvCxnSpPr>
        <p:spPr>
          <a:xfrm>
            <a:off x="2367568" y="2268989"/>
            <a:ext cx="2861721" cy="6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endCxn id="152" idx="1"/>
          </p:cNvCxnSpPr>
          <p:nvPr/>
        </p:nvCxnSpPr>
        <p:spPr>
          <a:xfrm flipV="1">
            <a:off x="2361069" y="2665419"/>
            <a:ext cx="562505" cy="3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flipV="1">
            <a:off x="2361069" y="3017273"/>
            <a:ext cx="562505" cy="3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flipV="1">
            <a:off x="2361069" y="3538652"/>
            <a:ext cx="562505" cy="3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endCxn id="153" idx="2"/>
          </p:cNvCxnSpPr>
          <p:nvPr/>
        </p:nvCxnSpPr>
        <p:spPr>
          <a:xfrm flipV="1">
            <a:off x="3339503" y="3135790"/>
            <a:ext cx="0" cy="26475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3430705" y="3660457"/>
            <a:ext cx="0" cy="506946"/>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flipH="1" flipV="1">
            <a:off x="5446929" y="3255230"/>
            <a:ext cx="253" cy="396429"/>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p:nvPr/>
        </p:nvCxnSpPr>
        <p:spPr>
          <a:xfrm flipV="1">
            <a:off x="6277117" y="3264755"/>
            <a:ext cx="0" cy="90264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V="1">
            <a:off x="5446929" y="3939476"/>
            <a:ext cx="253" cy="22792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endCxn id="156" idx="1"/>
          </p:cNvCxnSpPr>
          <p:nvPr/>
        </p:nvCxnSpPr>
        <p:spPr>
          <a:xfrm>
            <a:off x="2367568" y="2450562"/>
            <a:ext cx="2861721" cy="25861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52" idx="3"/>
            <a:endCxn id="158" idx="3"/>
          </p:cNvCxnSpPr>
          <p:nvPr/>
        </p:nvCxnSpPr>
        <p:spPr>
          <a:xfrm>
            <a:off x="3755432" y="2665419"/>
            <a:ext cx="1368841" cy="445794"/>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53" idx="3"/>
            <a:endCxn id="158" idx="3"/>
          </p:cNvCxnSpPr>
          <p:nvPr/>
        </p:nvCxnSpPr>
        <p:spPr>
          <a:xfrm>
            <a:off x="3755432" y="3027525"/>
            <a:ext cx="1368841" cy="83688"/>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154" idx="3"/>
            <a:endCxn id="158" idx="3"/>
          </p:cNvCxnSpPr>
          <p:nvPr/>
        </p:nvCxnSpPr>
        <p:spPr>
          <a:xfrm flipV="1">
            <a:off x="4075701" y="3111213"/>
            <a:ext cx="1048572" cy="429893"/>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57" idx="0"/>
            <a:endCxn id="158" idx="3"/>
          </p:cNvCxnSpPr>
          <p:nvPr/>
        </p:nvCxnSpPr>
        <p:spPr>
          <a:xfrm flipV="1">
            <a:off x="4263897" y="3111213"/>
            <a:ext cx="860376" cy="120127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a:stCxn id="157" idx="0"/>
            <a:endCxn id="160" idx="3"/>
          </p:cNvCxnSpPr>
          <p:nvPr/>
        </p:nvCxnSpPr>
        <p:spPr>
          <a:xfrm flipV="1">
            <a:off x="4263897" y="4311419"/>
            <a:ext cx="621550" cy="10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stCxn id="156" idx="3"/>
          </p:cNvCxnSpPr>
          <p:nvPr/>
        </p:nvCxnSpPr>
        <p:spPr>
          <a:xfrm flipV="1">
            <a:off x="6419650" y="2709179"/>
            <a:ext cx="1000947" cy="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a:stCxn id="154" idx="3"/>
          </p:cNvCxnSpPr>
          <p:nvPr/>
        </p:nvCxnSpPr>
        <p:spPr>
          <a:xfrm flipV="1">
            <a:off x="4075701" y="3538652"/>
            <a:ext cx="3327624" cy="245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a:off x="6138397" y="3791720"/>
            <a:ext cx="126492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2" name="竖卷形 181"/>
          <p:cNvSpPr/>
          <p:nvPr/>
        </p:nvSpPr>
        <p:spPr>
          <a:xfrm>
            <a:off x="7374750" y="2505367"/>
            <a:ext cx="399810" cy="1604886"/>
          </a:xfrm>
          <a:prstGeom prst="verticalScroll">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dirty="0">
                <a:solidFill>
                  <a:schemeClr val="tx1"/>
                </a:solidFill>
                <a:latin typeface="华文新魏" panose="02010800040101010101" pitchFamily="2" charset="-122"/>
                <a:ea typeface="华文新魏" panose="02010800040101010101" pitchFamily="2" charset="-122"/>
              </a:rPr>
              <a:t>资源</a:t>
            </a:r>
          </a:p>
        </p:txBody>
      </p:sp>
      <p:sp>
        <p:nvSpPr>
          <p:cNvPr id="183" name="竖卷形 182"/>
          <p:cNvSpPr/>
          <p:nvPr/>
        </p:nvSpPr>
        <p:spPr>
          <a:xfrm>
            <a:off x="1690614" y="2030538"/>
            <a:ext cx="751029" cy="1817287"/>
          </a:xfrm>
          <a:prstGeom prst="verticalScroll">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dirty="0">
                <a:solidFill>
                  <a:schemeClr val="tx1"/>
                </a:solidFill>
                <a:latin typeface="华文新魏" panose="02010800040101010101" pitchFamily="2" charset="-122"/>
                <a:ea typeface="华文新魏" panose="02010800040101010101" pitchFamily="2" charset="-122"/>
              </a:rPr>
              <a:t>用户</a:t>
            </a:r>
            <a:endParaRPr lang="en-US" altLang="zh-CN" dirty="0">
              <a:solidFill>
                <a:schemeClr val="tx1"/>
              </a:solidFill>
              <a:latin typeface="华文新魏" panose="02010800040101010101" pitchFamily="2" charset="-122"/>
              <a:ea typeface="华文新魏" panose="02010800040101010101" pitchFamily="2" charset="-122"/>
            </a:endParaRPr>
          </a:p>
          <a:p>
            <a:pPr algn="ctr"/>
            <a:r>
              <a:rPr lang="zh-CN" altLang="en-US" dirty="0">
                <a:solidFill>
                  <a:schemeClr val="tx1"/>
                </a:solidFill>
                <a:latin typeface="华文新魏" panose="02010800040101010101" pitchFamily="2" charset="-122"/>
                <a:ea typeface="华文新魏" panose="02010800040101010101" pitchFamily="2" charset="-122"/>
              </a:rPr>
              <a:t>或</a:t>
            </a:r>
            <a:endParaRPr lang="en-US" altLang="zh-CN" dirty="0">
              <a:solidFill>
                <a:schemeClr val="tx1"/>
              </a:solidFill>
              <a:latin typeface="华文新魏" panose="02010800040101010101" pitchFamily="2" charset="-122"/>
              <a:ea typeface="华文新魏" panose="02010800040101010101" pitchFamily="2" charset="-122"/>
            </a:endParaRPr>
          </a:p>
          <a:p>
            <a:pPr algn="ctr"/>
            <a:r>
              <a:rPr lang="zh-CN" altLang="en-US" dirty="0">
                <a:solidFill>
                  <a:schemeClr val="tx1"/>
                </a:solidFill>
                <a:latin typeface="华文新魏" panose="02010800040101010101" pitchFamily="2" charset="-122"/>
                <a:ea typeface="华文新魏" panose="02010800040101010101" pitchFamily="2" charset="-122"/>
              </a:rPr>
              <a:t>进程</a:t>
            </a:r>
          </a:p>
        </p:txBody>
      </p:sp>
    </p:spTree>
    <p:extLst>
      <p:ext uri="{BB962C8B-B14F-4D97-AF65-F5344CB8AC3E}">
        <p14:creationId xmlns:p14="http://schemas.microsoft.com/office/powerpoint/2010/main" val="38757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8650" y="704689"/>
            <a:ext cx="1210545" cy="646437"/>
          </a:xfrm>
          <a:noFill/>
          <a:ln w="9525">
            <a:noFill/>
            <a:bevel/>
          </a:ln>
        </p:spPr>
        <p:txBody>
          <a:bodyPr wrap="none" lIns="91419" tIns="45709" rIns="91419" bIns="45709">
            <a:spAutoFit/>
          </a:bodyPr>
          <a:lstStyle/>
          <a:p>
            <a:pPr defTabSz="913924"/>
            <a:r>
              <a:rPr lang="zh-CN" altLang="en-US" sz="4001" kern="0" dirty="0">
                <a:solidFill>
                  <a:srgbClr val="04B0BE"/>
                </a:solidFill>
                <a:latin typeface="Arial" panose="020B0604020202020204" pitchFamily="34" charset="0"/>
                <a:ea typeface="微软雅黑" panose="020B0503020204020204" pitchFamily="34" charset="-122"/>
                <a:cs typeface="+mn-cs"/>
              </a:rPr>
              <a:t>内容</a:t>
            </a:r>
          </a:p>
        </p:txBody>
      </p:sp>
      <p:sp>
        <p:nvSpPr>
          <p:cNvPr id="3" name="Rectangle 5"/>
          <p:cNvSpPr/>
          <p:nvPr/>
        </p:nvSpPr>
        <p:spPr>
          <a:xfrm>
            <a:off x="1" y="3054358"/>
            <a:ext cx="2275392" cy="802925"/>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sp>
        <p:nvSpPr>
          <p:cNvPr id="5" name="Rectangle 4"/>
          <p:cNvSpPr/>
          <p:nvPr/>
        </p:nvSpPr>
        <p:spPr>
          <a:xfrm>
            <a:off x="2577597" y="3065169"/>
            <a:ext cx="3071544" cy="781304"/>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grpSp>
        <p:nvGrpSpPr>
          <p:cNvPr id="6" name="Group 9"/>
          <p:cNvGrpSpPr/>
          <p:nvPr/>
        </p:nvGrpSpPr>
        <p:grpSpPr>
          <a:xfrm>
            <a:off x="1966297" y="4221982"/>
            <a:ext cx="5439055" cy="1908363"/>
            <a:chOff x="3145693" y="3971635"/>
            <a:chExt cx="3632582" cy="881722"/>
          </a:xfrm>
        </p:grpSpPr>
        <p:sp>
          <p:nvSpPr>
            <p:cNvPr id="7" name="TextBox 34"/>
            <p:cNvSpPr txBox="1">
              <a:spLocks/>
            </p:cNvSpPr>
            <p:nvPr/>
          </p:nvSpPr>
          <p:spPr bwMode="auto">
            <a:xfrm>
              <a:off x="3145693" y="3971635"/>
              <a:ext cx="598241" cy="30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eaLnBrk="1" hangingPunct="1">
                <a:spcBef>
                  <a:spcPct val="0"/>
                </a:spcBef>
                <a:buFontTx/>
                <a:buNone/>
              </a:pPr>
              <a:r>
                <a:rPr lang="en-US" altLang="zh-CN" sz="3200" b="1" dirty="0">
                  <a:solidFill>
                    <a:srgbClr val="7030A0"/>
                  </a:solidFill>
                </a:rPr>
                <a:t>07</a:t>
              </a:r>
            </a:p>
          </p:txBody>
        </p:sp>
        <p:grpSp>
          <p:nvGrpSpPr>
            <p:cNvPr id="8" name="Group 39"/>
            <p:cNvGrpSpPr/>
            <p:nvPr/>
          </p:nvGrpSpPr>
          <p:grpSpPr>
            <a:xfrm>
              <a:off x="3166966" y="3999222"/>
              <a:ext cx="3611309" cy="854135"/>
              <a:chOff x="494531" y="2487179"/>
              <a:chExt cx="3713792" cy="854135"/>
            </a:xfrm>
          </p:grpSpPr>
          <p:sp>
            <p:nvSpPr>
              <p:cNvPr id="9" name="TextBox 41"/>
              <p:cNvSpPr txBox="1">
                <a:spLocks/>
              </p:cNvSpPr>
              <p:nvPr/>
            </p:nvSpPr>
            <p:spPr bwMode="auto">
              <a:xfrm>
                <a:off x="923914" y="2487179"/>
                <a:ext cx="3284409" cy="246221"/>
              </a:xfrm>
              <a:prstGeom prst="rect">
                <a:avLst/>
              </a:prstGeom>
              <a:noFill/>
              <a:ln w="9525">
                <a:noFill/>
                <a:miter lim="800000"/>
                <a:headEnd/>
                <a:tailEnd/>
              </a:ln>
            </p:spPr>
            <p:txBody>
              <a:bodyPr wrap="none" lIns="54000" tIns="0" rIns="162000" bIns="0" anchor="ctr" anchorCtr="0">
                <a:normAutofit/>
                <a:scene3d>
                  <a:camera prst="orthographicFront"/>
                  <a:lightRig rig="threePt" dir="t"/>
                </a:scene3d>
                <a:sp3d>
                  <a:bevelT w="0" h="0"/>
                </a:sp3d>
              </a:bodyPr>
              <a:lstStyle/>
              <a:p>
                <a:pPr marL="0" lvl="1"/>
                <a:r>
                  <a:rPr lang="zh-CN" altLang="en-US" sz="3200" b="1" dirty="0">
                    <a:solidFill>
                      <a:srgbClr val="7030A0"/>
                    </a:solidFill>
                  </a:rPr>
                  <a:t>恶意代码与统一威胁管理</a:t>
                </a:r>
              </a:p>
            </p:txBody>
          </p:sp>
          <p:sp>
            <p:nvSpPr>
              <p:cNvPr id="10" name="TextBox 42"/>
              <p:cNvSpPr txBox="1">
                <a:spLocks/>
              </p:cNvSpPr>
              <p:nvPr/>
            </p:nvSpPr>
            <p:spPr bwMode="auto">
              <a:xfrm>
                <a:off x="494531" y="2718644"/>
                <a:ext cx="2507586" cy="62267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zh-CN" altLang="en-US" sz="2400" dirty="0">
                    <a:latin typeface="华文楷体" panose="02010600040101010101" pitchFamily="2" charset="-122"/>
                    <a:ea typeface="华文楷体" panose="02010600040101010101" pitchFamily="2" charset="-122"/>
                  </a:rPr>
                  <a:t>蠕虫病毒</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特洛伊木马</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统一威胁管理系统</a:t>
                </a:r>
                <a:r>
                  <a:rPr lang="en-US" altLang="zh-CN" sz="2400" dirty="0">
                    <a:latin typeface="华文楷体" panose="02010600040101010101" pitchFamily="2" charset="-122"/>
                    <a:ea typeface="华文楷体" panose="02010600040101010101" pitchFamily="2" charset="-122"/>
                  </a:rPr>
                  <a:t>UTM</a:t>
                </a:r>
              </a:p>
            </p:txBody>
          </p:sp>
        </p:grpSp>
      </p:grpSp>
      <p:grpSp>
        <p:nvGrpSpPr>
          <p:cNvPr id="11" name="组合 10"/>
          <p:cNvGrpSpPr/>
          <p:nvPr/>
        </p:nvGrpSpPr>
        <p:grpSpPr>
          <a:xfrm>
            <a:off x="1687399" y="2732631"/>
            <a:ext cx="1478192" cy="1407883"/>
            <a:chOff x="2205166" y="1017431"/>
            <a:chExt cx="1478192" cy="1407883"/>
          </a:xfrm>
        </p:grpSpPr>
        <p:sp>
          <p:nvSpPr>
            <p:cNvPr id="12" name="Oval 13"/>
            <p:cNvSpPr/>
            <p:nvPr/>
          </p:nvSpPr>
          <p:spPr bwMode="auto">
            <a:xfrm>
              <a:off x="2205166" y="1017431"/>
              <a:ext cx="1478192" cy="1407883"/>
            </a:xfrm>
            <a:prstGeom prst="ellipse">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sz="1350"/>
            </a:p>
          </p:txBody>
        </p:sp>
        <p:sp>
          <p:nvSpPr>
            <p:cNvPr id="13" name="Freeform: Shape 43"/>
            <p:cNvSpPr>
              <a:spLocks/>
            </p:cNvSpPr>
            <p:nvPr/>
          </p:nvSpPr>
          <p:spPr bwMode="auto">
            <a:xfrm>
              <a:off x="2498277" y="1295537"/>
              <a:ext cx="891969" cy="84954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p:spPr>
          <p:txBody>
            <a:bodyPr anchor="ctr"/>
            <a:lstStyle/>
            <a:p>
              <a:pPr algn="ctr"/>
              <a:endParaRPr sz="1350"/>
            </a:p>
          </p:txBody>
        </p:sp>
      </p:grpSp>
      <p:sp>
        <p:nvSpPr>
          <p:cNvPr id="14" name="Rectangle 5"/>
          <p:cNvSpPr/>
          <p:nvPr/>
        </p:nvSpPr>
        <p:spPr>
          <a:xfrm>
            <a:off x="5649141" y="3028905"/>
            <a:ext cx="3475971" cy="802925"/>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350"/>
          </a:p>
        </p:txBody>
      </p:sp>
      <p:grpSp>
        <p:nvGrpSpPr>
          <p:cNvPr id="15" name="组合 14"/>
          <p:cNvGrpSpPr/>
          <p:nvPr/>
        </p:nvGrpSpPr>
        <p:grpSpPr>
          <a:xfrm>
            <a:off x="5186019" y="2767347"/>
            <a:ext cx="1346398" cy="1312566"/>
            <a:chOff x="5070108" y="2767347"/>
            <a:chExt cx="1346398" cy="1312566"/>
          </a:xfrm>
        </p:grpSpPr>
        <p:sp>
          <p:nvSpPr>
            <p:cNvPr id="16" name="Oval 24"/>
            <p:cNvSpPr/>
            <p:nvPr/>
          </p:nvSpPr>
          <p:spPr bwMode="auto">
            <a:xfrm>
              <a:off x="5070108" y="2767347"/>
              <a:ext cx="1346398" cy="131256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p>
          </p:txBody>
        </p:sp>
        <p:sp>
          <p:nvSpPr>
            <p:cNvPr id="17" name="Freeform: Shape 48"/>
            <p:cNvSpPr>
              <a:spLocks/>
            </p:cNvSpPr>
            <p:nvPr/>
          </p:nvSpPr>
          <p:spPr bwMode="auto">
            <a:xfrm>
              <a:off x="5277996" y="3006178"/>
              <a:ext cx="930621" cy="907235"/>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sz="1350"/>
            </a:p>
          </p:txBody>
        </p:sp>
      </p:grpSp>
      <p:grpSp>
        <p:nvGrpSpPr>
          <p:cNvPr id="18" name="Group 9"/>
          <p:cNvGrpSpPr/>
          <p:nvPr/>
        </p:nvGrpSpPr>
        <p:grpSpPr>
          <a:xfrm>
            <a:off x="4967071" y="1043191"/>
            <a:ext cx="4048140" cy="1642490"/>
            <a:chOff x="3185443" y="4138711"/>
            <a:chExt cx="2904132" cy="758880"/>
          </a:xfrm>
        </p:grpSpPr>
        <p:sp>
          <p:nvSpPr>
            <p:cNvPr id="19" name="TextBox 34"/>
            <p:cNvSpPr txBox="1">
              <a:spLocks/>
            </p:cNvSpPr>
            <p:nvPr/>
          </p:nvSpPr>
          <p:spPr bwMode="auto">
            <a:xfrm>
              <a:off x="3185443" y="4596196"/>
              <a:ext cx="598241" cy="30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p>
              <a:pPr eaLnBrk="1" hangingPunct="1">
                <a:spcBef>
                  <a:spcPct val="0"/>
                </a:spcBef>
                <a:buFontTx/>
                <a:buNone/>
              </a:pPr>
              <a:r>
                <a:rPr lang="en-US" altLang="zh-CN" sz="3200" b="1" dirty="0">
                  <a:solidFill>
                    <a:srgbClr val="002060"/>
                  </a:solidFill>
                </a:rPr>
                <a:t>08</a:t>
              </a:r>
            </a:p>
          </p:txBody>
        </p:sp>
        <p:grpSp>
          <p:nvGrpSpPr>
            <p:cNvPr id="20" name="Group 39"/>
            <p:cNvGrpSpPr/>
            <p:nvPr/>
          </p:nvGrpSpPr>
          <p:grpSpPr>
            <a:xfrm>
              <a:off x="3185443" y="4138711"/>
              <a:ext cx="2904132" cy="731293"/>
              <a:chOff x="513532" y="2626668"/>
              <a:chExt cx="2986547" cy="731293"/>
            </a:xfrm>
          </p:grpSpPr>
          <p:sp>
            <p:nvSpPr>
              <p:cNvPr id="21" name="TextBox 41"/>
              <p:cNvSpPr txBox="1">
                <a:spLocks/>
              </p:cNvSpPr>
              <p:nvPr/>
            </p:nvSpPr>
            <p:spPr bwMode="auto">
              <a:xfrm>
                <a:off x="964793" y="3111740"/>
                <a:ext cx="2535286" cy="246221"/>
              </a:xfrm>
              <a:prstGeom prst="rect">
                <a:avLst/>
              </a:prstGeom>
              <a:noFill/>
              <a:ln w="9525">
                <a:noFill/>
                <a:miter lim="800000"/>
                <a:headEnd/>
                <a:tailEnd/>
              </a:ln>
            </p:spPr>
            <p:txBody>
              <a:bodyPr wrap="none" lIns="54000" tIns="0" rIns="162000" bIns="0" anchor="ctr" anchorCtr="0">
                <a:normAutofit/>
                <a:scene3d>
                  <a:camera prst="orthographicFront"/>
                  <a:lightRig rig="threePt" dir="t"/>
                </a:scene3d>
                <a:sp3d>
                  <a:bevelT w="0" h="0"/>
                </a:sp3d>
              </a:bodyPr>
              <a:lstStyle/>
              <a:p>
                <a:pPr marL="0" lvl="1"/>
                <a:r>
                  <a:rPr lang="zh-CN" altLang="en-US" sz="3200" b="1" dirty="0">
                    <a:solidFill>
                      <a:srgbClr val="002060"/>
                    </a:solidFill>
                  </a:rPr>
                  <a:t>物联网安全体系</a:t>
                </a:r>
              </a:p>
            </p:txBody>
          </p:sp>
          <p:sp>
            <p:nvSpPr>
              <p:cNvPr id="22" name="TextBox 42"/>
              <p:cNvSpPr txBox="1">
                <a:spLocks/>
              </p:cNvSpPr>
              <p:nvPr/>
            </p:nvSpPr>
            <p:spPr bwMode="auto">
              <a:xfrm>
                <a:off x="513532" y="2626668"/>
                <a:ext cx="2806019" cy="44737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zh-CN" altLang="en-US" sz="2400" dirty="0">
                    <a:latin typeface="华文楷体" panose="02010600040101010101" pitchFamily="2" charset="-122"/>
                    <a:ea typeface="华文楷体" panose="02010600040101010101" pitchFamily="2" charset="-122"/>
                  </a:rPr>
                  <a:t>物联网安全体系结构</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无线局域网物理安全</a:t>
                </a:r>
                <a:endParaRPr lang="en-US" altLang="zh-CN" sz="2400" dirty="0">
                  <a:latin typeface="华文楷体" panose="02010600040101010101" pitchFamily="2" charset="-122"/>
                  <a:ea typeface="华文楷体" panose="02010600040101010101" pitchFamily="2" charset="-122"/>
                </a:endParaRPr>
              </a:p>
            </p:txBody>
          </p:sp>
        </p:grpSp>
      </p:grpSp>
    </p:spTree>
    <p:extLst>
      <p:ext uri="{BB962C8B-B14F-4D97-AF65-F5344CB8AC3E}">
        <p14:creationId xmlns:p14="http://schemas.microsoft.com/office/powerpoint/2010/main" val="764200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安全服务模型</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立方体 11"/>
          <p:cNvSpPr/>
          <p:nvPr/>
        </p:nvSpPr>
        <p:spPr>
          <a:xfrm>
            <a:off x="2526715" y="5475808"/>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38"/>
          <p:cNvSpPr txBox="1">
            <a:spLocks/>
          </p:cNvSpPr>
          <p:nvPr/>
        </p:nvSpPr>
        <p:spPr bwMode="auto">
          <a:xfrm>
            <a:off x="3610283" y="5696523"/>
            <a:ext cx="2488042" cy="248177"/>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系统保护</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4" name="立方体 13"/>
          <p:cNvSpPr/>
          <p:nvPr/>
        </p:nvSpPr>
        <p:spPr>
          <a:xfrm>
            <a:off x="2529741" y="5208825"/>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8"/>
          <p:cNvSpPr txBox="1">
            <a:spLocks/>
          </p:cNvSpPr>
          <p:nvPr/>
        </p:nvSpPr>
        <p:spPr bwMode="auto">
          <a:xfrm>
            <a:off x="3613309" y="5428726"/>
            <a:ext cx="2488042" cy="24899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安全性管理</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6" name="立方体 15"/>
          <p:cNvSpPr/>
          <p:nvPr/>
        </p:nvSpPr>
        <p:spPr>
          <a:xfrm>
            <a:off x="2526715" y="4935716"/>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8"/>
          <p:cNvSpPr txBox="1">
            <a:spLocks/>
          </p:cNvSpPr>
          <p:nvPr/>
        </p:nvSpPr>
        <p:spPr bwMode="auto">
          <a:xfrm>
            <a:off x="3610283" y="5142268"/>
            <a:ext cx="2488042" cy="27186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密钥管理</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8" name="立方体 17"/>
          <p:cNvSpPr/>
          <p:nvPr/>
        </p:nvSpPr>
        <p:spPr>
          <a:xfrm>
            <a:off x="2526715" y="4654930"/>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38"/>
          <p:cNvSpPr txBox="1">
            <a:spLocks/>
          </p:cNvSpPr>
          <p:nvPr/>
        </p:nvSpPr>
        <p:spPr bwMode="auto">
          <a:xfrm>
            <a:off x="3610283" y="4878326"/>
            <a:ext cx="2488042" cy="2550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鉴别</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20" name="TextBox 38"/>
          <p:cNvSpPr txBox="1">
            <a:spLocks/>
          </p:cNvSpPr>
          <p:nvPr/>
        </p:nvSpPr>
        <p:spPr bwMode="auto">
          <a:xfrm>
            <a:off x="1784196" y="2116055"/>
            <a:ext cx="5466420" cy="420407"/>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solidFill>
                  <a:srgbClr val="FF0000"/>
                </a:solidFill>
                <a:latin typeface="华文楷体" panose="02010600040101010101" pitchFamily="2" charset="-122"/>
                <a:ea typeface="华文楷体" panose="02010600040101010101" pitchFamily="2" charset="-122"/>
              </a:rPr>
              <a:t>支撑服务</a:t>
            </a:r>
            <a:r>
              <a:rPr lang="zh-CN" altLang="en-US" sz="2000" dirty="0">
                <a:latin typeface="华文楷体" panose="02010600040101010101" pitchFamily="2" charset="-122"/>
                <a:ea typeface="华文楷体" panose="02010600040101010101" pitchFamily="2" charset="-122"/>
              </a:rPr>
              <a:t>为整个安全服务系统提供基础支撑。</a:t>
            </a:r>
            <a:endParaRPr lang="en-US" altLang="zh-CN" sz="2000" dirty="0">
              <a:latin typeface="华文楷体" panose="02010600040101010101" pitchFamily="2" charset="-122"/>
              <a:ea typeface="华文楷体" panose="02010600040101010101" pitchFamily="2" charset="-122"/>
            </a:endParaRPr>
          </a:p>
        </p:txBody>
      </p:sp>
      <p:sp>
        <p:nvSpPr>
          <p:cNvPr id="21" name="圆角矩形 20"/>
          <p:cNvSpPr/>
          <p:nvPr/>
        </p:nvSpPr>
        <p:spPr>
          <a:xfrm>
            <a:off x="1199960" y="4329327"/>
            <a:ext cx="1188010" cy="286947"/>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7030A0"/>
                </a:solidFill>
                <a:latin typeface="华文新魏" panose="02010800040101010101" pitchFamily="2" charset="-122"/>
                <a:ea typeface="华文新魏" panose="02010800040101010101" pitchFamily="2" charset="-122"/>
              </a:rPr>
              <a:t>预防服务</a:t>
            </a:r>
          </a:p>
        </p:txBody>
      </p:sp>
      <p:sp>
        <p:nvSpPr>
          <p:cNvPr id="22" name="圆角矩形 21"/>
          <p:cNvSpPr/>
          <p:nvPr/>
        </p:nvSpPr>
        <p:spPr>
          <a:xfrm>
            <a:off x="1191226" y="4685553"/>
            <a:ext cx="1185940" cy="28694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新魏" panose="02010800040101010101" pitchFamily="2" charset="-122"/>
                <a:ea typeface="华文新魏" panose="02010800040101010101" pitchFamily="2" charset="-122"/>
              </a:rPr>
              <a:t>支撑服务</a:t>
            </a:r>
          </a:p>
        </p:txBody>
      </p:sp>
      <p:sp>
        <p:nvSpPr>
          <p:cNvPr id="23" name="六边形 22"/>
          <p:cNvSpPr/>
          <p:nvPr/>
        </p:nvSpPr>
        <p:spPr>
          <a:xfrm>
            <a:off x="1131178" y="5077407"/>
            <a:ext cx="1346221" cy="545697"/>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新魏" panose="02010800040101010101" pitchFamily="2" charset="-122"/>
                <a:ea typeface="华文新魏" panose="02010800040101010101" pitchFamily="2" charset="-122"/>
              </a:rPr>
              <a:t>检测与</a:t>
            </a:r>
            <a:endParaRPr lang="en-US" altLang="zh-CN" sz="1600" dirty="0">
              <a:solidFill>
                <a:schemeClr val="tx1"/>
              </a:solidFill>
              <a:latin typeface="华文新魏" panose="02010800040101010101" pitchFamily="2" charset="-122"/>
              <a:ea typeface="华文新魏" panose="02010800040101010101" pitchFamily="2" charset="-122"/>
            </a:endParaRPr>
          </a:p>
          <a:p>
            <a:pPr algn="ctr"/>
            <a:r>
              <a:rPr lang="zh-CN" altLang="en-US" sz="1600" dirty="0">
                <a:solidFill>
                  <a:schemeClr val="tx1"/>
                </a:solidFill>
                <a:latin typeface="华文新魏" panose="02010800040101010101" pitchFamily="2" charset="-122"/>
                <a:ea typeface="华文新魏" panose="02010800040101010101" pitchFamily="2" charset="-122"/>
              </a:rPr>
              <a:t>恢复服务</a:t>
            </a:r>
          </a:p>
        </p:txBody>
      </p:sp>
      <p:sp>
        <p:nvSpPr>
          <p:cNvPr id="25" name="圆角矩形标注 24"/>
          <p:cNvSpPr/>
          <p:nvPr/>
        </p:nvSpPr>
        <p:spPr>
          <a:xfrm>
            <a:off x="1363176" y="2633825"/>
            <a:ext cx="3096344" cy="1234369"/>
          </a:xfrm>
          <a:prstGeom prst="wedgeRoundRectCallout">
            <a:avLst>
              <a:gd name="adj1" fmla="val 58532"/>
              <a:gd name="adj2" fmla="val 13497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rPr>
              <a:t>Identification</a:t>
            </a:r>
            <a:r>
              <a:rPr lang="zh-CN" altLang="en-US" dirty="0">
                <a:solidFill>
                  <a:schemeClr val="tx1"/>
                </a:solidFill>
              </a:rPr>
              <a:t>：它表示能够独特地识别系统中的所有实体，包括用户、进程、信息资源。</a:t>
            </a:r>
          </a:p>
        </p:txBody>
      </p:sp>
      <p:sp>
        <p:nvSpPr>
          <p:cNvPr id="26" name="圆角矩形标注 25"/>
          <p:cNvSpPr/>
          <p:nvPr/>
        </p:nvSpPr>
        <p:spPr>
          <a:xfrm>
            <a:off x="4765486" y="3532400"/>
            <a:ext cx="3096344" cy="720080"/>
          </a:xfrm>
          <a:prstGeom prst="wedgeRoundRectCallout">
            <a:avLst>
              <a:gd name="adj1" fmla="val -33429"/>
              <a:gd name="adj2" fmla="val 188781"/>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rPr>
              <a:t>Key Management</a:t>
            </a:r>
            <a:r>
              <a:rPr lang="zh-CN" altLang="en-US" dirty="0">
                <a:solidFill>
                  <a:schemeClr val="tx1"/>
                </a:solidFill>
              </a:rPr>
              <a:t>：管理密钥的生成、存储与分配。</a:t>
            </a:r>
          </a:p>
        </p:txBody>
      </p:sp>
    </p:spTree>
    <p:extLst>
      <p:ext uri="{BB962C8B-B14F-4D97-AF65-F5344CB8AC3E}">
        <p14:creationId xmlns:p14="http://schemas.microsoft.com/office/powerpoint/2010/main" val="869055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animBg="1"/>
      <p:bldP spid="2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安全服务模型</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立方体 11"/>
          <p:cNvSpPr/>
          <p:nvPr/>
        </p:nvSpPr>
        <p:spPr>
          <a:xfrm>
            <a:off x="2513836" y="5565960"/>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38"/>
          <p:cNvSpPr txBox="1">
            <a:spLocks/>
          </p:cNvSpPr>
          <p:nvPr/>
        </p:nvSpPr>
        <p:spPr bwMode="auto">
          <a:xfrm>
            <a:off x="3597404" y="5786675"/>
            <a:ext cx="2488042" cy="248177"/>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系统保护</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4" name="立方体 13"/>
          <p:cNvSpPr/>
          <p:nvPr/>
        </p:nvSpPr>
        <p:spPr>
          <a:xfrm>
            <a:off x="2516862" y="5298977"/>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8"/>
          <p:cNvSpPr txBox="1">
            <a:spLocks/>
          </p:cNvSpPr>
          <p:nvPr/>
        </p:nvSpPr>
        <p:spPr bwMode="auto">
          <a:xfrm>
            <a:off x="3600430" y="5518878"/>
            <a:ext cx="2488042" cy="24899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安全性管理</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6" name="立方体 15"/>
          <p:cNvSpPr/>
          <p:nvPr/>
        </p:nvSpPr>
        <p:spPr>
          <a:xfrm>
            <a:off x="2513836" y="5025868"/>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8"/>
          <p:cNvSpPr txBox="1">
            <a:spLocks/>
          </p:cNvSpPr>
          <p:nvPr/>
        </p:nvSpPr>
        <p:spPr bwMode="auto">
          <a:xfrm>
            <a:off x="3597404" y="5232420"/>
            <a:ext cx="2488042" cy="27186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密钥管理</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8" name="立方体 17"/>
          <p:cNvSpPr/>
          <p:nvPr/>
        </p:nvSpPr>
        <p:spPr>
          <a:xfrm>
            <a:off x="2513836" y="4745082"/>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38"/>
          <p:cNvSpPr txBox="1">
            <a:spLocks/>
          </p:cNvSpPr>
          <p:nvPr/>
        </p:nvSpPr>
        <p:spPr bwMode="auto">
          <a:xfrm>
            <a:off x="3597404" y="4968478"/>
            <a:ext cx="2488042" cy="2550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鉴别</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20" name="TextBox 38"/>
          <p:cNvSpPr txBox="1">
            <a:spLocks/>
          </p:cNvSpPr>
          <p:nvPr/>
        </p:nvSpPr>
        <p:spPr bwMode="auto">
          <a:xfrm>
            <a:off x="1771317" y="2206207"/>
            <a:ext cx="5466420" cy="420407"/>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solidFill>
                  <a:srgbClr val="FF0000"/>
                </a:solidFill>
                <a:latin typeface="华文楷体" panose="02010600040101010101" pitchFamily="2" charset="-122"/>
                <a:ea typeface="华文楷体" panose="02010600040101010101" pitchFamily="2" charset="-122"/>
              </a:rPr>
              <a:t>支撑服务</a:t>
            </a:r>
            <a:r>
              <a:rPr lang="zh-CN" altLang="en-US" sz="2000" dirty="0">
                <a:latin typeface="华文楷体" panose="02010600040101010101" pitchFamily="2" charset="-122"/>
                <a:ea typeface="华文楷体" panose="02010600040101010101" pitchFamily="2" charset="-122"/>
              </a:rPr>
              <a:t>为整个安全服务系统提供基础支撑。</a:t>
            </a:r>
            <a:endParaRPr lang="en-US" altLang="zh-CN" sz="2000" dirty="0">
              <a:latin typeface="华文楷体" panose="02010600040101010101" pitchFamily="2" charset="-122"/>
              <a:ea typeface="华文楷体" panose="02010600040101010101" pitchFamily="2" charset="-122"/>
            </a:endParaRPr>
          </a:p>
        </p:txBody>
      </p:sp>
      <p:sp>
        <p:nvSpPr>
          <p:cNvPr id="21" name="圆角矩形 20"/>
          <p:cNvSpPr/>
          <p:nvPr/>
        </p:nvSpPr>
        <p:spPr>
          <a:xfrm>
            <a:off x="1187081" y="4419479"/>
            <a:ext cx="1188010" cy="286947"/>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7030A0"/>
                </a:solidFill>
                <a:latin typeface="华文新魏" panose="02010800040101010101" pitchFamily="2" charset="-122"/>
                <a:ea typeface="华文新魏" panose="02010800040101010101" pitchFamily="2" charset="-122"/>
              </a:rPr>
              <a:t>预防服务</a:t>
            </a:r>
          </a:p>
        </p:txBody>
      </p:sp>
      <p:sp>
        <p:nvSpPr>
          <p:cNvPr id="22" name="圆角矩形 21"/>
          <p:cNvSpPr/>
          <p:nvPr/>
        </p:nvSpPr>
        <p:spPr>
          <a:xfrm>
            <a:off x="1178347" y="4775705"/>
            <a:ext cx="1185940" cy="28694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新魏" panose="02010800040101010101" pitchFamily="2" charset="-122"/>
                <a:ea typeface="华文新魏" panose="02010800040101010101" pitchFamily="2" charset="-122"/>
              </a:rPr>
              <a:t>支撑服务</a:t>
            </a:r>
          </a:p>
        </p:txBody>
      </p:sp>
      <p:sp>
        <p:nvSpPr>
          <p:cNvPr id="23" name="六边形 22"/>
          <p:cNvSpPr/>
          <p:nvPr/>
        </p:nvSpPr>
        <p:spPr>
          <a:xfrm>
            <a:off x="1118299" y="5167559"/>
            <a:ext cx="1346221" cy="545697"/>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新魏" panose="02010800040101010101" pitchFamily="2" charset="-122"/>
                <a:ea typeface="华文新魏" panose="02010800040101010101" pitchFamily="2" charset="-122"/>
              </a:rPr>
              <a:t>检测与</a:t>
            </a:r>
            <a:endParaRPr lang="en-US" altLang="zh-CN" sz="1600" dirty="0">
              <a:solidFill>
                <a:schemeClr val="tx1"/>
              </a:solidFill>
              <a:latin typeface="华文新魏" panose="02010800040101010101" pitchFamily="2" charset="-122"/>
              <a:ea typeface="华文新魏" panose="02010800040101010101" pitchFamily="2" charset="-122"/>
            </a:endParaRPr>
          </a:p>
          <a:p>
            <a:pPr algn="ctr"/>
            <a:r>
              <a:rPr lang="zh-CN" altLang="en-US" sz="1600" dirty="0">
                <a:solidFill>
                  <a:schemeClr val="tx1"/>
                </a:solidFill>
                <a:latin typeface="华文新魏" panose="02010800040101010101" pitchFamily="2" charset="-122"/>
                <a:ea typeface="华文新魏" panose="02010800040101010101" pitchFamily="2" charset="-122"/>
              </a:rPr>
              <a:t>恢复服务</a:t>
            </a:r>
          </a:p>
        </p:txBody>
      </p:sp>
      <p:sp>
        <p:nvSpPr>
          <p:cNvPr id="25" name="圆角矩形标注 24"/>
          <p:cNvSpPr/>
          <p:nvPr/>
        </p:nvSpPr>
        <p:spPr>
          <a:xfrm>
            <a:off x="5544695" y="2995002"/>
            <a:ext cx="2355230" cy="1152128"/>
          </a:xfrm>
          <a:prstGeom prst="wedgeRoundRectCallout">
            <a:avLst>
              <a:gd name="adj1" fmla="val -60170"/>
              <a:gd name="adj2" fmla="val 20336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系统保护通常表示对技术执行的全面信任，例如，剩余信息保护和过程分离等。</a:t>
            </a:r>
          </a:p>
        </p:txBody>
      </p:sp>
      <p:sp>
        <p:nvSpPr>
          <p:cNvPr id="26" name="圆角矩形标注 25"/>
          <p:cNvSpPr/>
          <p:nvPr/>
        </p:nvSpPr>
        <p:spPr>
          <a:xfrm>
            <a:off x="1350297" y="2907399"/>
            <a:ext cx="3330302" cy="1414403"/>
          </a:xfrm>
          <a:prstGeom prst="wedgeRoundRectCallout">
            <a:avLst>
              <a:gd name="adj1" fmla="val 35485"/>
              <a:gd name="adj2" fmla="val 13803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rPr>
              <a:t>Security Administration</a:t>
            </a:r>
            <a:r>
              <a:rPr lang="zh-CN" altLang="en-US" dirty="0">
                <a:solidFill>
                  <a:schemeClr val="tx1"/>
                </a:solidFill>
              </a:rPr>
              <a:t>：管理系统的所有安全属性，例如，安装或更新新服务、监控以保证所提供服务的可操作性。</a:t>
            </a:r>
          </a:p>
        </p:txBody>
      </p:sp>
    </p:spTree>
    <p:extLst>
      <p:ext uri="{BB962C8B-B14F-4D97-AF65-F5344CB8AC3E}">
        <p14:creationId xmlns:p14="http://schemas.microsoft.com/office/powerpoint/2010/main" val="2114092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安全服务模型</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立方体 11"/>
          <p:cNvSpPr/>
          <p:nvPr/>
        </p:nvSpPr>
        <p:spPr>
          <a:xfrm>
            <a:off x="2607436" y="4038825"/>
            <a:ext cx="4761495" cy="487942"/>
          </a:xfrm>
          <a:prstGeom prst="cube">
            <a:avLst>
              <a:gd name="adj" fmla="val 42007"/>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38"/>
          <p:cNvSpPr txBox="1">
            <a:spLocks/>
          </p:cNvSpPr>
          <p:nvPr/>
        </p:nvSpPr>
        <p:spPr bwMode="auto">
          <a:xfrm>
            <a:off x="3687556" y="4261188"/>
            <a:ext cx="2488042" cy="25605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latin typeface="华文新魏" panose="02010800040101010101" pitchFamily="2" charset="-122"/>
                <a:ea typeface="华文新魏" panose="02010800040101010101" pitchFamily="2" charset="-122"/>
              </a:rPr>
              <a:t>受保护的通信</a:t>
            </a:r>
            <a:endParaRPr lang="en-US" altLang="zh-CN" dirty="0">
              <a:latin typeface="华文新魏" panose="02010800040101010101" pitchFamily="2" charset="-122"/>
              <a:ea typeface="华文新魏" panose="02010800040101010101" pitchFamily="2" charset="-122"/>
            </a:endParaRPr>
          </a:p>
        </p:txBody>
      </p:sp>
      <p:sp>
        <p:nvSpPr>
          <p:cNvPr id="14" name="立方体 13"/>
          <p:cNvSpPr/>
          <p:nvPr/>
        </p:nvSpPr>
        <p:spPr>
          <a:xfrm>
            <a:off x="2786766" y="1636084"/>
            <a:ext cx="4429181" cy="2565557"/>
          </a:xfrm>
          <a:prstGeom prst="cube">
            <a:avLst>
              <a:gd name="adj" fmla="val 54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3039484" y="2265437"/>
            <a:ext cx="831858" cy="216531"/>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认证</a:t>
            </a:r>
          </a:p>
        </p:txBody>
      </p:sp>
      <p:sp>
        <p:nvSpPr>
          <p:cNvPr id="16" name="圆角矩形 15"/>
          <p:cNvSpPr/>
          <p:nvPr/>
        </p:nvSpPr>
        <p:spPr>
          <a:xfrm>
            <a:off x="3039484" y="2627543"/>
            <a:ext cx="831858" cy="216531"/>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授权</a:t>
            </a:r>
          </a:p>
        </p:txBody>
      </p:sp>
      <p:sp>
        <p:nvSpPr>
          <p:cNvPr id="17" name="圆角矩形 16"/>
          <p:cNvSpPr/>
          <p:nvPr/>
        </p:nvSpPr>
        <p:spPr>
          <a:xfrm>
            <a:off x="3039880" y="3130040"/>
            <a:ext cx="1151731" cy="238699"/>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访问控制</a:t>
            </a:r>
          </a:p>
        </p:txBody>
      </p:sp>
      <p:sp>
        <p:nvSpPr>
          <p:cNvPr id="18" name="圆角矩形 17"/>
          <p:cNvSpPr/>
          <p:nvPr/>
        </p:nvSpPr>
        <p:spPr>
          <a:xfrm>
            <a:off x="5345199" y="1834399"/>
            <a:ext cx="1190361" cy="286947"/>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交易隐私</a:t>
            </a:r>
          </a:p>
        </p:txBody>
      </p:sp>
      <p:sp>
        <p:nvSpPr>
          <p:cNvPr id="19" name="圆角矩形 18"/>
          <p:cNvSpPr/>
          <p:nvPr/>
        </p:nvSpPr>
        <p:spPr>
          <a:xfrm>
            <a:off x="5345199" y="2290543"/>
            <a:ext cx="1190361" cy="253841"/>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不可否认</a:t>
            </a:r>
          </a:p>
        </p:txBody>
      </p:sp>
      <p:sp>
        <p:nvSpPr>
          <p:cNvPr id="20" name="竖卷形 19"/>
          <p:cNvSpPr/>
          <p:nvPr/>
        </p:nvSpPr>
        <p:spPr>
          <a:xfrm>
            <a:off x="7490660" y="2213651"/>
            <a:ext cx="399810" cy="1604886"/>
          </a:xfrm>
          <a:prstGeom prst="verticalScroll">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dirty="0">
                <a:solidFill>
                  <a:schemeClr val="tx1"/>
                </a:solidFill>
                <a:latin typeface="华文新魏" panose="02010800040101010101" pitchFamily="2" charset="-122"/>
                <a:ea typeface="华文新魏" panose="02010800040101010101" pitchFamily="2" charset="-122"/>
              </a:rPr>
              <a:t>资源</a:t>
            </a:r>
          </a:p>
        </p:txBody>
      </p:sp>
      <p:sp>
        <p:nvSpPr>
          <p:cNvPr id="21" name="竖卷形 20"/>
          <p:cNvSpPr/>
          <p:nvPr/>
        </p:nvSpPr>
        <p:spPr>
          <a:xfrm>
            <a:off x="1806524" y="1738822"/>
            <a:ext cx="751029" cy="1817287"/>
          </a:xfrm>
          <a:prstGeom prst="verticalScroll">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dirty="0">
                <a:solidFill>
                  <a:schemeClr val="tx1"/>
                </a:solidFill>
                <a:latin typeface="华文新魏" panose="02010800040101010101" pitchFamily="2" charset="-122"/>
                <a:ea typeface="华文新魏" panose="02010800040101010101" pitchFamily="2" charset="-122"/>
              </a:rPr>
              <a:t>用户</a:t>
            </a:r>
            <a:endParaRPr lang="en-US" altLang="zh-CN" dirty="0">
              <a:solidFill>
                <a:schemeClr val="tx1"/>
              </a:solidFill>
              <a:latin typeface="华文新魏" panose="02010800040101010101" pitchFamily="2" charset="-122"/>
              <a:ea typeface="华文新魏" panose="02010800040101010101" pitchFamily="2" charset="-122"/>
            </a:endParaRPr>
          </a:p>
          <a:p>
            <a:pPr algn="ctr"/>
            <a:r>
              <a:rPr lang="zh-CN" altLang="en-US" dirty="0">
                <a:solidFill>
                  <a:schemeClr val="tx1"/>
                </a:solidFill>
                <a:latin typeface="华文新魏" panose="02010800040101010101" pitchFamily="2" charset="-122"/>
                <a:ea typeface="华文新魏" panose="02010800040101010101" pitchFamily="2" charset="-122"/>
              </a:rPr>
              <a:t>或</a:t>
            </a:r>
            <a:endParaRPr lang="en-US" altLang="zh-CN" dirty="0">
              <a:solidFill>
                <a:schemeClr val="tx1"/>
              </a:solidFill>
              <a:latin typeface="华文新魏" panose="02010800040101010101" pitchFamily="2" charset="-122"/>
              <a:ea typeface="华文新魏" panose="02010800040101010101" pitchFamily="2" charset="-122"/>
            </a:endParaRPr>
          </a:p>
          <a:p>
            <a:pPr algn="ctr"/>
            <a:r>
              <a:rPr lang="zh-CN" altLang="en-US" dirty="0">
                <a:solidFill>
                  <a:schemeClr val="tx1"/>
                </a:solidFill>
                <a:latin typeface="华文新魏" panose="02010800040101010101" pitchFamily="2" charset="-122"/>
                <a:ea typeface="华文新魏" panose="02010800040101010101" pitchFamily="2" charset="-122"/>
              </a:rPr>
              <a:t>进程</a:t>
            </a:r>
          </a:p>
        </p:txBody>
      </p:sp>
      <p:cxnSp>
        <p:nvCxnSpPr>
          <p:cNvPr id="22" name="直接箭头连接符 21"/>
          <p:cNvCxnSpPr>
            <a:endCxn id="18" idx="1"/>
          </p:cNvCxnSpPr>
          <p:nvPr/>
        </p:nvCxnSpPr>
        <p:spPr>
          <a:xfrm>
            <a:off x="2483478" y="1977273"/>
            <a:ext cx="2861721" cy="6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5" idx="1"/>
          </p:cNvCxnSpPr>
          <p:nvPr/>
        </p:nvCxnSpPr>
        <p:spPr>
          <a:xfrm flipV="1">
            <a:off x="2476979" y="2373703"/>
            <a:ext cx="562505" cy="3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2476979" y="2725557"/>
            <a:ext cx="562505" cy="3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2476979" y="3246936"/>
            <a:ext cx="562505" cy="3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6" idx="2"/>
          </p:cNvCxnSpPr>
          <p:nvPr/>
        </p:nvCxnSpPr>
        <p:spPr>
          <a:xfrm flipV="1">
            <a:off x="3455413" y="2844074"/>
            <a:ext cx="0" cy="26475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9" idx="1"/>
          </p:cNvCxnSpPr>
          <p:nvPr/>
        </p:nvCxnSpPr>
        <p:spPr>
          <a:xfrm>
            <a:off x="2483478" y="2158846"/>
            <a:ext cx="2861721" cy="25861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9" idx="3"/>
          </p:cNvCxnSpPr>
          <p:nvPr/>
        </p:nvCxnSpPr>
        <p:spPr>
          <a:xfrm flipV="1">
            <a:off x="6535560" y="2417463"/>
            <a:ext cx="1000947" cy="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7" idx="3"/>
          </p:cNvCxnSpPr>
          <p:nvPr/>
        </p:nvCxnSpPr>
        <p:spPr>
          <a:xfrm flipV="1">
            <a:off x="4191611" y="3246936"/>
            <a:ext cx="3327624" cy="245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277233" y="3998975"/>
            <a:ext cx="1188010" cy="286947"/>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7030A0"/>
                </a:solidFill>
                <a:latin typeface="华文新魏" panose="02010800040101010101" pitchFamily="2" charset="-122"/>
                <a:ea typeface="华文新魏" panose="02010800040101010101" pitchFamily="2" charset="-122"/>
              </a:rPr>
              <a:t>预防服务</a:t>
            </a:r>
          </a:p>
        </p:txBody>
      </p:sp>
      <p:sp>
        <p:nvSpPr>
          <p:cNvPr id="32" name="圆角矩形 31"/>
          <p:cNvSpPr/>
          <p:nvPr/>
        </p:nvSpPr>
        <p:spPr>
          <a:xfrm>
            <a:off x="1268499" y="4355201"/>
            <a:ext cx="1185940" cy="28694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新魏" panose="02010800040101010101" pitchFamily="2" charset="-122"/>
                <a:ea typeface="华文新魏" panose="02010800040101010101" pitchFamily="2" charset="-122"/>
              </a:rPr>
              <a:t>支撑服务</a:t>
            </a:r>
          </a:p>
        </p:txBody>
      </p:sp>
      <p:sp>
        <p:nvSpPr>
          <p:cNvPr id="33" name="六边形 32"/>
          <p:cNvSpPr/>
          <p:nvPr/>
        </p:nvSpPr>
        <p:spPr>
          <a:xfrm>
            <a:off x="1208451" y="4747055"/>
            <a:ext cx="1346221" cy="545697"/>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新魏" panose="02010800040101010101" pitchFamily="2" charset="-122"/>
                <a:ea typeface="华文新魏" panose="02010800040101010101" pitchFamily="2" charset="-122"/>
              </a:rPr>
              <a:t>检测与</a:t>
            </a:r>
            <a:endParaRPr lang="en-US" altLang="zh-CN" sz="1600" dirty="0">
              <a:solidFill>
                <a:schemeClr val="tx1"/>
              </a:solidFill>
              <a:latin typeface="华文新魏" panose="02010800040101010101" pitchFamily="2" charset="-122"/>
              <a:ea typeface="华文新魏" panose="02010800040101010101" pitchFamily="2" charset="-122"/>
            </a:endParaRPr>
          </a:p>
          <a:p>
            <a:pPr algn="ctr"/>
            <a:r>
              <a:rPr lang="zh-CN" altLang="en-US" sz="1600" dirty="0">
                <a:solidFill>
                  <a:schemeClr val="tx1"/>
                </a:solidFill>
                <a:latin typeface="华文新魏" panose="02010800040101010101" pitchFamily="2" charset="-122"/>
                <a:ea typeface="华文新魏" panose="02010800040101010101" pitchFamily="2" charset="-122"/>
              </a:rPr>
              <a:t>恢复服务</a:t>
            </a:r>
          </a:p>
        </p:txBody>
      </p:sp>
      <p:sp>
        <p:nvSpPr>
          <p:cNvPr id="34" name="TextBox 38"/>
          <p:cNvSpPr txBox="1">
            <a:spLocks/>
          </p:cNvSpPr>
          <p:nvPr/>
        </p:nvSpPr>
        <p:spPr bwMode="auto">
          <a:xfrm>
            <a:off x="2817583" y="5229913"/>
            <a:ext cx="5132279" cy="420407"/>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solidFill>
                  <a:srgbClr val="FF0000"/>
                </a:solidFill>
                <a:latin typeface="华文楷体" panose="02010600040101010101" pitchFamily="2" charset="-122"/>
                <a:ea typeface="华文楷体" panose="02010600040101010101" pitchFamily="2" charset="-122"/>
              </a:rPr>
              <a:t>预防服务</a:t>
            </a:r>
            <a:r>
              <a:rPr lang="zh-CN" altLang="en-US" sz="2000" dirty="0">
                <a:latin typeface="华文楷体" panose="02010600040101010101" pitchFamily="2" charset="-122"/>
                <a:ea typeface="华文楷体" panose="02010600040101010101" pitchFamily="2" charset="-122"/>
              </a:rPr>
              <a:t>的目的就是阻止安全漏洞的出现。</a:t>
            </a:r>
            <a:endParaRPr lang="en-US" altLang="zh-CN" sz="2000" dirty="0">
              <a:latin typeface="华文楷体" panose="02010600040101010101" pitchFamily="2" charset="-122"/>
              <a:ea typeface="华文楷体" panose="02010600040101010101" pitchFamily="2" charset="-122"/>
            </a:endParaRPr>
          </a:p>
        </p:txBody>
      </p:sp>
      <p:sp>
        <p:nvSpPr>
          <p:cNvPr id="35" name="圆角矩形标注 34"/>
          <p:cNvSpPr/>
          <p:nvPr/>
        </p:nvSpPr>
        <p:spPr>
          <a:xfrm>
            <a:off x="3563065" y="620109"/>
            <a:ext cx="1656874" cy="506526"/>
          </a:xfrm>
          <a:prstGeom prst="wedgeRoundRectCallout">
            <a:avLst>
              <a:gd name="adj1" fmla="val -55208"/>
              <a:gd name="adj2" fmla="val 25840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验证实体身份</a:t>
            </a:r>
          </a:p>
        </p:txBody>
      </p:sp>
      <p:sp>
        <p:nvSpPr>
          <p:cNvPr id="36" name="圆角矩形标注 35"/>
          <p:cNvSpPr/>
          <p:nvPr/>
        </p:nvSpPr>
        <p:spPr>
          <a:xfrm>
            <a:off x="5383723" y="633182"/>
            <a:ext cx="1985208" cy="624650"/>
          </a:xfrm>
          <a:prstGeom prst="wedgeRoundRectCallout">
            <a:avLst>
              <a:gd name="adj1" fmla="val -125259"/>
              <a:gd name="adj2" fmla="val 27365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允许实体对系统进行一些操作</a:t>
            </a:r>
          </a:p>
        </p:txBody>
      </p:sp>
      <p:sp>
        <p:nvSpPr>
          <p:cNvPr id="37" name="圆角矩形标注 36"/>
          <p:cNvSpPr/>
          <p:nvPr/>
        </p:nvSpPr>
        <p:spPr>
          <a:xfrm>
            <a:off x="1316612" y="3636612"/>
            <a:ext cx="2665595" cy="315896"/>
          </a:xfrm>
          <a:prstGeom prst="wedgeRoundRectCallout">
            <a:avLst>
              <a:gd name="adj1" fmla="val 36048"/>
              <a:gd name="adj2" fmla="val -12909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控制用户对资源的使用</a:t>
            </a:r>
          </a:p>
        </p:txBody>
      </p:sp>
      <p:sp>
        <p:nvSpPr>
          <p:cNvPr id="38" name="圆角矩形标注 37"/>
          <p:cNvSpPr/>
          <p:nvPr/>
        </p:nvSpPr>
        <p:spPr>
          <a:xfrm>
            <a:off x="3932823" y="2721661"/>
            <a:ext cx="2901797" cy="315896"/>
          </a:xfrm>
          <a:prstGeom prst="wedgeRoundRectCallout">
            <a:avLst>
              <a:gd name="adj1" fmla="val -1190"/>
              <a:gd name="adj2" fmla="val -24716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保护任何数字交易的隐私</a:t>
            </a:r>
          </a:p>
        </p:txBody>
      </p:sp>
      <p:sp>
        <p:nvSpPr>
          <p:cNvPr id="39" name="圆角矩形标注 38"/>
          <p:cNvSpPr/>
          <p:nvPr/>
        </p:nvSpPr>
        <p:spPr>
          <a:xfrm>
            <a:off x="3967349" y="4565715"/>
            <a:ext cx="3982513" cy="628134"/>
          </a:xfrm>
          <a:prstGeom prst="wedgeRoundRectCallout">
            <a:avLst>
              <a:gd name="adj1" fmla="val 13668"/>
              <a:gd name="adj2" fmla="val -36981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与责任相关的服务，指收发双方都不能否认发送和接收到的消息。</a:t>
            </a:r>
          </a:p>
        </p:txBody>
      </p:sp>
      <p:sp>
        <p:nvSpPr>
          <p:cNvPr id="40" name="圆角矩形标注 39"/>
          <p:cNvSpPr/>
          <p:nvPr/>
        </p:nvSpPr>
        <p:spPr>
          <a:xfrm>
            <a:off x="4147799" y="3367388"/>
            <a:ext cx="3026781" cy="580582"/>
          </a:xfrm>
          <a:prstGeom prst="wedgeRoundRectCallout">
            <a:avLst>
              <a:gd name="adj1" fmla="val -26375"/>
              <a:gd name="adj2" fmla="val 10329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保护实体间的通信，是完整性、保密性和可用性的基础</a:t>
            </a:r>
          </a:p>
        </p:txBody>
      </p:sp>
    </p:spTree>
    <p:extLst>
      <p:ext uri="{BB962C8B-B14F-4D97-AF65-F5344CB8AC3E}">
        <p14:creationId xmlns:p14="http://schemas.microsoft.com/office/powerpoint/2010/main" val="134315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par>
                          <p:cTn id="22" fill="hold">
                            <p:stCondLst>
                              <p:cond delay="500"/>
                            </p:stCondLst>
                            <p:childTnLst>
                              <p:par>
                                <p:cTn id="23" presetID="53" presetClass="entr" presetSubtype="16"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fltVal val="0"/>
                                          </p:val>
                                        </p:tav>
                                        <p:tav tm="100000">
                                          <p:val>
                                            <p:strVal val="#ppt_w"/>
                                          </p:val>
                                        </p:tav>
                                      </p:tavLst>
                                    </p:anim>
                                    <p:anim calcmode="lin" valueType="num">
                                      <p:cBhvr>
                                        <p:cTn id="33" dur="500" fill="hold"/>
                                        <p:tgtEl>
                                          <p:spTgt spid="36"/>
                                        </p:tgtEl>
                                        <p:attrNameLst>
                                          <p:attrName>ppt_h</p:attrName>
                                        </p:attrNameLst>
                                      </p:cBhvr>
                                      <p:tavLst>
                                        <p:tav tm="0">
                                          <p:val>
                                            <p:fltVal val="0"/>
                                          </p:val>
                                        </p:tav>
                                        <p:tav tm="100000">
                                          <p:val>
                                            <p:strVal val="#ppt_h"/>
                                          </p:val>
                                        </p:tav>
                                      </p:tavLst>
                                    </p:anim>
                                    <p:animEffect transition="in" filter="fade">
                                      <p:cBhvr>
                                        <p:cTn id="34" dur="500"/>
                                        <p:tgtEl>
                                          <p:spTgt spid="36"/>
                                        </p:tgtEl>
                                      </p:cBhvr>
                                    </p:animEffect>
                                  </p:childTnLst>
                                </p:cTn>
                              </p:par>
                            </p:childTnLst>
                          </p:cTn>
                        </p:par>
                        <p:par>
                          <p:cTn id="35" fill="hold">
                            <p:stCondLst>
                              <p:cond delay="500"/>
                            </p:stCondLst>
                            <p:childTnLst>
                              <p:par>
                                <p:cTn id="36" presetID="53" presetClass="entr" presetSubtype="16"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500"/>
                            </p:stCondLst>
                            <p:childTnLst>
                              <p:par>
                                <p:cTn id="49" presetID="53" presetClass="entr" presetSubtype="16"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childTnLst>
                          </p:cTn>
                        </p:par>
                        <p:par>
                          <p:cTn id="54" fill="hold">
                            <p:stCondLst>
                              <p:cond delay="1000"/>
                            </p:stCondLst>
                            <p:childTnLst>
                              <p:par>
                                <p:cTn id="55" presetID="53" presetClass="entr" presetSubtype="16"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childTnLst>
                          </p:cTn>
                        </p:par>
                        <p:par>
                          <p:cTn id="60" fill="hold">
                            <p:stCondLst>
                              <p:cond delay="1500"/>
                            </p:stCondLst>
                            <p:childTnLst>
                              <p:par>
                                <p:cTn id="61" presetID="53" presetClass="entr" presetSubtype="16"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p:cTn id="63" dur="500" fill="hold"/>
                                        <p:tgtEl>
                                          <p:spTgt spid="27"/>
                                        </p:tgtEl>
                                        <p:attrNameLst>
                                          <p:attrName>ppt_w</p:attrName>
                                        </p:attrNameLst>
                                      </p:cBhvr>
                                      <p:tavLst>
                                        <p:tav tm="0">
                                          <p:val>
                                            <p:fltVal val="0"/>
                                          </p:val>
                                        </p:tav>
                                        <p:tav tm="100000">
                                          <p:val>
                                            <p:strVal val="#ppt_w"/>
                                          </p:val>
                                        </p:tav>
                                      </p:tavLst>
                                    </p:anim>
                                    <p:anim calcmode="lin" valueType="num">
                                      <p:cBhvr>
                                        <p:cTn id="64" dur="500" fill="hold"/>
                                        <p:tgtEl>
                                          <p:spTgt spid="27"/>
                                        </p:tgtEl>
                                        <p:attrNameLst>
                                          <p:attrName>ppt_h</p:attrName>
                                        </p:attrNameLst>
                                      </p:cBhvr>
                                      <p:tavLst>
                                        <p:tav tm="0">
                                          <p:val>
                                            <p:fltVal val="0"/>
                                          </p:val>
                                        </p:tav>
                                        <p:tav tm="100000">
                                          <p:val>
                                            <p:strVal val="#ppt_h"/>
                                          </p:val>
                                        </p:tav>
                                      </p:tavLst>
                                    </p:anim>
                                    <p:animEffect transition="in" filter="fade">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 calcmode="lin" valueType="num">
                                      <p:cBhvr>
                                        <p:cTn id="70" dur="500" fill="hold"/>
                                        <p:tgtEl>
                                          <p:spTgt spid="38"/>
                                        </p:tgtEl>
                                        <p:attrNameLst>
                                          <p:attrName>ppt_w</p:attrName>
                                        </p:attrNameLst>
                                      </p:cBhvr>
                                      <p:tavLst>
                                        <p:tav tm="0">
                                          <p:val>
                                            <p:fltVal val="0"/>
                                          </p:val>
                                        </p:tav>
                                        <p:tav tm="100000">
                                          <p:val>
                                            <p:strVal val="#ppt_w"/>
                                          </p:val>
                                        </p:tav>
                                      </p:tavLst>
                                    </p:anim>
                                    <p:anim calcmode="lin" valueType="num">
                                      <p:cBhvr>
                                        <p:cTn id="71" dur="500" fill="hold"/>
                                        <p:tgtEl>
                                          <p:spTgt spid="38"/>
                                        </p:tgtEl>
                                        <p:attrNameLst>
                                          <p:attrName>ppt_h</p:attrName>
                                        </p:attrNameLst>
                                      </p:cBhvr>
                                      <p:tavLst>
                                        <p:tav tm="0">
                                          <p:val>
                                            <p:fltVal val="0"/>
                                          </p:val>
                                        </p:tav>
                                        <p:tav tm="100000">
                                          <p:val>
                                            <p:strVal val="#ppt_h"/>
                                          </p:val>
                                        </p:tav>
                                      </p:tavLst>
                                    </p:anim>
                                    <p:animEffect transition="in" filter="fade">
                                      <p:cBhvr>
                                        <p:cTn id="72" dur="500"/>
                                        <p:tgtEl>
                                          <p:spTgt spid="38"/>
                                        </p:tgtEl>
                                      </p:cBhvr>
                                    </p:animEffect>
                                  </p:childTnLst>
                                </p:cTn>
                              </p:par>
                            </p:childTnLst>
                          </p:cTn>
                        </p:par>
                        <p:par>
                          <p:cTn id="73" fill="hold">
                            <p:stCondLst>
                              <p:cond delay="500"/>
                            </p:stCondLst>
                            <p:childTnLst>
                              <p:par>
                                <p:cTn id="74" presetID="53" presetClass="entr" presetSubtype="16" fill="hold" nodeType="after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p:cTn id="76" dur="500" fill="hold"/>
                                        <p:tgtEl>
                                          <p:spTgt spid="22"/>
                                        </p:tgtEl>
                                        <p:attrNameLst>
                                          <p:attrName>ppt_w</p:attrName>
                                        </p:attrNameLst>
                                      </p:cBhvr>
                                      <p:tavLst>
                                        <p:tav tm="0">
                                          <p:val>
                                            <p:fltVal val="0"/>
                                          </p:val>
                                        </p:tav>
                                        <p:tav tm="100000">
                                          <p:val>
                                            <p:strVal val="#ppt_w"/>
                                          </p:val>
                                        </p:tav>
                                      </p:tavLst>
                                    </p:anim>
                                    <p:anim calcmode="lin" valueType="num">
                                      <p:cBhvr>
                                        <p:cTn id="77" dur="500" fill="hold"/>
                                        <p:tgtEl>
                                          <p:spTgt spid="22"/>
                                        </p:tgtEl>
                                        <p:attrNameLst>
                                          <p:attrName>ppt_h</p:attrName>
                                        </p:attrNameLst>
                                      </p:cBhvr>
                                      <p:tavLst>
                                        <p:tav tm="0">
                                          <p:val>
                                            <p:fltVal val="0"/>
                                          </p:val>
                                        </p:tav>
                                        <p:tav tm="100000">
                                          <p:val>
                                            <p:strVal val="#ppt_h"/>
                                          </p:val>
                                        </p:tav>
                                      </p:tavLst>
                                    </p:anim>
                                    <p:animEffect transition="in" filter="fade">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p:cTn id="83" dur="500" fill="hold"/>
                                        <p:tgtEl>
                                          <p:spTgt spid="39"/>
                                        </p:tgtEl>
                                        <p:attrNameLst>
                                          <p:attrName>ppt_w</p:attrName>
                                        </p:attrNameLst>
                                      </p:cBhvr>
                                      <p:tavLst>
                                        <p:tav tm="0">
                                          <p:val>
                                            <p:fltVal val="0"/>
                                          </p:val>
                                        </p:tav>
                                        <p:tav tm="100000">
                                          <p:val>
                                            <p:strVal val="#ppt_w"/>
                                          </p:val>
                                        </p:tav>
                                      </p:tavLst>
                                    </p:anim>
                                    <p:anim calcmode="lin" valueType="num">
                                      <p:cBhvr>
                                        <p:cTn id="84" dur="500" fill="hold"/>
                                        <p:tgtEl>
                                          <p:spTgt spid="39"/>
                                        </p:tgtEl>
                                        <p:attrNameLst>
                                          <p:attrName>ppt_h</p:attrName>
                                        </p:attrNameLst>
                                      </p:cBhvr>
                                      <p:tavLst>
                                        <p:tav tm="0">
                                          <p:val>
                                            <p:fltVal val="0"/>
                                          </p:val>
                                        </p:tav>
                                        <p:tav tm="100000">
                                          <p:val>
                                            <p:strVal val="#ppt_h"/>
                                          </p:val>
                                        </p:tav>
                                      </p:tavLst>
                                    </p:anim>
                                    <p:animEffect transition="in" filter="fade">
                                      <p:cBhvr>
                                        <p:cTn id="85" dur="500"/>
                                        <p:tgtEl>
                                          <p:spTgt spid="39"/>
                                        </p:tgtEl>
                                      </p:cBhvr>
                                    </p:animEffect>
                                  </p:childTnLst>
                                </p:cTn>
                              </p:par>
                            </p:childTnLst>
                          </p:cTn>
                        </p:par>
                        <p:par>
                          <p:cTn id="86" fill="hold">
                            <p:stCondLst>
                              <p:cond delay="500"/>
                            </p:stCondLst>
                            <p:childTnLst>
                              <p:par>
                                <p:cTn id="87" presetID="53" presetClass="entr" presetSubtype="16" fill="hold" nodeType="after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p:cTn id="89" dur="500" fill="hold"/>
                                        <p:tgtEl>
                                          <p:spTgt spid="28"/>
                                        </p:tgtEl>
                                        <p:attrNameLst>
                                          <p:attrName>ppt_w</p:attrName>
                                        </p:attrNameLst>
                                      </p:cBhvr>
                                      <p:tavLst>
                                        <p:tav tm="0">
                                          <p:val>
                                            <p:fltVal val="0"/>
                                          </p:val>
                                        </p:tav>
                                        <p:tav tm="100000">
                                          <p:val>
                                            <p:strVal val="#ppt_w"/>
                                          </p:val>
                                        </p:tav>
                                      </p:tavLst>
                                    </p:anim>
                                    <p:anim calcmode="lin" valueType="num">
                                      <p:cBhvr>
                                        <p:cTn id="90" dur="500" fill="hold"/>
                                        <p:tgtEl>
                                          <p:spTgt spid="28"/>
                                        </p:tgtEl>
                                        <p:attrNameLst>
                                          <p:attrName>ppt_h</p:attrName>
                                        </p:attrNameLst>
                                      </p:cBhvr>
                                      <p:tavLst>
                                        <p:tav tm="0">
                                          <p:val>
                                            <p:fltVal val="0"/>
                                          </p:val>
                                        </p:tav>
                                        <p:tav tm="100000">
                                          <p:val>
                                            <p:strVal val="#ppt_h"/>
                                          </p:val>
                                        </p:tav>
                                      </p:tavLst>
                                    </p:anim>
                                    <p:animEffect transition="in" filter="fade">
                                      <p:cBhvr>
                                        <p:cTn id="91" dur="500"/>
                                        <p:tgtEl>
                                          <p:spTgt spid="28"/>
                                        </p:tgtEl>
                                      </p:cBhvr>
                                    </p:animEffect>
                                  </p:childTnLst>
                                </p:cTn>
                              </p:par>
                            </p:childTnLst>
                          </p:cTn>
                        </p:par>
                        <p:par>
                          <p:cTn id="92" fill="hold">
                            <p:stCondLst>
                              <p:cond delay="1000"/>
                            </p:stCondLst>
                            <p:childTnLst>
                              <p:par>
                                <p:cTn id="93" presetID="53" presetClass="entr" presetSubtype="16" fill="hold" nodeType="afterEffect">
                                  <p:stCondLst>
                                    <p:cond delay="0"/>
                                  </p:stCondLst>
                                  <p:childTnLst>
                                    <p:set>
                                      <p:cBhvr>
                                        <p:cTn id="94" dur="1" fill="hold">
                                          <p:stCondLst>
                                            <p:cond delay="0"/>
                                          </p:stCondLst>
                                        </p:cTn>
                                        <p:tgtEl>
                                          <p:spTgt spid="29"/>
                                        </p:tgtEl>
                                        <p:attrNameLst>
                                          <p:attrName>style.visibility</p:attrName>
                                        </p:attrNameLst>
                                      </p:cBhvr>
                                      <p:to>
                                        <p:strVal val="visible"/>
                                      </p:to>
                                    </p:set>
                                    <p:anim calcmode="lin" valueType="num">
                                      <p:cBhvr>
                                        <p:cTn id="95" dur="500" fill="hold"/>
                                        <p:tgtEl>
                                          <p:spTgt spid="29"/>
                                        </p:tgtEl>
                                        <p:attrNameLst>
                                          <p:attrName>ppt_w</p:attrName>
                                        </p:attrNameLst>
                                      </p:cBhvr>
                                      <p:tavLst>
                                        <p:tav tm="0">
                                          <p:val>
                                            <p:fltVal val="0"/>
                                          </p:val>
                                        </p:tav>
                                        <p:tav tm="100000">
                                          <p:val>
                                            <p:strVal val="#ppt_w"/>
                                          </p:val>
                                        </p:tav>
                                      </p:tavLst>
                                    </p:anim>
                                    <p:anim calcmode="lin" valueType="num">
                                      <p:cBhvr>
                                        <p:cTn id="96" dur="500" fill="hold"/>
                                        <p:tgtEl>
                                          <p:spTgt spid="29"/>
                                        </p:tgtEl>
                                        <p:attrNameLst>
                                          <p:attrName>ppt_h</p:attrName>
                                        </p:attrNameLst>
                                      </p:cBhvr>
                                      <p:tavLst>
                                        <p:tav tm="0">
                                          <p:val>
                                            <p:fltVal val="0"/>
                                          </p:val>
                                        </p:tav>
                                        <p:tav tm="100000">
                                          <p:val>
                                            <p:strVal val="#ppt_h"/>
                                          </p:val>
                                        </p:tav>
                                      </p:tavLst>
                                    </p:anim>
                                    <p:animEffect transition="in" filter="fade">
                                      <p:cBhvr>
                                        <p:cTn id="9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6" grpId="0" animBg="1"/>
      <p:bldP spid="37" grpId="0" animBg="1"/>
      <p:bldP spid="38" grpId="0" animBg="1"/>
      <p:bldP spid="39" grpId="0" animBg="1"/>
      <p:bldP spid="4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安全服务模型</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立方体 11"/>
          <p:cNvSpPr/>
          <p:nvPr/>
        </p:nvSpPr>
        <p:spPr>
          <a:xfrm>
            <a:off x="2622701" y="1642199"/>
            <a:ext cx="4429181" cy="2565557"/>
          </a:xfrm>
          <a:prstGeom prst="cube">
            <a:avLst>
              <a:gd name="adj" fmla="val 54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p:nvPr/>
        </p:nvSpPr>
        <p:spPr>
          <a:xfrm>
            <a:off x="2815351" y="3882875"/>
            <a:ext cx="1400391"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入侵检测</a:t>
            </a:r>
          </a:p>
        </p:txBody>
      </p:sp>
      <p:sp>
        <p:nvSpPr>
          <p:cNvPr id="14" name="六边形 13"/>
          <p:cNvSpPr/>
          <p:nvPr/>
        </p:nvSpPr>
        <p:spPr>
          <a:xfrm>
            <a:off x="5076118" y="2681596"/>
            <a:ext cx="1400391"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审计</a:t>
            </a:r>
          </a:p>
        </p:txBody>
      </p:sp>
      <p:sp>
        <p:nvSpPr>
          <p:cNvPr id="15" name="六边形 14"/>
          <p:cNvSpPr/>
          <p:nvPr/>
        </p:nvSpPr>
        <p:spPr>
          <a:xfrm>
            <a:off x="4678694" y="3366058"/>
            <a:ext cx="1400391"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整体检验</a:t>
            </a:r>
          </a:p>
        </p:txBody>
      </p:sp>
      <p:sp>
        <p:nvSpPr>
          <p:cNvPr id="16" name="六边形 15"/>
          <p:cNvSpPr/>
          <p:nvPr/>
        </p:nvSpPr>
        <p:spPr>
          <a:xfrm>
            <a:off x="4837292" y="3881802"/>
            <a:ext cx="1998568"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恢复安全状态</a:t>
            </a:r>
          </a:p>
        </p:txBody>
      </p:sp>
      <p:cxnSp>
        <p:nvCxnSpPr>
          <p:cNvPr id="17" name="直接箭头连接符 16"/>
          <p:cNvCxnSpPr/>
          <p:nvPr/>
        </p:nvCxnSpPr>
        <p:spPr>
          <a:xfrm flipH="1" flipV="1">
            <a:off x="5398774" y="2969629"/>
            <a:ext cx="253" cy="396429"/>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6228962" y="2979154"/>
            <a:ext cx="0" cy="90264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5398774" y="3653875"/>
            <a:ext cx="253" cy="22792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0"/>
            <a:endCxn id="14" idx="3"/>
          </p:cNvCxnSpPr>
          <p:nvPr/>
        </p:nvCxnSpPr>
        <p:spPr>
          <a:xfrm flipV="1">
            <a:off x="4215742" y="2825612"/>
            <a:ext cx="860376" cy="120127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090242" y="3506119"/>
            <a:ext cx="126492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1113168" y="4005090"/>
            <a:ext cx="1188010" cy="286947"/>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7030A0"/>
                </a:solidFill>
                <a:latin typeface="华文新魏" panose="02010800040101010101" pitchFamily="2" charset="-122"/>
                <a:ea typeface="华文新魏" panose="02010800040101010101" pitchFamily="2" charset="-122"/>
              </a:rPr>
              <a:t>预防服务</a:t>
            </a:r>
          </a:p>
        </p:txBody>
      </p:sp>
      <p:sp>
        <p:nvSpPr>
          <p:cNvPr id="23" name="圆角矩形 22"/>
          <p:cNvSpPr/>
          <p:nvPr/>
        </p:nvSpPr>
        <p:spPr>
          <a:xfrm>
            <a:off x="1104434" y="4361316"/>
            <a:ext cx="1185940" cy="28694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新魏" panose="02010800040101010101" pitchFamily="2" charset="-122"/>
                <a:ea typeface="华文新魏" panose="02010800040101010101" pitchFamily="2" charset="-122"/>
              </a:rPr>
              <a:t>支撑服务</a:t>
            </a:r>
          </a:p>
        </p:txBody>
      </p:sp>
      <p:sp>
        <p:nvSpPr>
          <p:cNvPr id="25" name="六边形 24"/>
          <p:cNvSpPr/>
          <p:nvPr/>
        </p:nvSpPr>
        <p:spPr>
          <a:xfrm>
            <a:off x="1044386" y="4753170"/>
            <a:ext cx="1346221" cy="545697"/>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新魏" panose="02010800040101010101" pitchFamily="2" charset="-122"/>
                <a:ea typeface="华文新魏" panose="02010800040101010101" pitchFamily="2" charset="-122"/>
              </a:rPr>
              <a:t>检测与</a:t>
            </a:r>
            <a:endParaRPr lang="en-US" altLang="zh-CN" sz="1600" dirty="0">
              <a:solidFill>
                <a:schemeClr val="tx1"/>
              </a:solidFill>
              <a:latin typeface="华文新魏" panose="02010800040101010101" pitchFamily="2" charset="-122"/>
              <a:ea typeface="华文新魏" panose="02010800040101010101" pitchFamily="2" charset="-122"/>
            </a:endParaRPr>
          </a:p>
          <a:p>
            <a:pPr algn="ctr"/>
            <a:r>
              <a:rPr lang="zh-CN" altLang="en-US" sz="1600" dirty="0">
                <a:solidFill>
                  <a:schemeClr val="tx1"/>
                </a:solidFill>
                <a:latin typeface="华文新魏" panose="02010800040101010101" pitchFamily="2" charset="-122"/>
                <a:ea typeface="华文新魏" panose="02010800040101010101" pitchFamily="2" charset="-122"/>
              </a:rPr>
              <a:t>恢复服务</a:t>
            </a:r>
          </a:p>
        </p:txBody>
      </p:sp>
      <p:sp>
        <p:nvSpPr>
          <p:cNvPr id="26" name="竖卷形 25"/>
          <p:cNvSpPr/>
          <p:nvPr/>
        </p:nvSpPr>
        <p:spPr>
          <a:xfrm>
            <a:off x="7326595" y="2219766"/>
            <a:ext cx="399810" cy="1604886"/>
          </a:xfrm>
          <a:prstGeom prst="verticalScroll">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dirty="0">
                <a:solidFill>
                  <a:schemeClr val="tx1"/>
                </a:solidFill>
                <a:latin typeface="华文新魏" panose="02010800040101010101" pitchFamily="2" charset="-122"/>
                <a:ea typeface="华文新魏" panose="02010800040101010101" pitchFamily="2" charset="-122"/>
              </a:rPr>
              <a:t>资源</a:t>
            </a:r>
          </a:p>
        </p:txBody>
      </p:sp>
      <p:sp>
        <p:nvSpPr>
          <p:cNvPr id="27" name="竖卷形 26"/>
          <p:cNvSpPr/>
          <p:nvPr/>
        </p:nvSpPr>
        <p:spPr>
          <a:xfrm>
            <a:off x="1642459" y="1744937"/>
            <a:ext cx="751029" cy="1817287"/>
          </a:xfrm>
          <a:prstGeom prst="verticalScroll">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dirty="0">
                <a:solidFill>
                  <a:schemeClr val="tx1"/>
                </a:solidFill>
                <a:latin typeface="华文新魏" panose="02010800040101010101" pitchFamily="2" charset="-122"/>
                <a:ea typeface="华文新魏" panose="02010800040101010101" pitchFamily="2" charset="-122"/>
              </a:rPr>
              <a:t>用户</a:t>
            </a:r>
            <a:endParaRPr lang="en-US" altLang="zh-CN" dirty="0">
              <a:solidFill>
                <a:schemeClr val="tx1"/>
              </a:solidFill>
              <a:latin typeface="华文新魏" panose="02010800040101010101" pitchFamily="2" charset="-122"/>
              <a:ea typeface="华文新魏" panose="02010800040101010101" pitchFamily="2" charset="-122"/>
            </a:endParaRPr>
          </a:p>
          <a:p>
            <a:pPr algn="ctr"/>
            <a:r>
              <a:rPr lang="zh-CN" altLang="en-US" dirty="0">
                <a:solidFill>
                  <a:schemeClr val="tx1"/>
                </a:solidFill>
                <a:latin typeface="华文新魏" panose="02010800040101010101" pitchFamily="2" charset="-122"/>
                <a:ea typeface="华文新魏" panose="02010800040101010101" pitchFamily="2" charset="-122"/>
              </a:rPr>
              <a:t>或</a:t>
            </a:r>
            <a:endParaRPr lang="en-US" altLang="zh-CN" dirty="0">
              <a:solidFill>
                <a:schemeClr val="tx1"/>
              </a:solidFill>
              <a:latin typeface="华文新魏" panose="02010800040101010101" pitchFamily="2" charset="-122"/>
              <a:ea typeface="华文新魏" panose="02010800040101010101" pitchFamily="2" charset="-122"/>
            </a:endParaRPr>
          </a:p>
          <a:p>
            <a:pPr algn="ctr"/>
            <a:r>
              <a:rPr lang="zh-CN" altLang="en-US" dirty="0">
                <a:solidFill>
                  <a:schemeClr val="tx1"/>
                </a:solidFill>
                <a:latin typeface="华文新魏" panose="02010800040101010101" pitchFamily="2" charset="-122"/>
                <a:ea typeface="华文新魏" panose="02010800040101010101" pitchFamily="2" charset="-122"/>
              </a:rPr>
              <a:t>进程</a:t>
            </a:r>
          </a:p>
        </p:txBody>
      </p:sp>
      <p:sp>
        <p:nvSpPr>
          <p:cNvPr id="28" name="TextBox 38"/>
          <p:cNvSpPr txBox="1">
            <a:spLocks/>
          </p:cNvSpPr>
          <p:nvPr/>
        </p:nvSpPr>
        <p:spPr bwMode="auto">
          <a:xfrm>
            <a:off x="2653518" y="4351617"/>
            <a:ext cx="5132279" cy="118090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solidFill>
                  <a:srgbClr val="FF0000"/>
                </a:solidFill>
                <a:latin typeface="华文楷体" panose="02010600040101010101" pitchFamily="2" charset="-122"/>
                <a:ea typeface="华文楷体" panose="02010600040101010101" pitchFamily="2" charset="-122"/>
              </a:rPr>
              <a:t>检测与恢复服务</a:t>
            </a:r>
            <a:r>
              <a:rPr lang="zh-CN" altLang="en-US" sz="2000" dirty="0">
                <a:latin typeface="华文楷体" panose="02010600040101010101" pitchFamily="2" charset="-122"/>
                <a:ea typeface="华文楷体" panose="02010600040101010101" pitchFamily="2" charset="-122"/>
              </a:rPr>
              <a:t>主要用于检测安全漏洞的出现，且在出现安全漏洞后，采取恢复行动，或者降低安全漏洞带来的影响。</a:t>
            </a:r>
            <a:endParaRPr lang="en-US" altLang="zh-CN" sz="2000" dirty="0">
              <a:latin typeface="华文楷体" panose="02010600040101010101" pitchFamily="2" charset="-122"/>
              <a:ea typeface="华文楷体" panose="02010600040101010101" pitchFamily="2" charset="-122"/>
            </a:endParaRPr>
          </a:p>
        </p:txBody>
      </p:sp>
      <p:sp>
        <p:nvSpPr>
          <p:cNvPr id="29" name="圆角矩形标注 28"/>
          <p:cNvSpPr/>
          <p:nvPr/>
        </p:nvSpPr>
        <p:spPr>
          <a:xfrm>
            <a:off x="1068043" y="3607895"/>
            <a:ext cx="1585475" cy="315896"/>
          </a:xfrm>
          <a:prstGeom prst="wedgeRoundRectCallout">
            <a:avLst>
              <a:gd name="adj1" fmla="val 63427"/>
              <a:gd name="adj2" fmla="val 3023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检测可疑行为</a:t>
            </a:r>
          </a:p>
        </p:txBody>
      </p:sp>
      <p:sp>
        <p:nvSpPr>
          <p:cNvPr id="30" name="圆角矩形标注 29"/>
          <p:cNvSpPr/>
          <p:nvPr/>
        </p:nvSpPr>
        <p:spPr>
          <a:xfrm>
            <a:off x="3831772" y="802699"/>
            <a:ext cx="3889082" cy="560766"/>
          </a:xfrm>
          <a:prstGeom prst="wedgeRoundRectCallout">
            <a:avLst>
              <a:gd name="adj1" fmla="val 1708"/>
              <a:gd name="adj2" fmla="val 27992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在系统发现错误或受到攻击时，定位错误和找到攻击得逞的原因</a:t>
            </a:r>
          </a:p>
        </p:txBody>
      </p:sp>
      <p:sp>
        <p:nvSpPr>
          <p:cNvPr id="31" name="圆角矩形标注 30"/>
          <p:cNvSpPr/>
          <p:nvPr/>
        </p:nvSpPr>
        <p:spPr>
          <a:xfrm>
            <a:off x="3138505" y="1878966"/>
            <a:ext cx="2044245" cy="562556"/>
          </a:xfrm>
          <a:prstGeom prst="wedgeRoundRectCallout">
            <a:avLst>
              <a:gd name="adj1" fmla="val 51866"/>
              <a:gd name="adj2" fmla="val 21817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检验系统或者数据是否仍然完整</a:t>
            </a:r>
          </a:p>
        </p:txBody>
      </p:sp>
      <p:sp>
        <p:nvSpPr>
          <p:cNvPr id="32" name="圆角矩形标注 31"/>
          <p:cNvSpPr/>
          <p:nvPr/>
        </p:nvSpPr>
        <p:spPr>
          <a:xfrm>
            <a:off x="2702930" y="2553267"/>
            <a:ext cx="1721589" cy="1212576"/>
          </a:xfrm>
          <a:prstGeom prst="wedgeRoundRectCallout">
            <a:avLst>
              <a:gd name="adj1" fmla="val 75046"/>
              <a:gd name="adj2" fmla="val 6794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a:r>
              <a:rPr lang="zh-CN" altLang="en-US" dirty="0">
                <a:solidFill>
                  <a:schemeClr val="tx1"/>
                </a:solidFill>
              </a:rPr>
              <a:t>保证发生安全漏洞时，系统能够恢复到安全状态</a:t>
            </a:r>
          </a:p>
        </p:txBody>
      </p:sp>
    </p:spTree>
    <p:extLst>
      <p:ext uri="{BB962C8B-B14F-4D97-AF65-F5344CB8AC3E}">
        <p14:creationId xmlns:p14="http://schemas.microsoft.com/office/powerpoint/2010/main" val="4067106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Effect transition="in" filter="fade">
                                      <p:cBhvr>
                                        <p:cTn id="21" dur="500"/>
                                        <p:tgtEl>
                                          <p:spTgt spid="30"/>
                                        </p:tgtEl>
                                      </p:cBhvr>
                                    </p:animEffect>
                                  </p:childTnLst>
                                </p:cTn>
                              </p:par>
                            </p:childTnLst>
                          </p:cTn>
                        </p:par>
                        <p:par>
                          <p:cTn id="22" fill="hold">
                            <p:stCondLst>
                              <p:cond delay="500"/>
                            </p:stCondLst>
                            <p:childTnLst>
                              <p:par>
                                <p:cTn id="23" presetID="53" presetClass="entr" presetSubtype="16"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ppt_w</p:attrName>
                                        </p:attrNameLst>
                                      </p:cBhvr>
                                      <p:tavLst>
                                        <p:tav tm="0">
                                          <p:val>
                                            <p:fltVal val="0"/>
                                          </p:val>
                                        </p:tav>
                                        <p:tav tm="100000">
                                          <p:val>
                                            <p:strVal val="#ppt_w"/>
                                          </p:val>
                                        </p:tav>
                                      </p:tavLst>
                                    </p:anim>
                                    <p:anim calcmode="lin" valueType="num">
                                      <p:cBhvr>
                                        <p:cTn id="33" dur="500" fill="hold"/>
                                        <p:tgtEl>
                                          <p:spTgt spid="31"/>
                                        </p:tgtEl>
                                        <p:attrNameLst>
                                          <p:attrName>ppt_h</p:attrName>
                                        </p:attrNameLst>
                                      </p:cBhvr>
                                      <p:tavLst>
                                        <p:tav tm="0">
                                          <p:val>
                                            <p:fltVal val="0"/>
                                          </p:val>
                                        </p:tav>
                                        <p:tav tm="100000">
                                          <p:val>
                                            <p:strVal val="#ppt_h"/>
                                          </p:val>
                                        </p:tav>
                                      </p:tavLst>
                                    </p:anim>
                                    <p:animEffect transition="in" filter="fade">
                                      <p:cBhvr>
                                        <p:cTn id="34" dur="500"/>
                                        <p:tgtEl>
                                          <p:spTgt spid="31"/>
                                        </p:tgtEl>
                                      </p:cBhvr>
                                    </p:animEffect>
                                  </p:childTnLst>
                                </p:cTn>
                              </p:par>
                            </p:childTnLst>
                          </p:cTn>
                        </p:par>
                        <p:par>
                          <p:cTn id="35" fill="hold">
                            <p:stCondLst>
                              <p:cond delay="500"/>
                            </p:stCondLst>
                            <p:childTnLst>
                              <p:par>
                                <p:cTn id="36" presetID="53" presetClass="entr" presetSubtype="16"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Effect transition="in" filter="fade">
                                      <p:cBhvr>
                                        <p:cTn id="40" dur="500"/>
                                        <p:tgtEl>
                                          <p:spTgt spid="21"/>
                                        </p:tgtEl>
                                      </p:cBhvr>
                                    </p:animEffect>
                                  </p:childTnLst>
                                </p:cTn>
                              </p:par>
                            </p:childTnLst>
                          </p:cTn>
                        </p:par>
                        <p:par>
                          <p:cTn id="41" fill="hold">
                            <p:stCondLst>
                              <p:cond delay="1000"/>
                            </p:stCondLst>
                            <p:childTnLst>
                              <p:par>
                                <p:cTn id="42" presetID="22" presetClass="entr" presetSubtype="4"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500" fill="hold"/>
                                        <p:tgtEl>
                                          <p:spTgt spid="32"/>
                                        </p:tgtEl>
                                        <p:attrNameLst>
                                          <p:attrName>ppt_w</p:attrName>
                                        </p:attrNameLst>
                                      </p:cBhvr>
                                      <p:tavLst>
                                        <p:tav tm="0">
                                          <p:val>
                                            <p:fltVal val="0"/>
                                          </p:val>
                                        </p:tav>
                                        <p:tav tm="100000">
                                          <p:val>
                                            <p:strVal val="#ppt_w"/>
                                          </p:val>
                                        </p:tav>
                                      </p:tavLst>
                                    </p:anim>
                                    <p:anim calcmode="lin" valueType="num">
                                      <p:cBhvr>
                                        <p:cTn id="50" dur="500" fill="hold"/>
                                        <p:tgtEl>
                                          <p:spTgt spid="32"/>
                                        </p:tgtEl>
                                        <p:attrNameLst>
                                          <p:attrName>ppt_h</p:attrName>
                                        </p:attrNameLst>
                                      </p:cBhvr>
                                      <p:tavLst>
                                        <p:tav tm="0">
                                          <p:val>
                                            <p:fltVal val="0"/>
                                          </p:val>
                                        </p:tav>
                                        <p:tav tm="100000">
                                          <p:val>
                                            <p:strVal val="#ppt_h"/>
                                          </p:val>
                                        </p:tav>
                                      </p:tavLst>
                                    </p:anim>
                                    <p:animEffect transition="in" filter="fade">
                                      <p:cBhvr>
                                        <p:cTn id="51" dur="500"/>
                                        <p:tgtEl>
                                          <p:spTgt spid="32"/>
                                        </p:tgtEl>
                                      </p:cBhvr>
                                    </p:animEffect>
                                  </p:childTnLst>
                                </p:cTn>
                              </p:par>
                            </p:childTnLst>
                          </p:cTn>
                        </p:par>
                        <p:par>
                          <p:cTn id="52" fill="hold">
                            <p:stCondLst>
                              <p:cond delay="500"/>
                            </p:stCondLst>
                            <p:childTnLst>
                              <p:par>
                                <p:cTn id="53" presetID="53" presetClass="entr" presetSubtype="16"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childTnLst>
                          </p:cTn>
                        </p:par>
                        <p:par>
                          <p:cTn id="58" fill="hold">
                            <p:stCondLst>
                              <p:cond delay="1000"/>
                            </p:stCondLst>
                            <p:childTnLst>
                              <p:par>
                                <p:cTn id="59" presetID="53" presetClass="entr" presetSubtype="16"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animBg="1"/>
      <p:bldP spid="3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2"/>
            <a:ext cx="234361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安全服务模型</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立方体 11"/>
          <p:cNvSpPr/>
          <p:nvPr/>
        </p:nvSpPr>
        <p:spPr>
          <a:xfrm>
            <a:off x="2397926" y="5591718"/>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38"/>
          <p:cNvSpPr txBox="1">
            <a:spLocks/>
          </p:cNvSpPr>
          <p:nvPr/>
        </p:nvSpPr>
        <p:spPr bwMode="auto">
          <a:xfrm>
            <a:off x="3481494" y="5812433"/>
            <a:ext cx="2488042" cy="248177"/>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系统保护</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4" name="立方体 13"/>
          <p:cNvSpPr/>
          <p:nvPr/>
        </p:nvSpPr>
        <p:spPr>
          <a:xfrm>
            <a:off x="2400952" y="5324735"/>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8"/>
          <p:cNvSpPr txBox="1">
            <a:spLocks/>
          </p:cNvSpPr>
          <p:nvPr/>
        </p:nvSpPr>
        <p:spPr bwMode="auto">
          <a:xfrm>
            <a:off x="3484520" y="5544636"/>
            <a:ext cx="2488042" cy="24899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安全性管理</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6" name="立方体 15"/>
          <p:cNvSpPr/>
          <p:nvPr/>
        </p:nvSpPr>
        <p:spPr>
          <a:xfrm>
            <a:off x="2397926" y="5051626"/>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8"/>
          <p:cNvSpPr txBox="1">
            <a:spLocks/>
          </p:cNvSpPr>
          <p:nvPr/>
        </p:nvSpPr>
        <p:spPr bwMode="auto">
          <a:xfrm>
            <a:off x="3481494" y="5258178"/>
            <a:ext cx="2488042" cy="27186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密钥管理</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18" name="立方体 17"/>
          <p:cNvSpPr/>
          <p:nvPr/>
        </p:nvSpPr>
        <p:spPr>
          <a:xfrm>
            <a:off x="2397926" y="4770840"/>
            <a:ext cx="4761495" cy="487942"/>
          </a:xfrm>
          <a:prstGeom prst="cube">
            <a:avLst>
              <a:gd name="adj" fmla="val 42007"/>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立方体 18"/>
          <p:cNvSpPr/>
          <p:nvPr/>
        </p:nvSpPr>
        <p:spPr>
          <a:xfrm>
            <a:off x="2401374" y="4485087"/>
            <a:ext cx="4761495" cy="487942"/>
          </a:xfrm>
          <a:prstGeom prst="cube">
            <a:avLst>
              <a:gd name="adj" fmla="val 42007"/>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38"/>
          <p:cNvSpPr txBox="1">
            <a:spLocks/>
          </p:cNvSpPr>
          <p:nvPr/>
        </p:nvSpPr>
        <p:spPr bwMode="auto">
          <a:xfrm>
            <a:off x="3481494" y="4707450"/>
            <a:ext cx="2488042" cy="25605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latin typeface="华文新魏" panose="02010800040101010101" pitchFamily="2" charset="-122"/>
                <a:ea typeface="华文新魏" panose="02010800040101010101" pitchFamily="2" charset="-122"/>
              </a:rPr>
              <a:t>受保护的通信</a:t>
            </a:r>
            <a:endParaRPr lang="en-US" altLang="zh-CN" dirty="0">
              <a:latin typeface="华文新魏" panose="02010800040101010101" pitchFamily="2" charset="-122"/>
              <a:ea typeface="华文新魏" panose="02010800040101010101" pitchFamily="2" charset="-122"/>
            </a:endParaRPr>
          </a:p>
        </p:txBody>
      </p:sp>
      <p:sp>
        <p:nvSpPr>
          <p:cNvPr id="21" name="TextBox 38"/>
          <p:cNvSpPr txBox="1">
            <a:spLocks/>
          </p:cNvSpPr>
          <p:nvPr/>
        </p:nvSpPr>
        <p:spPr bwMode="auto">
          <a:xfrm>
            <a:off x="3481494" y="4994236"/>
            <a:ext cx="2488042" cy="2550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dirty="0">
                <a:solidFill>
                  <a:schemeClr val="bg1"/>
                </a:solidFill>
                <a:latin typeface="华文新魏" panose="02010800040101010101" pitchFamily="2" charset="-122"/>
                <a:ea typeface="华文新魏" panose="02010800040101010101" pitchFamily="2" charset="-122"/>
              </a:rPr>
              <a:t>鉴别</a:t>
            </a:r>
            <a:endParaRPr lang="en-US" altLang="zh-CN" dirty="0">
              <a:solidFill>
                <a:schemeClr val="bg1"/>
              </a:solidFill>
              <a:latin typeface="华文新魏" panose="02010800040101010101" pitchFamily="2" charset="-122"/>
              <a:ea typeface="华文新魏" panose="02010800040101010101" pitchFamily="2" charset="-122"/>
            </a:endParaRPr>
          </a:p>
        </p:txBody>
      </p:sp>
      <p:sp>
        <p:nvSpPr>
          <p:cNvPr id="22" name="立方体 21"/>
          <p:cNvSpPr/>
          <p:nvPr/>
        </p:nvSpPr>
        <p:spPr>
          <a:xfrm>
            <a:off x="2580704" y="2082346"/>
            <a:ext cx="4429181" cy="2565557"/>
          </a:xfrm>
          <a:prstGeom prst="cube">
            <a:avLst>
              <a:gd name="adj" fmla="val 54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2833422" y="2711699"/>
            <a:ext cx="831858" cy="216531"/>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认证</a:t>
            </a:r>
          </a:p>
        </p:txBody>
      </p:sp>
      <p:sp>
        <p:nvSpPr>
          <p:cNvPr id="25" name="圆角矩形 24"/>
          <p:cNvSpPr/>
          <p:nvPr/>
        </p:nvSpPr>
        <p:spPr>
          <a:xfrm>
            <a:off x="2833422" y="3073805"/>
            <a:ext cx="831858" cy="216531"/>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授权</a:t>
            </a:r>
          </a:p>
        </p:txBody>
      </p:sp>
      <p:sp>
        <p:nvSpPr>
          <p:cNvPr id="26" name="圆角矩形 25"/>
          <p:cNvSpPr/>
          <p:nvPr/>
        </p:nvSpPr>
        <p:spPr>
          <a:xfrm>
            <a:off x="2833818" y="3576302"/>
            <a:ext cx="1151731" cy="238699"/>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访问控制</a:t>
            </a:r>
          </a:p>
        </p:txBody>
      </p:sp>
      <p:sp>
        <p:nvSpPr>
          <p:cNvPr id="27" name="圆角矩形 26"/>
          <p:cNvSpPr/>
          <p:nvPr/>
        </p:nvSpPr>
        <p:spPr>
          <a:xfrm>
            <a:off x="5139137" y="2280661"/>
            <a:ext cx="1190361" cy="286947"/>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交易隐私</a:t>
            </a:r>
          </a:p>
        </p:txBody>
      </p:sp>
      <p:sp>
        <p:nvSpPr>
          <p:cNvPr id="28" name="圆角矩形 27"/>
          <p:cNvSpPr/>
          <p:nvPr/>
        </p:nvSpPr>
        <p:spPr>
          <a:xfrm>
            <a:off x="5139137" y="2736805"/>
            <a:ext cx="1190361" cy="253841"/>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7030A0"/>
                </a:solidFill>
                <a:latin typeface="华文新魏" panose="02010800040101010101" pitchFamily="2" charset="-122"/>
                <a:ea typeface="华文新魏" panose="02010800040101010101" pitchFamily="2" charset="-122"/>
              </a:rPr>
              <a:t>不可否认</a:t>
            </a:r>
          </a:p>
        </p:txBody>
      </p:sp>
      <p:sp>
        <p:nvSpPr>
          <p:cNvPr id="29" name="六边形 28"/>
          <p:cNvSpPr/>
          <p:nvPr/>
        </p:nvSpPr>
        <p:spPr>
          <a:xfrm>
            <a:off x="2773354" y="4323022"/>
            <a:ext cx="1400391"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入侵检测</a:t>
            </a:r>
          </a:p>
        </p:txBody>
      </p:sp>
      <p:sp>
        <p:nvSpPr>
          <p:cNvPr id="30" name="六边形 29"/>
          <p:cNvSpPr/>
          <p:nvPr/>
        </p:nvSpPr>
        <p:spPr>
          <a:xfrm>
            <a:off x="5034121" y="3121743"/>
            <a:ext cx="1400391"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审计</a:t>
            </a:r>
          </a:p>
        </p:txBody>
      </p:sp>
      <p:sp>
        <p:nvSpPr>
          <p:cNvPr id="31" name="六边形 30"/>
          <p:cNvSpPr/>
          <p:nvPr/>
        </p:nvSpPr>
        <p:spPr>
          <a:xfrm>
            <a:off x="4636697" y="3806205"/>
            <a:ext cx="1400391"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整体检验</a:t>
            </a:r>
          </a:p>
        </p:txBody>
      </p:sp>
      <p:sp>
        <p:nvSpPr>
          <p:cNvPr id="32" name="六边形 31"/>
          <p:cNvSpPr/>
          <p:nvPr/>
        </p:nvSpPr>
        <p:spPr>
          <a:xfrm>
            <a:off x="4795295" y="4321949"/>
            <a:ext cx="1998568" cy="288032"/>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恢复安全状态</a:t>
            </a:r>
          </a:p>
        </p:txBody>
      </p:sp>
      <p:cxnSp>
        <p:nvCxnSpPr>
          <p:cNvPr id="33" name="直接箭头连接符 32"/>
          <p:cNvCxnSpPr>
            <a:endCxn id="27" idx="1"/>
          </p:cNvCxnSpPr>
          <p:nvPr/>
        </p:nvCxnSpPr>
        <p:spPr>
          <a:xfrm>
            <a:off x="2277416" y="2423535"/>
            <a:ext cx="2861721" cy="6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23" idx="1"/>
          </p:cNvCxnSpPr>
          <p:nvPr/>
        </p:nvCxnSpPr>
        <p:spPr>
          <a:xfrm flipV="1">
            <a:off x="2270917" y="2819965"/>
            <a:ext cx="562505" cy="3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2270917" y="3171819"/>
            <a:ext cx="562505" cy="3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2270917" y="3693198"/>
            <a:ext cx="562505" cy="39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5" idx="2"/>
          </p:cNvCxnSpPr>
          <p:nvPr/>
        </p:nvCxnSpPr>
        <p:spPr>
          <a:xfrm flipV="1">
            <a:off x="3249351" y="3290336"/>
            <a:ext cx="0" cy="26475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3340553" y="3815003"/>
            <a:ext cx="0" cy="506946"/>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flipV="1">
            <a:off x="5356777" y="3409776"/>
            <a:ext cx="253" cy="396429"/>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6186965" y="3419301"/>
            <a:ext cx="0" cy="90264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5356777" y="4094022"/>
            <a:ext cx="253" cy="22792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28" idx="1"/>
          </p:cNvCxnSpPr>
          <p:nvPr/>
        </p:nvCxnSpPr>
        <p:spPr>
          <a:xfrm>
            <a:off x="2277416" y="2605108"/>
            <a:ext cx="2861721" cy="25861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3" idx="3"/>
            <a:endCxn id="30" idx="3"/>
          </p:cNvCxnSpPr>
          <p:nvPr/>
        </p:nvCxnSpPr>
        <p:spPr>
          <a:xfrm>
            <a:off x="3665280" y="2819965"/>
            <a:ext cx="1368841" cy="445794"/>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5" idx="3"/>
            <a:endCxn id="30" idx="3"/>
          </p:cNvCxnSpPr>
          <p:nvPr/>
        </p:nvCxnSpPr>
        <p:spPr>
          <a:xfrm>
            <a:off x="3665280" y="3182071"/>
            <a:ext cx="1368841" cy="83688"/>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6" idx="3"/>
            <a:endCxn id="30" idx="3"/>
          </p:cNvCxnSpPr>
          <p:nvPr/>
        </p:nvCxnSpPr>
        <p:spPr>
          <a:xfrm flipV="1">
            <a:off x="3985549" y="3265759"/>
            <a:ext cx="1048572" cy="429893"/>
          </a:xfrm>
          <a:prstGeom prst="straightConnector1">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9" idx="0"/>
            <a:endCxn id="30" idx="3"/>
          </p:cNvCxnSpPr>
          <p:nvPr/>
        </p:nvCxnSpPr>
        <p:spPr>
          <a:xfrm flipV="1">
            <a:off x="4173745" y="3265759"/>
            <a:ext cx="860376" cy="120127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9" idx="0"/>
            <a:endCxn id="32" idx="3"/>
          </p:cNvCxnSpPr>
          <p:nvPr/>
        </p:nvCxnSpPr>
        <p:spPr>
          <a:xfrm flipV="1">
            <a:off x="4173745" y="4465965"/>
            <a:ext cx="621550" cy="10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8" idx="3"/>
          </p:cNvCxnSpPr>
          <p:nvPr/>
        </p:nvCxnSpPr>
        <p:spPr>
          <a:xfrm flipV="1">
            <a:off x="6329498" y="2863725"/>
            <a:ext cx="1000947" cy="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26" idx="3"/>
          </p:cNvCxnSpPr>
          <p:nvPr/>
        </p:nvCxnSpPr>
        <p:spPr>
          <a:xfrm flipV="1">
            <a:off x="3985549" y="3693198"/>
            <a:ext cx="3327624" cy="245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6048245" y="3946266"/>
            <a:ext cx="1264928"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071171" y="4445237"/>
            <a:ext cx="1188010" cy="286947"/>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7030A0"/>
                </a:solidFill>
                <a:latin typeface="华文新魏" panose="02010800040101010101" pitchFamily="2" charset="-122"/>
                <a:ea typeface="华文新魏" panose="02010800040101010101" pitchFamily="2" charset="-122"/>
              </a:rPr>
              <a:t>预防服务</a:t>
            </a:r>
          </a:p>
        </p:txBody>
      </p:sp>
      <p:sp>
        <p:nvSpPr>
          <p:cNvPr id="52" name="圆角矩形 51"/>
          <p:cNvSpPr/>
          <p:nvPr/>
        </p:nvSpPr>
        <p:spPr>
          <a:xfrm>
            <a:off x="1062437" y="4801463"/>
            <a:ext cx="1185940" cy="286947"/>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华文新魏" panose="02010800040101010101" pitchFamily="2" charset="-122"/>
                <a:ea typeface="华文新魏" panose="02010800040101010101" pitchFamily="2" charset="-122"/>
              </a:rPr>
              <a:t>支撑服务</a:t>
            </a:r>
          </a:p>
        </p:txBody>
      </p:sp>
      <p:sp>
        <p:nvSpPr>
          <p:cNvPr id="53" name="六边形 52"/>
          <p:cNvSpPr/>
          <p:nvPr/>
        </p:nvSpPr>
        <p:spPr>
          <a:xfrm>
            <a:off x="1002389" y="5193317"/>
            <a:ext cx="1346221" cy="545697"/>
          </a:xfrm>
          <a:prstGeom prst="hexagon">
            <a:avLst/>
          </a:prstGeom>
          <a:solidFill>
            <a:srgbClr val="A1FDC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华文新魏" panose="02010800040101010101" pitchFamily="2" charset="-122"/>
                <a:ea typeface="华文新魏" panose="02010800040101010101" pitchFamily="2" charset="-122"/>
              </a:rPr>
              <a:t>检测与</a:t>
            </a:r>
            <a:endParaRPr lang="en-US" altLang="zh-CN" sz="1600" dirty="0">
              <a:solidFill>
                <a:schemeClr val="tx1"/>
              </a:solidFill>
              <a:latin typeface="华文新魏" panose="02010800040101010101" pitchFamily="2" charset="-122"/>
              <a:ea typeface="华文新魏" panose="02010800040101010101" pitchFamily="2" charset="-122"/>
            </a:endParaRPr>
          </a:p>
          <a:p>
            <a:pPr algn="ctr"/>
            <a:r>
              <a:rPr lang="zh-CN" altLang="en-US" sz="1600" dirty="0">
                <a:solidFill>
                  <a:schemeClr val="tx1"/>
                </a:solidFill>
                <a:latin typeface="华文新魏" panose="02010800040101010101" pitchFamily="2" charset="-122"/>
                <a:ea typeface="华文新魏" panose="02010800040101010101" pitchFamily="2" charset="-122"/>
              </a:rPr>
              <a:t>恢复服务</a:t>
            </a:r>
          </a:p>
        </p:txBody>
      </p:sp>
      <p:sp>
        <p:nvSpPr>
          <p:cNvPr id="54" name="竖卷形 53"/>
          <p:cNvSpPr/>
          <p:nvPr/>
        </p:nvSpPr>
        <p:spPr>
          <a:xfrm>
            <a:off x="7284598" y="2659913"/>
            <a:ext cx="399810" cy="1604886"/>
          </a:xfrm>
          <a:prstGeom prst="verticalScroll">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dirty="0">
                <a:solidFill>
                  <a:schemeClr val="tx1"/>
                </a:solidFill>
                <a:latin typeface="华文新魏" panose="02010800040101010101" pitchFamily="2" charset="-122"/>
                <a:ea typeface="华文新魏" panose="02010800040101010101" pitchFamily="2" charset="-122"/>
              </a:rPr>
              <a:t>资源</a:t>
            </a:r>
          </a:p>
        </p:txBody>
      </p:sp>
      <p:sp>
        <p:nvSpPr>
          <p:cNvPr id="55" name="竖卷形 54"/>
          <p:cNvSpPr/>
          <p:nvPr/>
        </p:nvSpPr>
        <p:spPr>
          <a:xfrm>
            <a:off x="1600462" y="2185084"/>
            <a:ext cx="751029" cy="1817287"/>
          </a:xfrm>
          <a:prstGeom prst="verticalScroll">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zh-CN" altLang="en-US" dirty="0">
                <a:solidFill>
                  <a:schemeClr val="tx1"/>
                </a:solidFill>
                <a:latin typeface="华文新魏" panose="02010800040101010101" pitchFamily="2" charset="-122"/>
                <a:ea typeface="华文新魏" panose="02010800040101010101" pitchFamily="2" charset="-122"/>
              </a:rPr>
              <a:t>用户</a:t>
            </a:r>
            <a:endParaRPr lang="en-US" altLang="zh-CN" dirty="0">
              <a:solidFill>
                <a:schemeClr val="tx1"/>
              </a:solidFill>
              <a:latin typeface="华文新魏" panose="02010800040101010101" pitchFamily="2" charset="-122"/>
              <a:ea typeface="华文新魏" panose="02010800040101010101" pitchFamily="2" charset="-122"/>
            </a:endParaRPr>
          </a:p>
          <a:p>
            <a:pPr algn="ctr"/>
            <a:r>
              <a:rPr lang="zh-CN" altLang="en-US" dirty="0">
                <a:solidFill>
                  <a:schemeClr val="tx1"/>
                </a:solidFill>
                <a:latin typeface="华文新魏" panose="02010800040101010101" pitchFamily="2" charset="-122"/>
                <a:ea typeface="华文新魏" panose="02010800040101010101" pitchFamily="2" charset="-122"/>
              </a:rPr>
              <a:t>或</a:t>
            </a:r>
            <a:endParaRPr lang="en-US" altLang="zh-CN" dirty="0">
              <a:solidFill>
                <a:schemeClr val="tx1"/>
              </a:solidFill>
              <a:latin typeface="华文新魏" panose="02010800040101010101" pitchFamily="2" charset="-122"/>
              <a:ea typeface="华文新魏" panose="02010800040101010101" pitchFamily="2" charset="-122"/>
            </a:endParaRPr>
          </a:p>
          <a:p>
            <a:pPr algn="ctr"/>
            <a:r>
              <a:rPr lang="zh-CN" altLang="en-US" dirty="0">
                <a:solidFill>
                  <a:schemeClr val="tx1"/>
                </a:solidFill>
                <a:latin typeface="华文新魏" panose="02010800040101010101" pitchFamily="2" charset="-122"/>
                <a:ea typeface="华文新魏" panose="02010800040101010101" pitchFamily="2" charset="-122"/>
              </a:rPr>
              <a:t>进程</a:t>
            </a:r>
          </a:p>
        </p:txBody>
      </p:sp>
    </p:spTree>
    <p:extLst>
      <p:ext uri="{BB962C8B-B14F-4D97-AF65-F5344CB8AC3E}">
        <p14:creationId xmlns:p14="http://schemas.microsoft.com/office/powerpoint/2010/main" val="1219952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3"/>
            <a:ext cx="789730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安全目标、安全需求、安全服务和安全机制之间的关系</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8" name="椭圆 97"/>
          <p:cNvSpPr/>
          <p:nvPr/>
        </p:nvSpPr>
        <p:spPr>
          <a:xfrm>
            <a:off x="3387072" y="2646297"/>
            <a:ext cx="1584176" cy="3786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安全目标</a:t>
            </a:r>
          </a:p>
        </p:txBody>
      </p:sp>
      <p:sp>
        <p:nvSpPr>
          <p:cNvPr id="99" name="矩形 98"/>
          <p:cNvSpPr/>
          <p:nvPr/>
        </p:nvSpPr>
        <p:spPr>
          <a:xfrm>
            <a:off x="2392702" y="3482250"/>
            <a:ext cx="129614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安全需求</a:t>
            </a:r>
          </a:p>
        </p:txBody>
      </p:sp>
      <p:sp>
        <p:nvSpPr>
          <p:cNvPr id="100" name="六边形 99"/>
          <p:cNvSpPr/>
          <p:nvPr/>
        </p:nvSpPr>
        <p:spPr>
          <a:xfrm>
            <a:off x="1199795" y="4361563"/>
            <a:ext cx="1512168" cy="288032"/>
          </a:xfrm>
          <a:prstGeom prst="hexagon">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安全服务</a:t>
            </a:r>
          </a:p>
        </p:txBody>
      </p:sp>
      <p:sp>
        <p:nvSpPr>
          <p:cNvPr id="101" name="流程图: 终止 100"/>
          <p:cNvSpPr/>
          <p:nvPr/>
        </p:nvSpPr>
        <p:spPr>
          <a:xfrm>
            <a:off x="2063891" y="5248737"/>
            <a:ext cx="1440160" cy="288032"/>
          </a:xfrm>
          <a:prstGeom prst="flowChartTerminator">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安全机制</a:t>
            </a:r>
          </a:p>
        </p:txBody>
      </p:sp>
      <p:sp>
        <p:nvSpPr>
          <p:cNvPr id="102" name="流程图: 终止 101"/>
          <p:cNvSpPr/>
          <p:nvPr/>
        </p:nvSpPr>
        <p:spPr>
          <a:xfrm>
            <a:off x="3648067" y="5248737"/>
            <a:ext cx="1440160" cy="288032"/>
          </a:xfrm>
          <a:prstGeom prst="flowChartTerminator">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安全机制</a:t>
            </a:r>
          </a:p>
        </p:txBody>
      </p:sp>
      <p:sp>
        <p:nvSpPr>
          <p:cNvPr id="103" name="流程图: 终止 102"/>
          <p:cNvSpPr/>
          <p:nvPr/>
        </p:nvSpPr>
        <p:spPr>
          <a:xfrm>
            <a:off x="5232243" y="5248737"/>
            <a:ext cx="1440160" cy="288032"/>
          </a:xfrm>
          <a:prstGeom prst="flowChartTerminator">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安全机制</a:t>
            </a:r>
          </a:p>
        </p:txBody>
      </p:sp>
      <p:sp>
        <p:nvSpPr>
          <p:cNvPr id="104" name="六边形 103"/>
          <p:cNvSpPr/>
          <p:nvPr/>
        </p:nvSpPr>
        <p:spPr>
          <a:xfrm>
            <a:off x="3581417" y="4359360"/>
            <a:ext cx="1512168" cy="288032"/>
          </a:xfrm>
          <a:prstGeom prst="hexagon">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安全服务</a:t>
            </a:r>
          </a:p>
        </p:txBody>
      </p:sp>
      <p:sp>
        <p:nvSpPr>
          <p:cNvPr id="105" name="六边形 104"/>
          <p:cNvSpPr/>
          <p:nvPr/>
        </p:nvSpPr>
        <p:spPr>
          <a:xfrm>
            <a:off x="5851207" y="4357157"/>
            <a:ext cx="1512168" cy="288032"/>
          </a:xfrm>
          <a:prstGeom prst="hexagon">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安全服务</a:t>
            </a:r>
          </a:p>
        </p:txBody>
      </p:sp>
      <p:sp>
        <p:nvSpPr>
          <p:cNvPr id="106" name="矩形 105"/>
          <p:cNvSpPr/>
          <p:nvPr/>
        </p:nvSpPr>
        <p:spPr>
          <a:xfrm>
            <a:off x="4800195" y="3482250"/>
            <a:ext cx="129614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安全需求</a:t>
            </a:r>
          </a:p>
        </p:txBody>
      </p:sp>
      <p:cxnSp>
        <p:nvCxnSpPr>
          <p:cNvPr id="107" name="直接连接符 106"/>
          <p:cNvCxnSpPr>
            <a:stCxn id="99" idx="0"/>
            <a:endCxn id="98" idx="4"/>
          </p:cNvCxnSpPr>
          <p:nvPr/>
        </p:nvCxnSpPr>
        <p:spPr>
          <a:xfrm flipV="1">
            <a:off x="3040774" y="3024921"/>
            <a:ext cx="1138386" cy="4573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06" idx="0"/>
            <a:endCxn id="98" idx="4"/>
          </p:cNvCxnSpPr>
          <p:nvPr/>
        </p:nvCxnSpPr>
        <p:spPr>
          <a:xfrm flipH="1" flipV="1">
            <a:off x="4179160" y="3024921"/>
            <a:ext cx="1269107" cy="4573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endCxn id="99" idx="2"/>
          </p:cNvCxnSpPr>
          <p:nvPr/>
        </p:nvCxnSpPr>
        <p:spPr>
          <a:xfrm flipV="1">
            <a:off x="1902388" y="3770282"/>
            <a:ext cx="1138386" cy="586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9" idx="2"/>
          </p:cNvCxnSpPr>
          <p:nvPr/>
        </p:nvCxnSpPr>
        <p:spPr>
          <a:xfrm flipH="1" flipV="1">
            <a:off x="3040774" y="3770282"/>
            <a:ext cx="1296727" cy="599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V="1">
            <a:off x="4333253" y="3777517"/>
            <a:ext cx="1138386" cy="5868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flipV="1">
            <a:off x="5478099" y="3774688"/>
            <a:ext cx="1104889" cy="5824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01" idx="0"/>
          </p:cNvCxnSpPr>
          <p:nvPr/>
        </p:nvCxnSpPr>
        <p:spPr>
          <a:xfrm flipH="1" flipV="1">
            <a:off x="1955879" y="4654001"/>
            <a:ext cx="828092" cy="5947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02" idx="0"/>
          </p:cNvCxnSpPr>
          <p:nvPr/>
        </p:nvCxnSpPr>
        <p:spPr>
          <a:xfrm flipH="1" flipV="1">
            <a:off x="1955879" y="4645189"/>
            <a:ext cx="2412268" cy="6035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03" idx="0"/>
          </p:cNvCxnSpPr>
          <p:nvPr/>
        </p:nvCxnSpPr>
        <p:spPr>
          <a:xfrm flipH="1" flipV="1">
            <a:off x="4368147" y="4666166"/>
            <a:ext cx="1584176" cy="5825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2790842" y="4654001"/>
            <a:ext cx="1577305" cy="5780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3" idx="0"/>
          </p:cNvCxnSpPr>
          <p:nvPr/>
        </p:nvCxnSpPr>
        <p:spPr>
          <a:xfrm flipV="1">
            <a:off x="5952323" y="4661166"/>
            <a:ext cx="654968" cy="5875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02" idx="0"/>
          </p:cNvCxnSpPr>
          <p:nvPr/>
        </p:nvCxnSpPr>
        <p:spPr>
          <a:xfrm flipV="1">
            <a:off x="4368147" y="4666167"/>
            <a:ext cx="0" cy="5825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TextBox 38"/>
          <p:cNvSpPr txBox="1">
            <a:spLocks/>
          </p:cNvSpPr>
          <p:nvPr/>
        </p:nvSpPr>
        <p:spPr bwMode="auto">
          <a:xfrm>
            <a:off x="1364328" y="1595805"/>
            <a:ext cx="6285504" cy="3939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满足所有的安全需求，才算达到安全目标。</a:t>
            </a:r>
            <a:endParaRPr lang="en-US" altLang="zh-CN" sz="2400" dirty="0">
              <a:latin typeface="华文楷体" panose="02010600040101010101" pitchFamily="2" charset="-122"/>
              <a:ea typeface="华文楷体" panose="02010600040101010101" pitchFamily="2" charset="-122"/>
            </a:endParaRPr>
          </a:p>
        </p:txBody>
      </p:sp>
      <p:sp>
        <p:nvSpPr>
          <p:cNvPr id="120" name="TextBox 38"/>
          <p:cNvSpPr txBox="1">
            <a:spLocks/>
          </p:cNvSpPr>
          <p:nvPr/>
        </p:nvSpPr>
        <p:spPr bwMode="auto">
          <a:xfrm>
            <a:off x="6407455" y="2486484"/>
            <a:ext cx="2484754" cy="11952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不同的安全服务的组合能够实现不同的安全需求</a:t>
            </a:r>
            <a:endParaRPr lang="en-US" altLang="zh-CN" sz="2400" dirty="0">
              <a:latin typeface="华文楷体" panose="02010600040101010101" pitchFamily="2" charset="-122"/>
              <a:ea typeface="华文楷体" panose="02010600040101010101" pitchFamily="2" charset="-122"/>
            </a:endParaRPr>
          </a:p>
        </p:txBody>
      </p:sp>
      <p:sp>
        <p:nvSpPr>
          <p:cNvPr id="121" name="TextBox 38"/>
          <p:cNvSpPr txBox="1">
            <a:spLocks/>
          </p:cNvSpPr>
          <p:nvPr/>
        </p:nvSpPr>
        <p:spPr bwMode="auto">
          <a:xfrm>
            <a:off x="455139" y="2327121"/>
            <a:ext cx="1990427" cy="1513973"/>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一个安全服务可能是多个安全需求的组成要素</a:t>
            </a:r>
            <a:endParaRPr lang="en-US" altLang="zh-CN" sz="2400" dirty="0">
              <a:latin typeface="华文楷体" panose="02010600040101010101" pitchFamily="2" charset="-122"/>
              <a:ea typeface="华文楷体" panose="02010600040101010101" pitchFamily="2" charset="-122"/>
            </a:endParaRPr>
          </a:p>
        </p:txBody>
      </p:sp>
      <p:sp>
        <p:nvSpPr>
          <p:cNvPr id="122" name="TextBox 38"/>
          <p:cNvSpPr txBox="1">
            <a:spLocks/>
          </p:cNvSpPr>
          <p:nvPr/>
        </p:nvSpPr>
        <p:spPr bwMode="auto">
          <a:xfrm>
            <a:off x="1405023" y="5814604"/>
            <a:ext cx="7107912" cy="35309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不同的安全机制组合能够完成不同的安全服务</a:t>
            </a:r>
            <a:endParaRPr lang="en-US" altLang="zh-CN" sz="2400" dirty="0">
              <a:latin typeface="华文楷体" panose="02010600040101010101" pitchFamily="2" charset="-122"/>
              <a:ea typeface="华文楷体" panose="02010600040101010101" pitchFamily="2" charset="-122"/>
            </a:endParaRPr>
          </a:p>
        </p:txBody>
      </p:sp>
      <p:sp>
        <p:nvSpPr>
          <p:cNvPr id="123" name="TextBox 38"/>
          <p:cNvSpPr txBox="1">
            <a:spLocks/>
          </p:cNvSpPr>
          <p:nvPr/>
        </p:nvSpPr>
        <p:spPr bwMode="auto">
          <a:xfrm>
            <a:off x="1246239" y="6353610"/>
            <a:ext cx="7107912" cy="35309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一个安全机制也可能是多个安全服务的构成要素</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39305170"/>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125" autoRev="1" fill="hold">
                                          <p:stCondLst>
                                            <p:cond delay="0"/>
                                          </p:stCondLst>
                                        </p:cTn>
                                        <p:tgtEl>
                                          <p:spTgt spid="7"/>
                                        </p:tgtEl>
                                        <p:attrNameLst>
                                          <p:attrName>ppt_w</p:attrName>
                                        </p:attrNameLst>
                                      </p:cBhvr>
                                    </p:anim>
                                    <p:anim by="(#ppt_w*0.50)" calcmode="lin" valueType="num">
                                      <p:cBhvr>
                                        <p:cTn id="8" dur="125" decel="50000" autoRev="1" fill="hold">
                                          <p:stCondLst>
                                            <p:cond delay="0"/>
                                          </p:stCondLst>
                                        </p:cTn>
                                        <p:tgtEl>
                                          <p:spTgt spid="7"/>
                                        </p:tgtEl>
                                        <p:attrNameLst>
                                          <p:attrName>ppt_x</p:attrName>
                                        </p:attrNameLst>
                                      </p:cBhvr>
                                    </p:anim>
                                    <p:anim from="(-#ppt_h/2)" to="(#ppt_y)" calcmode="lin" valueType="num">
                                      <p:cBhvr>
                                        <p:cTn id="9" dur="250" fill="hold">
                                          <p:stCondLst>
                                            <p:cond delay="0"/>
                                          </p:stCondLst>
                                        </p:cTn>
                                        <p:tgtEl>
                                          <p:spTgt spid="7"/>
                                        </p:tgtEl>
                                        <p:attrNameLst>
                                          <p:attrName>ppt_y</p:attrName>
                                        </p:attrNameLst>
                                      </p:cBhvr>
                                    </p:anim>
                                    <p:animRot by="21600000">
                                      <p:cBhvr>
                                        <p:cTn id="10" dur="250" fill="hold">
                                          <p:stCondLst>
                                            <p:cond delay="0"/>
                                          </p:stCondLst>
                                        </p:cTn>
                                        <p:tgtEl>
                                          <p:spTgt spid="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98"/>
                                        </p:tgtEl>
                                        <p:attrNameLst>
                                          <p:attrName>style.visibility</p:attrName>
                                        </p:attrNameLst>
                                      </p:cBhvr>
                                      <p:to>
                                        <p:strVal val="visible"/>
                                      </p:to>
                                    </p:set>
                                    <p:anim calcmode="lin" valueType="num">
                                      <p:cBhvr>
                                        <p:cTn id="15" dur="500" fill="hold"/>
                                        <p:tgtEl>
                                          <p:spTgt spid="98"/>
                                        </p:tgtEl>
                                        <p:attrNameLst>
                                          <p:attrName>ppt_w</p:attrName>
                                        </p:attrNameLst>
                                      </p:cBhvr>
                                      <p:tavLst>
                                        <p:tav tm="0">
                                          <p:val>
                                            <p:fltVal val="0"/>
                                          </p:val>
                                        </p:tav>
                                        <p:tav tm="100000">
                                          <p:val>
                                            <p:strVal val="#ppt_w"/>
                                          </p:val>
                                        </p:tav>
                                      </p:tavLst>
                                    </p:anim>
                                    <p:anim calcmode="lin" valueType="num">
                                      <p:cBhvr>
                                        <p:cTn id="16" dur="500" fill="hold"/>
                                        <p:tgtEl>
                                          <p:spTgt spid="98"/>
                                        </p:tgtEl>
                                        <p:attrNameLst>
                                          <p:attrName>ppt_h</p:attrName>
                                        </p:attrNameLst>
                                      </p:cBhvr>
                                      <p:tavLst>
                                        <p:tav tm="0">
                                          <p:val>
                                            <p:fltVal val="0"/>
                                          </p:val>
                                        </p:tav>
                                        <p:tav tm="100000">
                                          <p:val>
                                            <p:strVal val="#ppt_h"/>
                                          </p:val>
                                        </p:tav>
                                      </p:tavLst>
                                    </p:anim>
                                    <p:animEffect transition="in" filter="fade">
                                      <p:cBhvr>
                                        <p:cTn id="17" dur="500"/>
                                        <p:tgtEl>
                                          <p:spTgt spid="9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9"/>
                                        </p:tgtEl>
                                        <p:attrNameLst>
                                          <p:attrName>style.visibility</p:attrName>
                                        </p:attrNameLst>
                                      </p:cBhvr>
                                      <p:to>
                                        <p:strVal val="visible"/>
                                      </p:to>
                                    </p:set>
                                    <p:animEffect transition="in" filter="wipe(left)">
                                      <p:cBhvr>
                                        <p:cTn id="20" dur="500"/>
                                        <p:tgtEl>
                                          <p:spTgt spid="119"/>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99"/>
                                        </p:tgtEl>
                                        <p:attrNameLst>
                                          <p:attrName>style.visibility</p:attrName>
                                        </p:attrNameLst>
                                      </p:cBhvr>
                                      <p:to>
                                        <p:strVal val="visible"/>
                                      </p:to>
                                    </p:set>
                                    <p:anim calcmode="lin" valueType="num">
                                      <p:cBhvr>
                                        <p:cTn id="24" dur="500" fill="hold"/>
                                        <p:tgtEl>
                                          <p:spTgt spid="99"/>
                                        </p:tgtEl>
                                        <p:attrNameLst>
                                          <p:attrName>ppt_w</p:attrName>
                                        </p:attrNameLst>
                                      </p:cBhvr>
                                      <p:tavLst>
                                        <p:tav tm="0">
                                          <p:val>
                                            <p:fltVal val="0"/>
                                          </p:val>
                                        </p:tav>
                                        <p:tav tm="100000">
                                          <p:val>
                                            <p:strVal val="#ppt_w"/>
                                          </p:val>
                                        </p:tav>
                                      </p:tavLst>
                                    </p:anim>
                                    <p:anim calcmode="lin" valueType="num">
                                      <p:cBhvr>
                                        <p:cTn id="25" dur="500" fill="hold"/>
                                        <p:tgtEl>
                                          <p:spTgt spid="99"/>
                                        </p:tgtEl>
                                        <p:attrNameLst>
                                          <p:attrName>ppt_h</p:attrName>
                                        </p:attrNameLst>
                                      </p:cBhvr>
                                      <p:tavLst>
                                        <p:tav tm="0">
                                          <p:val>
                                            <p:fltVal val="0"/>
                                          </p:val>
                                        </p:tav>
                                        <p:tav tm="100000">
                                          <p:val>
                                            <p:strVal val="#ppt_h"/>
                                          </p:val>
                                        </p:tav>
                                      </p:tavLst>
                                    </p:anim>
                                    <p:animEffect transition="in" filter="fade">
                                      <p:cBhvr>
                                        <p:cTn id="26" dur="500"/>
                                        <p:tgtEl>
                                          <p:spTgt spid="9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6"/>
                                        </p:tgtEl>
                                        <p:attrNameLst>
                                          <p:attrName>style.visibility</p:attrName>
                                        </p:attrNameLst>
                                      </p:cBhvr>
                                      <p:to>
                                        <p:strVal val="visible"/>
                                      </p:to>
                                    </p:set>
                                    <p:anim calcmode="lin" valueType="num">
                                      <p:cBhvr>
                                        <p:cTn id="29" dur="500" fill="hold"/>
                                        <p:tgtEl>
                                          <p:spTgt spid="106"/>
                                        </p:tgtEl>
                                        <p:attrNameLst>
                                          <p:attrName>ppt_w</p:attrName>
                                        </p:attrNameLst>
                                      </p:cBhvr>
                                      <p:tavLst>
                                        <p:tav tm="0">
                                          <p:val>
                                            <p:fltVal val="0"/>
                                          </p:val>
                                        </p:tav>
                                        <p:tav tm="100000">
                                          <p:val>
                                            <p:strVal val="#ppt_w"/>
                                          </p:val>
                                        </p:tav>
                                      </p:tavLst>
                                    </p:anim>
                                    <p:anim calcmode="lin" valueType="num">
                                      <p:cBhvr>
                                        <p:cTn id="30" dur="500" fill="hold"/>
                                        <p:tgtEl>
                                          <p:spTgt spid="106"/>
                                        </p:tgtEl>
                                        <p:attrNameLst>
                                          <p:attrName>ppt_h</p:attrName>
                                        </p:attrNameLst>
                                      </p:cBhvr>
                                      <p:tavLst>
                                        <p:tav tm="0">
                                          <p:val>
                                            <p:fltVal val="0"/>
                                          </p:val>
                                        </p:tav>
                                        <p:tav tm="100000">
                                          <p:val>
                                            <p:strVal val="#ppt_h"/>
                                          </p:val>
                                        </p:tav>
                                      </p:tavLst>
                                    </p:anim>
                                    <p:animEffect transition="in" filter="fade">
                                      <p:cBhvr>
                                        <p:cTn id="31" dur="500"/>
                                        <p:tgtEl>
                                          <p:spTgt spid="106"/>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wipe(down)">
                                      <p:cBhvr>
                                        <p:cTn id="35" dur="500"/>
                                        <p:tgtEl>
                                          <p:spTgt spid="107"/>
                                        </p:tgtEl>
                                      </p:cBhvr>
                                    </p:animEffect>
                                  </p:childTnLst>
                                </p:cTn>
                              </p:par>
                              <p:par>
                                <p:cTn id="36" presetID="22" presetClass="entr" presetSubtype="4" fill="hold"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wipe(down)">
                                      <p:cBhvr>
                                        <p:cTn id="38" dur="500"/>
                                        <p:tgtEl>
                                          <p:spTgt spid="10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wipe(up)">
                                      <p:cBhvr>
                                        <p:cTn id="43" dur="500"/>
                                        <p:tgtEl>
                                          <p:spTgt spid="109"/>
                                        </p:tgtEl>
                                      </p:cBhvr>
                                    </p:animEffect>
                                  </p:childTnLst>
                                </p:cTn>
                              </p:par>
                              <p:par>
                                <p:cTn id="44" presetID="22" presetClass="entr" presetSubtype="1" fill="hold" nodeType="withEffect">
                                  <p:stCondLst>
                                    <p:cond delay="0"/>
                                  </p:stCondLst>
                                  <p:childTnLst>
                                    <p:set>
                                      <p:cBhvr>
                                        <p:cTn id="45" dur="1" fill="hold">
                                          <p:stCondLst>
                                            <p:cond delay="0"/>
                                          </p:stCondLst>
                                        </p:cTn>
                                        <p:tgtEl>
                                          <p:spTgt spid="110"/>
                                        </p:tgtEl>
                                        <p:attrNameLst>
                                          <p:attrName>style.visibility</p:attrName>
                                        </p:attrNameLst>
                                      </p:cBhvr>
                                      <p:to>
                                        <p:strVal val="visible"/>
                                      </p:to>
                                    </p:set>
                                    <p:animEffect transition="in" filter="wipe(up)">
                                      <p:cBhvr>
                                        <p:cTn id="46" dur="500"/>
                                        <p:tgtEl>
                                          <p:spTgt spid="110"/>
                                        </p:tgtEl>
                                      </p:cBhvr>
                                    </p:animEffect>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100"/>
                                        </p:tgtEl>
                                        <p:attrNameLst>
                                          <p:attrName>style.visibility</p:attrName>
                                        </p:attrNameLst>
                                      </p:cBhvr>
                                      <p:to>
                                        <p:strVal val="visible"/>
                                      </p:to>
                                    </p:set>
                                    <p:anim calcmode="lin" valueType="num">
                                      <p:cBhvr>
                                        <p:cTn id="50" dur="500" fill="hold"/>
                                        <p:tgtEl>
                                          <p:spTgt spid="100"/>
                                        </p:tgtEl>
                                        <p:attrNameLst>
                                          <p:attrName>ppt_w</p:attrName>
                                        </p:attrNameLst>
                                      </p:cBhvr>
                                      <p:tavLst>
                                        <p:tav tm="0">
                                          <p:val>
                                            <p:fltVal val="0"/>
                                          </p:val>
                                        </p:tav>
                                        <p:tav tm="100000">
                                          <p:val>
                                            <p:strVal val="#ppt_w"/>
                                          </p:val>
                                        </p:tav>
                                      </p:tavLst>
                                    </p:anim>
                                    <p:anim calcmode="lin" valueType="num">
                                      <p:cBhvr>
                                        <p:cTn id="51" dur="500" fill="hold"/>
                                        <p:tgtEl>
                                          <p:spTgt spid="100"/>
                                        </p:tgtEl>
                                        <p:attrNameLst>
                                          <p:attrName>ppt_h</p:attrName>
                                        </p:attrNameLst>
                                      </p:cBhvr>
                                      <p:tavLst>
                                        <p:tav tm="0">
                                          <p:val>
                                            <p:fltVal val="0"/>
                                          </p:val>
                                        </p:tav>
                                        <p:tav tm="100000">
                                          <p:val>
                                            <p:strVal val="#ppt_h"/>
                                          </p:val>
                                        </p:tav>
                                      </p:tavLst>
                                    </p:anim>
                                    <p:animEffect transition="in" filter="fade">
                                      <p:cBhvr>
                                        <p:cTn id="52" dur="500"/>
                                        <p:tgtEl>
                                          <p:spTgt spid="100"/>
                                        </p:tgtEl>
                                      </p:cBhvr>
                                    </p:animEffect>
                                  </p:childTnLst>
                                </p:cTn>
                              </p:par>
                            </p:childTnLst>
                          </p:cTn>
                        </p:par>
                        <p:par>
                          <p:cTn id="53" fill="hold">
                            <p:stCondLst>
                              <p:cond delay="1000"/>
                            </p:stCondLst>
                            <p:childTnLst>
                              <p:par>
                                <p:cTn id="54" presetID="53" presetClass="entr" presetSubtype="16" fill="hold" grpId="0" nodeType="afterEffect">
                                  <p:stCondLst>
                                    <p:cond delay="0"/>
                                  </p:stCondLst>
                                  <p:childTnLst>
                                    <p:set>
                                      <p:cBhvr>
                                        <p:cTn id="55" dur="1" fill="hold">
                                          <p:stCondLst>
                                            <p:cond delay="0"/>
                                          </p:stCondLst>
                                        </p:cTn>
                                        <p:tgtEl>
                                          <p:spTgt spid="104"/>
                                        </p:tgtEl>
                                        <p:attrNameLst>
                                          <p:attrName>style.visibility</p:attrName>
                                        </p:attrNameLst>
                                      </p:cBhvr>
                                      <p:to>
                                        <p:strVal val="visible"/>
                                      </p:to>
                                    </p:set>
                                    <p:anim calcmode="lin" valueType="num">
                                      <p:cBhvr>
                                        <p:cTn id="56" dur="500" fill="hold"/>
                                        <p:tgtEl>
                                          <p:spTgt spid="104"/>
                                        </p:tgtEl>
                                        <p:attrNameLst>
                                          <p:attrName>ppt_w</p:attrName>
                                        </p:attrNameLst>
                                      </p:cBhvr>
                                      <p:tavLst>
                                        <p:tav tm="0">
                                          <p:val>
                                            <p:fltVal val="0"/>
                                          </p:val>
                                        </p:tav>
                                        <p:tav tm="100000">
                                          <p:val>
                                            <p:strVal val="#ppt_w"/>
                                          </p:val>
                                        </p:tav>
                                      </p:tavLst>
                                    </p:anim>
                                    <p:anim calcmode="lin" valueType="num">
                                      <p:cBhvr>
                                        <p:cTn id="57" dur="500" fill="hold"/>
                                        <p:tgtEl>
                                          <p:spTgt spid="104"/>
                                        </p:tgtEl>
                                        <p:attrNameLst>
                                          <p:attrName>ppt_h</p:attrName>
                                        </p:attrNameLst>
                                      </p:cBhvr>
                                      <p:tavLst>
                                        <p:tav tm="0">
                                          <p:val>
                                            <p:fltVal val="0"/>
                                          </p:val>
                                        </p:tav>
                                        <p:tav tm="100000">
                                          <p:val>
                                            <p:strVal val="#ppt_h"/>
                                          </p:val>
                                        </p:tav>
                                      </p:tavLst>
                                    </p:anim>
                                    <p:animEffect transition="in" filter="fade">
                                      <p:cBhvr>
                                        <p:cTn id="58" dur="500"/>
                                        <p:tgtEl>
                                          <p:spTgt spid="10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21"/>
                                        </p:tgtEl>
                                        <p:attrNameLst>
                                          <p:attrName>style.visibility</p:attrName>
                                        </p:attrNameLst>
                                      </p:cBhvr>
                                      <p:to>
                                        <p:strVal val="visible"/>
                                      </p:to>
                                    </p:set>
                                    <p:animEffect transition="in" filter="wipe(up)">
                                      <p:cBhvr>
                                        <p:cTn id="63" dur="500"/>
                                        <p:tgtEl>
                                          <p:spTgt spid="121"/>
                                        </p:tgtEl>
                                      </p:cBhvr>
                                    </p:animEffect>
                                  </p:childTnLst>
                                </p:cTn>
                              </p:par>
                            </p:childTnLst>
                          </p:cTn>
                        </p:par>
                        <p:par>
                          <p:cTn id="64" fill="hold">
                            <p:stCondLst>
                              <p:cond delay="500"/>
                            </p:stCondLst>
                            <p:childTnLst>
                              <p:par>
                                <p:cTn id="65" presetID="22" presetClass="entr" presetSubtype="4" fill="hold" nodeType="afterEffect">
                                  <p:stCondLst>
                                    <p:cond delay="0"/>
                                  </p:stCondLst>
                                  <p:childTnLst>
                                    <p:set>
                                      <p:cBhvr>
                                        <p:cTn id="66" dur="1" fill="hold">
                                          <p:stCondLst>
                                            <p:cond delay="0"/>
                                          </p:stCondLst>
                                        </p:cTn>
                                        <p:tgtEl>
                                          <p:spTgt spid="111"/>
                                        </p:tgtEl>
                                        <p:attrNameLst>
                                          <p:attrName>style.visibility</p:attrName>
                                        </p:attrNameLst>
                                      </p:cBhvr>
                                      <p:to>
                                        <p:strVal val="visible"/>
                                      </p:to>
                                    </p:set>
                                    <p:animEffect transition="in" filter="wipe(down)">
                                      <p:cBhvr>
                                        <p:cTn id="67" dur="500"/>
                                        <p:tgtEl>
                                          <p:spTgt spid="1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20"/>
                                        </p:tgtEl>
                                        <p:attrNameLst>
                                          <p:attrName>style.visibility</p:attrName>
                                        </p:attrNameLst>
                                      </p:cBhvr>
                                      <p:to>
                                        <p:strVal val="visible"/>
                                      </p:to>
                                    </p:set>
                                    <p:animEffect transition="in" filter="wipe(up)">
                                      <p:cBhvr>
                                        <p:cTn id="72" dur="500"/>
                                        <p:tgtEl>
                                          <p:spTgt spid="120"/>
                                        </p:tgtEl>
                                      </p:cBhvr>
                                    </p:animEffect>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105"/>
                                        </p:tgtEl>
                                        <p:attrNameLst>
                                          <p:attrName>style.visibility</p:attrName>
                                        </p:attrNameLst>
                                      </p:cBhvr>
                                      <p:to>
                                        <p:strVal val="visible"/>
                                      </p:to>
                                    </p:set>
                                    <p:anim calcmode="lin" valueType="num">
                                      <p:cBhvr>
                                        <p:cTn id="76" dur="500" fill="hold"/>
                                        <p:tgtEl>
                                          <p:spTgt spid="105"/>
                                        </p:tgtEl>
                                        <p:attrNameLst>
                                          <p:attrName>ppt_w</p:attrName>
                                        </p:attrNameLst>
                                      </p:cBhvr>
                                      <p:tavLst>
                                        <p:tav tm="0">
                                          <p:val>
                                            <p:fltVal val="0"/>
                                          </p:val>
                                        </p:tav>
                                        <p:tav tm="100000">
                                          <p:val>
                                            <p:strVal val="#ppt_w"/>
                                          </p:val>
                                        </p:tav>
                                      </p:tavLst>
                                    </p:anim>
                                    <p:anim calcmode="lin" valueType="num">
                                      <p:cBhvr>
                                        <p:cTn id="77" dur="500" fill="hold"/>
                                        <p:tgtEl>
                                          <p:spTgt spid="105"/>
                                        </p:tgtEl>
                                        <p:attrNameLst>
                                          <p:attrName>ppt_h</p:attrName>
                                        </p:attrNameLst>
                                      </p:cBhvr>
                                      <p:tavLst>
                                        <p:tav tm="0">
                                          <p:val>
                                            <p:fltVal val="0"/>
                                          </p:val>
                                        </p:tav>
                                        <p:tav tm="100000">
                                          <p:val>
                                            <p:strVal val="#ppt_h"/>
                                          </p:val>
                                        </p:tav>
                                      </p:tavLst>
                                    </p:anim>
                                    <p:animEffect transition="in" filter="fade">
                                      <p:cBhvr>
                                        <p:cTn id="78" dur="500"/>
                                        <p:tgtEl>
                                          <p:spTgt spid="105"/>
                                        </p:tgtEl>
                                      </p:cBhvr>
                                    </p:animEffect>
                                  </p:childTnLst>
                                </p:cTn>
                              </p:par>
                            </p:childTnLst>
                          </p:cTn>
                        </p:par>
                        <p:par>
                          <p:cTn id="79" fill="hold">
                            <p:stCondLst>
                              <p:cond delay="1000"/>
                            </p:stCondLst>
                            <p:childTnLst>
                              <p:par>
                                <p:cTn id="80" presetID="22" presetClass="entr" presetSubtype="4" fill="hold" nodeType="afterEffect">
                                  <p:stCondLst>
                                    <p:cond delay="0"/>
                                  </p:stCondLst>
                                  <p:childTnLst>
                                    <p:set>
                                      <p:cBhvr>
                                        <p:cTn id="81" dur="1" fill="hold">
                                          <p:stCondLst>
                                            <p:cond delay="0"/>
                                          </p:stCondLst>
                                        </p:cTn>
                                        <p:tgtEl>
                                          <p:spTgt spid="112"/>
                                        </p:tgtEl>
                                        <p:attrNameLst>
                                          <p:attrName>style.visibility</p:attrName>
                                        </p:attrNameLst>
                                      </p:cBhvr>
                                      <p:to>
                                        <p:strVal val="visible"/>
                                      </p:to>
                                    </p:set>
                                    <p:animEffect transition="in" filter="wipe(down)">
                                      <p:cBhvr>
                                        <p:cTn id="82" dur="500"/>
                                        <p:tgtEl>
                                          <p:spTgt spid="11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2"/>
                                        </p:tgtEl>
                                        <p:attrNameLst>
                                          <p:attrName>style.visibility</p:attrName>
                                        </p:attrNameLst>
                                      </p:cBhvr>
                                      <p:to>
                                        <p:strVal val="visible"/>
                                      </p:to>
                                    </p:set>
                                    <p:animEffect transition="in" filter="wipe(left)">
                                      <p:cBhvr>
                                        <p:cTn id="87" dur="500"/>
                                        <p:tgtEl>
                                          <p:spTgt spid="1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101"/>
                                        </p:tgtEl>
                                        <p:attrNameLst>
                                          <p:attrName>style.visibility</p:attrName>
                                        </p:attrNameLst>
                                      </p:cBhvr>
                                      <p:to>
                                        <p:strVal val="visible"/>
                                      </p:to>
                                    </p:set>
                                    <p:anim calcmode="lin" valueType="num">
                                      <p:cBhvr>
                                        <p:cTn id="90" dur="500" fill="hold"/>
                                        <p:tgtEl>
                                          <p:spTgt spid="101"/>
                                        </p:tgtEl>
                                        <p:attrNameLst>
                                          <p:attrName>ppt_w</p:attrName>
                                        </p:attrNameLst>
                                      </p:cBhvr>
                                      <p:tavLst>
                                        <p:tav tm="0">
                                          <p:val>
                                            <p:fltVal val="0"/>
                                          </p:val>
                                        </p:tav>
                                        <p:tav tm="100000">
                                          <p:val>
                                            <p:strVal val="#ppt_w"/>
                                          </p:val>
                                        </p:tav>
                                      </p:tavLst>
                                    </p:anim>
                                    <p:anim calcmode="lin" valueType="num">
                                      <p:cBhvr>
                                        <p:cTn id="91" dur="500" fill="hold"/>
                                        <p:tgtEl>
                                          <p:spTgt spid="101"/>
                                        </p:tgtEl>
                                        <p:attrNameLst>
                                          <p:attrName>ppt_h</p:attrName>
                                        </p:attrNameLst>
                                      </p:cBhvr>
                                      <p:tavLst>
                                        <p:tav tm="0">
                                          <p:val>
                                            <p:fltVal val="0"/>
                                          </p:val>
                                        </p:tav>
                                        <p:tav tm="100000">
                                          <p:val>
                                            <p:strVal val="#ppt_h"/>
                                          </p:val>
                                        </p:tav>
                                      </p:tavLst>
                                    </p:anim>
                                    <p:animEffect transition="in" filter="fade">
                                      <p:cBhvr>
                                        <p:cTn id="92" dur="500"/>
                                        <p:tgtEl>
                                          <p:spTgt spid="101"/>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102"/>
                                        </p:tgtEl>
                                        <p:attrNameLst>
                                          <p:attrName>style.visibility</p:attrName>
                                        </p:attrNameLst>
                                      </p:cBhvr>
                                      <p:to>
                                        <p:strVal val="visible"/>
                                      </p:to>
                                    </p:set>
                                    <p:anim calcmode="lin" valueType="num">
                                      <p:cBhvr>
                                        <p:cTn id="95" dur="500" fill="hold"/>
                                        <p:tgtEl>
                                          <p:spTgt spid="102"/>
                                        </p:tgtEl>
                                        <p:attrNameLst>
                                          <p:attrName>ppt_w</p:attrName>
                                        </p:attrNameLst>
                                      </p:cBhvr>
                                      <p:tavLst>
                                        <p:tav tm="0">
                                          <p:val>
                                            <p:fltVal val="0"/>
                                          </p:val>
                                        </p:tav>
                                        <p:tav tm="100000">
                                          <p:val>
                                            <p:strVal val="#ppt_w"/>
                                          </p:val>
                                        </p:tav>
                                      </p:tavLst>
                                    </p:anim>
                                    <p:anim calcmode="lin" valueType="num">
                                      <p:cBhvr>
                                        <p:cTn id="96" dur="500" fill="hold"/>
                                        <p:tgtEl>
                                          <p:spTgt spid="102"/>
                                        </p:tgtEl>
                                        <p:attrNameLst>
                                          <p:attrName>ppt_h</p:attrName>
                                        </p:attrNameLst>
                                      </p:cBhvr>
                                      <p:tavLst>
                                        <p:tav tm="0">
                                          <p:val>
                                            <p:fltVal val="0"/>
                                          </p:val>
                                        </p:tav>
                                        <p:tav tm="100000">
                                          <p:val>
                                            <p:strVal val="#ppt_h"/>
                                          </p:val>
                                        </p:tav>
                                      </p:tavLst>
                                    </p:anim>
                                    <p:animEffect transition="in" filter="fade">
                                      <p:cBhvr>
                                        <p:cTn id="97" dur="500"/>
                                        <p:tgtEl>
                                          <p:spTgt spid="102"/>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103"/>
                                        </p:tgtEl>
                                        <p:attrNameLst>
                                          <p:attrName>style.visibility</p:attrName>
                                        </p:attrNameLst>
                                      </p:cBhvr>
                                      <p:to>
                                        <p:strVal val="visible"/>
                                      </p:to>
                                    </p:set>
                                    <p:anim calcmode="lin" valueType="num">
                                      <p:cBhvr>
                                        <p:cTn id="100" dur="500" fill="hold"/>
                                        <p:tgtEl>
                                          <p:spTgt spid="103"/>
                                        </p:tgtEl>
                                        <p:attrNameLst>
                                          <p:attrName>ppt_w</p:attrName>
                                        </p:attrNameLst>
                                      </p:cBhvr>
                                      <p:tavLst>
                                        <p:tav tm="0">
                                          <p:val>
                                            <p:fltVal val="0"/>
                                          </p:val>
                                        </p:tav>
                                        <p:tav tm="100000">
                                          <p:val>
                                            <p:strVal val="#ppt_w"/>
                                          </p:val>
                                        </p:tav>
                                      </p:tavLst>
                                    </p:anim>
                                    <p:anim calcmode="lin" valueType="num">
                                      <p:cBhvr>
                                        <p:cTn id="101" dur="500" fill="hold"/>
                                        <p:tgtEl>
                                          <p:spTgt spid="103"/>
                                        </p:tgtEl>
                                        <p:attrNameLst>
                                          <p:attrName>ppt_h</p:attrName>
                                        </p:attrNameLst>
                                      </p:cBhvr>
                                      <p:tavLst>
                                        <p:tav tm="0">
                                          <p:val>
                                            <p:fltVal val="0"/>
                                          </p:val>
                                        </p:tav>
                                        <p:tav tm="100000">
                                          <p:val>
                                            <p:strVal val="#ppt_h"/>
                                          </p:val>
                                        </p:tav>
                                      </p:tavLst>
                                    </p:anim>
                                    <p:animEffect transition="in" filter="fade">
                                      <p:cBhvr>
                                        <p:cTn id="102" dur="500"/>
                                        <p:tgtEl>
                                          <p:spTgt spid="103"/>
                                        </p:tgtEl>
                                      </p:cBhvr>
                                    </p:animEffect>
                                  </p:childTnLst>
                                </p:cTn>
                              </p:par>
                            </p:childTnLst>
                          </p:cTn>
                        </p:par>
                        <p:par>
                          <p:cTn id="103" fill="hold">
                            <p:stCondLst>
                              <p:cond delay="500"/>
                            </p:stCondLst>
                            <p:childTnLst>
                              <p:par>
                                <p:cTn id="104" presetID="22" presetClass="entr" presetSubtype="4" fill="hold" nodeType="afterEffect">
                                  <p:stCondLst>
                                    <p:cond delay="0"/>
                                  </p:stCondLst>
                                  <p:childTnLst>
                                    <p:set>
                                      <p:cBhvr>
                                        <p:cTn id="105" dur="1" fill="hold">
                                          <p:stCondLst>
                                            <p:cond delay="0"/>
                                          </p:stCondLst>
                                        </p:cTn>
                                        <p:tgtEl>
                                          <p:spTgt spid="113"/>
                                        </p:tgtEl>
                                        <p:attrNameLst>
                                          <p:attrName>style.visibility</p:attrName>
                                        </p:attrNameLst>
                                      </p:cBhvr>
                                      <p:to>
                                        <p:strVal val="visible"/>
                                      </p:to>
                                    </p:set>
                                    <p:animEffect transition="in" filter="wipe(down)">
                                      <p:cBhvr>
                                        <p:cTn id="106" dur="500"/>
                                        <p:tgtEl>
                                          <p:spTgt spid="113"/>
                                        </p:tgtEl>
                                      </p:cBhvr>
                                    </p:animEffect>
                                  </p:childTnLst>
                                </p:cTn>
                              </p:par>
                              <p:par>
                                <p:cTn id="107" presetID="22" presetClass="entr" presetSubtype="4"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animEffect transition="in" filter="wipe(down)">
                                      <p:cBhvr>
                                        <p:cTn id="109" dur="500"/>
                                        <p:tgtEl>
                                          <p:spTgt spid="116"/>
                                        </p:tgtEl>
                                      </p:cBhvr>
                                    </p:animEffect>
                                  </p:childTnLst>
                                </p:cTn>
                              </p:par>
                              <p:par>
                                <p:cTn id="110" presetID="22" presetClass="entr" presetSubtype="4" fill="hold" nodeType="withEffect">
                                  <p:stCondLst>
                                    <p:cond delay="0"/>
                                  </p:stCondLst>
                                  <p:childTnLst>
                                    <p:set>
                                      <p:cBhvr>
                                        <p:cTn id="111" dur="1" fill="hold">
                                          <p:stCondLst>
                                            <p:cond delay="0"/>
                                          </p:stCondLst>
                                        </p:cTn>
                                        <p:tgtEl>
                                          <p:spTgt spid="114"/>
                                        </p:tgtEl>
                                        <p:attrNameLst>
                                          <p:attrName>style.visibility</p:attrName>
                                        </p:attrNameLst>
                                      </p:cBhvr>
                                      <p:to>
                                        <p:strVal val="visible"/>
                                      </p:to>
                                    </p:set>
                                    <p:animEffect transition="in" filter="wipe(down)">
                                      <p:cBhvr>
                                        <p:cTn id="112" dur="500"/>
                                        <p:tgtEl>
                                          <p:spTgt spid="114"/>
                                        </p:tgtEl>
                                      </p:cBhvr>
                                    </p:animEffect>
                                  </p:childTnLst>
                                </p:cTn>
                              </p:par>
                              <p:par>
                                <p:cTn id="113" presetID="22" presetClass="entr" presetSubtype="4" fill="hold" nodeType="withEffect">
                                  <p:stCondLst>
                                    <p:cond delay="0"/>
                                  </p:stCondLst>
                                  <p:childTnLst>
                                    <p:set>
                                      <p:cBhvr>
                                        <p:cTn id="114" dur="1" fill="hold">
                                          <p:stCondLst>
                                            <p:cond delay="0"/>
                                          </p:stCondLst>
                                        </p:cTn>
                                        <p:tgtEl>
                                          <p:spTgt spid="118"/>
                                        </p:tgtEl>
                                        <p:attrNameLst>
                                          <p:attrName>style.visibility</p:attrName>
                                        </p:attrNameLst>
                                      </p:cBhvr>
                                      <p:to>
                                        <p:strVal val="visible"/>
                                      </p:to>
                                    </p:set>
                                    <p:animEffect transition="in" filter="wipe(down)">
                                      <p:cBhvr>
                                        <p:cTn id="115" dur="500"/>
                                        <p:tgtEl>
                                          <p:spTgt spid="118"/>
                                        </p:tgtEl>
                                      </p:cBhvr>
                                    </p:animEffect>
                                  </p:childTnLst>
                                </p:cTn>
                              </p:par>
                              <p:par>
                                <p:cTn id="116" presetID="22" presetClass="entr" presetSubtype="4" fill="hold" nodeType="withEffect">
                                  <p:stCondLst>
                                    <p:cond delay="0"/>
                                  </p:stCondLst>
                                  <p:childTnLst>
                                    <p:set>
                                      <p:cBhvr>
                                        <p:cTn id="117" dur="1" fill="hold">
                                          <p:stCondLst>
                                            <p:cond delay="0"/>
                                          </p:stCondLst>
                                        </p:cTn>
                                        <p:tgtEl>
                                          <p:spTgt spid="115"/>
                                        </p:tgtEl>
                                        <p:attrNameLst>
                                          <p:attrName>style.visibility</p:attrName>
                                        </p:attrNameLst>
                                      </p:cBhvr>
                                      <p:to>
                                        <p:strVal val="visible"/>
                                      </p:to>
                                    </p:set>
                                    <p:animEffect transition="in" filter="wipe(down)">
                                      <p:cBhvr>
                                        <p:cTn id="118" dur="500"/>
                                        <p:tgtEl>
                                          <p:spTgt spid="115"/>
                                        </p:tgtEl>
                                      </p:cBhvr>
                                    </p:animEffect>
                                  </p:childTnLst>
                                </p:cTn>
                              </p:par>
                              <p:par>
                                <p:cTn id="119" presetID="22" presetClass="entr" presetSubtype="4" fill="hold" nodeType="withEffect">
                                  <p:stCondLst>
                                    <p:cond delay="0"/>
                                  </p:stCondLst>
                                  <p:childTnLst>
                                    <p:set>
                                      <p:cBhvr>
                                        <p:cTn id="120" dur="1" fill="hold">
                                          <p:stCondLst>
                                            <p:cond delay="0"/>
                                          </p:stCondLst>
                                        </p:cTn>
                                        <p:tgtEl>
                                          <p:spTgt spid="117"/>
                                        </p:tgtEl>
                                        <p:attrNameLst>
                                          <p:attrName>style.visibility</p:attrName>
                                        </p:attrNameLst>
                                      </p:cBhvr>
                                      <p:to>
                                        <p:strVal val="visible"/>
                                      </p:to>
                                    </p:set>
                                    <p:animEffect transition="in" filter="wipe(down)">
                                      <p:cBhvr>
                                        <p:cTn id="121" dur="500"/>
                                        <p:tgtEl>
                                          <p:spTgt spid="1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123"/>
                                        </p:tgtEl>
                                        <p:attrNameLst>
                                          <p:attrName>style.visibility</p:attrName>
                                        </p:attrNameLst>
                                      </p:cBhvr>
                                      <p:to>
                                        <p:strVal val="visible"/>
                                      </p:to>
                                    </p:set>
                                    <p:animEffect transition="in" filter="wipe(left)">
                                      <p:cBhvr>
                                        <p:cTn id="125"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8" grpId="0" animBg="1"/>
      <p:bldP spid="99" grpId="0" animBg="1"/>
      <p:bldP spid="100" grpId="0" animBg="1"/>
      <p:bldP spid="101" grpId="0" animBg="1"/>
      <p:bldP spid="102" grpId="0" animBg="1"/>
      <p:bldP spid="103" grpId="0" animBg="1"/>
      <p:bldP spid="104" grpId="0" animBg="1"/>
      <p:bldP spid="105" grpId="0" animBg="1"/>
      <p:bldP spid="106" grpId="0" animBg="1"/>
      <p:bldP spid="119" grpId="0"/>
      <p:bldP spid="120" grpId="0"/>
      <p:bldP spid="121" grpId="0"/>
      <p:bldP spid="122" grpId="0"/>
      <p:bldP spid="1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3"/>
            <a:ext cx="789730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安全目标、安全需求、安全服务和安全机制之间的关系</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707289245"/>
              </p:ext>
            </p:extLst>
          </p:nvPr>
        </p:nvGraphicFramePr>
        <p:xfrm>
          <a:off x="1126031" y="2602186"/>
          <a:ext cx="6336702" cy="1544568"/>
        </p:xfrm>
        <a:graphic>
          <a:graphicData uri="http://schemas.openxmlformats.org/drawingml/2006/table">
            <a:tbl>
              <a:tblPr firstRow="1" bandRow="1">
                <a:tableStyleId>{5C22544A-7EE6-4342-B048-85BDC9FD1C3A}</a:tableStyleId>
              </a:tblPr>
              <a:tblGrid>
                <a:gridCol w="131407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702144">
                  <a:extLst>
                    <a:ext uri="{9D8B030D-6E8A-4147-A177-3AD203B41FA5}">
                      <a16:colId xmlns:a16="http://schemas.microsoft.com/office/drawing/2014/main" val="20005"/>
                    </a:ext>
                  </a:extLst>
                </a:gridCol>
              </a:tblGrid>
              <a:tr h="514856">
                <a:tc>
                  <a:txBody>
                    <a:bodyPr/>
                    <a:lstStyle/>
                    <a:p>
                      <a:pPr algn="ctr"/>
                      <a:endParaRPr lang="zh-CN" altLang="en-US" sz="2000" dirty="0">
                        <a:latin typeface="华文楷体" panose="02010600040101010101" pitchFamily="2" charset="-122"/>
                        <a:ea typeface="华文楷体" panose="02010600040101010101" pitchFamily="2" charset="-122"/>
                      </a:endParaRPr>
                    </a:p>
                  </a:txBody>
                  <a:tcPr anchor="ctr"/>
                </a:tc>
                <a:tc>
                  <a:txBody>
                    <a:bodyPr/>
                    <a:lstStyle/>
                    <a:p>
                      <a:pPr algn="ctr"/>
                      <a:r>
                        <a:rPr lang="zh-CN" altLang="en-US" sz="2000" dirty="0">
                          <a:latin typeface="华文楷体" panose="02010600040101010101" pitchFamily="2" charset="-122"/>
                          <a:ea typeface="华文楷体" panose="02010600040101010101" pitchFamily="2" charset="-122"/>
                        </a:rPr>
                        <a:t>可用性</a:t>
                      </a:r>
                    </a:p>
                  </a:txBody>
                  <a:tcPr anchor="ctr"/>
                </a:tc>
                <a:tc>
                  <a:txBody>
                    <a:bodyPr/>
                    <a:lstStyle/>
                    <a:p>
                      <a:pPr algn="ctr"/>
                      <a:r>
                        <a:rPr lang="zh-CN" altLang="en-US" sz="2000" dirty="0">
                          <a:latin typeface="华文楷体" panose="02010600040101010101" pitchFamily="2" charset="-122"/>
                          <a:ea typeface="华文楷体" panose="02010600040101010101" pitchFamily="2" charset="-122"/>
                        </a:rPr>
                        <a:t>完整性</a:t>
                      </a:r>
                    </a:p>
                  </a:txBody>
                  <a:tcPr anchor="ctr"/>
                </a:tc>
                <a:tc>
                  <a:txBody>
                    <a:bodyPr/>
                    <a:lstStyle/>
                    <a:p>
                      <a:pPr algn="ctr"/>
                      <a:r>
                        <a:rPr lang="zh-CN" altLang="en-US" sz="2000" dirty="0">
                          <a:latin typeface="华文楷体" panose="02010600040101010101" pitchFamily="2" charset="-122"/>
                          <a:ea typeface="华文楷体" panose="02010600040101010101" pitchFamily="2" charset="-122"/>
                        </a:rPr>
                        <a:t>保密性</a:t>
                      </a:r>
                    </a:p>
                  </a:txBody>
                  <a:tcPr anchor="ctr"/>
                </a:tc>
                <a:tc>
                  <a:txBody>
                    <a:bodyPr/>
                    <a:lstStyle/>
                    <a:p>
                      <a:pPr algn="ctr"/>
                      <a:r>
                        <a:rPr lang="zh-CN" altLang="en-US" sz="2000" dirty="0">
                          <a:latin typeface="华文楷体" panose="02010600040101010101" pitchFamily="2" charset="-122"/>
                          <a:ea typeface="华文楷体" panose="02010600040101010101" pitchFamily="2" charset="-122"/>
                        </a:rPr>
                        <a:t>可追溯性</a:t>
                      </a:r>
                    </a:p>
                  </a:txBody>
                  <a:tcPr anchor="ctr"/>
                </a:tc>
                <a:tc>
                  <a:txBody>
                    <a:bodyPr/>
                    <a:lstStyle/>
                    <a:p>
                      <a:pPr algn="ctr"/>
                      <a:r>
                        <a:rPr lang="zh-CN" altLang="en-US" sz="2000" dirty="0">
                          <a:latin typeface="华文楷体" panose="02010600040101010101" pitchFamily="2" charset="-122"/>
                          <a:ea typeface="华文楷体" panose="02010600040101010101" pitchFamily="2" charset="-122"/>
                        </a:rPr>
                        <a:t>保障</a:t>
                      </a:r>
                    </a:p>
                  </a:txBody>
                  <a:tcPr anchor="ctr"/>
                </a:tc>
                <a:extLst>
                  <a:ext uri="{0D108BD9-81ED-4DB2-BD59-A6C34878D82A}">
                    <a16:rowId xmlns:a16="http://schemas.microsoft.com/office/drawing/2014/main" val="10000"/>
                  </a:ext>
                </a:extLst>
              </a:tr>
              <a:tr h="514856">
                <a:tc>
                  <a:txBody>
                    <a:bodyPr/>
                    <a:lstStyle/>
                    <a:p>
                      <a:pPr algn="ctr"/>
                      <a:r>
                        <a:rPr lang="zh-CN" altLang="en-US" sz="2000" dirty="0">
                          <a:latin typeface="华文楷体" panose="02010600040101010101" pitchFamily="2" charset="-122"/>
                          <a:ea typeface="华文楷体" panose="02010600040101010101" pitchFamily="2" charset="-122"/>
                        </a:rPr>
                        <a:t>鉴别</a:t>
                      </a:r>
                    </a:p>
                  </a:txBody>
                  <a:tcPr anchor="ctr"/>
                </a:tc>
                <a:tc>
                  <a:txBody>
                    <a:bodyPr/>
                    <a:lstStyle/>
                    <a:p>
                      <a:pPr algn="ctr"/>
                      <a:endParaRPr lang="zh-CN" altLang="en-US" sz="2000" dirty="0">
                        <a:latin typeface="华文楷体" panose="02010600040101010101" pitchFamily="2" charset="-122"/>
                        <a:ea typeface="华文楷体" panose="02010600040101010101" pitchFamily="2"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2000" dirty="0">
                          <a:latin typeface="华文楷体" panose="02010600040101010101" pitchFamily="2" charset="-122"/>
                          <a:ea typeface="华文楷体" panose="02010600040101010101" pitchFamily="2" charset="-122"/>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2000" dirty="0">
                          <a:latin typeface="华文楷体" panose="02010600040101010101" pitchFamily="2" charset="-122"/>
                          <a:ea typeface="华文楷体" panose="02010600040101010101" pitchFamily="2" charset="-122"/>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2000" dirty="0">
                          <a:latin typeface="华文楷体" panose="02010600040101010101" pitchFamily="2" charset="-122"/>
                          <a:ea typeface="华文楷体" panose="02010600040101010101" pitchFamily="2" charset="-122"/>
                        </a:rPr>
                        <a:t>√</a:t>
                      </a:r>
                    </a:p>
                  </a:txBody>
                  <a:tcPr anchor="ctr"/>
                </a:tc>
                <a:tc>
                  <a:txBody>
                    <a:bodyPr/>
                    <a:lstStyle/>
                    <a:p>
                      <a:pPr algn="ctr"/>
                      <a:endParaRPr lang="zh-CN" altLang="en-US" sz="2000">
                        <a:latin typeface="华文楷体" panose="02010600040101010101" pitchFamily="2" charset="-122"/>
                        <a:ea typeface="华文楷体" panose="02010600040101010101" pitchFamily="2" charset="-122"/>
                      </a:endParaRPr>
                    </a:p>
                  </a:txBody>
                  <a:tcPr anchor="ctr"/>
                </a:tc>
                <a:extLst>
                  <a:ext uri="{0D108BD9-81ED-4DB2-BD59-A6C34878D82A}">
                    <a16:rowId xmlns:a16="http://schemas.microsoft.com/office/drawing/2014/main" val="10001"/>
                  </a:ext>
                </a:extLst>
              </a:tr>
              <a:tr h="514856">
                <a:tc>
                  <a:txBody>
                    <a:bodyPr/>
                    <a:lstStyle/>
                    <a:p>
                      <a:pPr algn="ctr"/>
                      <a:r>
                        <a:rPr lang="zh-CN" altLang="en-US" sz="2000" dirty="0">
                          <a:latin typeface="华文楷体" panose="02010600040101010101" pitchFamily="2" charset="-122"/>
                          <a:ea typeface="华文楷体" panose="02010600040101010101" pitchFamily="2" charset="-122"/>
                        </a:rPr>
                        <a:t>密钥管理</a:t>
                      </a:r>
                    </a:p>
                  </a:txBody>
                  <a:tcPr anchor="ctr"/>
                </a:tc>
                <a:tc>
                  <a:txBody>
                    <a:bodyPr/>
                    <a:lstStyle/>
                    <a:p>
                      <a:pPr algn="ctr"/>
                      <a:endParaRPr lang="zh-CN" altLang="en-US" sz="2000">
                        <a:latin typeface="华文楷体" panose="02010600040101010101" pitchFamily="2" charset="-122"/>
                        <a:ea typeface="华文楷体" panose="02010600040101010101" pitchFamily="2"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2000" dirty="0">
                          <a:latin typeface="华文楷体" panose="02010600040101010101" pitchFamily="2" charset="-122"/>
                          <a:ea typeface="华文楷体" panose="02010600040101010101" pitchFamily="2" charset="-122"/>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2000" dirty="0">
                          <a:latin typeface="华文楷体" panose="02010600040101010101" pitchFamily="2" charset="-122"/>
                          <a:ea typeface="华文楷体" panose="02010600040101010101" pitchFamily="2" charset="-122"/>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2000" dirty="0">
                          <a:latin typeface="华文楷体" panose="02010600040101010101" pitchFamily="2" charset="-122"/>
                          <a:ea typeface="华文楷体" panose="02010600040101010101" pitchFamily="2" charset="-122"/>
                        </a:rPr>
                        <a:t>√</a:t>
                      </a:r>
                    </a:p>
                  </a:txBody>
                  <a:tcPr anchor="ctr"/>
                </a:tc>
                <a:tc>
                  <a:txBody>
                    <a:bodyPr/>
                    <a:lstStyle/>
                    <a:p>
                      <a:pPr algn="ctr"/>
                      <a:endParaRPr lang="zh-CN" altLang="en-US" sz="2000" dirty="0">
                        <a:latin typeface="华文楷体" panose="02010600040101010101" pitchFamily="2" charset="-122"/>
                        <a:ea typeface="华文楷体" panose="02010600040101010101" pitchFamily="2" charset="-122"/>
                      </a:endParaRPr>
                    </a:p>
                  </a:txBody>
                  <a:tcPr anchor="ctr"/>
                </a:tc>
                <a:extLst>
                  <a:ext uri="{0D108BD9-81ED-4DB2-BD59-A6C34878D82A}">
                    <a16:rowId xmlns:a16="http://schemas.microsoft.com/office/drawing/2014/main" val="10002"/>
                  </a:ext>
                </a:extLst>
              </a:tr>
            </a:tbl>
          </a:graphicData>
        </a:graphic>
      </p:graphicFrame>
      <p:sp>
        <p:nvSpPr>
          <p:cNvPr id="13" name="TextBox 38"/>
          <p:cNvSpPr txBox="1">
            <a:spLocks/>
          </p:cNvSpPr>
          <p:nvPr/>
        </p:nvSpPr>
        <p:spPr bwMode="auto">
          <a:xfrm>
            <a:off x="4294381" y="2015970"/>
            <a:ext cx="153347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安全需求</a:t>
            </a:r>
            <a:endParaRPr lang="en-US" altLang="zh-CN" sz="2400" dirty="0">
              <a:latin typeface="华文楷体" panose="02010600040101010101" pitchFamily="2" charset="-122"/>
              <a:ea typeface="华文楷体" panose="02010600040101010101" pitchFamily="2" charset="-122"/>
            </a:endParaRPr>
          </a:p>
        </p:txBody>
      </p:sp>
      <p:sp>
        <p:nvSpPr>
          <p:cNvPr id="14" name="TextBox 38"/>
          <p:cNvSpPr txBox="1">
            <a:spLocks/>
          </p:cNvSpPr>
          <p:nvPr/>
        </p:nvSpPr>
        <p:spPr bwMode="auto">
          <a:xfrm>
            <a:off x="721365" y="2530178"/>
            <a:ext cx="404664" cy="177281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安全服务</a:t>
            </a:r>
            <a:endParaRPr lang="en-US" altLang="zh-CN" sz="2400" dirty="0">
              <a:latin typeface="华文楷体" panose="02010600040101010101" pitchFamily="2" charset="-122"/>
              <a:ea typeface="华文楷体" panose="02010600040101010101" pitchFamily="2" charset="-122"/>
            </a:endParaRPr>
          </a:p>
        </p:txBody>
      </p:sp>
      <p:sp>
        <p:nvSpPr>
          <p:cNvPr id="15" name="任意多边形 14"/>
          <p:cNvSpPr/>
          <p:nvPr/>
        </p:nvSpPr>
        <p:spPr>
          <a:xfrm>
            <a:off x="2938780" y="2432266"/>
            <a:ext cx="1076325" cy="247665"/>
          </a:xfrm>
          <a:custGeom>
            <a:avLst/>
            <a:gdLst>
              <a:gd name="connsiteX0" fmla="*/ 0 w 1076325"/>
              <a:gd name="connsiteY0" fmla="*/ 238140 h 247665"/>
              <a:gd name="connsiteX1" fmla="*/ 533400 w 1076325"/>
              <a:gd name="connsiteY1" fmla="*/ 15 h 247665"/>
              <a:gd name="connsiteX2" fmla="*/ 1076325 w 1076325"/>
              <a:gd name="connsiteY2" fmla="*/ 247665 h 247665"/>
            </a:gdLst>
            <a:ahLst/>
            <a:cxnLst>
              <a:cxn ang="0">
                <a:pos x="connsiteX0" y="connsiteY0"/>
              </a:cxn>
              <a:cxn ang="0">
                <a:pos x="connsiteX1" y="connsiteY1"/>
              </a:cxn>
              <a:cxn ang="0">
                <a:pos x="connsiteX2" y="connsiteY2"/>
              </a:cxn>
            </a:cxnLst>
            <a:rect l="l" t="t" r="r" b="b"/>
            <a:pathLst>
              <a:path w="1076325" h="247665">
                <a:moveTo>
                  <a:pt x="0" y="238140"/>
                </a:moveTo>
                <a:cubicBezTo>
                  <a:pt x="177006" y="118284"/>
                  <a:pt x="354013" y="-1572"/>
                  <a:pt x="533400" y="15"/>
                </a:cubicBezTo>
                <a:cubicBezTo>
                  <a:pt x="712787" y="1602"/>
                  <a:pt x="894556" y="124633"/>
                  <a:pt x="1076325" y="247665"/>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6" name="任意多边形 15"/>
          <p:cNvSpPr/>
          <p:nvPr/>
        </p:nvSpPr>
        <p:spPr>
          <a:xfrm>
            <a:off x="2934588" y="2314154"/>
            <a:ext cx="2007865" cy="333835"/>
          </a:xfrm>
          <a:custGeom>
            <a:avLst/>
            <a:gdLst>
              <a:gd name="connsiteX0" fmla="*/ 0 w 1076325"/>
              <a:gd name="connsiteY0" fmla="*/ 238140 h 247665"/>
              <a:gd name="connsiteX1" fmla="*/ 533400 w 1076325"/>
              <a:gd name="connsiteY1" fmla="*/ 15 h 247665"/>
              <a:gd name="connsiteX2" fmla="*/ 1076325 w 1076325"/>
              <a:gd name="connsiteY2" fmla="*/ 247665 h 247665"/>
            </a:gdLst>
            <a:ahLst/>
            <a:cxnLst>
              <a:cxn ang="0">
                <a:pos x="connsiteX0" y="connsiteY0"/>
              </a:cxn>
              <a:cxn ang="0">
                <a:pos x="connsiteX1" y="connsiteY1"/>
              </a:cxn>
              <a:cxn ang="0">
                <a:pos x="connsiteX2" y="connsiteY2"/>
              </a:cxn>
            </a:cxnLst>
            <a:rect l="l" t="t" r="r" b="b"/>
            <a:pathLst>
              <a:path w="1076325" h="247665">
                <a:moveTo>
                  <a:pt x="0" y="238140"/>
                </a:moveTo>
                <a:cubicBezTo>
                  <a:pt x="177006" y="118284"/>
                  <a:pt x="354013" y="-1572"/>
                  <a:pt x="533400" y="15"/>
                </a:cubicBezTo>
                <a:cubicBezTo>
                  <a:pt x="712787" y="1602"/>
                  <a:pt x="894556" y="124633"/>
                  <a:pt x="1076325" y="247665"/>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7" name="任意多边形 16"/>
          <p:cNvSpPr/>
          <p:nvPr/>
        </p:nvSpPr>
        <p:spPr>
          <a:xfrm>
            <a:off x="6231007" y="4161235"/>
            <a:ext cx="885825" cy="141757"/>
          </a:xfrm>
          <a:custGeom>
            <a:avLst/>
            <a:gdLst>
              <a:gd name="connsiteX0" fmla="*/ 885825 w 885825"/>
              <a:gd name="connsiteY0" fmla="*/ 0 h 342962"/>
              <a:gd name="connsiteX1" fmla="*/ 495300 w 885825"/>
              <a:gd name="connsiteY1" fmla="*/ 342900 h 342962"/>
              <a:gd name="connsiteX2" fmla="*/ 0 w 885825"/>
              <a:gd name="connsiteY2" fmla="*/ 28575 h 342962"/>
            </a:gdLst>
            <a:ahLst/>
            <a:cxnLst>
              <a:cxn ang="0">
                <a:pos x="connsiteX0" y="connsiteY0"/>
              </a:cxn>
              <a:cxn ang="0">
                <a:pos x="connsiteX1" y="connsiteY1"/>
              </a:cxn>
              <a:cxn ang="0">
                <a:pos x="connsiteX2" y="connsiteY2"/>
              </a:cxn>
            </a:cxnLst>
            <a:rect l="l" t="t" r="r" b="b"/>
            <a:pathLst>
              <a:path w="885825" h="342962">
                <a:moveTo>
                  <a:pt x="885825" y="0"/>
                </a:moveTo>
                <a:cubicBezTo>
                  <a:pt x="764381" y="169069"/>
                  <a:pt x="642937" y="338138"/>
                  <a:pt x="495300" y="342900"/>
                </a:cubicBezTo>
                <a:cubicBezTo>
                  <a:pt x="347663" y="347662"/>
                  <a:pt x="87312" y="79375"/>
                  <a:pt x="0" y="28575"/>
                </a:cubicBezTo>
              </a:path>
            </a:pathLst>
          </a:custGeom>
          <a:noFill/>
          <a:ln>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8" name="任意多边形 17"/>
          <p:cNvSpPr/>
          <p:nvPr/>
        </p:nvSpPr>
        <p:spPr>
          <a:xfrm>
            <a:off x="4942453" y="4162351"/>
            <a:ext cx="2174379" cy="384051"/>
          </a:xfrm>
          <a:custGeom>
            <a:avLst/>
            <a:gdLst>
              <a:gd name="connsiteX0" fmla="*/ 885825 w 885825"/>
              <a:gd name="connsiteY0" fmla="*/ 0 h 342962"/>
              <a:gd name="connsiteX1" fmla="*/ 495300 w 885825"/>
              <a:gd name="connsiteY1" fmla="*/ 342900 h 342962"/>
              <a:gd name="connsiteX2" fmla="*/ 0 w 885825"/>
              <a:gd name="connsiteY2" fmla="*/ 28575 h 342962"/>
            </a:gdLst>
            <a:ahLst/>
            <a:cxnLst>
              <a:cxn ang="0">
                <a:pos x="connsiteX0" y="connsiteY0"/>
              </a:cxn>
              <a:cxn ang="0">
                <a:pos x="connsiteX1" y="connsiteY1"/>
              </a:cxn>
              <a:cxn ang="0">
                <a:pos x="connsiteX2" y="connsiteY2"/>
              </a:cxn>
            </a:cxnLst>
            <a:rect l="l" t="t" r="r" b="b"/>
            <a:pathLst>
              <a:path w="885825" h="342962">
                <a:moveTo>
                  <a:pt x="885825" y="0"/>
                </a:moveTo>
                <a:cubicBezTo>
                  <a:pt x="764381" y="169069"/>
                  <a:pt x="642937" y="338138"/>
                  <a:pt x="495300" y="342900"/>
                </a:cubicBezTo>
                <a:cubicBezTo>
                  <a:pt x="347663" y="347662"/>
                  <a:pt x="87312" y="79375"/>
                  <a:pt x="0" y="28575"/>
                </a:cubicBezTo>
              </a:path>
            </a:pathLst>
          </a:custGeom>
          <a:noFill/>
          <a:ln>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 name="任意多边形 18"/>
          <p:cNvSpPr/>
          <p:nvPr/>
        </p:nvSpPr>
        <p:spPr>
          <a:xfrm>
            <a:off x="4015106" y="4162326"/>
            <a:ext cx="3115022" cy="600100"/>
          </a:xfrm>
          <a:custGeom>
            <a:avLst/>
            <a:gdLst>
              <a:gd name="connsiteX0" fmla="*/ 885825 w 885825"/>
              <a:gd name="connsiteY0" fmla="*/ 0 h 342962"/>
              <a:gd name="connsiteX1" fmla="*/ 495300 w 885825"/>
              <a:gd name="connsiteY1" fmla="*/ 342900 h 342962"/>
              <a:gd name="connsiteX2" fmla="*/ 0 w 885825"/>
              <a:gd name="connsiteY2" fmla="*/ 28575 h 342962"/>
            </a:gdLst>
            <a:ahLst/>
            <a:cxnLst>
              <a:cxn ang="0">
                <a:pos x="connsiteX0" y="connsiteY0"/>
              </a:cxn>
              <a:cxn ang="0">
                <a:pos x="connsiteX1" y="connsiteY1"/>
              </a:cxn>
              <a:cxn ang="0">
                <a:pos x="connsiteX2" y="connsiteY2"/>
              </a:cxn>
            </a:cxnLst>
            <a:rect l="l" t="t" r="r" b="b"/>
            <a:pathLst>
              <a:path w="885825" h="342962">
                <a:moveTo>
                  <a:pt x="885825" y="0"/>
                </a:moveTo>
                <a:cubicBezTo>
                  <a:pt x="764381" y="169069"/>
                  <a:pt x="642937" y="338138"/>
                  <a:pt x="495300" y="342900"/>
                </a:cubicBezTo>
                <a:cubicBezTo>
                  <a:pt x="347663" y="347662"/>
                  <a:pt x="87312" y="79375"/>
                  <a:pt x="0" y="28575"/>
                </a:cubicBezTo>
              </a:path>
            </a:pathLst>
          </a:custGeom>
          <a:noFill/>
          <a:ln>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任意多边形 19"/>
          <p:cNvSpPr/>
          <p:nvPr/>
        </p:nvSpPr>
        <p:spPr>
          <a:xfrm>
            <a:off x="2934588" y="4162326"/>
            <a:ext cx="4195540" cy="870342"/>
          </a:xfrm>
          <a:custGeom>
            <a:avLst/>
            <a:gdLst>
              <a:gd name="connsiteX0" fmla="*/ 885825 w 885825"/>
              <a:gd name="connsiteY0" fmla="*/ 0 h 342962"/>
              <a:gd name="connsiteX1" fmla="*/ 495300 w 885825"/>
              <a:gd name="connsiteY1" fmla="*/ 342900 h 342962"/>
              <a:gd name="connsiteX2" fmla="*/ 0 w 885825"/>
              <a:gd name="connsiteY2" fmla="*/ 28575 h 342962"/>
            </a:gdLst>
            <a:ahLst/>
            <a:cxnLst>
              <a:cxn ang="0">
                <a:pos x="connsiteX0" y="connsiteY0"/>
              </a:cxn>
              <a:cxn ang="0">
                <a:pos x="connsiteX1" y="connsiteY1"/>
              </a:cxn>
              <a:cxn ang="0">
                <a:pos x="connsiteX2" y="connsiteY2"/>
              </a:cxn>
            </a:cxnLst>
            <a:rect l="l" t="t" r="r" b="b"/>
            <a:pathLst>
              <a:path w="885825" h="342962">
                <a:moveTo>
                  <a:pt x="885825" y="0"/>
                </a:moveTo>
                <a:cubicBezTo>
                  <a:pt x="764381" y="169069"/>
                  <a:pt x="642937" y="338138"/>
                  <a:pt x="495300" y="342900"/>
                </a:cubicBezTo>
                <a:cubicBezTo>
                  <a:pt x="347663" y="347662"/>
                  <a:pt x="87312" y="79375"/>
                  <a:pt x="0" y="28575"/>
                </a:cubicBezTo>
              </a:path>
            </a:pathLst>
          </a:custGeom>
          <a:noFill/>
          <a:ln>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TextBox 38"/>
          <p:cNvSpPr txBox="1">
            <a:spLocks/>
          </p:cNvSpPr>
          <p:nvPr/>
        </p:nvSpPr>
        <p:spPr bwMode="auto">
          <a:xfrm>
            <a:off x="2659504" y="2015970"/>
            <a:ext cx="1107277" cy="423636"/>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FF0000"/>
                </a:solidFill>
                <a:latin typeface="华文楷体" panose="02010600040101010101" pitchFamily="2" charset="-122"/>
                <a:ea typeface="华文楷体" panose="02010600040101010101" pitchFamily="2" charset="-122"/>
              </a:rPr>
              <a:t>依赖</a:t>
            </a:r>
            <a:endParaRPr lang="en-US" altLang="zh-CN" sz="2400" dirty="0">
              <a:solidFill>
                <a:srgbClr val="FF0000"/>
              </a:solidFill>
              <a:latin typeface="华文楷体" panose="02010600040101010101" pitchFamily="2" charset="-122"/>
              <a:ea typeface="华文楷体" panose="02010600040101010101" pitchFamily="2" charset="-122"/>
            </a:endParaRPr>
          </a:p>
        </p:txBody>
      </p:sp>
      <p:sp>
        <p:nvSpPr>
          <p:cNvPr id="22" name="TextBox 38"/>
          <p:cNvSpPr txBox="1">
            <a:spLocks/>
          </p:cNvSpPr>
          <p:nvPr/>
        </p:nvSpPr>
        <p:spPr bwMode="auto">
          <a:xfrm>
            <a:off x="6329445" y="4700192"/>
            <a:ext cx="1012259" cy="33247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solidFill>
                  <a:srgbClr val="FF0000"/>
                </a:solidFill>
                <a:latin typeface="华文楷体" panose="02010600040101010101" pitchFamily="2" charset="-122"/>
                <a:ea typeface="华文楷体" panose="02010600040101010101" pitchFamily="2" charset="-122"/>
              </a:rPr>
              <a:t>相关</a:t>
            </a:r>
            <a:endParaRPr lang="en-US" altLang="zh-CN" sz="2400" dirty="0">
              <a:solidFill>
                <a:srgbClr val="FF0000"/>
              </a:solidFill>
              <a:latin typeface="华文楷体" panose="02010600040101010101" pitchFamily="2" charset="-122"/>
              <a:ea typeface="华文楷体" panose="02010600040101010101" pitchFamily="2" charset="-122"/>
            </a:endParaRPr>
          </a:p>
        </p:txBody>
      </p:sp>
      <p:sp>
        <p:nvSpPr>
          <p:cNvPr id="23" name="TextBox 38"/>
          <p:cNvSpPr txBox="1">
            <a:spLocks/>
          </p:cNvSpPr>
          <p:nvPr/>
        </p:nvSpPr>
        <p:spPr bwMode="auto">
          <a:xfrm>
            <a:off x="721365" y="4866429"/>
            <a:ext cx="3141738" cy="155327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一个安全服务有可能直接或间接地影响着所有的安全需求。</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9625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1"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right)">
                                      <p:cBhvr>
                                        <p:cTn id="39" dur="500"/>
                                        <p:tgtEl>
                                          <p:spTgt spid="17"/>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right)">
                                      <p:cBhvr>
                                        <p:cTn id="43" dur="500"/>
                                        <p:tgtEl>
                                          <p:spTgt spid="18"/>
                                        </p:tgtEl>
                                      </p:cBhvr>
                                    </p:animEffect>
                                  </p:childTnLst>
                                </p:cTn>
                              </p:par>
                            </p:childTnLst>
                          </p:cTn>
                        </p:par>
                        <p:par>
                          <p:cTn id="44" fill="hold">
                            <p:stCondLst>
                              <p:cond delay="1000"/>
                            </p:stCondLst>
                            <p:childTnLst>
                              <p:par>
                                <p:cTn id="45" presetID="22" presetClass="entr" presetSubtype="2"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right)">
                                      <p:cBhvr>
                                        <p:cTn id="47" dur="500"/>
                                        <p:tgtEl>
                                          <p:spTgt spid="19"/>
                                        </p:tgtEl>
                                      </p:cBhvr>
                                    </p:animEffect>
                                  </p:childTnLst>
                                </p:cTn>
                              </p:par>
                            </p:childTnLst>
                          </p:cTn>
                        </p:par>
                        <p:par>
                          <p:cTn id="48" fill="hold">
                            <p:stCondLst>
                              <p:cond delay="1500"/>
                            </p:stCondLst>
                            <p:childTnLst>
                              <p:par>
                                <p:cTn id="49" presetID="22" presetClass="entr" presetSubtype="2"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right)">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6" grpId="0" animBg="1"/>
      <p:bldP spid="17" grpId="0" animBg="1"/>
      <p:bldP spid="18" grpId="0" animBg="1"/>
      <p:bldP spid="19" grpId="0" animBg="1"/>
      <p:bldP spid="20" grpId="0" animBg="1"/>
      <p:bldP spid="21" grpId="0"/>
      <p:bldP spid="22" grpId="0"/>
      <p:bldP spid="2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3"/>
            <a:ext cx="789730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网络安全模型</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4" name="Picture 38" descr="EndUser_Female_Right"/>
          <p:cNvPicPr>
            <a:picLocks noChangeAspect="1" noChangeArrowheads="1"/>
          </p:cNvPicPr>
          <p:nvPr/>
        </p:nvPicPr>
        <p:blipFill>
          <a:blip r:embed="rId3"/>
          <a:srcRect/>
          <a:stretch>
            <a:fillRect/>
          </a:stretch>
        </p:blipFill>
        <p:spPr bwMode="auto">
          <a:xfrm flipH="1">
            <a:off x="1084891" y="3294678"/>
            <a:ext cx="562848" cy="812343"/>
          </a:xfrm>
          <a:prstGeom prst="rect">
            <a:avLst/>
          </a:prstGeom>
          <a:noFill/>
          <a:ln w="9525">
            <a:noFill/>
            <a:miter lim="800000"/>
            <a:headEnd/>
            <a:tailEnd/>
          </a:ln>
        </p:spPr>
      </p:pic>
      <p:pic>
        <p:nvPicPr>
          <p:cNvPr id="35" name="Picture 37" descr="EndUser_CiscoWorks"/>
          <p:cNvPicPr>
            <a:picLocks noChangeAspect="1" noChangeArrowheads="1"/>
          </p:cNvPicPr>
          <p:nvPr/>
        </p:nvPicPr>
        <p:blipFill>
          <a:blip r:embed="rId4"/>
          <a:srcRect/>
          <a:stretch>
            <a:fillRect/>
          </a:stretch>
        </p:blipFill>
        <p:spPr bwMode="auto">
          <a:xfrm flipH="1">
            <a:off x="7121693" y="3365545"/>
            <a:ext cx="652777" cy="829949"/>
          </a:xfrm>
          <a:prstGeom prst="rect">
            <a:avLst/>
          </a:prstGeom>
          <a:noFill/>
          <a:ln w="9525">
            <a:noFill/>
            <a:miter lim="800000"/>
            <a:headEnd/>
            <a:tailEnd/>
          </a:ln>
        </p:spPr>
      </p:pic>
      <p:pic>
        <p:nvPicPr>
          <p:cNvPr id="36" name="Picture 55"/>
          <p:cNvPicPr>
            <a:picLocks noChangeAspect="1" noChangeArrowheads="1"/>
          </p:cNvPicPr>
          <p:nvPr/>
        </p:nvPicPr>
        <p:blipFill>
          <a:blip r:embed="rId5"/>
          <a:srcRect/>
          <a:stretch>
            <a:fillRect/>
          </a:stretch>
        </p:blipFill>
        <p:spPr bwMode="auto">
          <a:xfrm>
            <a:off x="4116659" y="4877360"/>
            <a:ext cx="671029" cy="891641"/>
          </a:xfrm>
          <a:prstGeom prst="rect">
            <a:avLst/>
          </a:prstGeom>
          <a:noFill/>
          <a:ln w="9525" algn="ctr">
            <a:noFill/>
            <a:miter lim="800000"/>
            <a:headEnd/>
            <a:tailEnd/>
          </a:ln>
        </p:spPr>
      </p:pic>
      <p:pic>
        <p:nvPicPr>
          <p:cNvPr id="37" name="Picture 6" descr="âenvelope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63052" y="3543831"/>
            <a:ext cx="467766" cy="46776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8" name="右箭头 37"/>
          <p:cNvSpPr/>
          <p:nvPr/>
        </p:nvSpPr>
        <p:spPr>
          <a:xfrm>
            <a:off x="1647739" y="3634218"/>
            <a:ext cx="1284899"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8" descr="âäºº pngâçå¾çæç´¢ç»æ"/>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683" t="-2978" r="67859" b="-2980"/>
          <a:stretch/>
        </p:blipFill>
        <p:spPr bwMode="auto">
          <a:xfrm>
            <a:off x="4205244" y="1683991"/>
            <a:ext cx="453176" cy="80564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0" name="TextBox 38"/>
          <p:cNvSpPr txBox="1">
            <a:spLocks/>
          </p:cNvSpPr>
          <p:nvPr/>
        </p:nvSpPr>
        <p:spPr bwMode="auto">
          <a:xfrm>
            <a:off x="1712946" y="3192018"/>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安全变换</a:t>
            </a:r>
            <a:endParaRPr lang="en-US" altLang="zh-CN" sz="2000" dirty="0">
              <a:latin typeface="华文楷体" panose="02010600040101010101" pitchFamily="2" charset="-122"/>
              <a:ea typeface="华文楷体" panose="02010600040101010101" pitchFamily="2" charset="-122"/>
            </a:endParaRPr>
          </a:p>
        </p:txBody>
      </p:sp>
      <p:sp>
        <p:nvSpPr>
          <p:cNvPr id="41" name="TextBox 38"/>
          <p:cNvSpPr txBox="1">
            <a:spLocks/>
          </p:cNvSpPr>
          <p:nvPr/>
        </p:nvSpPr>
        <p:spPr bwMode="auto">
          <a:xfrm>
            <a:off x="1997596" y="5147242"/>
            <a:ext cx="76841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密钥</a:t>
            </a:r>
            <a:endParaRPr lang="en-US" altLang="zh-CN" sz="2000" dirty="0">
              <a:latin typeface="华文楷体" panose="02010600040101010101" pitchFamily="2" charset="-122"/>
              <a:ea typeface="华文楷体" panose="02010600040101010101" pitchFamily="2" charset="-122"/>
            </a:endParaRPr>
          </a:p>
        </p:txBody>
      </p:sp>
      <p:sp>
        <p:nvSpPr>
          <p:cNvPr id="42" name="TextBox 38"/>
          <p:cNvSpPr txBox="1">
            <a:spLocks/>
          </p:cNvSpPr>
          <p:nvPr/>
        </p:nvSpPr>
        <p:spPr bwMode="auto">
          <a:xfrm>
            <a:off x="982107" y="4072336"/>
            <a:ext cx="76841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消息</a:t>
            </a:r>
            <a:endParaRPr lang="en-US" altLang="zh-CN" sz="2000" dirty="0">
              <a:latin typeface="华文楷体" panose="02010600040101010101" pitchFamily="2" charset="-122"/>
              <a:ea typeface="华文楷体" panose="02010600040101010101" pitchFamily="2" charset="-122"/>
            </a:endParaRPr>
          </a:p>
        </p:txBody>
      </p:sp>
      <p:sp>
        <p:nvSpPr>
          <p:cNvPr id="43" name="右箭头 42"/>
          <p:cNvSpPr/>
          <p:nvPr/>
        </p:nvSpPr>
        <p:spPr>
          <a:xfrm rot="16200000">
            <a:off x="1852558" y="4255965"/>
            <a:ext cx="777852"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38"/>
          <p:cNvSpPr txBox="1">
            <a:spLocks/>
          </p:cNvSpPr>
          <p:nvPr/>
        </p:nvSpPr>
        <p:spPr bwMode="auto">
          <a:xfrm>
            <a:off x="5979090" y="5147242"/>
            <a:ext cx="76841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密钥</a:t>
            </a:r>
            <a:endParaRPr lang="en-US" altLang="zh-CN" sz="2000" dirty="0">
              <a:latin typeface="华文楷体" panose="02010600040101010101" pitchFamily="2" charset="-122"/>
              <a:ea typeface="华文楷体" panose="02010600040101010101" pitchFamily="2" charset="-122"/>
            </a:endParaRPr>
          </a:p>
        </p:txBody>
      </p:sp>
      <p:sp>
        <p:nvSpPr>
          <p:cNvPr id="45" name="TextBox 38"/>
          <p:cNvSpPr txBox="1">
            <a:spLocks/>
          </p:cNvSpPr>
          <p:nvPr/>
        </p:nvSpPr>
        <p:spPr bwMode="auto">
          <a:xfrm>
            <a:off x="2767649" y="3935230"/>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秘密消息</a:t>
            </a:r>
            <a:endParaRPr lang="en-US" altLang="zh-CN" sz="2000" dirty="0">
              <a:latin typeface="华文楷体" panose="02010600040101010101" pitchFamily="2" charset="-122"/>
              <a:ea typeface="华文楷体" panose="02010600040101010101" pitchFamily="2" charset="-122"/>
            </a:endParaRPr>
          </a:p>
        </p:txBody>
      </p:sp>
      <p:pic>
        <p:nvPicPr>
          <p:cNvPr id="46" name="Picture 6" descr="âenvelope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31101" y="3543831"/>
            <a:ext cx="467766" cy="46776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7" name="TextBox 38"/>
          <p:cNvSpPr txBox="1">
            <a:spLocks/>
          </p:cNvSpPr>
          <p:nvPr/>
        </p:nvSpPr>
        <p:spPr bwMode="auto">
          <a:xfrm>
            <a:off x="4835698" y="3935230"/>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秘密消息</a:t>
            </a:r>
            <a:endParaRPr lang="en-US" altLang="zh-CN" sz="2000" dirty="0">
              <a:latin typeface="华文楷体" panose="02010600040101010101" pitchFamily="2" charset="-122"/>
              <a:ea typeface="华文楷体" panose="02010600040101010101" pitchFamily="2" charset="-122"/>
            </a:endParaRPr>
          </a:p>
        </p:txBody>
      </p:sp>
      <p:sp>
        <p:nvSpPr>
          <p:cNvPr id="48" name="右箭头 47"/>
          <p:cNvSpPr/>
          <p:nvPr/>
        </p:nvSpPr>
        <p:spPr>
          <a:xfrm>
            <a:off x="5704596" y="3635185"/>
            <a:ext cx="1284899"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38"/>
          <p:cNvSpPr txBox="1">
            <a:spLocks/>
          </p:cNvSpPr>
          <p:nvPr/>
        </p:nvSpPr>
        <p:spPr bwMode="auto">
          <a:xfrm>
            <a:off x="5769803" y="3192985"/>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安全变换</a:t>
            </a:r>
            <a:endParaRPr lang="en-US" altLang="zh-CN" sz="2000" dirty="0">
              <a:latin typeface="华文楷体" panose="02010600040101010101" pitchFamily="2" charset="-122"/>
              <a:ea typeface="华文楷体" panose="02010600040101010101" pitchFamily="2" charset="-122"/>
            </a:endParaRPr>
          </a:p>
        </p:txBody>
      </p:sp>
      <p:sp>
        <p:nvSpPr>
          <p:cNvPr id="50" name="右箭头 49"/>
          <p:cNvSpPr/>
          <p:nvPr/>
        </p:nvSpPr>
        <p:spPr>
          <a:xfrm rot="16200000">
            <a:off x="5909415" y="4256932"/>
            <a:ext cx="777852"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38"/>
          <p:cNvSpPr txBox="1">
            <a:spLocks/>
          </p:cNvSpPr>
          <p:nvPr/>
        </p:nvSpPr>
        <p:spPr bwMode="auto">
          <a:xfrm>
            <a:off x="3476430" y="1258432"/>
            <a:ext cx="1950953"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可信的第三方</a:t>
            </a:r>
            <a:endParaRPr lang="en-US" altLang="zh-CN" sz="2000" dirty="0">
              <a:latin typeface="华文楷体" panose="02010600040101010101" pitchFamily="2" charset="-122"/>
              <a:ea typeface="华文楷体" panose="02010600040101010101" pitchFamily="2" charset="-122"/>
            </a:endParaRPr>
          </a:p>
        </p:txBody>
      </p:sp>
      <p:cxnSp>
        <p:nvCxnSpPr>
          <p:cNvPr id="52" name="直接箭头连接符 51"/>
          <p:cNvCxnSpPr>
            <a:stCxn id="39" idx="1"/>
            <a:endCxn id="59" idx="0"/>
          </p:cNvCxnSpPr>
          <p:nvPr/>
        </p:nvCxnSpPr>
        <p:spPr>
          <a:xfrm flipH="1">
            <a:off x="1503975" y="2086814"/>
            <a:ext cx="2701269" cy="868280"/>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4431832" y="2511074"/>
            <a:ext cx="0" cy="782463"/>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9" idx="3"/>
            <a:endCxn id="60" idx="0"/>
          </p:cNvCxnSpPr>
          <p:nvPr/>
        </p:nvCxnSpPr>
        <p:spPr>
          <a:xfrm>
            <a:off x="4658420" y="2086814"/>
            <a:ext cx="2712654" cy="868280"/>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圆柱形 54"/>
          <p:cNvSpPr/>
          <p:nvPr/>
        </p:nvSpPr>
        <p:spPr>
          <a:xfrm rot="16200000">
            <a:off x="4180051" y="3085107"/>
            <a:ext cx="350794" cy="1447083"/>
          </a:xfrm>
          <a:prstGeom prst="can">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TextBox 38"/>
          <p:cNvSpPr txBox="1">
            <a:spLocks/>
          </p:cNvSpPr>
          <p:nvPr/>
        </p:nvSpPr>
        <p:spPr bwMode="auto">
          <a:xfrm>
            <a:off x="3558546" y="3275182"/>
            <a:ext cx="1869872" cy="3032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信息传输通道</a:t>
            </a:r>
            <a:endParaRPr lang="en-US" altLang="zh-CN" sz="2000" dirty="0">
              <a:latin typeface="华文楷体" panose="02010600040101010101" pitchFamily="2" charset="-122"/>
              <a:ea typeface="华文楷体" panose="02010600040101010101" pitchFamily="2" charset="-122"/>
            </a:endParaRPr>
          </a:p>
        </p:txBody>
      </p:sp>
      <p:cxnSp>
        <p:nvCxnSpPr>
          <p:cNvPr id="57" name="直接箭头连接符 56"/>
          <p:cNvCxnSpPr/>
          <p:nvPr/>
        </p:nvCxnSpPr>
        <p:spPr>
          <a:xfrm>
            <a:off x="4431832" y="4072336"/>
            <a:ext cx="0" cy="782463"/>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38"/>
          <p:cNvSpPr txBox="1">
            <a:spLocks/>
          </p:cNvSpPr>
          <p:nvPr/>
        </p:nvSpPr>
        <p:spPr bwMode="auto">
          <a:xfrm>
            <a:off x="3895143" y="5741986"/>
            <a:ext cx="111352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攻击者</a:t>
            </a:r>
            <a:endParaRPr lang="en-US" altLang="zh-CN" sz="2000" dirty="0">
              <a:latin typeface="华文楷体" panose="02010600040101010101" pitchFamily="2" charset="-122"/>
              <a:ea typeface="华文楷体" panose="02010600040101010101" pitchFamily="2" charset="-122"/>
            </a:endParaRPr>
          </a:p>
        </p:txBody>
      </p:sp>
      <p:sp>
        <p:nvSpPr>
          <p:cNvPr id="59" name="TextBox 38"/>
          <p:cNvSpPr txBox="1">
            <a:spLocks/>
          </p:cNvSpPr>
          <p:nvPr/>
        </p:nvSpPr>
        <p:spPr bwMode="auto">
          <a:xfrm>
            <a:off x="989299" y="2955094"/>
            <a:ext cx="1029351" cy="26365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发送方</a:t>
            </a:r>
            <a:endParaRPr lang="en-US" altLang="zh-CN" sz="2000" dirty="0">
              <a:latin typeface="华文楷体" panose="02010600040101010101" pitchFamily="2" charset="-122"/>
              <a:ea typeface="华文楷体" panose="02010600040101010101" pitchFamily="2" charset="-122"/>
            </a:endParaRPr>
          </a:p>
        </p:txBody>
      </p:sp>
      <p:sp>
        <p:nvSpPr>
          <p:cNvPr id="60" name="TextBox 38"/>
          <p:cNvSpPr txBox="1">
            <a:spLocks/>
          </p:cNvSpPr>
          <p:nvPr/>
        </p:nvSpPr>
        <p:spPr bwMode="auto">
          <a:xfrm>
            <a:off x="6856398" y="2955094"/>
            <a:ext cx="1029351" cy="26365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接收方</a:t>
            </a:r>
            <a:endParaRPr lang="en-US" altLang="zh-CN" sz="2000" dirty="0">
              <a:latin typeface="华文楷体" panose="02010600040101010101" pitchFamily="2" charset="-122"/>
              <a:ea typeface="华文楷体" panose="02010600040101010101" pitchFamily="2" charset="-122"/>
            </a:endParaRPr>
          </a:p>
        </p:txBody>
      </p:sp>
      <p:sp>
        <p:nvSpPr>
          <p:cNvPr id="61" name="TextBox 38"/>
          <p:cNvSpPr txBox="1">
            <a:spLocks/>
          </p:cNvSpPr>
          <p:nvPr/>
        </p:nvSpPr>
        <p:spPr bwMode="auto">
          <a:xfrm>
            <a:off x="7006055" y="4195494"/>
            <a:ext cx="768415" cy="33935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消息</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92693843"/>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125" autoRev="1" fill="hold">
                                          <p:stCondLst>
                                            <p:cond delay="0"/>
                                          </p:stCondLst>
                                        </p:cTn>
                                        <p:tgtEl>
                                          <p:spTgt spid="7"/>
                                        </p:tgtEl>
                                        <p:attrNameLst>
                                          <p:attrName>ppt_w</p:attrName>
                                        </p:attrNameLst>
                                      </p:cBhvr>
                                    </p:anim>
                                    <p:anim by="(#ppt_w*0.50)" calcmode="lin" valueType="num">
                                      <p:cBhvr>
                                        <p:cTn id="8" dur="125" decel="50000" autoRev="1" fill="hold">
                                          <p:stCondLst>
                                            <p:cond delay="0"/>
                                          </p:stCondLst>
                                        </p:cTn>
                                        <p:tgtEl>
                                          <p:spTgt spid="7"/>
                                        </p:tgtEl>
                                        <p:attrNameLst>
                                          <p:attrName>ppt_x</p:attrName>
                                        </p:attrNameLst>
                                      </p:cBhvr>
                                    </p:anim>
                                    <p:anim from="(-#ppt_h/2)" to="(#ppt_y)" calcmode="lin" valueType="num">
                                      <p:cBhvr>
                                        <p:cTn id="9" dur="250" fill="hold">
                                          <p:stCondLst>
                                            <p:cond delay="0"/>
                                          </p:stCondLst>
                                        </p:cTn>
                                        <p:tgtEl>
                                          <p:spTgt spid="7"/>
                                        </p:tgtEl>
                                        <p:attrNameLst>
                                          <p:attrName>ppt_y</p:attrName>
                                        </p:attrNameLst>
                                      </p:cBhvr>
                                    </p:anim>
                                    <p:animRot by="21600000">
                                      <p:cBhvr>
                                        <p:cTn id="10" dur="250"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3"/>
            <a:ext cx="789730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网络安全模型</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Picture 38" descr="EndUser_Female_Right"/>
          <p:cNvPicPr>
            <a:picLocks noChangeAspect="1" noChangeArrowheads="1"/>
          </p:cNvPicPr>
          <p:nvPr/>
        </p:nvPicPr>
        <p:blipFill>
          <a:blip r:embed="rId3"/>
          <a:srcRect/>
          <a:stretch>
            <a:fillRect/>
          </a:stretch>
        </p:blipFill>
        <p:spPr bwMode="auto">
          <a:xfrm flipH="1">
            <a:off x="1200803" y="3101493"/>
            <a:ext cx="562848" cy="812343"/>
          </a:xfrm>
          <a:prstGeom prst="rect">
            <a:avLst/>
          </a:prstGeom>
          <a:noFill/>
          <a:ln w="9525">
            <a:noFill/>
            <a:miter lim="800000"/>
            <a:headEnd/>
            <a:tailEnd/>
          </a:ln>
        </p:spPr>
      </p:pic>
      <p:pic>
        <p:nvPicPr>
          <p:cNvPr id="13" name="Picture 37" descr="EndUser_CiscoWorks"/>
          <p:cNvPicPr>
            <a:picLocks noChangeAspect="1" noChangeArrowheads="1"/>
          </p:cNvPicPr>
          <p:nvPr/>
        </p:nvPicPr>
        <p:blipFill>
          <a:blip r:embed="rId4"/>
          <a:srcRect/>
          <a:stretch>
            <a:fillRect/>
          </a:stretch>
        </p:blipFill>
        <p:spPr bwMode="auto">
          <a:xfrm flipH="1">
            <a:off x="7237605" y="3172360"/>
            <a:ext cx="652777" cy="829949"/>
          </a:xfrm>
          <a:prstGeom prst="rect">
            <a:avLst/>
          </a:prstGeom>
          <a:noFill/>
          <a:ln w="9525">
            <a:noFill/>
            <a:miter lim="800000"/>
            <a:headEnd/>
            <a:tailEnd/>
          </a:ln>
        </p:spPr>
      </p:pic>
      <p:pic>
        <p:nvPicPr>
          <p:cNvPr id="14" name="Picture 55"/>
          <p:cNvPicPr>
            <a:picLocks noChangeAspect="1" noChangeArrowheads="1"/>
          </p:cNvPicPr>
          <p:nvPr/>
        </p:nvPicPr>
        <p:blipFill>
          <a:blip r:embed="rId5"/>
          <a:srcRect/>
          <a:stretch>
            <a:fillRect/>
          </a:stretch>
        </p:blipFill>
        <p:spPr bwMode="auto">
          <a:xfrm>
            <a:off x="4232571" y="4684175"/>
            <a:ext cx="671029" cy="891641"/>
          </a:xfrm>
          <a:prstGeom prst="rect">
            <a:avLst/>
          </a:prstGeom>
          <a:noFill/>
          <a:ln w="9525" algn="ctr">
            <a:noFill/>
            <a:miter lim="800000"/>
            <a:headEnd/>
            <a:tailEnd/>
          </a:ln>
        </p:spPr>
      </p:pic>
      <p:pic>
        <p:nvPicPr>
          <p:cNvPr id="15" name="Picture 6" descr="âenvelope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8964" y="3350646"/>
            <a:ext cx="467766" cy="46776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6" name="右箭头 15"/>
          <p:cNvSpPr/>
          <p:nvPr/>
        </p:nvSpPr>
        <p:spPr>
          <a:xfrm>
            <a:off x="1763651" y="3441033"/>
            <a:ext cx="1284899"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8" descr="âäºº pngâçå¾çæç´¢ç»æ"/>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683" t="-2978" r="67859" b="-2980"/>
          <a:stretch/>
        </p:blipFill>
        <p:spPr bwMode="auto">
          <a:xfrm>
            <a:off x="4321156" y="1490806"/>
            <a:ext cx="453176" cy="80564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 name="TextBox 38"/>
          <p:cNvSpPr txBox="1">
            <a:spLocks/>
          </p:cNvSpPr>
          <p:nvPr/>
        </p:nvSpPr>
        <p:spPr bwMode="auto">
          <a:xfrm>
            <a:off x="1828858" y="2998833"/>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安全变换</a:t>
            </a:r>
            <a:endParaRPr lang="en-US" altLang="zh-CN" sz="2000" dirty="0">
              <a:latin typeface="华文楷体" panose="02010600040101010101" pitchFamily="2" charset="-122"/>
              <a:ea typeface="华文楷体" panose="02010600040101010101" pitchFamily="2" charset="-122"/>
            </a:endParaRPr>
          </a:p>
        </p:txBody>
      </p:sp>
      <p:pic>
        <p:nvPicPr>
          <p:cNvPr id="19" name="Picture 2" descr="âkey png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39619" y="4684528"/>
            <a:ext cx="357123" cy="36004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38"/>
          <p:cNvSpPr txBox="1">
            <a:spLocks/>
          </p:cNvSpPr>
          <p:nvPr/>
        </p:nvSpPr>
        <p:spPr bwMode="auto">
          <a:xfrm>
            <a:off x="2113508" y="4954057"/>
            <a:ext cx="76841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密钥</a:t>
            </a:r>
            <a:endParaRPr lang="en-US" altLang="zh-CN" sz="20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1098019" y="3879151"/>
            <a:ext cx="76841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消息</a:t>
            </a:r>
            <a:endParaRPr lang="en-US" altLang="zh-CN" sz="2000" dirty="0">
              <a:latin typeface="华文楷体" panose="02010600040101010101" pitchFamily="2" charset="-122"/>
              <a:ea typeface="华文楷体" panose="02010600040101010101" pitchFamily="2" charset="-122"/>
            </a:endParaRPr>
          </a:p>
        </p:txBody>
      </p:sp>
      <p:sp>
        <p:nvSpPr>
          <p:cNvPr id="22" name="右箭头 21"/>
          <p:cNvSpPr/>
          <p:nvPr/>
        </p:nvSpPr>
        <p:spPr>
          <a:xfrm rot="16200000">
            <a:off x="1968470" y="4062780"/>
            <a:ext cx="777852"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Picture 2" descr="âkey png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9018" y="4684175"/>
            <a:ext cx="357123" cy="36004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38"/>
          <p:cNvSpPr txBox="1">
            <a:spLocks/>
          </p:cNvSpPr>
          <p:nvPr/>
        </p:nvSpPr>
        <p:spPr bwMode="auto">
          <a:xfrm>
            <a:off x="6095002" y="4954057"/>
            <a:ext cx="76841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密钥</a:t>
            </a:r>
            <a:endParaRPr lang="en-US" altLang="zh-CN" sz="2000" dirty="0">
              <a:latin typeface="华文楷体" panose="02010600040101010101" pitchFamily="2" charset="-122"/>
              <a:ea typeface="华文楷体" panose="02010600040101010101" pitchFamily="2" charset="-122"/>
            </a:endParaRPr>
          </a:p>
        </p:txBody>
      </p:sp>
      <p:sp>
        <p:nvSpPr>
          <p:cNvPr id="26" name="TextBox 38"/>
          <p:cNvSpPr txBox="1">
            <a:spLocks/>
          </p:cNvSpPr>
          <p:nvPr/>
        </p:nvSpPr>
        <p:spPr bwMode="auto">
          <a:xfrm>
            <a:off x="2883561" y="3742045"/>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秘密消息</a:t>
            </a:r>
            <a:endParaRPr lang="en-US" altLang="zh-CN" sz="2000" dirty="0">
              <a:latin typeface="华文楷体" panose="02010600040101010101" pitchFamily="2" charset="-122"/>
              <a:ea typeface="华文楷体" panose="02010600040101010101" pitchFamily="2" charset="-122"/>
            </a:endParaRPr>
          </a:p>
        </p:txBody>
      </p:sp>
      <p:pic>
        <p:nvPicPr>
          <p:cNvPr id="27" name="Picture 6" descr="âenvelope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7013" y="3350646"/>
            <a:ext cx="467766" cy="46776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8" name="TextBox 38"/>
          <p:cNvSpPr txBox="1">
            <a:spLocks/>
          </p:cNvSpPr>
          <p:nvPr/>
        </p:nvSpPr>
        <p:spPr bwMode="auto">
          <a:xfrm>
            <a:off x="4951610" y="3742045"/>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秘密消息</a:t>
            </a:r>
            <a:endParaRPr lang="en-US" altLang="zh-CN" sz="2000" dirty="0">
              <a:latin typeface="华文楷体" panose="02010600040101010101" pitchFamily="2" charset="-122"/>
              <a:ea typeface="华文楷体" panose="02010600040101010101" pitchFamily="2" charset="-122"/>
            </a:endParaRPr>
          </a:p>
        </p:txBody>
      </p:sp>
      <p:sp>
        <p:nvSpPr>
          <p:cNvPr id="29" name="右箭头 28"/>
          <p:cNvSpPr/>
          <p:nvPr/>
        </p:nvSpPr>
        <p:spPr>
          <a:xfrm>
            <a:off x="5820508" y="3442000"/>
            <a:ext cx="1284899"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38"/>
          <p:cNvSpPr txBox="1">
            <a:spLocks/>
          </p:cNvSpPr>
          <p:nvPr/>
        </p:nvSpPr>
        <p:spPr bwMode="auto">
          <a:xfrm>
            <a:off x="5885715" y="2999800"/>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安全变换</a:t>
            </a:r>
            <a:endParaRPr lang="en-US" altLang="zh-CN" sz="2000" dirty="0">
              <a:latin typeface="华文楷体" panose="02010600040101010101" pitchFamily="2" charset="-122"/>
              <a:ea typeface="华文楷体" panose="02010600040101010101" pitchFamily="2" charset="-122"/>
            </a:endParaRPr>
          </a:p>
        </p:txBody>
      </p:sp>
      <p:sp>
        <p:nvSpPr>
          <p:cNvPr id="31" name="右箭头 30"/>
          <p:cNvSpPr/>
          <p:nvPr/>
        </p:nvSpPr>
        <p:spPr>
          <a:xfrm rot="16200000">
            <a:off x="6025327" y="4063747"/>
            <a:ext cx="777852"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8"/>
          <p:cNvSpPr txBox="1">
            <a:spLocks/>
          </p:cNvSpPr>
          <p:nvPr/>
        </p:nvSpPr>
        <p:spPr bwMode="auto">
          <a:xfrm>
            <a:off x="3592342" y="1065247"/>
            <a:ext cx="1950953"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可信的第三方</a:t>
            </a:r>
            <a:endParaRPr lang="en-US" altLang="zh-CN" sz="2000" dirty="0">
              <a:latin typeface="华文楷体" panose="02010600040101010101" pitchFamily="2" charset="-122"/>
              <a:ea typeface="华文楷体" panose="02010600040101010101" pitchFamily="2" charset="-122"/>
            </a:endParaRPr>
          </a:p>
        </p:txBody>
      </p:sp>
      <p:cxnSp>
        <p:nvCxnSpPr>
          <p:cNvPr id="33" name="直接箭头连接符 32"/>
          <p:cNvCxnSpPr>
            <a:stCxn id="17" idx="1"/>
            <a:endCxn id="40" idx="0"/>
          </p:cNvCxnSpPr>
          <p:nvPr/>
        </p:nvCxnSpPr>
        <p:spPr>
          <a:xfrm flipH="1">
            <a:off x="1619887" y="1893629"/>
            <a:ext cx="2701269" cy="868280"/>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547744" y="2317889"/>
            <a:ext cx="0" cy="782463"/>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7" idx="3"/>
            <a:endCxn id="41" idx="0"/>
          </p:cNvCxnSpPr>
          <p:nvPr/>
        </p:nvCxnSpPr>
        <p:spPr>
          <a:xfrm>
            <a:off x="4774332" y="1893629"/>
            <a:ext cx="2712654" cy="868280"/>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圆柱形 35"/>
          <p:cNvSpPr/>
          <p:nvPr/>
        </p:nvSpPr>
        <p:spPr>
          <a:xfrm rot="16200000">
            <a:off x="4295963" y="2891922"/>
            <a:ext cx="350794" cy="1447083"/>
          </a:xfrm>
          <a:prstGeom prst="can">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TextBox 38"/>
          <p:cNvSpPr txBox="1">
            <a:spLocks/>
          </p:cNvSpPr>
          <p:nvPr/>
        </p:nvSpPr>
        <p:spPr bwMode="auto">
          <a:xfrm>
            <a:off x="3674458" y="3081997"/>
            <a:ext cx="1869872" cy="3032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信息传输通道</a:t>
            </a:r>
            <a:endParaRPr lang="en-US" altLang="zh-CN" sz="2000" dirty="0">
              <a:latin typeface="华文楷体" panose="02010600040101010101" pitchFamily="2" charset="-122"/>
              <a:ea typeface="华文楷体" panose="02010600040101010101" pitchFamily="2" charset="-122"/>
            </a:endParaRPr>
          </a:p>
        </p:txBody>
      </p:sp>
      <p:cxnSp>
        <p:nvCxnSpPr>
          <p:cNvPr id="38" name="直接箭头连接符 37"/>
          <p:cNvCxnSpPr/>
          <p:nvPr/>
        </p:nvCxnSpPr>
        <p:spPr>
          <a:xfrm>
            <a:off x="4547744" y="3879151"/>
            <a:ext cx="0" cy="782463"/>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a:spLocks/>
          </p:cNvSpPr>
          <p:nvPr/>
        </p:nvSpPr>
        <p:spPr bwMode="auto">
          <a:xfrm>
            <a:off x="4011055" y="5548801"/>
            <a:ext cx="111352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攻击者</a:t>
            </a:r>
            <a:endParaRPr lang="en-US" altLang="zh-CN" sz="2000" dirty="0">
              <a:latin typeface="华文楷体" panose="02010600040101010101" pitchFamily="2" charset="-122"/>
              <a:ea typeface="华文楷体" panose="02010600040101010101" pitchFamily="2" charset="-122"/>
            </a:endParaRPr>
          </a:p>
        </p:txBody>
      </p:sp>
      <p:sp>
        <p:nvSpPr>
          <p:cNvPr id="40" name="TextBox 38"/>
          <p:cNvSpPr txBox="1">
            <a:spLocks/>
          </p:cNvSpPr>
          <p:nvPr/>
        </p:nvSpPr>
        <p:spPr bwMode="auto">
          <a:xfrm>
            <a:off x="1105211" y="2761909"/>
            <a:ext cx="1029351" cy="26365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发送方</a:t>
            </a:r>
            <a:endParaRPr lang="en-US" altLang="zh-CN" sz="2000" dirty="0">
              <a:latin typeface="华文楷体" panose="02010600040101010101" pitchFamily="2" charset="-122"/>
              <a:ea typeface="华文楷体" panose="02010600040101010101" pitchFamily="2" charset="-122"/>
            </a:endParaRPr>
          </a:p>
        </p:txBody>
      </p:sp>
      <p:sp>
        <p:nvSpPr>
          <p:cNvPr id="41" name="TextBox 38"/>
          <p:cNvSpPr txBox="1">
            <a:spLocks/>
          </p:cNvSpPr>
          <p:nvPr/>
        </p:nvSpPr>
        <p:spPr bwMode="auto">
          <a:xfrm>
            <a:off x="6972310" y="2761909"/>
            <a:ext cx="1029351" cy="26365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接收方</a:t>
            </a:r>
            <a:endParaRPr lang="en-US" altLang="zh-CN" sz="2000" dirty="0">
              <a:latin typeface="华文楷体" panose="02010600040101010101" pitchFamily="2" charset="-122"/>
              <a:ea typeface="华文楷体" panose="02010600040101010101" pitchFamily="2" charset="-122"/>
            </a:endParaRPr>
          </a:p>
        </p:txBody>
      </p:sp>
      <p:sp>
        <p:nvSpPr>
          <p:cNvPr id="42" name="TextBox 38"/>
          <p:cNvSpPr txBox="1">
            <a:spLocks/>
          </p:cNvSpPr>
          <p:nvPr/>
        </p:nvSpPr>
        <p:spPr bwMode="auto">
          <a:xfrm>
            <a:off x="7121967" y="4002309"/>
            <a:ext cx="768415" cy="33935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消息</a:t>
            </a:r>
            <a:endParaRPr lang="en-US" altLang="zh-CN" sz="2000" dirty="0">
              <a:latin typeface="华文楷体" panose="02010600040101010101" pitchFamily="2" charset="-122"/>
              <a:ea typeface="华文楷体" panose="02010600040101010101" pitchFamily="2" charset="-122"/>
            </a:endParaRPr>
          </a:p>
        </p:txBody>
      </p:sp>
      <p:pic>
        <p:nvPicPr>
          <p:cNvPr id="43" name="Picture 2" descr="âkey png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29301" y="1744833"/>
            <a:ext cx="357123" cy="36004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âkey png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903099">
            <a:off x="4615275" y="1767717"/>
            <a:ext cx="357123" cy="360040"/>
          </a:xfrm>
          <a:prstGeom prst="rect">
            <a:avLst/>
          </a:prstGeom>
          <a:noFill/>
          <a:extLst>
            <a:ext uri="{909E8E84-426E-40DD-AFC4-6F175D3DCCD1}">
              <a14:hiddenFill xmlns:a14="http://schemas.microsoft.com/office/drawing/2010/main">
                <a:solidFill>
                  <a:srgbClr val="FFFFFF"/>
                </a:solidFill>
              </a14:hiddenFill>
            </a:ext>
          </a:extLst>
        </p:spPr>
      </p:pic>
      <p:sp>
        <p:nvSpPr>
          <p:cNvPr id="45" name="圆角矩形标注 44"/>
          <p:cNvSpPr/>
          <p:nvPr/>
        </p:nvSpPr>
        <p:spPr>
          <a:xfrm>
            <a:off x="5247013" y="1372160"/>
            <a:ext cx="2625015" cy="595148"/>
          </a:xfrm>
          <a:prstGeom prst="wedgeRoundRectCallout">
            <a:avLst>
              <a:gd name="adj1" fmla="val -69958"/>
              <a:gd name="adj2" fmla="val 693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rPr>
              <a:t>管理及分配密钥和证书</a:t>
            </a:r>
            <a:endParaRPr lang="en-US" altLang="zh-CN" dirty="0">
              <a:solidFill>
                <a:schemeClr val="tx1"/>
              </a:solidFill>
            </a:endParaRPr>
          </a:p>
          <a:p>
            <a:pPr algn="just"/>
            <a:r>
              <a:rPr lang="zh-CN" altLang="en-US" dirty="0">
                <a:solidFill>
                  <a:schemeClr val="tx1"/>
                </a:solidFill>
              </a:rPr>
              <a:t>发生纠纷时进行仲裁</a:t>
            </a:r>
          </a:p>
        </p:txBody>
      </p:sp>
    </p:spTree>
    <p:extLst>
      <p:ext uri="{BB962C8B-B14F-4D97-AF65-F5344CB8AC3E}">
        <p14:creationId xmlns:p14="http://schemas.microsoft.com/office/powerpoint/2010/main" val="85316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53" presetClass="entr" presetSubtype="16"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childTnLst>
                          </p:cTn>
                        </p:par>
                        <p:par>
                          <p:cTn id="44" fill="hold">
                            <p:stCondLst>
                              <p:cond delay="500"/>
                            </p:stCondLst>
                            <p:childTnLst>
                              <p:par>
                                <p:cTn id="45" presetID="53" presetClass="entr" presetSubtype="16"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500" fill="hold"/>
                                        <p:tgtEl>
                                          <p:spTgt spid="25"/>
                                        </p:tgtEl>
                                        <p:attrNameLst>
                                          <p:attrName>ppt_w</p:attrName>
                                        </p:attrNameLst>
                                      </p:cBhvr>
                                      <p:tavLst>
                                        <p:tav tm="0">
                                          <p:val>
                                            <p:fltVal val="0"/>
                                          </p:val>
                                        </p:tav>
                                        <p:tav tm="100000">
                                          <p:val>
                                            <p:strVal val="#ppt_w"/>
                                          </p:val>
                                        </p:tav>
                                      </p:tavLst>
                                    </p:anim>
                                    <p:anim calcmode="lin" valueType="num">
                                      <p:cBhvr>
                                        <p:cTn id="65" dur="500" fill="hold"/>
                                        <p:tgtEl>
                                          <p:spTgt spid="25"/>
                                        </p:tgtEl>
                                        <p:attrNameLst>
                                          <p:attrName>ppt_h</p:attrName>
                                        </p:attrNameLst>
                                      </p:cBhvr>
                                      <p:tavLst>
                                        <p:tav tm="0">
                                          <p:val>
                                            <p:fltVal val="0"/>
                                          </p:val>
                                        </p:tav>
                                        <p:tav tm="100000">
                                          <p:val>
                                            <p:strVal val="#ppt_h"/>
                                          </p:val>
                                        </p:tav>
                                      </p:tavLst>
                                    </p:anim>
                                    <p:animEffect transition="in" filter="fade">
                                      <p:cBhvr>
                                        <p:cTn id="66" dur="500"/>
                                        <p:tgtEl>
                                          <p:spTgt spid="25"/>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down)">
                                      <p:cBhvr>
                                        <p:cTn id="70" dur="500"/>
                                        <p:tgtEl>
                                          <p:spTgt spid="31"/>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par>
                          <p:cTn id="78" fill="hold">
                            <p:stCondLst>
                              <p:cond delay="1500"/>
                            </p:stCondLst>
                            <p:childTnLst>
                              <p:par>
                                <p:cTn id="79" presetID="53" presetClass="entr" presetSubtype="16" fill="hold" grpId="0" nodeType="after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p:cTn id="81" dur="500" fill="hold"/>
                                        <p:tgtEl>
                                          <p:spTgt spid="42"/>
                                        </p:tgtEl>
                                        <p:attrNameLst>
                                          <p:attrName>ppt_w</p:attrName>
                                        </p:attrNameLst>
                                      </p:cBhvr>
                                      <p:tavLst>
                                        <p:tav tm="0">
                                          <p:val>
                                            <p:fltVal val="0"/>
                                          </p:val>
                                        </p:tav>
                                        <p:tav tm="100000">
                                          <p:val>
                                            <p:strVal val="#ppt_w"/>
                                          </p:val>
                                        </p:tav>
                                      </p:tavLst>
                                    </p:anim>
                                    <p:anim calcmode="lin" valueType="num">
                                      <p:cBhvr>
                                        <p:cTn id="82" dur="500" fill="hold"/>
                                        <p:tgtEl>
                                          <p:spTgt spid="42"/>
                                        </p:tgtEl>
                                        <p:attrNameLst>
                                          <p:attrName>ppt_h</p:attrName>
                                        </p:attrNameLst>
                                      </p:cBhvr>
                                      <p:tavLst>
                                        <p:tav tm="0">
                                          <p:val>
                                            <p:fltVal val="0"/>
                                          </p:val>
                                        </p:tav>
                                        <p:tav tm="100000">
                                          <p:val>
                                            <p:strVal val="#ppt_h"/>
                                          </p:val>
                                        </p:tav>
                                      </p:tavLst>
                                    </p:anim>
                                    <p:animEffect transition="in" filter="fad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16" fill="hold" nodeType="click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p:cTn id="88" dur="500" fill="hold"/>
                                        <p:tgtEl>
                                          <p:spTgt spid="14"/>
                                        </p:tgtEl>
                                        <p:attrNameLst>
                                          <p:attrName>ppt_w</p:attrName>
                                        </p:attrNameLst>
                                      </p:cBhvr>
                                      <p:tavLst>
                                        <p:tav tm="0">
                                          <p:val>
                                            <p:fltVal val="0"/>
                                          </p:val>
                                        </p:tav>
                                        <p:tav tm="100000">
                                          <p:val>
                                            <p:strVal val="#ppt_w"/>
                                          </p:val>
                                        </p:tav>
                                      </p:tavLst>
                                    </p:anim>
                                    <p:anim calcmode="lin" valueType="num">
                                      <p:cBhvr>
                                        <p:cTn id="89" dur="500" fill="hold"/>
                                        <p:tgtEl>
                                          <p:spTgt spid="14"/>
                                        </p:tgtEl>
                                        <p:attrNameLst>
                                          <p:attrName>ppt_h</p:attrName>
                                        </p:attrNameLst>
                                      </p:cBhvr>
                                      <p:tavLst>
                                        <p:tav tm="0">
                                          <p:val>
                                            <p:fltVal val="0"/>
                                          </p:val>
                                        </p:tav>
                                        <p:tav tm="100000">
                                          <p:val>
                                            <p:strVal val="#ppt_h"/>
                                          </p:val>
                                        </p:tav>
                                      </p:tavLst>
                                    </p:anim>
                                  </p:childTnLst>
                                </p:cTn>
                              </p:par>
                              <p:par>
                                <p:cTn id="90" presetID="23" presetClass="entr" presetSubtype="16"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childTnLst>
                                </p:cTn>
                              </p:par>
                            </p:childTnLst>
                          </p:cTn>
                        </p:par>
                        <p:par>
                          <p:cTn id="94" fill="hold">
                            <p:stCondLst>
                              <p:cond delay="500"/>
                            </p:stCondLst>
                            <p:childTnLst>
                              <p:par>
                                <p:cTn id="95" presetID="16" presetClass="entr" presetSubtype="42" fill="hold" nodeType="after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barn(outHorizontal)">
                                      <p:cBhvr>
                                        <p:cTn id="97" dur="500"/>
                                        <p:tgtEl>
                                          <p:spTgt spid="38"/>
                                        </p:tgtEl>
                                      </p:cBhvr>
                                    </p:animEffect>
                                  </p:childTnLst>
                                </p:cTn>
                              </p:par>
                            </p:childTnLst>
                          </p:cTn>
                        </p:par>
                      </p:childTnLst>
                    </p:cTn>
                  </p:par>
                  <p:par>
                    <p:cTn id="98" fill="hold">
                      <p:stCondLst>
                        <p:cond delay="indefinite"/>
                      </p:stCondLst>
                      <p:childTnLst>
                        <p:par>
                          <p:cTn id="99" fill="hold">
                            <p:stCondLst>
                              <p:cond delay="0"/>
                            </p:stCondLst>
                            <p:childTnLst>
                              <p:par>
                                <p:cTn id="100" presetID="23" presetClass="entr" presetSubtype="16" fill="hold" nodeType="clickEffect">
                                  <p:stCondLst>
                                    <p:cond delay="0"/>
                                  </p:stCondLst>
                                  <p:childTnLst>
                                    <p:set>
                                      <p:cBhvr>
                                        <p:cTn id="101" dur="1" fill="hold">
                                          <p:stCondLst>
                                            <p:cond delay="0"/>
                                          </p:stCondLst>
                                        </p:cTn>
                                        <p:tgtEl>
                                          <p:spTgt spid="17"/>
                                        </p:tgtEl>
                                        <p:attrNameLst>
                                          <p:attrName>style.visibility</p:attrName>
                                        </p:attrNameLst>
                                      </p:cBhvr>
                                      <p:to>
                                        <p:strVal val="visible"/>
                                      </p:to>
                                    </p:set>
                                    <p:anim calcmode="lin" valueType="num">
                                      <p:cBhvr>
                                        <p:cTn id="102" dur="500" fill="hold"/>
                                        <p:tgtEl>
                                          <p:spTgt spid="17"/>
                                        </p:tgtEl>
                                        <p:attrNameLst>
                                          <p:attrName>ppt_w</p:attrName>
                                        </p:attrNameLst>
                                      </p:cBhvr>
                                      <p:tavLst>
                                        <p:tav tm="0">
                                          <p:val>
                                            <p:fltVal val="0"/>
                                          </p:val>
                                        </p:tav>
                                        <p:tav tm="100000">
                                          <p:val>
                                            <p:strVal val="#ppt_w"/>
                                          </p:val>
                                        </p:tav>
                                      </p:tavLst>
                                    </p:anim>
                                    <p:anim calcmode="lin" valueType="num">
                                      <p:cBhvr>
                                        <p:cTn id="103" dur="500" fill="hold"/>
                                        <p:tgtEl>
                                          <p:spTgt spid="17"/>
                                        </p:tgtEl>
                                        <p:attrNameLst>
                                          <p:attrName>ppt_h</p:attrName>
                                        </p:attrNameLst>
                                      </p:cBhvr>
                                      <p:tavLst>
                                        <p:tav tm="0">
                                          <p:val>
                                            <p:fltVal val="0"/>
                                          </p:val>
                                        </p:tav>
                                        <p:tav tm="100000">
                                          <p:val>
                                            <p:strVal val="#ppt_h"/>
                                          </p:val>
                                        </p:tav>
                                      </p:tavLst>
                                    </p:anim>
                                  </p:childTnLst>
                                </p:cTn>
                              </p:par>
                              <p:par>
                                <p:cTn id="104" presetID="23" presetClass="entr" presetSubtype="16" fill="hold" grpId="0" nodeType="withEffect">
                                  <p:stCondLst>
                                    <p:cond delay="0"/>
                                  </p:stCondLst>
                                  <p:childTnLst>
                                    <p:set>
                                      <p:cBhvr>
                                        <p:cTn id="105" dur="1" fill="hold">
                                          <p:stCondLst>
                                            <p:cond delay="0"/>
                                          </p:stCondLst>
                                        </p:cTn>
                                        <p:tgtEl>
                                          <p:spTgt spid="32"/>
                                        </p:tgtEl>
                                        <p:attrNameLst>
                                          <p:attrName>style.visibility</p:attrName>
                                        </p:attrNameLst>
                                      </p:cBhvr>
                                      <p:to>
                                        <p:strVal val="visible"/>
                                      </p:to>
                                    </p:set>
                                    <p:anim calcmode="lin" valueType="num">
                                      <p:cBhvr>
                                        <p:cTn id="106" dur="500" fill="hold"/>
                                        <p:tgtEl>
                                          <p:spTgt spid="32"/>
                                        </p:tgtEl>
                                        <p:attrNameLst>
                                          <p:attrName>ppt_w</p:attrName>
                                        </p:attrNameLst>
                                      </p:cBhvr>
                                      <p:tavLst>
                                        <p:tav tm="0">
                                          <p:val>
                                            <p:fltVal val="0"/>
                                          </p:val>
                                        </p:tav>
                                        <p:tav tm="100000">
                                          <p:val>
                                            <p:strVal val="#ppt_w"/>
                                          </p:val>
                                        </p:tav>
                                      </p:tavLst>
                                    </p:anim>
                                    <p:anim calcmode="lin" valueType="num">
                                      <p:cBhvr>
                                        <p:cTn id="107" dur="500" fill="hold"/>
                                        <p:tgtEl>
                                          <p:spTgt spid="32"/>
                                        </p:tgtEl>
                                        <p:attrNameLst>
                                          <p:attrName>ppt_h</p:attrName>
                                        </p:attrNameLst>
                                      </p:cBhvr>
                                      <p:tavLst>
                                        <p:tav tm="0">
                                          <p:val>
                                            <p:fltVal val="0"/>
                                          </p:val>
                                        </p:tav>
                                        <p:tav tm="100000">
                                          <p:val>
                                            <p:strVal val="#ppt_h"/>
                                          </p:val>
                                        </p:tav>
                                      </p:tavLst>
                                    </p:anim>
                                  </p:childTnLst>
                                </p:cTn>
                              </p:par>
                            </p:childTnLst>
                          </p:cTn>
                        </p:par>
                        <p:par>
                          <p:cTn id="108" fill="hold">
                            <p:stCondLst>
                              <p:cond delay="500"/>
                            </p:stCondLst>
                            <p:childTnLst>
                              <p:par>
                                <p:cTn id="109" presetID="53" presetClass="entr" presetSubtype="16" fill="hold" grpId="0" nodeType="after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p:cTn id="111" dur="500" fill="hold"/>
                                        <p:tgtEl>
                                          <p:spTgt spid="45"/>
                                        </p:tgtEl>
                                        <p:attrNameLst>
                                          <p:attrName>ppt_w</p:attrName>
                                        </p:attrNameLst>
                                      </p:cBhvr>
                                      <p:tavLst>
                                        <p:tav tm="0">
                                          <p:val>
                                            <p:fltVal val="0"/>
                                          </p:val>
                                        </p:tav>
                                        <p:tav tm="100000">
                                          <p:val>
                                            <p:strVal val="#ppt_w"/>
                                          </p:val>
                                        </p:tav>
                                      </p:tavLst>
                                    </p:anim>
                                    <p:anim calcmode="lin" valueType="num">
                                      <p:cBhvr>
                                        <p:cTn id="112" dur="500" fill="hold"/>
                                        <p:tgtEl>
                                          <p:spTgt spid="45"/>
                                        </p:tgtEl>
                                        <p:attrNameLst>
                                          <p:attrName>ppt_h</p:attrName>
                                        </p:attrNameLst>
                                      </p:cBhvr>
                                      <p:tavLst>
                                        <p:tav tm="0">
                                          <p:val>
                                            <p:fltVal val="0"/>
                                          </p:val>
                                        </p:tav>
                                        <p:tav tm="100000">
                                          <p:val>
                                            <p:strVal val="#ppt_h"/>
                                          </p:val>
                                        </p:tav>
                                      </p:tavLst>
                                    </p:anim>
                                    <p:animEffect transition="in" filter="fade">
                                      <p:cBhvr>
                                        <p:cTn id="113" dur="500"/>
                                        <p:tgtEl>
                                          <p:spTgt spid="45"/>
                                        </p:tgtEl>
                                      </p:cBhvr>
                                    </p:animEffect>
                                  </p:childTnLst>
                                </p:cTn>
                              </p:par>
                            </p:childTnLst>
                          </p:cTn>
                        </p:par>
                        <p:par>
                          <p:cTn id="114" fill="hold">
                            <p:stCondLst>
                              <p:cond delay="1000"/>
                            </p:stCondLst>
                            <p:childTnLst>
                              <p:par>
                                <p:cTn id="115" presetID="16" presetClass="entr" presetSubtype="42" fill="hold" nodeType="after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barn(outHorizontal)">
                                      <p:cBhvr>
                                        <p:cTn id="117" dur="500"/>
                                        <p:tgtEl>
                                          <p:spTgt spid="33"/>
                                        </p:tgtEl>
                                      </p:cBhvr>
                                    </p:animEffect>
                                  </p:childTnLst>
                                </p:cTn>
                              </p:par>
                              <p:par>
                                <p:cTn id="118" presetID="16" presetClass="entr" presetSubtype="42" fill="hold"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barn(outHorizontal)">
                                      <p:cBhvr>
                                        <p:cTn id="120" dur="500"/>
                                        <p:tgtEl>
                                          <p:spTgt spid="35"/>
                                        </p:tgtEl>
                                      </p:cBhvr>
                                    </p:animEffect>
                                  </p:childTnLst>
                                </p:cTn>
                              </p:par>
                              <p:par>
                                <p:cTn id="121" presetID="16" presetClass="entr" presetSubtype="42" fill="hold" nodeType="with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barn(outHorizontal)">
                                      <p:cBhvr>
                                        <p:cTn id="123" dur="500"/>
                                        <p:tgtEl>
                                          <p:spTgt spid="34"/>
                                        </p:tgtEl>
                                      </p:cBhvr>
                                    </p:animEffect>
                                  </p:childTnLst>
                                </p:cTn>
                              </p:par>
                            </p:childTnLst>
                          </p:cTn>
                        </p:par>
                        <p:par>
                          <p:cTn id="124" fill="hold">
                            <p:stCondLst>
                              <p:cond delay="1500"/>
                            </p:stCondLst>
                            <p:childTnLst>
                              <p:par>
                                <p:cTn id="125" presetID="1" presetClass="entr" presetSubtype="0" fill="hold" nodeType="afterEffect">
                                  <p:stCondLst>
                                    <p:cond delay="0"/>
                                  </p:stCondLst>
                                  <p:childTnLst>
                                    <p:set>
                                      <p:cBhvr>
                                        <p:cTn id="126" dur="1" fill="hold">
                                          <p:stCondLst>
                                            <p:cond delay="0"/>
                                          </p:stCondLst>
                                        </p:cTn>
                                        <p:tgtEl>
                                          <p:spTgt spid="43"/>
                                        </p:tgtEl>
                                        <p:attrNameLst>
                                          <p:attrName>style.visibility</p:attrName>
                                        </p:attrNameLst>
                                      </p:cBhvr>
                                      <p:to>
                                        <p:strVal val="visible"/>
                                      </p:to>
                                    </p:set>
                                  </p:childTnLst>
                                </p:cTn>
                              </p:par>
                            </p:childTnLst>
                          </p:cTn>
                        </p:par>
                        <p:par>
                          <p:cTn id="127" fill="hold">
                            <p:stCondLst>
                              <p:cond delay="1500"/>
                            </p:stCondLst>
                            <p:childTnLst>
                              <p:par>
                                <p:cTn id="128" presetID="42" presetClass="path" presetSubtype="0" accel="50000" decel="50000" fill="hold" nodeType="afterEffect">
                                  <p:stCondLst>
                                    <p:cond delay="0"/>
                                  </p:stCondLst>
                                  <p:childTnLst>
                                    <p:animMotion origin="layout" path="M 5.55556E-7 4.44444E-6 L -0.35642 0.14814 " pathEditMode="relative" rAng="0" ptsTypes="AA">
                                      <p:cBhvr>
                                        <p:cTn id="129" dur="2000" fill="hold"/>
                                        <p:tgtEl>
                                          <p:spTgt spid="43"/>
                                        </p:tgtEl>
                                        <p:attrNameLst>
                                          <p:attrName>ppt_x</p:attrName>
                                          <p:attrName>ppt_y</p:attrName>
                                        </p:attrNameLst>
                                      </p:cBhvr>
                                      <p:rCtr x="-17830" y="7407"/>
                                    </p:animMotion>
                                  </p:childTnLst>
                                </p:cTn>
                              </p:par>
                              <p:par>
                                <p:cTn id="130" presetID="1" presetClass="entr" presetSubtype="0" fill="hold" nodeType="withEffect">
                                  <p:stCondLst>
                                    <p:cond delay="0"/>
                                  </p:stCondLst>
                                  <p:childTnLst>
                                    <p:set>
                                      <p:cBhvr>
                                        <p:cTn id="131" dur="1" fill="hold">
                                          <p:stCondLst>
                                            <p:cond delay="0"/>
                                          </p:stCondLst>
                                        </p:cTn>
                                        <p:tgtEl>
                                          <p:spTgt spid="44"/>
                                        </p:tgtEl>
                                        <p:attrNameLst>
                                          <p:attrName>style.visibility</p:attrName>
                                        </p:attrNameLst>
                                      </p:cBhvr>
                                      <p:to>
                                        <p:strVal val="visible"/>
                                      </p:to>
                                    </p:set>
                                  </p:childTnLst>
                                </p:cTn>
                              </p:par>
                              <p:par>
                                <p:cTn id="132" presetID="42" presetClass="path" presetSubtype="0" accel="50000" decel="50000" fill="hold" nodeType="withEffect">
                                  <p:stCondLst>
                                    <p:cond delay="0"/>
                                  </p:stCondLst>
                                  <p:childTnLst>
                                    <p:animMotion origin="layout" path="M -1.94444E-6 2.22222E-6 L 0.36823 0.14421 " pathEditMode="relative" rAng="0" ptsTypes="AA">
                                      <p:cBhvr>
                                        <p:cTn id="133" dur="2000" fill="hold"/>
                                        <p:tgtEl>
                                          <p:spTgt spid="44"/>
                                        </p:tgtEl>
                                        <p:attrNameLst>
                                          <p:attrName>ppt_x</p:attrName>
                                          <p:attrName>ppt_y</p:attrName>
                                        </p:attrNameLst>
                                      </p:cBhvr>
                                      <p:rCtr x="18403" y="7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20" grpId="0"/>
      <p:bldP spid="22" grpId="0" animBg="1"/>
      <p:bldP spid="25" grpId="0"/>
      <p:bldP spid="26" grpId="0"/>
      <p:bldP spid="28" grpId="0"/>
      <p:bldP spid="29" grpId="0" animBg="1"/>
      <p:bldP spid="30" grpId="0"/>
      <p:bldP spid="31" grpId="0" animBg="1"/>
      <p:bldP spid="32" grpId="0"/>
      <p:bldP spid="36" grpId="0" animBg="1"/>
      <p:bldP spid="37" grpId="0"/>
      <p:bldP spid="39" grpId="0"/>
      <p:bldP spid="42" grpId="0"/>
      <p:bldP spid="4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3"/>
            <a:ext cx="789730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网络安全模型</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Picture 38" descr="EndUser_Female_Right"/>
          <p:cNvPicPr>
            <a:picLocks noChangeAspect="1" noChangeArrowheads="1"/>
          </p:cNvPicPr>
          <p:nvPr/>
        </p:nvPicPr>
        <p:blipFill>
          <a:blip r:embed="rId3"/>
          <a:srcRect/>
          <a:stretch>
            <a:fillRect/>
          </a:stretch>
        </p:blipFill>
        <p:spPr bwMode="auto">
          <a:xfrm flipH="1">
            <a:off x="1136408" y="3075736"/>
            <a:ext cx="562848" cy="812343"/>
          </a:xfrm>
          <a:prstGeom prst="rect">
            <a:avLst/>
          </a:prstGeom>
          <a:noFill/>
          <a:ln w="9525">
            <a:noFill/>
            <a:miter lim="800000"/>
            <a:headEnd/>
            <a:tailEnd/>
          </a:ln>
        </p:spPr>
      </p:pic>
      <p:pic>
        <p:nvPicPr>
          <p:cNvPr id="13" name="Picture 37" descr="EndUser_CiscoWorks"/>
          <p:cNvPicPr>
            <a:picLocks noChangeAspect="1" noChangeArrowheads="1"/>
          </p:cNvPicPr>
          <p:nvPr/>
        </p:nvPicPr>
        <p:blipFill>
          <a:blip r:embed="rId4"/>
          <a:srcRect/>
          <a:stretch>
            <a:fillRect/>
          </a:stretch>
        </p:blipFill>
        <p:spPr bwMode="auto">
          <a:xfrm flipH="1">
            <a:off x="7173210" y="3146603"/>
            <a:ext cx="652777" cy="829949"/>
          </a:xfrm>
          <a:prstGeom prst="rect">
            <a:avLst/>
          </a:prstGeom>
          <a:noFill/>
          <a:ln w="9525">
            <a:noFill/>
            <a:miter lim="800000"/>
            <a:headEnd/>
            <a:tailEnd/>
          </a:ln>
        </p:spPr>
      </p:pic>
      <p:pic>
        <p:nvPicPr>
          <p:cNvPr id="14" name="Picture 55"/>
          <p:cNvPicPr>
            <a:picLocks noChangeAspect="1" noChangeArrowheads="1"/>
          </p:cNvPicPr>
          <p:nvPr/>
        </p:nvPicPr>
        <p:blipFill>
          <a:blip r:embed="rId5"/>
          <a:srcRect/>
          <a:stretch>
            <a:fillRect/>
          </a:stretch>
        </p:blipFill>
        <p:spPr bwMode="auto">
          <a:xfrm>
            <a:off x="4168176" y="4658418"/>
            <a:ext cx="671029" cy="891641"/>
          </a:xfrm>
          <a:prstGeom prst="rect">
            <a:avLst/>
          </a:prstGeom>
          <a:noFill/>
          <a:ln w="9525" algn="ctr">
            <a:noFill/>
            <a:miter lim="800000"/>
            <a:headEnd/>
            <a:tailEnd/>
          </a:ln>
        </p:spPr>
      </p:pic>
      <p:pic>
        <p:nvPicPr>
          <p:cNvPr id="15" name="Picture 6" descr="âenvelope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14569" y="3324889"/>
            <a:ext cx="467766" cy="46776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6" name="右箭头 15"/>
          <p:cNvSpPr/>
          <p:nvPr/>
        </p:nvSpPr>
        <p:spPr>
          <a:xfrm>
            <a:off x="1699256" y="3415276"/>
            <a:ext cx="1284899"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8" descr="âäºº pngâçå¾çæç´¢ç»æ"/>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683" t="-2978" r="67859" b="-2980"/>
          <a:stretch/>
        </p:blipFill>
        <p:spPr bwMode="auto">
          <a:xfrm>
            <a:off x="4256761" y="1465049"/>
            <a:ext cx="453176" cy="80564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 name="TextBox 38"/>
          <p:cNvSpPr txBox="1">
            <a:spLocks/>
          </p:cNvSpPr>
          <p:nvPr/>
        </p:nvSpPr>
        <p:spPr bwMode="auto">
          <a:xfrm>
            <a:off x="1764463" y="2973076"/>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安全变换</a:t>
            </a:r>
            <a:endParaRPr lang="en-US" altLang="zh-CN" sz="2000" dirty="0">
              <a:latin typeface="华文楷体" panose="02010600040101010101" pitchFamily="2" charset="-122"/>
              <a:ea typeface="华文楷体" panose="02010600040101010101" pitchFamily="2" charset="-122"/>
            </a:endParaRPr>
          </a:p>
        </p:txBody>
      </p:sp>
      <p:pic>
        <p:nvPicPr>
          <p:cNvPr id="19" name="Picture 2" descr="âkey png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75224" y="4658771"/>
            <a:ext cx="357123" cy="36004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38"/>
          <p:cNvSpPr txBox="1">
            <a:spLocks/>
          </p:cNvSpPr>
          <p:nvPr/>
        </p:nvSpPr>
        <p:spPr bwMode="auto">
          <a:xfrm>
            <a:off x="2049113" y="4928300"/>
            <a:ext cx="76841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密钥</a:t>
            </a:r>
            <a:endParaRPr lang="en-US" altLang="zh-CN" sz="2000" dirty="0">
              <a:latin typeface="华文楷体" panose="02010600040101010101" pitchFamily="2" charset="-122"/>
              <a:ea typeface="华文楷体" panose="02010600040101010101" pitchFamily="2" charset="-122"/>
            </a:endParaRPr>
          </a:p>
        </p:txBody>
      </p:sp>
      <p:sp>
        <p:nvSpPr>
          <p:cNvPr id="21" name="TextBox 38"/>
          <p:cNvSpPr txBox="1">
            <a:spLocks/>
          </p:cNvSpPr>
          <p:nvPr/>
        </p:nvSpPr>
        <p:spPr bwMode="auto">
          <a:xfrm>
            <a:off x="1033624" y="3853394"/>
            <a:ext cx="76841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消息</a:t>
            </a:r>
            <a:endParaRPr lang="en-US" altLang="zh-CN" sz="2000" dirty="0">
              <a:latin typeface="华文楷体" panose="02010600040101010101" pitchFamily="2" charset="-122"/>
              <a:ea typeface="华文楷体" panose="02010600040101010101" pitchFamily="2" charset="-122"/>
            </a:endParaRPr>
          </a:p>
        </p:txBody>
      </p:sp>
      <p:sp>
        <p:nvSpPr>
          <p:cNvPr id="22" name="右箭头 21"/>
          <p:cNvSpPr/>
          <p:nvPr/>
        </p:nvSpPr>
        <p:spPr>
          <a:xfrm rot="16200000">
            <a:off x="1904075" y="4037023"/>
            <a:ext cx="777852"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Picture 2" descr="âkey png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74623" y="4658418"/>
            <a:ext cx="357123" cy="36004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38"/>
          <p:cNvSpPr txBox="1">
            <a:spLocks/>
          </p:cNvSpPr>
          <p:nvPr/>
        </p:nvSpPr>
        <p:spPr bwMode="auto">
          <a:xfrm>
            <a:off x="6030607" y="4928300"/>
            <a:ext cx="76841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密钥</a:t>
            </a:r>
            <a:endParaRPr lang="en-US" altLang="zh-CN" sz="2000" dirty="0">
              <a:latin typeface="华文楷体" panose="02010600040101010101" pitchFamily="2" charset="-122"/>
              <a:ea typeface="华文楷体" panose="02010600040101010101" pitchFamily="2" charset="-122"/>
            </a:endParaRPr>
          </a:p>
        </p:txBody>
      </p:sp>
      <p:sp>
        <p:nvSpPr>
          <p:cNvPr id="26" name="TextBox 38"/>
          <p:cNvSpPr txBox="1">
            <a:spLocks/>
          </p:cNvSpPr>
          <p:nvPr/>
        </p:nvSpPr>
        <p:spPr bwMode="auto">
          <a:xfrm>
            <a:off x="2819166" y="3716288"/>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秘密消息</a:t>
            </a:r>
            <a:endParaRPr lang="en-US" altLang="zh-CN" sz="2000" dirty="0">
              <a:latin typeface="华文楷体" panose="02010600040101010101" pitchFamily="2" charset="-122"/>
              <a:ea typeface="华文楷体" panose="02010600040101010101" pitchFamily="2" charset="-122"/>
            </a:endParaRPr>
          </a:p>
        </p:txBody>
      </p:sp>
      <p:pic>
        <p:nvPicPr>
          <p:cNvPr id="27" name="Picture 6" descr="âenvelope png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2618" y="3324889"/>
            <a:ext cx="467766" cy="46776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8" name="TextBox 38"/>
          <p:cNvSpPr txBox="1">
            <a:spLocks/>
          </p:cNvSpPr>
          <p:nvPr/>
        </p:nvSpPr>
        <p:spPr bwMode="auto">
          <a:xfrm>
            <a:off x="4887215" y="3716288"/>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秘密消息</a:t>
            </a:r>
            <a:endParaRPr lang="en-US" altLang="zh-CN" sz="2000" dirty="0">
              <a:latin typeface="华文楷体" panose="02010600040101010101" pitchFamily="2" charset="-122"/>
              <a:ea typeface="华文楷体" panose="02010600040101010101" pitchFamily="2" charset="-122"/>
            </a:endParaRPr>
          </a:p>
        </p:txBody>
      </p:sp>
      <p:sp>
        <p:nvSpPr>
          <p:cNvPr id="29" name="右箭头 28"/>
          <p:cNvSpPr/>
          <p:nvPr/>
        </p:nvSpPr>
        <p:spPr>
          <a:xfrm>
            <a:off x="5756113" y="3416243"/>
            <a:ext cx="1284899"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38"/>
          <p:cNvSpPr txBox="1">
            <a:spLocks/>
          </p:cNvSpPr>
          <p:nvPr/>
        </p:nvSpPr>
        <p:spPr bwMode="auto">
          <a:xfrm>
            <a:off x="5821320" y="2974043"/>
            <a:ext cx="1284899"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安全变换</a:t>
            </a:r>
            <a:endParaRPr lang="en-US" altLang="zh-CN" sz="2000" dirty="0">
              <a:latin typeface="华文楷体" panose="02010600040101010101" pitchFamily="2" charset="-122"/>
              <a:ea typeface="华文楷体" panose="02010600040101010101" pitchFamily="2" charset="-122"/>
            </a:endParaRPr>
          </a:p>
        </p:txBody>
      </p:sp>
      <p:sp>
        <p:nvSpPr>
          <p:cNvPr id="31" name="右箭头 30"/>
          <p:cNvSpPr/>
          <p:nvPr/>
        </p:nvSpPr>
        <p:spPr>
          <a:xfrm rot="16200000">
            <a:off x="5960932" y="4037990"/>
            <a:ext cx="777852" cy="28063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8"/>
          <p:cNvSpPr txBox="1">
            <a:spLocks/>
          </p:cNvSpPr>
          <p:nvPr/>
        </p:nvSpPr>
        <p:spPr bwMode="auto">
          <a:xfrm>
            <a:off x="3527947" y="1039490"/>
            <a:ext cx="1950953"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可信的第三方</a:t>
            </a:r>
            <a:endParaRPr lang="en-US" altLang="zh-CN" sz="2000" dirty="0">
              <a:latin typeface="华文楷体" panose="02010600040101010101" pitchFamily="2" charset="-122"/>
              <a:ea typeface="华文楷体" panose="02010600040101010101" pitchFamily="2" charset="-122"/>
            </a:endParaRPr>
          </a:p>
        </p:txBody>
      </p:sp>
      <p:cxnSp>
        <p:nvCxnSpPr>
          <p:cNvPr id="33" name="直接箭头连接符 32"/>
          <p:cNvCxnSpPr>
            <a:stCxn id="17" idx="1"/>
            <a:endCxn id="40" idx="0"/>
          </p:cNvCxnSpPr>
          <p:nvPr/>
        </p:nvCxnSpPr>
        <p:spPr>
          <a:xfrm flipH="1">
            <a:off x="1555492" y="1867872"/>
            <a:ext cx="2701269" cy="868280"/>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483349" y="2292132"/>
            <a:ext cx="0" cy="782463"/>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7" idx="3"/>
            <a:endCxn id="41" idx="0"/>
          </p:cNvCxnSpPr>
          <p:nvPr/>
        </p:nvCxnSpPr>
        <p:spPr>
          <a:xfrm>
            <a:off x="4709937" y="1867872"/>
            <a:ext cx="2712654" cy="868280"/>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圆柱形 35"/>
          <p:cNvSpPr/>
          <p:nvPr/>
        </p:nvSpPr>
        <p:spPr>
          <a:xfrm rot="16200000">
            <a:off x="4231568" y="2866165"/>
            <a:ext cx="350794" cy="1447083"/>
          </a:xfrm>
          <a:prstGeom prst="can">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TextBox 38"/>
          <p:cNvSpPr txBox="1">
            <a:spLocks/>
          </p:cNvSpPr>
          <p:nvPr/>
        </p:nvSpPr>
        <p:spPr bwMode="auto">
          <a:xfrm>
            <a:off x="3610063" y="3056240"/>
            <a:ext cx="1869872" cy="30324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000" dirty="0">
                <a:latin typeface="华文楷体" panose="02010600040101010101" pitchFamily="2" charset="-122"/>
                <a:ea typeface="华文楷体" panose="02010600040101010101" pitchFamily="2" charset="-122"/>
              </a:rPr>
              <a:t>信息传输通道</a:t>
            </a:r>
            <a:endParaRPr lang="en-US" altLang="zh-CN" sz="2000" dirty="0">
              <a:latin typeface="华文楷体" panose="02010600040101010101" pitchFamily="2" charset="-122"/>
              <a:ea typeface="华文楷体" panose="02010600040101010101" pitchFamily="2" charset="-122"/>
            </a:endParaRPr>
          </a:p>
        </p:txBody>
      </p:sp>
      <p:cxnSp>
        <p:nvCxnSpPr>
          <p:cNvPr id="38" name="直接箭头连接符 37"/>
          <p:cNvCxnSpPr/>
          <p:nvPr/>
        </p:nvCxnSpPr>
        <p:spPr>
          <a:xfrm>
            <a:off x="4483349" y="3853394"/>
            <a:ext cx="0" cy="782463"/>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a:spLocks/>
          </p:cNvSpPr>
          <p:nvPr/>
        </p:nvSpPr>
        <p:spPr bwMode="auto">
          <a:xfrm>
            <a:off x="3946660" y="5523044"/>
            <a:ext cx="1113525" cy="442200"/>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攻击者</a:t>
            </a:r>
            <a:endParaRPr lang="en-US" altLang="zh-CN" sz="2000" dirty="0">
              <a:latin typeface="华文楷体" panose="02010600040101010101" pitchFamily="2" charset="-122"/>
              <a:ea typeface="华文楷体" panose="02010600040101010101" pitchFamily="2" charset="-122"/>
            </a:endParaRPr>
          </a:p>
        </p:txBody>
      </p:sp>
      <p:sp>
        <p:nvSpPr>
          <p:cNvPr id="40" name="TextBox 38"/>
          <p:cNvSpPr txBox="1">
            <a:spLocks/>
          </p:cNvSpPr>
          <p:nvPr/>
        </p:nvSpPr>
        <p:spPr bwMode="auto">
          <a:xfrm>
            <a:off x="1040816" y="2736152"/>
            <a:ext cx="1029351" cy="26365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发送方</a:t>
            </a:r>
            <a:endParaRPr lang="en-US" altLang="zh-CN" sz="2000" dirty="0">
              <a:latin typeface="华文楷体" panose="02010600040101010101" pitchFamily="2" charset="-122"/>
              <a:ea typeface="华文楷体" panose="02010600040101010101" pitchFamily="2" charset="-122"/>
            </a:endParaRPr>
          </a:p>
        </p:txBody>
      </p:sp>
      <p:sp>
        <p:nvSpPr>
          <p:cNvPr id="41" name="TextBox 38"/>
          <p:cNvSpPr txBox="1">
            <a:spLocks/>
          </p:cNvSpPr>
          <p:nvPr/>
        </p:nvSpPr>
        <p:spPr bwMode="auto">
          <a:xfrm>
            <a:off x="6907915" y="2736152"/>
            <a:ext cx="1029351" cy="263659"/>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接收方</a:t>
            </a:r>
            <a:endParaRPr lang="en-US" altLang="zh-CN" sz="2000" dirty="0">
              <a:latin typeface="华文楷体" panose="02010600040101010101" pitchFamily="2" charset="-122"/>
              <a:ea typeface="华文楷体" panose="02010600040101010101" pitchFamily="2" charset="-122"/>
            </a:endParaRPr>
          </a:p>
        </p:txBody>
      </p:sp>
      <p:sp>
        <p:nvSpPr>
          <p:cNvPr id="42" name="TextBox 38"/>
          <p:cNvSpPr txBox="1">
            <a:spLocks/>
          </p:cNvSpPr>
          <p:nvPr/>
        </p:nvSpPr>
        <p:spPr bwMode="auto">
          <a:xfrm>
            <a:off x="7057572" y="3976552"/>
            <a:ext cx="768415" cy="33935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ctr">
              <a:lnSpc>
                <a:spcPct val="120000"/>
              </a:lnSpc>
              <a:defRPr/>
            </a:pPr>
            <a:r>
              <a:rPr lang="zh-CN" altLang="en-US" sz="2000" dirty="0">
                <a:latin typeface="华文楷体" panose="02010600040101010101" pitchFamily="2" charset="-122"/>
                <a:ea typeface="华文楷体" panose="02010600040101010101" pitchFamily="2" charset="-122"/>
              </a:rPr>
              <a:t>消息</a:t>
            </a:r>
            <a:endParaRPr lang="en-US" altLang="zh-CN" sz="2000" dirty="0">
              <a:latin typeface="华文楷体" panose="02010600040101010101" pitchFamily="2" charset="-122"/>
              <a:ea typeface="华文楷体" panose="02010600040101010101" pitchFamily="2" charset="-122"/>
            </a:endParaRPr>
          </a:p>
        </p:txBody>
      </p:sp>
      <p:pic>
        <p:nvPicPr>
          <p:cNvPr id="43" name="Picture 2" descr="âkey png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32617" y="2092379"/>
            <a:ext cx="357123" cy="36004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âkey png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903099">
            <a:off x="5908315" y="2110351"/>
            <a:ext cx="357123" cy="360040"/>
          </a:xfrm>
          <a:prstGeom prst="rect">
            <a:avLst/>
          </a:prstGeom>
          <a:noFill/>
          <a:extLst>
            <a:ext uri="{909E8E84-426E-40DD-AFC4-6F175D3DCCD1}">
              <a14:hiddenFill xmlns:a14="http://schemas.microsoft.com/office/drawing/2010/main">
                <a:solidFill>
                  <a:srgbClr val="FFFFFF"/>
                </a:solidFill>
              </a14:hiddenFill>
            </a:ext>
          </a:extLst>
        </p:spPr>
      </p:pic>
      <p:sp>
        <p:nvSpPr>
          <p:cNvPr id="45" name="线形标注 2 44"/>
          <p:cNvSpPr/>
          <p:nvPr/>
        </p:nvSpPr>
        <p:spPr>
          <a:xfrm>
            <a:off x="1544107" y="2058161"/>
            <a:ext cx="2713051" cy="482291"/>
          </a:xfrm>
          <a:prstGeom prst="borderCallout2">
            <a:avLst>
              <a:gd name="adj1" fmla="val 101698"/>
              <a:gd name="adj2" fmla="val 49753"/>
              <a:gd name="adj3" fmla="val 149097"/>
              <a:gd name="adj4" fmla="val 44749"/>
              <a:gd name="adj5" fmla="val 197423"/>
              <a:gd name="adj6" fmla="val 27328"/>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a:t>
            </a:r>
            <a:r>
              <a:rPr lang="zh-CN" altLang="en-US" sz="2000" dirty="0">
                <a:solidFill>
                  <a:schemeClr val="tx1"/>
                </a:solidFill>
              </a:rPr>
              <a:t>恰当的安全变换算法</a:t>
            </a:r>
          </a:p>
        </p:txBody>
      </p:sp>
      <p:sp>
        <p:nvSpPr>
          <p:cNvPr id="46" name="线形标注 2 45"/>
          <p:cNvSpPr/>
          <p:nvPr/>
        </p:nvSpPr>
        <p:spPr>
          <a:xfrm>
            <a:off x="1302673" y="5391264"/>
            <a:ext cx="2574499" cy="482291"/>
          </a:xfrm>
          <a:prstGeom prst="borderCallout2">
            <a:avLst>
              <a:gd name="adj1" fmla="val 2951"/>
              <a:gd name="adj2" fmla="val 176"/>
              <a:gd name="adj3" fmla="val -91847"/>
              <a:gd name="adj4" fmla="val 19591"/>
              <a:gd name="adj5" fmla="val -118569"/>
              <a:gd name="adj6" fmla="val 33248"/>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2.</a:t>
            </a:r>
            <a:r>
              <a:rPr lang="zh-CN" altLang="en-US" sz="2000" dirty="0">
                <a:solidFill>
                  <a:schemeClr val="tx1"/>
                </a:solidFill>
              </a:rPr>
              <a:t>高强度的安全密钥</a:t>
            </a:r>
          </a:p>
        </p:txBody>
      </p:sp>
      <p:sp>
        <p:nvSpPr>
          <p:cNvPr id="47" name="线形标注 2 46"/>
          <p:cNvSpPr/>
          <p:nvPr/>
        </p:nvSpPr>
        <p:spPr>
          <a:xfrm>
            <a:off x="5179373" y="1381956"/>
            <a:ext cx="2574499" cy="482291"/>
          </a:xfrm>
          <a:prstGeom prst="borderCallout2">
            <a:avLst>
              <a:gd name="adj1" fmla="val 103673"/>
              <a:gd name="adj2" fmla="val 100070"/>
              <a:gd name="adj3" fmla="val 182671"/>
              <a:gd name="adj4" fmla="val 71017"/>
              <a:gd name="adj5" fmla="val 181623"/>
              <a:gd name="adj6" fmla="val 4619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3.</a:t>
            </a:r>
            <a:r>
              <a:rPr lang="zh-CN" altLang="en-US" sz="2000" dirty="0">
                <a:solidFill>
                  <a:schemeClr val="tx1"/>
                </a:solidFill>
              </a:rPr>
              <a:t>安全的密钥分配</a:t>
            </a:r>
          </a:p>
        </p:txBody>
      </p:sp>
      <p:sp>
        <p:nvSpPr>
          <p:cNvPr id="48" name="线形标注 2 47"/>
          <p:cNvSpPr/>
          <p:nvPr/>
        </p:nvSpPr>
        <p:spPr>
          <a:xfrm>
            <a:off x="4839205" y="5370500"/>
            <a:ext cx="3493426" cy="482291"/>
          </a:xfrm>
          <a:prstGeom prst="borderCallout2">
            <a:avLst>
              <a:gd name="adj1" fmla="val 976"/>
              <a:gd name="adj2" fmla="val 77552"/>
              <a:gd name="adj3" fmla="val -123446"/>
              <a:gd name="adj4" fmla="val 90019"/>
              <a:gd name="adj5" fmla="val -288137"/>
              <a:gd name="adj6" fmla="val 86093"/>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4.</a:t>
            </a:r>
            <a:r>
              <a:rPr lang="zh-CN" altLang="en-US" sz="2000" dirty="0">
                <a:solidFill>
                  <a:schemeClr val="tx1"/>
                </a:solidFill>
              </a:rPr>
              <a:t>通信双方使用的安全协议</a:t>
            </a:r>
          </a:p>
        </p:txBody>
      </p:sp>
    </p:spTree>
    <p:extLst>
      <p:ext uri="{BB962C8B-B14F-4D97-AF65-F5344CB8AC3E}">
        <p14:creationId xmlns:p14="http://schemas.microsoft.com/office/powerpoint/2010/main" val="793340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p:cTn id="14" dur="500" fill="hold"/>
                                        <p:tgtEl>
                                          <p:spTgt spid="46"/>
                                        </p:tgtEl>
                                        <p:attrNameLst>
                                          <p:attrName>ppt_w</p:attrName>
                                        </p:attrNameLst>
                                      </p:cBhvr>
                                      <p:tavLst>
                                        <p:tav tm="0">
                                          <p:val>
                                            <p:fltVal val="0"/>
                                          </p:val>
                                        </p:tav>
                                        <p:tav tm="100000">
                                          <p:val>
                                            <p:strVal val="#ppt_w"/>
                                          </p:val>
                                        </p:tav>
                                      </p:tavLst>
                                    </p:anim>
                                    <p:anim calcmode="lin" valueType="num">
                                      <p:cBhvr>
                                        <p:cTn id="15" dur="500" fill="hold"/>
                                        <p:tgtEl>
                                          <p:spTgt spid="46"/>
                                        </p:tgtEl>
                                        <p:attrNameLst>
                                          <p:attrName>ppt_h</p:attrName>
                                        </p:attrNameLst>
                                      </p:cBhvr>
                                      <p:tavLst>
                                        <p:tav tm="0">
                                          <p:val>
                                            <p:fltVal val="0"/>
                                          </p:val>
                                        </p:tav>
                                        <p:tav tm="100000">
                                          <p:val>
                                            <p:strVal val="#ppt_h"/>
                                          </p:val>
                                        </p:tav>
                                      </p:tavLst>
                                    </p:anim>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p:cTn id="21" dur="500" fill="hold"/>
                                        <p:tgtEl>
                                          <p:spTgt spid="47"/>
                                        </p:tgtEl>
                                        <p:attrNameLst>
                                          <p:attrName>ppt_w</p:attrName>
                                        </p:attrNameLst>
                                      </p:cBhvr>
                                      <p:tavLst>
                                        <p:tav tm="0">
                                          <p:val>
                                            <p:fltVal val="0"/>
                                          </p:val>
                                        </p:tav>
                                        <p:tav tm="100000">
                                          <p:val>
                                            <p:strVal val="#ppt_w"/>
                                          </p:val>
                                        </p:tav>
                                      </p:tavLst>
                                    </p:anim>
                                    <p:anim calcmode="lin" valueType="num">
                                      <p:cBhvr>
                                        <p:cTn id="22" dur="500" fill="hold"/>
                                        <p:tgtEl>
                                          <p:spTgt spid="47"/>
                                        </p:tgtEl>
                                        <p:attrNameLst>
                                          <p:attrName>ppt_h</p:attrName>
                                        </p:attrNameLst>
                                      </p:cBhvr>
                                      <p:tavLst>
                                        <p:tav tm="0">
                                          <p:val>
                                            <p:fltVal val="0"/>
                                          </p:val>
                                        </p:tav>
                                        <p:tav tm="100000">
                                          <p:val>
                                            <p:strVal val="#ppt_h"/>
                                          </p:val>
                                        </p:tav>
                                      </p:tavLst>
                                    </p:anim>
                                    <p:animEffect transition="in" filter="fade">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
          <p:cNvSpPr/>
          <p:nvPr/>
        </p:nvSpPr>
        <p:spPr>
          <a:xfrm>
            <a:off x="0" y="3314230"/>
            <a:ext cx="2326338" cy="732118"/>
          </a:xfrm>
          <a:prstGeom prst="rect">
            <a:avLst/>
          </a:prstGeom>
          <a:pattFill prst="dkDnDiag">
            <a:fgClr>
              <a:schemeClr val="accent1">
                <a:lumMod val="40000"/>
                <a:lumOff val="60000"/>
              </a:schemeClr>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600"/>
          </a:p>
        </p:txBody>
      </p:sp>
      <p:sp>
        <p:nvSpPr>
          <p:cNvPr id="4" name="标题 1"/>
          <p:cNvSpPr>
            <a:spLocks noGrp="1"/>
          </p:cNvSpPr>
          <p:nvPr>
            <p:ph type="title"/>
          </p:nvPr>
        </p:nvSpPr>
        <p:spPr>
          <a:xfrm>
            <a:off x="628650" y="704689"/>
            <a:ext cx="1210545" cy="646437"/>
          </a:xfrm>
          <a:noFill/>
          <a:ln w="9525">
            <a:noFill/>
            <a:bevel/>
          </a:ln>
        </p:spPr>
        <p:txBody>
          <a:bodyPr wrap="none" lIns="91419" tIns="45709" rIns="91419" bIns="45709">
            <a:spAutoFit/>
          </a:bodyPr>
          <a:lstStyle/>
          <a:p>
            <a:pPr defTabSz="913924"/>
            <a:r>
              <a:rPr lang="zh-CN" altLang="en-US" sz="4001" kern="0" dirty="0">
                <a:solidFill>
                  <a:srgbClr val="04B0BE"/>
                </a:solidFill>
                <a:latin typeface="Arial" panose="020B0604020202020204" pitchFamily="34" charset="0"/>
                <a:ea typeface="微软雅黑" panose="020B0503020204020204" pitchFamily="34" charset="-122"/>
                <a:cs typeface="+mn-cs"/>
              </a:rPr>
              <a:t>内容</a:t>
            </a:r>
          </a:p>
        </p:txBody>
      </p:sp>
      <p:grpSp>
        <p:nvGrpSpPr>
          <p:cNvPr id="3" name="组合 2"/>
          <p:cNvGrpSpPr/>
          <p:nvPr/>
        </p:nvGrpSpPr>
        <p:grpSpPr>
          <a:xfrm>
            <a:off x="1139140" y="1462546"/>
            <a:ext cx="4482306" cy="4856331"/>
            <a:chOff x="2462860" y="1138309"/>
            <a:chExt cx="2895095" cy="3380098"/>
          </a:xfrm>
        </p:grpSpPr>
        <p:grpSp>
          <p:nvGrpSpPr>
            <p:cNvPr id="5" name="组合 4"/>
            <p:cNvGrpSpPr/>
            <p:nvPr/>
          </p:nvGrpSpPr>
          <p:grpSpPr>
            <a:xfrm>
              <a:off x="2462860" y="1138309"/>
              <a:ext cx="2695118" cy="3380098"/>
              <a:chOff x="3283799" y="660495"/>
              <a:chExt cx="3593485" cy="4506798"/>
            </a:xfrm>
          </p:grpSpPr>
          <p:sp>
            <p:nvSpPr>
              <p:cNvPr id="10" name="Oval 3"/>
              <p:cNvSpPr>
                <a:spLocks/>
              </p:cNvSpPr>
              <p:nvPr/>
            </p:nvSpPr>
            <p:spPr bwMode="auto">
              <a:xfrm>
                <a:off x="4064543" y="2110823"/>
                <a:ext cx="1172654" cy="1172654"/>
              </a:xfrm>
              <a:prstGeom prst="ellipse">
                <a:avLst/>
              </a:prstGeom>
              <a:solidFill>
                <a:schemeClr val="accent1"/>
              </a:solidFill>
              <a:ln w="76200">
                <a:solidFill>
                  <a:schemeClr val="accent1"/>
                </a:solidFill>
              </a:ln>
            </p:spPr>
            <p:txBody>
              <a:bodyPr anchor="ctr"/>
              <a:lstStyle/>
              <a:p>
                <a:pPr algn="ctr"/>
                <a:endParaRPr sz="5400"/>
              </a:p>
            </p:txBody>
          </p:sp>
          <p:sp>
            <p:nvSpPr>
              <p:cNvPr id="11" name="Freeform: Shape 4"/>
              <p:cNvSpPr>
                <a:spLocks/>
              </p:cNvSpPr>
              <p:nvPr/>
            </p:nvSpPr>
            <p:spPr bwMode="auto">
              <a:xfrm rot="696412">
                <a:off x="3283799" y="660495"/>
                <a:ext cx="2587697" cy="1627069"/>
              </a:xfrm>
              <a:custGeom>
                <a:avLst/>
                <a:gdLst>
                  <a:gd name="T0" fmla="*/ 1248 w 1248"/>
                  <a:gd name="T1" fmla="*/ 706 h 706"/>
                  <a:gd name="T2" fmla="*/ 1233 w 1248"/>
                  <a:gd name="T3" fmla="*/ 520 h 706"/>
                  <a:gd name="T4" fmla="*/ 1192 w 1248"/>
                  <a:gd name="T5" fmla="*/ 567 h 706"/>
                  <a:gd name="T6" fmla="*/ 1182 w 1248"/>
                  <a:gd name="T7" fmla="*/ 542 h 706"/>
                  <a:gd name="T8" fmla="*/ 623 w 1248"/>
                  <a:gd name="T9" fmla="*/ 282 h 706"/>
                  <a:gd name="T10" fmla="*/ 312 w 1248"/>
                  <a:gd name="T11" fmla="*/ 0 h 706"/>
                  <a:gd name="T12" fmla="*/ 0 w 1248"/>
                  <a:gd name="T13" fmla="*/ 312 h 706"/>
                  <a:gd name="T14" fmla="*/ 226 w 1248"/>
                  <a:gd name="T15" fmla="*/ 612 h 706"/>
                  <a:gd name="T16" fmla="*/ 226 w 1248"/>
                  <a:gd name="T17" fmla="*/ 613 h 706"/>
                  <a:gd name="T18" fmla="*/ 250 w 1248"/>
                  <a:gd name="T19" fmla="*/ 619 h 706"/>
                  <a:gd name="T20" fmla="*/ 251 w 1248"/>
                  <a:gd name="T21" fmla="*/ 618 h 706"/>
                  <a:gd name="T22" fmla="*/ 251 w 1248"/>
                  <a:gd name="T23" fmla="*/ 619 h 706"/>
                  <a:gd name="T24" fmla="*/ 511 w 1248"/>
                  <a:gd name="T25" fmla="*/ 369 h 706"/>
                  <a:gd name="T26" fmla="*/ 627 w 1248"/>
                  <a:gd name="T27" fmla="*/ 329 h 706"/>
                  <a:gd name="T28" fmla="*/ 1181 w 1248"/>
                  <a:gd name="T29" fmla="*/ 572 h 706"/>
                  <a:gd name="T30" fmla="*/ 1117 w 1248"/>
                  <a:gd name="T31" fmla="*/ 573 h 706"/>
                  <a:gd name="T32" fmla="*/ 1248 w 1248"/>
                  <a:gd name="T33"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8" h="706">
                    <a:moveTo>
                      <a:pt x="1248" y="706"/>
                    </a:moveTo>
                    <a:cubicBezTo>
                      <a:pt x="1233" y="520"/>
                      <a:pt x="1233" y="520"/>
                      <a:pt x="1233" y="520"/>
                    </a:cubicBezTo>
                    <a:cubicBezTo>
                      <a:pt x="1192" y="567"/>
                      <a:pt x="1192" y="567"/>
                      <a:pt x="1192" y="567"/>
                    </a:cubicBezTo>
                    <a:cubicBezTo>
                      <a:pt x="1188" y="556"/>
                      <a:pt x="1187" y="553"/>
                      <a:pt x="1182" y="542"/>
                    </a:cubicBezTo>
                    <a:cubicBezTo>
                      <a:pt x="1086" y="336"/>
                      <a:pt x="851" y="233"/>
                      <a:pt x="623" y="282"/>
                    </a:cubicBezTo>
                    <a:cubicBezTo>
                      <a:pt x="607" y="124"/>
                      <a:pt x="474" y="0"/>
                      <a:pt x="312" y="0"/>
                    </a:cubicBezTo>
                    <a:cubicBezTo>
                      <a:pt x="140" y="0"/>
                      <a:pt x="0" y="140"/>
                      <a:pt x="0" y="312"/>
                    </a:cubicBezTo>
                    <a:cubicBezTo>
                      <a:pt x="0" y="455"/>
                      <a:pt x="96" y="575"/>
                      <a:pt x="226" y="612"/>
                    </a:cubicBezTo>
                    <a:cubicBezTo>
                      <a:pt x="226" y="613"/>
                      <a:pt x="226" y="613"/>
                      <a:pt x="226" y="613"/>
                    </a:cubicBezTo>
                    <a:cubicBezTo>
                      <a:pt x="234" y="615"/>
                      <a:pt x="242" y="617"/>
                      <a:pt x="250" y="619"/>
                    </a:cubicBezTo>
                    <a:cubicBezTo>
                      <a:pt x="250" y="619"/>
                      <a:pt x="251" y="619"/>
                      <a:pt x="251" y="618"/>
                    </a:cubicBezTo>
                    <a:cubicBezTo>
                      <a:pt x="251" y="619"/>
                      <a:pt x="251" y="619"/>
                      <a:pt x="251" y="619"/>
                    </a:cubicBezTo>
                    <a:cubicBezTo>
                      <a:pt x="303" y="514"/>
                      <a:pt x="393" y="423"/>
                      <a:pt x="511" y="369"/>
                    </a:cubicBezTo>
                    <a:cubicBezTo>
                      <a:pt x="580" y="337"/>
                      <a:pt x="626" y="329"/>
                      <a:pt x="627" y="329"/>
                    </a:cubicBezTo>
                    <a:cubicBezTo>
                      <a:pt x="853" y="278"/>
                      <a:pt x="1082" y="370"/>
                      <a:pt x="1181" y="572"/>
                    </a:cubicBezTo>
                    <a:cubicBezTo>
                      <a:pt x="1117" y="573"/>
                      <a:pt x="1117" y="573"/>
                      <a:pt x="1117" y="573"/>
                    </a:cubicBezTo>
                    <a:lnTo>
                      <a:pt x="1248" y="706"/>
                    </a:lnTo>
                    <a:close/>
                  </a:path>
                </a:pathLst>
              </a:custGeom>
              <a:solidFill>
                <a:schemeClr val="accent2"/>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sz="5400"/>
              </a:p>
            </p:txBody>
          </p:sp>
          <p:sp>
            <p:nvSpPr>
              <p:cNvPr id="12" name="Freeform: Shape 5"/>
              <p:cNvSpPr>
                <a:spLocks/>
              </p:cNvSpPr>
              <p:nvPr/>
            </p:nvSpPr>
            <p:spPr bwMode="auto">
              <a:xfrm rot="2152527">
                <a:off x="5200932" y="1589174"/>
                <a:ext cx="1676352" cy="2745480"/>
              </a:xfrm>
              <a:custGeom>
                <a:avLst/>
                <a:gdLst>
                  <a:gd name="T0" fmla="*/ 0 w 705"/>
                  <a:gd name="T1" fmla="*/ 1249 h 1249"/>
                  <a:gd name="T2" fmla="*/ 186 w 705"/>
                  <a:gd name="T3" fmla="*/ 1234 h 1249"/>
                  <a:gd name="T4" fmla="*/ 138 w 705"/>
                  <a:gd name="T5" fmla="*/ 1192 h 1249"/>
                  <a:gd name="T6" fmla="*/ 163 w 705"/>
                  <a:gd name="T7" fmla="*/ 1182 h 1249"/>
                  <a:gd name="T8" fmla="*/ 423 w 705"/>
                  <a:gd name="T9" fmla="*/ 623 h 1249"/>
                  <a:gd name="T10" fmla="*/ 704 w 705"/>
                  <a:gd name="T11" fmla="*/ 312 h 1249"/>
                  <a:gd name="T12" fmla="*/ 392 w 705"/>
                  <a:gd name="T13" fmla="*/ 0 h 1249"/>
                  <a:gd name="T14" fmla="*/ 92 w 705"/>
                  <a:gd name="T15" fmla="*/ 227 h 1249"/>
                  <a:gd name="T16" fmla="*/ 92 w 705"/>
                  <a:gd name="T17" fmla="*/ 227 h 1249"/>
                  <a:gd name="T18" fmla="*/ 86 w 705"/>
                  <a:gd name="T19" fmla="*/ 251 h 1249"/>
                  <a:gd name="T20" fmla="*/ 86 w 705"/>
                  <a:gd name="T21" fmla="*/ 251 h 1249"/>
                  <a:gd name="T22" fmla="*/ 86 w 705"/>
                  <a:gd name="T23" fmla="*/ 252 h 1249"/>
                  <a:gd name="T24" fmla="*/ 336 w 705"/>
                  <a:gd name="T25" fmla="*/ 512 h 1249"/>
                  <a:gd name="T26" fmla="*/ 376 w 705"/>
                  <a:gd name="T27" fmla="*/ 627 h 1249"/>
                  <a:gd name="T28" fmla="*/ 134 w 705"/>
                  <a:gd name="T29" fmla="*/ 1182 h 1249"/>
                  <a:gd name="T30" fmla="*/ 133 w 705"/>
                  <a:gd name="T31" fmla="*/ 1118 h 1249"/>
                  <a:gd name="T32" fmla="*/ 0 w 705"/>
                  <a:gd name="T33" fmla="*/ 124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1249">
                    <a:moveTo>
                      <a:pt x="0" y="1249"/>
                    </a:moveTo>
                    <a:cubicBezTo>
                      <a:pt x="186" y="1234"/>
                      <a:pt x="186" y="1234"/>
                      <a:pt x="186" y="1234"/>
                    </a:cubicBezTo>
                    <a:cubicBezTo>
                      <a:pt x="138" y="1192"/>
                      <a:pt x="138" y="1192"/>
                      <a:pt x="138" y="1192"/>
                    </a:cubicBezTo>
                    <a:cubicBezTo>
                      <a:pt x="149" y="1188"/>
                      <a:pt x="152" y="1187"/>
                      <a:pt x="163" y="1182"/>
                    </a:cubicBezTo>
                    <a:cubicBezTo>
                      <a:pt x="370" y="1087"/>
                      <a:pt x="472" y="851"/>
                      <a:pt x="423" y="623"/>
                    </a:cubicBezTo>
                    <a:cubicBezTo>
                      <a:pt x="581" y="608"/>
                      <a:pt x="705" y="474"/>
                      <a:pt x="704" y="312"/>
                    </a:cubicBezTo>
                    <a:cubicBezTo>
                      <a:pt x="704" y="140"/>
                      <a:pt x="564" y="0"/>
                      <a:pt x="392" y="0"/>
                    </a:cubicBezTo>
                    <a:cubicBezTo>
                      <a:pt x="249" y="1"/>
                      <a:pt x="129" y="96"/>
                      <a:pt x="92" y="227"/>
                    </a:cubicBezTo>
                    <a:cubicBezTo>
                      <a:pt x="92" y="227"/>
                      <a:pt x="92" y="227"/>
                      <a:pt x="92" y="227"/>
                    </a:cubicBezTo>
                    <a:cubicBezTo>
                      <a:pt x="90" y="235"/>
                      <a:pt x="88" y="243"/>
                      <a:pt x="86" y="251"/>
                    </a:cubicBezTo>
                    <a:cubicBezTo>
                      <a:pt x="86" y="251"/>
                      <a:pt x="86" y="251"/>
                      <a:pt x="86" y="251"/>
                    </a:cubicBezTo>
                    <a:cubicBezTo>
                      <a:pt x="86" y="252"/>
                      <a:pt x="86" y="252"/>
                      <a:pt x="86" y="252"/>
                    </a:cubicBezTo>
                    <a:cubicBezTo>
                      <a:pt x="191" y="304"/>
                      <a:pt x="281" y="394"/>
                      <a:pt x="336" y="512"/>
                    </a:cubicBezTo>
                    <a:cubicBezTo>
                      <a:pt x="368" y="580"/>
                      <a:pt x="376" y="626"/>
                      <a:pt x="376" y="627"/>
                    </a:cubicBezTo>
                    <a:cubicBezTo>
                      <a:pt x="427" y="854"/>
                      <a:pt x="335" y="1083"/>
                      <a:pt x="134" y="1182"/>
                    </a:cubicBezTo>
                    <a:cubicBezTo>
                      <a:pt x="133" y="1118"/>
                      <a:pt x="133" y="1118"/>
                      <a:pt x="133" y="1118"/>
                    </a:cubicBezTo>
                    <a:lnTo>
                      <a:pt x="0" y="1249"/>
                    </a:lnTo>
                    <a:close/>
                  </a:path>
                </a:pathLst>
              </a:custGeom>
              <a:solidFill>
                <a:schemeClr val="accent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sz="5400"/>
              </a:p>
            </p:txBody>
          </p:sp>
          <p:sp>
            <p:nvSpPr>
              <p:cNvPr id="13" name="Freeform: Shape 6"/>
              <p:cNvSpPr>
                <a:spLocks/>
              </p:cNvSpPr>
              <p:nvPr/>
            </p:nvSpPr>
            <p:spPr bwMode="auto">
              <a:xfrm rot="3798915">
                <a:off x="2520437" y="2989902"/>
                <a:ext cx="2947343" cy="1407439"/>
              </a:xfrm>
              <a:custGeom>
                <a:avLst/>
                <a:gdLst>
                  <a:gd name="T0" fmla="*/ 0 w 1270"/>
                  <a:gd name="T1" fmla="*/ 0 h 673"/>
                  <a:gd name="T2" fmla="*/ 23 w 1270"/>
                  <a:gd name="T3" fmla="*/ 185 h 673"/>
                  <a:gd name="T4" fmla="*/ 62 w 1270"/>
                  <a:gd name="T5" fmla="*/ 136 h 673"/>
                  <a:gd name="T6" fmla="*/ 73 w 1270"/>
                  <a:gd name="T7" fmla="*/ 160 h 673"/>
                  <a:gd name="T8" fmla="*/ 642 w 1270"/>
                  <a:gd name="T9" fmla="*/ 398 h 673"/>
                  <a:gd name="T10" fmla="*/ 964 w 1270"/>
                  <a:gd name="T11" fmla="*/ 666 h 673"/>
                  <a:gd name="T12" fmla="*/ 1263 w 1270"/>
                  <a:gd name="T13" fmla="*/ 341 h 673"/>
                  <a:gd name="T14" fmla="*/ 1025 w 1270"/>
                  <a:gd name="T15" fmla="*/ 51 h 673"/>
                  <a:gd name="T16" fmla="*/ 1025 w 1270"/>
                  <a:gd name="T17" fmla="*/ 51 h 673"/>
                  <a:gd name="T18" fmla="*/ 1000 w 1270"/>
                  <a:gd name="T19" fmla="*/ 46 h 673"/>
                  <a:gd name="T20" fmla="*/ 1000 w 1270"/>
                  <a:gd name="T21" fmla="*/ 46 h 673"/>
                  <a:gd name="T22" fmla="*/ 999 w 1270"/>
                  <a:gd name="T23" fmla="*/ 46 h 673"/>
                  <a:gd name="T24" fmla="*/ 750 w 1270"/>
                  <a:gd name="T25" fmla="*/ 306 h 673"/>
                  <a:gd name="T26" fmla="*/ 636 w 1270"/>
                  <a:gd name="T27" fmla="*/ 351 h 673"/>
                  <a:gd name="T28" fmla="*/ 72 w 1270"/>
                  <a:gd name="T29" fmla="*/ 131 h 673"/>
                  <a:gd name="T30" fmla="*/ 136 w 1270"/>
                  <a:gd name="T31" fmla="*/ 127 h 673"/>
                  <a:gd name="T32" fmla="*/ 0 w 1270"/>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0" h="673">
                    <a:moveTo>
                      <a:pt x="0" y="0"/>
                    </a:moveTo>
                    <a:cubicBezTo>
                      <a:pt x="23" y="185"/>
                      <a:pt x="23" y="185"/>
                      <a:pt x="23" y="185"/>
                    </a:cubicBezTo>
                    <a:cubicBezTo>
                      <a:pt x="62" y="136"/>
                      <a:pt x="62" y="136"/>
                      <a:pt x="62" y="136"/>
                    </a:cubicBezTo>
                    <a:cubicBezTo>
                      <a:pt x="66" y="147"/>
                      <a:pt x="67" y="150"/>
                      <a:pt x="73" y="160"/>
                    </a:cubicBezTo>
                    <a:cubicBezTo>
                      <a:pt x="177" y="363"/>
                      <a:pt x="416" y="456"/>
                      <a:pt x="642" y="398"/>
                    </a:cubicBezTo>
                    <a:cubicBezTo>
                      <a:pt x="664" y="555"/>
                      <a:pt x="802" y="673"/>
                      <a:pt x="964" y="666"/>
                    </a:cubicBezTo>
                    <a:cubicBezTo>
                      <a:pt x="1136" y="659"/>
                      <a:pt x="1270" y="514"/>
                      <a:pt x="1263" y="341"/>
                    </a:cubicBezTo>
                    <a:cubicBezTo>
                      <a:pt x="1257" y="199"/>
                      <a:pt x="1157" y="83"/>
                      <a:pt x="1025" y="51"/>
                    </a:cubicBezTo>
                    <a:cubicBezTo>
                      <a:pt x="1025" y="51"/>
                      <a:pt x="1025" y="51"/>
                      <a:pt x="1025" y="51"/>
                    </a:cubicBezTo>
                    <a:cubicBezTo>
                      <a:pt x="1017" y="49"/>
                      <a:pt x="1009" y="47"/>
                      <a:pt x="1000" y="46"/>
                    </a:cubicBezTo>
                    <a:cubicBezTo>
                      <a:pt x="1000" y="46"/>
                      <a:pt x="1000" y="46"/>
                      <a:pt x="1000" y="46"/>
                    </a:cubicBezTo>
                    <a:cubicBezTo>
                      <a:pt x="1000" y="46"/>
                      <a:pt x="1000" y="46"/>
                      <a:pt x="999" y="46"/>
                    </a:cubicBezTo>
                    <a:cubicBezTo>
                      <a:pt x="952" y="153"/>
                      <a:pt x="866" y="247"/>
                      <a:pt x="750" y="306"/>
                    </a:cubicBezTo>
                    <a:cubicBezTo>
                      <a:pt x="683" y="341"/>
                      <a:pt x="637" y="351"/>
                      <a:pt x="636" y="351"/>
                    </a:cubicBezTo>
                    <a:cubicBezTo>
                      <a:pt x="412" y="411"/>
                      <a:pt x="180" y="328"/>
                      <a:pt x="72" y="131"/>
                    </a:cubicBezTo>
                    <a:cubicBezTo>
                      <a:pt x="136" y="127"/>
                      <a:pt x="136" y="127"/>
                      <a:pt x="136" y="127"/>
                    </a:cubicBezTo>
                    <a:lnTo>
                      <a:pt x="0" y="0"/>
                    </a:lnTo>
                    <a:close/>
                  </a:path>
                </a:pathLst>
              </a:custGeom>
              <a:solidFill>
                <a:schemeClr val="accent4"/>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sz="5400"/>
              </a:p>
            </p:txBody>
          </p:sp>
          <p:sp>
            <p:nvSpPr>
              <p:cNvPr id="15" name="TextBox 8"/>
              <p:cNvSpPr txBox="1"/>
              <p:nvPr/>
            </p:nvSpPr>
            <p:spPr>
              <a:xfrm>
                <a:off x="4124752" y="2152773"/>
                <a:ext cx="1052236" cy="1091052"/>
              </a:xfrm>
              <a:prstGeom prst="rect">
                <a:avLst/>
              </a:prstGeom>
              <a:noFill/>
            </p:spPr>
            <p:txBody>
              <a:bodyPr wrap="none" anchor="ctr">
                <a:noAutofit/>
              </a:bodyPr>
              <a:lstStyle/>
              <a:p>
                <a:pPr algn="ctr"/>
                <a:r>
                  <a:rPr lang="zh-CN" altLang="en-US" sz="2800" b="1" dirty="0">
                    <a:solidFill>
                      <a:schemeClr val="bg1"/>
                    </a:solidFill>
                  </a:rPr>
                  <a:t>物联网</a:t>
                </a:r>
                <a:endParaRPr lang="en-US" altLang="zh-CN" sz="2800" b="1" dirty="0">
                  <a:solidFill>
                    <a:schemeClr val="bg1"/>
                  </a:solidFill>
                </a:endParaRPr>
              </a:p>
              <a:p>
                <a:pPr algn="ctr"/>
                <a:r>
                  <a:rPr lang="zh-CN" altLang="en-US" sz="2800" b="1" dirty="0">
                    <a:solidFill>
                      <a:schemeClr val="bg1"/>
                    </a:solidFill>
                  </a:rPr>
                  <a:t>安全</a:t>
                </a:r>
              </a:p>
            </p:txBody>
          </p:sp>
        </p:grpSp>
        <p:sp>
          <p:nvSpPr>
            <p:cNvPr id="7" name="TextBox 22"/>
            <p:cNvSpPr txBox="1"/>
            <p:nvPr/>
          </p:nvSpPr>
          <p:spPr>
            <a:xfrm>
              <a:off x="4452127" y="2138328"/>
              <a:ext cx="905828" cy="714716"/>
            </a:xfrm>
            <a:prstGeom prst="rect">
              <a:avLst/>
            </a:prstGeom>
            <a:noFill/>
          </p:spPr>
          <p:txBody>
            <a:bodyPr wrap="none" lIns="270000" anchor="b" anchorCtr="0">
              <a:noAutofit/>
            </a:bodyPr>
            <a:lstStyle/>
            <a:p>
              <a:pPr algn="ctr"/>
              <a:r>
                <a:rPr lang="zh-CN" altLang="en-US" sz="2800" b="1" dirty="0">
                  <a:solidFill>
                    <a:schemeClr val="bg1"/>
                  </a:solidFill>
                </a:rPr>
                <a:t>网络层</a:t>
              </a:r>
              <a:endParaRPr lang="en-US" altLang="zh-CN" sz="2800" b="1" dirty="0">
                <a:solidFill>
                  <a:schemeClr val="bg1"/>
                </a:solidFill>
              </a:endParaRPr>
            </a:p>
            <a:p>
              <a:pPr algn="ctr"/>
              <a:r>
                <a:rPr lang="zh-CN" altLang="en-US" sz="2800" b="1" dirty="0">
                  <a:solidFill>
                    <a:schemeClr val="bg1"/>
                  </a:solidFill>
                </a:rPr>
                <a:t>安全</a:t>
              </a:r>
            </a:p>
          </p:txBody>
        </p:sp>
        <p:sp>
          <p:nvSpPr>
            <p:cNvPr id="8" name="TextBox 25"/>
            <p:cNvSpPr txBox="1"/>
            <p:nvPr/>
          </p:nvSpPr>
          <p:spPr>
            <a:xfrm>
              <a:off x="2560406" y="1146371"/>
              <a:ext cx="866659" cy="725051"/>
            </a:xfrm>
            <a:prstGeom prst="rect">
              <a:avLst/>
            </a:prstGeom>
            <a:noFill/>
          </p:spPr>
          <p:txBody>
            <a:bodyPr wrap="none" rIns="270000" anchor="t" anchorCtr="0">
              <a:noAutofit/>
            </a:bodyPr>
            <a:lstStyle/>
            <a:p>
              <a:pPr algn="ctr"/>
              <a:r>
                <a:rPr lang="zh-CN" altLang="en-US" sz="2800" b="1" dirty="0">
                  <a:solidFill>
                    <a:schemeClr val="bg1"/>
                  </a:solidFill>
                </a:rPr>
                <a:t>感知层</a:t>
              </a:r>
              <a:endParaRPr lang="en-US" altLang="zh-CN" sz="2800" b="1" dirty="0">
                <a:solidFill>
                  <a:schemeClr val="bg1"/>
                </a:solidFill>
              </a:endParaRPr>
            </a:p>
            <a:p>
              <a:pPr algn="ctr"/>
              <a:r>
                <a:rPr lang="zh-CN" altLang="en-US" sz="2800" b="1" dirty="0">
                  <a:solidFill>
                    <a:schemeClr val="bg1"/>
                  </a:solidFill>
                </a:rPr>
                <a:t>安全</a:t>
              </a:r>
            </a:p>
          </p:txBody>
        </p:sp>
        <p:sp>
          <p:nvSpPr>
            <p:cNvPr id="9" name="TextBox 28"/>
            <p:cNvSpPr txBox="1"/>
            <p:nvPr/>
          </p:nvSpPr>
          <p:spPr>
            <a:xfrm>
              <a:off x="2581205" y="3716302"/>
              <a:ext cx="1024742" cy="682730"/>
            </a:xfrm>
            <a:prstGeom prst="rect">
              <a:avLst/>
            </a:prstGeom>
            <a:noFill/>
          </p:spPr>
          <p:txBody>
            <a:bodyPr wrap="none" lIns="270000" anchor="b" anchorCtr="0">
              <a:noAutofit/>
            </a:bodyPr>
            <a:lstStyle/>
            <a:p>
              <a:pPr algn="ctr"/>
              <a:r>
                <a:rPr lang="zh-CN" altLang="en-US" sz="2800" b="1" dirty="0">
                  <a:solidFill>
                    <a:schemeClr val="bg1"/>
                  </a:solidFill>
                </a:rPr>
                <a:t>应用层</a:t>
              </a:r>
              <a:endParaRPr lang="en-US" altLang="zh-CN" sz="2800" b="1" dirty="0">
                <a:solidFill>
                  <a:schemeClr val="bg1"/>
                </a:solidFill>
              </a:endParaRPr>
            </a:p>
            <a:p>
              <a:pPr algn="ctr"/>
              <a:r>
                <a:rPr lang="zh-CN" altLang="en-US" sz="2800" b="1" dirty="0">
                  <a:solidFill>
                    <a:schemeClr val="bg1"/>
                  </a:solidFill>
                </a:rPr>
                <a:t>安全</a:t>
              </a:r>
            </a:p>
          </p:txBody>
        </p:sp>
      </p:grpSp>
      <p:sp>
        <p:nvSpPr>
          <p:cNvPr id="17" name="文本框 177">
            <a:extLst>
              <a:ext uri="{FF2B5EF4-FFF2-40B4-BE49-F238E27FC236}">
                <a16:creationId xmlns:a16="http://schemas.microsoft.com/office/drawing/2014/main" id="{073B9E61-E04E-4217-A88E-D0C6A00F79CB}"/>
              </a:ext>
            </a:extLst>
          </p:cNvPr>
          <p:cNvSpPr txBox="1"/>
          <p:nvPr/>
        </p:nvSpPr>
        <p:spPr>
          <a:xfrm>
            <a:off x="2747704" y="605605"/>
            <a:ext cx="3090812" cy="1217480"/>
          </a:xfrm>
          <a:prstGeom prst="rect">
            <a:avLst/>
          </a:prstGeom>
          <a:noFill/>
        </p:spPr>
        <p:txBody>
          <a:bodyPr wrap="none">
            <a:noAutofit/>
          </a:bodyPr>
          <a:lstStyle/>
          <a:p>
            <a:pPr algn="r"/>
            <a:r>
              <a:rPr lang="en-US" altLang="zh-CN" sz="2400" b="1" dirty="0">
                <a:solidFill>
                  <a:schemeClr val="accent2"/>
                </a:solidFill>
              </a:rPr>
              <a:t>RFID</a:t>
            </a:r>
            <a:r>
              <a:rPr lang="zh-CN" altLang="en-US" sz="2400" b="1" dirty="0">
                <a:solidFill>
                  <a:schemeClr val="accent2"/>
                </a:solidFill>
              </a:rPr>
              <a:t>安全</a:t>
            </a:r>
            <a:endParaRPr lang="en-US" altLang="zh-CN" sz="2400" b="1" dirty="0">
              <a:solidFill>
                <a:schemeClr val="accent2"/>
              </a:solidFill>
            </a:endParaRPr>
          </a:p>
          <a:p>
            <a:pPr algn="r"/>
            <a:r>
              <a:rPr lang="zh-CN" altLang="en-US" sz="2400" b="1" dirty="0">
                <a:solidFill>
                  <a:schemeClr val="accent2"/>
                </a:solidFill>
              </a:rPr>
              <a:t>传感器网络安全</a:t>
            </a:r>
            <a:endParaRPr lang="en-US" altLang="zh-CN" sz="2400" b="1" dirty="0">
              <a:solidFill>
                <a:schemeClr val="accent2"/>
              </a:solidFill>
            </a:endParaRPr>
          </a:p>
          <a:p>
            <a:pPr algn="r"/>
            <a:r>
              <a:rPr lang="zh-CN" altLang="en-US" sz="2400" b="1" dirty="0">
                <a:solidFill>
                  <a:schemeClr val="accent2"/>
                </a:solidFill>
              </a:rPr>
              <a:t>终端系统安全</a:t>
            </a:r>
          </a:p>
        </p:txBody>
      </p:sp>
      <p:sp>
        <p:nvSpPr>
          <p:cNvPr id="18" name="文本框 177">
            <a:extLst>
              <a:ext uri="{FF2B5EF4-FFF2-40B4-BE49-F238E27FC236}">
                <a16:creationId xmlns:a16="http://schemas.microsoft.com/office/drawing/2014/main" id="{073B9E61-E04E-4217-A88E-D0C6A00F79CB}"/>
              </a:ext>
            </a:extLst>
          </p:cNvPr>
          <p:cNvSpPr txBox="1"/>
          <p:nvPr/>
        </p:nvSpPr>
        <p:spPr>
          <a:xfrm>
            <a:off x="6199573" y="2195794"/>
            <a:ext cx="2779982" cy="1270106"/>
          </a:xfrm>
          <a:prstGeom prst="rect">
            <a:avLst/>
          </a:prstGeom>
          <a:noFill/>
        </p:spPr>
        <p:txBody>
          <a:bodyPr wrap="none">
            <a:noAutofit/>
          </a:bodyPr>
          <a:lstStyle/>
          <a:p>
            <a:pPr algn="r"/>
            <a:r>
              <a:rPr lang="zh-CN" altLang="en-US" sz="2400" b="1" dirty="0">
                <a:solidFill>
                  <a:schemeClr val="bg2">
                    <a:lumMod val="50000"/>
                  </a:schemeClr>
                </a:solidFill>
              </a:rPr>
              <a:t>无线局域网安全</a:t>
            </a:r>
            <a:endParaRPr lang="en-US" altLang="zh-CN" sz="2400" b="1" dirty="0">
              <a:solidFill>
                <a:schemeClr val="bg2">
                  <a:lumMod val="50000"/>
                </a:schemeClr>
              </a:solidFill>
            </a:endParaRPr>
          </a:p>
          <a:p>
            <a:pPr algn="r"/>
            <a:r>
              <a:rPr lang="zh-CN" altLang="en-US" sz="2400" b="1" dirty="0">
                <a:solidFill>
                  <a:schemeClr val="bg2">
                    <a:lumMod val="50000"/>
                  </a:schemeClr>
                </a:solidFill>
              </a:rPr>
              <a:t>无线移动通信安全</a:t>
            </a:r>
            <a:endParaRPr lang="en-US" altLang="zh-CN" sz="2400" b="1" dirty="0">
              <a:solidFill>
                <a:schemeClr val="bg2">
                  <a:lumMod val="50000"/>
                </a:schemeClr>
              </a:solidFill>
            </a:endParaRPr>
          </a:p>
          <a:p>
            <a:pPr algn="r"/>
            <a:r>
              <a:rPr lang="zh-CN" altLang="en-US" sz="2400" b="1" dirty="0">
                <a:solidFill>
                  <a:schemeClr val="bg2">
                    <a:lumMod val="50000"/>
                  </a:schemeClr>
                </a:solidFill>
              </a:rPr>
              <a:t>核心网安全</a:t>
            </a:r>
          </a:p>
        </p:txBody>
      </p:sp>
      <p:cxnSp>
        <p:nvCxnSpPr>
          <p:cNvPr id="19" name="直接连接符 18">
            <a:extLst>
              <a:ext uri="{FF2B5EF4-FFF2-40B4-BE49-F238E27FC236}">
                <a16:creationId xmlns:a16="http://schemas.microsoft.com/office/drawing/2014/main" id="{E25B6E78-3E11-4BCC-9A75-DB914E0E500C}"/>
              </a:ext>
            </a:extLst>
          </p:cNvPr>
          <p:cNvCxnSpPr/>
          <p:nvPr/>
        </p:nvCxnSpPr>
        <p:spPr>
          <a:xfrm flipV="1">
            <a:off x="2817956" y="1799394"/>
            <a:ext cx="2951157" cy="1985"/>
          </a:xfrm>
          <a:prstGeom prst="line">
            <a:avLst/>
          </a:prstGeom>
          <a:ln w="34925">
            <a:solidFill>
              <a:schemeClr val="accent2"/>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25B6E78-3E11-4BCC-9A75-DB914E0E500C}"/>
              </a:ext>
            </a:extLst>
          </p:cNvPr>
          <p:cNvCxnSpPr/>
          <p:nvPr/>
        </p:nvCxnSpPr>
        <p:spPr>
          <a:xfrm flipV="1">
            <a:off x="5853100" y="3498340"/>
            <a:ext cx="3146215" cy="1641"/>
          </a:xfrm>
          <a:prstGeom prst="line">
            <a:avLst/>
          </a:prstGeom>
          <a:ln w="34925">
            <a:solidFill>
              <a:schemeClr val="bg2">
                <a:lumMod val="50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25B6E78-3E11-4BCC-9A75-DB914E0E500C}"/>
              </a:ext>
            </a:extLst>
          </p:cNvPr>
          <p:cNvCxnSpPr/>
          <p:nvPr/>
        </p:nvCxnSpPr>
        <p:spPr>
          <a:xfrm flipV="1">
            <a:off x="3186069" y="5381031"/>
            <a:ext cx="2951157" cy="1985"/>
          </a:xfrm>
          <a:prstGeom prst="line">
            <a:avLst/>
          </a:prstGeom>
          <a:ln w="34925">
            <a:solidFill>
              <a:schemeClr val="accent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2" name="文本框 177">
            <a:extLst>
              <a:ext uri="{FF2B5EF4-FFF2-40B4-BE49-F238E27FC236}">
                <a16:creationId xmlns:a16="http://schemas.microsoft.com/office/drawing/2014/main" id="{073B9E61-E04E-4217-A88E-D0C6A00F79CB}"/>
              </a:ext>
            </a:extLst>
          </p:cNvPr>
          <p:cNvSpPr txBox="1"/>
          <p:nvPr/>
        </p:nvSpPr>
        <p:spPr>
          <a:xfrm>
            <a:off x="3046414" y="5433668"/>
            <a:ext cx="3199840" cy="1318315"/>
          </a:xfrm>
          <a:prstGeom prst="rect">
            <a:avLst/>
          </a:prstGeom>
          <a:noFill/>
        </p:spPr>
        <p:txBody>
          <a:bodyPr wrap="none">
            <a:noAutofit/>
          </a:bodyPr>
          <a:lstStyle/>
          <a:p>
            <a:pPr algn="r"/>
            <a:r>
              <a:rPr lang="en-US" altLang="zh-CN" sz="2400" b="1" dirty="0">
                <a:solidFill>
                  <a:srgbClr val="FFC000"/>
                </a:solidFill>
                <a:latin typeface="+mn-ea"/>
              </a:rPr>
              <a:t>Web</a:t>
            </a:r>
            <a:r>
              <a:rPr lang="zh-CN" altLang="en-US" sz="2400" b="1" dirty="0">
                <a:solidFill>
                  <a:srgbClr val="FFC000"/>
                </a:solidFill>
                <a:latin typeface="+mn-ea"/>
              </a:rPr>
              <a:t>安全</a:t>
            </a:r>
            <a:endParaRPr lang="en-US" altLang="zh-CN" sz="2400" b="1" dirty="0">
              <a:solidFill>
                <a:srgbClr val="FFC000"/>
              </a:solidFill>
              <a:latin typeface="+mn-ea"/>
            </a:endParaRPr>
          </a:p>
          <a:p>
            <a:pPr algn="r"/>
            <a:r>
              <a:rPr lang="zh-CN" altLang="en-US" sz="2400" b="1" dirty="0">
                <a:solidFill>
                  <a:srgbClr val="FFC000"/>
                </a:solidFill>
                <a:latin typeface="+mn-ea"/>
              </a:rPr>
              <a:t>中间件安全</a:t>
            </a:r>
            <a:endParaRPr lang="en-US" altLang="zh-CN" sz="2400" b="1" dirty="0">
              <a:solidFill>
                <a:srgbClr val="FFC000"/>
              </a:solidFill>
              <a:latin typeface="+mn-ea"/>
            </a:endParaRPr>
          </a:p>
          <a:p>
            <a:pPr algn="r"/>
            <a:r>
              <a:rPr lang="zh-CN" altLang="en-US" sz="2400" b="1" dirty="0">
                <a:solidFill>
                  <a:srgbClr val="FFC000"/>
                </a:solidFill>
                <a:latin typeface="+mn-ea"/>
              </a:rPr>
              <a:t>云计算安全</a:t>
            </a:r>
          </a:p>
        </p:txBody>
      </p:sp>
    </p:spTree>
    <p:extLst>
      <p:ext uri="{BB962C8B-B14F-4D97-AF65-F5344CB8AC3E}">
        <p14:creationId xmlns:p14="http://schemas.microsoft.com/office/powerpoint/2010/main" val="1819872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3"/>
            <a:ext cx="789730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网络安全协议</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rotWithShape="1">
          <a:blip r:embed="rId3"/>
          <a:srcRect r="61831"/>
          <a:stretch/>
        </p:blipFill>
        <p:spPr>
          <a:xfrm>
            <a:off x="1643384" y="2854442"/>
            <a:ext cx="2371918" cy="3054342"/>
          </a:xfrm>
          <a:prstGeom prst="rect">
            <a:avLst/>
          </a:prstGeom>
        </p:spPr>
      </p:pic>
      <p:sp>
        <p:nvSpPr>
          <p:cNvPr id="23" name="圆角矩形标注 22"/>
          <p:cNvSpPr/>
          <p:nvPr/>
        </p:nvSpPr>
        <p:spPr>
          <a:xfrm>
            <a:off x="4091656" y="5518738"/>
            <a:ext cx="3744416" cy="966110"/>
          </a:xfrm>
          <a:prstGeom prst="wedgeRoundRectCallout">
            <a:avLst>
              <a:gd name="adj1" fmla="val -53932"/>
              <a:gd name="adj2" fmla="val -11038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err="1">
                <a:solidFill>
                  <a:schemeClr val="tx1"/>
                </a:solidFill>
              </a:rPr>
              <a:t>IPSec</a:t>
            </a:r>
            <a:r>
              <a:rPr lang="zh-CN" altLang="en-US" dirty="0">
                <a:solidFill>
                  <a:schemeClr val="tx1"/>
                </a:solidFill>
              </a:rPr>
              <a:t>：为在不可信的网络上的</a:t>
            </a:r>
            <a:r>
              <a:rPr lang="en-US" altLang="zh-CN" dirty="0">
                <a:solidFill>
                  <a:schemeClr val="tx1"/>
                </a:solidFill>
              </a:rPr>
              <a:t>IP</a:t>
            </a:r>
            <a:r>
              <a:rPr lang="zh-CN" altLang="en-US" dirty="0">
                <a:solidFill>
                  <a:schemeClr val="tx1"/>
                </a:solidFill>
              </a:rPr>
              <a:t>数据包传输提供了一个安全框架，保证</a:t>
            </a:r>
            <a:r>
              <a:rPr lang="en-US" altLang="zh-CN" dirty="0">
                <a:solidFill>
                  <a:schemeClr val="tx1"/>
                </a:solidFill>
              </a:rPr>
              <a:t>IP</a:t>
            </a:r>
            <a:r>
              <a:rPr lang="zh-CN" altLang="en-US" dirty="0">
                <a:solidFill>
                  <a:schemeClr val="tx1"/>
                </a:solidFill>
              </a:rPr>
              <a:t>协议及上层协议的安全性。</a:t>
            </a:r>
          </a:p>
        </p:txBody>
      </p:sp>
      <p:sp>
        <p:nvSpPr>
          <p:cNvPr id="25" name="圆角矩形标注 24"/>
          <p:cNvSpPr/>
          <p:nvPr/>
        </p:nvSpPr>
        <p:spPr>
          <a:xfrm>
            <a:off x="4652465" y="3502514"/>
            <a:ext cx="3183607" cy="1167131"/>
          </a:xfrm>
          <a:prstGeom prst="wedgeRoundRectCallout">
            <a:avLst>
              <a:gd name="adj1" fmla="val -72183"/>
              <a:gd name="adj2" fmla="val 3896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rPr>
              <a:t>SSL</a:t>
            </a:r>
            <a:r>
              <a:rPr lang="zh-CN" altLang="en-US" dirty="0">
                <a:solidFill>
                  <a:schemeClr val="tx1"/>
                </a:solidFill>
              </a:rPr>
              <a:t>（</a:t>
            </a:r>
            <a:r>
              <a:rPr lang="en-US" altLang="zh-CN" dirty="0">
                <a:solidFill>
                  <a:schemeClr val="tx1"/>
                </a:solidFill>
              </a:rPr>
              <a:t>Secure Socket Layer</a:t>
            </a:r>
            <a:r>
              <a:rPr lang="zh-CN" altLang="en-US" dirty="0">
                <a:solidFill>
                  <a:schemeClr val="tx1"/>
                </a:solidFill>
              </a:rPr>
              <a:t>）：用于</a:t>
            </a:r>
            <a:r>
              <a:rPr lang="en-US" altLang="zh-CN" dirty="0">
                <a:solidFill>
                  <a:schemeClr val="tx1"/>
                </a:solidFill>
              </a:rPr>
              <a:t>HTTP</a:t>
            </a:r>
            <a:r>
              <a:rPr lang="zh-CN" altLang="en-US" dirty="0">
                <a:solidFill>
                  <a:schemeClr val="tx1"/>
                </a:solidFill>
              </a:rPr>
              <a:t>协议加密的安全传输协议，为</a:t>
            </a:r>
            <a:r>
              <a:rPr lang="en-US" altLang="zh-CN" dirty="0">
                <a:solidFill>
                  <a:schemeClr val="tx1"/>
                </a:solidFill>
              </a:rPr>
              <a:t>TCP</a:t>
            </a:r>
            <a:r>
              <a:rPr lang="zh-CN" altLang="en-US" dirty="0">
                <a:solidFill>
                  <a:schemeClr val="tx1"/>
                </a:solidFill>
              </a:rPr>
              <a:t>提供可靠的端对端安全服务。</a:t>
            </a:r>
          </a:p>
        </p:txBody>
      </p:sp>
      <p:pic>
        <p:nvPicPr>
          <p:cNvPr id="26" name="图片 25"/>
          <p:cNvPicPr>
            <a:picLocks noChangeAspect="1"/>
          </p:cNvPicPr>
          <p:nvPr/>
        </p:nvPicPr>
        <p:blipFill>
          <a:blip r:embed="rId4"/>
          <a:stretch>
            <a:fillRect/>
          </a:stretch>
        </p:blipFill>
        <p:spPr>
          <a:xfrm>
            <a:off x="4982363" y="4779336"/>
            <a:ext cx="2523809" cy="219048"/>
          </a:xfrm>
          <a:prstGeom prst="rect">
            <a:avLst/>
          </a:prstGeom>
        </p:spPr>
      </p:pic>
      <p:pic>
        <p:nvPicPr>
          <p:cNvPr id="27" name="图片 26"/>
          <p:cNvPicPr>
            <a:picLocks noChangeAspect="1"/>
          </p:cNvPicPr>
          <p:nvPr/>
        </p:nvPicPr>
        <p:blipFill rotWithShape="1">
          <a:blip r:embed="rId5"/>
          <a:srcRect l="4465" r="19624"/>
          <a:stretch/>
        </p:blipFill>
        <p:spPr>
          <a:xfrm>
            <a:off x="2694421" y="1180172"/>
            <a:ext cx="6279952" cy="1374777"/>
          </a:xfrm>
          <a:prstGeom prst="rect">
            <a:avLst/>
          </a:prstGeom>
        </p:spPr>
      </p:pic>
      <p:sp>
        <p:nvSpPr>
          <p:cNvPr id="28" name="椭圆 27"/>
          <p:cNvSpPr/>
          <p:nvPr/>
        </p:nvSpPr>
        <p:spPr>
          <a:xfrm>
            <a:off x="2648111" y="1395320"/>
            <a:ext cx="167411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9978279"/>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125" autoRev="1" fill="hold">
                                          <p:stCondLst>
                                            <p:cond delay="0"/>
                                          </p:stCondLst>
                                        </p:cTn>
                                        <p:tgtEl>
                                          <p:spTgt spid="7"/>
                                        </p:tgtEl>
                                        <p:attrNameLst>
                                          <p:attrName>ppt_w</p:attrName>
                                        </p:attrNameLst>
                                      </p:cBhvr>
                                    </p:anim>
                                    <p:anim by="(#ppt_w*0.50)" calcmode="lin" valueType="num">
                                      <p:cBhvr>
                                        <p:cTn id="8" dur="125" decel="50000" autoRev="1" fill="hold">
                                          <p:stCondLst>
                                            <p:cond delay="0"/>
                                          </p:stCondLst>
                                        </p:cTn>
                                        <p:tgtEl>
                                          <p:spTgt spid="7"/>
                                        </p:tgtEl>
                                        <p:attrNameLst>
                                          <p:attrName>ppt_x</p:attrName>
                                        </p:attrNameLst>
                                      </p:cBhvr>
                                    </p:anim>
                                    <p:anim from="(-#ppt_h/2)" to="(#ppt_y)" calcmode="lin" valueType="num">
                                      <p:cBhvr>
                                        <p:cTn id="9" dur="250" fill="hold">
                                          <p:stCondLst>
                                            <p:cond delay="0"/>
                                          </p:stCondLst>
                                        </p:cTn>
                                        <p:tgtEl>
                                          <p:spTgt spid="7"/>
                                        </p:tgtEl>
                                        <p:attrNameLst>
                                          <p:attrName>ppt_y</p:attrName>
                                        </p:attrNameLst>
                                      </p:cBhvr>
                                    </p:anim>
                                    <p:animRot by="21600000">
                                      <p:cBhvr>
                                        <p:cTn id="10" dur="250" fill="hold">
                                          <p:stCondLst>
                                            <p:cond delay="0"/>
                                          </p:stCondLst>
                                        </p:cTn>
                                        <p:tgtEl>
                                          <p:spTgt spid="7"/>
                                        </p:tgtEl>
                                        <p:attrNameLst>
                                          <p:attrName>r</p:attrName>
                                        </p:attrNameLst>
                                      </p:cBhvr>
                                    </p:animRot>
                                  </p:childTnLst>
                                </p:cTn>
                              </p:par>
                            </p:childTnLst>
                          </p:cTn>
                        </p:par>
                        <p:par>
                          <p:cTn id="11" fill="hold">
                            <p:stCondLst>
                              <p:cond delay="375"/>
                            </p:stCondLst>
                            <p:childTnLst>
                              <p:par>
                                <p:cTn id="12" presetID="42"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anim calcmode="lin" valueType="num">
                                      <p:cBhvr>
                                        <p:cTn id="36" dur="500" fill="hold"/>
                                        <p:tgtEl>
                                          <p:spTgt spid="27"/>
                                        </p:tgtEl>
                                        <p:attrNameLst>
                                          <p:attrName>ppt_x</p:attrName>
                                        </p:attrNameLst>
                                      </p:cBhvr>
                                      <p:tavLst>
                                        <p:tav tm="0">
                                          <p:val>
                                            <p:strVal val="#ppt_x"/>
                                          </p:val>
                                        </p:tav>
                                        <p:tav tm="100000">
                                          <p:val>
                                            <p:strVal val="#ppt_x"/>
                                          </p:val>
                                        </p:tav>
                                      </p:tavLst>
                                    </p:anim>
                                    <p:anim calcmode="lin" valueType="num">
                                      <p:cBhvr>
                                        <p:cTn id="37" dur="5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childTnLst>
                          </p:cTn>
                        </p:par>
                        <p:par>
                          <p:cTn id="44" fill="hold">
                            <p:stCondLst>
                              <p:cond delay="1000"/>
                            </p:stCondLst>
                            <p:childTnLst>
                              <p:par>
                                <p:cTn id="45" presetID="42"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animBg="1"/>
      <p:bldP spid="25" grpId="0" animBg="1"/>
      <p:bldP spid="2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3"/>
            <a:ext cx="789730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网络安全协议</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rotWithShape="1">
          <a:blip r:embed="rId3"/>
          <a:srcRect r="61831"/>
          <a:stretch/>
        </p:blipFill>
        <p:spPr>
          <a:xfrm>
            <a:off x="1626683" y="2825442"/>
            <a:ext cx="2371918" cy="3054342"/>
          </a:xfrm>
          <a:prstGeom prst="rect">
            <a:avLst/>
          </a:prstGeom>
        </p:spPr>
      </p:pic>
      <p:sp>
        <p:nvSpPr>
          <p:cNvPr id="13" name="圆角矩形标注 12"/>
          <p:cNvSpPr/>
          <p:nvPr/>
        </p:nvSpPr>
        <p:spPr>
          <a:xfrm>
            <a:off x="4074955" y="5489738"/>
            <a:ext cx="3744416" cy="966110"/>
          </a:xfrm>
          <a:prstGeom prst="wedgeRoundRectCallout">
            <a:avLst>
              <a:gd name="adj1" fmla="val -53932"/>
              <a:gd name="adj2" fmla="val -11038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err="1">
                <a:solidFill>
                  <a:schemeClr val="tx1"/>
                </a:solidFill>
              </a:rPr>
              <a:t>IPSec</a:t>
            </a:r>
            <a:r>
              <a:rPr lang="zh-CN" altLang="en-US" dirty="0">
                <a:solidFill>
                  <a:schemeClr val="tx1"/>
                </a:solidFill>
              </a:rPr>
              <a:t>：为在不可信的网络上的</a:t>
            </a:r>
            <a:r>
              <a:rPr lang="en-US" altLang="zh-CN" dirty="0">
                <a:solidFill>
                  <a:schemeClr val="tx1"/>
                </a:solidFill>
              </a:rPr>
              <a:t>IP</a:t>
            </a:r>
            <a:r>
              <a:rPr lang="zh-CN" altLang="en-US" dirty="0">
                <a:solidFill>
                  <a:schemeClr val="tx1"/>
                </a:solidFill>
              </a:rPr>
              <a:t>数据包传输提供了一个安全框架，保证</a:t>
            </a:r>
            <a:r>
              <a:rPr lang="en-US" altLang="zh-CN" dirty="0">
                <a:solidFill>
                  <a:schemeClr val="tx1"/>
                </a:solidFill>
              </a:rPr>
              <a:t>IP</a:t>
            </a:r>
            <a:r>
              <a:rPr lang="zh-CN" altLang="en-US" dirty="0">
                <a:solidFill>
                  <a:schemeClr val="tx1"/>
                </a:solidFill>
              </a:rPr>
              <a:t>协议及上层协议的安全性。</a:t>
            </a:r>
          </a:p>
        </p:txBody>
      </p:sp>
      <p:sp>
        <p:nvSpPr>
          <p:cNvPr id="14" name="圆角矩形标注 13"/>
          <p:cNvSpPr/>
          <p:nvPr/>
        </p:nvSpPr>
        <p:spPr>
          <a:xfrm>
            <a:off x="4635764" y="3473514"/>
            <a:ext cx="3183607" cy="1167131"/>
          </a:xfrm>
          <a:prstGeom prst="wedgeRoundRectCallout">
            <a:avLst>
              <a:gd name="adj1" fmla="val -72183"/>
              <a:gd name="adj2" fmla="val 3896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rPr>
              <a:t>SSL</a:t>
            </a:r>
            <a:r>
              <a:rPr lang="zh-CN" altLang="en-US" dirty="0">
                <a:solidFill>
                  <a:schemeClr val="tx1"/>
                </a:solidFill>
              </a:rPr>
              <a:t>（</a:t>
            </a:r>
            <a:r>
              <a:rPr lang="en-US" altLang="zh-CN" dirty="0">
                <a:solidFill>
                  <a:schemeClr val="tx1"/>
                </a:solidFill>
              </a:rPr>
              <a:t>Secure Socket Layer</a:t>
            </a:r>
            <a:r>
              <a:rPr lang="zh-CN" altLang="en-US" dirty="0">
                <a:solidFill>
                  <a:schemeClr val="tx1"/>
                </a:solidFill>
              </a:rPr>
              <a:t>）：用于</a:t>
            </a:r>
            <a:r>
              <a:rPr lang="en-US" altLang="zh-CN" dirty="0">
                <a:solidFill>
                  <a:schemeClr val="tx1"/>
                </a:solidFill>
              </a:rPr>
              <a:t>HTTP</a:t>
            </a:r>
            <a:r>
              <a:rPr lang="zh-CN" altLang="en-US" dirty="0">
                <a:solidFill>
                  <a:schemeClr val="tx1"/>
                </a:solidFill>
              </a:rPr>
              <a:t>协议加密的安全传输协议，为</a:t>
            </a:r>
            <a:r>
              <a:rPr lang="en-US" altLang="zh-CN" dirty="0">
                <a:solidFill>
                  <a:schemeClr val="tx1"/>
                </a:solidFill>
              </a:rPr>
              <a:t>TCP</a:t>
            </a:r>
            <a:r>
              <a:rPr lang="zh-CN" altLang="en-US" dirty="0">
                <a:solidFill>
                  <a:schemeClr val="tx1"/>
                </a:solidFill>
              </a:rPr>
              <a:t>提供可靠的端对端安全服务。</a:t>
            </a:r>
          </a:p>
        </p:txBody>
      </p:sp>
      <p:sp>
        <p:nvSpPr>
          <p:cNvPr id="15" name="圆角矩形标注 14"/>
          <p:cNvSpPr/>
          <p:nvPr/>
        </p:nvSpPr>
        <p:spPr>
          <a:xfrm>
            <a:off x="4507003" y="1654888"/>
            <a:ext cx="3183607" cy="1167131"/>
          </a:xfrm>
          <a:prstGeom prst="wedgeRoundRectCallout">
            <a:avLst>
              <a:gd name="adj1" fmla="val -66697"/>
              <a:gd name="adj2" fmla="val 10410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rPr>
              <a:t>SSH</a:t>
            </a:r>
            <a:r>
              <a:rPr lang="zh-CN" altLang="en-US" dirty="0">
                <a:solidFill>
                  <a:schemeClr val="tx1"/>
                </a:solidFill>
              </a:rPr>
              <a:t>（</a:t>
            </a:r>
            <a:r>
              <a:rPr lang="en-US" altLang="zh-CN" dirty="0">
                <a:solidFill>
                  <a:schemeClr val="tx1"/>
                </a:solidFill>
              </a:rPr>
              <a:t>Secure Shell</a:t>
            </a:r>
            <a:r>
              <a:rPr lang="zh-CN" altLang="en-US" dirty="0">
                <a:solidFill>
                  <a:schemeClr val="tx1"/>
                </a:solidFill>
              </a:rPr>
              <a:t>）：远程登录安全协议，由芬兰赫尔辛基大学开发，它提供了一条安全的远程登录通道。</a:t>
            </a:r>
          </a:p>
        </p:txBody>
      </p:sp>
    </p:spTree>
    <p:extLst>
      <p:ext uri="{BB962C8B-B14F-4D97-AF65-F5344CB8AC3E}">
        <p14:creationId xmlns:p14="http://schemas.microsoft.com/office/powerpoint/2010/main" val="4224481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7" name="TextBox 54"/>
          <p:cNvSpPr txBox="1"/>
          <p:nvPr/>
        </p:nvSpPr>
        <p:spPr>
          <a:xfrm>
            <a:off x="615627" y="945883"/>
            <a:ext cx="7897308"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rPr>
              <a:t>网络安全协议</a:t>
            </a:r>
          </a:p>
        </p:txBody>
      </p:sp>
      <p:sp>
        <p:nvSpPr>
          <p:cNvPr id="8"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9"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0"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1"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6" name="Picture 3">
            <a:extLst>
              <a:ext uri="{FF2B5EF4-FFF2-40B4-BE49-F238E27FC236}">
                <a16:creationId xmlns:a16="http://schemas.microsoft.com/office/drawing/2014/main" id="{C86F2669-604D-449A-A70B-2FAC1EE0F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7494" y="2213432"/>
            <a:ext cx="4058324" cy="3043743"/>
          </a:xfrm>
          <a:prstGeom prst="rect">
            <a:avLst/>
          </a:prstGeom>
        </p:spPr>
      </p:pic>
      <p:sp>
        <p:nvSpPr>
          <p:cNvPr id="17" name="TextBox 5">
            <a:extLst>
              <a:ext uri="{FF2B5EF4-FFF2-40B4-BE49-F238E27FC236}">
                <a16:creationId xmlns:a16="http://schemas.microsoft.com/office/drawing/2014/main" id="{322B509D-9153-4AE2-9ED6-D96ECD8F5A2D}"/>
              </a:ext>
            </a:extLst>
          </p:cNvPr>
          <p:cNvSpPr txBox="1"/>
          <p:nvPr/>
        </p:nvSpPr>
        <p:spPr>
          <a:xfrm>
            <a:off x="3781749" y="3390062"/>
            <a:ext cx="653643" cy="400110"/>
          </a:xfrm>
          <a:prstGeom prst="rect">
            <a:avLst/>
          </a:prstGeom>
          <a:noFill/>
        </p:spPr>
        <p:txBody>
          <a:bodyPr wrap="square" rtlCol="0">
            <a:spAutoFit/>
          </a:bodyPr>
          <a:lstStyle/>
          <a:p>
            <a:r>
              <a:rPr lang="en-GB" sz="2000" dirty="0">
                <a:solidFill>
                  <a:schemeClr val="bg1"/>
                </a:solidFill>
              </a:rPr>
              <a:t>1 PC</a:t>
            </a:r>
            <a:endParaRPr lang="sv-SE" sz="2000" dirty="0">
              <a:solidFill>
                <a:schemeClr val="bg1"/>
              </a:solidFill>
            </a:endParaRPr>
          </a:p>
        </p:txBody>
      </p:sp>
      <p:cxnSp>
        <p:nvCxnSpPr>
          <p:cNvPr id="18" name="Straight Connector 7">
            <a:extLst>
              <a:ext uri="{FF2B5EF4-FFF2-40B4-BE49-F238E27FC236}">
                <a16:creationId xmlns:a16="http://schemas.microsoft.com/office/drawing/2014/main" id="{E969438C-57C3-46B7-968B-EDD505AEC4D3}"/>
              </a:ext>
            </a:extLst>
          </p:cNvPr>
          <p:cNvCxnSpPr>
            <a:cxnSpLocks/>
          </p:cNvCxnSpPr>
          <p:nvPr/>
        </p:nvCxnSpPr>
        <p:spPr bwMode="auto">
          <a:xfrm flipH="1" flipV="1">
            <a:off x="3854571" y="3043476"/>
            <a:ext cx="126748" cy="404715"/>
          </a:xfrm>
          <a:prstGeom prst="line">
            <a:avLst/>
          </a:prstGeom>
          <a:solidFill>
            <a:schemeClr val="folHlink"/>
          </a:solidFill>
          <a:ln w="44450" cap="flat" cmpd="sng" algn="ctr">
            <a:solidFill>
              <a:srgbClr val="FF0000"/>
            </a:solidFill>
            <a:prstDash val="solid"/>
            <a:round/>
            <a:headEnd type="none" w="med" len="med"/>
            <a:tailEnd type="triangle" w="med" len="med"/>
          </a:ln>
          <a:effectLst/>
        </p:spPr>
      </p:cxnSp>
      <p:sp>
        <p:nvSpPr>
          <p:cNvPr id="19" name="TextBox 8">
            <a:extLst>
              <a:ext uri="{FF2B5EF4-FFF2-40B4-BE49-F238E27FC236}">
                <a16:creationId xmlns:a16="http://schemas.microsoft.com/office/drawing/2014/main" id="{C4F6D123-E0F7-4EC5-BF5A-F06E5977343E}"/>
              </a:ext>
            </a:extLst>
          </p:cNvPr>
          <p:cNvSpPr txBox="1"/>
          <p:nvPr/>
        </p:nvSpPr>
        <p:spPr>
          <a:xfrm>
            <a:off x="3238714" y="1230255"/>
            <a:ext cx="2981782" cy="400110"/>
          </a:xfrm>
          <a:prstGeom prst="rect">
            <a:avLst/>
          </a:prstGeom>
          <a:noFill/>
        </p:spPr>
        <p:txBody>
          <a:bodyPr wrap="square" rtlCol="0">
            <a:spAutoFit/>
          </a:bodyPr>
          <a:lstStyle/>
          <a:p>
            <a:pPr>
              <a:buNone/>
            </a:pPr>
            <a:r>
              <a:rPr lang="en-GB" sz="2000" dirty="0"/>
              <a:t>2 ADs (Access Devices)</a:t>
            </a:r>
            <a:endParaRPr lang="sv-SE" sz="2000" dirty="0"/>
          </a:p>
        </p:txBody>
      </p:sp>
      <p:cxnSp>
        <p:nvCxnSpPr>
          <p:cNvPr id="20" name="Straight Connector 9">
            <a:extLst>
              <a:ext uri="{FF2B5EF4-FFF2-40B4-BE49-F238E27FC236}">
                <a16:creationId xmlns:a16="http://schemas.microsoft.com/office/drawing/2014/main" id="{E7939F87-8FFE-45EA-9545-DBB565725571}"/>
              </a:ext>
            </a:extLst>
          </p:cNvPr>
          <p:cNvCxnSpPr>
            <a:cxnSpLocks/>
            <a:stCxn id="19" idx="2"/>
          </p:cNvCxnSpPr>
          <p:nvPr/>
        </p:nvCxnSpPr>
        <p:spPr bwMode="auto">
          <a:xfrm flipH="1">
            <a:off x="4167719" y="1630365"/>
            <a:ext cx="561886" cy="1194521"/>
          </a:xfrm>
          <a:prstGeom prst="line">
            <a:avLst/>
          </a:prstGeom>
          <a:solidFill>
            <a:schemeClr val="folHlink"/>
          </a:solidFill>
          <a:ln w="44450" cap="flat" cmpd="sng" algn="ctr">
            <a:solidFill>
              <a:srgbClr val="FF0000"/>
            </a:solidFill>
            <a:prstDash val="solid"/>
            <a:round/>
            <a:headEnd type="none" w="med" len="med"/>
            <a:tailEnd type="triangle" w="med" len="med"/>
          </a:ln>
          <a:effectLst/>
        </p:spPr>
      </p:cxnSp>
      <p:cxnSp>
        <p:nvCxnSpPr>
          <p:cNvPr id="21" name="Straight Connector 13">
            <a:extLst>
              <a:ext uri="{FF2B5EF4-FFF2-40B4-BE49-F238E27FC236}">
                <a16:creationId xmlns:a16="http://schemas.microsoft.com/office/drawing/2014/main" id="{CD21F498-5946-4065-ACA1-18C57600195F}"/>
              </a:ext>
            </a:extLst>
          </p:cNvPr>
          <p:cNvCxnSpPr>
            <a:cxnSpLocks/>
            <a:stCxn id="19" idx="2"/>
          </p:cNvCxnSpPr>
          <p:nvPr/>
        </p:nvCxnSpPr>
        <p:spPr bwMode="auto">
          <a:xfrm flipH="1">
            <a:off x="2774453" y="1630365"/>
            <a:ext cx="1955152" cy="1390365"/>
          </a:xfrm>
          <a:prstGeom prst="line">
            <a:avLst/>
          </a:prstGeom>
          <a:solidFill>
            <a:schemeClr val="folHlink"/>
          </a:solidFill>
          <a:ln w="44450" cap="flat" cmpd="sng" algn="ctr">
            <a:solidFill>
              <a:srgbClr val="FF0000"/>
            </a:solidFill>
            <a:prstDash val="solid"/>
            <a:round/>
            <a:headEnd type="none" w="med" len="med"/>
            <a:tailEnd type="triangle" w="med" len="med"/>
          </a:ln>
          <a:effectLst/>
        </p:spPr>
      </p:cxnSp>
      <p:sp>
        <p:nvSpPr>
          <p:cNvPr id="22" name="TextBox 17">
            <a:extLst>
              <a:ext uri="{FF2B5EF4-FFF2-40B4-BE49-F238E27FC236}">
                <a16:creationId xmlns:a16="http://schemas.microsoft.com/office/drawing/2014/main" id="{99E6CD0F-335E-4288-AA8C-C7D09093B62C}"/>
              </a:ext>
            </a:extLst>
          </p:cNvPr>
          <p:cNvSpPr txBox="1"/>
          <p:nvPr/>
        </p:nvSpPr>
        <p:spPr>
          <a:xfrm>
            <a:off x="5416512" y="4104512"/>
            <a:ext cx="1099198" cy="400110"/>
          </a:xfrm>
          <a:prstGeom prst="rect">
            <a:avLst/>
          </a:prstGeom>
          <a:noFill/>
        </p:spPr>
        <p:txBody>
          <a:bodyPr wrap="square" rtlCol="0">
            <a:spAutoFit/>
          </a:bodyPr>
          <a:lstStyle/>
          <a:p>
            <a:r>
              <a:rPr lang="en-GB" sz="2000" dirty="0"/>
              <a:t>1 Tester</a:t>
            </a:r>
            <a:endParaRPr lang="sv-SE" sz="2000" dirty="0"/>
          </a:p>
        </p:txBody>
      </p:sp>
      <p:cxnSp>
        <p:nvCxnSpPr>
          <p:cNvPr id="23" name="Straight Connector 18">
            <a:extLst>
              <a:ext uri="{FF2B5EF4-FFF2-40B4-BE49-F238E27FC236}">
                <a16:creationId xmlns:a16="http://schemas.microsoft.com/office/drawing/2014/main" id="{87E29757-4EDD-4B5D-9FAE-0F7A0349A99A}"/>
              </a:ext>
            </a:extLst>
          </p:cNvPr>
          <p:cNvCxnSpPr>
            <a:cxnSpLocks/>
            <a:stCxn id="22" idx="1"/>
          </p:cNvCxnSpPr>
          <p:nvPr/>
        </p:nvCxnSpPr>
        <p:spPr bwMode="auto">
          <a:xfrm flipH="1" flipV="1">
            <a:off x="4070596" y="3944060"/>
            <a:ext cx="1345916" cy="360507"/>
          </a:xfrm>
          <a:prstGeom prst="line">
            <a:avLst/>
          </a:prstGeom>
          <a:solidFill>
            <a:schemeClr val="folHlink"/>
          </a:solidFill>
          <a:ln w="44450" cap="flat" cmpd="sng" algn="ctr">
            <a:solidFill>
              <a:srgbClr val="FF0000"/>
            </a:solidFill>
            <a:prstDash val="solid"/>
            <a:round/>
            <a:headEnd type="none" w="med" len="med"/>
            <a:tailEnd type="triangle" w="med" len="med"/>
          </a:ln>
          <a:effectLst/>
        </p:spPr>
      </p:cxnSp>
      <p:sp>
        <p:nvSpPr>
          <p:cNvPr id="25" name="TextBox 22">
            <a:extLst>
              <a:ext uri="{FF2B5EF4-FFF2-40B4-BE49-F238E27FC236}">
                <a16:creationId xmlns:a16="http://schemas.microsoft.com/office/drawing/2014/main" id="{D90AC96D-FFD2-4289-A9E7-2F6F9000C039}"/>
              </a:ext>
            </a:extLst>
          </p:cNvPr>
          <p:cNvSpPr txBox="1"/>
          <p:nvPr/>
        </p:nvSpPr>
        <p:spPr>
          <a:xfrm>
            <a:off x="5416512" y="4460890"/>
            <a:ext cx="1877842" cy="400110"/>
          </a:xfrm>
          <a:prstGeom prst="rect">
            <a:avLst/>
          </a:prstGeom>
          <a:noFill/>
        </p:spPr>
        <p:txBody>
          <a:bodyPr wrap="square" rtlCol="0">
            <a:spAutoFit/>
          </a:bodyPr>
          <a:lstStyle/>
          <a:p>
            <a:r>
              <a:rPr lang="en-GB" sz="2000" dirty="0"/>
              <a:t>1 GW (Gateway)</a:t>
            </a:r>
            <a:endParaRPr lang="sv-SE" sz="2000" dirty="0"/>
          </a:p>
        </p:txBody>
      </p:sp>
      <p:cxnSp>
        <p:nvCxnSpPr>
          <p:cNvPr id="26" name="Straight Connector 23">
            <a:extLst>
              <a:ext uri="{FF2B5EF4-FFF2-40B4-BE49-F238E27FC236}">
                <a16:creationId xmlns:a16="http://schemas.microsoft.com/office/drawing/2014/main" id="{E32A0142-EF5E-4489-9578-3053FD74B9CA}"/>
              </a:ext>
            </a:extLst>
          </p:cNvPr>
          <p:cNvCxnSpPr>
            <a:cxnSpLocks/>
            <a:stCxn id="25" idx="1"/>
          </p:cNvCxnSpPr>
          <p:nvPr/>
        </p:nvCxnSpPr>
        <p:spPr bwMode="auto">
          <a:xfrm flipH="1" flipV="1">
            <a:off x="3710556" y="4022948"/>
            <a:ext cx="1705956" cy="637997"/>
          </a:xfrm>
          <a:prstGeom prst="line">
            <a:avLst/>
          </a:prstGeom>
          <a:solidFill>
            <a:schemeClr val="folHlink"/>
          </a:solidFill>
          <a:ln w="44450" cap="flat" cmpd="sng" algn="ctr">
            <a:solidFill>
              <a:srgbClr val="FF0000"/>
            </a:solidFill>
            <a:prstDash val="solid"/>
            <a:round/>
            <a:headEnd type="none" w="med" len="med"/>
            <a:tailEnd type="triangle" w="med" len="med"/>
          </a:ln>
          <a:effectLst/>
        </p:spPr>
      </p:cxnSp>
      <p:sp>
        <p:nvSpPr>
          <p:cNvPr id="27" name="TextBox 26">
            <a:extLst>
              <a:ext uri="{FF2B5EF4-FFF2-40B4-BE49-F238E27FC236}">
                <a16:creationId xmlns:a16="http://schemas.microsoft.com/office/drawing/2014/main" id="{59BF04AF-5C19-484D-9F5A-2C4B8A76A260}"/>
              </a:ext>
            </a:extLst>
          </p:cNvPr>
          <p:cNvSpPr txBox="1"/>
          <p:nvPr/>
        </p:nvSpPr>
        <p:spPr>
          <a:xfrm>
            <a:off x="5416512" y="4820930"/>
            <a:ext cx="2941877" cy="400110"/>
          </a:xfrm>
          <a:prstGeom prst="rect">
            <a:avLst/>
          </a:prstGeom>
          <a:noFill/>
        </p:spPr>
        <p:txBody>
          <a:bodyPr wrap="square" rtlCol="0">
            <a:spAutoFit/>
          </a:bodyPr>
          <a:lstStyle/>
          <a:p>
            <a:r>
              <a:rPr lang="en-GB" sz="2000" dirty="0"/>
              <a:t>10 FDs (Field Devices)</a:t>
            </a:r>
            <a:endParaRPr lang="sv-SE" sz="2000" dirty="0"/>
          </a:p>
        </p:txBody>
      </p:sp>
      <p:cxnSp>
        <p:nvCxnSpPr>
          <p:cNvPr id="28" name="Straight Connector 27">
            <a:extLst>
              <a:ext uri="{FF2B5EF4-FFF2-40B4-BE49-F238E27FC236}">
                <a16:creationId xmlns:a16="http://schemas.microsoft.com/office/drawing/2014/main" id="{06844069-7775-43C9-B88B-78756420651F}"/>
              </a:ext>
            </a:extLst>
          </p:cNvPr>
          <p:cNvCxnSpPr>
            <a:cxnSpLocks/>
            <a:stCxn id="27" idx="1"/>
          </p:cNvCxnSpPr>
          <p:nvPr/>
        </p:nvCxnSpPr>
        <p:spPr bwMode="auto">
          <a:xfrm flipH="1" flipV="1">
            <a:off x="2774452" y="4761613"/>
            <a:ext cx="2642060" cy="259372"/>
          </a:xfrm>
          <a:prstGeom prst="line">
            <a:avLst/>
          </a:prstGeom>
          <a:solidFill>
            <a:schemeClr val="folHlink"/>
          </a:solidFill>
          <a:ln w="44450" cap="flat" cmpd="sng" algn="ctr">
            <a:solidFill>
              <a:srgbClr val="FF0000"/>
            </a:solidFill>
            <a:prstDash val="solid"/>
            <a:round/>
            <a:headEnd type="none" w="med" len="med"/>
            <a:tailEnd type="triangle" w="med" len="med"/>
          </a:ln>
          <a:effectLst/>
        </p:spPr>
      </p:cxnSp>
      <p:sp>
        <p:nvSpPr>
          <p:cNvPr id="29" name="TextBox 30">
            <a:extLst>
              <a:ext uri="{FF2B5EF4-FFF2-40B4-BE49-F238E27FC236}">
                <a16:creationId xmlns:a16="http://schemas.microsoft.com/office/drawing/2014/main" id="{18BCE22C-41E2-496D-A3A1-B626E3BC13AB}"/>
              </a:ext>
            </a:extLst>
          </p:cNvPr>
          <p:cNvSpPr txBox="1"/>
          <p:nvPr/>
        </p:nvSpPr>
        <p:spPr>
          <a:xfrm>
            <a:off x="5271169" y="2112684"/>
            <a:ext cx="3615253" cy="2031325"/>
          </a:xfrm>
          <a:prstGeom prst="rect">
            <a:avLst/>
          </a:prstGeom>
          <a:noFill/>
        </p:spPr>
        <p:txBody>
          <a:bodyPr wrap="square" rtlCol="0">
            <a:spAutoFit/>
          </a:bodyPr>
          <a:lstStyle/>
          <a:p>
            <a:pPr algn="just"/>
            <a:r>
              <a:rPr lang="en-GB" dirty="0"/>
              <a:t>Each AD is connected to 5 FDs wirelessly. </a:t>
            </a:r>
          </a:p>
          <a:p>
            <a:pPr algn="just"/>
            <a:r>
              <a:rPr lang="en-GB" dirty="0"/>
              <a:t>ADs, GW, Tester and PC are connected to the same switch by wire.</a:t>
            </a:r>
          </a:p>
          <a:p>
            <a:pPr algn="just"/>
            <a:r>
              <a:rPr lang="en-GB" dirty="0"/>
              <a:t>The maximum distance among AD and FDs is 1m.</a:t>
            </a:r>
            <a:endParaRPr lang="sv-SE" dirty="0"/>
          </a:p>
        </p:txBody>
      </p:sp>
      <p:sp>
        <p:nvSpPr>
          <p:cNvPr id="30" name="TextBox 38"/>
          <p:cNvSpPr txBox="1">
            <a:spLocks/>
          </p:cNvSpPr>
          <p:nvPr/>
        </p:nvSpPr>
        <p:spPr bwMode="auto">
          <a:xfrm>
            <a:off x="951326" y="5617215"/>
            <a:ext cx="6630840" cy="290728"/>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这是一个</a:t>
            </a:r>
            <a:r>
              <a:rPr lang="en-US" altLang="zh-CN" sz="2400" dirty="0">
                <a:solidFill>
                  <a:srgbClr val="FF0000"/>
                </a:solidFill>
                <a:latin typeface="华文楷体" panose="02010600040101010101" pitchFamily="2" charset="-122"/>
                <a:ea typeface="华文楷体" panose="02010600040101010101" pitchFamily="2" charset="-122"/>
              </a:rPr>
              <a:t>WIA-FA</a:t>
            </a:r>
            <a:r>
              <a:rPr lang="zh-CN" altLang="en-US" sz="2400" dirty="0">
                <a:latin typeface="华文楷体" panose="02010600040101010101" pitchFamily="2" charset="-122"/>
                <a:ea typeface="华文楷体" panose="02010600040101010101" pitchFamily="2" charset="-122"/>
              </a:rPr>
              <a:t>实验。</a:t>
            </a:r>
            <a:endParaRPr lang="en-US" altLang="zh-CN" sz="2400" dirty="0">
              <a:latin typeface="华文楷体" panose="02010600040101010101" pitchFamily="2" charset="-122"/>
              <a:ea typeface="华文楷体" panose="02010600040101010101" pitchFamily="2" charset="-122"/>
            </a:endParaRPr>
          </a:p>
        </p:txBody>
      </p:sp>
      <p:sp>
        <p:nvSpPr>
          <p:cNvPr id="31" name="TextBox 38"/>
          <p:cNvSpPr txBox="1">
            <a:spLocks/>
          </p:cNvSpPr>
          <p:nvPr/>
        </p:nvSpPr>
        <p:spPr bwMode="auto">
          <a:xfrm>
            <a:off x="951326" y="6149112"/>
            <a:ext cx="6630840" cy="33148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en-US" altLang="zh-CN" sz="2400" dirty="0">
                <a:latin typeface="华文楷体" panose="02010600040101010101" pitchFamily="2" charset="-122"/>
                <a:ea typeface="华文楷体" panose="02010600040101010101" pitchFamily="2" charset="-122"/>
              </a:rPr>
              <a:t>PC</a:t>
            </a:r>
            <a:r>
              <a:rPr lang="zh-CN" altLang="en-US" sz="2400" dirty="0">
                <a:latin typeface="华文楷体" panose="02010600040101010101" pitchFamily="2" charset="-122"/>
                <a:ea typeface="华文楷体" panose="02010600040101010101" pitchFamily="2" charset="-122"/>
              </a:rPr>
              <a:t>机在登录</a:t>
            </a:r>
            <a:r>
              <a:rPr lang="en-US" altLang="zh-CN" sz="2400" dirty="0">
                <a:latin typeface="华文楷体" panose="02010600040101010101" pitchFamily="2" charset="-122"/>
                <a:ea typeface="华文楷体" panose="02010600040101010101" pitchFamily="2" charset="-122"/>
              </a:rPr>
              <a:t>Tester</a:t>
            </a:r>
            <a:r>
              <a:rPr lang="zh-CN" altLang="en-US" sz="2400" dirty="0">
                <a:latin typeface="华文楷体" panose="02010600040101010101" pitchFamily="2" charset="-122"/>
                <a:ea typeface="华文楷体" panose="02010600040101010101" pitchFamily="2" charset="-122"/>
              </a:rPr>
              <a:t>的时候，采用的就是</a:t>
            </a:r>
            <a:r>
              <a:rPr lang="en-US" altLang="zh-CN" sz="2400" dirty="0">
                <a:solidFill>
                  <a:srgbClr val="FF0000"/>
                </a:solidFill>
                <a:latin typeface="华文楷体" panose="02010600040101010101" pitchFamily="2" charset="-122"/>
                <a:ea typeface="华文楷体" panose="02010600040101010101" pitchFamily="2" charset="-122"/>
              </a:rPr>
              <a:t>SSH</a:t>
            </a:r>
            <a:r>
              <a:rPr lang="zh-CN" altLang="en-US" sz="2400" dirty="0">
                <a:solidFill>
                  <a:srgbClr val="FF0000"/>
                </a:solidFill>
                <a:latin typeface="华文楷体" panose="02010600040101010101" pitchFamily="2" charset="-122"/>
                <a:ea typeface="华文楷体" panose="02010600040101010101" pitchFamily="2" charset="-122"/>
              </a:rPr>
              <a:t>协议</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91480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up)">
                                      <p:cBhvr>
                                        <p:cTn id="62" dur="500"/>
                                        <p:tgtEl>
                                          <p:spTgt spid="21"/>
                                        </p:tgtEl>
                                      </p:cBhvr>
                                    </p:animEffect>
                                  </p:childTnLst>
                                </p:cTn>
                              </p:par>
                              <p:par>
                                <p:cTn id="63" presetID="22" presetClass="entr" presetSubtype="1"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up)">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Effect transition="in" filter="fade">
                                      <p:cBhvr>
                                        <p:cTn id="72" dur="500"/>
                                        <p:tgtEl>
                                          <p:spTgt spid="27"/>
                                        </p:tgtEl>
                                      </p:cBhvr>
                                    </p:animEffect>
                                  </p:childTnLst>
                                </p:cTn>
                              </p:par>
                            </p:childTnLst>
                          </p:cTn>
                        </p:par>
                        <p:par>
                          <p:cTn id="73" fill="hold">
                            <p:stCondLst>
                              <p:cond delay="500"/>
                            </p:stCondLst>
                            <p:childTnLst>
                              <p:par>
                                <p:cTn id="74" presetID="22" presetClass="entr" presetSubtype="4" fill="hold" nodeType="after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2" grpId="0"/>
      <p:bldP spid="25" grpId="0"/>
      <p:bldP spid="27" grpId="0"/>
      <p:bldP spid="29" grpId="0"/>
      <p:bldP spid="30" grpId="0"/>
      <p:bldP spid="3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2" y="2480816"/>
            <a:ext cx="2088694" cy="1896374"/>
          </a:xfrm>
          <a:prstGeom prst="rect">
            <a:avLst/>
          </a:prstGeom>
          <a:solidFill>
            <a:srgbClr val="02B9E7"/>
          </a:solidFill>
          <a:ln>
            <a:noFill/>
          </a:ln>
        </p:spPr>
        <p:txBody>
          <a:bodyPr vert="horz" wrap="square" lIns="68549" tIns="34274" rIns="68549" bIns="34274" numCol="1" anchor="t" anchorCtr="0" compatLnSpc="1"/>
          <a:lstStyle/>
          <a:p>
            <a:endParaRPr lang="zh-CN" altLang="en-US" sz="1350"/>
          </a:p>
        </p:txBody>
      </p:sp>
      <p:sp>
        <p:nvSpPr>
          <p:cNvPr id="13" name="Oval 9"/>
          <p:cNvSpPr>
            <a:spLocks noChangeArrowheads="1"/>
          </p:cNvSpPr>
          <p:nvPr/>
        </p:nvSpPr>
        <p:spPr bwMode="auto">
          <a:xfrm>
            <a:off x="615700" y="3051106"/>
            <a:ext cx="825176" cy="831062"/>
          </a:xfrm>
          <a:prstGeom prst="ellipse">
            <a:avLst/>
          </a:prstGeom>
          <a:solidFill>
            <a:srgbClr val="FFFFFF"/>
          </a:solidFill>
          <a:ln w="10" cap="flat">
            <a:solidFill>
              <a:srgbClr val="FFFFFF"/>
            </a:solidFill>
            <a:prstDash val="solid"/>
            <a:miter lim="800000"/>
          </a:ln>
        </p:spPr>
        <p:txBody>
          <a:bodyPr vert="horz" wrap="square" lIns="68549" tIns="34274" rIns="68549" bIns="34274" numCol="1" anchor="t" anchorCtr="0" compatLnSpc="1"/>
          <a:lstStyle/>
          <a:p>
            <a:endParaRPr lang="zh-CN" altLang="en-US" sz="1350"/>
          </a:p>
        </p:txBody>
      </p:sp>
      <p:sp>
        <p:nvSpPr>
          <p:cNvPr id="43" name="TextBox 42"/>
          <p:cNvSpPr txBox="1"/>
          <p:nvPr/>
        </p:nvSpPr>
        <p:spPr>
          <a:xfrm>
            <a:off x="2317432" y="3329464"/>
            <a:ext cx="5115878" cy="853406"/>
          </a:xfrm>
          <a:prstGeom prst="rect">
            <a:avLst/>
          </a:prstGeom>
          <a:noFill/>
        </p:spPr>
        <p:txBody>
          <a:bodyPr wrap="square" lIns="68549" tIns="34274" rIns="68549" bIns="34274" rtlCol="0">
            <a:spAutoFit/>
          </a:bodyPr>
          <a:lstStyle>
            <a:defPPr>
              <a:defRPr lang="zh-CN"/>
            </a:defPPr>
            <a:lvl1pPr>
              <a:defRPr sz="6800" b="1">
                <a:solidFill>
                  <a:schemeClr val="accent1"/>
                </a:solidFill>
                <a:latin typeface="+mj-ea"/>
                <a:ea typeface="+mj-ea"/>
              </a:defRPr>
            </a:lvl1pPr>
          </a:lstStyle>
          <a:p>
            <a:r>
              <a:rPr lang="zh-CN" altLang="en-US" sz="5096" dirty="0">
                <a:solidFill>
                  <a:srgbClr val="02B9E7"/>
                </a:solidFill>
              </a:rPr>
              <a:t>物联网安全架构</a:t>
            </a:r>
          </a:p>
        </p:txBody>
      </p:sp>
      <p:sp>
        <p:nvSpPr>
          <p:cNvPr id="44" name="TextBox 43"/>
          <p:cNvSpPr txBox="1"/>
          <p:nvPr/>
        </p:nvSpPr>
        <p:spPr>
          <a:xfrm>
            <a:off x="2448444" y="2732511"/>
            <a:ext cx="1196501" cy="484716"/>
          </a:xfrm>
          <a:prstGeom prst="rect">
            <a:avLst/>
          </a:prstGeom>
          <a:noFill/>
        </p:spPr>
        <p:txBody>
          <a:bodyPr wrap="square" lIns="68549" tIns="34274" rIns="68549" bIns="34274" rtlCol="0">
            <a:spAutoFit/>
          </a:bodyPr>
          <a:lstStyle/>
          <a:p>
            <a:r>
              <a:rPr lang="en-US" altLang="zh-CN" sz="2700" dirty="0">
                <a:solidFill>
                  <a:srgbClr val="02B9E7"/>
                </a:solidFill>
                <a:latin typeface="+mn-ea"/>
              </a:rPr>
              <a:t>1.3</a:t>
            </a:r>
            <a:endParaRPr lang="zh-CN" altLang="en-US" sz="2700" dirty="0">
              <a:solidFill>
                <a:srgbClr val="02B9E7"/>
              </a:solidFill>
              <a:latin typeface="+mn-ea"/>
            </a:endParaRPr>
          </a:p>
        </p:txBody>
      </p:sp>
      <p:sp>
        <p:nvSpPr>
          <p:cNvPr id="9" name="Freeform 9"/>
          <p:cNvSpPr>
            <a:spLocks noEditPoints="1"/>
          </p:cNvSpPr>
          <p:nvPr/>
        </p:nvSpPr>
        <p:spPr bwMode="auto">
          <a:xfrm>
            <a:off x="824307" y="3176915"/>
            <a:ext cx="510700" cy="579448"/>
          </a:xfrm>
          <a:custGeom>
            <a:avLst/>
            <a:gdLst>
              <a:gd name="T0" fmla="*/ 402 w 630"/>
              <a:gd name="T1" fmla="*/ 89 h 711"/>
              <a:gd name="T2" fmla="*/ 313 w 630"/>
              <a:gd name="T3" fmla="*/ 178 h 711"/>
              <a:gd name="T4" fmla="*/ 223 w 630"/>
              <a:gd name="T5" fmla="*/ 178 h 711"/>
              <a:gd name="T6" fmla="*/ 134 w 630"/>
              <a:gd name="T7" fmla="*/ 89 h 711"/>
              <a:gd name="T8" fmla="*/ 223 w 630"/>
              <a:gd name="T9" fmla="*/ 0 h 711"/>
              <a:gd name="T10" fmla="*/ 313 w 630"/>
              <a:gd name="T11" fmla="*/ 0 h 711"/>
              <a:gd name="T12" fmla="*/ 402 w 630"/>
              <a:gd name="T13" fmla="*/ 89 h 711"/>
              <a:gd name="T14" fmla="*/ 445 w 630"/>
              <a:gd name="T15" fmla="*/ 89 h 711"/>
              <a:gd name="T16" fmla="*/ 446 w 630"/>
              <a:gd name="T17" fmla="*/ 109 h 711"/>
              <a:gd name="T18" fmla="*/ 335 w 630"/>
              <a:gd name="T19" fmla="*/ 221 h 711"/>
              <a:gd name="T20" fmla="*/ 201 w 630"/>
              <a:gd name="T21" fmla="*/ 221 h 711"/>
              <a:gd name="T22" fmla="*/ 90 w 630"/>
              <a:gd name="T23" fmla="*/ 109 h 711"/>
              <a:gd name="T24" fmla="*/ 92 w 630"/>
              <a:gd name="T25" fmla="*/ 89 h 711"/>
              <a:gd name="T26" fmla="*/ 0 w 630"/>
              <a:gd name="T27" fmla="*/ 198 h 711"/>
              <a:gd name="T28" fmla="*/ 0 w 630"/>
              <a:gd name="T29" fmla="*/ 600 h 711"/>
              <a:gd name="T30" fmla="*/ 112 w 630"/>
              <a:gd name="T31" fmla="*/ 711 h 711"/>
              <a:gd name="T32" fmla="*/ 409 w 630"/>
              <a:gd name="T33" fmla="*/ 711 h 711"/>
              <a:gd name="T34" fmla="*/ 288 w 630"/>
              <a:gd name="T35" fmla="*/ 528 h 711"/>
              <a:gd name="T36" fmla="*/ 487 w 630"/>
              <a:gd name="T37" fmla="*/ 328 h 711"/>
              <a:gd name="T38" fmla="*/ 536 w 630"/>
              <a:gd name="T39" fmla="*/ 335 h 711"/>
              <a:gd name="T40" fmla="*/ 536 w 630"/>
              <a:gd name="T41" fmla="*/ 198 h 711"/>
              <a:gd name="T42" fmla="*/ 445 w 630"/>
              <a:gd name="T43" fmla="*/ 89 h 711"/>
              <a:gd name="T44" fmla="*/ 251 w 630"/>
              <a:gd name="T45" fmla="*/ 446 h 711"/>
              <a:gd name="T46" fmla="*/ 251 w 630"/>
              <a:gd name="T47" fmla="*/ 446 h 711"/>
              <a:gd name="T48" fmla="*/ 112 w 630"/>
              <a:gd name="T49" fmla="*/ 446 h 711"/>
              <a:gd name="T50" fmla="*/ 90 w 630"/>
              <a:gd name="T51" fmla="*/ 423 h 711"/>
              <a:gd name="T52" fmla="*/ 112 w 630"/>
              <a:gd name="T53" fmla="*/ 401 h 711"/>
              <a:gd name="T54" fmla="*/ 251 w 630"/>
              <a:gd name="T55" fmla="*/ 401 h 711"/>
              <a:gd name="T56" fmla="*/ 274 w 630"/>
              <a:gd name="T57" fmla="*/ 423 h 711"/>
              <a:gd name="T58" fmla="*/ 251 w 630"/>
              <a:gd name="T59" fmla="*/ 446 h 711"/>
              <a:gd name="T60" fmla="*/ 296 w 630"/>
              <a:gd name="T61" fmla="*/ 356 h 711"/>
              <a:gd name="T62" fmla="*/ 296 w 630"/>
              <a:gd name="T63" fmla="*/ 356 h 711"/>
              <a:gd name="T64" fmla="*/ 112 w 630"/>
              <a:gd name="T65" fmla="*/ 356 h 711"/>
              <a:gd name="T66" fmla="*/ 90 w 630"/>
              <a:gd name="T67" fmla="*/ 334 h 711"/>
              <a:gd name="T68" fmla="*/ 112 w 630"/>
              <a:gd name="T69" fmla="*/ 312 h 711"/>
              <a:gd name="T70" fmla="*/ 296 w 630"/>
              <a:gd name="T71" fmla="*/ 312 h 711"/>
              <a:gd name="T72" fmla="*/ 318 w 630"/>
              <a:gd name="T73" fmla="*/ 334 h 711"/>
              <a:gd name="T74" fmla="*/ 296 w 630"/>
              <a:gd name="T75" fmla="*/ 356 h 711"/>
              <a:gd name="T76" fmla="*/ 524 w 630"/>
              <a:gd name="T77" fmla="*/ 390 h 711"/>
              <a:gd name="T78" fmla="*/ 488 w 630"/>
              <a:gd name="T79" fmla="*/ 385 h 711"/>
              <a:gd name="T80" fmla="*/ 346 w 630"/>
              <a:gd name="T81" fmla="*/ 527 h 711"/>
              <a:gd name="T82" fmla="*/ 458 w 630"/>
              <a:gd name="T83" fmla="*/ 666 h 711"/>
              <a:gd name="T84" fmla="*/ 488 w 630"/>
              <a:gd name="T85" fmla="*/ 669 h 711"/>
              <a:gd name="T86" fmla="*/ 630 w 630"/>
              <a:gd name="T87" fmla="*/ 527 h 711"/>
              <a:gd name="T88" fmla="*/ 524 w 630"/>
              <a:gd name="T89" fmla="*/ 390 h 711"/>
              <a:gd name="T90" fmla="*/ 569 w 630"/>
              <a:gd name="T91" fmla="*/ 507 h 711"/>
              <a:gd name="T92" fmla="*/ 569 w 630"/>
              <a:gd name="T93" fmla="*/ 507 h 711"/>
              <a:gd name="T94" fmla="*/ 524 w 630"/>
              <a:gd name="T95" fmla="*/ 552 h 711"/>
              <a:gd name="T96" fmla="*/ 488 w 630"/>
              <a:gd name="T97" fmla="*/ 588 h 711"/>
              <a:gd name="T98" fmla="*/ 448 w 630"/>
              <a:gd name="T99" fmla="*/ 588 h 711"/>
              <a:gd name="T100" fmla="*/ 408 w 630"/>
              <a:gd name="T101" fmla="*/ 547 h 711"/>
              <a:gd name="T102" fmla="*/ 408 w 630"/>
              <a:gd name="T103" fmla="*/ 507 h 711"/>
              <a:gd name="T104" fmla="*/ 448 w 630"/>
              <a:gd name="T105" fmla="*/ 507 h 711"/>
              <a:gd name="T106" fmla="*/ 468 w 630"/>
              <a:gd name="T107" fmla="*/ 527 h 711"/>
              <a:gd name="T108" fmla="*/ 524 w 630"/>
              <a:gd name="T109" fmla="*/ 472 h 711"/>
              <a:gd name="T110" fmla="*/ 528 w 630"/>
              <a:gd name="T111" fmla="*/ 467 h 711"/>
              <a:gd name="T112" fmla="*/ 569 w 630"/>
              <a:gd name="T113" fmla="*/ 467 h 711"/>
              <a:gd name="T114" fmla="*/ 569 w 630"/>
              <a:gd name="T115" fmla="*/ 50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0" h="711">
                <a:moveTo>
                  <a:pt x="402" y="89"/>
                </a:moveTo>
                <a:cubicBezTo>
                  <a:pt x="402" y="138"/>
                  <a:pt x="362" y="178"/>
                  <a:pt x="313" y="178"/>
                </a:cubicBezTo>
                <a:lnTo>
                  <a:pt x="223" y="178"/>
                </a:lnTo>
                <a:cubicBezTo>
                  <a:pt x="174" y="178"/>
                  <a:pt x="134" y="138"/>
                  <a:pt x="134" y="89"/>
                </a:cubicBezTo>
                <a:cubicBezTo>
                  <a:pt x="134" y="39"/>
                  <a:pt x="174" y="0"/>
                  <a:pt x="223" y="0"/>
                </a:cubicBezTo>
                <a:lnTo>
                  <a:pt x="313" y="0"/>
                </a:lnTo>
                <a:cubicBezTo>
                  <a:pt x="362" y="0"/>
                  <a:pt x="402" y="39"/>
                  <a:pt x="402" y="89"/>
                </a:cubicBezTo>
                <a:close/>
                <a:moveTo>
                  <a:pt x="445" y="89"/>
                </a:moveTo>
                <a:cubicBezTo>
                  <a:pt x="446" y="95"/>
                  <a:pt x="446" y="102"/>
                  <a:pt x="446" y="109"/>
                </a:cubicBezTo>
                <a:cubicBezTo>
                  <a:pt x="446" y="171"/>
                  <a:pt x="397" y="221"/>
                  <a:pt x="335" y="221"/>
                </a:cubicBezTo>
                <a:lnTo>
                  <a:pt x="201" y="221"/>
                </a:lnTo>
                <a:cubicBezTo>
                  <a:pt x="140" y="221"/>
                  <a:pt x="90" y="171"/>
                  <a:pt x="90" y="109"/>
                </a:cubicBezTo>
                <a:cubicBezTo>
                  <a:pt x="90" y="102"/>
                  <a:pt x="90" y="95"/>
                  <a:pt x="92" y="89"/>
                </a:cubicBezTo>
                <a:cubicBezTo>
                  <a:pt x="40" y="98"/>
                  <a:pt x="0" y="144"/>
                  <a:pt x="0" y="198"/>
                </a:cubicBezTo>
                <a:lnTo>
                  <a:pt x="0" y="600"/>
                </a:lnTo>
                <a:cubicBezTo>
                  <a:pt x="0" y="661"/>
                  <a:pt x="50" y="711"/>
                  <a:pt x="112" y="711"/>
                </a:cubicBezTo>
                <a:lnTo>
                  <a:pt x="409" y="711"/>
                </a:lnTo>
                <a:cubicBezTo>
                  <a:pt x="338" y="681"/>
                  <a:pt x="288" y="610"/>
                  <a:pt x="288" y="528"/>
                </a:cubicBezTo>
                <a:cubicBezTo>
                  <a:pt x="288" y="418"/>
                  <a:pt x="377" y="328"/>
                  <a:pt x="487" y="328"/>
                </a:cubicBezTo>
                <a:cubicBezTo>
                  <a:pt x="504" y="328"/>
                  <a:pt x="520" y="331"/>
                  <a:pt x="536" y="335"/>
                </a:cubicBezTo>
                <a:lnTo>
                  <a:pt x="536" y="198"/>
                </a:lnTo>
                <a:cubicBezTo>
                  <a:pt x="536" y="144"/>
                  <a:pt x="496" y="98"/>
                  <a:pt x="445" y="89"/>
                </a:cubicBezTo>
                <a:close/>
                <a:moveTo>
                  <a:pt x="251" y="446"/>
                </a:moveTo>
                <a:lnTo>
                  <a:pt x="251" y="446"/>
                </a:lnTo>
                <a:lnTo>
                  <a:pt x="112" y="446"/>
                </a:lnTo>
                <a:cubicBezTo>
                  <a:pt x="100" y="446"/>
                  <a:pt x="90" y="436"/>
                  <a:pt x="90" y="423"/>
                </a:cubicBezTo>
                <a:cubicBezTo>
                  <a:pt x="90" y="411"/>
                  <a:pt x="100" y="401"/>
                  <a:pt x="112" y="401"/>
                </a:cubicBezTo>
                <a:lnTo>
                  <a:pt x="251" y="401"/>
                </a:lnTo>
                <a:cubicBezTo>
                  <a:pt x="264" y="401"/>
                  <a:pt x="274" y="411"/>
                  <a:pt x="274" y="423"/>
                </a:cubicBezTo>
                <a:cubicBezTo>
                  <a:pt x="274" y="436"/>
                  <a:pt x="264" y="446"/>
                  <a:pt x="251" y="446"/>
                </a:cubicBezTo>
                <a:close/>
                <a:moveTo>
                  <a:pt x="296" y="356"/>
                </a:moveTo>
                <a:lnTo>
                  <a:pt x="296" y="356"/>
                </a:lnTo>
                <a:lnTo>
                  <a:pt x="112" y="356"/>
                </a:lnTo>
                <a:cubicBezTo>
                  <a:pt x="100" y="356"/>
                  <a:pt x="90" y="346"/>
                  <a:pt x="90" y="334"/>
                </a:cubicBezTo>
                <a:cubicBezTo>
                  <a:pt x="90" y="322"/>
                  <a:pt x="100" y="312"/>
                  <a:pt x="112" y="312"/>
                </a:cubicBezTo>
                <a:lnTo>
                  <a:pt x="296" y="312"/>
                </a:lnTo>
                <a:cubicBezTo>
                  <a:pt x="308" y="312"/>
                  <a:pt x="318" y="322"/>
                  <a:pt x="318" y="334"/>
                </a:cubicBezTo>
                <a:cubicBezTo>
                  <a:pt x="318" y="346"/>
                  <a:pt x="308" y="356"/>
                  <a:pt x="296" y="356"/>
                </a:cubicBezTo>
                <a:close/>
                <a:moveTo>
                  <a:pt x="524" y="390"/>
                </a:moveTo>
                <a:cubicBezTo>
                  <a:pt x="512" y="387"/>
                  <a:pt x="501" y="385"/>
                  <a:pt x="488" y="385"/>
                </a:cubicBezTo>
                <a:cubicBezTo>
                  <a:pt x="410" y="385"/>
                  <a:pt x="346" y="449"/>
                  <a:pt x="346" y="527"/>
                </a:cubicBezTo>
                <a:cubicBezTo>
                  <a:pt x="346" y="596"/>
                  <a:pt x="394" y="652"/>
                  <a:pt x="458" y="666"/>
                </a:cubicBezTo>
                <a:cubicBezTo>
                  <a:pt x="468" y="668"/>
                  <a:pt x="478" y="669"/>
                  <a:pt x="488" y="669"/>
                </a:cubicBezTo>
                <a:cubicBezTo>
                  <a:pt x="567" y="669"/>
                  <a:pt x="630" y="606"/>
                  <a:pt x="630" y="527"/>
                </a:cubicBezTo>
                <a:cubicBezTo>
                  <a:pt x="630" y="461"/>
                  <a:pt x="585" y="405"/>
                  <a:pt x="524" y="390"/>
                </a:cubicBezTo>
                <a:close/>
                <a:moveTo>
                  <a:pt x="569" y="507"/>
                </a:moveTo>
                <a:lnTo>
                  <a:pt x="569" y="507"/>
                </a:lnTo>
                <a:lnTo>
                  <a:pt x="524" y="552"/>
                </a:lnTo>
                <a:lnTo>
                  <a:pt x="488" y="588"/>
                </a:lnTo>
                <a:cubicBezTo>
                  <a:pt x="477" y="599"/>
                  <a:pt x="459" y="599"/>
                  <a:pt x="448" y="588"/>
                </a:cubicBezTo>
                <a:lnTo>
                  <a:pt x="408" y="547"/>
                </a:lnTo>
                <a:cubicBezTo>
                  <a:pt x="397" y="536"/>
                  <a:pt x="397" y="518"/>
                  <a:pt x="408" y="507"/>
                </a:cubicBezTo>
                <a:cubicBezTo>
                  <a:pt x="419" y="496"/>
                  <a:pt x="437" y="496"/>
                  <a:pt x="448" y="507"/>
                </a:cubicBezTo>
                <a:lnTo>
                  <a:pt x="468" y="527"/>
                </a:lnTo>
                <a:lnTo>
                  <a:pt x="524" y="472"/>
                </a:lnTo>
                <a:lnTo>
                  <a:pt x="528" y="467"/>
                </a:lnTo>
                <a:cubicBezTo>
                  <a:pt x="540" y="456"/>
                  <a:pt x="558" y="456"/>
                  <a:pt x="569" y="467"/>
                </a:cubicBezTo>
                <a:cubicBezTo>
                  <a:pt x="580" y="478"/>
                  <a:pt x="580" y="496"/>
                  <a:pt x="569" y="507"/>
                </a:cubicBezTo>
                <a:close/>
              </a:path>
            </a:pathLst>
          </a:custGeom>
          <a:solidFill>
            <a:srgbClr val="02B9E7"/>
          </a:solidFill>
          <a:ln>
            <a:noFill/>
          </a:ln>
        </p:spPr>
        <p:txBody>
          <a:bodyPr vert="horz" wrap="square" lIns="68549" tIns="34274" rIns="68549" bIns="34274" numCol="1" anchor="t" anchorCtr="0" compatLnSpc="1"/>
          <a:lstStyle/>
          <a:p>
            <a:endParaRPr lang="zh-CN" altLang="en-US" sz="1350"/>
          </a:p>
        </p:txBody>
      </p:sp>
      <p:sp>
        <p:nvSpPr>
          <p:cNvPr id="7" name="矩形 6"/>
          <p:cNvSpPr/>
          <p:nvPr/>
        </p:nvSpPr>
        <p:spPr>
          <a:xfrm>
            <a:off x="7229881" y="327684"/>
            <a:ext cx="2922104" cy="7066392"/>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380299529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 calcmode="lin" valueType="num">
                                      <p:cBhvr>
                                        <p:cTn id="19" dur="500" fill="hold"/>
                                        <p:tgtEl>
                                          <p:spTgt spid="9"/>
                                        </p:tgtEl>
                                        <p:attrNameLst>
                                          <p:attrName>style.rotation</p:attrName>
                                        </p:attrNameLst>
                                      </p:cBhvr>
                                      <p:tavLst>
                                        <p:tav tm="0">
                                          <p:val>
                                            <p:fltVal val="90"/>
                                          </p:val>
                                        </p:tav>
                                        <p:tav tm="100000">
                                          <p:val>
                                            <p:fltVal val="0"/>
                                          </p:val>
                                        </p:tav>
                                      </p:tavLst>
                                    </p:anim>
                                    <p:animEffect transition="in" filter="fade">
                                      <p:cBhvr>
                                        <p:cTn id="20" dur="500"/>
                                        <p:tgtEl>
                                          <p:spTgt spid="9"/>
                                        </p:tgtEl>
                                      </p:cBhvr>
                                    </p:animEffect>
                                  </p:childTnLst>
                                </p:cTn>
                              </p:par>
                              <p:par>
                                <p:cTn id="21" presetID="8" presetClass="emph" presetSubtype="0" fill="hold" grpId="1" nodeType="withEffect">
                                  <p:stCondLst>
                                    <p:cond delay="0"/>
                                  </p:stCondLst>
                                  <p:childTnLst>
                                    <p:animRot by="21600000">
                                      <p:cBhvr>
                                        <p:cTn id="22" dur="500" fill="hold"/>
                                        <p:tgtEl>
                                          <p:spTgt spid="9"/>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400" fill="hold"/>
                                        <p:tgtEl>
                                          <p:spTgt spid="44"/>
                                        </p:tgtEl>
                                        <p:attrNameLst>
                                          <p:attrName>ppt_w</p:attrName>
                                        </p:attrNameLst>
                                      </p:cBhvr>
                                      <p:tavLst>
                                        <p:tav tm="0">
                                          <p:val>
                                            <p:fltVal val="0"/>
                                          </p:val>
                                        </p:tav>
                                        <p:tav tm="100000">
                                          <p:val>
                                            <p:strVal val="#ppt_w"/>
                                          </p:val>
                                        </p:tav>
                                      </p:tavLst>
                                    </p:anim>
                                    <p:anim calcmode="lin" valueType="num">
                                      <p:cBhvr>
                                        <p:cTn id="27" dur="400" fill="hold"/>
                                        <p:tgtEl>
                                          <p:spTgt spid="44"/>
                                        </p:tgtEl>
                                        <p:attrNameLst>
                                          <p:attrName>ppt_h</p:attrName>
                                        </p:attrNameLst>
                                      </p:cBhvr>
                                      <p:tavLst>
                                        <p:tav tm="0">
                                          <p:val>
                                            <p:fltVal val="0"/>
                                          </p:val>
                                        </p:tav>
                                        <p:tav tm="100000">
                                          <p:val>
                                            <p:strVal val="#ppt_h"/>
                                          </p:val>
                                        </p:tav>
                                      </p:tavLst>
                                    </p:anim>
                                    <p:anim calcmode="lin" valueType="num">
                                      <p:cBhvr>
                                        <p:cTn id="28" dur="400" fill="hold"/>
                                        <p:tgtEl>
                                          <p:spTgt spid="44"/>
                                        </p:tgtEl>
                                        <p:attrNameLst>
                                          <p:attrName>style.rotation</p:attrName>
                                        </p:attrNameLst>
                                      </p:cBhvr>
                                      <p:tavLst>
                                        <p:tav tm="0">
                                          <p:val>
                                            <p:fltVal val="90"/>
                                          </p:val>
                                        </p:tav>
                                        <p:tav tm="100000">
                                          <p:val>
                                            <p:fltVal val="0"/>
                                          </p:val>
                                        </p:tav>
                                      </p:tavLst>
                                    </p:anim>
                                    <p:animEffect transition="in" filter="fade">
                                      <p:cBhvr>
                                        <p:cTn id="29" dur="400"/>
                                        <p:tgtEl>
                                          <p:spTgt spid="44"/>
                                        </p:tgtEl>
                                      </p:cBhvr>
                                    </p:animEffect>
                                  </p:childTnLst>
                                </p:cTn>
                              </p:par>
                            </p:childTnLst>
                          </p:cTn>
                        </p:par>
                        <p:par>
                          <p:cTn id="30" fill="hold">
                            <p:stCondLst>
                              <p:cond delay="19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by="(-#ppt_w*2)" calcmode="lin" valueType="num">
                                      <p:cBhvr rctx="PPT">
                                        <p:cTn id="33" dur="250" autoRev="1" fill="hold">
                                          <p:stCondLst>
                                            <p:cond delay="0"/>
                                          </p:stCondLst>
                                        </p:cTn>
                                        <p:tgtEl>
                                          <p:spTgt spid="43"/>
                                        </p:tgtEl>
                                        <p:attrNameLst>
                                          <p:attrName>ppt_w</p:attrName>
                                        </p:attrNameLst>
                                      </p:cBhvr>
                                    </p:anim>
                                    <p:anim by="(#ppt_w*0.50)" calcmode="lin" valueType="num">
                                      <p:cBhvr>
                                        <p:cTn id="34" dur="250" decel="50000" autoRev="1" fill="hold">
                                          <p:stCondLst>
                                            <p:cond delay="0"/>
                                          </p:stCondLst>
                                        </p:cTn>
                                        <p:tgtEl>
                                          <p:spTgt spid="43"/>
                                        </p:tgtEl>
                                        <p:attrNameLst>
                                          <p:attrName>ppt_x</p:attrName>
                                        </p:attrNameLst>
                                      </p:cBhvr>
                                    </p:anim>
                                    <p:anim from="(-#ppt_h/2)" to="(#ppt_y)" calcmode="lin" valueType="num">
                                      <p:cBhvr>
                                        <p:cTn id="35" dur="500" fill="hold">
                                          <p:stCondLst>
                                            <p:cond delay="0"/>
                                          </p:stCondLst>
                                        </p:cTn>
                                        <p:tgtEl>
                                          <p:spTgt spid="43"/>
                                        </p:tgtEl>
                                        <p:attrNameLst>
                                          <p:attrName>ppt_y</p:attrName>
                                        </p:attrNameLst>
                                      </p:cBhvr>
                                    </p:anim>
                                    <p:animRot by="21600000">
                                      <p:cBhvr>
                                        <p:cTn id="36" dur="500" fill="hold">
                                          <p:stCondLst>
                                            <p:cond delay="0"/>
                                          </p:stCondLst>
                                        </p:cTn>
                                        <p:tgtEl>
                                          <p:spTgt spid="43"/>
                                        </p:tgtEl>
                                        <p:attrNameLst>
                                          <p:attrName>r</p:attrName>
                                        </p:attrNameLst>
                                      </p:cBhvr>
                                    </p:animRot>
                                  </p:childTnLst>
                                </p:cTn>
                              </p:par>
                            </p:childTnLst>
                          </p:cTn>
                        </p:par>
                        <p:par>
                          <p:cTn id="37" fill="hold">
                            <p:stCondLst>
                              <p:cond delay="2700"/>
                            </p:stCondLst>
                            <p:childTnLst>
                              <p:par>
                                <p:cTn id="38" presetID="10"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43" grpId="0"/>
      <p:bldP spid="44" grpId="0"/>
      <p:bldP spid="9" grpId="0" animBg="1"/>
      <p:bldP spid="9" grpId="1" animBg="1"/>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84751" y="2457275"/>
            <a:ext cx="978312" cy="1144934"/>
            <a:chOff x="1446900" y="2132856"/>
            <a:chExt cx="1304925" cy="1527175"/>
          </a:xfrm>
        </p:grpSpPr>
        <p:sp>
          <p:nvSpPr>
            <p:cNvPr id="31" name="Freeform 5"/>
            <p:cNvSpPr/>
            <p:nvPr/>
          </p:nvSpPr>
          <p:spPr bwMode="auto">
            <a:xfrm>
              <a:off x="1446900" y="2132856"/>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rgbClr val="92D050"/>
            </a:solidFill>
            <a:ln>
              <a:noFill/>
            </a:ln>
          </p:spPr>
          <p:txBody>
            <a:bodyPr vert="horz" wrap="square" lIns="68553" tIns="34277" rIns="68553" bIns="34277" numCol="1" anchor="t" anchorCtr="0" compatLnSpc="1"/>
            <a:lstStyle/>
            <a:p>
              <a:endParaRPr lang="zh-CN" altLang="en-US" sz="1350"/>
            </a:p>
          </p:txBody>
        </p:sp>
        <p:sp>
          <p:nvSpPr>
            <p:cNvPr id="56" name="Freeform 16"/>
            <p:cNvSpPr>
              <a:spLocks noEditPoints="1"/>
            </p:cNvSpPr>
            <p:nvPr/>
          </p:nvSpPr>
          <p:spPr bwMode="auto">
            <a:xfrm>
              <a:off x="1668969" y="2542449"/>
              <a:ext cx="860788" cy="500028"/>
            </a:xfrm>
            <a:custGeom>
              <a:avLst/>
              <a:gdLst>
                <a:gd name="T0" fmla="*/ 712 w 739"/>
                <a:gd name="T1" fmla="*/ 36 h 492"/>
                <a:gd name="T2" fmla="*/ 712 w 739"/>
                <a:gd name="T3" fmla="*/ 404 h 492"/>
                <a:gd name="T4" fmla="*/ 702 w 739"/>
                <a:gd name="T5" fmla="*/ 404 h 492"/>
                <a:gd name="T6" fmla="*/ 678 w 739"/>
                <a:gd name="T7" fmla="*/ 403 h 492"/>
                <a:gd name="T8" fmla="*/ 373 w 739"/>
                <a:gd name="T9" fmla="*/ 480 h 492"/>
                <a:gd name="T10" fmla="*/ 369 w 739"/>
                <a:gd name="T11" fmla="*/ 482 h 492"/>
                <a:gd name="T12" fmla="*/ 365 w 739"/>
                <a:gd name="T13" fmla="*/ 480 h 492"/>
                <a:gd name="T14" fmla="*/ 60 w 739"/>
                <a:gd name="T15" fmla="*/ 403 h 492"/>
                <a:gd name="T16" fmla="*/ 37 w 739"/>
                <a:gd name="T17" fmla="*/ 404 h 492"/>
                <a:gd name="T18" fmla="*/ 26 w 739"/>
                <a:gd name="T19" fmla="*/ 404 h 492"/>
                <a:gd name="T20" fmla="*/ 26 w 739"/>
                <a:gd name="T21" fmla="*/ 36 h 492"/>
                <a:gd name="T22" fmla="*/ 0 w 739"/>
                <a:gd name="T23" fmla="*/ 36 h 492"/>
                <a:gd name="T24" fmla="*/ 0 w 739"/>
                <a:gd name="T25" fmla="*/ 418 h 492"/>
                <a:gd name="T26" fmla="*/ 369 w 739"/>
                <a:gd name="T27" fmla="*/ 492 h 492"/>
                <a:gd name="T28" fmla="*/ 739 w 739"/>
                <a:gd name="T29" fmla="*/ 418 h 492"/>
                <a:gd name="T30" fmla="*/ 739 w 739"/>
                <a:gd name="T31" fmla="*/ 36 h 492"/>
                <a:gd name="T32" fmla="*/ 712 w 739"/>
                <a:gd name="T33" fmla="*/ 36 h 492"/>
                <a:gd name="T34" fmla="*/ 357 w 739"/>
                <a:gd name="T35" fmla="*/ 418 h 492"/>
                <a:gd name="T36" fmla="*/ 357 w 739"/>
                <a:gd name="T37" fmla="*/ 82 h 492"/>
                <a:gd name="T38" fmla="*/ 101 w 739"/>
                <a:gd name="T39" fmla="*/ 2 h 492"/>
                <a:gd name="T40" fmla="*/ 101 w 739"/>
                <a:gd name="T41" fmla="*/ 352 h 492"/>
                <a:gd name="T42" fmla="*/ 111 w 739"/>
                <a:gd name="T43" fmla="*/ 352 h 492"/>
                <a:gd name="T44" fmla="*/ 357 w 739"/>
                <a:gd name="T45" fmla="*/ 418 h 492"/>
                <a:gd name="T46" fmla="*/ 638 w 739"/>
                <a:gd name="T47" fmla="*/ 352 h 492"/>
                <a:gd name="T48" fmla="*/ 638 w 739"/>
                <a:gd name="T49" fmla="*/ 2 h 492"/>
                <a:gd name="T50" fmla="*/ 382 w 739"/>
                <a:gd name="T51" fmla="*/ 82 h 492"/>
                <a:gd name="T52" fmla="*/ 382 w 739"/>
                <a:gd name="T53" fmla="*/ 418 h 492"/>
                <a:gd name="T54" fmla="*/ 628 w 739"/>
                <a:gd name="T55" fmla="*/ 352 h 492"/>
                <a:gd name="T56" fmla="*/ 638 w 739"/>
                <a:gd name="T57" fmla="*/ 352 h 492"/>
                <a:gd name="T58" fmla="*/ 369 w 739"/>
                <a:gd name="T59" fmla="*/ 473 h 492"/>
                <a:gd name="T60" fmla="*/ 695 w 739"/>
                <a:gd name="T61" fmla="*/ 395 h 492"/>
                <a:gd name="T62" fmla="*/ 695 w 739"/>
                <a:gd name="T63" fmla="*/ 7 h 492"/>
                <a:gd name="T64" fmla="*/ 655 w 739"/>
                <a:gd name="T65" fmla="*/ 7 h 492"/>
                <a:gd name="T66" fmla="*/ 655 w 739"/>
                <a:gd name="T67" fmla="*/ 370 h 492"/>
                <a:gd name="T68" fmla="*/ 645 w 739"/>
                <a:gd name="T69" fmla="*/ 370 h 492"/>
                <a:gd name="T70" fmla="*/ 626 w 739"/>
                <a:gd name="T71" fmla="*/ 369 h 492"/>
                <a:gd name="T72" fmla="*/ 376 w 739"/>
                <a:gd name="T73" fmla="*/ 441 h 492"/>
                <a:gd name="T74" fmla="*/ 369 w 739"/>
                <a:gd name="T75" fmla="*/ 445 h 492"/>
                <a:gd name="T76" fmla="*/ 363 w 739"/>
                <a:gd name="T77" fmla="*/ 441 h 492"/>
                <a:gd name="T78" fmla="*/ 113 w 739"/>
                <a:gd name="T79" fmla="*/ 369 h 492"/>
                <a:gd name="T80" fmla="*/ 93 w 739"/>
                <a:gd name="T81" fmla="*/ 370 h 492"/>
                <a:gd name="T82" fmla="*/ 83 w 739"/>
                <a:gd name="T83" fmla="*/ 370 h 492"/>
                <a:gd name="T84" fmla="*/ 83 w 739"/>
                <a:gd name="T85" fmla="*/ 7 h 492"/>
                <a:gd name="T86" fmla="*/ 44 w 739"/>
                <a:gd name="T87" fmla="*/ 7 h 492"/>
                <a:gd name="T88" fmla="*/ 44 w 739"/>
                <a:gd name="T89" fmla="*/ 395 h 492"/>
                <a:gd name="T90" fmla="*/ 369 w 739"/>
                <a:gd name="T91" fmla="*/ 473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9" h="492">
                  <a:moveTo>
                    <a:pt x="712" y="36"/>
                  </a:moveTo>
                  <a:lnTo>
                    <a:pt x="712" y="404"/>
                  </a:lnTo>
                  <a:lnTo>
                    <a:pt x="702" y="404"/>
                  </a:lnTo>
                  <a:cubicBezTo>
                    <a:pt x="694" y="404"/>
                    <a:pt x="686" y="403"/>
                    <a:pt x="678" y="403"/>
                  </a:cubicBezTo>
                  <a:cubicBezTo>
                    <a:pt x="576" y="403"/>
                    <a:pt x="467" y="430"/>
                    <a:pt x="373" y="480"/>
                  </a:cubicBezTo>
                  <a:lnTo>
                    <a:pt x="369" y="482"/>
                  </a:lnTo>
                  <a:lnTo>
                    <a:pt x="365" y="480"/>
                  </a:lnTo>
                  <a:cubicBezTo>
                    <a:pt x="271" y="430"/>
                    <a:pt x="163" y="403"/>
                    <a:pt x="60" y="403"/>
                  </a:cubicBezTo>
                  <a:cubicBezTo>
                    <a:pt x="52" y="403"/>
                    <a:pt x="45" y="404"/>
                    <a:pt x="37" y="404"/>
                  </a:cubicBezTo>
                  <a:lnTo>
                    <a:pt x="26" y="404"/>
                  </a:lnTo>
                  <a:lnTo>
                    <a:pt x="26" y="36"/>
                  </a:lnTo>
                  <a:cubicBezTo>
                    <a:pt x="17" y="36"/>
                    <a:pt x="9" y="36"/>
                    <a:pt x="0" y="36"/>
                  </a:cubicBezTo>
                  <a:lnTo>
                    <a:pt x="0" y="418"/>
                  </a:lnTo>
                  <a:cubicBezTo>
                    <a:pt x="123" y="415"/>
                    <a:pt x="254" y="442"/>
                    <a:pt x="369" y="492"/>
                  </a:cubicBezTo>
                  <a:cubicBezTo>
                    <a:pt x="484" y="442"/>
                    <a:pt x="616" y="415"/>
                    <a:pt x="739" y="418"/>
                  </a:cubicBezTo>
                  <a:lnTo>
                    <a:pt x="739" y="36"/>
                  </a:lnTo>
                  <a:cubicBezTo>
                    <a:pt x="730" y="36"/>
                    <a:pt x="721" y="36"/>
                    <a:pt x="712" y="36"/>
                  </a:cubicBezTo>
                  <a:close/>
                  <a:moveTo>
                    <a:pt x="357" y="418"/>
                  </a:moveTo>
                  <a:lnTo>
                    <a:pt x="357" y="82"/>
                  </a:lnTo>
                  <a:cubicBezTo>
                    <a:pt x="277" y="28"/>
                    <a:pt x="186" y="0"/>
                    <a:pt x="101" y="2"/>
                  </a:cubicBezTo>
                  <a:lnTo>
                    <a:pt x="101" y="352"/>
                  </a:lnTo>
                  <a:cubicBezTo>
                    <a:pt x="104" y="352"/>
                    <a:pt x="107" y="352"/>
                    <a:pt x="111" y="352"/>
                  </a:cubicBezTo>
                  <a:cubicBezTo>
                    <a:pt x="193" y="352"/>
                    <a:pt x="280" y="375"/>
                    <a:pt x="357" y="418"/>
                  </a:cubicBezTo>
                  <a:close/>
                  <a:moveTo>
                    <a:pt x="638" y="352"/>
                  </a:moveTo>
                  <a:lnTo>
                    <a:pt x="638" y="2"/>
                  </a:lnTo>
                  <a:cubicBezTo>
                    <a:pt x="552" y="0"/>
                    <a:pt x="461" y="28"/>
                    <a:pt x="382" y="82"/>
                  </a:cubicBezTo>
                  <a:lnTo>
                    <a:pt x="382" y="418"/>
                  </a:lnTo>
                  <a:cubicBezTo>
                    <a:pt x="459" y="375"/>
                    <a:pt x="545" y="352"/>
                    <a:pt x="628" y="352"/>
                  </a:cubicBezTo>
                  <a:cubicBezTo>
                    <a:pt x="631" y="352"/>
                    <a:pt x="635" y="352"/>
                    <a:pt x="638" y="352"/>
                  </a:cubicBezTo>
                  <a:close/>
                  <a:moveTo>
                    <a:pt x="369" y="473"/>
                  </a:moveTo>
                  <a:cubicBezTo>
                    <a:pt x="473" y="417"/>
                    <a:pt x="590" y="391"/>
                    <a:pt x="695" y="395"/>
                  </a:cubicBezTo>
                  <a:lnTo>
                    <a:pt x="695" y="7"/>
                  </a:lnTo>
                  <a:cubicBezTo>
                    <a:pt x="682" y="6"/>
                    <a:pt x="669" y="6"/>
                    <a:pt x="655" y="7"/>
                  </a:cubicBezTo>
                  <a:lnTo>
                    <a:pt x="655" y="370"/>
                  </a:lnTo>
                  <a:lnTo>
                    <a:pt x="645" y="370"/>
                  </a:lnTo>
                  <a:cubicBezTo>
                    <a:pt x="639" y="369"/>
                    <a:pt x="632" y="369"/>
                    <a:pt x="626" y="369"/>
                  </a:cubicBezTo>
                  <a:cubicBezTo>
                    <a:pt x="542" y="369"/>
                    <a:pt x="453" y="395"/>
                    <a:pt x="376" y="441"/>
                  </a:cubicBezTo>
                  <a:lnTo>
                    <a:pt x="369" y="445"/>
                  </a:lnTo>
                  <a:lnTo>
                    <a:pt x="363" y="441"/>
                  </a:lnTo>
                  <a:cubicBezTo>
                    <a:pt x="286" y="395"/>
                    <a:pt x="197" y="369"/>
                    <a:pt x="113" y="369"/>
                  </a:cubicBezTo>
                  <a:cubicBezTo>
                    <a:pt x="106" y="369"/>
                    <a:pt x="100" y="369"/>
                    <a:pt x="93" y="370"/>
                  </a:cubicBezTo>
                  <a:lnTo>
                    <a:pt x="83" y="370"/>
                  </a:lnTo>
                  <a:lnTo>
                    <a:pt x="83" y="7"/>
                  </a:lnTo>
                  <a:cubicBezTo>
                    <a:pt x="70" y="6"/>
                    <a:pt x="57" y="6"/>
                    <a:pt x="44" y="7"/>
                  </a:cubicBezTo>
                  <a:lnTo>
                    <a:pt x="44" y="395"/>
                  </a:lnTo>
                  <a:cubicBezTo>
                    <a:pt x="148" y="391"/>
                    <a:pt x="265" y="417"/>
                    <a:pt x="369" y="4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sz="1350"/>
            </a:p>
          </p:txBody>
        </p:sp>
      </p:grpSp>
      <p:sp>
        <p:nvSpPr>
          <p:cNvPr id="45" name="TextBox 44"/>
          <p:cNvSpPr txBox="1"/>
          <p:nvPr/>
        </p:nvSpPr>
        <p:spPr>
          <a:xfrm>
            <a:off x="577117" y="3616968"/>
            <a:ext cx="1993583" cy="392383"/>
          </a:xfrm>
          <a:prstGeom prst="rect">
            <a:avLst/>
          </a:prstGeom>
          <a:noFill/>
        </p:spPr>
        <p:txBody>
          <a:bodyPr wrap="square" lIns="68549" tIns="34274" rIns="68549" bIns="34274" rtlCol="0">
            <a:spAutoFit/>
          </a:bodyPr>
          <a:lstStyle/>
          <a:p>
            <a:pPr algn="ctr"/>
            <a:r>
              <a:rPr lang="zh-CN" altLang="en-US" sz="2100" b="1" dirty="0">
                <a:solidFill>
                  <a:schemeClr val="tx1">
                    <a:lumMod val="75000"/>
                    <a:lumOff val="25000"/>
                  </a:schemeClr>
                </a:solidFill>
                <a:latin typeface="微软雅黑" panose="020B0503020204020204" pitchFamily="34" charset="-122"/>
                <a:ea typeface="微软雅黑" panose="020B0503020204020204" pitchFamily="34" charset="-122"/>
              </a:rPr>
              <a:t>感知层</a:t>
            </a:r>
          </a:p>
        </p:txBody>
      </p:sp>
      <p:grpSp>
        <p:nvGrpSpPr>
          <p:cNvPr id="2" name="组合 1"/>
          <p:cNvGrpSpPr/>
          <p:nvPr/>
        </p:nvGrpSpPr>
        <p:grpSpPr>
          <a:xfrm>
            <a:off x="3640369" y="2457275"/>
            <a:ext cx="978312" cy="1144934"/>
            <a:chOff x="4022275" y="2132856"/>
            <a:chExt cx="1304925" cy="1527175"/>
          </a:xfrm>
        </p:grpSpPr>
        <p:sp>
          <p:nvSpPr>
            <p:cNvPr id="34" name="Freeform 6"/>
            <p:cNvSpPr/>
            <p:nvPr/>
          </p:nvSpPr>
          <p:spPr bwMode="auto">
            <a:xfrm>
              <a:off x="4022275" y="2132856"/>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1" y="0"/>
                    <a:pt x="827" y="0"/>
                  </a:cubicBezTo>
                  <a:close/>
                </a:path>
              </a:pathLst>
            </a:custGeom>
            <a:solidFill>
              <a:schemeClr val="accent4"/>
            </a:solidFill>
            <a:ln>
              <a:noFill/>
            </a:ln>
          </p:spPr>
          <p:txBody>
            <a:bodyPr vert="horz" wrap="square" lIns="68553" tIns="34277" rIns="68553" bIns="34277" numCol="1" anchor="t" anchorCtr="0" compatLnSpc="1"/>
            <a:lstStyle/>
            <a:p>
              <a:endParaRPr lang="zh-CN" altLang="en-US" sz="1350"/>
            </a:p>
          </p:txBody>
        </p:sp>
        <p:sp>
          <p:nvSpPr>
            <p:cNvPr id="57" name="Freeform 9"/>
            <p:cNvSpPr>
              <a:spLocks noEditPoints="1"/>
            </p:cNvSpPr>
            <p:nvPr/>
          </p:nvSpPr>
          <p:spPr bwMode="auto">
            <a:xfrm>
              <a:off x="4399628" y="2380272"/>
              <a:ext cx="650316" cy="737858"/>
            </a:xfrm>
            <a:custGeom>
              <a:avLst/>
              <a:gdLst>
                <a:gd name="T0" fmla="*/ 402 w 630"/>
                <a:gd name="T1" fmla="*/ 89 h 711"/>
                <a:gd name="T2" fmla="*/ 313 w 630"/>
                <a:gd name="T3" fmla="*/ 178 h 711"/>
                <a:gd name="T4" fmla="*/ 223 w 630"/>
                <a:gd name="T5" fmla="*/ 178 h 711"/>
                <a:gd name="T6" fmla="*/ 134 w 630"/>
                <a:gd name="T7" fmla="*/ 89 h 711"/>
                <a:gd name="T8" fmla="*/ 223 w 630"/>
                <a:gd name="T9" fmla="*/ 0 h 711"/>
                <a:gd name="T10" fmla="*/ 313 w 630"/>
                <a:gd name="T11" fmla="*/ 0 h 711"/>
                <a:gd name="T12" fmla="*/ 402 w 630"/>
                <a:gd name="T13" fmla="*/ 89 h 711"/>
                <a:gd name="T14" fmla="*/ 445 w 630"/>
                <a:gd name="T15" fmla="*/ 89 h 711"/>
                <a:gd name="T16" fmla="*/ 446 w 630"/>
                <a:gd name="T17" fmla="*/ 109 h 711"/>
                <a:gd name="T18" fmla="*/ 335 w 630"/>
                <a:gd name="T19" fmla="*/ 221 h 711"/>
                <a:gd name="T20" fmla="*/ 201 w 630"/>
                <a:gd name="T21" fmla="*/ 221 h 711"/>
                <a:gd name="T22" fmla="*/ 90 w 630"/>
                <a:gd name="T23" fmla="*/ 109 h 711"/>
                <a:gd name="T24" fmla="*/ 92 w 630"/>
                <a:gd name="T25" fmla="*/ 89 h 711"/>
                <a:gd name="T26" fmla="*/ 0 w 630"/>
                <a:gd name="T27" fmla="*/ 198 h 711"/>
                <a:gd name="T28" fmla="*/ 0 w 630"/>
                <a:gd name="T29" fmla="*/ 600 h 711"/>
                <a:gd name="T30" fmla="*/ 112 w 630"/>
                <a:gd name="T31" fmla="*/ 711 h 711"/>
                <a:gd name="T32" fmla="*/ 409 w 630"/>
                <a:gd name="T33" fmla="*/ 711 h 711"/>
                <a:gd name="T34" fmla="*/ 288 w 630"/>
                <a:gd name="T35" fmla="*/ 528 h 711"/>
                <a:gd name="T36" fmla="*/ 487 w 630"/>
                <a:gd name="T37" fmla="*/ 328 h 711"/>
                <a:gd name="T38" fmla="*/ 536 w 630"/>
                <a:gd name="T39" fmla="*/ 335 h 711"/>
                <a:gd name="T40" fmla="*/ 536 w 630"/>
                <a:gd name="T41" fmla="*/ 198 h 711"/>
                <a:gd name="T42" fmla="*/ 445 w 630"/>
                <a:gd name="T43" fmla="*/ 89 h 711"/>
                <a:gd name="T44" fmla="*/ 251 w 630"/>
                <a:gd name="T45" fmla="*/ 446 h 711"/>
                <a:gd name="T46" fmla="*/ 251 w 630"/>
                <a:gd name="T47" fmla="*/ 446 h 711"/>
                <a:gd name="T48" fmla="*/ 112 w 630"/>
                <a:gd name="T49" fmla="*/ 446 h 711"/>
                <a:gd name="T50" fmla="*/ 90 w 630"/>
                <a:gd name="T51" fmla="*/ 423 h 711"/>
                <a:gd name="T52" fmla="*/ 112 w 630"/>
                <a:gd name="T53" fmla="*/ 401 h 711"/>
                <a:gd name="T54" fmla="*/ 251 w 630"/>
                <a:gd name="T55" fmla="*/ 401 h 711"/>
                <a:gd name="T56" fmla="*/ 274 w 630"/>
                <a:gd name="T57" fmla="*/ 423 h 711"/>
                <a:gd name="T58" fmla="*/ 251 w 630"/>
                <a:gd name="T59" fmla="*/ 446 h 711"/>
                <a:gd name="T60" fmla="*/ 296 w 630"/>
                <a:gd name="T61" fmla="*/ 356 h 711"/>
                <a:gd name="T62" fmla="*/ 296 w 630"/>
                <a:gd name="T63" fmla="*/ 356 h 711"/>
                <a:gd name="T64" fmla="*/ 112 w 630"/>
                <a:gd name="T65" fmla="*/ 356 h 711"/>
                <a:gd name="T66" fmla="*/ 90 w 630"/>
                <a:gd name="T67" fmla="*/ 334 h 711"/>
                <a:gd name="T68" fmla="*/ 112 w 630"/>
                <a:gd name="T69" fmla="*/ 312 h 711"/>
                <a:gd name="T70" fmla="*/ 296 w 630"/>
                <a:gd name="T71" fmla="*/ 312 h 711"/>
                <a:gd name="T72" fmla="*/ 318 w 630"/>
                <a:gd name="T73" fmla="*/ 334 h 711"/>
                <a:gd name="T74" fmla="*/ 296 w 630"/>
                <a:gd name="T75" fmla="*/ 356 h 711"/>
                <a:gd name="T76" fmla="*/ 524 w 630"/>
                <a:gd name="T77" fmla="*/ 390 h 711"/>
                <a:gd name="T78" fmla="*/ 488 w 630"/>
                <a:gd name="T79" fmla="*/ 385 h 711"/>
                <a:gd name="T80" fmla="*/ 346 w 630"/>
                <a:gd name="T81" fmla="*/ 527 h 711"/>
                <a:gd name="T82" fmla="*/ 458 w 630"/>
                <a:gd name="T83" fmla="*/ 666 h 711"/>
                <a:gd name="T84" fmla="*/ 488 w 630"/>
                <a:gd name="T85" fmla="*/ 669 h 711"/>
                <a:gd name="T86" fmla="*/ 630 w 630"/>
                <a:gd name="T87" fmla="*/ 527 h 711"/>
                <a:gd name="T88" fmla="*/ 524 w 630"/>
                <a:gd name="T89" fmla="*/ 390 h 711"/>
                <a:gd name="T90" fmla="*/ 569 w 630"/>
                <a:gd name="T91" fmla="*/ 507 h 711"/>
                <a:gd name="T92" fmla="*/ 569 w 630"/>
                <a:gd name="T93" fmla="*/ 507 h 711"/>
                <a:gd name="T94" fmla="*/ 524 w 630"/>
                <a:gd name="T95" fmla="*/ 552 h 711"/>
                <a:gd name="T96" fmla="*/ 488 w 630"/>
                <a:gd name="T97" fmla="*/ 588 h 711"/>
                <a:gd name="T98" fmla="*/ 448 w 630"/>
                <a:gd name="T99" fmla="*/ 588 h 711"/>
                <a:gd name="T100" fmla="*/ 408 w 630"/>
                <a:gd name="T101" fmla="*/ 547 h 711"/>
                <a:gd name="T102" fmla="*/ 408 w 630"/>
                <a:gd name="T103" fmla="*/ 507 h 711"/>
                <a:gd name="T104" fmla="*/ 448 w 630"/>
                <a:gd name="T105" fmla="*/ 507 h 711"/>
                <a:gd name="T106" fmla="*/ 468 w 630"/>
                <a:gd name="T107" fmla="*/ 527 h 711"/>
                <a:gd name="T108" fmla="*/ 524 w 630"/>
                <a:gd name="T109" fmla="*/ 472 h 711"/>
                <a:gd name="T110" fmla="*/ 528 w 630"/>
                <a:gd name="T111" fmla="*/ 467 h 711"/>
                <a:gd name="T112" fmla="*/ 569 w 630"/>
                <a:gd name="T113" fmla="*/ 467 h 711"/>
                <a:gd name="T114" fmla="*/ 569 w 630"/>
                <a:gd name="T115" fmla="*/ 50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0" h="711">
                  <a:moveTo>
                    <a:pt x="402" y="89"/>
                  </a:moveTo>
                  <a:cubicBezTo>
                    <a:pt x="402" y="138"/>
                    <a:pt x="362" y="178"/>
                    <a:pt x="313" y="178"/>
                  </a:cubicBezTo>
                  <a:lnTo>
                    <a:pt x="223" y="178"/>
                  </a:lnTo>
                  <a:cubicBezTo>
                    <a:pt x="174" y="178"/>
                    <a:pt x="134" y="138"/>
                    <a:pt x="134" y="89"/>
                  </a:cubicBezTo>
                  <a:cubicBezTo>
                    <a:pt x="134" y="39"/>
                    <a:pt x="174" y="0"/>
                    <a:pt x="223" y="0"/>
                  </a:cubicBezTo>
                  <a:lnTo>
                    <a:pt x="313" y="0"/>
                  </a:lnTo>
                  <a:cubicBezTo>
                    <a:pt x="362" y="0"/>
                    <a:pt x="402" y="39"/>
                    <a:pt x="402" y="89"/>
                  </a:cubicBezTo>
                  <a:close/>
                  <a:moveTo>
                    <a:pt x="445" y="89"/>
                  </a:moveTo>
                  <a:cubicBezTo>
                    <a:pt x="446" y="95"/>
                    <a:pt x="446" y="102"/>
                    <a:pt x="446" y="109"/>
                  </a:cubicBezTo>
                  <a:cubicBezTo>
                    <a:pt x="446" y="171"/>
                    <a:pt x="397" y="221"/>
                    <a:pt x="335" y="221"/>
                  </a:cubicBezTo>
                  <a:lnTo>
                    <a:pt x="201" y="221"/>
                  </a:lnTo>
                  <a:cubicBezTo>
                    <a:pt x="140" y="221"/>
                    <a:pt x="90" y="171"/>
                    <a:pt x="90" y="109"/>
                  </a:cubicBezTo>
                  <a:cubicBezTo>
                    <a:pt x="90" y="102"/>
                    <a:pt x="90" y="95"/>
                    <a:pt x="92" y="89"/>
                  </a:cubicBezTo>
                  <a:cubicBezTo>
                    <a:pt x="40" y="98"/>
                    <a:pt x="0" y="144"/>
                    <a:pt x="0" y="198"/>
                  </a:cubicBezTo>
                  <a:lnTo>
                    <a:pt x="0" y="600"/>
                  </a:lnTo>
                  <a:cubicBezTo>
                    <a:pt x="0" y="661"/>
                    <a:pt x="50" y="711"/>
                    <a:pt x="112" y="711"/>
                  </a:cubicBezTo>
                  <a:lnTo>
                    <a:pt x="409" y="711"/>
                  </a:lnTo>
                  <a:cubicBezTo>
                    <a:pt x="338" y="681"/>
                    <a:pt x="288" y="610"/>
                    <a:pt x="288" y="528"/>
                  </a:cubicBezTo>
                  <a:cubicBezTo>
                    <a:pt x="288" y="418"/>
                    <a:pt x="377" y="328"/>
                    <a:pt x="487" y="328"/>
                  </a:cubicBezTo>
                  <a:cubicBezTo>
                    <a:pt x="504" y="328"/>
                    <a:pt x="520" y="331"/>
                    <a:pt x="536" y="335"/>
                  </a:cubicBezTo>
                  <a:lnTo>
                    <a:pt x="536" y="198"/>
                  </a:lnTo>
                  <a:cubicBezTo>
                    <a:pt x="536" y="144"/>
                    <a:pt x="496" y="98"/>
                    <a:pt x="445" y="89"/>
                  </a:cubicBezTo>
                  <a:close/>
                  <a:moveTo>
                    <a:pt x="251" y="446"/>
                  </a:moveTo>
                  <a:lnTo>
                    <a:pt x="251" y="446"/>
                  </a:lnTo>
                  <a:lnTo>
                    <a:pt x="112" y="446"/>
                  </a:lnTo>
                  <a:cubicBezTo>
                    <a:pt x="100" y="446"/>
                    <a:pt x="90" y="436"/>
                    <a:pt x="90" y="423"/>
                  </a:cubicBezTo>
                  <a:cubicBezTo>
                    <a:pt x="90" y="411"/>
                    <a:pt x="100" y="401"/>
                    <a:pt x="112" y="401"/>
                  </a:cubicBezTo>
                  <a:lnTo>
                    <a:pt x="251" y="401"/>
                  </a:lnTo>
                  <a:cubicBezTo>
                    <a:pt x="264" y="401"/>
                    <a:pt x="274" y="411"/>
                    <a:pt x="274" y="423"/>
                  </a:cubicBezTo>
                  <a:cubicBezTo>
                    <a:pt x="274" y="436"/>
                    <a:pt x="264" y="446"/>
                    <a:pt x="251" y="446"/>
                  </a:cubicBezTo>
                  <a:close/>
                  <a:moveTo>
                    <a:pt x="296" y="356"/>
                  </a:moveTo>
                  <a:lnTo>
                    <a:pt x="296" y="356"/>
                  </a:lnTo>
                  <a:lnTo>
                    <a:pt x="112" y="356"/>
                  </a:lnTo>
                  <a:cubicBezTo>
                    <a:pt x="100" y="356"/>
                    <a:pt x="90" y="346"/>
                    <a:pt x="90" y="334"/>
                  </a:cubicBezTo>
                  <a:cubicBezTo>
                    <a:pt x="90" y="322"/>
                    <a:pt x="100" y="312"/>
                    <a:pt x="112" y="312"/>
                  </a:cubicBezTo>
                  <a:lnTo>
                    <a:pt x="296" y="312"/>
                  </a:lnTo>
                  <a:cubicBezTo>
                    <a:pt x="308" y="312"/>
                    <a:pt x="318" y="322"/>
                    <a:pt x="318" y="334"/>
                  </a:cubicBezTo>
                  <a:cubicBezTo>
                    <a:pt x="318" y="346"/>
                    <a:pt x="308" y="356"/>
                    <a:pt x="296" y="356"/>
                  </a:cubicBezTo>
                  <a:close/>
                  <a:moveTo>
                    <a:pt x="524" y="390"/>
                  </a:moveTo>
                  <a:cubicBezTo>
                    <a:pt x="512" y="387"/>
                    <a:pt x="501" y="385"/>
                    <a:pt x="488" y="385"/>
                  </a:cubicBezTo>
                  <a:cubicBezTo>
                    <a:pt x="410" y="385"/>
                    <a:pt x="346" y="449"/>
                    <a:pt x="346" y="527"/>
                  </a:cubicBezTo>
                  <a:cubicBezTo>
                    <a:pt x="346" y="596"/>
                    <a:pt x="394" y="652"/>
                    <a:pt x="458" y="666"/>
                  </a:cubicBezTo>
                  <a:cubicBezTo>
                    <a:pt x="468" y="668"/>
                    <a:pt x="478" y="669"/>
                    <a:pt x="488" y="669"/>
                  </a:cubicBezTo>
                  <a:cubicBezTo>
                    <a:pt x="567" y="669"/>
                    <a:pt x="630" y="606"/>
                    <a:pt x="630" y="527"/>
                  </a:cubicBezTo>
                  <a:cubicBezTo>
                    <a:pt x="630" y="461"/>
                    <a:pt x="585" y="405"/>
                    <a:pt x="524" y="390"/>
                  </a:cubicBezTo>
                  <a:close/>
                  <a:moveTo>
                    <a:pt x="569" y="507"/>
                  </a:moveTo>
                  <a:lnTo>
                    <a:pt x="569" y="507"/>
                  </a:lnTo>
                  <a:lnTo>
                    <a:pt x="524" y="552"/>
                  </a:lnTo>
                  <a:lnTo>
                    <a:pt x="488" y="588"/>
                  </a:lnTo>
                  <a:cubicBezTo>
                    <a:pt x="477" y="599"/>
                    <a:pt x="459" y="599"/>
                    <a:pt x="448" y="588"/>
                  </a:cubicBezTo>
                  <a:lnTo>
                    <a:pt x="408" y="547"/>
                  </a:lnTo>
                  <a:cubicBezTo>
                    <a:pt x="397" y="536"/>
                    <a:pt x="397" y="518"/>
                    <a:pt x="408" y="507"/>
                  </a:cubicBezTo>
                  <a:cubicBezTo>
                    <a:pt x="419" y="496"/>
                    <a:pt x="437" y="496"/>
                    <a:pt x="448" y="507"/>
                  </a:cubicBezTo>
                  <a:lnTo>
                    <a:pt x="468" y="527"/>
                  </a:lnTo>
                  <a:lnTo>
                    <a:pt x="524" y="472"/>
                  </a:lnTo>
                  <a:lnTo>
                    <a:pt x="528" y="467"/>
                  </a:lnTo>
                  <a:cubicBezTo>
                    <a:pt x="540" y="456"/>
                    <a:pt x="558" y="456"/>
                    <a:pt x="569" y="467"/>
                  </a:cubicBezTo>
                  <a:cubicBezTo>
                    <a:pt x="580" y="478"/>
                    <a:pt x="580" y="496"/>
                    <a:pt x="569" y="5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sz="1350"/>
            </a:p>
          </p:txBody>
        </p:sp>
      </p:grpSp>
      <p:sp>
        <p:nvSpPr>
          <p:cNvPr id="46" name="TextBox 45"/>
          <p:cNvSpPr txBox="1"/>
          <p:nvPr/>
        </p:nvSpPr>
        <p:spPr>
          <a:xfrm>
            <a:off x="3460326" y="3616968"/>
            <a:ext cx="1337684" cy="392383"/>
          </a:xfrm>
          <a:prstGeom prst="rect">
            <a:avLst/>
          </a:prstGeom>
          <a:noFill/>
        </p:spPr>
        <p:txBody>
          <a:bodyPr wrap="square" lIns="68549" tIns="34274" rIns="68549" bIns="34274"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sz="2100" dirty="0">
                <a:solidFill>
                  <a:schemeClr val="tx1">
                    <a:lumMod val="75000"/>
                    <a:lumOff val="25000"/>
                  </a:schemeClr>
                </a:solidFill>
              </a:rPr>
              <a:t>网络层</a:t>
            </a:r>
          </a:p>
        </p:txBody>
      </p:sp>
      <p:grpSp>
        <p:nvGrpSpPr>
          <p:cNvPr id="3" name="组合 2"/>
          <p:cNvGrpSpPr/>
          <p:nvPr/>
        </p:nvGrpSpPr>
        <p:grpSpPr>
          <a:xfrm>
            <a:off x="6268797" y="2424890"/>
            <a:ext cx="979502" cy="1144934"/>
            <a:chOff x="6560095" y="2132856"/>
            <a:chExt cx="1306513" cy="1527175"/>
          </a:xfrm>
        </p:grpSpPr>
        <p:sp>
          <p:nvSpPr>
            <p:cNvPr id="37" name="Freeform 7"/>
            <p:cNvSpPr/>
            <p:nvPr/>
          </p:nvSpPr>
          <p:spPr bwMode="auto">
            <a:xfrm>
              <a:off x="6560095" y="2132856"/>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rgbClr val="02B9E7"/>
            </a:solidFill>
            <a:ln>
              <a:noFill/>
            </a:ln>
          </p:spPr>
          <p:txBody>
            <a:bodyPr vert="horz" wrap="square" lIns="68553" tIns="34277" rIns="68553" bIns="34277" numCol="1" anchor="t" anchorCtr="0" compatLnSpc="1"/>
            <a:lstStyle/>
            <a:p>
              <a:endParaRPr lang="zh-CN" altLang="en-US" sz="1350"/>
            </a:p>
          </p:txBody>
        </p:sp>
        <p:sp>
          <p:nvSpPr>
            <p:cNvPr id="63" name="Freeform 10"/>
            <p:cNvSpPr>
              <a:spLocks noEditPoints="1"/>
            </p:cNvSpPr>
            <p:nvPr/>
          </p:nvSpPr>
          <p:spPr bwMode="auto">
            <a:xfrm>
              <a:off x="6850001" y="2403005"/>
              <a:ext cx="726700" cy="778916"/>
            </a:xfrm>
            <a:custGeom>
              <a:avLst/>
              <a:gdLst>
                <a:gd name="T0" fmla="*/ 255 w 674"/>
                <a:gd name="T1" fmla="*/ 448 h 720"/>
                <a:gd name="T2" fmla="*/ 243 w 674"/>
                <a:gd name="T3" fmla="*/ 407 h 720"/>
                <a:gd name="T4" fmla="*/ 295 w 674"/>
                <a:gd name="T5" fmla="*/ 196 h 720"/>
                <a:gd name="T6" fmla="*/ 350 w 674"/>
                <a:gd name="T7" fmla="*/ 367 h 720"/>
                <a:gd name="T8" fmla="*/ 418 w 674"/>
                <a:gd name="T9" fmla="*/ 169 h 720"/>
                <a:gd name="T10" fmla="*/ 267 w 674"/>
                <a:gd name="T11" fmla="*/ 336 h 720"/>
                <a:gd name="T12" fmla="*/ 254 w 674"/>
                <a:gd name="T13" fmla="*/ 358 h 720"/>
                <a:gd name="T14" fmla="*/ 346 w 674"/>
                <a:gd name="T15" fmla="*/ 412 h 720"/>
                <a:gd name="T16" fmla="*/ 445 w 674"/>
                <a:gd name="T17" fmla="*/ 144 h 720"/>
                <a:gd name="T18" fmla="*/ 449 w 674"/>
                <a:gd name="T19" fmla="*/ 91 h 720"/>
                <a:gd name="T20" fmla="*/ 445 w 674"/>
                <a:gd name="T21" fmla="*/ 144 h 720"/>
                <a:gd name="T22" fmla="*/ 526 w 674"/>
                <a:gd name="T23" fmla="*/ 170 h 720"/>
                <a:gd name="T24" fmla="*/ 474 w 674"/>
                <a:gd name="T25" fmla="*/ 174 h 720"/>
                <a:gd name="T26" fmla="*/ 385 w 674"/>
                <a:gd name="T27" fmla="*/ 121 h 720"/>
                <a:gd name="T28" fmla="*/ 363 w 674"/>
                <a:gd name="T29" fmla="*/ 73 h 720"/>
                <a:gd name="T30" fmla="*/ 385 w 674"/>
                <a:gd name="T31" fmla="*/ 121 h 720"/>
                <a:gd name="T32" fmla="*/ 298 w 674"/>
                <a:gd name="T33" fmla="*/ 90 h 720"/>
                <a:gd name="T34" fmla="*/ 302 w 674"/>
                <a:gd name="T35" fmla="*/ 142 h 720"/>
                <a:gd name="T36" fmla="*/ 496 w 674"/>
                <a:gd name="T37" fmla="*/ 257 h 720"/>
                <a:gd name="T38" fmla="*/ 543 w 674"/>
                <a:gd name="T39" fmla="*/ 235 h 720"/>
                <a:gd name="T40" fmla="*/ 496 w 674"/>
                <a:gd name="T41" fmla="*/ 257 h 720"/>
                <a:gd name="T42" fmla="*/ 248 w 674"/>
                <a:gd name="T43" fmla="*/ 368 h 720"/>
                <a:gd name="T44" fmla="*/ 235 w 674"/>
                <a:gd name="T45" fmla="*/ 391 h 720"/>
                <a:gd name="T46" fmla="*/ 328 w 674"/>
                <a:gd name="T47" fmla="*/ 445 h 720"/>
                <a:gd name="T48" fmla="*/ 246 w 674"/>
                <a:gd name="T49" fmla="*/ 720 h 720"/>
                <a:gd name="T50" fmla="*/ 263 w 674"/>
                <a:gd name="T51" fmla="*/ 42 h 720"/>
                <a:gd name="T52" fmla="*/ 642 w 674"/>
                <a:gd name="T53" fmla="*/ 204 h 720"/>
                <a:gd name="T54" fmla="*/ 648 w 674"/>
                <a:gd name="T55" fmla="*/ 313 h 720"/>
                <a:gd name="T56" fmla="*/ 667 w 674"/>
                <a:gd name="T57" fmla="*/ 450 h 720"/>
                <a:gd name="T58" fmla="*/ 643 w 674"/>
                <a:gd name="T59" fmla="*/ 566 h 720"/>
                <a:gd name="T60" fmla="*/ 504 w 674"/>
                <a:gd name="T61" fmla="*/ 598 h 720"/>
                <a:gd name="T62" fmla="*/ 246 w 674"/>
                <a:gd name="T63"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4" h="720">
                  <a:moveTo>
                    <a:pt x="243" y="407"/>
                  </a:moveTo>
                  <a:cubicBezTo>
                    <a:pt x="236" y="421"/>
                    <a:pt x="241" y="439"/>
                    <a:pt x="255" y="448"/>
                  </a:cubicBezTo>
                  <a:cubicBezTo>
                    <a:pt x="267" y="455"/>
                    <a:pt x="282" y="453"/>
                    <a:pt x="292" y="444"/>
                  </a:cubicBezTo>
                  <a:lnTo>
                    <a:pt x="243" y="407"/>
                  </a:lnTo>
                  <a:close/>
                  <a:moveTo>
                    <a:pt x="418" y="169"/>
                  </a:moveTo>
                  <a:cubicBezTo>
                    <a:pt x="373" y="143"/>
                    <a:pt x="318" y="155"/>
                    <a:pt x="295" y="196"/>
                  </a:cubicBezTo>
                  <a:cubicBezTo>
                    <a:pt x="270" y="238"/>
                    <a:pt x="302" y="284"/>
                    <a:pt x="280" y="327"/>
                  </a:cubicBezTo>
                  <a:lnTo>
                    <a:pt x="350" y="367"/>
                  </a:lnTo>
                  <a:cubicBezTo>
                    <a:pt x="376" y="327"/>
                    <a:pt x="432" y="331"/>
                    <a:pt x="456" y="289"/>
                  </a:cubicBezTo>
                  <a:cubicBezTo>
                    <a:pt x="480" y="249"/>
                    <a:pt x="462" y="195"/>
                    <a:pt x="418" y="169"/>
                  </a:cubicBezTo>
                  <a:close/>
                  <a:moveTo>
                    <a:pt x="342" y="393"/>
                  </a:moveTo>
                  <a:lnTo>
                    <a:pt x="267" y="336"/>
                  </a:lnTo>
                  <a:cubicBezTo>
                    <a:pt x="261" y="331"/>
                    <a:pt x="253" y="333"/>
                    <a:pt x="250" y="339"/>
                  </a:cubicBezTo>
                  <a:cubicBezTo>
                    <a:pt x="246" y="345"/>
                    <a:pt x="248" y="354"/>
                    <a:pt x="254" y="358"/>
                  </a:cubicBezTo>
                  <a:lnTo>
                    <a:pt x="329" y="416"/>
                  </a:lnTo>
                  <a:cubicBezTo>
                    <a:pt x="335" y="420"/>
                    <a:pt x="343" y="418"/>
                    <a:pt x="346" y="412"/>
                  </a:cubicBezTo>
                  <a:cubicBezTo>
                    <a:pt x="350" y="406"/>
                    <a:pt x="348" y="397"/>
                    <a:pt x="342" y="393"/>
                  </a:cubicBezTo>
                  <a:close/>
                  <a:moveTo>
                    <a:pt x="445" y="144"/>
                  </a:moveTo>
                  <a:lnTo>
                    <a:pt x="468" y="102"/>
                  </a:lnTo>
                  <a:lnTo>
                    <a:pt x="449" y="91"/>
                  </a:lnTo>
                  <a:lnTo>
                    <a:pt x="426" y="133"/>
                  </a:lnTo>
                  <a:lnTo>
                    <a:pt x="445" y="144"/>
                  </a:lnTo>
                  <a:close/>
                  <a:moveTo>
                    <a:pt x="485" y="193"/>
                  </a:moveTo>
                  <a:lnTo>
                    <a:pt x="526" y="170"/>
                  </a:lnTo>
                  <a:lnTo>
                    <a:pt x="515" y="150"/>
                  </a:lnTo>
                  <a:lnTo>
                    <a:pt x="474" y="174"/>
                  </a:lnTo>
                  <a:lnTo>
                    <a:pt x="485" y="193"/>
                  </a:lnTo>
                  <a:close/>
                  <a:moveTo>
                    <a:pt x="385" y="121"/>
                  </a:moveTo>
                  <a:lnTo>
                    <a:pt x="385" y="73"/>
                  </a:lnTo>
                  <a:lnTo>
                    <a:pt x="363" y="73"/>
                  </a:lnTo>
                  <a:lnTo>
                    <a:pt x="363" y="121"/>
                  </a:lnTo>
                  <a:lnTo>
                    <a:pt x="385" y="121"/>
                  </a:lnTo>
                  <a:close/>
                  <a:moveTo>
                    <a:pt x="321" y="131"/>
                  </a:moveTo>
                  <a:lnTo>
                    <a:pt x="298" y="90"/>
                  </a:lnTo>
                  <a:lnTo>
                    <a:pt x="278" y="101"/>
                  </a:lnTo>
                  <a:lnTo>
                    <a:pt x="302" y="142"/>
                  </a:lnTo>
                  <a:lnTo>
                    <a:pt x="321" y="131"/>
                  </a:lnTo>
                  <a:close/>
                  <a:moveTo>
                    <a:pt x="496" y="257"/>
                  </a:moveTo>
                  <a:lnTo>
                    <a:pt x="543" y="257"/>
                  </a:lnTo>
                  <a:lnTo>
                    <a:pt x="543" y="235"/>
                  </a:lnTo>
                  <a:lnTo>
                    <a:pt x="496" y="235"/>
                  </a:lnTo>
                  <a:lnTo>
                    <a:pt x="496" y="257"/>
                  </a:lnTo>
                  <a:close/>
                  <a:moveTo>
                    <a:pt x="324" y="426"/>
                  </a:moveTo>
                  <a:lnTo>
                    <a:pt x="248" y="368"/>
                  </a:lnTo>
                  <a:cubicBezTo>
                    <a:pt x="242" y="364"/>
                    <a:pt x="235" y="365"/>
                    <a:pt x="231" y="372"/>
                  </a:cubicBezTo>
                  <a:cubicBezTo>
                    <a:pt x="227" y="378"/>
                    <a:pt x="229" y="386"/>
                    <a:pt x="235" y="391"/>
                  </a:cubicBezTo>
                  <a:lnTo>
                    <a:pt x="311" y="448"/>
                  </a:lnTo>
                  <a:cubicBezTo>
                    <a:pt x="316" y="453"/>
                    <a:pt x="324" y="451"/>
                    <a:pt x="328" y="445"/>
                  </a:cubicBezTo>
                  <a:cubicBezTo>
                    <a:pt x="331" y="439"/>
                    <a:pt x="329" y="430"/>
                    <a:pt x="324" y="426"/>
                  </a:cubicBezTo>
                  <a:close/>
                  <a:moveTo>
                    <a:pt x="246" y="720"/>
                  </a:moveTo>
                  <a:cubicBezTo>
                    <a:pt x="254" y="663"/>
                    <a:pt x="254" y="603"/>
                    <a:pt x="239" y="550"/>
                  </a:cubicBezTo>
                  <a:cubicBezTo>
                    <a:pt x="0" y="415"/>
                    <a:pt x="62" y="105"/>
                    <a:pt x="263" y="42"/>
                  </a:cubicBezTo>
                  <a:cubicBezTo>
                    <a:pt x="369" y="0"/>
                    <a:pt x="513" y="25"/>
                    <a:pt x="606" y="119"/>
                  </a:cubicBezTo>
                  <a:cubicBezTo>
                    <a:pt x="674" y="187"/>
                    <a:pt x="642" y="204"/>
                    <a:pt x="642" y="204"/>
                  </a:cubicBezTo>
                  <a:lnTo>
                    <a:pt x="627" y="213"/>
                  </a:lnTo>
                  <a:cubicBezTo>
                    <a:pt x="635" y="245"/>
                    <a:pt x="650" y="305"/>
                    <a:pt x="648" y="313"/>
                  </a:cubicBezTo>
                  <a:cubicBezTo>
                    <a:pt x="645" y="324"/>
                    <a:pt x="633" y="336"/>
                    <a:pt x="633" y="336"/>
                  </a:cubicBezTo>
                  <a:lnTo>
                    <a:pt x="667" y="450"/>
                  </a:lnTo>
                  <a:lnTo>
                    <a:pt x="636" y="462"/>
                  </a:lnTo>
                  <a:cubicBezTo>
                    <a:pt x="643" y="499"/>
                    <a:pt x="647" y="530"/>
                    <a:pt x="643" y="566"/>
                  </a:cubicBezTo>
                  <a:cubicBezTo>
                    <a:pt x="643" y="572"/>
                    <a:pt x="622" y="590"/>
                    <a:pt x="606" y="591"/>
                  </a:cubicBezTo>
                  <a:lnTo>
                    <a:pt x="504" y="598"/>
                  </a:lnTo>
                  <a:lnTo>
                    <a:pt x="510" y="720"/>
                  </a:lnTo>
                  <a:lnTo>
                    <a:pt x="246" y="7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sz="1350"/>
            </a:p>
          </p:txBody>
        </p:sp>
      </p:grpSp>
      <p:sp>
        <p:nvSpPr>
          <p:cNvPr id="47" name="TextBox 46"/>
          <p:cNvSpPr txBox="1"/>
          <p:nvPr/>
        </p:nvSpPr>
        <p:spPr>
          <a:xfrm>
            <a:off x="5948920" y="3616968"/>
            <a:ext cx="1617887" cy="392383"/>
          </a:xfrm>
          <a:prstGeom prst="rect">
            <a:avLst/>
          </a:prstGeom>
          <a:noFill/>
        </p:spPr>
        <p:txBody>
          <a:bodyPr wrap="square" lIns="68549" tIns="34274" rIns="68549" bIns="34274"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sz="2100" dirty="0">
                <a:solidFill>
                  <a:schemeClr val="tx1">
                    <a:lumMod val="75000"/>
                    <a:lumOff val="25000"/>
                  </a:schemeClr>
                </a:solidFill>
              </a:rPr>
              <a:t>应用层</a:t>
            </a:r>
          </a:p>
        </p:txBody>
      </p:sp>
      <p:sp>
        <p:nvSpPr>
          <p:cNvPr id="22" name="TextBox 54"/>
          <p:cNvSpPr txBox="1"/>
          <p:nvPr/>
        </p:nvSpPr>
        <p:spPr>
          <a:xfrm>
            <a:off x="615626" y="945882"/>
            <a:ext cx="2630017"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物联网的体系结构</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3"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4"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5"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6"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物联网安全架构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Box 38"/>
          <p:cNvSpPr txBox="1">
            <a:spLocks/>
          </p:cNvSpPr>
          <p:nvPr/>
        </p:nvSpPr>
        <p:spPr bwMode="auto">
          <a:xfrm>
            <a:off x="615626" y="1569921"/>
            <a:ext cx="6991724" cy="496527"/>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物联网的体系结构根据其功能的不同分为三层：</a:t>
            </a:r>
            <a:endParaRPr lang="en-US" altLang="zh-CN" sz="2400" dirty="0">
              <a:latin typeface="华文楷体" panose="02010600040101010101" pitchFamily="2" charset="-122"/>
              <a:ea typeface="华文楷体" panose="02010600040101010101" pitchFamily="2" charset="-122"/>
            </a:endParaRPr>
          </a:p>
        </p:txBody>
      </p:sp>
      <p:sp>
        <p:nvSpPr>
          <p:cNvPr id="64" name="TextBox 44"/>
          <p:cNvSpPr txBox="1"/>
          <p:nvPr/>
        </p:nvSpPr>
        <p:spPr>
          <a:xfrm>
            <a:off x="617660" y="5240220"/>
            <a:ext cx="1993583" cy="392383"/>
          </a:xfrm>
          <a:prstGeom prst="rect">
            <a:avLst/>
          </a:prstGeom>
          <a:noFill/>
        </p:spPr>
        <p:txBody>
          <a:bodyPr wrap="square" lIns="68549" tIns="34274" rIns="68549" bIns="34274" rtlCol="0">
            <a:spAutoFit/>
          </a:bodyPr>
          <a:lstStyle/>
          <a:p>
            <a:pPr algn="ctr"/>
            <a:r>
              <a:rPr lang="zh-CN" altLang="en-US" sz="2100" b="1" dirty="0">
                <a:solidFill>
                  <a:schemeClr val="tx1">
                    <a:lumMod val="75000"/>
                    <a:lumOff val="25000"/>
                  </a:schemeClr>
                </a:solidFill>
                <a:latin typeface="微软雅黑" panose="020B0503020204020204" pitchFamily="34" charset="-122"/>
                <a:ea typeface="微软雅黑" panose="020B0503020204020204" pitchFamily="34" charset="-122"/>
              </a:rPr>
              <a:t>全面感知</a:t>
            </a:r>
          </a:p>
        </p:txBody>
      </p:sp>
      <p:sp>
        <p:nvSpPr>
          <p:cNvPr id="65" name="TextBox 45"/>
          <p:cNvSpPr txBox="1"/>
          <p:nvPr/>
        </p:nvSpPr>
        <p:spPr>
          <a:xfrm>
            <a:off x="3500869" y="5240220"/>
            <a:ext cx="1337684" cy="392383"/>
          </a:xfrm>
          <a:prstGeom prst="rect">
            <a:avLst/>
          </a:prstGeom>
          <a:noFill/>
        </p:spPr>
        <p:txBody>
          <a:bodyPr wrap="square" lIns="68549" tIns="34274" rIns="68549" bIns="34274"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sz="2100" dirty="0">
                <a:solidFill>
                  <a:schemeClr val="tx1">
                    <a:lumMod val="75000"/>
                    <a:lumOff val="25000"/>
                  </a:schemeClr>
                </a:solidFill>
              </a:rPr>
              <a:t>可靠传输</a:t>
            </a:r>
          </a:p>
        </p:txBody>
      </p:sp>
      <p:sp>
        <p:nvSpPr>
          <p:cNvPr id="66" name="TextBox 46"/>
          <p:cNvSpPr txBox="1"/>
          <p:nvPr/>
        </p:nvSpPr>
        <p:spPr>
          <a:xfrm>
            <a:off x="5989463" y="5240220"/>
            <a:ext cx="1617887" cy="392383"/>
          </a:xfrm>
          <a:prstGeom prst="rect">
            <a:avLst/>
          </a:prstGeom>
          <a:noFill/>
        </p:spPr>
        <p:txBody>
          <a:bodyPr wrap="square" lIns="68549" tIns="34274" rIns="68549" bIns="34274"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sz="2100" dirty="0">
                <a:solidFill>
                  <a:schemeClr val="tx1">
                    <a:lumMod val="75000"/>
                    <a:lumOff val="25000"/>
                  </a:schemeClr>
                </a:solidFill>
              </a:rPr>
              <a:t>智能处理</a:t>
            </a:r>
          </a:p>
        </p:txBody>
      </p:sp>
      <p:sp>
        <p:nvSpPr>
          <p:cNvPr id="68" name="右箭头 67"/>
          <p:cNvSpPr/>
          <p:nvPr/>
        </p:nvSpPr>
        <p:spPr>
          <a:xfrm rot="5400000">
            <a:off x="1092455" y="4431308"/>
            <a:ext cx="961364" cy="27909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右箭头 68"/>
          <p:cNvSpPr/>
          <p:nvPr/>
        </p:nvSpPr>
        <p:spPr>
          <a:xfrm rot="5400000">
            <a:off x="3648486" y="4431305"/>
            <a:ext cx="961364" cy="27909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右箭头 69"/>
          <p:cNvSpPr/>
          <p:nvPr/>
        </p:nvSpPr>
        <p:spPr>
          <a:xfrm rot="5400000">
            <a:off x="6280899" y="4433476"/>
            <a:ext cx="961364" cy="27909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38"/>
          <p:cNvSpPr txBox="1">
            <a:spLocks/>
          </p:cNvSpPr>
          <p:nvPr/>
        </p:nvSpPr>
        <p:spPr bwMode="auto">
          <a:xfrm>
            <a:off x="1780123" y="3943986"/>
            <a:ext cx="529293" cy="118306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实现</a:t>
            </a:r>
            <a:endParaRPr lang="en-US" altLang="zh-CN" sz="2400" dirty="0">
              <a:latin typeface="华文楷体" panose="02010600040101010101" pitchFamily="2" charset="-122"/>
              <a:ea typeface="华文楷体" panose="02010600040101010101" pitchFamily="2" charset="-122"/>
            </a:endParaRPr>
          </a:p>
        </p:txBody>
      </p:sp>
      <p:sp>
        <p:nvSpPr>
          <p:cNvPr id="72" name="TextBox 38"/>
          <p:cNvSpPr txBox="1">
            <a:spLocks/>
          </p:cNvSpPr>
          <p:nvPr/>
        </p:nvSpPr>
        <p:spPr bwMode="auto">
          <a:xfrm>
            <a:off x="4394722" y="3879584"/>
            <a:ext cx="529293" cy="118306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实现</a:t>
            </a:r>
            <a:endParaRPr lang="en-US" altLang="zh-CN" sz="2400" dirty="0">
              <a:latin typeface="华文楷体" panose="02010600040101010101" pitchFamily="2" charset="-122"/>
              <a:ea typeface="华文楷体" panose="02010600040101010101" pitchFamily="2" charset="-122"/>
            </a:endParaRPr>
          </a:p>
        </p:txBody>
      </p:sp>
      <p:sp>
        <p:nvSpPr>
          <p:cNvPr id="73" name="TextBox 38"/>
          <p:cNvSpPr txBox="1">
            <a:spLocks/>
          </p:cNvSpPr>
          <p:nvPr/>
        </p:nvSpPr>
        <p:spPr bwMode="auto">
          <a:xfrm>
            <a:off x="7030954" y="3900961"/>
            <a:ext cx="529293" cy="1183064"/>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实现</a:t>
            </a:r>
            <a:endParaRPr lang="en-US" altLang="zh-CN" sz="2400"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50" fill="hold"/>
                                        <p:tgtEl>
                                          <p:spTgt spid="23"/>
                                        </p:tgtEl>
                                        <p:attrNameLst>
                                          <p:attrName>ppt_x</p:attrName>
                                        </p:attrNameLst>
                                      </p:cBhvr>
                                      <p:tavLst>
                                        <p:tav tm="0">
                                          <p:val>
                                            <p:strVal val="0-#ppt_w/2"/>
                                          </p:val>
                                        </p:tav>
                                        <p:tav tm="100000">
                                          <p:val>
                                            <p:strVal val="#ppt_x"/>
                                          </p:val>
                                        </p:tav>
                                      </p:tavLst>
                                    </p:anim>
                                    <p:anim calcmode="lin" valueType="num">
                                      <p:cBhvr additive="base">
                                        <p:cTn id="8" dur="25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250" fill="hold"/>
                                        <p:tgtEl>
                                          <p:spTgt spid="24"/>
                                        </p:tgtEl>
                                        <p:attrNameLst>
                                          <p:attrName>ppt_x</p:attrName>
                                        </p:attrNameLst>
                                      </p:cBhvr>
                                      <p:tavLst>
                                        <p:tav tm="0">
                                          <p:val>
                                            <p:strVal val="0-#ppt_w/2"/>
                                          </p:val>
                                        </p:tav>
                                        <p:tav tm="100000">
                                          <p:val>
                                            <p:strVal val="#ppt_x"/>
                                          </p:val>
                                        </p:tav>
                                      </p:tavLst>
                                    </p:anim>
                                    <p:anim calcmode="lin" valueType="num">
                                      <p:cBhvr additive="base">
                                        <p:cTn id="12" dur="25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250" fill="hold"/>
                                        <p:tgtEl>
                                          <p:spTgt spid="25"/>
                                        </p:tgtEl>
                                        <p:attrNameLst>
                                          <p:attrName>ppt_x</p:attrName>
                                        </p:attrNameLst>
                                      </p:cBhvr>
                                      <p:tavLst>
                                        <p:tav tm="0">
                                          <p:val>
                                            <p:strVal val="0-#ppt_w/2"/>
                                          </p:val>
                                        </p:tav>
                                        <p:tav tm="100000">
                                          <p:val>
                                            <p:strVal val="#ppt_x"/>
                                          </p:val>
                                        </p:tav>
                                      </p:tavLst>
                                    </p:anim>
                                    <p:anim calcmode="lin" valueType="num">
                                      <p:cBhvr additive="base">
                                        <p:cTn id="16" dur="250" fill="hold"/>
                                        <p:tgtEl>
                                          <p:spTgt spid="25"/>
                                        </p:tgtEl>
                                        <p:attrNameLst>
                                          <p:attrName>ppt_y</p:attrName>
                                        </p:attrNameLst>
                                      </p:cBhvr>
                                      <p:tavLst>
                                        <p:tav tm="0">
                                          <p:val>
                                            <p:strVal val="#ppt_y"/>
                                          </p:val>
                                        </p:tav>
                                        <p:tav tm="100000">
                                          <p:val>
                                            <p:strVal val="#ppt_y"/>
                                          </p:val>
                                        </p:tav>
                                      </p:tavLst>
                                    </p:anim>
                                  </p:childTnLst>
                                </p:cTn>
                              </p:par>
                            </p:childTnLst>
                          </p:cTn>
                        </p:par>
                        <p:par>
                          <p:cTn id="17" fill="hold">
                            <p:stCondLst>
                              <p:cond delay="35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26"/>
                                        </p:tgtEl>
                                        <p:attrNameLst>
                                          <p:attrName>style.visibility</p:attrName>
                                        </p:attrNameLst>
                                      </p:cBhvr>
                                      <p:to>
                                        <p:strVal val="visible"/>
                                      </p:to>
                                    </p:set>
                                    <p:anim by="(-#ppt_w*2)" calcmode="lin" valueType="num">
                                      <p:cBhvr rctx="PPT">
                                        <p:cTn id="20" dur="125" autoRev="1" fill="hold">
                                          <p:stCondLst>
                                            <p:cond delay="0"/>
                                          </p:stCondLst>
                                        </p:cTn>
                                        <p:tgtEl>
                                          <p:spTgt spid="26"/>
                                        </p:tgtEl>
                                        <p:attrNameLst>
                                          <p:attrName>ppt_w</p:attrName>
                                        </p:attrNameLst>
                                      </p:cBhvr>
                                    </p:anim>
                                    <p:anim by="(#ppt_w*0.50)" calcmode="lin" valueType="num">
                                      <p:cBhvr>
                                        <p:cTn id="21" dur="125" decel="50000" autoRev="1" fill="hold">
                                          <p:stCondLst>
                                            <p:cond delay="0"/>
                                          </p:stCondLst>
                                        </p:cTn>
                                        <p:tgtEl>
                                          <p:spTgt spid="26"/>
                                        </p:tgtEl>
                                        <p:attrNameLst>
                                          <p:attrName>ppt_x</p:attrName>
                                        </p:attrNameLst>
                                      </p:cBhvr>
                                    </p:anim>
                                    <p:anim from="(-#ppt_h/2)" to="(#ppt_y)" calcmode="lin" valueType="num">
                                      <p:cBhvr>
                                        <p:cTn id="22" dur="250" fill="hold">
                                          <p:stCondLst>
                                            <p:cond delay="0"/>
                                          </p:stCondLst>
                                        </p:cTn>
                                        <p:tgtEl>
                                          <p:spTgt spid="26"/>
                                        </p:tgtEl>
                                        <p:attrNameLst>
                                          <p:attrName>ppt_y</p:attrName>
                                        </p:attrNameLst>
                                      </p:cBhvr>
                                    </p:anim>
                                    <p:animRot by="21600000">
                                      <p:cBhvr>
                                        <p:cTn id="23" dur="250" fill="hold">
                                          <p:stCondLst>
                                            <p:cond delay="0"/>
                                          </p:stCondLst>
                                        </p:cTn>
                                        <p:tgtEl>
                                          <p:spTgt spid="26"/>
                                        </p:tgtEl>
                                        <p:attrNameLst>
                                          <p:attrName>r</p:attrName>
                                        </p:attrNameLst>
                                      </p:cBhvr>
                                    </p:animRot>
                                  </p:childTnLst>
                                </p:cTn>
                              </p:par>
                            </p:childTnLst>
                          </p:cTn>
                        </p:par>
                        <p:par>
                          <p:cTn id="24" fill="hold">
                            <p:stCondLst>
                              <p:cond delay="825"/>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22"/>
                                        </p:tgtEl>
                                        <p:attrNameLst>
                                          <p:attrName>style.visibility</p:attrName>
                                        </p:attrNameLst>
                                      </p:cBhvr>
                                      <p:to>
                                        <p:strVal val="visible"/>
                                      </p:to>
                                    </p:set>
                                    <p:anim by="(-#ppt_w*2)" calcmode="lin" valueType="num">
                                      <p:cBhvr rctx="PPT">
                                        <p:cTn id="27" dur="125" autoRev="1" fill="hold">
                                          <p:stCondLst>
                                            <p:cond delay="0"/>
                                          </p:stCondLst>
                                        </p:cTn>
                                        <p:tgtEl>
                                          <p:spTgt spid="22"/>
                                        </p:tgtEl>
                                        <p:attrNameLst>
                                          <p:attrName>ppt_w</p:attrName>
                                        </p:attrNameLst>
                                      </p:cBhvr>
                                    </p:anim>
                                    <p:anim by="(#ppt_w*0.50)" calcmode="lin" valueType="num">
                                      <p:cBhvr>
                                        <p:cTn id="28" dur="125" decel="50000" autoRev="1" fill="hold">
                                          <p:stCondLst>
                                            <p:cond delay="0"/>
                                          </p:stCondLst>
                                        </p:cTn>
                                        <p:tgtEl>
                                          <p:spTgt spid="22"/>
                                        </p:tgtEl>
                                        <p:attrNameLst>
                                          <p:attrName>ppt_x</p:attrName>
                                        </p:attrNameLst>
                                      </p:cBhvr>
                                    </p:anim>
                                    <p:anim from="(-#ppt_h/2)" to="(#ppt_y)" calcmode="lin" valueType="num">
                                      <p:cBhvr>
                                        <p:cTn id="29" dur="250" fill="hold">
                                          <p:stCondLst>
                                            <p:cond delay="0"/>
                                          </p:stCondLst>
                                        </p:cTn>
                                        <p:tgtEl>
                                          <p:spTgt spid="22"/>
                                        </p:tgtEl>
                                        <p:attrNameLst>
                                          <p:attrName>ppt_y</p:attrName>
                                        </p:attrNameLst>
                                      </p:cBhvr>
                                    </p:anim>
                                    <p:animRot by="21600000">
                                      <p:cBhvr>
                                        <p:cTn id="30" dur="250" fill="hold">
                                          <p:stCondLst>
                                            <p:cond delay="0"/>
                                          </p:stCondLst>
                                        </p:cTn>
                                        <p:tgtEl>
                                          <p:spTgt spid="22"/>
                                        </p:tgtEl>
                                        <p:attrNameLst>
                                          <p:attrName>r</p:attrName>
                                        </p:attrNameLst>
                                      </p:cBhvr>
                                    </p:animRot>
                                  </p:childTnLst>
                                </p:cTn>
                              </p:par>
                            </p:childTnLst>
                          </p:cTn>
                        </p:par>
                        <p:par>
                          <p:cTn id="31" fill="hold">
                            <p:stCondLst>
                              <p:cond delay="1250"/>
                            </p:stCondLst>
                            <p:childTnLst>
                              <p:par>
                                <p:cTn id="32" presetID="22" presetClass="entr" presetSubtype="8"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par>
                          <p:cTn id="35" fill="hold">
                            <p:stCondLst>
                              <p:cond delay="1750"/>
                            </p:stCondLst>
                            <p:childTnLst>
                              <p:par>
                                <p:cTn id="36" presetID="47" presetClass="entr" presetSubtype="0"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700"/>
                                        <p:tgtEl>
                                          <p:spTgt spid="4"/>
                                        </p:tgtEl>
                                      </p:cBhvr>
                                    </p:animEffect>
                                    <p:anim calcmode="lin" valueType="num">
                                      <p:cBhvr>
                                        <p:cTn id="39" dur="700" fill="hold"/>
                                        <p:tgtEl>
                                          <p:spTgt spid="4"/>
                                        </p:tgtEl>
                                        <p:attrNameLst>
                                          <p:attrName>ppt_x</p:attrName>
                                        </p:attrNameLst>
                                      </p:cBhvr>
                                      <p:tavLst>
                                        <p:tav tm="0">
                                          <p:val>
                                            <p:strVal val="#ppt_x"/>
                                          </p:val>
                                        </p:tav>
                                        <p:tav tm="100000">
                                          <p:val>
                                            <p:strVal val="#ppt_x"/>
                                          </p:val>
                                        </p:tav>
                                      </p:tavLst>
                                    </p:anim>
                                    <p:anim calcmode="lin" valueType="num">
                                      <p:cBhvr>
                                        <p:cTn id="40" dur="700" fill="hold"/>
                                        <p:tgtEl>
                                          <p:spTgt spid="4"/>
                                        </p:tgtEl>
                                        <p:attrNameLst>
                                          <p:attrName>ppt_y</p:attrName>
                                        </p:attrNameLst>
                                      </p:cBhvr>
                                      <p:tavLst>
                                        <p:tav tm="0">
                                          <p:val>
                                            <p:strVal val="#ppt_y-.1"/>
                                          </p:val>
                                        </p:tav>
                                        <p:tav tm="100000">
                                          <p:val>
                                            <p:strVal val="#ppt_y"/>
                                          </p:val>
                                        </p:tav>
                                      </p:tavLst>
                                    </p:anim>
                                  </p:childTnLst>
                                </p:cTn>
                              </p:par>
                            </p:childTnLst>
                          </p:cTn>
                        </p:par>
                        <p:par>
                          <p:cTn id="41" fill="hold">
                            <p:stCondLst>
                              <p:cond delay="245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45"/>
                                        </p:tgtEl>
                                        <p:attrNameLst>
                                          <p:attrName>style.visibility</p:attrName>
                                        </p:attrNameLst>
                                      </p:cBhvr>
                                      <p:to>
                                        <p:strVal val="visible"/>
                                      </p:to>
                                    </p:set>
                                    <p:anim by="(-#ppt_w*2)" calcmode="lin" valueType="num">
                                      <p:cBhvr rctx="PPT">
                                        <p:cTn id="44" dur="250" autoRev="1" fill="hold">
                                          <p:stCondLst>
                                            <p:cond delay="0"/>
                                          </p:stCondLst>
                                        </p:cTn>
                                        <p:tgtEl>
                                          <p:spTgt spid="45"/>
                                        </p:tgtEl>
                                        <p:attrNameLst>
                                          <p:attrName>ppt_w</p:attrName>
                                        </p:attrNameLst>
                                      </p:cBhvr>
                                    </p:anim>
                                    <p:anim by="(#ppt_w*0.50)" calcmode="lin" valueType="num">
                                      <p:cBhvr>
                                        <p:cTn id="45" dur="250" decel="50000" autoRev="1" fill="hold">
                                          <p:stCondLst>
                                            <p:cond delay="0"/>
                                          </p:stCondLst>
                                        </p:cTn>
                                        <p:tgtEl>
                                          <p:spTgt spid="45"/>
                                        </p:tgtEl>
                                        <p:attrNameLst>
                                          <p:attrName>ppt_x</p:attrName>
                                        </p:attrNameLst>
                                      </p:cBhvr>
                                    </p:anim>
                                    <p:anim from="(-#ppt_h/2)" to="(#ppt_y)" calcmode="lin" valueType="num">
                                      <p:cBhvr>
                                        <p:cTn id="46" dur="500" fill="hold">
                                          <p:stCondLst>
                                            <p:cond delay="0"/>
                                          </p:stCondLst>
                                        </p:cTn>
                                        <p:tgtEl>
                                          <p:spTgt spid="45"/>
                                        </p:tgtEl>
                                        <p:attrNameLst>
                                          <p:attrName>ppt_y</p:attrName>
                                        </p:attrNameLst>
                                      </p:cBhvr>
                                    </p:anim>
                                    <p:animRot by="21600000">
                                      <p:cBhvr>
                                        <p:cTn id="47" dur="500" fill="hold">
                                          <p:stCondLst>
                                            <p:cond delay="0"/>
                                          </p:stCondLst>
                                        </p:cTn>
                                        <p:tgtEl>
                                          <p:spTgt spid="45"/>
                                        </p:tgtEl>
                                        <p:attrNameLst>
                                          <p:attrName>r</p:attrName>
                                        </p:attrNameLst>
                                      </p:cBhvr>
                                    </p:animRot>
                                  </p:childTnLst>
                                </p:cTn>
                              </p:par>
                            </p:childTnLst>
                          </p:cTn>
                        </p:par>
                        <p:par>
                          <p:cTn id="48" fill="hold">
                            <p:stCondLst>
                              <p:cond delay="3050"/>
                            </p:stCondLst>
                            <p:childTnLst>
                              <p:par>
                                <p:cTn id="49" presetID="47"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700"/>
                                        <p:tgtEl>
                                          <p:spTgt spid="2"/>
                                        </p:tgtEl>
                                      </p:cBhvr>
                                    </p:animEffect>
                                    <p:anim calcmode="lin" valueType="num">
                                      <p:cBhvr>
                                        <p:cTn id="52" dur="700" fill="hold"/>
                                        <p:tgtEl>
                                          <p:spTgt spid="2"/>
                                        </p:tgtEl>
                                        <p:attrNameLst>
                                          <p:attrName>ppt_x</p:attrName>
                                        </p:attrNameLst>
                                      </p:cBhvr>
                                      <p:tavLst>
                                        <p:tav tm="0">
                                          <p:val>
                                            <p:strVal val="#ppt_x"/>
                                          </p:val>
                                        </p:tav>
                                        <p:tav tm="100000">
                                          <p:val>
                                            <p:strVal val="#ppt_x"/>
                                          </p:val>
                                        </p:tav>
                                      </p:tavLst>
                                    </p:anim>
                                    <p:anim calcmode="lin" valueType="num">
                                      <p:cBhvr>
                                        <p:cTn id="53" dur="700" fill="hold"/>
                                        <p:tgtEl>
                                          <p:spTgt spid="2"/>
                                        </p:tgtEl>
                                        <p:attrNameLst>
                                          <p:attrName>ppt_y</p:attrName>
                                        </p:attrNameLst>
                                      </p:cBhvr>
                                      <p:tavLst>
                                        <p:tav tm="0">
                                          <p:val>
                                            <p:strVal val="#ppt_y-.1"/>
                                          </p:val>
                                        </p:tav>
                                        <p:tav tm="100000">
                                          <p:val>
                                            <p:strVal val="#ppt_y"/>
                                          </p:val>
                                        </p:tav>
                                      </p:tavLst>
                                    </p:anim>
                                  </p:childTnLst>
                                </p:cTn>
                              </p:par>
                            </p:childTnLst>
                          </p:cTn>
                        </p:par>
                        <p:par>
                          <p:cTn id="54" fill="hold">
                            <p:stCondLst>
                              <p:cond delay="3750"/>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46"/>
                                        </p:tgtEl>
                                        <p:attrNameLst>
                                          <p:attrName>style.visibility</p:attrName>
                                        </p:attrNameLst>
                                      </p:cBhvr>
                                      <p:to>
                                        <p:strVal val="visible"/>
                                      </p:to>
                                    </p:set>
                                    <p:anim by="(-#ppt_w*2)" calcmode="lin" valueType="num">
                                      <p:cBhvr rctx="PPT">
                                        <p:cTn id="57" dur="250" autoRev="1" fill="hold">
                                          <p:stCondLst>
                                            <p:cond delay="0"/>
                                          </p:stCondLst>
                                        </p:cTn>
                                        <p:tgtEl>
                                          <p:spTgt spid="46"/>
                                        </p:tgtEl>
                                        <p:attrNameLst>
                                          <p:attrName>ppt_w</p:attrName>
                                        </p:attrNameLst>
                                      </p:cBhvr>
                                    </p:anim>
                                    <p:anim by="(#ppt_w*0.50)" calcmode="lin" valueType="num">
                                      <p:cBhvr>
                                        <p:cTn id="58" dur="250" decel="50000" autoRev="1" fill="hold">
                                          <p:stCondLst>
                                            <p:cond delay="0"/>
                                          </p:stCondLst>
                                        </p:cTn>
                                        <p:tgtEl>
                                          <p:spTgt spid="46"/>
                                        </p:tgtEl>
                                        <p:attrNameLst>
                                          <p:attrName>ppt_x</p:attrName>
                                        </p:attrNameLst>
                                      </p:cBhvr>
                                    </p:anim>
                                    <p:anim from="(-#ppt_h/2)" to="(#ppt_y)" calcmode="lin" valueType="num">
                                      <p:cBhvr>
                                        <p:cTn id="59" dur="500" fill="hold">
                                          <p:stCondLst>
                                            <p:cond delay="0"/>
                                          </p:stCondLst>
                                        </p:cTn>
                                        <p:tgtEl>
                                          <p:spTgt spid="46"/>
                                        </p:tgtEl>
                                        <p:attrNameLst>
                                          <p:attrName>ppt_y</p:attrName>
                                        </p:attrNameLst>
                                      </p:cBhvr>
                                    </p:anim>
                                    <p:animRot by="21600000">
                                      <p:cBhvr>
                                        <p:cTn id="60" dur="500" fill="hold">
                                          <p:stCondLst>
                                            <p:cond delay="0"/>
                                          </p:stCondLst>
                                        </p:cTn>
                                        <p:tgtEl>
                                          <p:spTgt spid="46"/>
                                        </p:tgtEl>
                                        <p:attrNameLst>
                                          <p:attrName>r</p:attrName>
                                        </p:attrNameLst>
                                      </p:cBhvr>
                                    </p:animRot>
                                  </p:childTnLst>
                                </p:cTn>
                              </p:par>
                            </p:childTnLst>
                          </p:cTn>
                        </p:par>
                        <p:par>
                          <p:cTn id="61" fill="hold">
                            <p:stCondLst>
                              <p:cond delay="4350"/>
                            </p:stCondLst>
                            <p:childTnLst>
                              <p:par>
                                <p:cTn id="62" presetID="47" presetClass="entr" presetSubtype="0" fill="hold" nodeType="after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700"/>
                                        <p:tgtEl>
                                          <p:spTgt spid="3"/>
                                        </p:tgtEl>
                                      </p:cBhvr>
                                    </p:animEffect>
                                    <p:anim calcmode="lin" valueType="num">
                                      <p:cBhvr>
                                        <p:cTn id="65" dur="700" fill="hold"/>
                                        <p:tgtEl>
                                          <p:spTgt spid="3"/>
                                        </p:tgtEl>
                                        <p:attrNameLst>
                                          <p:attrName>ppt_x</p:attrName>
                                        </p:attrNameLst>
                                      </p:cBhvr>
                                      <p:tavLst>
                                        <p:tav tm="0">
                                          <p:val>
                                            <p:strVal val="#ppt_x"/>
                                          </p:val>
                                        </p:tav>
                                        <p:tav tm="100000">
                                          <p:val>
                                            <p:strVal val="#ppt_x"/>
                                          </p:val>
                                        </p:tav>
                                      </p:tavLst>
                                    </p:anim>
                                    <p:anim calcmode="lin" valueType="num">
                                      <p:cBhvr>
                                        <p:cTn id="66" dur="700" fill="hold"/>
                                        <p:tgtEl>
                                          <p:spTgt spid="3"/>
                                        </p:tgtEl>
                                        <p:attrNameLst>
                                          <p:attrName>ppt_y</p:attrName>
                                        </p:attrNameLst>
                                      </p:cBhvr>
                                      <p:tavLst>
                                        <p:tav tm="0">
                                          <p:val>
                                            <p:strVal val="#ppt_y-.1"/>
                                          </p:val>
                                        </p:tav>
                                        <p:tav tm="100000">
                                          <p:val>
                                            <p:strVal val="#ppt_y"/>
                                          </p:val>
                                        </p:tav>
                                      </p:tavLst>
                                    </p:anim>
                                  </p:childTnLst>
                                </p:cTn>
                              </p:par>
                            </p:childTnLst>
                          </p:cTn>
                        </p:par>
                        <p:par>
                          <p:cTn id="67" fill="hold">
                            <p:stCondLst>
                              <p:cond delay="5050"/>
                            </p:stCondLst>
                            <p:childTnLst>
                              <p:par>
                                <p:cTn id="68" presetID="56" presetClass="entr" presetSubtype="0" fill="hold" grpId="0" nodeType="afterEffect">
                                  <p:stCondLst>
                                    <p:cond delay="0"/>
                                  </p:stCondLst>
                                  <p:iterate type="lt">
                                    <p:tmPct val="10000"/>
                                  </p:iterate>
                                  <p:childTnLst>
                                    <p:set>
                                      <p:cBhvr>
                                        <p:cTn id="69" dur="1" fill="hold">
                                          <p:stCondLst>
                                            <p:cond delay="0"/>
                                          </p:stCondLst>
                                        </p:cTn>
                                        <p:tgtEl>
                                          <p:spTgt spid="47"/>
                                        </p:tgtEl>
                                        <p:attrNameLst>
                                          <p:attrName>style.visibility</p:attrName>
                                        </p:attrNameLst>
                                      </p:cBhvr>
                                      <p:to>
                                        <p:strVal val="visible"/>
                                      </p:to>
                                    </p:set>
                                    <p:anim by="(-#ppt_w*2)" calcmode="lin" valueType="num">
                                      <p:cBhvr rctx="PPT">
                                        <p:cTn id="70" dur="250" autoRev="1" fill="hold">
                                          <p:stCondLst>
                                            <p:cond delay="0"/>
                                          </p:stCondLst>
                                        </p:cTn>
                                        <p:tgtEl>
                                          <p:spTgt spid="47"/>
                                        </p:tgtEl>
                                        <p:attrNameLst>
                                          <p:attrName>ppt_w</p:attrName>
                                        </p:attrNameLst>
                                      </p:cBhvr>
                                    </p:anim>
                                    <p:anim by="(#ppt_w*0.50)" calcmode="lin" valueType="num">
                                      <p:cBhvr>
                                        <p:cTn id="71" dur="250" decel="50000" autoRev="1" fill="hold">
                                          <p:stCondLst>
                                            <p:cond delay="0"/>
                                          </p:stCondLst>
                                        </p:cTn>
                                        <p:tgtEl>
                                          <p:spTgt spid="47"/>
                                        </p:tgtEl>
                                        <p:attrNameLst>
                                          <p:attrName>ppt_x</p:attrName>
                                        </p:attrNameLst>
                                      </p:cBhvr>
                                    </p:anim>
                                    <p:anim from="(-#ppt_h/2)" to="(#ppt_y)" calcmode="lin" valueType="num">
                                      <p:cBhvr>
                                        <p:cTn id="72" dur="500" fill="hold">
                                          <p:stCondLst>
                                            <p:cond delay="0"/>
                                          </p:stCondLst>
                                        </p:cTn>
                                        <p:tgtEl>
                                          <p:spTgt spid="47"/>
                                        </p:tgtEl>
                                        <p:attrNameLst>
                                          <p:attrName>ppt_y</p:attrName>
                                        </p:attrNameLst>
                                      </p:cBhvr>
                                    </p:anim>
                                    <p:animRot by="21600000">
                                      <p:cBhvr>
                                        <p:cTn id="73" dur="500" fill="hold">
                                          <p:stCondLst>
                                            <p:cond delay="0"/>
                                          </p:stCondLst>
                                        </p:cTn>
                                        <p:tgtEl>
                                          <p:spTgt spid="47"/>
                                        </p:tgtEl>
                                        <p:attrNameLst>
                                          <p:attrName>r</p:attrName>
                                        </p:attrNameLst>
                                      </p:cBhvr>
                                    </p:animRo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wipe(up)">
                                      <p:cBhvr>
                                        <p:cTn id="78" dur="500"/>
                                        <p:tgtEl>
                                          <p:spTgt spid="6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wipe(left)">
                                      <p:cBhvr>
                                        <p:cTn id="81" dur="500"/>
                                        <p:tgtEl>
                                          <p:spTgt spid="7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wipe(up)">
                                      <p:cBhvr>
                                        <p:cTn id="84" dur="500"/>
                                        <p:tgtEl>
                                          <p:spTgt spid="69"/>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wipe(left)">
                                      <p:cBhvr>
                                        <p:cTn id="87" dur="500"/>
                                        <p:tgtEl>
                                          <p:spTgt spid="72"/>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wipe(up)">
                                      <p:cBhvr>
                                        <p:cTn id="90" dur="500"/>
                                        <p:tgtEl>
                                          <p:spTgt spid="70"/>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73"/>
                                        </p:tgtEl>
                                        <p:attrNameLst>
                                          <p:attrName>style.visibility</p:attrName>
                                        </p:attrNameLst>
                                      </p:cBhvr>
                                      <p:to>
                                        <p:strVal val="visible"/>
                                      </p:to>
                                    </p:set>
                                    <p:animEffect transition="in" filter="wipe(left)">
                                      <p:cBhvr>
                                        <p:cTn id="93" dur="500"/>
                                        <p:tgtEl>
                                          <p:spTgt spid="73"/>
                                        </p:tgtEl>
                                      </p:cBhvr>
                                    </p:animEffect>
                                  </p:childTnLst>
                                </p:cTn>
                              </p:par>
                            </p:childTnLst>
                          </p:cTn>
                        </p:par>
                        <p:par>
                          <p:cTn id="94" fill="hold">
                            <p:stCondLst>
                              <p:cond delay="500"/>
                            </p:stCondLst>
                            <p:childTnLst>
                              <p:par>
                                <p:cTn id="95" presetID="56" presetClass="entr" presetSubtype="0" fill="hold" grpId="0" nodeType="afterEffect">
                                  <p:stCondLst>
                                    <p:cond delay="0"/>
                                  </p:stCondLst>
                                  <p:iterate type="lt">
                                    <p:tmPct val="10000"/>
                                  </p:iterate>
                                  <p:childTnLst>
                                    <p:set>
                                      <p:cBhvr>
                                        <p:cTn id="96" dur="1" fill="hold">
                                          <p:stCondLst>
                                            <p:cond delay="0"/>
                                          </p:stCondLst>
                                        </p:cTn>
                                        <p:tgtEl>
                                          <p:spTgt spid="64"/>
                                        </p:tgtEl>
                                        <p:attrNameLst>
                                          <p:attrName>style.visibility</p:attrName>
                                        </p:attrNameLst>
                                      </p:cBhvr>
                                      <p:to>
                                        <p:strVal val="visible"/>
                                      </p:to>
                                    </p:set>
                                    <p:anim by="(-#ppt_w*2)" calcmode="lin" valueType="num">
                                      <p:cBhvr rctx="PPT">
                                        <p:cTn id="97" dur="250" autoRev="1" fill="hold">
                                          <p:stCondLst>
                                            <p:cond delay="0"/>
                                          </p:stCondLst>
                                        </p:cTn>
                                        <p:tgtEl>
                                          <p:spTgt spid="64"/>
                                        </p:tgtEl>
                                        <p:attrNameLst>
                                          <p:attrName>ppt_w</p:attrName>
                                        </p:attrNameLst>
                                      </p:cBhvr>
                                    </p:anim>
                                    <p:anim by="(#ppt_w*0.50)" calcmode="lin" valueType="num">
                                      <p:cBhvr>
                                        <p:cTn id="98" dur="250" decel="50000" autoRev="1" fill="hold">
                                          <p:stCondLst>
                                            <p:cond delay="0"/>
                                          </p:stCondLst>
                                        </p:cTn>
                                        <p:tgtEl>
                                          <p:spTgt spid="64"/>
                                        </p:tgtEl>
                                        <p:attrNameLst>
                                          <p:attrName>ppt_x</p:attrName>
                                        </p:attrNameLst>
                                      </p:cBhvr>
                                    </p:anim>
                                    <p:anim from="(-#ppt_h/2)" to="(#ppt_y)" calcmode="lin" valueType="num">
                                      <p:cBhvr>
                                        <p:cTn id="99" dur="500" fill="hold">
                                          <p:stCondLst>
                                            <p:cond delay="0"/>
                                          </p:stCondLst>
                                        </p:cTn>
                                        <p:tgtEl>
                                          <p:spTgt spid="64"/>
                                        </p:tgtEl>
                                        <p:attrNameLst>
                                          <p:attrName>ppt_y</p:attrName>
                                        </p:attrNameLst>
                                      </p:cBhvr>
                                    </p:anim>
                                    <p:animRot by="21600000">
                                      <p:cBhvr>
                                        <p:cTn id="100" dur="500" fill="hold">
                                          <p:stCondLst>
                                            <p:cond delay="0"/>
                                          </p:stCondLst>
                                        </p:cTn>
                                        <p:tgtEl>
                                          <p:spTgt spid="64"/>
                                        </p:tgtEl>
                                        <p:attrNameLst>
                                          <p:attrName>r</p:attrName>
                                        </p:attrNameLst>
                                      </p:cBhvr>
                                    </p:animRot>
                                  </p:childTnLst>
                                </p:cTn>
                              </p:par>
                              <p:par>
                                <p:cTn id="101" presetID="56" presetClass="entr" presetSubtype="0" fill="hold" grpId="0" nodeType="withEffect">
                                  <p:stCondLst>
                                    <p:cond delay="0"/>
                                  </p:stCondLst>
                                  <p:iterate type="lt">
                                    <p:tmPct val="10000"/>
                                  </p:iterate>
                                  <p:childTnLst>
                                    <p:set>
                                      <p:cBhvr>
                                        <p:cTn id="102" dur="1" fill="hold">
                                          <p:stCondLst>
                                            <p:cond delay="0"/>
                                          </p:stCondLst>
                                        </p:cTn>
                                        <p:tgtEl>
                                          <p:spTgt spid="65"/>
                                        </p:tgtEl>
                                        <p:attrNameLst>
                                          <p:attrName>style.visibility</p:attrName>
                                        </p:attrNameLst>
                                      </p:cBhvr>
                                      <p:to>
                                        <p:strVal val="visible"/>
                                      </p:to>
                                    </p:set>
                                    <p:anim by="(-#ppt_w*2)" calcmode="lin" valueType="num">
                                      <p:cBhvr rctx="PPT">
                                        <p:cTn id="103" dur="250" autoRev="1" fill="hold">
                                          <p:stCondLst>
                                            <p:cond delay="0"/>
                                          </p:stCondLst>
                                        </p:cTn>
                                        <p:tgtEl>
                                          <p:spTgt spid="65"/>
                                        </p:tgtEl>
                                        <p:attrNameLst>
                                          <p:attrName>ppt_w</p:attrName>
                                        </p:attrNameLst>
                                      </p:cBhvr>
                                    </p:anim>
                                    <p:anim by="(#ppt_w*0.50)" calcmode="lin" valueType="num">
                                      <p:cBhvr>
                                        <p:cTn id="104" dur="250" decel="50000" autoRev="1" fill="hold">
                                          <p:stCondLst>
                                            <p:cond delay="0"/>
                                          </p:stCondLst>
                                        </p:cTn>
                                        <p:tgtEl>
                                          <p:spTgt spid="65"/>
                                        </p:tgtEl>
                                        <p:attrNameLst>
                                          <p:attrName>ppt_x</p:attrName>
                                        </p:attrNameLst>
                                      </p:cBhvr>
                                    </p:anim>
                                    <p:anim from="(-#ppt_h/2)" to="(#ppt_y)" calcmode="lin" valueType="num">
                                      <p:cBhvr>
                                        <p:cTn id="105" dur="500" fill="hold">
                                          <p:stCondLst>
                                            <p:cond delay="0"/>
                                          </p:stCondLst>
                                        </p:cTn>
                                        <p:tgtEl>
                                          <p:spTgt spid="65"/>
                                        </p:tgtEl>
                                        <p:attrNameLst>
                                          <p:attrName>ppt_y</p:attrName>
                                        </p:attrNameLst>
                                      </p:cBhvr>
                                    </p:anim>
                                    <p:animRot by="21600000">
                                      <p:cBhvr>
                                        <p:cTn id="106" dur="500" fill="hold">
                                          <p:stCondLst>
                                            <p:cond delay="0"/>
                                          </p:stCondLst>
                                        </p:cTn>
                                        <p:tgtEl>
                                          <p:spTgt spid="65"/>
                                        </p:tgtEl>
                                        <p:attrNameLst>
                                          <p:attrName>r</p:attrName>
                                        </p:attrNameLst>
                                      </p:cBhvr>
                                    </p:animRot>
                                  </p:childTnLst>
                                </p:cTn>
                              </p:par>
                              <p:par>
                                <p:cTn id="107" presetID="56" presetClass="entr" presetSubtype="0" fill="hold" grpId="0" nodeType="withEffect">
                                  <p:stCondLst>
                                    <p:cond delay="0"/>
                                  </p:stCondLst>
                                  <p:iterate type="lt">
                                    <p:tmPct val="10000"/>
                                  </p:iterate>
                                  <p:childTnLst>
                                    <p:set>
                                      <p:cBhvr>
                                        <p:cTn id="108" dur="1" fill="hold">
                                          <p:stCondLst>
                                            <p:cond delay="0"/>
                                          </p:stCondLst>
                                        </p:cTn>
                                        <p:tgtEl>
                                          <p:spTgt spid="66"/>
                                        </p:tgtEl>
                                        <p:attrNameLst>
                                          <p:attrName>style.visibility</p:attrName>
                                        </p:attrNameLst>
                                      </p:cBhvr>
                                      <p:to>
                                        <p:strVal val="visible"/>
                                      </p:to>
                                    </p:set>
                                    <p:anim by="(-#ppt_w*2)" calcmode="lin" valueType="num">
                                      <p:cBhvr rctx="PPT">
                                        <p:cTn id="109" dur="250" autoRev="1" fill="hold">
                                          <p:stCondLst>
                                            <p:cond delay="0"/>
                                          </p:stCondLst>
                                        </p:cTn>
                                        <p:tgtEl>
                                          <p:spTgt spid="66"/>
                                        </p:tgtEl>
                                        <p:attrNameLst>
                                          <p:attrName>ppt_w</p:attrName>
                                        </p:attrNameLst>
                                      </p:cBhvr>
                                    </p:anim>
                                    <p:anim by="(#ppt_w*0.50)" calcmode="lin" valueType="num">
                                      <p:cBhvr>
                                        <p:cTn id="110" dur="250" decel="50000" autoRev="1" fill="hold">
                                          <p:stCondLst>
                                            <p:cond delay="0"/>
                                          </p:stCondLst>
                                        </p:cTn>
                                        <p:tgtEl>
                                          <p:spTgt spid="66"/>
                                        </p:tgtEl>
                                        <p:attrNameLst>
                                          <p:attrName>ppt_x</p:attrName>
                                        </p:attrNameLst>
                                      </p:cBhvr>
                                    </p:anim>
                                    <p:anim from="(-#ppt_h/2)" to="(#ppt_y)" calcmode="lin" valueType="num">
                                      <p:cBhvr>
                                        <p:cTn id="111" dur="500" fill="hold">
                                          <p:stCondLst>
                                            <p:cond delay="0"/>
                                          </p:stCondLst>
                                        </p:cTn>
                                        <p:tgtEl>
                                          <p:spTgt spid="66"/>
                                        </p:tgtEl>
                                        <p:attrNameLst>
                                          <p:attrName>ppt_y</p:attrName>
                                        </p:attrNameLst>
                                      </p:cBhvr>
                                    </p:anim>
                                    <p:animRot by="21600000">
                                      <p:cBhvr>
                                        <p:cTn id="112" dur="500"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22" grpId="0"/>
      <p:bldP spid="23" grpId="0" bldLvl="0" animBg="1"/>
      <p:bldP spid="24" grpId="0" bldLvl="0" animBg="1"/>
      <p:bldP spid="25" grpId="0" bldLvl="0" animBg="1"/>
      <p:bldP spid="26" grpId="0"/>
      <p:bldP spid="27" grpId="0"/>
      <p:bldP spid="64" grpId="0"/>
      <p:bldP spid="65" grpId="0"/>
      <p:bldP spid="66" grpId="0"/>
      <p:bldP spid="68" grpId="0" animBg="1"/>
      <p:bldP spid="69" grpId="0" animBg="1"/>
      <p:bldP spid="70" grpId="0" animBg="1"/>
      <p:bldP spid="71" grpId="0"/>
      <p:bldP spid="72" grpId="0"/>
      <p:bldP spid="7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22" name="TextBox 54"/>
          <p:cNvSpPr txBox="1"/>
          <p:nvPr/>
        </p:nvSpPr>
        <p:spPr>
          <a:xfrm>
            <a:off x="615626" y="945882"/>
            <a:ext cx="2630017"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物联网的体系结构</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3"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4"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5"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6"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物联网安全架构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0" name="直接箭头连接符 29"/>
          <p:cNvCxnSpPr/>
          <p:nvPr/>
        </p:nvCxnSpPr>
        <p:spPr>
          <a:xfrm flipH="1" flipV="1">
            <a:off x="2616305" y="3175690"/>
            <a:ext cx="1350270" cy="1224032"/>
          </a:xfrm>
          <a:prstGeom prst="straightConnector1">
            <a:avLst/>
          </a:prstGeom>
          <a:ln w="412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33" name="Picture 4" descr="âçé¾æ¥è­¦å¨âçå¾çæç´¢ç»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798" y="2568321"/>
            <a:ext cx="1425208" cy="95013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âèªå¨å·æ°´ç­ç« pngâçå¾çæç´¢ç»æ"/>
          <p:cNvPicPr>
            <a:picLocks noChangeAspect="1" noChangeArrowheads="1"/>
          </p:cNvPicPr>
          <p:nvPr/>
        </p:nvPicPr>
        <p:blipFill rotWithShape="1">
          <a:blip r:embed="rId4">
            <a:extLst>
              <a:ext uri="{28A0092B-C50C-407E-A947-70E740481C1C}">
                <a14:useLocalDpi xmlns:a14="http://schemas.microsoft.com/office/drawing/2010/main" val="0"/>
              </a:ext>
            </a:extLst>
          </a:blip>
          <a:srcRect l="16307" r="62360" b="22779"/>
          <a:stretch/>
        </p:blipFill>
        <p:spPr bwMode="auto">
          <a:xfrm>
            <a:off x="1316139" y="4174435"/>
            <a:ext cx="753659" cy="108667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âæ¥è­¦å¨ pngâçå¾çæç´¢ç»æ"/>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844" t="14127" r="22002" b="16521"/>
          <a:stretch/>
        </p:blipFill>
        <p:spPr bwMode="auto">
          <a:xfrm>
            <a:off x="1397139" y="5951212"/>
            <a:ext cx="675861" cy="8655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âä¸»æº pngâçå¾çæç´¢ç»æ"/>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6341" t="6074" r="22083" b="4239"/>
          <a:stretch/>
        </p:blipFill>
        <p:spPr bwMode="auto">
          <a:xfrm>
            <a:off x="4056909" y="4334346"/>
            <a:ext cx="980866" cy="142865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7" descr="EndUser_CiscoWorks"/>
          <p:cNvPicPr>
            <a:picLocks noChangeAspect="1" noChangeArrowheads="1"/>
          </p:cNvPicPr>
          <p:nvPr/>
        </p:nvPicPr>
        <p:blipFill>
          <a:blip r:embed="rId7"/>
          <a:srcRect/>
          <a:stretch>
            <a:fillRect/>
          </a:stretch>
        </p:blipFill>
        <p:spPr bwMode="auto">
          <a:xfrm flipH="1">
            <a:off x="7633697" y="4964844"/>
            <a:ext cx="1288417" cy="1638110"/>
          </a:xfrm>
          <a:prstGeom prst="rect">
            <a:avLst/>
          </a:prstGeom>
          <a:noFill/>
          <a:ln w="9525">
            <a:noFill/>
            <a:miter lim="800000"/>
            <a:headEnd/>
            <a:tailEnd/>
          </a:ln>
        </p:spPr>
      </p:pic>
      <p:cxnSp>
        <p:nvCxnSpPr>
          <p:cNvPr id="40" name="直接箭头连接符 39"/>
          <p:cNvCxnSpPr/>
          <p:nvPr/>
        </p:nvCxnSpPr>
        <p:spPr>
          <a:xfrm flipH="1">
            <a:off x="2299344" y="4717774"/>
            <a:ext cx="1468447" cy="0"/>
          </a:xfrm>
          <a:prstGeom prst="straightConnector1">
            <a:avLst/>
          </a:prstGeom>
          <a:ln w="4127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2299344" y="5303226"/>
            <a:ext cx="1561212" cy="711759"/>
          </a:xfrm>
          <a:prstGeom prst="straightConnector1">
            <a:avLst/>
          </a:prstGeom>
          <a:ln w="4127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5128110" y="4174435"/>
            <a:ext cx="868733" cy="543339"/>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12" descr="âåºç« pngâçå¾çæç´¢ç»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02860" y="3250888"/>
            <a:ext cx="1224905" cy="1797785"/>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直接箭头连接符 43"/>
          <p:cNvCxnSpPr/>
          <p:nvPr/>
        </p:nvCxnSpPr>
        <p:spPr>
          <a:xfrm flipH="1" flipV="1">
            <a:off x="7433782" y="4334346"/>
            <a:ext cx="574705" cy="489446"/>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16"/>
          <p:cNvSpPr txBox="1"/>
          <p:nvPr/>
        </p:nvSpPr>
        <p:spPr>
          <a:xfrm>
            <a:off x="900261" y="2163508"/>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烟雾传感器</a:t>
            </a:r>
          </a:p>
        </p:txBody>
      </p:sp>
      <p:sp>
        <p:nvSpPr>
          <p:cNvPr id="49" name="TextBox 16"/>
          <p:cNvSpPr txBox="1"/>
          <p:nvPr/>
        </p:nvSpPr>
        <p:spPr>
          <a:xfrm>
            <a:off x="707942" y="1425208"/>
            <a:ext cx="1716044" cy="376994"/>
          </a:xfrm>
          <a:prstGeom prst="rect">
            <a:avLst/>
          </a:prstGeom>
          <a:noFill/>
        </p:spPr>
        <p:txBody>
          <a:bodyPr wrap="square" lIns="68549" tIns="34274" rIns="68549" bIns="34274" rtlCol="0">
            <a:spAutoFit/>
          </a:bodyPr>
          <a:lstStyle/>
          <a:p>
            <a:pPr algn="ctr"/>
            <a:r>
              <a:rPr lang="zh-CN" altLang="en-US" sz="2000" b="1" dirty="0">
                <a:solidFill>
                  <a:srgbClr val="C00000"/>
                </a:solidFill>
                <a:latin typeface="+mj-ea"/>
                <a:ea typeface="+mj-ea"/>
              </a:rPr>
              <a:t>火灾报警系统</a:t>
            </a:r>
          </a:p>
        </p:txBody>
      </p:sp>
      <p:sp>
        <p:nvSpPr>
          <p:cNvPr id="52" name="TextBox 16"/>
          <p:cNvSpPr txBox="1"/>
          <p:nvPr/>
        </p:nvSpPr>
        <p:spPr>
          <a:xfrm>
            <a:off x="3689320" y="3943826"/>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服务器</a:t>
            </a:r>
          </a:p>
        </p:txBody>
      </p:sp>
      <p:sp>
        <p:nvSpPr>
          <p:cNvPr id="53" name="TextBox 16"/>
          <p:cNvSpPr txBox="1"/>
          <p:nvPr/>
        </p:nvSpPr>
        <p:spPr>
          <a:xfrm>
            <a:off x="1080798" y="3812623"/>
            <a:ext cx="1214550" cy="376994"/>
          </a:xfrm>
          <a:prstGeom prst="rect">
            <a:avLst/>
          </a:prstGeom>
          <a:noFill/>
        </p:spPr>
        <p:txBody>
          <a:bodyPr wrap="square" lIns="68549" tIns="34274" rIns="68549" bIns="34274" rtlCol="0">
            <a:spAutoFit/>
          </a:bodyPr>
          <a:lstStyle/>
          <a:p>
            <a:pPr algn="ctr"/>
            <a:r>
              <a:rPr lang="zh-CN" altLang="en-US" sz="2000" b="1" dirty="0">
                <a:latin typeface="+mj-ea"/>
                <a:ea typeface="+mj-ea"/>
              </a:rPr>
              <a:t>喷水器</a:t>
            </a:r>
          </a:p>
        </p:txBody>
      </p:sp>
      <p:sp>
        <p:nvSpPr>
          <p:cNvPr id="54" name="TextBox 16"/>
          <p:cNvSpPr txBox="1"/>
          <p:nvPr/>
        </p:nvSpPr>
        <p:spPr>
          <a:xfrm>
            <a:off x="1039627" y="5576624"/>
            <a:ext cx="1214550" cy="376994"/>
          </a:xfrm>
          <a:prstGeom prst="rect">
            <a:avLst/>
          </a:prstGeom>
          <a:noFill/>
        </p:spPr>
        <p:txBody>
          <a:bodyPr wrap="square" lIns="68549" tIns="34274" rIns="68549" bIns="34274" rtlCol="0">
            <a:spAutoFit/>
          </a:bodyPr>
          <a:lstStyle/>
          <a:p>
            <a:pPr algn="ctr"/>
            <a:r>
              <a:rPr lang="zh-CN" altLang="en-US" sz="2000" b="1" dirty="0">
                <a:latin typeface="+mj-ea"/>
                <a:ea typeface="+mj-ea"/>
              </a:rPr>
              <a:t>警报器</a:t>
            </a:r>
          </a:p>
        </p:txBody>
      </p:sp>
      <p:sp>
        <p:nvSpPr>
          <p:cNvPr id="58" name="TextBox 16"/>
          <p:cNvSpPr txBox="1"/>
          <p:nvPr/>
        </p:nvSpPr>
        <p:spPr>
          <a:xfrm>
            <a:off x="5820954" y="4975621"/>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核心网</a:t>
            </a:r>
          </a:p>
        </p:txBody>
      </p:sp>
      <p:sp>
        <p:nvSpPr>
          <p:cNvPr id="59" name="TextBox 16"/>
          <p:cNvSpPr txBox="1"/>
          <p:nvPr/>
        </p:nvSpPr>
        <p:spPr>
          <a:xfrm>
            <a:off x="6469743" y="5793951"/>
            <a:ext cx="1716044" cy="376994"/>
          </a:xfrm>
          <a:prstGeom prst="rect">
            <a:avLst/>
          </a:prstGeom>
          <a:noFill/>
        </p:spPr>
        <p:txBody>
          <a:bodyPr wrap="square" lIns="68549" tIns="34274" rIns="68549" bIns="34274" rtlCol="0">
            <a:spAutoFit/>
          </a:bodyPr>
          <a:lstStyle/>
          <a:p>
            <a:pPr algn="ctr"/>
            <a:r>
              <a:rPr lang="zh-CN" altLang="en-US" sz="2000" b="1" dirty="0">
                <a:latin typeface="+mj-ea"/>
                <a:ea typeface="+mj-ea"/>
              </a:rPr>
              <a:t>远程管理人员</a:t>
            </a:r>
          </a:p>
        </p:txBody>
      </p:sp>
      <p:sp>
        <p:nvSpPr>
          <p:cNvPr id="60" name="TextBox 16"/>
          <p:cNvSpPr txBox="1"/>
          <p:nvPr/>
        </p:nvSpPr>
        <p:spPr>
          <a:xfrm>
            <a:off x="513251" y="4251792"/>
            <a:ext cx="435208" cy="1546545"/>
          </a:xfrm>
          <a:prstGeom prst="rect">
            <a:avLst/>
          </a:prstGeom>
          <a:noFill/>
        </p:spPr>
        <p:txBody>
          <a:bodyPr wrap="square" lIns="68549" tIns="34274" rIns="68549" bIns="34274" rtlCol="0">
            <a:spAutoFit/>
          </a:bodyPr>
          <a:lstStyle/>
          <a:p>
            <a:pPr algn="ctr"/>
            <a:r>
              <a:rPr lang="zh-CN" altLang="en-US" sz="2400" b="1" dirty="0">
                <a:solidFill>
                  <a:srgbClr val="FF0000"/>
                </a:solidFill>
                <a:latin typeface="+mj-ea"/>
                <a:ea typeface="+mj-ea"/>
              </a:rPr>
              <a:t>智能处理</a:t>
            </a:r>
          </a:p>
        </p:txBody>
      </p:sp>
      <p:sp>
        <p:nvSpPr>
          <p:cNvPr id="61" name="TextBox 16"/>
          <p:cNvSpPr txBox="1"/>
          <p:nvPr/>
        </p:nvSpPr>
        <p:spPr>
          <a:xfrm>
            <a:off x="2583048" y="2244231"/>
            <a:ext cx="1505269" cy="438549"/>
          </a:xfrm>
          <a:prstGeom prst="rect">
            <a:avLst/>
          </a:prstGeom>
          <a:noFill/>
        </p:spPr>
        <p:txBody>
          <a:bodyPr wrap="square" lIns="68549" tIns="34274" rIns="68549" bIns="34274" rtlCol="0">
            <a:spAutoFit/>
          </a:bodyPr>
          <a:lstStyle/>
          <a:p>
            <a:pPr algn="ctr"/>
            <a:r>
              <a:rPr lang="zh-CN" altLang="en-US" sz="2400" b="1" dirty="0">
                <a:solidFill>
                  <a:srgbClr val="FF0000"/>
                </a:solidFill>
                <a:latin typeface="+mj-ea"/>
                <a:ea typeface="+mj-ea"/>
              </a:rPr>
              <a:t>全面感知</a:t>
            </a:r>
          </a:p>
        </p:txBody>
      </p:sp>
      <p:sp>
        <p:nvSpPr>
          <p:cNvPr id="62" name="TextBox 16"/>
          <p:cNvSpPr txBox="1"/>
          <p:nvPr/>
        </p:nvSpPr>
        <p:spPr>
          <a:xfrm>
            <a:off x="3720370" y="3280568"/>
            <a:ext cx="1684994" cy="438549"/>
          </a:xfrm>
          <a:prstGeom prst="rect">
            <a:avLst/>
          </a:prstGeom>
          <a:noFill/>
        </p:spPr>
        <p:txBody>
          <a:bodyPr wrap="square" lIns="68549" tIns="34274" rIns="68549" bIns="34274" rtlCol="0">
            <a:spAutoFit/>
          </a:bodyPr>
          <a:lstStyle/>
          <a:p>
            <a:pPr algn="ctr"/>
            <a:r>
              <a:rPr lang="zh-CN" altLang="en-US" sz="2400" b="1" dirty="0">
                <a:solidFill>
                  <a:srgbClr val="FF0000"/>
                </a:solidFill>
                <a:latin typeface="+mj-ea"/>
                <a:ea typeface="+mj-ea"/>
              </a:rPr>
              <a:t>可靠传输</a:t>
            </a:r>
          </a:p>
        </p:txBody>
      </p:sp>
    </p:spTree>
    <p:extLst>
      <p:ext uri="{BB962C8B-B14F-4D97-AF65-F5344CB8AC3E}">
        <p14:creationId xmlns:p14="http://schemas.microsoft.com/office/powerpoint/2010/main" val="266051217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250" fill="hold"/>
                                        <p:tgtEl>
                                          <p:spTgt spid="61"/>
                                        </p:tgtEl>
                                        <p:attrNameLst>
                                          <p:attrName>ppt_w</p:attrName>
                                        </p:attrNameLst>
                                      </p:cBhvr>
                                      <p:tavLst>
                                        <p:tav tm="0">
                                          <p:val>
                                            <p:strVal val="(6*min(max(#ppt_w*#ppt_h,.3),1)-7.4)/-.7*#ppt_w"/>
                                          </p:val>
                                        </p:tav>
                                        <p:tav tm="100000">
                                          <p:val>
                                            <p:strVal val="#ppt_w"/>
                                          </p:val>
                                        </p:tav>
                                      </p:tavLst>
                                    </p:anim>
                                    <p:anim calcmode="lin" valueType="num">
                                      <p:cBhvr>
                                        <p:cTn id="8" dur="250" fill="hold"/>
                                        <p:tgtEl>
                                          <p:spTgt spid="61"/>
                                        </p:tgtEl>
                                        <p:attrNameLst>
                                          <p:attrName>ppt_h</p:attrName>
                                        </p:attrNameLst>
                                      </p:cBhvr>
                                      <p:tavLst>
                                        <p:tav tm="0">
                                          <p:val>
                                            <p:strVal val="(6*min(max(#ppt_w*#ppt_h,.3),1)-7.4)/-.7*#ppt_h"/>
                                          </p:val>
                                        </p:tav>
                                        <p:tav tm="100000">
                                          <p:val>
                                            <p:strVal val="#ppt_h"/>
                                          </p:val>
                                        </p:tav>
                                      </p:tavLst>
                                    </p:anim>
                                    <p:anim calcmode="lin" valueType="num">
                                      <p:cBhvr>
                                        <p:cTn id="9" dur="250" fill="hold"/>
                                        <p:tgtEl>
                                          <p:spTgt spid="61"/>
                                        </p:tgtEl>
                                        <p:attrNameLst>
                                          <p:attrName>ppt_x</p:attrName>
                                        </p:attrNameLst>
                                      </p:cBhvr>
                                      <p:tavLst>
                                        <p:tav tm="0">
                                          <p:val>
                                            <p:fltVal val="0.5"/>
                                          </p:val>
                                        </p:tav>
                                        <p:tav tm="100000">
                                          <p:val>
                                            <p:strVal val="#ppt_x"/>
                                          </p:val>
                                        </p:tav>
                                      </p:tavLst>
                                    </p:anim>
                                    <p:anim calcmode="lin" valueType="num">
                                      <p:cBhvr>
                                        <p:cTn id="10" dur="250" fill="hold"/>
                                        <p:tgtEl>
                                          <p:spTgt spid="61"/>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36"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anim calcmode="lin" valueType="num">
                                      <p:cBhvr>
                                        <p:cTn id="15" dur="250" fill="hold"/>
                                        <p:tgtEl>
                                          <p:spTgt spid="62"/>
                                        </p:tgtEl>
                                        <p:attrNameLst>
                                          <p:attrName>ppt_w</p:attrName>
                                        </p:attrNameLst>
                                      </p:cBhvr>
                                      <p:tavLst>
                                        <p:tav tm="0">
                                          <p:val>
                                            <p:strVal val="(6*min(max(#ppt_w*#ppt_h,.3),1)-7.4)/-.7*#ppt_w"/>
                                          </p:val>
                                        </p:tav>
                                        <p:tav tm="100000">
                                          <p:val>
                                            <p:strVal val="#ppt_w"/>
                                          </p:val>
                                        </p:tav>
                                      </p:tavLst>
                                    </p:anim>
                                    <p:anim calcmode="lin" valueType="num">
                                      <p:cBhvr>
                                        <p:cTn id="16" dur="250" fill="hold"/>
                                        <p:tgtEl>
                                          <p:spTgt spid="62"/>
                                        </p:tgtEl>
                                        <p:attrNameLst>
                                          <p:attrName>ppt_h</p:attrName>
                                        </p:attrNameLst>
                                      </p:cBhvr>
                                      <p:tavLst>
                                        <p:tav tm="0">
                                          <p:val>
                                            <p:strVal val="(6*min(max(#ppt_w*#ppt_h,.3),1)-7.4)/-.7*#ppt_h"/>
                                          </p:val>
                                        </p:tav>
                                        <p:tav tm="100000">
                                          <p:val>
                                            <p:strVal val="#ppt_h"/>
                                          </p:val>
                                        </p:tav>
                                      </p:tavLst>
                                    </p:anim>
                                    <p:anim calcmode="lin" valueType="num">
                                      <p:cBhvr>
                                        <p:cTn id="17" dur="250" fill="hold"/>
                                        <p:tgtEl>
                                          <p:spTgt spid="62"/>
                                        </p:tgtEl>
                                        <p:attrNameLst>
                                          <p:attrName>ppt_x</p:attrName>
                                        </p:attrNameLst>
                                      </p:cBhvr>
                                      <p:tavLst>
                                        <p:tav tm="0">
                                          <p:val>
                                            <p:fltVal val="0.5"/>
                                          </p:val>
                                        </p:tav>
                                        <p:tav tm="100000">
                                          <p:val>
                                            <p:strVal val="#ppt_x"/>
                                          </p:val>
                                        </p:tav>
                                      </p:tavLst>
                                    </p:anim>
                                    <p:anim calcmode="lin" valueType="num">
                                      <p:cBhvr>
                                        <p:cTn id="18" dur="250" fill="hold"/>
                                        <p:tgtEl>
                                          <p:spTgt spid="62"/>
                                        </p:tgtEl>
                                        <p:attrNameLst>
                                          <p:attrName>ppt_y</p:attrName>
                                        </p:attrNameLst>
                                      </p:cBhvr>
                                      <p:tavLst>
                                        <p:tav tm="0">
                                          <p:val>
                                            <p:strVal val="1+(6*min(max(#ppt_w*#ppt_h,.3),1)-7.4)/-.7*#ppt_h/2"/>
                                          </p:val>
                                        </p:tav>
                                        <p:tav tm="100000">
                                          <p:val>
                                            <p:strVal val="#ppt_y"/>
                                          </p:val>
                                        </p:tav>
                                      </p:tavLst>
                                    </p:anim>
                                  </p:childTnLst>
                                </p:cTn>
                              </p:par>
                              <p:par>
                                <p:cTn id="19" presetID="22" presetClass="entr" presetSubtype="8"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right)">
                                      <p:cBhvr>
                                        <p:cTn id="25" dur="500"/>
                                        <p:tgtEl>
                                          <p:spTgt spid="40"/>
                                        </p:tgtEl>
                                      </p:cBhvr>
                                    </p:animEffect>
                                  </p:childTnLst>
                                </p:cTn>
                              </p:par>
                              <p:par>
                                <p:cTn id="26" presetID="22" presetClass="entr" presetSubtype="2"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16" presetClass="entr" presetSubtype="37"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arn(outVertical)">
                                      <p:cBhvr>
                                        <p:cTn id="31" dur="500"/>
                                        <p:tgtEl>
                                          <p:spTgt spid="42"/>
                                        </p:tgtEl>
                                      </p:cBhvr>
                                    </p:animEffect>
                                  </p:childTnLst>
                                </p:cTn>
                              </p:par>
                            </p:childTnLst>
                          </p:cTn>
                        </p:par>
                        <p:par>
                          <p:cTn id="32" fill="hold">
                            <p:stCondLst>
                              <p:cond delay="1000"/>
                            </p:stCondLst>
                            <p:childTnLst>
                              <p:par>
                                <p:cTn id="33" presetID="16" presetClass="entr" presetSubtype="37"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barn(outVertical)">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36" fill="hold" grpId="0" nodeType="click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p:cTn id="40" dur="250" fill="hold"/>
                                        <p:tgtEl>
                                          <p:spTgt spid="60"/>
                                        </p:tgtEl>
                                        <p:attrNameLst>
                                          <p:attrName>ppt_w</p:attrName>
                                        </p:attrNameLst>
                                      </p:cBhvr>
                                      <p:tavLst>
                                        <p:tav tm="0">
                                          <p:val>
                                            <p:strVal val="(6*min(max(#ppt_w*#ppt_h,.3),1)-7.4)/-.7*#ppt_w"/>
                                          </p:val>
                                        </p:tav>
                                        <p:tav tm="100000">
                                          <p:val>
                                            <p:strVal val="#ppt_w"/>
                                          </p:val>
                                        </p:tav>
                                      </p:tavLst>
                                    </p:anim>
                                    <p:anim calcmode="lin" valueType="num">
                                      <p:cBhvr>
                                        <p:cTn id="41" dur="250" fill="hold"/>
                                        <p:tgtEl>
                                          <p:spTgt spid="60"/>
                                        </p:tgtEl>
                                        <p:attrNameLst>
                                          <p:attrName>ppt_h</p:attrName>
                                        </p:attrNameLst>
                                      </p:cBhvr>
                                      <p:tavLst>
                                        <p:tav tm="0">
                                          <p:val>
                                            <p:strVal val="(6*min(max(#ppt_w*#ppt_h,.3),1)-7.4)/-.7*#ppt_h"/>
                                          </p:val>
                                        </p:tav>
                                        <p:tav tm="100000">
                                          <p:val>
                                            <p:strVal val="#ppt_h"/>
                                          </p:val>
                                        </p:tav>
                                      </p:tavLst>
                                    </p:anim>
                                    <p:anim calcmode="lin" valueType="num">
                                      <p:cBhvr>
                                        <p:cTn id="42" dur="250" fill="hold"/>
                                        <p:tgtEl>
                                          <p:spTgt spid="60"/>
                                        </p:tgtEl>
                                        <p:attrNameLst>
                                          <p:attrName>ppt_x</p:attrName>
                                        </p:attrNameLst>
                                      </p:cBhvr>
                                      <p:tavLst>
                                        <p:tav tm="0">
                                          <p:val>
                                            <p:fltVal val="0.5"/>
                                          </p:val>
                                        </p:tav>
                                        <p:tav tm="100000">
                                          <p:val>
                                            <p:strVal val="#ppt_x"/>
                                          </p:val>
                                        </p:tav>
                                      </p:tavLst>
                                    </p:anim>
                                    <p:anim calcmode="lin" valueType="num">
                                      <p:cBhvr>
                                        <p:cTn id="43" dur="250" fill="hold"/>
                                        <p:tgtEl>
                                          <p:spTgt spid="60"/>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83"/>
          <p:cNvSpPr>
            <a:spLocks noChangeArrowheads="1"/>
          </p:cNvSpPr>
          <p:nvPr/>
        </p:nvSpPr>
        <p:spPr bwMode="auto">
          <a:xfrm>
            <a:off x="6092349" y="1790215"/>
            <a:ext cx="2786608" cy="3736403"/>
          </a:xfrm>
          <a:prstGeom prst="rect">
            <a:avLst/>
          </a:prstGeom>
          <a:solidFill>
            <a:srgbClr val="F2F2F2"/>
          </a:solidFill>
          <a:ln w="9525" cmpd="sng">
            <a:solidFill>
              <a:schemeClr val="accent1"/>
            </a:solidFill>
            <a:miter lim="800000"/>
          </a:ln>
        </p:spPr>
        <p:txBody>
          <a:bodyPr lIns="68549" tIns="34274" rIns="68549" bIns="34274"/>
          <a:lstStyle/>
          <a:p>
            <a:endParaRPr lang="zh-CN" altLang="en-US" sz="1350"/>
          </a:p>
        </p:txBody>
      </p:sp>
      <p:sp>
        <p:nvSpPr>
          <p:cNvPr id="26" name="TextBox 84"/>
          <p:cNvSpPr txBox="1">
            <a:spLocks noChangeArrowheads="1"/>
          </p:cNvSpPr>
          <p:nvPr/>
        </p:nvSpPr>
        <p:spPr bwMode="auto">
          <a:xfrm>
            <a:off x="6306956" y="2102208"/>
            <a:ext cx="2405790" cy="302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9" tIns="34274" rIns="68549"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应用层</a:t>
            </a:r>
            <a:r>
              <a:rPr lang="zh-CN" altLang="en-US" sz="2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主要是将物联网技术与行业专业系统结合，实现广泛的物物互联的</a:t>
            </a:r>
            <a:r>
              <a:rPr lang="zh-CN" altLang="en-US" sz="2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应用解决方案</a:t>
            </a:r>
            <a:r>
              <a:rPr lang="zh-CN" altLang="en-US" sz="2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，主要包括业务中间件和行业应用领域</a:t>
            </a:r>
          </a:p>
        </p:txBody>
      </p:sp>
      <p:sp>
        <p:nvSpPr>
          <p:cNvPr id="27" name="Freeform 12"/>
          <p:cNvSpPr/>
          <p:nvPr/>
        </p:nvSpPr>
        <p:spPr bwMode="auto">
          <a:xfrm>
            <a:off x="6038790" y="1692152"/>
            <a:ext cx="396324" cy="397514"/>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4BEB0"/>
          </a:solidFill>
          <a:ln>
            <a:noFill/>
          </a:ln>
        </p:spPr>
        <p:txBody>
          <a:bodyPr lIns="68549" tIns="34274" rIns="68549" bIns="34274"/>
          <a:lstStyle/>
          <a:p>
            <a:endParaRPr lang="zh-CN" altLang="en-US" sz="1350"/>
          </a:p>
        </p:txBody>
      </p:sp>
      <p:sp>
        <p:nvSpPr>
          <p:cNvPr id="28" name="Freeform 12"/>
          <p:cNvSpPr/>
          <p:nvPr/>
        </p:nvSpPr>
        <p:spPr bwMode="auto">
          <a:xfrm flipH="1" flipV="1">
            <a:off x="8581404" y="5214376"/>
            <a:ext cx="396324" cy="397514"/>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4BEB0"/>
          </a:solidFill>
          <a:ln>
            <a:noFill/>
          </a:ln>
        </p:spPr>
        <p:txBody>
          <a:bodyPr lIns="68549" tIns="34274" rIns="68549" bIns="34274"/>
          <a:lstStyle/>
          <a:p>
            <a:endParaRPr lang="zh-CN" altLang="en-US" sz="1350"/>
          </a:p>
        </p:txBody>
      </p:sp>
      <p:sp>
        <p:nvSpPr>
          <p:cNvPr id="31" name="TextBox 30"/>
          <p:cNvSpPr txBox="1"/>
          <p:nvPr/>
        </p:nvSpPr>
        <p:spPr>
          <a:xfrm>
            <a:off x="2496373" y="4987597"/>
            <a:ext cx="226603" cy="276967"/>
          </a:xfrm>
          <a:prstGeom prst="rect">
            <a:avLst/>
          </a:prstGeom>
          <a:noFill/>
        </p:spPr>
        <p:txBody>
          <a:bodyPr wrap="none" lIns="68549" tIns="34274" rIns="68549" bIns="34274" rtlCol="0">
            <a:spAutoFit/>
          </a:bodyPr>
          <a:lstStyle/>
          <a:p>
            <a:r>
              <a:rPr lang="en-US" altLang="zh-CN" sz="1350" dirty="0">
                <a:solidFill>
                  <a:schemeClr val="bg1"/>
                </a:solidFill>
              </a:rPr>
              <a:t>9</a:t>
            </a:r>
            <a:endParaRPr lang="zh-CN" altLang="en-US" sz="1350" dirty="0">
              <a:solidFill>
                <a:schemeClr val="bg1"/>
              </a:solidFill>
            </a:endParaRPr>
          </a:p>
        </p:txBody>
      </p:sp>
      <p:sp>
        <p:nvSpPr>
          <p:cNvPr id="33"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pic>
        <p:nvPicPr>
          <p:cNvPr id="1026" name="Picture 2" descr="âç©èç½æ¶æâçå¾çæç´¢ç»æ"/>
          <p:cNvPicPr>
            <a:picLocks noChangeAspect="1" noChangeArrowheads="1"/>
          </p:cNvPicPr>
          <p:nvPr/>
        </p:nvPicPr>
        <p:blipFill rotWithShape="1">
          <a:blip r:embed="rId3">
            <a:extLst>
              <a:ext uri="{28A0092B-C50C-407E-A947-70E740481C1C}">
                <a14:useLocalDpi xmlns:a14="http://schemas.microsoft.com/office/drawing/2010/main" val="0"/>
              </a:ext>
            </a:extLst>
          </a:blip>
          <a:srcRect l="1151" t="3323" r="2304" b="64302"/>
          <a:stretch/>
        </p:blipFill>
        <p:spPr bwMode="auto">
          <a:xfrm>
            <a:off x="265043" y="1906072"/>
            <a:ext cx="5517570" cy="11286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54"/>
          <p:cNvSpPr txBox="1"/>
          <p:nvPr/>
        </p:nvSpPr>
        <p:spPr>
          <a:xfrm>
            <a:off x="615626" y="945882"/>
            <a:ext cx="2630017"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物联网的体系结构</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物联网安全架构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300" fill="hold"/>
                                        <p:tgtEl>
                                          <p:spTgt spid="31"/>
                                        </p:tgtEl>
                                        <p:attrNameLst>
                                          <p:attrName>ppt_w</p:attrName>
                                        </p:attrNameLst>
                                      </p:cBhvr>
                                      <p:tavLst>
                                        <p:tav tm="0">
                                          <p:val>
                                            <p:fltVal val="0"/>
                                          </p:val>
                                        </p:tav>
                                        <p:tav tm="100000">
                                          <p:val>
                                            <p:strVal val="#ppt_w"/>
                                          </p:val>
                                        </p:tav>
                                      </p:tavLst>
                                    </p:anim>
                                    <p:anim calcmode="lin" valueType="num">
                                      <p:cBhvr>
                                        <p:cTn id="8" dur="300" fill="hold"/>
                                        <p:tgtEl>
                                          <p:spTgt spid="31"/>
                                        </p:tgtEl>
                                        <p:attrNameLst>
                                          <p:attrName>ppt_h</p:attrName>
                                        </p:attrNameLst>
                                      </p:cBhvr>
                                      <p:tavLst>
                                        <p:tav tm="0">
                                          <p:val>
                                            <p:fltVal val="0"/>
                                          </p:val>
                                        </p:tav>
                                        <p:tav tm="100000">
                                          <p:val>
                                            <p:strVal val="#ppt_h"/>
                                          </p:val>
                                        </p:tav>
                                      </p:tavLst>
                                    </p:anim>
                                    <p:anim calcmode="lin" valueType="num">
                                      <p:cBhvr>
                                        <p:cTn id="9" dur="300" fill="hold"/>
                                        <p:tgtEl>
                                          <p:spTgt spid="31"/>
                                        </p:tgtEl>
                                        <p:attrNameLst>
                                          <p:attrName>style.rotation</p:attrName>
                                        </p:attrNameLst>
                                      </p:cBhvr>
                                      <p:tavLst>
                                        <p:tav tm="0">
                                          <p:val>
                                            <p:fltVal val="90"/>
                                          </p:val>
                                        </p:tav>
                                        <p:tav tm="100000">
                                          <p:val>
                                            <p:fltVal val="0"/>
                                          </p:val>
                                        </p:tav>
                                      </p:tavLst>
                                    </p:anim>
                                    <p:animEffect transition="in" filter="fade">
                                      <p:cBhvr>
                                        <p:cTn id="10" dur="300"/>
                                        <p:tgtEl>
                                          <p:spTgt spid="31"/>
                                        </p:tgtEl>
                                      </p:cBhvr>
                                    </p:animEffect>
                                  </p:childTnLst>
                                </p:cTn>
                              </p:par>
                            </p:childTnLst>
                          </p:cTn>
                        </p:par>
                        <p:par>
                          <p:cTn id="11" fill="hold">
                            <p:stCondLst>
                              <p:cond delay="300"/>
                            </p:stCondLst>
                            <p:childTnLst>
                              <p:par>
                                <p:cTn id="12" presetID="1"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35" presetClass="path" presetSubtype="0" accel="50000" decel="50000" fill="hold" grpId="1" nodeType="withEffect">
                                  <p:stCondLst>
                                    <p:cond delay="0"/>
                                  </p:stCondLst>
                                  <p:childTnLst>
                                    <p:animMotion origin="layout" path="M 1.94444E-6 -4.44444E-6 L 0.20469 0.34445 " pathEditMode="relative" rAng="0" ptsTypes="AA">
                                      <p:cBhvr>
                                        <p:cTn id="15" dur="500" spd="-99900" fill="hold"/>
                                        <p:tgtEl>
                                          <p:spTgt spid="27"/>
                                        </p:tgtEl>
                                        <p:attrNameLst>
                                          <p:attrName>ppt_x</p:attrName>
                                          <p:attrName>ppt_y</p:attrName>
                                        </p:attrNameLst>
                                      </p:cBhvr>
                                      <p:rCtr x="10226" y="17222"/>
                                    </p:animMotion>
                                  </p:childTnLst>
                                </p:cTn>
                              </p:par>
                              <p:par>
                                <p:cTn id="16" presetID="1"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35" presetClass="path" presetSubtype="0" accel="50000" decel="50000" fill="hold" grpId="1" nodeType="withEffect">
                                  <p:stCondLst>
                                    <p:cond delay="0"/>
                                  </p:stCondLst>
                                  <p:childTnLst>
                                    <p:animMotion origin="layout" path="M 5.55556E-7 -1.85185E-6 L -0.18906 -0.30625 " pathEditMode="relative" rAng="0" ptsTypes="AA">
                                      <p:cBhvr>
                                        <p:cTn id="19" dur="500" spd="-99900" fill="hold"/>
                                        <p:tgtEl>
                                          <p:spTgt spid="28"/>
                                        </p:tgtEl>
                                        <p:attrNameLst>
                                          <p:attrName>ppt_x</p:attrName>
                                          <p:attrName>ppt_y</p:attrName>
                                        </p:attrNameLst>
                                      </p:cBhvr>
                                      <p:rCtr x="-9462" y="-15324"/>
                                    </p:animMotion>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800"/>
                            </p:stCondLst>
                            <p:childTnLst>
                              <p:par>
                                <p:cTn id="26" presetID="22" presetClass="entr" presetSubtype="1" fill="hold" nodeType="afterEffect">
                                  <p:stCondLst>
                                    <p:cond delay="0"/>
                                  </p:stCondLst>
                                  <p:childTnLst>
                                    <p:set>
                                      <p:cBhvr>
                                        <p:cTn id="27" dur="1" fill="hold">
                                          <p:stCondLst>
                                            <p:cond delay="0"/>
                                          </p:stCondLst>
                                        </p:cTn>
                                        <p:tgtEl>
                                          <p:spTgt spid="26">
                                            <p:txEl>
                                              <p:pRg st="0" end="0"/>
                                            </p:txEl>
                                          </p:spTgt>
                                        </p:tgtEl>
                                        <p:attrNameLst>
                                          <p:attrName>style.visibility</p:attrName>
                                        </p:attrNameLst>
                                      </p:cBhvr>
                                      <p:to>
                                        <p:strVal val="visible"/>
                                      </p:to>
                                    </p:set>
                                    <p:animEffect transition="in" filter="wipe(up)">
                                      <p:cBhvr>
                                        <p:cTn id="28" dur="500"/>
                                        <p:tgtEl>
                                          <p:spTgt spid="26">
                                            <p:txEl>
                                              <p:pRg st="0" end="0"/>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diamond(in)">
                                      <p:cBhvr>
                                        <p:cTn id="3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autoUpdateAnimBg="0"/>
      <p:bldP spid="27" grpId="0" bldLvl="0" animBg="1"/>
      <p:bldP spid="27" grpId="1" bldLvl="0" animBg="1"/>
      <p:bldP spid="28" grpId="0" bldLvl="0" animBg="1"/>
      <p:bldP spid="28" grpId="1" bldLvl="0" animBg="1"/>
      <p:bldP spid="3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83"/>
          <p:cNvSpPr>
            <a:spLocks noChangeArrowheads="1"/>
          </p:cNvSpPr>
          <p:nvPr/>
        </p:nvSpPr>
        <p:spPr bwMode="auto">
          <a:xfrm>
            <a:off x="6092349" y="1790215"/>
            <a:ext cx="2786608" cy="3736403"/>
          </a:xfrm>
          <a:prstGeom prst="rect">
            <a:avLst/>
          </a:prstGeom>
          <a:solidFill>
            <a:srgbClr val="F2F2F2"/>
          </a:solidFill>
          <a:ln w="9525" cmpd="sng">
            <a:solidFill>
              <a:schemeClr val="accent1"/>
            </a:solidFill>
            <a:miter lim="800000"/>
          </a:ln>
        </p:spPr>
        <p:txBody>
          <a:bodyPr lIns="68549" tIns="34274" rIns="68549" bIns="34274"/>
          <a:lstStyle/>
          <a:p>
            <a:endParaRPr lang="zh-CN" altLang="en-US" sz="1350"/>
          </a:p>
        </p:txBody>
      </p:sp>
      <p:sp>
        <p:nvSpPr>
          <p:cNvPr id="26" name="TextBox 84"/>
          <p:cNvSpPr txBox="1">
            <a:spLocks noChangeArrowheads="1"/>
          </p:cNvSpPr>
          <p:nvPr/>
        </p:nvSpPr>
        <p:spPr bwMode="auto">
          <a:xfrm>
            <a:off x="6306956" y="2102208"/>
            <a:ext cx="2405790" cy="302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9" tIns="34274" rIns="68549"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网络层</a:t>
            </a:r>
            <a:r>
              <a:rPr lang="zh-CN" altLang="en-US" sz="2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用于实现对感知层各类信息应用和服务的</a:t>
            </a:r>
            <a:r>
              <a:rPr lang="zh-CN" altLang="en-US" sz="2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基础承载</a:t>
            </a:r>
            <a:r>
              <a:rPr lang="zh-CN" altLang="en-US" sz="2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，包括移动通信网、互联网、卫星网、广电网，及其形成的融合网络等</a:t>
            </a:r>
          </a:p>
        </p:txBody>
      </p:sp>
      <p:sp>
        <p:nvSpPr>
          <p:cNvPr id="27" name="Freeform 12"/>
          <p:cNvSpPr/>
          <p:nvPr/>
        </p:nvSpPr>
        <p:spPr bwMode="auto">
          <a:xfrm>
            <a:off x="6038790" y="1692152"/>
            <a:ext cx="396324" cy="397514"/>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4BEB0"/>
          </a:solidFill>
          <a:ln>
            <a:noFill/>
          </a:ln>
        </p:spPr>
        <p:txBody>
          <a:bodyPr lIns="68549" tIns="34274" rIns="68549" bIns="34274"/>
          <a:lstStyle/>
          <a:p>
            <a:endParaRPr lang="zh-CN" altLang="en-US" sz="1350"/>
          </a:p>
        </p:txBody>
      </p:sp>
      <p:sp>
        <p:nvSpPr>
          <p:cNvPr id="28" name="Freeform 12"/>
          <p:cNvSpPr/>
          <p:nvPr/>
        </p:nvSpPr>
        <p:spPr bwMode="auto">
          <a:xfrm flipH="1" flipV="1">
            <a:off x="8581404" y="5214376"/>
            <a:ext cx="396324" cy="397514"/>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4BEB0"/>
          </a:solidFill>
          <a:ln>
            <a:noFill/>
          </a:ln>
        </p:spPr>
        <p:txBody>
          <a:bodyPr lIns="68549" tIns="34274" rIns="68549" bIns="34274"/>
          <a:lstStyle/>
          <a:p>
            <a:endParaRPr lang="zh-CN" altLang="en-US" sz="1350"/>
          </a:p>
        </p:txBody>
      </p:sp>
      <p:sp>
        <p:nvSpPr>
          <p:cNvPr id="31" name="TextBox 30"/>
          <p:cNvSpPr txBox="1"/>
          <p:nvPr/>
        </p:nvSpPr>
        <p:spPr>
          <a:xfrm>
            <a:off x="2496373" y="4987597"/>
            <a:ext cx="226603" cy="276967"/>
          </a:xfrm>
          <a:prstGeom prst="rect">
            <a:avLst/>
          </a:prstGeom>
          <a:noFill/>
        </p:spPr>
        <p:txBody>
          <a:bodyPr wrap="none" lIns="68549" tIns="34274" rIns="68549" bIns="34274" rtlCol="0">
            <a:spAutoFit/>
          </a:bodyPr>
          <a:lstStyle/>
          <a:p>
            <a:r>
              <a:rPr lang="en-US" altLang="zh-CN" sz="1350" dirty="0">
                <a:solidFill>
                  <a:schemeClr val="bg1"/>
                </a:solidFill>
              </a:rPr>
              <a:t>9</a:t>
            </a:r>
            <a:endParaRPr lang="zh-CN" altLang="en-US" sz="1350" dirty="0">
              <a:solidFill>
                <a:schemeClr val="bg1"/>
              </a:solidFill>
            </a:endParaRPr>
          </a:p>
        </p:txBody>
      </p:sp>
      <p:sp>
        <p:nvSpPr>
          <p:cNvPr id="33"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pic>
        <p:nvPicPr>
          <p:cNvPr id="1026" name="Picture 2" descr="âç©èç½æ¶æâçå¾çæç´¢ç»æ"/>
          <p:cNvPicPr>
            <a:picLocks noChangeAspect="1" noChangeArrowheads="1"/>
          </p:cNvPicPr>
          <p:nvPr/>
        </p:nvPicPr>
        <p:blipFill rotWithShape="1">
          <a:blip r:embed="rId3">
            <a:extLst>
              <a:ext uri="{28A0092B-C50C-407E-A947-70E740481C1C}">
                <a14:useLocalDpi xmlns:a14="http://schemas.microsoft.com/office/drawing/2010/main" val="0"/>
              </a:ext>
            </a:extLst>
          </a:blip>
          <a:srcRect l="1383" t="35699" r="2303" b="26288"/>
          <a:stretch/>
        </p:blipFill>
        <p:spPr bwMode="auto">
          <a:xfrm>
            <a:off x="278296" y="3034748"/>
            <a:ext cx="5504317" cy="132521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54"/>
          <p:cNvSpPr txBox="1"/>
          <p:nvPr/>
        </p:nvSpPr>
        <p:spPr>
          <a:xfrm>
            <a:off x="615626" y="945882"/>
            <a:ext cx="2630017"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物联网的体系结构</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物联网安全架构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Picture 2" descr="âç©èç½æ¶æâçå¾çæç´¢ç»æ"/>
          <p:cNvPicPr>
            <a:picLocks noChangeAspect="1" noChangeArrowheads="1"/>
          </p:cNvPicPr>
          <p:nvPr/>
        </p:nvPicPr>
        <p:blipFill rotWithShape="1">
          <a:blip r:embed="rId3">
            <a:extLst>
              <a:ext uri="{28A0092B-C50C-407E-A947-70E740481C1C}">
                <a14:useLocalDpi xmlns:a14="http://schemas.microsoft.com/office/drawing/2010/main" val="0"/>
              </a:ext>
            </a:extLst>
          </a:blip>
          <a:srcRect l="1151" t="3323" r="2304" b="64302"/>
          <a:stretch/>
        </p:blipFill>
        <p:spPr bwMode="auto">
          <a:xfrm>
            <a:off x="265043" y="1906072"/>
            <a:ext cx="5517570" cy="112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055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300" fill="hold"/>
                                        <p:tgtEl>
                                          <p:spTgt spid="31"/>
                                        </p:tgtEl>
                                        <p:attrNameLst>
                                          <p:attrName>ppt_w</p:attrName>
                                        </p:attrNameLst>
                                      </p:cBhvr>
                                      <p:tavLst>
                                        <p:tav tm="0">
                                          <p:val>
                                            <p:fltVal val="0"/>
                                          </p:val>
                                        </p:tav>
                                        <p:tav tm="100000">
                                          <p:val>
                                            <p:strVal val="#ppt_w"/>
                                          </p:val>
                                        </p:tav>
                                      </p:tavLst>
                                    </p:anim>
                                    <p:anim calcmode="lin" valueType="num">
                                      <p:cBhvr>
                                        <p:cTn id="8" dur="300" fill="hold"/>
                                        <p:tgtEl>
                                          <p:spTgt spid="31"/>
                                        </p:tgtEl>
                                        <p:attrNameLst>
                                          <p:attrName>ppt_h</p:attrName>
                                        </p:attrNameLst>
                                      </p:cBhvr>
                                      <p:tavLst>
                                        <p:tav tm="0">
                                          <p:val>
                                            <p:fltVal val="0"/>
                                          </p:val>
                                        </p:tav>
                                        <p:tav tm="100000">
                                          <p:val>
                                            <p:strVal val="#ppt_h"/>
                                          </p:val>
                                        </p:tav>
                                      </p:tavLst>
                                    </p:anim>
                                    <p:anim calcmode="lin" valueType="num">
                                      <p:cBhvr>
                                        <p:cTn id="9" dur="300" fill="hold"/>
                                        <p:tgtEl>
                                          <p:spTgt spid="31"/>
                                        </p:tgtEl>
                                        <p:attrNameLst>
                                          <p:attrName>style.rotation</p:attrName>
                                        </p:attrNameLst>
                                      </p:cBhvr>
                                      <p:tavLst>
                                        <p:tav tm="0">
                                          <p:val>
                                            <p:fltVal val="90"/>
                                          </p:val>
                                        </p:tav>
                                        <p:tav tm="100000">
                                          <p:val>
                                            <p:fltVal val="0"/>
                                          </p:val>
                                        </p:tav>
                                      </p:tavLst>
                                    </p:anim>
                                    <p:animEffect transition="in" filter="fade">
                                      <p:cBhvr>
                                        <p:cTn id="10" dur="300"/>
                                        <p:tgtEl>
                                          <p:spTgt spid="31"/>
                                        </p:tgtEl>
                                      </p:cBhvr>
                                    </p:animEffect>
                                  </p:childTnLst>
                                </p:cTn>
                              </p:par>
                            </p:childTnLst>
                          </p:cTn>
                        </p:par>
                        <p:par>
                          <p:cTn id="11" fill="hold">
                            <p:stCondLst>
                              <p:cond delay="300"/>
                            </p:stCondLst>
                            <p:childTnLst>
                              <p:par>
                                <p:cTn id="12" presetID="1"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35" presetClass="path" presetSubtype="0" accel="50000" decel="50000" fill="hold" grpId="1" nodeType="withEffect">
                                  <p:stCondLst>
                                    <p:cond delay="0"/>
                                  </p:stCondLst>
                                  <p:childTnLst>
                                    <p:animMotion origin="layout" path="M 1.94444E-6 -4.44444E-6 L 0.20469 0.34445 " pathEditMode="relative" rAng="0" ptsTypes="AA">
                                      <p:cBhvr>
                                        <p:cTn id="15" dur="500" spd="-99900" fill="hold"/>
                                        <p:tgtEl>
                                          <p:spTgt spid="27"/>
                                        </p:tgtEl>
                                        <p:attrNameLst>
                                          <p:attrName>ppt_x</p:attrName>
                                          <p:attrName>ppt_y</p:attrName>
                                        </p:attrNameLst>
                                      </p:cBhvr>
                                      <p:rCtr x="10226" y="17222"/>
                                    </p:animMotion>
                                  </p:childTnLst>
                                </p:cTn>
                              </p:par>
                              <p:par>
                                <p:cTn id="16" presetID="1"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35" presetClass="path" presetSubtype="0" accel="50000" decel="50000" fill="hold" grpId="1" nodeType="withEffect">
                                  <p:stCondLst>
                                    <p:cond delay="0"/>
                                  </p:stCondLst>
                                  <p:childTnLst>
                                    <p:animMotion origin="layout" path="M 5.55556E-7 -1.85185E-6 L -0.18906 -0.30625 " pathEditMode="relative" rAng="0" ptsTypes="AA">
                                      <p:cBhvr>
                                        <p:cTn id="19" dur="500" spd="-99900" fill="hold"/>
                                        <p:tgtEl>
                                          <p:spTgt spid="28"/>
                                        </p:tgtEl>
                                        <p:attrNameLst>
                                          <p:attrName>ppt_x</p:attrName>
                                          <p:attrName>ppt_y</p:attrName>
                                        </p:attrNameLst>
                                      </p:cBhvr>
                                      <p:rCtr x="-9462" y="-15324"/>
                                    </p:animMotion>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800"/>
                            </p:stCondLst>
                            <p:childTnLst>
                              <p:par>
                                <p:cTn id="26" presetID="22" presetClass="entr" presetSubtype="1" fill="hold" nodeType="afterEffect">
                                  <p:stCondLst>
                                    <p:cond delay="0"/>
                                  </p:stCondLst>
                                  <p:childTnLst>
                                    <p:set>
                                      <p:cBhvr>
                                        <p:cTn id="27" dur="1" fill="hold">
                                          <p:stCondLst>
                                            <p:cond delay="0"/>
                                          </p:stCondLst>
                                        </p:cTn>
                                        <p:tgtEl>
                                          <p:spTgt spid="26">
                                            <p:txEl>
                                              <p:pRg st="0" end="0"/>
                                            </p:txEl>
                                          </p:spTgt>
                                        </p:tgtEl>
                                        <p:attrNameLst>
                                          <p:attrName>style.visibility</p:attrName>
                                        </p:attrNameLst>
                                      </p:cBhvr>
                                      <p:to>
                                        <p:strVal val="visible"/>
                                      </p:to>
                                    </p:set>
                                    <p:animEffect transition="in" filter="wipe(up)">
                                      <p:cBhvr>
                                        <p:cTn id="28" dur="500"/>
                                        <p:tgtEl>
                                          <p:spTgt spid="26">
                                            <p:txEl>
                                              <p:pRg st="0" end="0"/>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diamond(in)">
                                      <p:cBhvr>
                                        <p:cTn id="3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autoUpdateAnimBg="0"/>
      <p:bldP spid="27" grpId="0" bldLvl="0" animBg="1"/>
      <p:bldP spid="27" grpId="1" bldLvl="0" animBg="1"/>
      <p:bldP spid="28" grpId="0" bldLvl="0" animBg="1"/>
      <p:bldP spid="28" grpId="1" bldLvl="0" animBg="1"/>
      <p:bldP spid="3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83"/>
          <p:cNvSpPr>
            <a:spLocks noChangeArrowheads="1"/>
          </p:cNvSpPr>
          <p:nvPr/>
        </p:nvSpPr>
        <p:spPr bwMode="auto">
          <a:xfrm>
            <a:off x="6092349" y="1790215"/>
            <a:ext cx="2786608" cy="3736403"/>
          </a:xfrm>
          <a:prstGeom prst="rect">
            <a:avLst/>
          </a:prstGeom>
          <a:solidFill>
            <a:srgbClr val="F2F2F2"/>
          </a:solidFill>
          <a:ln w="9525" cmpd="sng">
            <a:solidFill>
              <a:schemeClr val="accent1"/>
            </a:solidFill>
            <a:miter lim="800000"/>
          </a:ln>
        </p:spPr>
        <p:txBody>
          <a:bodyPr lIns="68549" tIns="34274" rIns="68549" bIns="34274"/>
          <a:lstStyle/>
          <a:p>
            <a:endParaRPr lang="zh-CN" altLang="en-US" sz="1350"/>
          </a:p>
        </p:txBody>
      </p:sp>
      <p:sp>
        <p:nvSpPr>
          <p:cNvPr id="26" name="TextBox 84"/>
          <p:cNvSpPr txBox="1">
            <a:spLocks noChangeArrowheads="1"/>
          </p:cNvSpPr>
          <p:nvPr/>
        </p:nvSpPr>
        <p:spPr bwMode="auto">
          <a:xfrm>
            <a:off x="6306956" y="2102208"/>
            <a:ext cx="2405790" cy="302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9" tIns="34274" rIns="68549" bIns="34274">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感知层</a:t>
            </a:r>
            <a:r>
              <a:rPr lang="zh-CN" altLang="en-US" sz="2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主要用于物品标识和信息的智能采集，该层的核心技术包括</a:t>
            </a:r>
            <a:r>
              <a:rPr lang="zh-CN" altLang="en-US" sz="2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电子射频技术</a:t>
            </a:r>
            <a:r>
              <a:rPr lang="zh-CN" altLang="en-US" sz="2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传感器技术</a:t>
            </a:r>
            <a:r>
              <a:rPr lang="zh-CN" altLang="en-US" sz="2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无线网络组网技术</a:t>
            </a:r>
            <a:r>
              <a:rPr lang="zh-CN" altLang="en-US" sz="2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等</a:t>
            </a:r>
          </a:p>
        </p:txBody>
      </p:sp>
      <p:sp>
        <p:nvSpPr>
          <p:cNvPr id="27" name="Freeform 12"/>
          <p:cNvSpPr/>
          <p:nvPr/>
        </p:nvSpPr>
        <p:spPr bwMode="auto">
          <a:xfrm>
            <a:off x="6038790" y="1692152"/>
            <a:ext cx="396324" cy="397514"/>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4BEB0"/>
          </a:solidFill>
          <a:ln>
            <a:noFill/>
          </a:ln>
        </p:spPr>
        <p:txBody>
          <a:bodyPr lIns="68549" tIns="34274" rIns="68549" bIns="34274"/>
          <a:lstStyle/>
          <a:p>
            <a:endParaRPr lang="zh-CN" altLang="en-US" sz="1350"/>
          </a:p>
        </p:txBody>
      </p:sp>
      <p:sp>
        <p:nvSpPr>
          <p:cNvPr id="28" name="Freeform 12"/>
          <p:cNvSpPr/>
          <p:nvPr/>
        </p:nvSpPr>
        <p:spPr bwMode="auto">
          <a:xfrm flipH="1" flipV="1">
            <a:off x="8581404" y="5214376"/>
            <a:ext cx="396324" cy="397514"/>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4BEB0"/>
          </a:solidFill>
          <a:ln>
            <a:noFill/>
          </a:ln>
        </p:spPr>
        <p:txBody>
          <a:bodyPr lIns="68549" tIns="34274" rIns="68549" bIns="34274"/>
          <a:lstStyle/>
          <a:p>
            <a:endParaRPr lang="zh-CN" altLang="en-US" sz="1350"/>
          </a:p>
        </p:txBody>
      </p:sp>
      <p:sp>
        <p:nvSpPr>
          <p:cNvPr id="31" name="TextBox 30"/>
          <p:cNvSpPr txBox="1"/>
          <p:nvPr/>
        </p:nvSpPr>
        <p:spPr>
          <a:xfrm>
            <a:off x="2496373" y="4987597"/>
            <a:ext cx="226603" cy="276967"/>
          </a:xfrm>
          <a:prstGeom prst="rect">
            <a:avLst/>
          </a:prstGeom>
          <a:noFill/>
        </p:spPr>
        <p:txBody>
          <a:bodyPr wrap="none" lIns="68549" tIns="34274" rIns="68549" bIns="34274" rtlCol="0">
            <a:spAutoFit/>
          </a:bodyPr>
          <a:lstStyle/>
          <a:p>
            <a:r>
              <a:rPr lang="en-US" altLang="zh-CN" sz="1350" dirty="0">
                <a:solidFill>
                  <a:schemeClr val="bg1"/>
                </a:solidFill>
              </a:rPr>
              <a:t>9</a:t>
            </a:r>
            <a:endParaRPr lang="zh-CN" altLang="en-US" sz="1350" dirty="0">
              <a:solidFill>
                <a:schemeClr val="bg1"/>
              </a:solidFill>
            </a:endParaRPr>
          </a:p>
        </p:txBody>
      </p:sp>
      <p:sp>
        <p:nvSpPr>
          <p:cNvPr id="33"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pic>
        <p:nvPicPr>
          <p:cNvPr id="1026" name="Picture 2" descr="âç©èç½æ¶æâçå¾çæç´¢ç»æ"/>
          <p:cNvPicPr>
            <a:picLocks noChangeAspect="1" noChangeArrowheads="1"/>
          </p:cNvPicPr>
          <p:nvPr/>
        </p:nvPicPr>
        <p:blipFill rotWithShape="1">
          <a:blip r:embed="rId3">
            <a:extLst>
              <a:ext uri="{28A0092B-C50C-407E-A947-70E740481C1C}">
                <a14:useLocalDpi xmlns:a14="http://schemas.microsoft.com/office/drawing/2010/main" val="0"/>
              </a:ext>
            </a:extLst>
          </a:blip>
          <a:srcRect l="1383" t="35699" r="2303" b="26288"/>
          <a:stretch/>
        </p:blipFill>
        <p:spPr bwMode="auto">
          <a:xfrm>
            <a:off x="278296" y="3034748"/>
            <a:ext cx="5504317" cy="132521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54"/>
          <p:cNvSpPr txBox="1"/>
          <p:nvPr/>
        </p:nvSpPr>
        <p:spPr>
          <a:xfrm>
            <a:off x="615626" y="945882"/>
            <a:ext cx="2630017"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物联网的体系结构</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6"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7"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18"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物联网安全架构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Picture 2" descr="âç©èç½æ¶æâçå¾çæç´¢ç»æ"/>
          <p:cNvPicPr>
            <a:picLocks noChangeAspect="1" noChangeArrowheads="1"/>
          </p:cNvPicPr>
          <p:nvPr/>
        </p:nvPicPr>
        <p:blipFill rotWithShape="1">
          <a:blip r:embed="rId3">
            <a:extLst>
              <a:ext uri="{28A0092B-C50C-407E-A947-70E740481C1C}">
                <a14:useLocalDpi xmlns:a14="http://schemas.microsoft.com/office/drawing/2010/main" val="0"/>
              </a:ext>
            </a:extLst>
          </a:blip>
          <a:srcRect l="1151" t="3323" r="2304" b="64302"/>
          <a:stretch/>
        </p:blipFill>
        <p:spPr bwMode="auto">
          <a:xfrm>
            <a:off x="265043" y="1906072"/>
            <a:ext cx="5517570" cy="11286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âç©èç½æ¶æâçå¾çæç´¢ç»æ"/>
          <p:cNvPicPr>
            <a:picLocks noChangeAspect="1" noChangeArrowheads="1"/>
          </p:cNvPicPr>
          <p:nvPr/>
        </p:nvPicPr>
        <p:blipFill rotWithShape="1">
          <a:blip r:embed="rId3">
            <a:extLst>
              <a:ext uri="{28A0092B-C50C-407E-A947-70E740481C1C}">
                <a14:useLocalDpi xmlns:a14="http://schemas.microsoft.com/office/drawing/2010/main" val="0"/>
              </a:ext>
            </a:extLst>
          </a:blip>
          <a:srcRect l="1696" t="73884" r="2303" b="2473"/>
          <a:stretch/>
        </p:blipFill>
        <p:spPr bwMode="auto">
          <a:xfrm>
            <a:off x="296214" y="4365938"/>
            <a:ext cx="5486399" cy="82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724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300" fill="hold"/>
                                        <p:tgtEl>
                                          <p:spTgt spid="31"/>
                                        </p:tgtEl>
                                        <p:attrNameLst>
                                          <p:attrName>ppt_w</p:attrName>
                                        </p:attrNameLst>
                                      </p:cBhvr>
                                      <p:tavLst>
                                        <p:tav tm="0">
                                          <p:val>
                                            <p:fltVal val="0"/>
                                          </p:val>
                                        </p:tav>
                                        <p:tav tm="100000">
                                          <p:val>
                                            <p:strVal val="#ppt_w"/>
                                          </p:val>
                                        </p:tav>
                                      </p:tavLst>
                                    </p:anim>
                                    <p:anim calcmode="lin" valueType="num">
                                      <p:cBhvr>
                                        <p:cTn id="8" dur="300" fill="hold"/>
                                        <p:tgtEl>
                                          <p:spTgt spid="31"/>
                                        </p:tgtEl>
                                        <p:attrNameLst>
                                          <p:attrName>ppt_h</p:attrName>
                                        </p:attrNameLst>
                                      </p:cBhvr>
                                      <p:tavLst>
                                        <p:tav tm="0">
                                          <p:val>
                                            <p:fltVal val="0"/>
                                          </p:val>
                                        </p:tav>
                                        <p:tav tm="100000">
                                          <p:val>
                                            <p:strVal val="#ppt_h"/>
                                          </p:val>
                                        </p:tav>
                                      </p:tavLst>
                                    </p:anim>
                                    <p:anim calcmode="lin" valueType="num">
                                      <p:cBhvr>
                                        <p:cTn id="9" dur="300" fill="hold"/>
                                        <p:tgtEl>
                                          <p:spTgt spid="31"/>
                                        </p:tgtEl>
                                        <p:attrNameLst>
                                          <p:attrName>style.rotation</p:attrName>
                                        </p:attrNameLst>
                                      </p:cBhvr>
                                      <p:tavLst>
                                        <p:tav tm="0">
                                          <p:val>
                                            <p:fltVal val="90"/>
                                          </p:val>
                                        </p:tav>
                                        <p:tav tm="100000">
                                          <p:val>
                                            <p:fltVal val="0"/>
                                          </p:val>
                                        </p:tav>
                                      </p:tavLst>
                                    </p:anim>
                                    <p:animEffect transition="in" filter="fade">
                                      <p:cBhvr>
                                        <p:cTn id="10" dur="300"/>
                                        <p:tgtEl>
                                          <p:spTgt spid="31"/>
                                        </p:tgtEl>
                                      </p:cBhvr>
                                    </p:animEffect>
                                  </p:childTnLst>
                                </p:cTn>
                              </p:par>
                            </p:childTnLst>
                          </p:cTn>
                        </p:par>
                        <p:par>
                          <p:cTn id="11" fill="hold">
                            <p:stCondLst>
                              <p:cond delay="300"/>
                            </p:stCondLst>
                            <p:childTnLst>
                              <p:par>
                                <p:cTn id="12" presetID="1"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35" presetClass="path" presetSubtype="0" accel="50000" decel="50000" fill="hold" grpId="1" nodeType="withEffect">
                                  <p:stCondLst>
                                    <p:cond delay="0"/>
                                  </p:stCondLst>
                                  <p:childTnLst>
                                    <p:animMotion origin="layout" path="M 1.94444E-6 -4.44444E-6 L 0.20469 0.34445 " pathEditMode="relative" rAng="0" ptsTypes="AA">
                                      <p:cBhvr>
                                        <p:cTn id="15" dur="500" spd="-99900" fill="hold"/>
                                        <p:tgtEl>
                                          <p:spTgt spid="27"/>
                                        </p:tgtEl>
                                        <p:attrNameLst>
                                          <p:attrName>ppt_x</p:attrName>
                                          <p:attrName>ppt_y</p:attrName>
                                        </p:attrNameLst>
                                      </p:cBhvr>
                                      <p:rCtr x="10226" y="17222"/>
                                    </p:animMotion>
                                  </p:childTnLst>
                                </p:cTn>
                              </p:par>
                              <p:par>
                                <p:cTn id="16" presetID="1"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35" presetClass="path" presetSubtype="0" accel="50000" decel="50000" fill="hold" grpId="1" nodeType="withEffect">
                                  <p:stCondLst>
                                    <p:cond delay="0"/>
                                  </p:stCondLst>
                                  <p:childTnLst>
                                    <p:animMotion origin="layout" path="M 5.55556E-7 -1.85185E-6 L -0.18906 -0.30625 " pathEditMode="relative" rAng="0" ptsTypes="AA">
                                      <p:cBhvr>
                                        <p:cTn id="19" dur="500" spd="-99900" fill="hold"/>
                                        <p:tgtEl>
                                          <p:spTgt spid="28"/>
                                        </p:tgtEl>
                                        <p:attrNameLst>
                                          <p:attrName>ppt_x</p:attrName>
                                          <p:attrName>ppt_y</p:attrName>
                                        </p:attrNameLst>
                                      </p:cBhvr>
                                      <p:rCtr x="-9462" y="-15324"/>
                                    </p:animMotion>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800"/>
                            </p:stCondLst>
                            <p:childTnLst>
                              <p:par>
                                <p:cTn id="26" presetID="22" presetClass="entr" presetSubtype="1" fill="hold" nodeType="afterEffect">
                                  <p:stCondLst>
                                    <p:cond delay="0"/>
                                  </p:stCondLst>
                                  <p:childTnLst>
                                    <p:set>
                                      <p:cBhvr>
                                        <p:cTn id="27" dur="1" fill="hold">
                                          <p:stCondLst>
                                            <p:cond delay="0"/>
                                          </p:stCondLst>
                                        </p:cTn>
                                        <p:tgtEl>
                                          <p:spTgt spid="26">
                                            <p:txEl>
                                              <p:pRg st="0" end="0"/>
                                            </p:txEl>
                                          </p:spTgt>
                                        </p:tgtEl>
                                        <p:attrNameLst>
                                          <p:attrName>style.visibility</p:attrName>
                                        </p:attrNameLst>
                                      </p:cBhvr>
                                      <p:to>
                                        <p:strVal val="visible"/>
                                      </p:to>
                                    </p:set>
                                    <p:animEffect transition="in" filter="wipe(up)">
                                      <p:cBhvr>
                                        <p:cTn id="28" dur="500"/>
                                        <p:tgtEl>
                                          <p:spTgt spid="26">
                                            <p:txEl>
                                              <p:pRg st="0" end="0"/>
                                            </p:txEl>
                                          </p:spTgt>
                                        </p:tgtEl>
                                      </p:cBhvr>
                                    </p:animEffect>
                                  </p:childTnLst>
                                </p:cTn>
                              </p:par>
                              <p:par>
                                <p:cTn id="29" presetID="8" presetClass="entr" presetSubtype="16"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amond(in)">
                                      <p:cBhvr>
                                        <p:cTn id="3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autoUpdateAnimBg="0"/>
      <p:bldP spid="27" grpId="0" bldLvl="0" animBg="1"/>
      <p:bldP spid="27" grpId="1" bldLvl="0" animBg="1"/>
      <p:bldP spid="28" grpId="0" bldLvl="0" animBg="1"/>
      <p:bldP spid="28" grpId="1" bldLvl="0" animBg="1"/>
      <p:bldP spid="3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84751" y="2457275"/>
            <a:ext cx="978312" cy="1144934"/>
            <a:chOff x="1446900" y="2132856"/>
            <a:chExt cx="1304925" cy="1527175"/>
          </a:xfrm>
        </p:grpSpPr>
        <p:sp>
          <p:nvSpPr>
            <p:cNvPr id="31" name="Freeform 5"/>
            <p:cNvSpPr/>
            <p:nvPr/>
          </p:nvSpPr>
          <p:spPr bwMode="auto">
            <a:xfrm>
              <a:off x="1446900" y="2132856"/>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rgbClr val="92D050"/>
            </a:solidFill>
            <a:ln>
              <a:noFill/>
            </a:ln>
          </p:spPr>
          <p:txBody>
            <a:bodyPr vert="horz" wrap="square" lIns="68553" tIns="34277" rIns="68553" bIns="34277" numCol="1" anchor="t" anchorCtr="0" compatLnSpc="1"/>
            <a:lstStyle/>
            <a:p>
              <a:endParaRPr lang="zh-CN" altLang="en-US" sz="1350"/>
            </a:p>
          </p:txBody>
        </p:sp>
        <p:sp>
          <p:nvSpPr>
            <p:cNvPr id="56" name="Freeform 16"/>
            <p:cNvSpPr>
              <a:spLocks noEditPoints="1"/>
            </p:cNvSpPr>
            <p:nvPr/>
          </p:nvSpPr>
          <p:spPr bwMode="auto">
            <a:xfrm>
              <a:off x="1668969" y="2542449"/>
              <a:ext cx="860788" cy="500028"/>
            </a:xfrm>
            <a:custGeom>
              <a:avLst/>
              <a:gdLst>
                <a:gd name="T0" fmla="*/ 712 w 739"/>
                <a:gd name="T1" fmla="*/ 36 h 492"/>
                <a:gd name="T2" fmla="*/ 712 w 739"/>
                <a:gd name="T3" fmla="*/ 404 h 492"/>
                <a:gd name="T4" fmla="*/ 702 w 739"/>
                <a:gd name="T5" fmla="*/ 404 h 492"/>
                <a:gd name="T6" fmla="*/ 678 w 739"/>
                <a:gd name="T7" fmla="*/ 403 h 492"/>
                <a:gd name="T8" fmla="*/ 373 w 739"/>
                <a:gd name="T9" fmla="*/ 480 h 492"/>
                <a:gd name="T10" fmla="*/ 369 w 739"/>
                <a:gd name="T11" fmla="*/ 482 h 492"/>
                <a:gd name="T12" fmla="*/ 365 w 739"/>
                <a:gd name="T13" fmla="*/ 480 h 492"/>
                <a:gd name="T14" fmla="*/ 60 w 739"/>
                <a:gd name="T15" fmla="*/ 403 h 492"/>
                <a:gd name="T16" fmla="*/ 37 w 739"/>
                <a:gd name="T17" fmla="*/ 404 h 492"/>
                <a:gd name="T18" fmla="*/ 26 w 739"/>
                <a:gd name="T19" fmla="*/ 404 h 492"/>
                <a:gd name="T20" fmla="*/ 26 w 739"/>
                <a:gd name="T21" fmla="*/ 36 h 492"/>
                <a:gd name="T22" fmla="*/ 0 w 739"/>
                <a:gd name="T23" fmla="*/ 36 h 492"/>
                <a:gd name="T24" fmla="*/ 0 w 739"/>
                <a:gd name="T25" fmla="*/ 418 h 492"/>
                <a:gd name="T26" fmla="*/ 369 w 739"/>
                <a:gd name="T27" fmla="*/ 492 h 492"/>
                <a:gd name="T28" fmla="*/ 739 w 739"/>
                <a:gd name="T29" fmla="*/ 418 h 492"/>
                <a:gd name="T30" fmla="*/ 739 w 739"/>
                <a:gd name="T31" fmla="*/ 36 h 492"/>
                <a:gd name="T32" fmla="*/ 712 w 739"/>
                <a:gd name="T33" fmla="*/ 36 h 492"/>
                <a:gd name="T34" fmla="*/ 357 w 739"/>
                <a:gd name="T35" fmla="*/ 418 h 492"/>
                <a:gd name="T36" fmla="*/ 357 w 739"/>
                <a:gd name="T37" fmla="*/ 82 h 492"/>
                <a:gd name="T38" fmla="*/ 101 w 739"/>
                <a:gd name="T39" fmla="*/ 2 h 492"/>
                <a:gd name="T40" fmla="*/ 101 w 739"/>
                <a:gd name="T41" fmla="*/ 352 h 492"/>
                <a:gd name="T42" fmla="*/ 111 w 739"/>
                <a:gd name="T43" fmla="*/ 352 h 492"/>
                <a:gd name="T44" fmla="*/ 357 w 739"/>
                <a:gd name="T45" fmla="*/ 418 h 492"/>
                <a:gd name="T46" fmla="*/ 638 w 739"/>
                <a:gd name="T47" fmla="*/ 352 h 492"/>
                <a:gd name="T48" fmla="*/ 638 w 739"/>
                <a:gd name="T49" fmla="*/ 2 h 492"/>
                <a:gd name="T50" fmla="*/ 382 w 739"/>
                <a:gd name="T51" fmla="*/ 82 h 492"/>
                <a:gd name="T52" fmla="*/ 382 w 739"/>
                <a:gd name="T53" fmla="*/ 418 h 492"/>
                <a:gd name="T54" fmla="*/ 628 w 739"/>
                <a:gd name="T55" fmla="*/ 352 h 492"/>
                <a:gd name="T56" fmla="*/ 638 w 739"/>
                <a:gd name="T57" fmla="*/ 352 h 492"/>
                <a:gd name="T58" fmla="*/ 369 w 739"/>
                <a:gd name="T59" fmla="*/ 473 h 492"/>
                <a:gd name="T60" fmla="*/ 695 w 739"/>
                <a:gd name="T61" fmla="*/ 395 h 492"/>
                <a:gd name="T62" fmla="*/ 695 w 739"/>
                <a:gd name="T63" fmla="*/ 7 h 492"/>
                <a:gd name="T64" fmla="*/ 655 w 739"/>
                <a:gd name="T65" fmla="*/ 7 h 492"/>
                <a:gd name="T66" fmla="*/ 655 w 739"/>
                <a:gd name="T67" fmla="*/ 370 h 492"/>
                <a:gd name="T68" fmla="*/ 645 w 739"/>
                <a:gd name="T69" fmla="*/ 370 h 492"/>
                <a:gd name="T70" fmla="*/ 626 w 739"/>
                <a:gd name="T71" fmla="*/ 369 h 492"/>
                <a:gd name="T72" fmla="*/ 376 w 739"/>
                <a:gd name="T73" fmla="*/ 441 h 492"/>
                <a:gd name="T74" fmla="*/ 369 w 739"/>
                <a:gd name="T75" fmla="*/ 445 h 492"/>
                <a:gd name="T76" fmla="*/ 363 w 739"/>
                <a:gd name="T77" fmla="*/ 441 h 492"/>
                <a:gd name="T78" fmla="*/ 113 w 739"/>
                <a:gd name="T79" fmla="*/ 369 h 492"/>
                <a:gd name="T80" fmla="*/ 93 w 739"/>
                <a:gd name="T81" fmla="*/ 370 h 492"/>
                <a:gd name="T82" fmla="*/ 83 w 739"/>
                <a:gd name="T83" fmla="*/ 370 h 492"/>
                <a:gd name="T84" fmla="*/ 83 w 739"/>
                <a:gd name="T85" fmla="*/ 7 h 492"/>
                <a:gd name="T86" fmla="*/ 44 w 739"/>
                <a:gd name="T87" fmla="*/ 7 h 492"/>
                <a:gd name="T88" fmla="*/ 44 w 739"/>
                <a:gd name="T89" fmla="*/ 395 h 492"/>
                <a:gd name="T90" fmla="*/ 369 w 739"/>
                <a:gd name="T91" fmla="*/ 473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9" h="492">
                  <a:moveTo>
                    <a:pt x="712" y="36"/>
                  </a:moveTo>
                  <a:lnTo>
                    <a:pt x="712" y="404"/>
                  </a:lnTo>
                  <a:lnTo>
                    <a:pt x="702" y="404"/>
                  </a:lnTo>
                  <a:cubicBezTo>
                    <a:pt x="694" y="404"/>
                    <a:pt x="686" y="403"/>
                    <a:pt x="678" y="403"/>
                  </a:cubicBezTo>
                  <a:cubicBezTo>
                    <a:pt x="576" y="403"/>
                    <a:pt x="467" y="430"/>
                    <a:pt x="373" y="480"/>
                  </a:cubicBezTo>
                  <a:lnTo>
                    <a:pt x="369" y="482"/>
                  </a:lnTo>
                  <a:lnTo>
                    <a:pt x="365" y="480"/>
                  </a:lnTo>
                  <a:cubicBezTo>
                    <a:pt x="271" y="430"/>
                    <a:pt x="163" y="403"/>
                    <a:pt x="60" y="403"/>
                  </a:cubicBezTo>
                  <a:cubicBezTo>
                    <a:pt x="52" y="403"/>
                    <a:pt x="45" y="404"/>
                    <a:pt x="37" y="404"/>
                  </a:cubicBezTo>
                  <a:lnTo>
                    <a:pt x="26" y="404"/>
                  </a:lnTo>
                  <a:lnTo>
                    <a:pt x="26" y="36"/>
                  </a:lnTo>
                  <a:cubicBezTo>
                    <a:pt x="17" y="36"/>
                    <a:pt x="9" y="36"/>
                    <a:pt x="0" y="36"/>
                  </a:cubicBezTo>
                  <a:lnTo>
                    <a:pt x="0" y="418"/>
                  </a:lnTo>
                  <a:cubicBezTo>
                    <a:pt x="123" y="415"/>
                    <a:pt x="254" y="442"/>
                    <a:pt x="369" y="492"/>
                  </a:cubicBezTo>
                  <a:cubicBezTo>
                    <a:pt x="484" y="442"/>
                    <a:pt x="616" y="415"/>
                    <a:pt x="739" y="418"/>
                  </a:cubicBezTo>
                  <a:lnTo>
                    <a:pt x="739" y="36"/>
                  </a:lnTo>
                  <a:cubicBezTo>
                    <a:pt x="730" y="36"/>
                    <a:pt x="721" y="36"/>
                    <a:pt x="712" y="36"/>
                  </a:cubicBezTo>
                  <a:close/>
                  <a:moveTo>
                    <a:pt x="357" y="418"/>
                  </a:moveTo>
                  <a:lnTo>
                    <a:pt x="357" y="82"/>
                  </a:lnTo>
                  <a:cubicBezTo>
                    <a:pt x="277" y="28"/>
                    <a:pt x="186" y="0"/>
                    <a:pt x="101" y="2"/>
                  </a:cubicBezTo>
                  <a:lnTo>
                    <a:pt x="101" y="352"/>
                  </a:lnTo>
                  <a:cubicBezTo>
                    <a:pt x="104" y="352"/>
                    <a:pt x="107" y="352"/>
                    <a:pt x="111" y="352"/>
                  </a:cubicBezTo>
                  <a:cubicBezTo>
                    <a:pt x="193" y="352"/>
                    <a:pt x="280" y="375"/>
                    <a:pt x="357" y="418"/>
                  </a:cubicBezTo>
                  <a:close/>
                  <a:moveTo>
                    <a:pt x="638" y="352"/>
                  </a:moveTo>
                  <a:lnTo>
                    <a:pt x="638" y="2"/>
                  </a:lnTo>
                  <a:cubicBezTo>
                    <a:pt x="552" y="0"/>
                    <a:pt x="461" y="28"/>
                    <a:pt x="382" y="82"/>
                  </a:cubicBezTo>
                  <a:lnTo>
                    <a:pt x="382" y="418"/>
                  </a:lnTo>
                  <a:cubicBezTo>
                    <a:pt x="459" y="375"/>
                    <a:pt x="545" y="352"/>
                    <a:pt x="628" y="352"/>
                  </a:cubicBezTo>
                  <a:cubicBezTo>
                    <a:pt x="631" y="352"/>
                    <a:pt x="635" y="352"/>
                    <a:pt x="638" y="352"/>
                  </a:cubicBezTo>
                  <a:close/>
                  <a:moveTo>
                    <a:pt x="369" y="473"/>
                  </a:moveTo>
                  <a:cubicBezTo>
                    <a:pt x="473" y="417"/>
                    <a:pt x="590" y="391"/>
                    <a:pt x="695" y="395"/>
                  </a:cubicBezTo>
                  <a:lnTo>
                    <a:pt x="695" y="7"/>
                  </a:lnTo>
                  <a:cubicBezTo>
                    <a:pt x="682" y="6"/>
                    <a:pt x="669" y="6"/>
                    <a:pt x="655" y="7"/>
                  </a:cubicBezTo>
                  <a:lnTo>
                    <a:pt x="655" y="370"/>
                  </a:lnTo>
                  <a:lnTo>
                    <a:pt x="645" y="370"/>
                  </a:lnTo>
                  <a:cubicBezTo>
                    <a:pt x="639" y="369"/>
                    <a:pt x="632" y="369"/>
                    <a:pt x="626" y="369"/>
                  </a:cubicBezTo>
                  <a:cubicBezTo>
                    <a:pt x="542" y="369"/>
                    <a:pt x="453" y="395"/>
                    <a:pt x="376" y="441"/>
                  </a:cubicBezTo>
                  <a:lnTo>
                    <a:pt x="369" y="445"/>
                  </a:lnTo>
                  <a:lnTo>
                    <a:pt x="363" y="441"/>
                  </a:lnTo>
                  <a:cubicBezTo>
                    <a:pt x="286" y="395"/>
                    <a:pt x="197" y="369"/>
                    <a:pt x="113" y="369"/>
                  </a:cubicBezTo>
                  <a:cubicBezTo>
                    <a:pt x="106" y="369"/>
                    <a:pt x="100" y="369"/>
                    <a:pt x="93" y="370"/>
                  </a:cubicBezTo>
                  <a:lnTo>
                    <a:pt x="83" y="370"/>
                  </a:lnTo>
                  <a:lnTo>
                    <a:pt x="83" y="7"/>
                  </a:lnTo>
                  <a:cubicBezTo>
                    <a:pt x="70" y="6"/>
                    <a:pt x="57" y="6"/>
                    <a:pt x="44" y="7"/>
                  </a:cubicBezTo>
                  <a:lnTo>
                    <a:pt x="44" y="395"/>
                  </a:lnTo>
                  <a:cubicBezTo>
                    <a:pt x="148" y="391"/>
                    <a:pt x="265" y="417"/>
                    <a:pt x="369" y="4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sz="1350"/>
            </a:p>
          </p:txBody>
        </p:sp>
      </p:grpSp>
      <p:sp>
        <p:nvSpPr>
          <p:cNvPr id="45" name="TextBox 44"/>
          <p:cNvSpPr txBox="1"/>
          <p:nvPr/>
        </p:nvSpPr>
        <p:spPr>
          <a:xfrm>
            <a:off x="577117" y="3616968"/>
            <a:ext cx="1993583" cy="392383"/>
          </a:xfrm>
          <a:prstGeom prst="rect">
            <a:avLst/>
          </a:prstGeom>
          <a:noFill/>
        </p:spPr>
        <p:txBody>
          <a:bodyPr wrap="square" lIns="68549" tIns="34274" rIns="68549" bIns="34274" rtlCol="0">
            <a:spAutoFit/>
          </a:bodyPr>
          <a:lstStyle/>
          <a:p>
            <a:pPr algn="ctr"/>
            <a:r>
              <a:rPr lang="zh-CN" altLang="en-US" sz="2100" b="1" dirty="0">
                <a:solidFill>
                  <a:schemeClr val="tx1">
                    <a:lumMod val="75000"/>
                    <a:lumOff val="25000"/>
                  </a:schemeClr>
                </a:solidFill>
                <a:latin typeface="微软雅黑" panose="020B0503020204020204" pitchFamily="34" charset="-122"/>
                <a:ea typeface="微软雅黑" panose="020B0503020204020204" pitchFamily="34" charset="-122"/>
              </a:rPr>
              <a:t>感知层</a:t>
            </a:r>
          </a:p>
        </p:txBody>
      </p:sp>
      <p:grpSp>
        <p:nvGrpSpPr>
          <p:cNvPr id="2" name="组合 1"/>
          <p:cNvGrpSpPr/>
          <p:nvPr/>
        </p:nvGrpSpPr>
        <p:grpSpPr>
          <a:xfrm>
            <a:off x="3640369" y="2457275"/>
            <a:ext cx="978312" cy="1144934"/>
            <a:chOff x="4022275" y="2132856"/>
            <a:chExt cx="1304925" cy="1527175"/>
          </a:xfrm>
        </p:grpSpPr>
        <p:sp>
          <p:nvSpPr>
            <p:cNvPr id="34" name="Freeform 6"/>
            <p:cNvSpPr/>
            <p:nvPr/>
          </p:nvSpPr>
          <p:spPr bwMode="auto">
            <a:xfrm>
              <a:off x="4022275" y="2132856"/>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1" y="0"/>
                    <a:pt x="827" y="0"/>
                  </a:cubicBezTo>
                  <a:close/>
                </a:path>
              </a:pathLst>
            </a:custGeom>
            <a:solidFill>
              <a:schemeClr val="accent4"/>
            </a:solidFill>
            <a:ln>
              <a:noFill/>
            </a:ln>
          </p:spPr>
          <p:txBody>
            <a:bodyPr vert="horz" wrap="square" lIns="68553" tIns="34277" rIns="68553" bIns="34277" numCol="1" anchor="t" anchorCtr="0" compatLnSpc="1"/>
            <a:lstStyle/>
            <a:p>
              <a:endParaRPr lang="zh-CN" altLang="en-US" sz="1350"/>
            </a:p>
          </p:txBody>
        </p:sp>
        <p:sp>
          <p:nvSpPr>
            <p:cNvPr id="57" name="Freeform 9"/>
            <p:cNvSpPr>
              <a:spLocks noEditPoints="1"/>
            </p:cNvSpPr>
            <p:nvPr/>
          </p:nvSpPr>
          <p:spPr bwMode="auto">
            <a:xfrm>
              <a:off x="4399628" y="2380272"/>
              <a:ext cx="650316" cy="737858"/>
            </a:xfrm>
            <a:custGeom>
              <a:avLst/>
              <a:gdLst>
                <a:gd name="T0" fmla="*/ 402 w 630"/>
                <a:gd name="T1" fmla="*/ 89 h 711"/>
                <a:gd name="T2" fmla="*/ 313 w 630"/>
                <a:gd name="T3" fmla="*/ 178 h 711"/>
                <a:gd name="T4" fmla="*/ 223 w 630"/>
                <a:gd name="T5" fmla="*/ 178 h 711"/>
                <a:gd name="T6" fmla="*/ 134 w 630"/>
                <a:gd name="T7" fmla="*/ 89 h 711"/>
                <a:gd name="T8" fmla="*/ 223 w 630"/>
                <a:gd name="T9" fmla="*/ 0 h 711"/>
                <a:gd name="T10" fmla="*/ 313 w 630"/>
                <a:gd name="T11" fmla="*/ 0 h 711"/>
                <a:gd name="T12" fmla="*/ 402 w 630"/>
                <a:gd name="T13" fmla="*/ 89 h 711"/>
                <a:gd name="T14" fmla="*/ 445 w 630"/>
                <a:gd name="T15" fmla="*/ 89 h 711"/>
                <a:gd name="T16" fmla="*/ 446 w 630"/>
                <a:gd name="T17" fmla="*/ 109 h 711"/>
                <a:gd name="T18" fmla="*/ 335 w 630"/>
                <a:gd name="T19" fmla="*/ 221 h 711"/>
                <a:gd name="T20" fmla="*/ 201 w 630"/>
                <a:gd name="T21" fmla="*/ 221 h 711"/>
                <a:gd name="T22" fmla="*/ 90 w 630"/>
                <a:gd name="T23" fmla="*/ 109 h 711"/>
                <a:gd name="T24" fmla="*/ 92 w 630"/>
                <a:gd name="T25" fmla="*/ 89 h 711"/>
                <a:gd name="T26" fmla="*/ 0 w 630"/>
                <a:gd name="T27" fmla="*/ 198 h 711"/>
                <a:gd name="T28" fmla="*/ 0 w 630"/>
                <a:gd name="T29" fmla="*/ 600 h 711"/>
                <a:gd name="T30" fmla="*/ 112 w 630"/>
                <a:gd name="T31" fmla="*/ 711 h 711"/>
                <a:gd name="T32" fmla="*/ 409 w 630"/>
                <a:gd name="T33" fmla="*/ 711 h 711"/>
                <a:gd name="T34" fmla="*/ 288 w 630"/>
                <a:gd name="T35" fmla="*/ 528 h 711"/>
                <a:gd name="T36" fmla="*/ 487 w 630"/>
                <a:gd name="T37" fmla="*/ 328 h 711"/>
                <a:gd name="T38" fmla="*/ 536 w 630"/>
                <a:gd name="T39" fmla="*/ 335 h 711"/>
                <a:gd name="T40" fmla="*/ 536 w 630"/>
                <a:gd name="T41" fmla="*/ 198 h 711"/>
                <a:gd name="T42" fmla="*/ 445 w 630"/>
                <a:gd name="T43" fmla="*/ 89 h 711"/>
                <a:gd name="T44" fmla="*/ 251 w 630"/>
                <a:gd name="T45" fmla="*/ 446 h 711"/>
                <a:gd name="T46" fmla="*/ 251 w 630"/>
                <a:gd name="T47" fmla="*/ 446 h 711"/>
                <a:gd name="T48" fmla="*/ 112 w 630"/>
                <a:gd name="T49" fmla="*/ 446 h 711"/>
                <a:gd name="T50" fmla="*/ 90 w 630"/>
                <a:gd name="T51" fmla="*/ 423 h 711"/>
                <a:gd name="T52" fmla="*/ 112 w 630"/>
                <a:gd name="T53" fmla="*/ 401 h 711"/>
                <a:gd name="T54" fmla="*/ 251 w 630"/>
                <a:gd name="T55" fmla="*/ 401 h 711"/>
                <a:gd name="T56" fmla="*/ 274 w 630"/>
                <a:gd name="T57" fmla="*/ 423 h 711"/>
                <a:gd name="T58" fmla="*/ 251 w 630"/>
                <a:gd name="T59" fmla="*/ 446 h 711"/>
                <a:gd name="T60" fmla="*/ 296 w 630"/>
                <a:gd name="T61" fmla="*/ 356 h 711"/>
                <a:gd name="T62" fmla="*/ 296 w 630"/>
                <a:gd name="T63" fmla="*/ 356 h 711"/>
                <a:gd name="T64" fmla="*/ 112 w 630"/>
                <a:gd name="T65" fmla="*/ 356 h 711"/>
                <a:gd name="T66" fmla="*/ 90 w 630"/>
                <a:gd name="T67" fmla="*/ 334 h 711"/>
                <a:gd name="T68" fmla="*/ 112 w 630"/>
                <a:gd name="T69" fmla="*/ 312 h 711"/>
                <a:gd name="T70" fmla="*/ 296 w 630"/>
                <a:gd name="T71" fmla="*/ 312 h 711"/>
                <a:gd name="T72" fmla="*/ 318 w 630"/>
                <a:gd name="T73" fmla="*/ 334 h 711"/>
                <a:gd name="T74" fmla="*/ 296 w 630"/>
                <a:gd name="T75" fmla="*/ 356 h 711"/>
                <a:gd name="T76" fmla="*/ 524 w 630"/>
                <a:gd name="T77" fmla="*/ 390 h 711"/>
                <a:gd name="T78" fmla="*/ 488 w 630"/>
                <a:gd name="T79" fmla="*/ 385 h 711"/>
                <a:gd name="T80" fmla="*/ 346 w 630"/>
                <a:gd name="T81" fmla="*/ 527 h 711"/>
                <a:gd name="T82" fmla="*/ 458 w 630"/>
                <a:gd name="T83" fmla="*/ 666 h 711"/>
                <a:gd name="T84" fmla="*/ 488 w 630"/>
                <a:gd name="T85" fmla="*/ 669 h 711"/>
                <a:gd name="T86" fmla="*/ 630 w 630"/>
                <a:gd name="T87" fmla="*/ 527 h 711"/>
                <a:gd name="T88" fmla="*/ 524 w 630"/>
                <a:gd name="T89" fmla="*/ 390 h 711"/>
                <a:gd name="T90" fmla="*/ 569 w 630"/>
                <a:gd name="T91" fmla="*/ 507 h 711"/>
                <a:gd name="T92" fmla="*/ 569 w 630"/>
                <a:gd name="T93" fmla="*/ 507 h 711"/>
                <a:gd name="T94" fmla="*/ 524 w 630"/>
                <a:gd name="T95" fmla="*/ 552 h 711"/>
                <a:gd name="T96" fmla="*/ 488 w 630"/>
                <a:gd name="T97" fmla="*/ 588 h 711"/>
                <a:gd name="T98" fmla="*/ 448 w 630"/>
                <a:gd name="T99" fmla="*/ 588 h 711"/>
                <a:gd name="T100" fmla="*/ 408 w 630"/>
                <a:gd name="T101" fmla="*/ 547 h 711"/>
                <a:gd name="T102" fmla="*/ 408 w 630"/>
                <a:gd name="T103" fmla="*/ 507 h 711"/>
                <a:gd name="T104" fmla="*/ 448 w 630"/>
                <a:gd name="T105" fmla="*/ 507 h 711"/>
                <a:gd name="T106" fmla="*/ 468 w 630"/>
                <a:gd name="T107" fmla="*/ 527 h 711"/>
                <a:gd name="T108" fmla="*/ 524 w 630"/>
                <a:gd name="T109" fmla="*/ 472 h 711"/>
                <a:gd name="T110" fmla="*/ 528 w 630"/>
                <a:gd name="T111" fmla="*/ 467 h 711"/>
                <a:gd name="T112" fmla="*/ 569 w 630"/>
                <a:gd name="T113" fmla="*/ 467 h 711"/>
                <a:gd name="T114" fmla="*/ 569 w 630"/>
                <a:gd name="T115" fmla="*/ 50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0" h="711">
                  <a:moveTo>
                    <a:pt x="402" y="89"/>
                  </a:moveTo>
                  <a:cubicBezTo>
                    <a:pt x="402" y="138"/>
                    <a:pt x="362" y="178"/>
                    <a:pt x="313" y="178"/>
                  </a:cubicBezTo>
                  <a:lnTo>
                    <a:pt x="223" y="178"/>
                  </a:lnTo>
                  <a:cubicBezTo>
                    <a:pt x="174" y="178"/>
                    <a:pt x="134" y="138"/>
                    <a:pt x="134" y="89"/>
                  </a:cubicBezTo>
                  <a:cubicBezTo>
                    <a:pt x="134" y="39"/>
                    <a:pt x="174" y="0"/>
                    <a:pt x="223" y="0"/>
                  </a:cubicBezTo>
                  <a:lnTo>
                    <a:pt x="313" y="0"/>
                  </a:lnTo>
                  <a:cubicBezTo>
                    <a:pt x="362" y="0"/>
                    <a:pt x="402" y="39"/>
                    <a:pt x="402" y="89"/>
                  </a:cubicBezTo>
                  <a:close/>
                  <a:moveTo>
                    <a:pt x="445" y="89"/>
                  </a:moveTo>
                  <a:cubicBezTo>
                    <a:pt x="446" y="95"/>
                    <a:pt x="446" y="102"/>
                    <a:pt x="446" y="109"/>
                  </a:cubicBezTo>
                  <a:cubicBezTo>
                    <a:pt x="446" y="171"/>
                    <a:pt x="397" y="221"/>
                    <a:pt x="335" y="221"/>
                  </a:cubicBezTo>
                  <a:lnTo>
                    <a:pt x="201" y="221"/>
                  </a:lnTo>
                  <a:cubicBezTo>
                    <a:pt x="140" y="221"/>
                    <a:pt x="90" y="171"/>
                    <a:pt x="90" y="109"/>
                  </a:cubicBezTo>
                  <a:cubicBezTo>
                    <a:pt x="90" y="102"/>
                    <a:pt x="90" y="95"/>
                    <a:pt x="92" y="89"/>
                  </a:cubicBezTo>
                  <a:cubicBezTo>
                    <a:pt x="40" y="98"/>
                    <a:pt x="0" y="144"/>
                    <a:pt x="0" y="198"/>
                  </a:cubicBezTo>
                  <a:lnTo>
                    <a:pt x="0" y="600"/>
                  </a:lnTo>
                  <a:cubicBezTo>
                    <a:pt x="0" y="661"/>
                    <a:pt x="50" y="711"/>
                    <a:pt x="112" y="711"/>
                  </a:cubicBezTo>
                  <a:lnTo>
                    <a:pt x="409" y="711"/>
                  </a:lnTo>
                  <a:cubicBezTo>
                    <a:pt x="338" y="681"/>
                    <a:pt x="288" y="610"/>
                    <a:pt x="288" y="528"/>
                  </a:cubicBezTo>
                  <a:cubicBezTo>
                    <a:pt x="288" y="418"/>
                    <a:pt x="377" y="328"/>
                    <a:pt x="487" y="328"/>
                  </a:cubicBezTo>
                  <a:cubicBezTo>
                    <a:pt x="504" y="328"/>
                    <a:pt x="520" y="331"/>
                    <a:pt x="536" y="335"/>
                  </a:cubicBezTo>
                  <a:lnTo>
                    <a:pt x="536" y="198"/>
                  </a:lnTo>
                  <a:cubicBezTo>
                    <a:pt x="536" y="144"/>
                    <a:pt x="496" y="98"/>
                    <a:pt x="445" y="89"/>
                  </a:cubicBezTo>
                  <a:close/>
                  <a:moveTo>
                    <a:pt x="251" y="446"/>
                  </a:moveTo>
                  <a:lnTo>
                    <a:pt x="251" y="446"/>
                  </a:lnTo>
                  <a:lnTo>
                    <a:pt x="112" y="446"/>
                  </a:lnTo>
                  <a:cubicBezTo>
                    <a:pt x="100" y="446"/>
                    <a:pt x="90" y="436"/>
                    <a:pt x="90" y="423"/>
                  </a:cubicBezTo>
                  <a:cubicBezTo>
                    <a:pt x="90" y="411"/>
                    <a:pt x="100" y="401"/>
                    <a:pt x="112" y="401"/>
                  </a:cubicBezTo>
                  <a:lnTo>
                    <a:pt x="251" y="401"/>
                  </a:lnTo>
                  <a:cubicBezTo>
                    <a:pt x="264" y="401"/>
                    <a:pt x="274" y="411"/>
                    <a:pt x="274" y="423"/>
                  </a:cubicBezTo>
                  <a:cubicBezTo>
                    <a:pt x="274" y="436"/>
                    <a:pt x="264" y="446"/>
                    <a:pt x="251" y="446"/>
                  </a:cubicBezTo>
                  <a:close/>
                  <a:moveTo>
                    <a:pt x="296" y="356"/>
                  </a:moveTo>
                  <a:lnTo>
                    <a:pt x="296" y="356"/>
                  </a:lnTo>
                  <a:lnTo>
                    <a:pt x="112" y="356"/>
                  </a:lnTo>
                  <a:cubicBezTo>
                    <a:pt x="100" y="356"/>
                    <a:pt x="90" y="346"/>
                    <a:pt x="90" y="334"/>
                  </a:cubicBezTo>
                  <a:cubicBezTo>
                    <a:pt x="90" y="322"/>
                    <a:pt x="100" y="312"/>
                    <a:pt x="112" y="312"/>
                  </a:cubicBezTo>
                  <a:lnTo>
                    <a:pt x="296" y="312"/>
                  </a:lnTo>
                  <a:cubicBezTo>
                    <a:pt x="308" y="312"/>
                    <a:pt x="318" y="322"/>
                    <a:pt x="318" y="334"/>
                  </a:cubicBezTo>
                  <a:cubicBezTo>
                    <a:pt x="318" y="346"/>
                    <a:pt x="308" y="356"/>
                    <a:pt x="296" y="356"/>
                  </a:cubicBezTo>
                  <a:close/>
                  <a:moveTo>
                    <a:pt x="524" y="390"/>
                  </a:moveTo>
                  <a:cubicBezTo>
                    <a:pt x="512" y="387"/>
                    <a:pt x="501" y="385"/>
                    <a:pt x="488" y="385"/>
                  </a:cubicBezTo>
                  <a:cubicBezTo>
                    <a:pt x="410" y="385"/>
                    <a:pt x="346" y="449"/>
                    <a:pt x="346" y="527"/>
                  </a:cubicBezTo>
                  <a:cubicBezTo>
                    <a:pt x="346" y="596"/>
                    <a:pt x="394" y="652"/>
                    <a:pt x="458" y="666"/>
                  </a:cubicBezTo>
                  <a:cubicBezTo>
                    <a:pt x="468" y="668"/>
                    <a:pt x="478" y="669"/>
                    <a:pt x="488" y="669"/>
                  </a:cubicBezTo>
                  <a:cubicBezTo>
                    <a:pt x="567" y="669"/>
                    <a:pt x="630" y="606"/>
                    <a:pt x="630" y="527"/>
                  </a:cubicBezTo>
                  <a:cubicBezTo>
                    <a:pt x="630" y="461"/>
                    <a:pt x="585" y="405"/>
                    <a:pt x="524" y="390"/>
                  </a:cubicBezTo>
                  <a:close/>
                  <a:moveTo>
                    <a:pt x="569" y="507"/>
                  </a:moveTo>
                  <a:lnTo>
                    <a:pt x="569" y="507"/>
                  </a:lnTo>
                  <a:lnTo>
                    <a:pt x="524" y="552"/>
                  </a:lnTo>
                  <a:lnTo>
                    <a:pt x="488" y="588"/>
                  </a:lnTo>
                  <a:cubicBezTo>
                    <a:pt x="477" y="599"/>
                    <a:pt x="459" y="599"/>
                    <a:pt x="448" y="588"/>
                  </a:cubicBezTo>
                  <a:lnTo>
                    <a:pt x="408" y="547"/>
                  </a:lnTo>
                  <a:cubicBezTo>
                    <a:pt x="397" y="536"/>
                    <a:pt x="397" y="518"/>
                    <a:pt x="408" y="507"/>
                  </a:cubicBezTo>
                  <a:cubicBezTo>
                    <a:pt x="419" y="496"/>
                    <a:pt x="437" y="496"/>
                    <a:pt x="448" y="507"/>
                  </a:cubicBezTo>
                  <a:lnTo>
                    <a:pt x="468" y="527"/>
                  </a:lnTo>
                  <a:lnTo>
                    <a:pt x="524" y="472"/>
                  </a:lnTo>
                  <a:lnTo>
                    <a:pt x="528" y="467"/>
                  </a:lnTo>
                  <a:cubicBezTo>
                    <a:pt x="540" y="456"/>
                    <a:pt x="558" y="456"/>
                    <a:pt x="569" y="467"/>
                  </a:cubicBezTo>
                  <a:cubicBezTo>
                    <a:pt x="580" y="478"/>
                    <a:pt x="580" y="496"/>
                    <a:pt x="569" y="5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sz="1350"/>
            </a:p>
          </p:txBody>
        </p:sp>
      </p:grpSp>
      <p:sp>
        <p:nvSpPr>
          <p:cNvPr id="46" name="TextBox 45"/>
          <p:cNvSpPr txBox="1"/>
          <p:nvPr/>
        </p:nvSpPr>
        <p:spPr>
          <a:xfrm>
            <a:off x="3460326" y="3616968"/>
            <a:ext cx="1337684" cy="392383"/>
          </a:xfrm>
          <a:prstGeom prst="rect">
            <a:avLst/>
          </a:prstGeom>
          <a:noFill/>
        </p:spPr>
        <p:txBody>
          <a:bodyPr wrap="square" lIns="68549" tIns="34274" rIns="68549" bIns="34274"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sz="2100" dirty="0">
                <a:solidFill>
                  <a:schemeClr val="tx1">
                    <a:lumMod val="75000"/>
                    <a:lumOff val="25000"/>
                  </a:schemeClr>
                </a:solidFill>
              </a:rPr>
              <a:t>网络层</a:t>
            </a:r>
          </a:p>
        </p:txBody>
      </p:sp>
      <p:grpSp>
        <p:nvGrpSpPr>
          <p:cNvPr id="3" name="组合 2"/>
          <p:cNvGrpSpPr/>
          <p:nvPr/>
        </p:nvGrpSpPr>
        <p:grpSpPr>
          <a:xfrm>
            <a:off x="6268797" y="2424890"/>
            <a:ext cx="979502" cy="1144934"/>
            <a:chOff x="6560095" y="2132856"/>
            <a:chExt cx="1306513" cy="1527175"/>
          </a:xfrm>
        </p:grpSpPr>
        <p:sp>
          <p:nvSpPr>
            <p:cNvPr id="37" name="Freeform 7"/>
            <p:cNvSpPr/>
            <p:nvPr/>
          </p:nvSpPr>
          <p:spPr bwMode="auto">
            <a:xfrm>
              <a:off x="6560095" y="2132856"/>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rgbClr val="02B9E7"/>
            </a:solidFill>
            <a:ln>
              <a:noFill/>
            </a:ln>
          </p:spPr>
          <p:txBody>
            <a:bodyPr vert="horz" wrap="square" lIns="68553" tIns="34277" rIns="68553" bIns="34277" numCol="1" anchor="t" anchorCtr="0" compatLnSpc="1"/>
            <a:lstStyle/>
            <a:p>
              <a:endParaRPr lang="zh-CN" altLang="en-US" sz="1350"/>
            </a:p>
          </p:txBody>
        </p:sp>
        <p:sp>
          <p:nvSpPr>
            <p:cNvPr id="63" name="Freeform 10"/>
            <p:cNvSpPr>
              <a:spLocks noEditPoints="1"/>
            </p:cNvSpPr>
            <p:nvPr/>
          </p:nvSpPr>
          <p:spPr bwMode="auto">
            <a:xfrm>
              <a:off x="6850001" y="2403005"/>
              <a:ext cx="726700" cy="778916"/>
            </a:xfrm>
            <a:custGeom>
              <a:avLst/>
              <a:gdLst>
                <a:gd name="T0" fmla="*/ 255 w 674"/>
                <a:gd name="T1" fmla="*/ 448 h 720"/>
                <a:gd name="T2" fmla="*/ 243 w 674"/>
                <a:gd name="T3" fmla="*/ 407 h 720"/>
                <a:gd name="T4" fmla="*/ 295 w 674"/>
                <a:gd name="T5" fmla="*/ 196 h 720"/>
                <a:gd name="T6" fmla="*/ 350 w 674"/>
                <a:gd name="T7" fmla="*/ 367 h 720"/>
                <a:gd name="T8" fmla="*/ 418 w 674"/>
                <a:gd name="T9" fmla="*/ 169 h 720"/>
                <a:gd name="T10" fmla="*/ 267 w 674"/>
                <a:gd name="T11" fmla="*/ 336 h 720"/>
                <a:gd name="T12" fmla="*/ 254 w 674"/>
                <a:gd name="T13" fmla="*/ 358 h 720"/>
                <a:gd name="T14" fmla="*/ 346 w 674"/>
                <a:gd name="T15" fmla="*/ 412 h 720"/>
                <a:gd name="T16" fmla="*/ 445 w 674"/>
                <a:gd name="T17" fmla="*/ 144 h 720"/>
                <a:gd name="T18" fmla="*/ 449 w 674"/>
                <a:gd name="T19" fmla="*/ 91 h 720"/>
                <a:gd name="T20" fmla="*/ 445 w 674"/>
                <a:gd name="T21" fmla="*/ 144 h 720"/>
                <a:gd name="T22" fmla="*/ 526 w 674"/>
                <a:gd name="T23" fmla="*/ 170 h 720"/>
                <a:gd name="T24" fmla="*/ 474 w 674"/>
                <a:gd name="T25" fmla="*/ 174 h 720"/>
                <a:gd name="T26" fmla="*/ 385 w 674"/>
                <a:gd name="T27" fmla="*/ 121 h 720"/>
                <a:gd name="T28" fmla="*/ 363 w 674"/>
                <a:gd name="T29" fmla="*/ 73 h 720"/>
                <a:gd name="T30" fmla="*/ 385 w 674"/>
                <a:gd name="T31" fmla="*/ 121 h 720"/>
                <a:gd name="T32" fmla="*/ 298 w 674"/>
                <a:gd name="T33" fmla="*/ 90 h 720"/>
                <a:gd name="T34" fmla="*/ 302 w 674"/>
                <a:gd name="T35" fmla="*/ 142 h 720"/>
                <a:gd name="T36" fmla="*/ 496 w 674"/>
                <a:gd name="T37" fmla="*/ 257 h 720"/>
                <a:gd name="T38" fmla="*/ 543 w 674"/>
                <a:gd name="T39" fmla="*/ 235 h 720"/>
                <a:gd name="T40" fmla="*/ 496 w 674"/>
                <a:gd name="T41" fmla="*/ 257 h 720"/>
                <a:gd name="T42" fmla="*/ 248 w 674"/>
                <a:gd name="T43" fmla="*/ 368 h 720"/>
                <a:gd name="T44" fmla="*/ 235 w 674"/>
                <a:gd name="T45" fmla="*/ 391 h 720"/>
                <a:gd name="T46" fmla="*/ 328 w 674"/>
                <a:gd name="T47" fmla="*/ 445 h 720"/>
                <a:gd name="T48" fmla="*/ 246 w 674"/>
                <a:gd name="T49" fmla="*/ 720 h 720"/>
                <a:gd name="T50" fmla="*/ 263 w 674"/>
                <a:gd name="T51" fmla="*/ 42 h 720"/>
                <a:gd name="T52" fmla="*/ 642 w 674"/>
                <a:gd name="T53" fmla="*/ 204 h 720"/>
                <a:gd name="T54" fmla="*/ 648 w 674"/>
                <a:gd name="T55" fmla="*/ 313 h 720"/>
                <a:gd name="T56" fmla="*/ 667 w 674"/>
                <a:gd name="T57" fmla="*/ 450 h 720"/>
                <a:gd name="T58" fmla="*/ 643 w 674"/>
                <a:gd name="T59" fmla="*/ 566 h 720"/>
                <a:gd name="T60" fmla="*/ 504 w 674"/>
                <a:gd name="T61" fmla="*/ 598 h 720"/>
                <a:gd name="T62" fmla="*/ 246 w 674"/>
                <a:gd name="T63"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4" h="720">
                  <a:moveTo>
                    <a:pt x="243" y="407"/>
                  </a:moveTo>
                  <a:cubicBezTo>
                    <a:pt x="236" y="421"/>
                    <a:pt x="241" y="439"/>
                    <a:pt x="255" y="448"/>
                  </a:cubicBezTo>
                  <a:cubicBezTo>
                    <a:pt x="267" y="455"/>
                    <a:pt x="282" y="453"/>
                    <a:pt x="292" y="444"/>
                  </a:cubicBezTo>
                  <a:lnTo>
                    <a:pt x="243" y="407"/>
                  </a:lnTo>
                  <a:close/>
                  <a:moveTo>
                    <a:pt x="418" y="169"/>
                  </a:moveTo>
                  <a:cubicBezTo>
                    <a:pt x="373" y="143"/>
                    <a:pt x="318" y="155"/>
                    <a:pt x="295" y="196"/>
                  </a:cubicBezTo>
                  <a:cubicBezTo>
                    <a:pt x="270" y="238"/>
                    <a:pt x="302" y="284"/>
                    <a:pt x="280" y="327"/>
                  </a:cubicBezTo>
                  <a:lnTo>
                    <a:pt x="350" y="367"/>
                  </a:lnTo>
                  <a:cubicBezTo>
                    <a:pt x="376" y="327"/>
                    <a:pt x="432" y="331"/>
                    <a:pt x="456" y="289"/>
                  </a:cubicBezTo>
                  <a:cubicBezTo>
                    <a:pt x="480" y="249"/>
                    <a:pt x="462" y="195"/>
                    <a:pt x="418" y="169"/>
                  </a:cubicBezTo>
                  <a:close/>
                  <a:moveTo>
                    <a:pt x="342" y="393"/>
                  </a:moveTo>
                  <a:lnTo>
                    <a:pt x="267" y="336"/>
                  </a:lnTo>
                  <a:cubicBezTo>
                    <a:pt x="261" y="331"/>
                    <a:pt x="253" y="333"/>
                    <a:pt x="250" y="339"/>
                  </a:cubicBezTo>
                  <a:cubicBezTo>
                    <a:pt x="246" y="345"/>
                    <a:pt x="248" y="354"/>
                    <a:pt x="254" y="358"/>
                  </a:cubicBezTo>
                  <a:lnTo>
                    <a:pt x="329" y="416"/>
                  </a:lnTo>
                  <a:cubicBezTo>
                    <a:pt x="335" y="420"/>
                    <a:pt x="343" y="418"/>
                    <a:pt x="346" y="412"/>
                  </a:cubicBezTo>
                  <a:cubicBezTo>
                    <a:pt x="350" y="406"/>
                    <a:pt x="348" y="397"/>
                    <a:pt x="342" y="393"/>
                  </a:cubicBezTo>
                  <a:close/>
                  <a:moveTo>
                    <a:pt x="445" y="144"/>
                  </a:moveTo>
                  <a:lnTo>
                    <a:pt x="468" y="102"/>
                  </a:lnTo>
                  <a:lnTo>
                    <a:pt x="449" y="91"/>
                  </a:lnTo>
                  <a:lnTo>
                    <a:pt x="426" y="133"/>
                  </a:lnTo>
                  <a:lnTo>
                    <a:pt x="445" y="144"/>
                  </a:lnTo>
                  <a:close/>
                  <a:moveTo>
                    <a:pt x="485" y="193"/>
                  </a:moveTo>
                  <a:lnTo>
                    <a:pt x="526" y="170"/>
                  </a:lnTo>
                  <a:lnTo>
                    <a:pt x="515" y="150"/>
                  </a:lnTo>
                  <a:lnTo>
                    <a:pt x="474" y="174"/>
                  </a:lnTo>
                  <a:lnTo>
                    <a:pt x="485" y="193"/>
                  </a:lnTo>
                  <a:close/>
                  <a:moveTo>
                    <a:pt x="385" y="121"/>
                  </a:moveTo>
                  <a:lnTo>
                    <a:pt x="385" y="73"/>
                  </a:lnTo>
                  <a:lnTo>
                    <a:pt x="363" y="73"/>
                  </a:lnTo>
                  <a:lnTo>
                    <a:pt x="363" y="121"/>
                  </a:lnTo>
                  <a:lnTo>
                    <a:pt x="385" y="121"/>
                  </a:lnTo>
                  <a:close/>
                  <a:moveTo>
                    <a:pt x="321" y="131"/>
                  </a:moveTo>
                  <a:lnTo>
                    <a:pt x="298" y="90"/>
                  </a:lnTo>
                  <a:lnTo>
                    <a:pt x="278" y="101"/>
                  </a:lnTo>
                  <a:lnTo>
                    <a:pt x="302" y="142"/>
                  </a:lnTo>
                  <a:lnTo>
                    <a:pt x="321" y="131"/>
                  </a:lnTo>
                  <a:close/>
                  <a:moveTo>
                    <a:pt x="496" y="257"/>
                  </a:moveTo>
                  <a:lnTo>
                    <a:pt x="543" y="257"/>
                  </a:lnTo>
                  <a:lnTo>
                    <a:pt x="543" y="235"/>
                  </a:lnTo>
                  <a:lnTo>
                    <a:pt x="496" y="235"/>
                  </a:lnTo>
                  <a:lnTo>
                    <a:pt x="496" y="257"/>
                  </a:lnTo>
                  <a:close/>
                  <a:moveTo>
                    <a:pt x="324" y="426"/>
                  </a:moveTo>
                  <a:lnTo>
                    <a:pt x="248" y="368"/>
                  </a:lnTo>
                  <a:cubicBezTo>
                    <a:pt x="242" y="364"/>
                    <a:pt x="235" y="365"/>
                    <a:pt x="231" y="372"/>
                  </a:cubicBezTo>
                  <a:cubicBezTo>
                    <a:pt x="227" y="378"/>
                    <a:pt x="229" y="386"/>
                    <a:pt x="235" y="391"/>
                  </a:cubicBezTo>
                  <a:lnTo>
                    <a:pt x="311" y="448"/>
                  </a:lnTo>
                  <a:cubicBezTo>
                    <a:pt x="316" y="453"/>
                    <a:pt x="324" y="451"/>
                    <a:pt x="328" y="445"/>
                  </a:cubicBezTo>
                  <a:cubicBezTo>
                    <a:pt x="331" y="439"/>
                    <a:pt x="329" y="430"/>
                    <a:pt x="324" y="426"/>
                  </a:cubicBezTo>
                  <a:close/>
                  <a:moveTo>
                    <a:pt x="246" y="720"/>
                  </a:moveTo>
                  <a:cubicBezTo>
                    <a:pt x="254" y="663"/>
                    <a:pt x="254" y="603"/>
                    <a:pt x="239" y="550"/>
                  </a:cubicBezTo>
                  <a:cubicBezTo>
                    <a:pt x="0" y="415"/>
                    <a:pt x="62" y="105"/>
                    <a:pt x="263" y="42"/>
                  </a:cubicBezTo>
                  <a:cubicBezTo>
                    <a:pt x="369" y="0"/>
                    <a:pt x="513" y="25"/>
                    <a:pt x="606" y="119"/>
                  </a:cubicBezTo>
                  <a:cubicBezTo>
                    <a:pt x="674" y="187"/>
                    <a:pt x="642" y="204"/>
                    <a:pt x="642" y="204"/>
                  </a:cubicBezTo>
                  <a:lnTo>
                    <a:pt x="627" y="213"/>
                  </a:lnTo>
                  <a:cubicBezTo>
                    <a:pt x="635" y="245"/>
                    <a:pt x="650" y="305"/>
                    <a:pt x="648" y="313"/>
                  </a:cubicBezTo>
                  <a:cubicBezTo>
                    <a:pt x="645" y="324"/>
                    <a:pt x="633" y="336"/>
                    <a:pt x="633" y="336"/>
                  </a:cubicBezTo>
                  <a:lnTo>
                    <a:pt x="667" y="450"/>
                  </a:lnTo>
                  <a:lnTo>
                    <a:pt x="636" y="462"/>
                  </a:lnTo>
                  <a:cubicBezTo>
                    <a:pt x="643" y="499"/>
                    <a:pt x="647" y="530"/>
                    <a:pt x="643" y="566"/>
                  </a:cubicBezTo>
                  <a:cubicBezTo>
                    <a:pt x="643" y="572"/>
                    <a:pt x="622" y="590"/>
                    <a:pt x="606" y="591"/>
                  </a:cubicBezTo>
                  <a:lnTo>
                    <a:pt x="504" y="598"/>
                  </a:lnTo>
                  <a:lnTo>
                    <a:pt x="510" y="720"/>
                  </a:lnTo>
                  <a:lnTo>
                    <a:pt x="246" y="7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sz="1350"/>
            </a:p>
          </p:txBody>
        </p:sp>
      </p:grpSp>
      <p:sp>
        <p:nvSpPr>
          <p:cNvPr id="47" name="TextBox 46"/>
          <p:cNvSpPr txBox="1"/>
          <p:nvPr/>
        </p:nvSpPr>
        <p:spPr>
          <a:xfrm>
            <a:off x="5948920" y="3616968"/>
            <a:ext cx="1617887" cy="392383"/>
          </a:xfrm>
          <a:prstGeom prst="rect">
            <a:avLst/>
          </a:prstGeom>
          <a:noFill/>
        </p:spPr>
        <p:txBody>
          <a:bodyPr wrap="square" lIns="68549" tIns="34274" rIns="68549" bIns="34274"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sz="2100" dirty="0">
                <a:solidFill>
                  <a:schemeClr val="tx1">
                    <a:lumMod val="75000"/>
                    <a:lumOff val="25000"/>
                  </a:schemeClr>
                </a:solidFill>
              </a:rPr>
              <a:t>应用层</a:t>
            </a:r>
          </a:p>
        </p:txBody>
      </p:sp>
      <p:sp>
        <p:nvSpPr>
          <p:cNvPr id="22" name="TextBox 54"/>
          <p:cNvSpPr txBox="1"/>
          <p:nvPr/>
        </p:nvSpPr>
        <p:spPr>
          <a:xfrm>
            <a:off x="615626" y="945882"/>
            <a:ext cx="2630017"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物联网的安全架构</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3"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4"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5"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6"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物联网安全架构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Box 38"/>
          <p:cNvSpPr txBox="1">
            <a:spLocks/>
          </p:cNvSpPr>
          <p:nvPr/>
        </p:nvSpPr>
        <p:spPr bwMode="auto">
          <a:xfrm>
            <a:off x="615626" y="1569921"/>
            <a:ext cx="6991724" cy="496527"/>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just">
              <a:lnSpc>
                <a:spcPct val="120000"/>
              </a:lnSpc>
              <a:defRPr/>
            </a:pPr>
            <a:r>
              <a:rPr lang="zh-CN" altLang="en-US" sz="2400" dirty="0">
                <a:latin typeface="华文楷体" panose="02010600040101010101" pitchFamily="2" charset="-122"/>
                <a:ea typeface="华文楷体" panose="02010600040101010101" pitchFamily="2" charset="-122"/>
              </a:rPr>
              <a:t>物联网的安全架构也分为三层：</a:t>
            </a:r>
            <a:endParaRPr lang="en-US" altLang="zh-CN" sz="2400" dirty="0">
              <a:latin typeface="华文楷体" panose="02010600040101010101" pitchFamily="2" charset="-122"/>
              <a:ea typeface="华文楷体" panose="02010600040101010101" pitchFamily="2" charset="-122"/>
            </a:endParaRPr>
          </a:p>
        </p:txBody>
      </p:sp>
      <p:sp>
        <p:nvSpPr>
          <p:cNvPr id="64" name="TextBox 44"/>
          <p:cNvSpPr txBox="1"/>
          <p:nvPr/>
        </p:nvSpPr>
        <p:spPr>
          <a:xfrm>
            <a:off x="617660" y="5240220"/>
            <a:ext cx="1993583" cy="392383"/>
          </a:xfrm>
          <a:prstGeom prst="rect">
            <a:avLst/>
          </a:prstGeom>
          <a:noFill/>
        </p:spPr>
        <p:txBody>
          <a:bodyPr wrap="square" lIns="68549" tIns="34274" rIns="68549" bIns="34274" rtlCol="0">
            <a:spAutoFit/>
          </a:bodyPr>
          <a:lstStyle/>
          <a:p>
            <a:pPr algn="ctr"/>
            <a:r>
              <a:rPr lang="zh-CN" altLang="en-US" sz="2100" b="1" dirty="0">
                <a:solidFill>
                  <a:schemeClr val="tx1">
                    <a:lumMod val="75000"/>
                    <a:lumOff val="25000"/>
                  </a:schemeClr>
                </a:solidFill>
                <a:latin typeface="微软雅黑" panose="020B0503020204020204" pitchFamily="34" charset="-122"/>
                <a:ea typeface="微软雅黑" panose="020B0503020204020204" pitchFamily="34" charset="-122"/>
              </a:rPr>
              <a:t>感知层安全</a:t>
            </a:r>
          </a:p>
        </p:txBody>
      </p:sp>
      <p:sp>
        <p:nvSpPr>
          <p:cNvPr id="65" name="TextBox 45"/>
          <p:cNvSpPr txBox="1"/>
          <p:nvPr/>
        </p:nvSpPr>
        <p:spPr>
          <a:xfrm>
            <a:off x="3500868" y="5240220"/>
            <a:ext cx="1593645" cy="392383"/>
          </a:xfrm>
          <a:prstGeom prst="rect">
            <a:avLst/>
          </a:prstGeom>
          <a:noFill/>
        </p:spPr>
        <p:txBody>
          <a:bodyPr wrap="square" lIns="68549" tIns="34274" rIns="68549" bIns="34274"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sz="2100" dirty="0">
                <a:solidFill>
                  <a:schemeClr val="tx1">
                    <a:lumMod val="75000"/>
                    <a:lumOff val="25000"/>
                  </a:schemeClr>
                </a:solidFill>
              </a:rPr>
              <a:t>网络层安全</a:t>
            </a:r>
          </a:p>
        </p:txBody>
      </p:sp>
      <p:sp>
        <p:nvSpPr>
          <p:cNvPr id="66" name="TextBox 46"/>
          <p:cNvSpPr txBox="1"/>
          <p:nvPr/>
        </p:nvSpPr>
        <p:spPr>
          <a:xfrm>
            <a:off x="5989463" y="5240220"/>
            <a:ext cx="1617887" cy="392383"/>
          </a:xfrm>
          <a:prstGeom prst="rect">
            <a:avLst/>
          </a:prstGeom>
          <a:noFill/>
        </p:spPr>
        <p:txBody>
          <a:bodyPr wrap="square" lIns="68549" tIns="34274" rIns="68549" bIns="34274"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sz="2100" dirty="0">
                <a:solidFill>
                  <a:schemeClr val="tx1">
                    <a:lumMod val="75000"/>
                    <a:lumOff val="25000"/>
                  </a:schemeClr>
                </a:solidFill>
              </a:rPr>
              <a:t>应用层安全</a:t>
            </a:r>
          </a:p>
        </p:txBody>
      </p:sp>
      <p:sp>
        <p:nvSpPr>
          <p:cNvPr id="68" name="右箭头 67"/>
          <p:cNvSpPr/>
          <p:nvPr/>
        </p:nvSpPr>
        <p:spPr>
          <a:xfrm rot="5400000">
            <a:off x="1092455" y="4431308"/>
            <a:ext cx="961364" cy="27909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右箭头 68"/>
          <p:cNvSpPr/>
          <p:nvPr/>
        </p:nvSpPr>
        <p:spPr>
          <a:xfrm rot="5400000">
            <a:off x="3648486" y="4431305"/>
            <a:ext cx="961364" cy="27909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右箭头 69"/>
          <p:cNvSpPr/>
          <p:nvPr/>
        </p:nvSpPr>
        <p:spPr>
          <a:xfrm rot="5400000">
            <a:off x="6280899" y="4433476"/>
            <a:ext cx="961364" cy="279098"/>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8216507"/>
      </p:ext>
    </p:extLst>
  </p:cSld>
  <p:clrMapOvr>
    <a:masterClrMapping/>
  </p:clrMapOvr>
  <mc:AlternateContent xmlns:mc="http://schemas.openxmlformats.org/markup-compatibility/2006" xmlns:p14="http://schemas.microsoft.com/office/powerpoint/2010/main">
    <mc:Choice Requires="p14">
      <p:transition spd="slow" p14:dur="14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by="(-#ppt_w*2)" calcmode="lin" valueType="num">
                                      <p:cBhvr rctx="PPT">
                                        <p:cTn id="7" dur="125" autoRev="1" fill="hold">
                                          <p:stCondLst>
                                            <p:cond delay="0"/>
                                          </p:stCondLst>
                                        </p:cTn>
                                        <p:tgtEl>
                                          <p:spTgt spid="22"/>
                                        </p:tgtEl>
                                        <p:attrNameLst>
                                          <p:attrName>ppt_w</p:attrName>
                                        </p:attrNameLst>
                                      </p:cBhvr>
                                    </p:anim>
                                    <p:anim by="(#ppt_w*0.50)" calcmode="lin" valueType="num">
                                      <p:cBhvr>
                                        <p:cTn id="8" dur="125" decel="50000" autoRev="1" fill="hold">
                                          <p:stCondLst>
                                            <p:cond delay="0"/>
                                          </p:stCondLst>
                                        </p:cTn>
                                        <p:tgtEl>
                                          <p:spTgt spid="22"/>
                                        </p:tgtEl>
                                        <p:attrNameLst>
                                          <p:attrName>ppt_x</p:attrName>
                                        </p:attrNameLst>
                                      </p:cBhvr>
                                    </p:anim>
                                    <p:anim from="(-#ppt_h/2)" to="(#ppt_y)" calcmode="lin" valueType="num">
                                      <p:cBhvr>
                                        <p:cTn id="9" dur="250" fill="hold">
                                          <p:stCondLst>
                                            <p:cond delay="0"/>
                                          </p:stCondLst>
                                        </p:cTn>
                                        <p:tgtEl>
                                          <p:spTgt spid="22"/>
                                        </p:tgtEl>
                                        <p:attrNameLst>
                                          <p:attrName>ppt_y</p:attrName>
                                        </p:attrNameLst>
                                      </p:cBhvr>
                                    </p:anim>
                                    <p:animRot by="21600000">
                                      <p:cBhvr>
                                        <p:cTn id="10" dur="250" fill="hold">
                                          <p:stCondLst>
                                            <p:cond delay="0"/>
                                          </p:stCondLst>
                                        </p:cTn>
                                        <p:tgtEl>
                                          <p:spTgt spid="22"/>
                                        </p:tgtEl>
                                        <p:attrNameLst>
                                          <p:attrName>r</p:attrName>
                                        </p:attrNameLst>
                                      </p:cBhvr>
                                    </p:animRot>
                                  </p:childTnLst>
                                </p:cTn>
                              </p:par>
                            </p:childTnLst>
                          </p:cTn>
                        </p:par>
                        <p:par>
                          <p:cTn id="11" fill="hold">
                            <p:stCondLst>
                              <p:cond delay="425"/>
                            </p:stCondLst>
                            <p:childTnLst>
                              <p:par>
                                <p:cTn id="12" presetID="22" presetClass="entr" presetSubtype="8"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childTnLst>
                          </p:cTn>
                        </p:par>
                        <p:par>
                          <p:cTn id="15" fill="hold">
                            <p:stCondLst>
                              <p:cond delay="925"/>
                            </p:stCondLst>
                            <p:childTnLst>
                              <p:par>
                                <p:cTn id="16" presetID="47"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700"/>
                                        <p:tgtEl>
                                          <p:spTgt spid="4"/>
                                        </p:tgtEl>
                                      </p:cBhvr>
                                    </p:animEffect>
                                    <p:anim calcmode="lin" valueType="num">
                                      <p:cBhvr>
                                        <p:cTn id="19" dur="700" fill="hold"/>
                                        <p:tgtEl>
                                          <p:spTgt spid="4"/>
                                        </p:tgtEl>
                                        <p:attrNameLst>
                                          <p:attrName>ppt_x</p:attrName>
                                        </p:attrNameLst>
                                      </p:cBhvr>
                                      <p:tavLst>
                                        <p:tav tm="0">
                                          <p:val>
                                            <p:strVal val="#ppt_x"/>
                                          </p:val>
                                        </p:tav>
                                        <p:tav tm="100000">
                                          <p:val>
                                            <p:strVal val="#ppt_x"/>
                                          </p:val>
                                        </p:tav>
                                      </p:tavLst>
                                    </p:anim>
                                    <p:anim calcmode="lin" valueType="num">
                                      <p:cBhvr>
                                        <p:cTn id="20" dur="700" fill="hold"/>
                                        <p:tgtEl>
                                          <p:spTgt spid="4"/>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700"/>
                                        <p:tgtEl>
                                          <p:spTgt spid="2"/>
                                        </p:tgtEl>
                                      </p:cBhvr>
                                    </p:animEffect>
                                    <p:anim calcmode="lin" valueType="num">
                                      <p:cBhvr>
                                        <p:cTn id="24" dur="700" fill="hold"/>
                                        <p:tgtEl>
                                          <p:spTgt spid="2"/>
                                        </p:tgtEl>
                                        <p:attrNameLst>
                                          <p:attrName>ppt_x</p:attrName>
                                        </p:attrNameLst>
                                      </p:cBhvr>
                                      <p:tavLst>
                                        <p:tav tm="0">
                                          <p:val>
                                            <p:strVal val="#ppt_x"/>
                                          </p:val>
                                        </p:tav>
                                        <p:tav tm="100000">
                                          <p:val>
                                            <p:strVal val="#ppt_x"/>
                                          </p:val>
                                        </p:tav>
                                      </p:tavLst>
                                    </p:anim>
                                    <p:anim calcmode="lin" valueType="num">
                                      <p:cBhvr>
                                        <p:cTn id="25" dur="700" fill="hold"/>
                                        <p:tgtEl>
                                          <p:spTgt spid="2"/>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700"/>
                                        <p:tgtEl>
                                          <p:spTgt spid="3"/>
                                        </p:tgtEl>
                                      </p:cBhvr>
                                    </p:animEffect>
                                    <p:anim calcmode="lin" valueType="num">
                                      <p:cBhvr>
                                        <p:cTn id="29" dur="700" fill="hold"/>
                                        <p:tgtEl>
                                          <p:spTgt spid="3"/>
                                        </p:tgtEl>
                                        <p:attrNameLst>
                                          <p:attrName>ppt_x</p:attrName>
                                        </p:attrNameLst>
                                      </p:cBhvr>
                                      <p:tavLst>
                                        <p:tav tm="0">
                                          <p:val>
                                            <p:strVal val="#ppt_x"/>
                                          </p:val>
                                        </p:tav>
                                        <p:tav tm="100000">
                                          <p:val>
                                            <p:strVal val="#ppt_x"/>
                                          </p:val>
                                        </p:tav>
                                      </p:tavLst>
                                    </p:anim>
                                    <p:anim calcmode="lin" valueType="num">
                                      <p:cBhvr>
                                        <p:cTn id="30" dur="700" fill="hold"/>
                                        <p:tgtEl>
                                          <p:spTgt spid="3"/>
                                        </p:tgtEl>
                                        <p:attrNameLst>
                                          <p:attrName>ppt_y</p:attrName>
                                        </p:attrNameLst>
                                      </p:cBhvr>
                                      <p:tavLst>
                                        <p:tav tm="0">
                                          <p:val>
                                            <p:strVal val="#ppt_y-.1"/>
                                          </p:val>
                                        </p:tav>
                                        <p:tav tm="100000">
                                          <p:val>
                                            <p:strVal val="#ppt_y"/>
                                          </p:val>
                                        </p:tav>
                                      </p:tavLst>
                                    </p:anim>
                                  </p:childTnLst>
                                </p:cTn>
                              </p:par>
                            </p:childTnLst>
                          </p:cTn>
                        </p:par>
                        <p:par>
                          <p:cTn id="31" fill="hold">
                            <p:stCondLst>
                              <p:cond delay="1625"/>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45"/>
                                        </p:tgtEl>
                                        <p:attrNameLst>
                                          <p:attrName>style.visibility</p:attrName>
                                        </p:attrNameLst>
                                      </p:cBhvr>
                                      <p:to>
                                        <p:strVal val="visible"/>
                                      </p:to>
                                    </p:set>
                                    <p:anim by="(-#ppt_w*2)" calcmode="lin" valueType="num">
                                      <p:cBhvr rctx="PPT">
                                        <p:cTn id="34" dur="250" autoRev="1" fill="hold">
                                          <p:stCondLst>
                                            <p:cond delay="0"/>
                                          </p:stCondLst>
                                        </p:cTn>
                                        <p:tgtEl>
                                          <p:spTgt spid="45"/>
                                        </p:tgtEl>
                                        <p:attrNameLst>
                                          <p:attrName>ppt_w</p:attrName>
                                        </p:attrNameLst>
                                      </p:cBhvr>
                                    </p:anim>
                                    <p:anim by="(#ppt_w*0.50)" calcmode="lin" valueType="num">
                                      <p:cBhvr>
                                        <p:cTn id="35" dur="250" decel="50000" autoRev="1" fill="hold">
                                          <p:stCondLst>
                                            <p:cond delay="0"/>
                                          </p:stCondLst>
                                        </p:cTn>
                                        <p:tgtEl>
                                          <p:spTgt spid="45"/>
                                        </p:tgtEl>
                                        <p:attrNameLst>
                                          <p:attrName>ppt_x</p:attrName>
                                        </p:attrNameLst>
                                      </p:cBhvr>
                                    </p:anim>
                                    <p:anim from="(-#ppt_h/2)" to="(#ppt_y)" calcmode="lin" valueType="num">
                                      <p:cBhvr>
                                        <p:cTn id="36" dur="500" fill="hold">
                                          <p:stCondLst>
                                            <p:cond delay="0"/>
                                          </p:stCondLst>
                                        </p:cTn>
                                        <p:tgtEl>
                                          <p:spTgt spid="45"/>
                                        </p:tgtEl>
                                        <p:attrNameLst>
                                          <p:attrName>ppt_y</p:attrName>
                                        </p:attrNameLst>
                                      </p:cBhvr>
                                    </p:anim>
                                    <p:animRot by="21600000">
                                      <p:cBhvr>
                                        <p:cTn id="37" dur="500" fill="hold">
                                          <p:stCondLst>
                                            <p:cond delay="0"/>
                                          </p:stCondLst>
                                        </p:cTn>
                                        <p:tgtEl>
                                          <p:spTgt spid="45"/>
                                        </p:tgtEl>
                                        <p:attrNameLst>
                                          <p:attrName>r</p:attrName>
                                        </p:attrNameLst>
                                      </p:cBhvr>
                                    </p:animRot>
                                  </p:childTnLst>
                                </p:cTn>
                              </p:par>
                              <p:par>
                                <p:cTn id="38" presetID="56" presetClass="entr" presetSubtype="0" fill="hold" grpId="0" nodeType="withEffect">
                                  <p:stCondLst>
                                    <p:cond delay="0"/>
                                  </p:stCondLst>
                                  <p:iterate type="lt">
                                    <p:tmPct val="10000"/>
                                  </p:iterate>
                                  <p:childTnLst>
                                    <p:set>
                                      <p:cBhvr>
                                        <p:cTn id="39" dur="1" fill="hold">
                                          <p:stCondLst>
                                            <p:cond delay="0"/>
                                          </p:stCondLst>
                                        </p:cTn>
                                        <p:tgtEl>
                                          <p:spTgt spid="46"/>
                                        </p:tgtEl>
                                        <p:attrNameLst>
                                          <p:attrName>style.visibility</p:attrName>
                                        </p:attrNameLst>
                                      </p:cBhvr>
                                      <p:to>
                                        <p:strVal val="visible"/>
                                      </p:to>
                                    </p:set>
                                    <p:anim by="(-#ppt_w*2)" calcmode="lin" valueType="num">
                                      <p:cBhvr rctx="PPT">
                                        <p:cTn id="40" dur="250" autoRev="1" fill="hold">
                                          <p:stCondLst>
                                            <p:cond delay="0"/>
                                          </p:stCondLst>
                                        </p:cTn>
                                        <p:tgtEl>
                                          <p:spTgt spid="46"/>
                                        </p:tgtEl>
                                        <p:attrNameLst>
                                          <p:attrName>ppt_w</p:attrName>
                                        </p:attrNameLst>
                                      </p:cBhvr>
                                    </p:anim>
                                    <p:anim by="(#ppt_w*0.50)" calcmode="lin" valueType="num">
                                      <p:cBhvr>
                                        <p:cTn id="41" dur="250" decel="50000" autoRev="1" fill="hold">
                                          <p:stCondLst>
                                            <p:cond delay="0"/>
                                          </p:stCondLst>
                                        </p:cTn>
                                        <p:tgtEl>
                                          <p:spTgt spid="46"/>
                                        </p:tgtEl>
                                        <p:attrNameLst>
                                          <p:attrName>ppt_x</p:attrName>
                                        </p:attrNameLst>
                                      </p:cBhvr>
                                    </p:anim>
                                    <p:anim from="(-#ppt_h/2)" to="(#ppt_y)" calcmode="lin" valueType="num">
                                      <p:cBhvr>
                                        <p:cTn id="42" dur="500" fill="hold">
                                          <p:stCondLst>
                                            <p:cond delay="0"/>
                                          </p:stCondLst>
                                        </p:cTn>
                                        <p:tgtEl>
                                          <p:spTgt spid="46"/>
                                        </p:tgtEl>
                                        <p:attrNameLst>
                                          <p:attrName>ppt_y</p:attrName>
                                        </p:attrNameLst>
                                      </p:cBhvr>
                                    </p:anim>
                                    <p:animRot by="21600000">
                                      <p:cBhvr>
                                        <p:cTn id="43" dur="500" fill="hold">
                                          <p:stCondLst>
                                            <p:cond delay="0"/>
                                          </p:stCondLst>
                                        </p:cTn>
                                        <p:tgtEl>
                                          <p:spTgt spid="46"/>
                                        </p:tgtEl>
                                        <p:attrNameLst>
                                          <p:attrName>r</p:attrName>
                                        </p:attrNameLst>
                                      </p:cBhvr>
                                    </p:animRot>
                                  </p:childTnLst>
                                </p:cTn>
                              </p:par>
                              <p:par>
                                <p:cTn id="44" presetID="56" presetClass="entr" presetSubtype="0" fill="hold" grpId="0" nodeType="withEffect">
                                  <p:stCondLst>
                                    <p:cond delay="0"/>
                                  </p:stCondLst>
                                  <p:iterate type="lt">
                                    <p:tmPct val="10000"/>
                                  </p:iterate>
                                  <p:childTnLst>
                                    <p:set>
                                      <p:cBhvr>
                                        <p:cTn id="45" dur="1" fill="hold">
                                          <p:stCondLst>
                                            <p:cond delay="0"/>
                                          </p:stCondLst>
                                        </p:cTn>
                                        <p:tgtEl>
                                          <p:spTgt spid="47"/>
                                        </p:tgtEl>
                                        <p:attrNameLst>
                                          <p:attrName>style.visibility</p:attrName>
                                        </p:attrNameLst>
                                      </p:cBhvr>
                                      <p:to>
                                        <p:strVal val="visible"/>
                                      </p:to>
                                    </p:set>
                                    <p:anim by="(-#ppt_w*2)" calcmode="lin" valueType="num">
                                      <p:cBhvr rctx="PPT">
                                        <p:cTn id="46" dur="250" autoRev="1" fill="hold">
                                          <p:stCondLst>
                                            <p:cond delay="0"/>
                                          </p:stCondLst>
                                        </p:cTn>
                                        <p:tgtEl>
                                          <p:spTgt spid="47"/>
                                        </p:tgtEl>
                                        <p:attrNameLst>
                                          <p:attrName>ppt_w</p:attrName>
                                        </p:attrNameLst>
                                      </p:cBhvr>
                                    </p:anim>
                                    <p:anim by="(#ppt_w*0.50)" calcmode="lin" valueType="num">
                                      <p:cBhvr>
                                        <p:cTn id="47" dur="250" decel="50000" autoRev="1" fill="hold">
                                          <p:stCondLst>
                                            <p:cond delay="0"/>
                                          </p:stCondLst>
                                        </p:cTn>
                                        <p:tgtEl>
                                          <p:spTgt spid="47"/>
                                        </p:tgtEl>
                                        <p:attrNameLst>
                                          <p:attrName>ppt_x</p:attrName>
                                        </p:attrNameLst>
                                      </p:cBhvr>
                                    </p:anim>
                                    <p:anim from="(-#ppt_h/2)" to="(#ppt_y)" calcmode="lin" valueType="num">
                                      <p:cBhvr>
                                        <p:cTn id="48" dur="500" fill="hold">
                                          <p:stCondLst>
                                            <p:cond delay="0"/>
                                          </p:stCondLst>
                                        </p:cTn>
                                        <p:tgtEl>
                                          <p:spTgt spid="47"/>
                                        </p:tgtEl>
                                        <p:attrNameLst>
                                          <p:attrName>ppt_y</p:attrName>
                                        </p:attrNameLst>
                                      </p:cBhvr>
                                    </p:anim>
                                    <p:animRot by="21600000">
                                      <p:cBhvr>
                                        <p:cTn id="49" dur="500" fill="hold">
                                          <p:stCondLst>
                                            <p:cond delay="0"/>
                                          </p:stCondLst>
                                        </p:cTn>
                                        <p:tgtEl>
                                          <p:spTgt spid="47"/>
                                        </p:tgtEl>
                                        <p:attrNameLst>
                                          <p:attrName>r</p:attrName>
                                        </p:attrNameLst>
                                      </p:cBhvr>
                                    </p:animRot>
                                  </p:childTnLst>
                                </p:cTn>
                              </p:par>
                            </p:childTnLst>
                          </p:cTn>
                        </p:par>
                        <p:par>
                          <p:cTn id="50" fill="hold">
                            <p:stCondLst>
                              <p:cond delay="2225"/>
                            </p:stCondLst>
                            <p:childTnLst>
                              <p:par>
                                <p:cTn id="51" presetID="22" presetClass="entr" presetSubtype="1" fill="hold" grpId="0" nodeType="after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wipe(up)">
                                      <p:cBhvr>
                                        <p:cTn id="53" dur="500"/>
                                        <p:tgtEl>
                                          <p:spTgt spid="68"/>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wipe(up)">
                                      <p:cBhvr>
                                        <p:cTn id="56" dur="500"/>
                                        <p:tgtEl>
                                          <p:spTgt spid="69"/>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wipe(up)">
                                      <p:cBhvr>
                                        <p:cTn id="59" dur="500"/>
                                        <p:tgtEl>
                                          <p:spTgt spid="70"/>
                                        </p:tgtEl>
                                      </p:cBhvr>
                                    </p:animEffect>
                                  </p:childTnLst>
                                </p:cTn>
                              </p:par>
                            </p:childTnLst>
                          </p:cTn>
                        </p:par>
                        <p:par>
                          <p:cTn id="60" fill="hold">
                            <p:stCondLst>
                              <p:cond delay="2725"/>
                            </p:stCondLst>
                            <p:childTnLst>
                              <p:par>
                                <p:cTn id="61" presetID="56" presetClass="entr" presetSubtype="0" fill="hold" grpId="0" nodeType="afterEffect">
                                  <p:stCondLst>
                                    <p:cond delay="0"/>
                                  </p:stCondLst>
                                  <p:iterate type="lt">
                                    <p:tmPct val="10000"/>
                                  </p:iterate>
                                  <p:childTnLst>
                                    <p:set>
                                      <p:cBhvr>
                                        <p:cTn id="62" dur="1" fill="hold">
                                          <p:stCondLst>
                                            <p:cond delay="0"/>
                                          </p:stCondLst>
                                        </p:cTn>
                                        <p:tgtEl>
                                          <p:spTgt spid="64"/>
                                        </p:tgtEl>
                                        <p:attrNameLst>
                                          <p:attrName>style.visibility</p:attrName>
                                        </p:attrNameLst>
                                      </p:cBhvr>
                                      <p:to>
                                        <p:strVal val="visible"/>
                                      </p:to>
                                    </p:set>
                                    <p:anim by="(-#ppt_w*2)" calcmode="lin" valueType="num">
                                      <p:cBhvr rctx="PPT">
                                        <p:cTn id="63" dur="250" autoRev="1" fill="hold">
                                          <p:stCondLst>
                                            <p:cond delay="0"/>
                                          </p:stCondLst>
                                        </p:cTn>
                                        <p:tgtEl>
                                          <p:spTgt spid="64"/>
                                        </p:tgtEl>
                                        <p:attrNameLst>
                                          <p:attrName>ppt_w</p:attrName>
                                        </p:attrNameLst>
                                      </p:cBhvr>
                                    </p:anim>
                                    <p:anim by="(#ppt_w*0.50)" calcmode="lin" valueType="num">
                                      <p:cBhvr>
                                        <p:cTn id="64" dur="250" decel="50000" autoRev="1" fill="hold">
                                          <p:stCondLst>
                                            <p:cond delay="0"/>
                                          </p:stCondLst>
                                        </p:cTn>
                                        <p:tgtEl>
                                          <p:spTgt spid="64"/>
                                        </p:tgtEl>
                                        <p:attrNameLst>
                                          <p:attrName>ppt_x</p:attrName>
                                        </p:attrNameLst>
                                      </p:cBhvr>
                                    </p:anim>
                                    <p:anim from="(-#ppt_h/2)" to="(#ppt_y)" calcmode="lin" valueType="num">
                                      <p:cBhvr>
                                        <p:cTn id="65" dur="500" fill="hold">
                                          <p:stCondLst>
                                            <p:cond delay="0"/>
                                          </p:stCondLst>
                                        </p:cTn>
                                        <p:tgtEl>
                                          <p:spTgt spid="64"/>
                                        </p:tgtEl>
                                        <p:attrNameLst>
                                          <p:attrName>ppt_y</p:attrName>
                                        </p:attrNameLst>
                                      </p:cBhvr>
                                    </p:anim>
                                    <p:animRot by="21600000">
                                      <p:cBhvr>
                                        <p:cTn id="66" dur="500" fill="hold">
                                          <p:stCondLst>
                                            <p:cond delay="0"/>
                                          </p:stCondLst>
                                        </p:cTn>
                                        <p:tgtEl>
                                          <p:spTgt spid="64"/>
                                        </p:tgtEl>
                                        <p:attrNameLst>
                                          <p:attrName>r</p:attrName>
                                        </p:attrNameLst>
                                      </p:cBhvr>
                                    </p:animRot>
                                  </p:childTnLst>
                                </p:cTn>
                              </p:par>
                              <p:par>
                                <p:cTn id="67" presetID="56" presetClass="entr" presetSubtype="0" fill="hold" grpId="0" nodeType="withEffect">
                                  <p:stCondLst>
                                    <p:cond delay="0"/>
                                  </p:stCondLst>
                                  <p:iterate type="lt">
                                    <p:tmPct val="10000"/>
                                  </p:iterate>
                                  <p:childTnLst>
                                    <p:set>
                                      <p:cBhvr>
                                        <p:cTn id="68" dur="1" fill="hold">
                                          <p:stCondLst>
                                            <p:cond delay="0"/>
                                          </p:stCondLst>
                                        </p:cTn>
                                        <p:tgtEl>
                                          <p:spTgt spid="65"/>
                                        </p:tgtEl>
                                        <p:attrNameLst>
                                          <p:attrName>style.visibility</p:attrName>
                                        </p:attrNameLst>
                                      </p:cBhvr>
                                      <p:to>
                                        <p:strVal val="visible"/>
                                      </p:to>
                                    </p:set>
                                    <p:anim by="(-#ppt_w*2)" calcmode="lin" valueType="num">
                                      <p:cBhvr rctx="PPT">
                                        <p:cTn id="69" dur="250" autoRev="1" fill="hold">
                                          <p:stCondLst>
                                            <p:cond delay="0"/>
                                          </p:stCondLst>
                                        </p:cTn>
                                        <p:tgtEl>
                                          <p:spTgt spid="65"/>
                                        </p:tgtEl>
                                        <p:attrNameLst>
                                          <p:attrName>ppt_w</p:attrName>
                                        </p:attrNameLst>
                                      </p:cBhvr>
                                    </p:anim>
                                    <p:anim by="(#ppt_w*0.50)" calcmode="lin" valueType="num">
                                      <p:cBhvr>
                                        <p:cTn id="70" dur="250" decel="50000" autoRev="1" fill="hold">
                                          <p:stCondLst>
                                            <p:cond delay="0"/>
                                          </p:stCondLst>
                                        </p:cTn>
                                        <p:tgtEl>
                                          <p:spTgt spid="65"/>
                                        </p:tgtEl>
                                        <p:attrNameLst>
                                          <p:attrName>ppt_x</p:attrName>
                                        </p:attrNameLst>
                                      </p:cBhvr>
                                    </p:anim>
                                    <p:anim from="(-#ppt_h/2)" to="(#ppt_y)" calcmode="lin" valueType="num">
                                      <p:cBhvr>
                                        <p:cTn id="71" dur="500" fill="hold">
                                          <p:stCondLst>
                                            <p:cond delay="0"/>
                                          </p:stCondLst>
                                        </p:cTn>
                                        <p:tgtEl>
                                          <p:spTgt spid="65"/>
                                        </p:tgtEl>
                                        <p:attrNameLst>
                                          <p:attrName>ppt_y</p:attrName>
                                        </p:attrNameLst>
                                      </p:cBhvr>
                                    </p:anim>
                                    <p:animRot by="21600000">
                                      <p:cBhvr>
                                        <p:cTn id="72" dur="500" fill="hold">
                                          <p:stCondLst>
                                            <p:cond delay="0"/>
                                          </p:stCondLst>
                                        </p:cTn>
                                        <p:tgtEl>
                                          <p:spTgt spid="65"/>
                                        </p:tgtEl>
                                        <p:attrNameLst>
                                          <p:attrName>r</p:attrName>
                                        </p:attrNameLst>
                                      </p:cBhvr>
                                    </p:animRot>
                                  </p:childTnLst>
                                </p:cTn>
                              </p:par>
                              <p:par>
                                <p:cTn id="73" presetID="56" presetClass="entr" presetSubtype="0" fill="hold" grpId="0" nodeType="withEffect">
                                  <p:stCondLst>
                                    <p:cond delay="0"/>
                                  </p:stCondLst>
                                  <p:iterate type="lt">
                                    <p:tmPct val="10000"/>
                                  </p:iterate>
                                  <p:childTnLst>
                                    <p:set>
                                      <p:cBhvr>
                                        <p:cTn id="74" dur="1" fill="hold">
                                          <p:stCondLst>
                                            <p:cond delay="0"/>
                                          </p:stCondLst>
                                        </p:cTn>
                                        <p:tgtEl>
                                          <p:spTgt spid="66"/>
                                        </p:tgtEl>
                                        <p:attrNameLst>
                                          <p:attrName>style.visibility</p:attrName>
                                        </p:attrNameLst>
                                      </p:cBhvr>
                                      <p:to>
                                        <p:strVal val="visible"/>
                                      </p:to>
                                    </p:set>
                                    <p:anim by="(-#ppt_w*2)" calcmode="lin" valueType="num">
                                      <p:cBhvr rctx="PPT">
                                        <p:cTn id="75" dur="250" autoRev="1" fill="hold">
                                          <p:stCondLst>
                                            <p:cond delay="0"/>
                                          </p:stCondLst>
                                        </p:cTn>
                                        <p:tgtEl>
                                          <p:spTgt spid="66"/>
                                        </p:tgtEl>
                                        <p:attrNameLst>
                                          <p:attrName>ppt_w</p:attrName>
                                        </p:attrNameLst>
                                      </p:cBhvr>
                                    </p:anim>
                                    <p:anim by="(#ppt_w*0.50)" calcmode="lin" valueType="num">
                                      <p:cBhvr>
                                        <p:cTn id="76" dur="250" decel="50000" autoRev="1" fill="hold">
                                          <p:stCondLst>
                                            <p:cond delay="0"/>
                                          </p:stCondLst>
                                        </p:cTn>
                                        <p:tgtEl>
                                          <p:spTgt spid="66"/>
                                        </p:tgtEl>
                                        <p:attrNameLst>
                                          <p:attrName>ppt_x</p:attrName>
                                        </p:attrNameLst>
                                      </p:cBhvr>
                                    </p:anim>
                                    <p:anim from="(-#ppt_h/2)" to="(#ppt_y)" calcmode="lin" valueType="num">
                                      <p:cBhvr>
                                        <p:cTn id="77" dur="500" fill="hold">
                                          <p:stCondLst>
                                            <p:cond delay="0"/>
                                          </p:stCondLst>
                                        </p:cTn>
                                        <p:tgtEl>
                                          <p:spTgt spid="66"/>
                                        </p:tgtEl>
                                        <p:attrNameLst>
                                          <p:attrName>ppt_y</p:attrName>
                                        </p:attrNameLst>
                                      </p:cBhvr>
                                    </p:anim>
                                    <p:animRot by="21600000">
                                      <p:cBhvr>
                                        <p:cTn id="78" dur="500" fill="hold">
                                          <p:stCondLst>
                                            <p:cond delay="0"/>
                                          </p:stCondLst>
                                        </p:cTn>
                                        <p:tgtEl>
                                          <p:spTgt spid="6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22" grpId="0"/>
      <p:bldP spid="27" grpId="0"/>
      <p:bldP spid="64" grpId="0"/>
      <p:bldP spid="65" grpId="0"/>
      <p:bldP spid="66" grpId="0"/>
      <p:bldP spid="68" grpId="0" animBg="1"/>
      <p:bldP spid="69" grpId="0" animBg="1"/>
      <p:bldP spid="7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8650" y="704689"/>
            <a:ext cx="2236467" cy="646437"/>
          </a:xfrm>
          <a:noFill/>
          <a:ln w="9525">
            <a:noFill/>
            <a:bevel/>
          </a:ln>
        </p:spPr>
        <p:txBody>
          <a:bodyPr wrap="none" lIns="91419" tIns="45709" rIns="91419" bIns="45709">
            <a:spAutoFit/>
          </a:bodyPr>
          <a:lstStyle/>
          <a:p>
            <a:pPr defTabSz="913924"/>
            <a:r>
              <a:rPr lang="zh-CN" altLang="en-US" sz="4001" kern="0" dirty="0">
                <a:solidFill>
                  <a:srgbClr val="04B0BE"/>
                </a:solidFill>
                <a:latin typeface="Arial" panose="020B0604020202020204" pitchFamily="34" charset="0"/>
                <a:ea typeface="微软雅黑" panose="020B0503020204020204" pitchFamily="34" charset="-122"/>
                <a:cs typeface="+mn-cs"/>
              </a:rPr>
              <a:t>成绩评定</a:t>
            </a:r>
          </a:p>
        </p:txBody>
      </p:sp>
      <p:grpSp>
        <p:nvGrpSpPr>
          <p:cNvPr id="29" name="组合 28"/>
          <p:cNvGrpSpPr/>
          <p:nvPr/>
        </p:nvGrpSpPr>
        <p:grpSpPr>
          <a:xfrm>
            <a:off x="2824219" y="1925515"/>
            <a:ext cx="3045470" cy="3240269"/>
            <a:chOff x="3005826" y="1224874"/>
            <a:chExt cx="2767309" cy="2738248"/>
          </a:xfrm>
        </p:grpSpPr>
        <p:grpSp>
          <p:nvGrpSpPr>
            <p:cNvPr id="30" name="Group 22"/>
            <p:cNvGrpSpPr/>
            <p:nvPr/>
          </p:nvGrpSpPr>
          <p:grpSpPr>
            <a:xfrm>
              <a:off x="3005826" y="2625756"/>
              <a:ext cx="1348913" cy="1337366"/>
              <a:chOff x="4240774" y="3658107"/>
              <a:chExt cx="1798551" cy="1783154"/>
            </a:xfrm>
          </p:grpSpPr>
          <p:sp>
            <p:nvSpPr>
              <p:cNvPr id="50" name="Freeform: Shape 10"/>
              <p:cNvSpPr/>
              <p:nvPr/>
            </p:nvSpPr>
            <p:spPr>
              <a:xfrm>
                <a:off x="4240774" y="3658107"/>
                <a:ext cx="1798551" cy="1783154"/>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1" name="Freeform: Shape 11"/>
              <p:cNvSpPr/>
              <p:nvPr/>
            </p:nvSpPr>
            <p:spPr>
              <a:xfrm rot="10800000">
                <a:off x="4601381" y="4018715"/>
                <a:ext cx="1071110" cy="1061939"/>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2" name="Freeform: Shape 15"/>
              <p:cNvSpPr>
                <a:spLocks/>
              </p:cNvSpPr>
              <p:nvPr/>
            </p:nvSpPr>
            <p:spPr bwMode="auto">
              <a:xfrm>
                <a:off x="4955342" y="4275861"/>
                <a:ext cx="354013" cy="52129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1"/>
              </a:solidFill>
              <a:ln w="9525">
                <a:noFill/>
                <a:round/>
                <a:headEnd/>
                <a:tailEnd/>
              </a:ln>
            </p:spPr>
            <p:txBody>
              <a:bodyPr anchor="ctr"/>
              <a:lstStyle/>
              <a:p>
                <a:pPr algn="ctr"/>
                <a:endParaRPr/>
              </a:p>
            </p:txBody>
          </p:sp>
        </p:grpSp>
        <p:grpSp>
          <p:nvGrpSpPr>
            <p:cNvPr id="31" name="Group 33"/>
            <p:cNvGrpSpPr/>
            <p:nvPr/>
          </p:nvGrpSpPr>
          <p:grpSpPr>
            <a:xfrm>
              <a:off x="3017374" y="1224874"/>
              <a:ext cx="1337366" cy="1348913"/>
              <a:chOff x="4240773" y="1830232"/>
              <a:chExt cx="1783154" cy="1798551"/>
            </a:xfrm>
          </p:grpSpPr>
          <p:grpSp>
            <p:nvGrpSpPr>
              <p:cNvPr id="46" name="Group 3"/>
              <p:cNvGrpSpPr/>
              <p:nvPr/>
            </p:nvGrpSpPr>
            <p:grpSpPr>
              <a:xfrm>
                <a:off x="4240773" y="1830232"/>
                <a:ext cx="1783154" cy="1798551"/>
                <a:chOff x="3273487" y="1407637"/>
                <a:chExt cx="1248068" cy="1258845"/>
              </a:xfrm>
            </p:grpSpPr>
            <p:sp>
              <p:nvSpPr>
                <p:cNvPr id="48" name="Freeform: Shape 4"/>
                <p:cNvSpPr/>
                <p:nvPr/>
              </p:nvSpPr>
              <p:spPr>
                <a:xfrm rot="5400000">
                  <a:off x="3268098" y="1413026"/>
                  <a:ext cx="1258845" cy="1248068"/>
                </a:xfrm>
                <a:custGeom>
                  <a:avLst/>
                  <a:gdLst>
                    <a:gd name="connsiteX0" fmla="*/ 186889 w 1678460"/>
                    <a:gd name="connsiteY0" fmla="*/ 1170350 h 1664090"/>
                    <a:gd name="connsiteX1" fmla="*/ 495340 w 1678460"/>
                    <a:gd name="connsiteY1" fmla="*/ 1478801 h 1664090"/>
                    <a:gd name="connsiteX2" fmla="*/ 844815 w 1678460"/>
                    <a:gd name="connsiteY2" fmla="*/ 1478801 h 1664090"/>
                    <a:gd name="connsiteX3" fmla="*/ 1491571 w 1678460"/>
                    <a:gd name="connsiteY3" fmla="*/ 832045 h 1664090"/>
                    <a:gd name="connsiteX4" fmla="*/ 1491571 w 1678460"/>
                    <a:gd name="connsiteY4" fmla="*/ 493740 h 1664090"/>
                    <a:gd name="connsiteX5" fmla="*/ 1183120 w 1678460"/>
                    <a:gd name="connsiteY5" fmla="*/ 185289 h 1664090"/>
                    <a:gd name="connsiteX6" fmla="*/ 833645 w 1678460"/>
                    <a:gd name="connsiteY6" fmla="*/ 185289 h 1664090"/>
                    <a:gd name="connsiteX7" fmla="*/ 186889 w 1678460"/>
                    <a:gd name="connsiteY7" fmla="*/ 832045 h 1664090"/>
                    <a:gd name="connsiteX8" fmla="*/ 0 w 1678460"/>
                    <a:gd name="connsiteY8" fmla="*/ 1664090 h 1664090"/>
                    <a:gd name="connsiteX9" fmla="*/ 0 w 1678460"/>
                    <a:gd name="connsiteY9" fmla="*/ 832045 h 1664090"/>
                    <a:gd name="connsiteX10" fmla="*/ 832045 w 1678460"/>
                    <a:gd name="connsiteY10" fmla="*/ 0 h 1664090"/>
                    <a:gd name="connsiteX11" fmla="*/ 1678460 w 1678460"/>
                    <a:gd name="connsiteY11" fmla="*/ 0 h 1664090"/>
                    <a:gd name="connsiteX12" fmla="*/ 1678460 w 1678460"/>
                    <a:gd name="connsiteY12" fmla="*/ 832045 h 1664090"/>
                    <a:gd name="connsiteX13" fmla="*/ 846415 w 1678460"/>
                    <a:gd name="connsiteY13" fmla="*/ 166409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78460" h="1664090">
                      <a:moveTo>
                        <a:pt x="186889" y="1170350"/>
                      </a:move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lnTo>
                        <a:pt x="833645" y="185289"/>
                      </a:lnTo>
                      <a:cubicBezTo>
                        <a:pt x="476452" y="185289"/>
                        <a:pt x="186889" y="474852"/>
                        <a:pt x="186889" y="832045"/>
                      </a:cubicBezTo>
                      <a:close/>
                      <a:moveTo>
                        <a:pt x="0" y="1664090"/>
                      </a:moveTo>
                      <a:lnTo>
                        <a:pt x="0" y="832045"/>
                      </a:lnTo>
                      <a:cubicBezTo>
                        <a:pt x="0" y="372519"/>
                        <a:pt x="372519" y="0"/>
                        <a:pt x="832045" y="0"/>
                      </a:cubicBezTo>
                      <a:lnTo>
                        <a:pt x="1678460" y="0"/>
                      </a:lnTo>
                      <a:lnTo>
                        <a:pt x="1678460" y="832045"/>
                      </a:lnTo>
                      <a:cubicBezTo>
                        <a:pt x="1678460" y="1291571"/>
                        <a:pt x="1305941" y="1664090"/>
                        <a:pt x="846415" y="166409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9" name="Freeform: Shape 5"/>
                <p:cNvSpPr/>
                <p:nvPr/>
              </p:nvSpPr>
              <p:spPr>
                <a:xfrm rot="5400000">
                  <a:off x="3538911" y="1666948"/>
                  <a:ext cx="723639" cy="749693"/>
                </a:xfrm>
                <a:custGeom>
                  <a:avLst/>
                  <a:gdLst>
                    <a:gd name="connsiteX0" fmla="*/ 112428 w 964852"/>
                    <a:gd name="connsiteY0" fmla="*/ 709448 h 999590"/>
                    <a:gd name="connsiteX1" fmla="*/ 291270 w 964852"/>
                    <a:gd name="connsiteY1" fmla="*/ 888290 h 999590"/>
                    <a:gd name="connsiteX2" fmla="*/ 487422 w 964852"/>
                    <a:gd name="connsiteY2" fmla="*/ 888290 h 999590"/>
                    <a:gd name="connsiteX3" fmla="*/ 862416 w 964852"/>
                    <a:gd name="connsiteY3" fmla="*/ 513296 h 999590"/>
                    <a:gd name="connsiteX4" fmla="*/ 862416 w 964852"/>
                    <a:gd name="connsiteY4" fmla="*/ 290142 h 999590"/>
                    <a:gd name="connsiteX5" fmla="*/ 683574 w 964852"/>
                    <a:gd name="connsiteY5" fmla="*/ 111300 h 999590"/>
                    <a:gd name="connsiteX6" fmla="*/ 487422 w 964852"/>
                    <a:gd name="connsiteY6" fmla="*/ 111300 h 999590"/>
                    <a:gd name="connsiteX7" fmla="*/ 112428 w 964852"/>
                    <a:gd name="connsiteY7" fmla="*/ 486294 h 999590"/>
                    <a:gd name="connsiteX8" fmla="*/ 0 w 964852"/>
                    <a:gd name="connsiteY8" fmla="*/ 769511 h 999590"/>
                    <a:gd name="connsiteX9" fmla="*/ 0 w 964852"/>
                    <a:gd name="connsiteY9" fmla="*/ 482426 h 999590"/>
                    <a:gd name="connsiteX10" fmla="*/ 482426 w 964852"/>
                    <a:gd name="connsiteY10" fmla="*/ 0 h 999590"/>
                    <a:gd name="connsiteX11" fmla="*/ 734773 w 964852"/>
                    <a:gd name="connsiteY11" fmla="*/ 0 h 999590"/>
                    <a:gd name="connsiteX12" fmla="*/ 964852 w 964852"/>
                    <a:gd name="connsiteY12" fmla="*/ 230079 h 999590"/>
                    <a:gd name="connsiteX13" fmla="*/ 964852 w 964852"/>
                    <a:gd name="connsiteY13" fmla="*/ 517164 h 999590"/>
                    <a:gd name="connsiteX14" fmla="*/ 482426 w 964852"/>
                    <a:gd name="connsiteY14" fmla="*/ 999590 h 999590"/>
                    <a:gd name="connsiteX15" fmla="*/ 230079 w 964852"/>
                    <a:gd name="connsiteY15" fmla="*/ 999590 h 999590"/>
                    <a:gd name="connsiteX16" fmla="*/ 0 w 964852"/>
                    <a:gd name="connsiteY16" fmla="*/ 769511 h 99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4852" h="999590">
                      <a:moveTo>
                        <a:pt x="112428" y="709448"/>
                      </a:moveTo>
                      <a:cubicBezTo>
                        <a:pt x="112428" y="808220"/>
                        <a:pt x="192498" y="888290"/>
                        <a:pt x="291270" y="888290"/>
                      </a:cubicBezTo>
                      <a:lnTo>
                        <a:pt x="487422" y="888290"/>
                      </a:lnTo>
                      <a:cubicBezTo>
                        <a:pt x="694525" y="888290"/>
                        <a:pt x="862416" y="720399"/>
                        <a:pt x="862416" y="513296"/>
                      </a:cubicBezTo>
                      <a:lnTo>
                        <a:pt x="862416" y="290142"/>
                      </a:lnTo>
                      <a:cubicBezTo>
                        <a:pt x="862416" y="191370"/>
                        <a:pt x="782346" y="111300"/>
                        <a:pt x="683574" y="111300"/>
                      </a:cubicBezTo>
                      <a:lnTo>
                        <a:pt x="487422" y="111300"/>
                      </a:lnTo>
                      <a:cubicBezTo>
                        <a:pt x="280319" y="111300"/>
                        <a:pt x="112428" y="279191"/>
                        <a:pt x="112428" y="486294"/>
                      </a:cubicBezTo>
                      <a:close/>
                      <a:moveTo>
                        <a:pt x="0" y="769511"/>
                      </a:moveTo>
                      <a:lnTo>
                        <a:pt x="0" y="482426"/>
                      </a:lnTo>
                      <a:cubicBezTo>
                        <a:pt x="0" y="215989"/>
                        <a:pt x="215989" y="0"/>
                        <a:pt x="482426" y="0"/>
                      </a:cubicBezTo>
                      <a:lnTo>
                        <a:pt x="734773" y="0"/>
                      </a:lnTo>
                      <a:cubicBezTo>
                        <a:pt x="861842" y="0"/>
                        <a:pt x="964852" y="103010"/>
                        <a:pt x="964852" y="230079"/>
                      </a:cubicBezTo>
                      <a:lnTo>
                        <a:pt x="964852" y="517164"/>
                      </a:lnTo>
                      <a:cubicBezTo>
                        <a:pt x="964852" y="783601"/>
                        <a:pt x="748863" y="999590"/>
                        <a:pt x="482426" y="999590"/>
                      </a:cubicBezTo>
                      <a:lnTo>
                        <a:pt x="230079" y="999590"/>
                      </a:lnTo>
                      <a:cubicBezTo>
                        <a:pt x="103010" y="999590"/>
                        <a:pt x="0" y="896580"/>
                        <a:pt x="0" y="7695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47" name="Freeform: Shape 17"/>
              <p:cNvSpPr>
                <a:spLocks/>
              </p:cNvSpPr>
              <p:nvPr/>
            </p:nvSpPr>
            <p:spPr bwMode="auto">
              <a:xfrm>
                <a:off x="4961490" y="2477045"/>
                <a:ext cx="439990" cy="439990"/>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accent3"/>
              </a:solidFill>
              <a:ln w="9525">
                <a:noFill/>
                <a:round/>
                <a:headEnd/>
                <a:tailEnd/>
              </a:ln>
            </p:spPr>
            <p:txBody>
              <a:bodyPr anchor="ctr"/>
              <a:lstStyle/>
              <a:p>
                <a:pPr algn="ctr"/>
                <a:endParaRPr/>
              </a:p>
            </p:txBody>
          </p:sp>
        </p:grpSp>
        <p:grpSp>
          <p:nvGrpSpPr>
            <p:cNvPr id="32" name="Group 25"/>
            <p:cNvGrpSpPr/>
            <p:nvPr/>
          </p:nvGrpSpPr>
          <p:grpSpPr>
            <a:xfrm>
              <a:off x="4424222" y="1236422"/>
              <a:ext cx="1348913" cy="1337366"/>
              <a:chOff x="6078982" y="1845629"/>
              <a:chExt cx="1798551" cy="1783154"/>
            </a:xfrm>
          </p:grpSpPr>
          <p:grpSp>
            <p:nvGrpSpPr>
              <p:cNvPr id="38" name="Group 6"/>
              <p:cNvGrpSpPr/>
              <p:nvPr/>
            </p:nvGrpSpPr>
            <p:grpSpPr>
              <a:xfrm>
                <a:off x="6078982" y="1845629"/>
                <a:ext cx="1798551" cy="1783154"/>
                <a:chOff x="4560089" y="1430787"/>
                <a:chExt cx="1258845" cy="1248068"/>
              </a:xfrm>
            </p:grpSpPr>
            <p:sp>
              <p:nvSpPr>
                <p:cNvPr id="44" name="Freeform: Shape 7"/>
                <p:cNvSpPr/>
                <p:nvPr/>
              </p:nvSpPr>
              <p:spPr>
                <a:xfrm>
                  <a:off x="4560089" y="1430787"/>
                  <a:ext cx="1258845" cy="1248068"/>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5" name="Freeform: Shape 8"/>
                <p:cNvSpPr/>
                <p:nvPr/>
              </p:nvSpPr>
              <p:spPr>
                <a:xfrm rot="10800000">
                  <a:off x="4814665" y="1660340"/>
                  <a:ext cx="749693" cy="743274"/>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43" name="Freeform: Shape 18"/>
              <p:cNvSpPr>
                <a:spLocks/>
              </p:cNvSpPr>
              <p:nvPr/>
            </p:nvSpPr>
            <p:spPr bwMode="auto">
              <a:xfrm>
                <a:off x="6723903" y="2502993"/>
                <a:ext cx="432339" cy="338351"/>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accent2"/>
              </a:solidFill>
              <a:ln w="9525">
                <a:noFill/>
                <a:round/>
                <a:headEnd/>
                <a:tailEnd/>
              </a:ln>
            </p:spPr>
            <p:txBody>
              <a:bodyPr anchor="ctr"/>
              <a:lstStyle/>
              <a:p>
                <a:pPr algn="ctr"/>
                <a:endParaRPr/>
              </a:p>
            </p:txBody>
          </p:sp>
        </p:grpSp>
        <p:grpSp>
          <p:nvGrpSpPr>
            <p:cNvPr id="33" name="Group 19"/>
            <p:cNvGrpSpPr/>
            <p:nvPr/>
          </p:nvGrpSpPr>
          <p:grpSpPr>
            <a:xfrm>
              <a:off x="4424222" y="2625756"/>
              <a:ext cx="1348913" cy="1337366"/>
              <a:chOff x="6078982" y="3658107"/>
              <a:chExt cx="1798551" cy="1783154"/>
            </a:xfrm>
          </p:grpSpPr>
          <p:sp>
            <p:nvSpPr>
              <p:cNvPr id="34" name="Freeform: Shape 16"/>
              <p:cNvSpPr>
                <a:spLocks/>
              </p:cNvSpPr>
              <p:nvPr/>
            </p:nvSpPr>
            <p:spPr bwMode="auto">
              <a:xfrm>
                <a:off x="6770009" y="4338234"/>
                <a:ext cx="410267" cy="404321"/>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4"/>
              </a:solidFill>
              <a:ln w="9525">
                <a:noFill/>
                <a:round/>
                <a:headEnd/>
                <a:tailEnd/>
              </a:ln>
            </p:spPr>
            <p:txBody>
              <a:bodyPr anchor="ctr"/>
              <a:lstStyle/>
              <a:p>
                <a:pPr algn="ctr"/>
                <a:endParaRPr/>
              </a:p>
            </p:txBody>
          </p:sp>
          <p:sp>
            <p:nvSpPr>
              <p:cNvPr id="35" name="Freeform: Shape 28"/>
              <p:cNvSpPr/>
              <p:nvPr/>
            </p:nvSpPr>
            <p:spPr>
              <a:xfrm flipH="1">
                <a:off x="6078982" y="3658107"/>
                <a:ext cx="1798551" cy="1783154"/>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Freeform: Shape 31"/>
              <p:cNvSpPr/>
              <p:nvPr/>
            </p:nvSpPr>
            <p:spPr>
              <a:xfrm rot="10800000" flipH="1">
                <a:off x="6439589" y="4018715"/>
                <a:ext cx="1071110" cy="1061939"/>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4"/>
              </a:solidFill>
              <a:ln w="12700" cap="flat" cmpd="sng" algn="ctr">
                <a:solidFill>
                  <a:schemeClr val="accent4">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53" name="TextBox 37"/>
          <p:cNvSpPr txBox="1"/>
          <p:nvPr/>
        </p:nvSpPr>
        <p:spPr>
          <a:xfrm>
            <a:off x="708312" y="3681096"/>
            <a:ext cx="2110765" cy="598554"/>
          </a:xfrm>
          <a:prstGeom prst="rect">
            <a:avLst/>
          </a:prstGeom>
          <a:noFill/>
        </p:spPr>
        <p:txBody>
          <a:bodyPr wrap="none" lIns="0" tIns="0" rIns="270000" bIns="0" anchor="b" anchorCtr="0">
            <a:noAutofit/>
          </a:bodyPr>
          <a:lstStyle/>
          <a:p>
            <a:pPr algn="r"/>
            <a:r>
              <a:rPr lang="zh-CN" altLang="en-US" sz="3600" b="1" dirty="0">
                <a:solidFill>
                  <a:srgbClr val="0070C0"/>
                </a:solidFill>
                <a:latin typeface="华文楷体" panose="02010600040101010101" pitchFamily="2" charset="-122"/>
                <a:ea typeface="华文楷体" panose="02010600040101010101" pitchFamily="2" charset="-122"/>
              </a:rPr>
              <a:t>实验</a:t>
            </a:r>
          </a:p>
        </p:txBody>
      </p:sp>
      <p:sp>
        <p:nvSpPr>
          <p:cNvPr id="54" name="TextBox 40"/>
          <p:cNvSpPr txBox="1"/>
          <p:nvPr/>
        </p:nvSpPr>
        <p:spPr>
          <a:xfrm>
            <a:off x="5904436" y="3609728"/>
            <a:ext cx="2269732" cy="622655"/>
          </a:xfrm>
          <a:prstGeom prst="rect">
            <a:avLst/>
          </a:prstGeom>
          <a:noFill/>
        </p:spPr>
        <p:txBody>
          <a:bodyPr wrap="none" lIns="270000" tIns="0" rIns="0" bIns="0" anchor="b" anchorCtr="0">
            <a:noAutofit/>
          </a:bodyPr>
          <a:lstStyle/>
          <a:p>
            <a:r>
              <a:rPr lang="zh-CN" altLang="en-US" sz="3600" b="1" dirty="0">
                <a:solidFill>
                  <a:schemeClr val="accent4"/>
                </a:solidFill>
                <a:latin typeface="华文楷体" panose="02010600040101010101" pitchFamily="2" charset="-122"/>
                <a:ea typeface="华文楷体" panose="02010600040101010101" pitchFamily="2" charset="-122"/>
              </a:rPr>
              <a:t>闭卷考试</a:t>
            </a:r>
          </a:p>
        </p:txBody>
      </p:sp>
      <p:sp>
        <p:nvSpPr>
          <p:cNvPr id="55" name="TextBox 43"/>
          <p:cNvSpPr txBox="1"/>
          <p:nvPr/>
        </p:nvSpPr>
        <p:spPr>
          <a:xfrm>
            <a:off x="1205266" y="1610267"/>
            <a:ext cx="1554136" cy="630497"/>
          </a:xfrm>
          <a:prstGeom prst="rect">
            <a:avLst/>
          </a:prstGeom>
          <a:noFill/>
        </p:spPr>
        <p:txBody>
          <a:bodyPr wrap="none" lIns="0" tIns="0" rIns="270000" bIns="0" anchor="b" anchorCtr="0">
            <a:normAutofit/>
          </a:bodyPr>
          <a:lstStyle/>
          <a:p>
            <a:pPr algn="r"/>
            <a:r>
              <a:rPr lang="zh-CN" altLang="en-US" sz="3600" b="1" dirty="0">
                <a:solidFill>
                  <a:schemeClr val="bg2">
                    <a:lumMod val="50000"/>
                  </a:schemeClr>
                </a:solidFill>
                <a:latin typeface="华文楷体" panose="02010600040101010101" pitchFamily="2" charset="-122"/>
                <a:ea typeface="华文楷体" panose="02010600040101010101" pitchFamily="2" charset="-122"/>
              </a:rPr>
              <a:t>考勤</a:t>
            </a:r>
          </a:p>
        </p:txBody>
      </p:sp>
      <p:sp>
        <p:nvSpPr>
          <p:cNvPr id="56" name="TextBox 46"/>
          <p:cNvSpPr txBox="1"/>
          <p:nvPr/>
        </p:nvSpPr>
        <p:spPr>
          <a:xfrm>
            <a:off x="5881568" y="1629700"/>
            <a:ext cx="1605730" cy="585496"/>
          </a:xfrm>
          <a:prstGeom prst="rect">
            <a:avLst/>
          </a:prstGeom>
          <a:noFill/>
        </p:spPr>
        <p:txBody>
          <a:bodyPr wrap="none" lIns="270000" tIns="0" rIns="0" bIns="0" anchor="b" anchorCtr="0">
            <a:normAutofit/>
          </a:bodyPr>
          <a:lstStyle/>
          <a:p>
            <a:r>
              <a:rPr lang="zh-CN" altLang="en-US" sz="3600" b="1" dirty="0">
                <a:solidFill>
                  <a:schemeClr val="accent2"/>
                </a:solidFill>
                <a:latin typeface="华文楷体" panose="02010600040101010101" pitchFamily="2" charset="-122"/>
                <a:ea typeface="华文楷体" panose="02010600040101010101" pitchFamily="2" charset="-122"/>
              </a:rPr>
              <a:t>作业</a:t>
            </a:r>
          </a:p>
        </p:txBody>
      </p:sp>
      <p:cxnSp>
        <p:nvCxnSpPr>
          <p:cNvPr id="57" name="直接连接符 56">
            <a:extLst>
              <a:ext uri="{FF2B5EF4-FFF2-40B4-BE49-F238E27FC236}">
                <a16:creationId xmlns:a16="http://schemas.microsoft.com/office/drawing/2014/main" id="{E25B6E78-3E11-4BCC-9A75-DB914E0E500C}"/>
              </a:ext>
            </a:extLst>
          </p:cNvPr>
          <p:cNvCxnSpPr/>
          <p:nvPr/>
        </p:nvCxnSpPr>
        <p:spPr>
          <a:xfrm flipV="1">
            <a:off x="947503" y="3542027"/>
            <a:ext cx="7031037" cy="2625"/>
          </a:xfrm>
          <a:prstGeom prst="line">
            <a:avLst/>
          </a:prstGeom>
          <a:ln>
            <a:solidFill>
              <a:srgbClr val="0070C0"/>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E25B6E78-3E11-4BCC-9A75-DB914E0E500C}"/>
              </a:ext>
            </a:extLst>
          </p:cNvPr>
          <p:cNvCxnSpPr/>
          <p:nvPr/>
        </p:nvCxnSpPr>
        <p:spPr>
          <a:xfrm flipV="1">
            <a:off x="3178217" y="4713130"/>
            <a:ext cx="2311553" cy="2386"/>
          </a:xfrm>
          <a:prstGeom prst="line">
            <a:avLst/>
          </a:prstGeom>
          <a:ln>
            <a:solidFill>
              <a:srgbClr val="0070C0"/>
            </a:solidFill>
            <a:headEnd type="diamond" w="med" len="med"/>
            <a:tailEnd type="diamond" w="med" len="med"/>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559084" y="769391"/>
            <a:ext cx="1901904" cy="1107996"/>
          </a:xfrm>
          <a:prstGeom prst="rect">
            <a:avLst/>
          </a:prstGeom>
          <a:noFill/>
        </p:spPr>
        <p:txBody>
          <a:bodyPr wrap="square" rtlCol="0">
            <a:spAutoFit/>
          </a:bodyPr>
          <a:lstStyle/>
          <a:p>
            <a:r>
              <a:rPr lang="en-US" altLang="zh-CN" sz="6600" dirty="0">
                <a:solidFill>
                  <a:srgbClr val="FF0000"/>
                </a:solidFill>
                <a:latin typeface="华文行楷" panose="02010800040101010101" pitchFamily="2" charset="-122"/>
                <a:ea typeface="华文行楷" panose="02010800040101010101" pitchFamily="2" charset="-122"/>
              </a:rPr>
              <a:t>20%</a:t>
            </a:r>
            <a:endParaRPr lang="zh-CN" altLang="en-US" sz="6600" dirty="0">
              <a:solidFill>
                <a:srgbClr val="FF0000"/>
              </a:solidFill>
              <a:latin typeface="华文行楷" panose="02010800040101010101" pitchFamily="2" charset="-122"/>
              <a:ea typeface="华文行楷" panose="02010800040101010101" pitchFamily="2" charset="-122"/>
            </a:endParaRPr>
          </a:p>
        </p:txBody>
      </p:sp>
      <p:sp>
        <p:nvSpPr>
          <p:cNvPr id="60" name="文本框 59"/>
          <p:cNvSpPr txBox="1"/>
          <p:nvPr/>
        </p:nvSpPr>
        <p:spPr>
          <a:xfrm>
            <a:off x="444972" y="5473539"/>
            <a:ext cx="1901904" cy="1107996"/>
          </a:xfrm>
          <a:prstGeom prst="rect">
            <a:avLst/>
          </a:prstGeom>
          <a:noFill/>
        </p:spPr>
        <p:txBody>
          <a:bodyPr wrap="square" rtlCol="0">
            <a:spAutoFit/>
          </a:bodyPr>
          <a:lstStyle/>
          <a:p>
            <a:r>
              <a:rPr lang="en-US" altLang="zh-CN" sz="6600" dirty="0">
                <a:solidFill>
                  <a:srgbClr val="FF0000"/>
                </a:solidFill>
                <a:latin typeface="华文行楷" panose="02010800040101010101" pitchFamily="2" charset="-122"/>
                <a:ea typeface="华文行楷" panose="02010800040101010101" pitchFamily="2" charset="-122"/>
              </a:rPr>
              <a:t>20%</a:t>
            </a:r>
            <a:endParaRPr lang="zh-CN" altLang="en-US" sz="6600" dirty="0">
              <a:solidFill>
                <a:srgbClr val="FF0000"/>
              </a:solidFill>
              <a:latin typeface="华文行楷" panose="02010800040101010101" pitchFamily="2" charset="-122"/>
              <a:ea typeface="华文行楷" panose="02010800040101010101" pitchFamily="2" charset="-122"/>
            </a:endParaRPr>
          </a:p>
        </p:txBody>
      </p:sp>
      <p:sp>
        <p:nvSpPr>
          <p:cNvPr id="61" name="文本框 60"/>
          <p:cNvSpPr txBox="1"/>
          <p:nvPr/>
        </p:nvSpPr>
        <p:spPr>
          <a:xfrm>
            <a:off x="7082004" y="5416607"/>
            <a:ext cx="1901904" cy="1107996"/>
          </a:xfrm>
          <a:prstGeom prst="rect">
            <a:avLst/>
          </a:prstGeom>
          <a:noFill/>
        </p:spPr>
        <p:txBody>
          <a:bodyPr wrap="square" rtlCol="0">
            <a:spAutoFit/>
          </a:bodyPr>
          <a:lstStyle/>
          <a:p>
            <a:r>
              <a:rPr lang="en-US" altLang="zh-CN" sz="6600" dirty="0">
                <a:solidFill>
                  <a:srgbClr val="FF0000"/>
                </a:solidFill>
                <a:latin typeface="华文行楷" panose="02010800040101010101" pitchFamily="2" charset="-122"/>
                <a:ea typeface="华文行楷" panose="02010800040101010101" pitchFamily="2" charset="-122"/>
              </a:rPr>
              <a:t>60%</a:t>
            </a:r>
            <a:endParaRPr lang="zh-CN" altLang="en-US" sz="6600" dirty="0">
              <a:solidFill>
                <a:srgbClr val="FF0000"/>
              </a:solidFill>
              <a:latin typeface="华文行楷" panose="02010800040101010101" pitchFamily="2" charset="-122"/>
              <a:ea typeface="华文行楷" panose="02010800040101010101" pitchFamily="2" charset="-122"/>
            </a:endParaRPr>
          </a:p>
        </p:txBody>
      </p:sp>
      <p:sp>
        <p:nvSpPr>
          <p:cNvPr id="62" name="TextBox 38"/>
          <p:cNvSpPr txBox="1">
            <a:spLocks/>
          </p:cNvSpPr>
          <p:nvPr/>
        </p:nvSpPr>
        <p:spPr bwMode="auto">
          <a:xfrm>
            <a:off x="375960" y="2261713"/>
            <a:ext cx="2553586" cy="1059722"/>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次</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分，共</a:t>
            </a:r>
            <a:r>
              <a:rPr lang="en-US" altLang="zh-CN" sz="2400" dirty="0">
                <a:latin typeface="华文楷体" panose="02010600040101010101" pitchFamily="2" charset="-122"/>
                <a:ea typeface="华文楷体" panose="02010600040101010101" pitchFamily="2" charset="-122"/>
              </a:rPr>
              <a:t>14</a:t>
            </a:r>
            <a:r>
              <a:rPr lang="zh-CN" altLang="en-US" sz="2400" dirty="0">
                <a:latin typeface="华文楷体" panose="02010600040101010101" pitchFamily="2" charset="-122"/>
                <a:ea typeface="华文楷体" panose="02010600040101010101" pitchFamily="2" charset="-122"/>
              </a:rPr>
              <a:t>分</a:t>
            </a:r>
            <a:endParaRPr lang="en-US" altLang="zh-CN" sz="2400" dirty="0">
              <a:latin typeface="华文楷体" panose="02010600040101010101" pitchFamily="2" charset="-122"/>
              <a:ea typeface="华文楷体" panose="02010600040101010101" pitchFamily="2" charset="-122"/>
            </a:endParaRPr>
          </a:p>
        </p:txBody>
      </p:sp>
      <p:sp>
        <p:nvSpPr>
          <p:cNvPr id="63" name="TextBox 38"/>
          <p:cNvSpPr txBox="1">
            <a:spLocks/>
          </p:cNvSpPr>
          <p:nvPr/>
        </p:nvSpPr>
        <p:spPr bwMode="auto">
          <a:xfrm>
            <a:off x="6101789" y="2177205"/>
            <a:ext cx="2072380" cy="1080216"/>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次</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分</a:t>
            </a:r>
            <a:endParaRPr lang="en-US" altLang="zh-CN" sz="2400" dirty="0">
              <a:latin typeface="华文楷体" panose="02010600040101010101" pitchFamily="2" charset="-122"/>
              <a:ea typeface="华文楷体" panose="02010600040101010101" pitchFamily="2" charset="-122"/>
            </a:endParaRPr>
          </a:p>
          <a:p>
            <a:pPr algn="l">
              <a:lnSpc>
                <a:spcPct val="120000"/>
              </a:lnSpc>
              <a:defRPr/>
            </a:pPr>
            <a:r>
              <a:rPr lang="zh-CN" altLang="en-US" sz="2400" dirty="0">
                <a:latin typeface="华文楷体" panose="02010600040101010101" pitchFamily="2" charset="-122"/>
                <a:ea typeface="华文楷体" panose="02010600040101010101" pitchFamily="2" charset="-122"/>
              </a:rPr>
              <a:t>共</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次，</a:t>
            </a:r>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分</a:t>
            </a:r>
            <a:endParaRPr lang="en-US" altLang="zh-CN" sz="2400" dirty="0">
              <a:latin typeface="华文楷体" panose="02010600040101010101" pitchFamily="2" charset="-122"/>
              <a:ea typeface="华文楷体" panose="02010600040101010101" pitchFamily="2" charset="-122"/>
            </a:endParaRPr>
          </a:p>
        </p:txBody>
      </p:sp>
      <p:sp>
        <p:nvSpPr>
          <p:cNvPr id="64" name="TextBox 38"/>
          <p:cNvSpPr txBox="1">
            <a:spLocks/>
          </p:cNvSpPr>
          <p:nvPr/>
        </p:nvSpPr>
        <p:spPr bwMode="auto">
          <a:xfrm>
            <a:off x="220397" y="4231879"/>
            <a:ext cx="2685094" cy="1293566"/>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zh-CN" altLang="en-US" sz="2400" dirty="0">
                <a:latin typeface="华文楷体" panose="02010600040101010101" pitchFamily="2" charset="-122"/>
                <a:ea typeface="华文楷体" panose="02010600040101010101" pitchFamily="2" charset="-122"/>
              </a:rPr>
              <a:t>实验报告</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次</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分，共</a:t>
            </a:r>
            <a:r>
              <a:rPr lang="en-US" altLang="zh-CN" sz="2400" dirty="0">
                <a:latin typeface="华文楷体" panose="02010600040101010101" pitchFamily="2" charset="-122"/>
                <a:ea typeface="华文楷体" panose="02010600040101010101" pitchFamily="2" charset="-122"/>
              </a:rPr>
              <a:t>8</a:t>
            </a:r>
            <a:r>
              <a:rPr lang="zh-CN" altLang="en-US" sz="2400" dirty="0">
                <a:latin typeface="华文楷体" panose="02010600040101010101" pitchFamily="2" charset="-122"/>
                <a:ea typeface="华文楷体" panose="02010600040101010101" pitchFamily="2" charset="-122"/>
              </a:rPr>
              <a:t>次，</a:t>
            </a:r>
            <a:r>
              <a:rPr lang="en-US" altLang="zh-CN" sz="2400" dirty="0">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分；</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次考勤，</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次</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分</a:t>
            </a:r>
            <a:endParaRPr lang="en-US" altLang="zh-CN" sz="2400" dirty="0">
              <a:latin typeface="华文楷体" panose="02010600040101010101" pitchFamily="2" charset="-122"/>
              <a:ea typeface="华文楷体" panose="02010600040101010101" pitchFamily="2" charset="-122"/>
            </a:endParaRPr>
          </a:p>
        </p:txBody>
      </p:sp>
      <p:sp>
        <p:nvSpPr>
          <p:cNvPr id="65" name="TextBox 37"/>
          <p:cNvSpPr txBox="1"/>
          <p:nvPr/>
        </p:nvSpPr>
        <p:spPr>
          <a:xfrm>
            <a:off x="1763694" y="6270039"/>
            <a:ext cx="6113290" cy="497066"/>
          </a:xfrm>
          <a:prstGeom prst="rect">
            <a:avLst/>
          </a:prstGeom>
          <a:noFill/>
        </p:spPr>
        <p:txBody>
          <a:bodyPr wrap="none" lIns="0" tIns="0" rIns="270000" bIns="0" anchor="b" anchorCtr="0">
            <a:noAutofit/>
          </a:bodyPr>
          <a:lstStyle/>
          <a:p>
            <a:pPr algn="ctr"/>
            <a:r>
              <a:rPr lang="zh-CN" altLang="en-US" sz="3200" b="1" dirty="0">
                <a:solidFill>
                  <a:srgbClr val="FF0000"/>
                </a:solidFill>
                <a:latin typeface="华文楷体" panose="02010600040101010101" pitchFamily="2" charset="-122"/>
                <a:ea typeface="华文楷体" panose="02010600040101010101" pitchFamily="2" charset="-122"/>
              </a:rPr>
              <a:t>注意：每一项和总分都必须及格</a:t>
            </a:r>
          </a:p>
        </p:txBody>
      </p:sp>
      <p:sp>
        <p:nvSpPr>
          <p:cNvPr id="66" name="TextBox 38"/>
          <p:cNvSpPr txBox="1">
            <a:spLocks/>
          </p:cNvSpPr>
          <p:nvPr/>
        </p:nvSpPr>
        <p:spPr bwMode="auto">
          <a:xfrm>
            <a:off x="6059656" y="4149359"/>
            <a:ext cx="3044588" cy="1395045"/>
          </a:xfrm>
          <a:prstGeom prst="rect">
            <a:avLst/>
          </a:prstGeom>
          <a:noFill/>
          <a:ln w="9525">
            <a:noFill/>
            <a:miter lim="800000"/>
            <a:headEnd/>
            <a:tailEnd/>
          </a:ln>
        </p:spPr>
        <p:txBody>
          <a:bodyPr wrap="square" lIns="54000" tIns="0" rIns="162000" bIns="0" anchor="ctr" anchorCtr="0">
            <a:noAutofit/>
            <a:scene3d>
              <a:camera prst="orthographicFront"/>
              <a:lightRig rig="threePt" dir="t"/>
            </a:scene3d>
            <a:sp3d>
              <a:bevelT w="0" h="0"/>
            </a:sp3d>
          </a:bodyPr>
          <a:lstStyle/>
          <a:p>
            <a:pPr algn="l">
              <a:lnSpc>
                <a:spcPct val="120000"/>
              </a:lnSpc>
              <a:defRPr/>
            </a:pPr>
            <a:r>
              <a:rPr lang="zh-CN" altLang="en-US" sz="2400" dirty="0">
                <a:latin typeface="华文楷体" panose="02010600040101010101" pitchFamily="2" charset="-122"/>
                <a:ea typeface="华文楷体" panose="02010600040101010101" pitchFamily="2" charset="-122"/>
              </a:rPr>
              <a:t>选择题、判断题、填空题、简答题、计算题、材料分析题</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14821338"/>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31" presetClass="entr" presetSubtype="0"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1000" fill="hold"/>
                                        <p:tgtEl>
                                          <p:spTgt spid="29"/>
                                        </p:tgtEl>
                                        <p:attrNameLst>
                                          <p:attrName>ppt_w</p:attrName>
                                        </p:attrNameLst>
                                      </p:cBhvr>
                                      <p:tavLst>
                                        <p:tav tm="0">
                                          <p:val>
                                            <p:fltVal val="0"/>
                                          </p:val>
                                        </p:tav>
                                        <p:tav tm="100000">
                                          <p:val>
                                            <p:strVal val="#ppt_w"/>
                                          </p:val>
                                        </p:tav>
                                      </p:tavLst>
                                    </p:anim>
                                    <p:anim calcmode="lin" valueType="num">
                                      <p:cBhvr>
                                        <p:cTn id="14" dur="1000" fill="hold"/>
                                        <p:tgtEl>
                                          <p:spTgt spid="29"/>
                                        </p:tgtEl>
                                        <p:attrNameLst>
                                          <p:attrName>ppt_h</p:attrName>
                                        </p:attrNameLst>
                                      </p:cBhvr>
                                      <p:tavLst>
                                        <p:tav tm="0">
                                          <p:val>
                                            <p:fltVal val="0"/>
                                          </p:val>
                                        </p:tav>
                                        <p:tav tm="100000">
                                          <p:val>
                                            <p:strVal val="#ppt_h"/>
                                          </p:val>
                                        </p:tav>
                                      </p:tavLst>
                                    </p:anim>
                                    <p:anim calcmode="lin" valueType="num">
                                      <p:cBhvr>
                                        <p:cTn id="15" dur="1000" fill="hold"/>
                                        <p:tgtEl>
                                          <p:spTgt spid="29"/>
                                        </p:tgtEl>
                                        <p:attrNameLst>
                                          <p:attrName>style.rotation</p:attrName>
                                        </p:attrNameLst>
                                      </p:cBhvr>
                                      <p:tavLst>
                                        <p:tav tm="0">
                                          <p:val>
                                            <p:fltVal val="90"/>
                                          </p:val>
                                        </p:tav>
                                        <p:tav tm="100000">
                                          <p:val>
                                            <p:fltVal val="0"/>
                                          </p:val>
                                        </p:tav>
                                      </p:tavLst>
                                    </p:anim>
                                    <p:animEffect transition="in" filter="fade">
                                      <p:cBhvr>
                                        <p:cTn id="16" dur="1000"/>
                                        <p:tgtEl>
                                          <p:spTgt spid="29"/>
                                        </p:tgtEl>
                                      </p:cBhvr>
                                    </p:animEffect>
                                  </p:childTnLst>
                                </p:cTn>
                              </p:par>
                              <p:par>
                                <p:cTn id="17" presetID="16" presetClass="entr" presetSubtype="37"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barn(outVertical)">
                                      <p:cBhvr>
                                        <p:cTn id="19" dur="500"/>
                                        <p:tgtEl>
                                          <p:spTgt spid="57"/>
                                        </p:tgtEl>
                                      </p:cBhvr>
                                    </p:animEffect>
                                  </p:childTnLst>
                                </p:cTn>
                              </p:par>
                              <p:par>
                                <p:cTn id="20" presetID="22" presetClass="entr" presetSubtype="1" fill="hold"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up)">
                                      <p:cBhvr>
                                        <p:cTn id="22" dur="500"/>
                                        <p:tgtEl>
                                          <p:spTgt spid="58"/>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anim calcmode="lin" valueType="num">
                                      <p:cBhvr>
                                        <p:cTn id="26" dur="500" fill="hold"/>
                                        <p:tgtEl>
                                          <p:spTgt spid="55"/>
                                        </p:tgtEl>
                                        <p:attrNameLst>
                                          <p:attrName>ppt_x</p:attrName>
                                        </p:attrNameLst>
                                      </p:cBhvr>
                                      <p:tavLst>
                                        <p:tav tm="0">
                                          <p:val>
                                            <p:strVal val="#ppt_x"/>
                                          </p:val>
                                        </p:tav>
                                        <p:tav tm="100000">
                                          <p:val>
                                            <p:strVal val="#ppt_x"/>
                                          </p:val>
                                        </p:tav>
                                      </p:tavLst>
                                    </p:anim>
                                    <p:anim calcmode="lin" valueType="num">
                                      <p:cBhvr>
                                        <p:cTn id="27" dur="500" fill="hold"/>
                                        <p:tgtEl>
                                          <p:spTgt spid="5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anim calcmode="lin" valueType="num">
                                      <p:cBhvr>
                                        <p:cTn id="31" dur="500" fill="hold"/>
                                        <p:tgtEl>
                                          <p:spTgt spid="56"/>
                                        </p:tgtEl>
                                        <p:attrNameLst>
                                          <p:attrName>ppt_x</p:attrName>
                                        </p:attrNameLst>
                                      </p:cBhvr>
                                      <p:tavLst>
                                        <p:tav tm="0">
                                          <p:val>
                                            <p:strVal val="#ppt_x"/>
                                          </p:val>
                                        </p:tav>
                                        <p:tav tm="100000">
                                          <p:val>
                                            <p:strVal val="#ppt_x"/>
                                          </p:val>
                                        </p:tav>
                                      </p:tavLst>
                                    </p:anim>
                                    <p:anim calcmode="lin" valueType="num">
                                      <p:cBhvr>
                                        <p:cTn id="32" dur="500" fill="hold"/>
                                        <p:tgtEl>
                                          <p:spTgt spid="5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anim calcmode="lin" valueType="num">
                                      <p:cBhvr>
                                        <p:cTn id="36" dur="500" fill="hold"/>
                                        <p:tgtEl>
                                          <p:spTgt spid="53"/>
                                        </p:tgtEl>
                                        <p:attrNameLst>
                                          <p:attrName>ppt_x</p:attrName>
                                        </p:attrNameLst>
                                      </p:cBhvr>
                                      <p:tavLst>
                                        <p:tav tm="0">
                                          <p:val>
                                            <p:strVal val="#ppt_x"/>
                                          </p:val>
                                        </p:tav>
                                        <p:tav tm="100000">
                                          <p:val>
                                            <p:strVal val="#ppt_x"/>
                                          </p:val>
                                        </p:tav>
                                      </p:tavLst>
                                    </p:anim>
                                    <p:anim calcmode="lin" valueType="num">
                                      <p:cBhvr>
                                        <p:cTn id="37" dur="500" fill="hold"/>
                                        <p:tgtEl>
                                          <p:spTgt spid="5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anim calcmode="lin" valueType="num">
                                      <p:cBhvr>
                                        <p:cTn id="41" dur="500" fill="hold"/>
                                        <p:tgtEl>
                                          <p:spTgt spid="54"/>
                                        </p:tgtEl>
                                        <p:attrNameLst>
                                          <p:attrName>ppt_x</p:attrName>
                                        </p:attrNameLst>
                                      </p:cBhvr>
                                      <p:tavLst>
                                        <p:tav tm="0">
                                          <p:val>
                                            <p:strVal val="#ppt_x"/>
                                          </p:val>
                                        </p:tav>
                                        <p:tav tm="100000">
                                          <p:val>
                                            <p:strVal val="#ppt_x"/>
                                          </p:val>
                                        </p:tav>
                                      </p:tavLst>
                                    </p:anim>
                                    <p:anim calcmode="lin" valueType="num">
                                      <p:cBhvr>
                                        <p:cTn id="42" dur="500" fill="hold"/>
                                        <p:tgtEl>
                                          <p:spTgt spid="54"/>
                                        </p:tgtEl>
                                        <p:attrNameLst>
                                          <p:attrName>ppt_y</p:attrName>
                                        </p:attrNameLst>
                                      </p:cBhvr>
                                      <p:tavLst>
                                        <p:tav tm="0">
                                          <p:val>
                                            <p:strVal val="#ppt_y+.1"/>
                                          </p:val>
                                        </p:tav>
                                        <p:tav tm="100000">
                                          <p:val>
                                            <p:strVal val="#ppt_y"/>
                                          </p:val>
                                        </p:tav>
                                      </p:tavLst>
                                    </p:anim>
                                  </p:childTnLst>
                                </p:cTn>
                              </p:par>
                            </p:childTnLst>
                          </p:cTn>
                        </p:par>
                        <p:par>
                          <p:cTn id="43" fill="hold">
                            <p:stCondLst>
                              <p:cond delay="1250"/>
                            </p:stCondLst>
                            <p:childTnLst>
                              <p:par>
                                <p:cTn id="44" presetID="2" presetClass="entr" presetSubtype="4"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anim calcmode="lin" valueType="num">
                                      <p:cBhvr additive="base">
                                        <p:cTn id="46" dur="500" fill="hold"/>
                                        <p:tgtEl>
                                          <p:spTgt spid="65"/>
                                        </p:tgtEl>
                                        <p:attrNameLst>
                                          <p:attrName>ppt_x</p:attrName>
                                        </p:attrNameLst>
                                      </p:cBhvr>
                                      <p:tavLst>
                                        <p:tav tm="0">
                                          <p:val>
                                            <p:strVal val="#ppt_x"/>
                                          </p:val>
                                        </p:tav>
                                        <p:tav tm="100000">
                                          <p:val>
                                            <p:strVal val="#ppt_x"/>
                                          </p:val>
                                        </p:tav>
                                      </p:tavLst>
                                    </p:anim>
                                    <p:anim calcmode="lin" valueType="num">
                                      <p:cBhvr additive="base">
                                        <p:cTn id="47"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3" presetClass="entr" presetSubtype="36" fill="hold" grpId="0" nodeType="clickEffect">
                                  <p:stCondLst>
                                    <p:cond delay="0"/>
                                  </p:stCondLst>
                                  <p:childTnLst>
                                    <p:set>
                                      <p:cBhvr>
                                        <p:cTn id="51" dur="1" fill="hold">
                                          <p:stCondLst>
                                            <p:cond delay="0"/>
                                          </p:stCondLst>
                                        </p:cTn>
                                        <p:tgtEl>
                                          <p:spTgt spid="59"/>
                                        </p:tgtEl>
                                        <p:attrNameLst>
                                          <p:attrName>style.visibility</p:attrName>
                                        </p:attrNameLst>
                                      </p:cBhvr>
                                      <p:to>
                                        <p:strVal val="visible"/>
                                      </p:to>
                                    </p:set>
                                    <p:anim calcmode="lin" valueType="num">
                                      <p:cBhvr>
                                        <p:cTn id="52" dur="500" fill="hold"/>
                                        <p:tgtEl>
                                          <p:spTgt spid="59"/>
                                        </p:tgtEl>
                                        <p:attrNameLst>
                                          <p:attrName>ppt_w</p:attrName>
                                        </p:attrNameLst>
                                      </p:cBhvr>
                                      <p:tavLst>
                                        <p:tav tm="0">
                                          <p:val>
                                            <p:strVal val="(6*min(max(#ppt_w*#ppt_h,.3),1)-7.4)/-.7*#ppt_w"/>
                                          </p:val>
                                        </p:tav>
                                        <p:tav tm="100000">
                                          <p:val>
                                            <p:strVal val="#ppt_w"/>
                                          </p:val>
                                        </p:tav>
                                      </p:tavLst>
                                    </p:anim>
                                    <p:anim calcmode="lin" valueType="num">
                                      <p:cBhvr>
                                        <p:cTn id="53" dur="500" fill="hold"/>
                                        <p:tgtEl>
                                          <p:spTgt spid="59"/>
                                        </p:tgtEl>
                                        <p:attrNameLst>
                                          <p:attrName>ppt_h</p:attrName>
                                        </p:attrNameLst>
                                      </p:cBhvr>
                                      <p:tavLst>
                                        <p:tav tm="0">
                                          <p:val>
                                            <p:strVal val="(6*min(max(#ppt_w*#ppt_h,.3),1)-7.4)/-.7*#ppt_h"/>
                                          </p:val>
                                        </p:tav>
                                        <p:tav tm="100000">
                                          <p:val>
                                            <p:strVal val="#ppt_h"/>
                                          </p:val>
                                        </p:tav>
                                      </p:tavLst>
                                    </p:anim>
                                    <p:anim calcmode="lin" valueType="num">
                                      <p:cBhvr>
                                        <p:cTn id="54" dur="500" fill="hold"/>
                                        <p:tgtEl>
                                          <p:spTgt spid="59"/>
                                        </p:tgtEl>
                                        <p:attrNameLst>
                                          <p:attrName>ppt_x</p:attrName>
                                        </p:attrNameLst>
                                      </p:cBhvr>
                                      <p:tavLst>
                                        <p:tav tm="0">
                                          <p:val>
                                            <p:fltVal val="0.5"/>
                                          </p:val>
                                        </p:tav>
                                        <p:tav tm="100000">
                                          <p:val>
                                            <p:strVal val="#ppt_x"/>
                                          </p:val>
                                        </p:tav>
                                      </p:tavLst>
                                    </p:anim>
                                    <p:anim calcmode="lin" valueType="num">
                                      <p:cBhvr>
                                        <p:cTn id="55" dur="500" fill="hold"/>
                                        <p:tgtEl>
                                          <p:spTgt spid="59"/>
                                        </p:tgtEl>
                                        <p:attrNameLst>
                                          <p:attrName>ppt_y</p:attrName>
                                        </p:attrNameLst>
                                      </p:cBhvr>
                                      <p:tavLst>
                                        <p:tav tm="0">
                                          <p:val>
                                            <p:strVal val="1+(6*min(max(#ppt_w*#ppt_h,.3),1)-7.4)/-.7*#ppt_h/2"/>
                                          </p:val>
                                        </p:tav>
                                        <p:tav tm="100000">
                                          <p:val>
                                            <p:strVal val="#ppt_y"/>
                                          </p:val>
                                        </p:tav>
                                      </p:tavLst>
                                    </p:anim>
                                  </p:childTnLst>
                                </p:cTn>
                              </p:par>
                            </p:childTnLst>
                          </p:cTn>
                        </p:par>
                        <p:par>
                          <p:cTn id="56" fill="hold">
                            <p:stCondLst>
                              <p:cond delay="500"/>
                            </p:stCondLst>
                            <p:childTnLst>
                              <p:par>
                                <p:cTn id="57" presetID="42" presetClass="entr" presetSubtype="0" fill="hold" grpId="0" nodeType="after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anim calcmode="lin" valueType="num">
                                      <p:cBhvr>
                                        <p:cTn id="60" dur="500" fill="hold"/>
                                        <p:tgtEl>
                                          <p:spTgt spid="62"/>
                                        </p:tgtEl>
                                        <p:attrNameLst>
                                          <p:attrName>ppt_x</p:attrName>
                                        </p:attrNameLst>
                                      </p:cBhvr>
                                      <p:tavLst>
                                        <p:tav tm="0">
                                          <p:val>
                                            <p:strVal val="#ppt_x"/>
                                          </p:val>
                                        </p:tav>
                                        <p:tav tm="100000">
                                          <p:val>
                                            <p:strVal val="#ppt_x"/>
                                          </p:val>
                                        </p:tav>
                                      </p:tavLst>
                                    </p:anim>
                                    <p:anim calcmode="lin" valueType="num">
                                      <p:cBhvr>
                                        <p:cTn id="61" dur="500" fill="hold"/>
                                        <p:tgtEl>
                                          <p:spTgt spid="6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anim calcmode="lin" valueType="num">
                                      <p:cBhvr>
                                        <p:cTn id="65" dur="500" fill="hold"/>
                                        <p:tgtEl>
                                          <p:spTgt spid="63"/>
                                        </p:tgtEl>
                                        <p:attrNameLst>
                                          <p:attrName>ppt_x</p:attrName>
                                        </p:attrNameLst>
                                      </p:cBhvr>
                                      <p:tavLst>
                                        <p:tav tm="0">
                                          <p:val>
                                            <p:strVal val="#ppt_x"/>
                                          </p:val>
                                        </p:tav>
                                        <p:tav tm="100000">
                                          <p:val>
                                            <p:strVal val="#ppt_x"/>
                                          </p:val>
                                        </p:tav>
                                      </p:tavLst>
                                    </p:anim>
                                    <p:anim calcmode="lin" valueType="num">
                                      <p:cBhvr>
                                        <p:cTn id="66" dur="5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3" presetClass="entr" presetSubtype="36" fill="hold" grpId="0" nodeType="click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p:cTn id="71" dur="500" fill="hold"/>
                                        <p:tgtEl>
                                          <p:spTgt spid="60"/>
                                        </p:tgtEl>
                                        <p:attrNameLst>
                                          <p:attrName>ppt_w</p:attrName>
                                        </p:attrNameLst>
                                      </p:cBhvr>
                                      <p:tavLst>
                                        <p:tav tm="0">
                                          <p:val>
                                            <p:strVal val="(6*min(max(#ppt_w*#ppt_h,.3),1)-7.4)/-.7*#ppt_w"/>
                                          </p:val>
                                        </p:tav>
                                        <p:tav tm="100000">
                                          <p:val>
                                            <p:strVal val="#ppt_w"/>
                                          </p:val>
                                        </p:tav>
                                      </p:tavLst>
                                    </p:anim>
                                    <p:anim calcmode="lin" valueType="num">
                                      <p:cBhvr>
                                        <p:cTn id="72" dur="500" fill="hold"/>
                                        <p:tgtEl>
                                          <p:spTgt spid="60"/>
                                        </p:tgtEl>
                                        <p:attrNameLst>
                                          <p:attrName>ppt_h</p:attrName>
                                        </p:attrNameLst>
                                      </p:cBhvr>
                                      <p:tavLst>
                                        <p:tav tm="0">
                                          <p:val>
                                            <p:strVal val="(6*min(max(#ppt_w*#ppt_h,.3),1)-7.4)/-.7*#ppt_h"/>
                                          </p:val>
                                        </p:tav>
                                        <p:tav tm="100000">
                                          <p:val>
                                            <p:strVal val="#ppt_h"/>
                                          </p:val>
                                        </p:tav>
                                      </p:tavLst>
                                    </p:anim>
                                    <p:anim calcmode="lin" valueType="num">
                                      <p:cBhvr>
                                        <p:cTn id="73" dur="500" fill="hold"/>
                                        <p:tgtEl>
                                          <p:spTgt spid="60"/>
                                        </p:tgtEl>
                                        <p:attrNameLst>
                                          <p:attrName>ppt_x</p:attrName>
                                        </p:attrNameLst>
                                      </p:cBhvr>
                                      <p:tavLst>
                                        <p:tav tm="0">
                                          <p:val>
                                            <p:fltVal val="0.5"/>
                                          </p:val>
                                        </p:tav>
                                        <p:tav tm="100000">
                                          <p:val>
                                            <p:strVal val="#ppt_x"/>
                                          </p:val>
                                        </p:tav>
                                      </p:tavLst>
                                    </p:anim>
                                    <p:anim calcmode="lin" valueType="num">
                                      <p:cBhvr>
                                        <p:cTn id="74" dur="500" fill="hold"/>
                                        <p:tgtEl>
                                          <p:spTgt spid="60"/>
                                        </p:tgtEl>
                                        <p:attrNameLst>
                                          <p:attrName>ppt_y</p:attrName>
                                        </p:attrNameLst>
                                      </p:cBhvr>
                                      <p:tavLst>
                                        <p:tav tm="0">
                                          <p:val>
                                            <p:strVal val="1+(6*min(max(#ppt_w*#ppt_h,.3),1)-7.4)/-.7*#ppt_h/2"/>
                                          </p:val>
                                        </p:tav>
                                        <p:tav tm="100000">
                                          <p:val>
                                            <p:strVal val="#ppt_y"/>
                                          </p:val>
                                        </p:tav>
                                      </p:tavLst>
                                    </p:anim>
                                  </p:childTnLst>
                                </p:cTn>
                              </p:par>
                            </p:childTnLst>
                          </p:cTn>
                        </p:par>
                        <p:par>
                          <p:cTn id="75" fill="hold">
                            <p:stCondLst>
                              <p:cond delay="500"/>
                            </p:stCondLst>
                            <p:childTnLst>
                              <p:par>
                                <p:cTn id="76" presetID="42" presetClass="entr" presetSubtype="0" fill="hold" grpId="0" nodeType="after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500"/>
                                        <p:tgtEl>
                                          <p:spTgt spid="64"/>
                                        </p:tgtEl>
                                      </p:cBhvr>
                                    </p:animEffect>
                                    <p:anim calcmode="lin" valueType="num">
                                      <p:cBhvr>
                                        <p:cTn id="79" dur="500" fill="hold"/>
                                        <p:tgtEl>
                                          <p:spTgt spid="64"/>
                                        </p:tgtEl>
                                        <p:attrNameLst>
                                          <p:attrName>ppt_x</p:attrName>
                                        </p:attrNameLst>
                                      </p:cBhvr>
                                      <p:tavLst>
                                        <p:tav tm="0">
                                          <p:val>
                                            <p:strVal val="#ppt_x"/>
                                          </p:val>
                                        </p:tav>
                                        <p:tav tm="100000">
                                          <p:val>
                                            <p:strVal val="#ppt_x"/>
                                          </p:val>
                                        </p:tav>
                                      </p:tavLst>
                                    </p:anim>
                                    <p:anim calcmode="lin" valueType="num">
                                      <p:cBhvr>
                                        <p:cTn id="80"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36"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anim calcmode="lin" valueType="num">
                                      <p:cBhvr>
                                        <p:cTn id="85" dur="500" fill="hold"/>
                                        <p:tgtEl>
                                          <p:spTgt spid="61"/>
                                        </p:tgtEl>
                                        <p:attrNameLst>
                                          <p:attrName>ppt_w</p:attrName>
                                        </p:attrNameLst>
                                      </p:cBhvr>
                                      <p:tavLst>
                                        <p:tav tm="0">
                                          <p:val>
                                            <p:strVal val="(6*min(max(#ppt_w*#ppt_h,.3),1)-7.4)/-.7*#ppt_w"/>
                                          </p:val>
                                        </p:tav>
                                        <p:tav tm="100000">
                                          <p:val>
                                            <p:strVal val="#ppt_w"/>
                                          </p:val>
                                        </p:tav>
                                      </p:tavLst>
                                    </p:anim>
                                    <p:anim calcmode="lin" valueType="num">
                                      <p:cBhvr>
                                        <p:cTn id="86" dur="500" fill="hold"/>
                                        <p:tgtEl>
                                          <p:spTgt spid="61"/>
                                        </p:tgtEl>
                                        <p:attrNameLst>
                                          <p:attrName>ppt_h</p:attrName>
                                        </p:attrNameLst>
                                      </p:cBhvr>
                                      <p:tavLst>
                                        <p:tav tm="0">
                                          <p:val>
                                            <p:strVal val="(6*min(max(#ppt_w*#ppt_h,.3),1)-7.4)/-.7*#ppt_h"/>
                                          </p:val>
                                        </p:tav>
                                        <p:tav tm="100000">
                                          <p:val>
                                            <p:strVal val="#ppt_h"/>
                                          </p:val>
                                        </p:tav>
                                      </p:tavLst>
                                    </p:anim>
                                    <p:anim calcmode="lin" valueType="num">
                                      <p:cBhvr>
                                        <p:cTn id="87" dur="500" fill="hold"/>
                                        <p:tgtEl>
                                          <p:spTgt spid="61"/>
                                        </p:tgtEl>
                                        <p:attrNameLst>
                                          <p:attrName>ppt_x</p:attrName>
                                        </p:attrNameLst>
                                      </p:cBhvr>
                                      <p:tavLst>
                                        <p:tav tm="0">
                                          <p:val>
                                            <p:fltVal val="0.5"/>
                                          </p:val>
                                        </p:tav>
                                        <p:tav tm="100000">
                                          <p:val>
                                            <p:strVal val="#ppt_x"/>
                                          </p:val>
                                        </p:tav>
                                      </p:tavLst>
                                    </p:anim>
                                    <p:anim calcmode="lin" valueType="num">
                                      <p:cBhvr>
                                        <p:cTn id="88" dur="500" fill="hold"/>
                                        <p:tgtEl>
                                          <p:spTgt spid="61"/>
                                        </p:tgtEl>
                                        <p:attrNameLst>
                                          <p:attrName>ppt_y</p:attrName>
                                        </p:attrNameLst>
                                      </p:cBhvr>
                                      <p:tavLst>
                                        <p:tav tm="0">
                                          <p:val>
                                            <p:strVal val="1+(6*min(max(#ppt_w*#ppt_h,.3),1)-7.4)/-.7*#ppt_h/2"/>
                                          </p:val>
                                        </p:tav>
                                        <p:tav tm="100000">
                                          <p:val>
                                            <p:strVal val="#ppt_y"/>
                                          </p:val>
                                        </p:tav>
                                      </p:tavLst>
                                    </p:anim>
                                  </p:childTnLst>
                                </p:cTn>
                              </p:par>
                            </p:childTnLst>
                          </p:cTn>
                        </p:par>
                        <p:par>
                          <p:cTn id="89" fill="hold">
                            <p:stCondLst>
                              <p:cond delay="500"/>
                            </p:stCondLst>
                            <p:childTnLst>
                              <p:par>
                                <p:cTn id="90" presetID="42" presetClass="entr" presetSubtype="0" fill="hold" grpId="0" nodeType="after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500"/>
                                        <p:tgtEl>
                                          <p:spTgt spid="66"/>
                                        </p:tgtEl>
                                      </p:cBhvr>
                                    </p:animEffect>
                                    <p:anim calcmode="lin" valueType="num">
                                      <p:cBhvr>
                                        <p:cTn id="93" dur="500" fill="hold"/>
                                        <p:tgtEl>
                                          <p:spTgt spid="66"/>
                                        </p:tgtEl>
                                        <p:attrNameLst>
                                          <p:attrName>ppt_x</p:attrName>
                                        </p:attrNameLst>
                                      </p:cBhvr>
                                      <p:tavLst>
                                        <p:tav tm="0">
                                          <p:val>
                                            <p:strVal val="#ppt_x"/>
                                          </p:val>
                                        </p:tav>
                                        <p:tav tm="100000">
                                          <p:val>
                                            <p:strVal val="#ppt_x"/>
                                          </p:val>
                                        </p:tav>
                                      </p:tavLst>
                                    </p:anim>
                                    <p:anim calcmode="lin" valueType="num">
                                      <p:cBhvr>
                                        <p:cTn id="94" dur="5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3" grpId="0"/>
      <p:bldP spid="54" grpId="0"/>
      <p:bldP spid="55" grpId="0"/>
      <p:bldP spid="56" grpId="0"/>
      <p:bldP spid="59" grpId="0"/>
      <p:bldP spid="60" grpId="0"/>
      <p:bldP spid="61" grpId="0"/>
      <p:bldP spid="62" grpId="0"/>
      <p:bldP spid="63" grpId="0"/>
      <p:bldP spid="64" grpId="0"/>
      <p:bldP spid="65" grpId="0"/>
      <p:bldP spid="6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20" name="TextBox 54"/>
          <p:cNvSpPr txBox="1"/>
          <p:nvPr/>
        </p:nvSpPr>
        <p:spPr>
          <a:xfrm>
            <a:off x="615626" y="945882"/>
            <a:ext cx="2630017"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物联网的安全架构</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物联网安全架构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4252" r="52717" b="67937"/>
          <a:stretch/>
        </p:blipFill>
        <p:spPr>
          <a:xfrm>
            <a:off x="325993" y="1843314"/>
            <a:ext cx="3796063" cy="4049485"/>
          </a:xfrm>
          <a:prstGeom prst="rect">
            <a:avLst/>
          </a:prstGeom>
        </p:spPr>
      </p:pic>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l="47355" b="67937"/>
          <a:stretch/>
        </p:blipFill>
        <p:spPr>
          <a:xfrm>
            <a:off x="4122058" y="1843313"/>
            <a:ext cx="4644423" cy="40494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20" name="TextBox 54"/>
          <p:cNvSpPr txBox="1"/>
          <p:nvPr/>
        </p:nvSpPr>
        <p:spPr>
          <a:xfrm>
            <a:off x="615626" y="945882"/>
            <a:ext cx="2630017"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物联网的安全架构</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物联网安全架构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4249" t="32169" r="53065" b="23174"/>
          <a:stretch/>
        </p:blipFill>
        <p:spPr>
          <a:xfrm>
            <a:off x="429509" y="1527614"/>
            <a:ext cx="3532891" cy="5291124"/>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46497" t="32169" b="23174"/>
          <a:stretch/>
        </p:blipFill>
        <p:spPr>
          <a:xfrm>
            <a:off x="3962400" y="1527614"/>
            <a:ext cx="4428195" cy="5291124"/>
          </a:xfrm>
          <a:prstGeom prst="rect">
            <a:avLst/>
          </a:prstGeom>
        </p:spPr>
      </p:pic>
    </p:spTree>
    <p:extLst>
      <p:ext uri="{BB962C8B-B14F-4D97-AF65-F5344CB8AC3E}">
        <p14:creationId xmlns:p14="http://schemas.microsoft.com/office/powerpoint/2010/main" val="2586550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20" name="TextBox 54"/>
          <p:cNvSpPr txBox="1"/>
          <p:nvPr/>
        </p:nvSpPr>
        <p:spPr>
          <a:xfrm>
            <a:off x="615626" y="945882"/>
            <a:ext cx="2630017"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物联网的安全架构</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物联网安全架构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4553" t="76825" r="53136"/>
          <a:stretch/>
        </p:blipFill>
        <p:spPr>
          <a:xfrm>
            <a:off x="394706" y="2235200"/>
            <a:ext cx="3785408" cy="2968172"/>
          </a:xfrm>
          <a:prstGeom prst="rect">
            <a:avLst/>
          </a:prstGeom>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46783" t="76825"/>
          <a:stretch/>
        </p:blipFill>
        <p:spPr>
          <a:xfrm>
            <a:off x="4180114" y="2235200"/>
            <a:ext cx="4761139" cy="2968172"/>
          </a:xfrm>
          <a:prstGeom prst="rect">
            <a:avLst/>
          </a:prstGeom>
        </p:spPr>
      </p:pic>
    </p:spTree>
    <p:extLst>
      <p:ext uri="{BB962C8B-B14F-4D97-AF65-F5344CB8AC3E}">
        <p14:creationId xmlns:p14="http://schemas.microsoft.com/office/powerpoint/2010/main" val="233718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
        <p:nvSpPr>
          <p:cNvPr id="20" name="TextBox 54"/>
          <p:cNvSpPr txBox="1"/>
          <p:nvPr/>
        </p:nvSpPr>
        <p:spPr>
          <a:xfrm>
            <a:off x="615626" y="945882"/>
            <a:ext cx="2630017"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400" b="1" dirty="0">
                <a:solidFill>
                  <a:srgbClr val="0070C0"/>
                </a:solidFill>
                <a:latin typeface="微软雅黑" panose="020B0503020204020204" pitchFamily="34" charset="-122"/>
                <a:ea typeface="微软雅黑" panose="020B0503020204020204" pitchFamily="34" charset="-122"/>
                <a:sym typeface="+mn-ea"/>
              </a:rPr>
              <a:t>物联网的安全设计</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21" name="Freeform 5"/>
          <p:cNvSpPr/>
          <p:nvPr/>
        </p:nvSpPr>
        <p:spPr bwMode="auto">
          <a:xfrm>
            <a:off x="202189" y="353544"/>
            <a:ext cx="196962"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2" name="Freeform 6"/>
          <p:cNvSpPr/>
          <p:nvPr/>
        </p:nvSpPr>
        <p:spPr bwMode="auto">
          <a:xfrm>
            <a:off x="331028" y="483863"/>
            <a:ext cx="196962" cy="20140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3" name="Freeform 7"/>
          <p:cNvSpPr/>
          <p:nvPr/>
        </p:nvSpPr>
        <p:spPr bwMode="auto">
          <a:xfrm>
            <a:off x="199226" y="620109"/>
            <a:ext cx="195480" cy="19992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04B0BE"/>
          </a:solidFill>
          <a:ln>
            <a:noFill/>
          </a:ln>
        </p:spPr>
        <p:txBody>
          <a:bodyPr vert="horz" wrap="square" lIns="68549" tIns="34274" rIns="68549" bIns="34274" numCol="1" anchor="t" anchorCtr="0" compatLnSpc="1"/>
          <a:lstStyle/>
          <a:p>
            <a:endParaRPr lang="zh-CN" altLang="en-US" sz="1350"/>
          </a:p>
        </p:txBody>
      </p:sp>
      <p:sp>
        <p:nvSpPr>
          <p:cNvPr id="24" name="TextBox 54"/>
          <p:cNvSpPr txBox="1"/>
          <p:nvPr/>
        </p:nvSpPr>
        <p:spPr>
          <a:xfrm>
            <a:off x="615626" y="364150"/>
            <a:ext cx="3151155" cy="438549"/>
          </a:xfrm>
          <a:prstGeom prst="rect">
            <a:avLst/>
          </a:prstGeom>
          <a:noFill/>
        </p:spPr>
        <p:txBody>
          <a:bodyPr wrap="square" lIns="68549" tIns="34274" rIns="68549" bIns="34274"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物联网安全架构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r="43175"/>
          <a:stretch/>
        </p:blipFill>
        <p:spPr>
          <a:xfrm>
            <a:off x="534226" y="1366721"/>
            <a:ext cx="5649941" cy="5322623"/>
          </a:xfrm>
          <a:prstGeom prst="rect">
            <a:avLst/>
          </a:prstGeom>
        </p:spPr>
      </p:pic>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75155"/>
          <a:stretch/>
        </p:blipFill>
        <p:spPr>
          <a:xfrm>
            <a:off x="6169653" y="1366720"/>
            <a:ext cx="2470229" cy="5322623"/>
          </a:xfrm>
          <a:prstGeom prst="rect">
            <a:avLst/>
          </a:prstGeom>
        </p:spPr>
      </p:pic>
      <p:sp>
        <p:nvSpPr>
          <p:cNvPr id="12" name="TextBox 44"/>
          <p:cNvSpPr txBox="1"/>
          <p:nvPr/>
        </p:nvSpPr>
        <p:spPr>
          <a:xfrm>
            <a:off x="1394526" y="1473107"/>
            <a:ext cx="1152110" cy="715548"/>
          </a:xfrm>
          <a:prstGeom prst="rect">
            <a:avLst/>
          </a:prstGeom>
          <a:noFill/>
        </p:spPr>
        <p:txBody>
          <a:bodyPr wrap="square" lIns="68549" tIns="34274" rIns="68549" bIns="34274" rtlCol="0">
            <a:spAutoFit/>
          </a:bodyPr>
          <a:lstStyle/>
          <a:p>
            <a:pPr algn="ctr"/>
            <a:r>
              <a:rPr lang="zh-CN" altLang="en-US" sz="2100" b="1" dirty="0">
                <a:solidFill>
                  <a:schemeClr val="tx1">
                    <a:lumMod val="75000"/>
                    <a:lumOff val="25000"/>
                  </a:schemeClr>
                </a:solidFill>
                <a:latin typeface="微软雅黑" panose="020B0503020204020204" pitchFamily="34" charset="-122"/>
                <a:ea typeface="微软雅黑" panose="020B0503020204020204" pitchFamily="34" charset="-122"/>
              </a:rPr>
              <a:t>感知层安全</a:t>
            </a:r>
          </a:p>
        </p:txBody>
      </p:sp>
      <p:sp>
        <p:nvSpPr>
          <p:cNvPr id="13" name="TextBox 45"/>
          <p:cNvSpPr txBox="1"/>
          <p:nvPr/>
        </p:nvSpPr>
        <p:spPr>
          <a:xfrm>
            <a:off x="2873720" y="1473107"/>
            <a:ext cx="1125718" cy="715548"/>
          </a:xfrm>
          <a:prstGeom prst="rect">
            <a:avLst/>
          </a:prstGeom>
          <a:noFill/>
        </p:spPr>
        <p:txBody>
          <a:bodyPr wrap="square" lIns="68549" tIns="34274" rIns="68549" bIns="34274"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sz="2100" dirty="0">
                <a:solidFill>
                  <a:schemeClr val="tx1">
                    <a:lumMod val="75000"/>
                    <a:lumOff val="25000"/>
                  </a:schemeClr>
                </a:solidFill>
              </a:rPr>
              <a:t>网络层安全</a:t>
            </a:r>
          </a:p>
        </p:txBody>
      </p:sp>
      <p:sp>
        <p:nvSpPr>
          <p:cNvPr id="14" name="TextBox 46"/>
          <p:cNvSpPr txBox="1"/>
          <p:nvPr/>
        </p:nvSpPr>
        <p:spPr>
          <a:xfrm>
            <a:off x="4561066" y="1473107"/>
            <a:ext cx="1020866" cy="715548"/>
          </a:xfrm>
          <a:prstGeom prst="rect">
            <a:avLst/>
          </a:prstGeom>
          <a:noFill/>
        </p:spPr>
        <p:txBody>
          <a:bodyPr wrap="square" lIns="68549" tIns="34274" rIns="68549" bIns="34274" rtlCol="0">
            <a:spAutoFit/>
          </a:bodyPr>
          <a:lstStyle>
            <a:defPPr>
              <a:defRPr lang="zh-CN"/>
            </a:defPPr>
            <a:lvl1pPr algn="ctr">
              <a:defRPr sz="2800" b="1">
                <a:solidFill>
                  <a:schemeClr val="accent1"/>
                </a:solidFill>
                <a:latin typeface="微软雅黑" panose="020B0503020204020204" pitchFamily="34" charset="-122"/>
                <a:ea typeface="微软雅黑" panose="020B0503020204020204" pitchFamily="34" charset="-122"/>
              </a:defRPr>
            </a:lvl1pPr>
          </a:lstStyle>
          <a:p>
            <a:r>
              <a:rPr lang="zh-CN" altLang="en-US" sz="2100" dirty="0">
                <a:solidFill>
                  <a:schemeClr val="tx1">
                    <a:lumMod val="75000"/>
                    <a:lumOff val="25000"/>
                  </a:schemeClr>
                </a:solidFill>
              </a:rPr>
              <a:t>应用层安全</a:t>
            </a:r>
          </a:p>
        </p:txBody>
      </p:sp>
      <p:sp>
        <p:nvSpPr>
          <p:cNvPr id="15" name="右箭头 14"/>
          <p:cNvSpPr/>
          <p:nvPr/>
        </p:nvSpPr>
        <p:spPr>
          <a:xfrm>
            <a:off x="2474293" y="1656175"/>
            <a:ext cx="426991" cy="292278"/>
          </a:xfrm>
          <a:prstGeom prst="rightArrow">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3999438" y="1656175"/>
            <a:ext cx="470962" cy="292278"/>
          </a:xfrm>
          <a:prstGeom prst="rightArrow">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635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250" autoRev="1" fill="hold">
                                          <p:stCondLst>
                                            <p:cond delay="0"/>
                                          </p:stCondLst>
                                        </p:cTn>
                                        <p:tgtEl>
                                          <p:spTgt spid="12"/>
                                        </p:tgtEl>
                                        <p:attrNameLst>
                                          <p:attrName>ppt_w</p:attrName>
                                        </p:attrNameLst>
                                      </p:cBhvr>
                                    </p:anim>
                                    <p:anim by="(#ppt_w*0.50)" calcmode="lin" valueType="num">
                                      <p:cBhvr>
                                        <p:cTn id="8" dur="250" decel="50000" autoRev="1" fill="hold">
                                          <p:stCondLst>
                                            <p:cond delay="0"/>
                                          </p:stCondLst>
                                        </p:cTn>
                                        <p:tgtEl>
                                          <p:spTgt spid="12"/>
                                        </p:tgtEl>
                                        <p:attrNameLst>
                                          <p:attrName>ppt_x</p:attrName>
                                        </p:attrNameLst>
                                      </p:cBhvr>
                                    </p:anim>
                                    <p:anim from="(-#ppt_h/2)" to="(#ppt_y)" calcmode="lin" valueType="num">
                                      <p:cBhvr>
                                        <p:cTn id="9" dur="500" fill="hold">
                                          <p:stCondLst>
                                            <p:cond delay="0"/>
                                          </p:stCondLst>
                                        </p:cTn>
                                        <p:tgtEl>
                                          <p:spTgt spid="12"/>
                                        </p:tgtEl>
                                        <p:attrNameLst>
                                          <p:attrName>ppt_y</p:attrName>
                                        </p:attrNameLst>
                                      </p:cBhvr>
                                    </p:anim>
                                    <p:animRot by="21600000">
                                      <p:cBhvr>
                                        <p:cTn id="10" dur="500" fill="hold">
                                          <p:stCondLst>
                                            <p:cond delay="0"/>
                                          </p:stCondLst>
                                        </p:cTn>
                                        <p:tgtEl>
                                          <p:spTgt spid="1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5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3"/>
                                        </p:tgtEl>
                                        <p:attrNameLst>
                                          <p:attrName>style.visibility</p:attrName>
                                        </p:attrNameLst>
                                      </p:cBhvr>
                                      <p:to>
                                        <p:strVal val="visible"/>
                                      </p:to>
                                    </p:set>
                                    <p:anim by="(-#ppt_w*2)" calcmode="lin" valueType="num">
                                      <p:cBhvr rctx="PPT">
                                        <p:cTn id="19" dur="250" autoRev="1" fill="hold">
                                          <p:stCondLst>
                                            <p:cond delay="0"/>
                                          </p:stCondLst>
                                        </p:cTn>
                                        <p:tgtEl>
                                          <p:spTgt spid="13"/>
                                        </p:tgtEl>
                                        <p:attrNameLst>
                                          <p:attrName>ppt_w</p:attrName>
                                        </p:attrNameLst>
                                      </p:cBhvr>
                                    </p:anim>
                                    <p:anim by="(#ppt_w*0.50)" calcmode="lin" valueType="num">
                                      <p:cBhvr>
                                        <p:cTn id="20" dur="250" decel="50000" autoRev="1" fill="hold">
                                          <p:stCondLst>
                                            <p:cond delay="0"/>
                                          </p:stCondLst>
                                        </p:cTn>
                                        <p:tgtEl>
                                          <p:spTgt spid="13"/>
                                        </p:tgtEl>
                                        <p:attrNameLst>
                                          <p:attrName>ppt_x</p:attrName>
                                        </p:attrNameLst>
                                      </p:cBhvr>
                                    </p:anim>
                                    <p:anim from="(-#ppt_h/2)" to="(#ppt_y)" calcmode="lin" valueType="num">
                                      <p:cBhvr>
                                        <p:cTn id="21" dur="500" fill="hold">
                                          <p:stCondLst>
                                            <p:cond delay="0"/>
                                          </p:stCondLst>
                                        </p:cTn>
                                        <p:tgtEl>
                                          <p:spTgt spid="13"/>
                                        </p:tgtEl>
                                        <p:attrNameLst>
                                          <p:attrName>ppt_y</p:attrName>
                                        </p:attrNameLst>
                                      </p:cBhvr>
                                    </p:anim>
                                    <p:animRot by="21600000">
                                      <p:cBhvr>
                                        <p:cTn id="22" dur="500" fill="hold">
                                          <p:stCondLst>
                                            <p:cond delay="0"/>
                                          </p:stCondLst>
                                        </p:cTn>
                                        <p:tgtEl>
                                          <p:spTgt spid="1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par>
                                <p:cTn id="28" presetID="56" presetClass="entr" presetSubtype="0" fill="hold" grpId="0" nodeType="withEffect">
                                  <p:stCondLst>
                                    <p:cond delay="0"/>
                                  </p:stCondLst>
                                  <p:iterate type="lt">
                                    <p:tmPct val="10000"/>
                                  </p:iterate>
                                  <p:childTnLst>
                                    <p:set>
                                      <p:cBhvr>
                                        <p:cTn id="29" dur="1" fill="hold">
                                          <p:stCondLst>
                                            <p:cond delay="0"/>
                                          </p:stCondLst>
                                        </p:cTn>
                                        <p:tgtEl>
                                          <p:spTgt spid="14"/>
                                        </p:tgtEl>
                                        <p:attrNameLst>
                                          <p:attrName>style.visibility</p:attrName>
                                        </p:attrNameLst>
                                      </p:cBhvr>
                                      <p:to>
                                        <p:strVal val="visible"/>
                                      </p:to>
                                    </p:set>
                                    <p:anim by="(-#ppt_w*2)" calcmode="lin" valueType="num">
                                      <p:cBhvr rctx="PPT">
                                        <p:cTn id="30" dur="250" autoRev="1" fill="hold">
                                          <p:stCondLst>
                                            <p:cond delay="0"/>
                                          </p:stCondLst>
                                        </p:cTn>
                                        <p:tgtEl>
                                          <p:spTgt spid="14"/>
                                        </p:tgtEl>
                                        <p:attrNameLst>
                                          <p:attrName>ppt_w</p:attrName>
                                        </p:attrNameLst>
                                      </p:cBhvr>
                                    </p:anim>
                                    <p:anim by="(#ppt_w*0.50)" calcmode="lin" valueType="num">
                                      <p:cBhvr>
                                        <p:cTn id="31" dur="250" decel="50000" autoRev="1" fill="hold">
                                          <p:stCondLst>
                                            <p:cond delay="0"/>
                                          </p:stCondLst>
                                        </p:cTn>
                                        <p:tgtEl>
                                          <p:spTgt spid="14"/>
                                        </p:tgtEl>
                                        <p:attrNameLst>
                                          <p:attrName>ppt_x</p:attrName>
                                        </p:attrNameLst>
                                      </p:cBhvr>
                                    </p:anim>
                                    <p:anim from="(-#ppt_h/2)" to="(#ppt_y)" calcmode="lin" valueType="num">
                                      <p:cBhvr>
                                        <p:cTn id="32" dur="500" fill="hold">
                                          <p:stCondLst>
                                            <p:cond delay="0"/>
                                          </p:stCondLst>
                                        </p:cTn>
                                        <p:tgtEl>
                                          <p:spTgt spid="14"/>
                                        </p:tgtEl>
                                        <p:attrNameLst>
                                          <p:attrName>ppt_y</p:attrName>
                                        </p:attrNameLst>
                                      </p:cBhvr>
                                    </p:anim>
                                    <p:animRot by="21600000">
                                      <p:cBhvr>
                                        <p:cTn id="33" dur="500"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P spid="1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075957" y="2232026"/>
            <a:ext cx="6985364" cy="2763440"/>
          </a:xfrm>
          <a:prstGeom prst="rect">
            <a:avLst/>
          </a:prstGeom>
          <a:solidFill>
            <a:schemeClr val="bg1">
              <a:lumMod val="50000"/>
            </a:schemeClr>
          </a:solidFill>
          <a:ln>
            <a:solidFill>
              <a:srgbClr val="0089D2"/>
            </a:solidFill>
          </a:ln>
          <a:effectLst>
            <a:outerShdw blurRad="50800" dist="38100" dir="5400000" algn="t" rotWithShape="0">
              <a:prstClr val="black">
                <a:alpha val="20000"/>
              </a:prstClr>
            </a:outerShdw>
          </a:effectLst>
        </p:spPr>
        <p:txBody>
          <a:bodyPr vert="horz" wrap="square" lIns="68580" tIns="34290" rIns="68580" bIns="3429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1057203" y="1509674"/>
            <a:ext cx="7578797" cy="3438167"/>
          </a:xfrm>
          <a:prstGeom prst="rect">
            <a:avLst/>
          </a:prstGeom>
          <a:solidFill>
            <a:srgbClr val="F9F9F9"/>
          </a:solidFill>
          <a:ln>
            <a:noFill/>
          </a:ln>
          <a:effectLst>
            <a:outerShdw blurRad="50800" dist="38100" dir="5400000" algn="t" rotWithShape="0">
              <a:prstClr val="black">
                <a:alpha val="20000"/>
              </a:prstClr>
            </a:outerShdw>
          </a:effectLst>
        </p:spPr>
        <p:txBody>
          <a:bodyPr vert="horz" wrap="square" lIns="68580" tIns="34290" rIns="68580" bIns="3429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8"/>
          <p:cNvSpPr>
            <a:spLocks noChangeArrowheads="1"/>
          </p:cNvSpPr>
          <p:nvPr/>
        </p:nvSpPr>
        <p:spPr bwMode="auto">
          <a:xfrm>
            <a:off x="1067410" y="757411"/>
            <a:ext cx="1210545" cy="707992"/>
          </a:xfrm>
          <a:prstGeom prst="rect">
            <a:avLst/>
          </a:prstGeom>
          <a:noFill/>
          <a:ln w="9525">
            <a:noFill/>
            <a:bevel/>
          </a:ln>
        </p:spPr>
        <p:txBody>
          <a:bodyPr wrap="none" lIns="91419" tIns="45709" rIns="91419" bIns="45709">
            <a:spAutoFit/>
          </a:bodyPr>
          <a:lstStyle/>
          <a:p>
            <a:pPr defTabSz="913924">
              <a:defRPr/>
            </a:pPr>
            <a:r>
              <a:rPr lang="zh-CN" altLang="en-US" sz="4001" kern="0" dirty="0">
                <a:solidFill>
                  <a:srgbClr val="04B0BE"/>
                </a:solidFill>
                <a:latin typeface="Arial" panose="020B0604020202020204" pitchFamily="34" charset="0"/>
                <a:ea typeface="微软雅黑" panose="020B0503020204020204" pitchFamily="34" charset="-122"/>
                <a:sym typeface="Arial" panose="020B0604020202020204" pitchFamily="34" charset="0"/>
              </a:rPr>
              <a:t>小结</a:t>
            </a:r>
            <a:endParaRPr lang="zh-CN" altLang="en-US" kern="0" dirty="0">
              <a:solidFill>
                <a:srgbClr val="04B0B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前言"/>
          <p:cNvSpPr>
            <a:spLocks noChangeArrowheads="1"/>
          </p:cNvSpPr>
          <p:nvPr/>
        </p:nvSpPr>
        <p:spPr bwMode="auto">
          <a:xfrm>
            <a:off x="2330337" y="1031256"/>
            <a:ext cx="1393289" cy="430993"/>
          </a:xfrm>
          <a:prstGeom prst="rect">
            <a:avLst/>
          </a:prstGeom>
          <a:noFill/>
          <a:ln w="9525">
            <a:noFill/>
            <a:bevel/>
          </a:ln>
        </p:spPr>
        <p:txBody>
          <a:bodyPr wrap="none" lIns="91419" tIns="45709" rIns="91419" bIns="45709">
            <a:spAutoFit/>
          </a:bodyPr>
          <a:lstStyle/>
          <a:p>
            <a:pPr algn="ctr"/>
            <a:r>
              <a:rPr lang="en-US" altLang="zh-CN" sz="2201" dirty="0">
                <a:solidFill>
                  <a:srgbClr val="02B9E7"/>
                </a:solidFill>
                <a:latin typeface="Arial" panose="020B0604020202020204" pitchFamily="34" charset="0"/>
                <a:ea typeface="微软雅黑" panose="020B0503020204020204" pitchFamily="34" charset="-122"/>
                <a:sym typeface="Arial" panose="020B0604020202020204" pitchFamily="34" charset="0"/>
              </a:rPr>
              <a:t>Summary</a:t>
            </a:r>
            <a:endParaRPr lang="zh-CN" altLang="en-US" sz="2201" dirty="0">
              <a:solidFill>
                <a:srgbClr val="02B9E7"/>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5"/>
          <p:cNvSpPr>
            <a:spLocks noChangeArrowheads="1"/>
          </p:cNvSpPr>
          <p:nvPr/>
        </p:nvSpPr>
        <p:spPr bwMode="auto">
          <a:xfrm>
            <a:off x="1070374" y="1509676"/>
            <a:ext cx="7565626" cy="3466740"/>
          </a:xfrm>
          <a:prstGeom prst="rect">
            <a:avLst/>
          </a:prstGeom>
          <a:noFill/>
          <a:ln w="19050">
            <a:solidFill>
              <a:srgbClr val="0089D2"/>
            </a:solidFill>
            <a:bevel/>
          </a:ln>
        </p:spPr>
        <p:txBody>
          <a:bodyPr lIns="68568" tIns="34285" rIns="68568" bIns="34285" anchor="ctr"/>
          <a:lstStyle/>
          <a:p>
            <a:pPr algn="ctr"/>
            <a:endParaRPr lang="zh-CN"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7" name="Picture 2"/>
          <p:cNvPicPr>
            <a:picLocks noChangeAspect="1" noChangeArrowheads="1"/>
          </p:cNvPicPr>
          <p:nvPr/>
        </p:nvPicPr>
        <p:blipFill>
          <a:blip r:embed="rId3" cstate="screen"/>
          <a:stretch>
            <a:fillRect/>
          </a:stretch>
        </p:blipFill>
        <p:spPr bwMode="auto">
          <a:xfrm>
            <a:off x="5333869" y="4839799"/>
            <a:ext cx="1145954" cy="812764"/>
          </a:xfrm>
          <a:prstGeom prst="rect">
            <a:avLst/>
          </a:prstGeom>
          <a:solidFill>
            <a:srgbClr val="FFFFFF">
              <a:shade val="85000"/>
            </a:srgbClr>
          </a:solidFill>
          <a:ln w="1143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6350" h="19050"/>
            <a:contourClr>
              <a:srgbClr val="969696"/>
            </a:contourClr>
          </a:sp3d>
        </p:spPr>
      </p:pic>
      <p:pic>
        <p:nvPicPr>
          <p:cNvPr id="18" name="Picture 6"/>
          <p:cNvPicPr>
            <a:picLocks noChangeAspect="1" noChangeArrowheads="1"/>
          </p:cNvPicPr>
          <p:nvPr/>
        </p:nvPicPr>
        <p:blipFill>
          <a:blip r:embed="rId4" cstate="screen"/>
          <a:stretch>
            <a:fillRect/>
          </a:stretch>
        </p:blipFill>
        <p:spPr bwMode="auto">
          <a:xfrm rot="854817">
            <a:off x="6731081" y="4788745"/>
            <a:ext cx="1243851" cy="788039"/>
          </a:xfrm>
          <a:prstGeom prst="rect">
            <a:avLst/>
          </a:prstGeom>
          <a:solidFill>
            <a:srgbClr val="FFFFFF">
              <a:shade val="85000"/>
            </a:srgbClr>
          </a:solidFill>
          <a:ln w="1143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3" name="Picture 172"/>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7447280" y="459669"/>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0" y="5918282"/>
            <a:ext cx="9144000" cy="100719"/>
          </a:xfrm>
          <a:prstGeom prst="rect">
            <a:avLst/>
          </a:prstGeom>
          <a:solidFill>
            <a:srgbClr val="04B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nvSpPr>
        <p:spPr>
          <a:xfrm>
            <a:off x="10068902" y="7643813"/>
            <a:ext cx="704039" cy="300082"/>
          </a:xfrm>
          <a:prstGeom prst="rect">
            <a:avLst/>
          </a:prstGeom>
          <a:noFill/>
        </p:spPr>
        <p:txBody>
          <a:bodyPr wrap="none" rtlCol="0">
            <a:spAutoFit/>
          </a:bodyPr>
          <a:lstStyle/>
          <a:p>
            <a:r>
              <a:rPr lang="zh-CN" altLang="en-US" sz="1350" dirty="0"/>
              <a:t>延迟符</a:t>
            </a:r>
          </a:p>
        </p:txBody>
      </p:sp>
      <p:sp>
        <p:nvSpPr>
          <p:cNvPr id="26" name="TextBox 1"/>
          <p:cNvSpPr txBox="1"/>
          <p:nvPr/>
        </p:nvSpPr>
        <p:spPr>
          <a:xfrm>
            <a:off x="1075957" y="1538898"/>
            <a:ext cx="7674004" cy="3300900"/>
          </a:xfrm>
          <a:prstGeom prst="rect">
            <a:avLst/>
          </a:prstGeom>
          <a:noFill/>
        </p:spPr>
        <p:txBody>
          <a:bodyPr wrap="square" lIns="68576" tIns="34288" rIns="68576" bIns="34288" rtlCol="0">
            <a:spAutoFit/>
          </a:bodyPr>
          <a:lstStyle/>
          <a:p>
            <a:pPr>
              <a:lnSpc>
                <a:spcPct val="150000"/>
              </a:lnSpc>
            </a:pPr>
            <a:r>
              <a:rPr lang="zh-CN" altLang="en-US" sz="2000" dirty="0">
                <a:solidFill>
                  <a:schemeClr val="bg2">
                    <a:lumMod val="50000"/>
                  </a:schemeClr>
                </a:solidFill>
                <a:latin typeface="华文新魏" panose="02010800040101010101" pitchFamily="2" charset="-122"/>
                <a:ea typeface="华文新魏" panose="02010800040101010101" pitchFamily="2" charset="-122"/>
              </a:rPr>
              <a:t>     </a:t>
            </a:r>
            <a:r>
              <a:rPr lang="en-US" altLang="zh-CN" sz="2000" dirty="0">
                <a:solidFill>
                  <a:schemeClr val="bg2">
                    <a:lumMod val="50000"/>
                  </a:schemeClr>
                </a:solidFill>
                <a:latin typeface="华文新魏" panose="02010800040101010101" pitchFamily="2" charset="-122"/>
                <a:ea typeface="华文新魏" panose="02010800040101010101" pitchFamily="2" charset="-122"/>
              </a:rPr>
              <a:t>1.1 </a:t>
            </a:r>
            <a:r>
              <a:rPr lang="zh-CN" altLang="en-US" sz="2000" dirty="0">
                <a:solidFill>
                  <a:schemeClr val="bg2">
                    <a:lumMod val="50000"/>
                  </a:schemeClr>
                </a:solidFill>
                <a:latin typeface="华文新魏" panose="02010800040101010101" pitchFamily="2" charset="-122"/>
                <a:ea typeface="华文新魏" panose="02010800040101010101" pitchFamily="2" charset="-122"/>
              </a:rPr>
              <a:t>什么是物联网？</a:t>
            </a:r>
            <a:endParaRPr lang="en-US" altLang="zh-CN" sz="2000" dirty="0">
              <a:solidFill>
                <a:schemeClr val="bg2">
                  <a:lumMod val="50000"/>
                </a:schemeClr>
              </a:solidFill>
              <a:latin typeface="华文新魏" panose="02010800040101010101" pitchFamily="2" charset="-122"/>
              <a:ea typeface="华文新魏" panose="02010800040101010101" pitchFamily="2" charset="-122"/>
            </a:endParaRPr>
          </a:p>
          <a:p>
            <a:pPr>
              <a:lnSpc>
                <a:spcPct val="150000"/>
              </a:lnSpc>
            </a:pPr>
            <a:r>
              <a:rPr lang="zh-CN" altLang="en-US" sz="2000" dirty="0">
                <a:solidFill>
                  <a:schemeClr val="bg2">
                    <a:lumMod val="50000"/>
                  </a:schemeClr>
                </a:solidFill>
                <a:latin typeface="华文新魏" panose="02010800040101010101" pitchFamily="2" charset="-122"/>
                <a:ea typeface="华文新魏" panose="02010800040101010101" pitchFamily="2" charset="-122"/>
              </a:rPr>
              <a:t>物联网的概念、特征及应用</a:t>
            </a:r>
            <a:endParaRPr lang="en-US" altLang="zh-CN" sz="2000" dirty="0">
              <a:solidFill>
                <a:schemeClr val="bg2">
                  <a:lumMod val="50000"/>
                </a:schemeClr>
              </a:solidFill>
              <a:latin typeface="华文新魏" panose="02010800040101010101" pitchFamily="2" charset="-122"/>
              <a:ea typeface="华文新魏" panose="02010800040101010101" pitchFamily="2" charset="-122"/>
            </a:endParaRPr>
          </a:p>
          <a:p>
            <a:pPr>
              <a:lnSpc>
                <a:spcPct val="150000"/>
              </a:lnSpc>
            </a:pPr>
            <a:r>
              <a:rPr lang="en-US" altLang="zh-CN" sz="2000" dirty="0">
                <a:solidFill>
                  <a:schemeClr val="bg2">
                    <a:lumMod val="50000"/>
                  </a:schemeClr>
                </a:solidFill>
                <a:latin typeface="华文新魏" panose="02010800040101010101" pitchFamily="2" charset="-122"/>
                <a:ea typeface="华文新魏" panose="02010800040101010101" pitchFamily="2" charset="-122"/>
              </a:rPr>
              <a:t>     1.2 </a:t>
            </a:r>
            <a:r>
              <a:rPr lang="zh-CN" altLang="en-US" sz="2000" dirty="0">
                <a:solidFill>
                  <a:schemeClr val="bg2">
                    <a:lumMod val="50000"/>
                  </a:schemeClr>
                </a:solidFill>
                <a:latin typeface="华文新魏" panose="02010800040101010101" pitchFamily="2" charset="-122"/>
                <a:ea typeface="华文新魏" panose="02010800040101010101" pitchFamily="2" charset="-122"/>
              </a:rPr>
              <a:t>什么是安全？</a:t>
            </a:r>
            <a:endParaRPr lang="en-US" altLang="zh-CN" sz="2000" dirty="0">
              <a:solidFill>
                <a:schemeClr val="bg2">
                  <a:lumMod val="50000"/>
                </a:schemeClr>
              </a:solidFill>
              <a:latin typeface="华文新魏" panose="02010800040101010101" pitchFamily="2" charset="-122"/>
              <a:ea typeface="华文新魏" panose="02010800040101010101" pitchFamily="2" charset="-122"/>
            </a:endParaRPr>
          </a:p>
          <a:p>
            <a:pPr>
              <a:lnSpc>
                <a:spcPct val="150000"/>
              </a:lnSpc>
            </a:pPr>
            <a:r>
              <a:rPr lang="zh-CN" altLang="en-US" sz="2000" dirty="0">
                <a:solidFill>
                  <a:schemeClr val="bg2">
                    <a:lumMod val="50000"/>
                  </a:schemeClr>
                </a:solidFill>
                <a:latin typeface="华文新魏" panose="02010800040101010101" pitchFamily="2" charset="-122"/>
                <a:ea typeface="华文新魏" panose="02010800040101010101" pitchFamily="2" charset="-122"/>
              </a:rPr>
              <a:t>安全攻击、安全机制、安全服务、安全需求和目的、网络安全模型和网络安全协议</a:t>
            </a:r>
            <a:endParaRPr lang="en-US" altLang="zh-CN" sz="2000" dirty="0">
              <a:solidFill>
                <a:schemeClr val="bg2">
                  <a:lumMod val="50000"/>
                </a:schemeClr>
              </a:solidFill>
              <a:latin typeface="华文新魏" panose="02010800040101010101" pitchFamily="2" charset="-122"/>
              <a:ea typeface="华文新魏" panose="02010800040101010101" pitchFamily="2" charset="-122"/>
            </a:endParaRPr>
          </a:p>
          <a:p>
            <a:pPr>
              <a:lnSpc>
                <a:spcPct val="150000"/>
              </a:lnSpc>
            </a:pPr>
            <a:r>
              <a:rPr lang="en-US" altLang="zh-CN" sz="2000" dirty="0">
                <a:solidFill>
                  <a:schemeClr val="bg2">
                    <a:lumMod val="50000"/>
                  </a:schemeClr>
                </a:solidFill>
                <a:latin typeface="华文新魏" panose="02010800040101010101" pitchFamily="2" charset="-122"/>
                <a:ea typeface="华文新魏" panose="02010800040101010101" pitchFamily="2" charset="-122"/>
              </a:rPr>
              <a:t>     1.3 </a:t>
            </a:r>
            <a:r>
              <a:rPr lang="zh-CN" altLang="en-US" sz="2000" dirty="0">
                <a:solidFill>
                  <a:schemeClr val="bg2">
                    <a:lumMod val="50000"/>
                  </a:schemeClr>
                </a:solidFill>
                <a:latin typeface="华文新魏" panose="02010800040101010101" pitchFamily="2" charset="-122"/>
                <a:ea typeface="华文新魏" panose="02010800040101010101" pitchFamily="2" charset="-122"/>
              </a:rPr>
              <a:t>怎样设计物联网安全？</a:t>
            </a:r>
            <a:endParaRPr lang="en-US" altLang="zh-CN" sz="2000" dirty="0">
              <a:solidFill>
                <a:schemeClr val="bg2">
                  <a:lumMod val="50000"/>
                </a:schemeClr>
              </a:solidFill>
              <a:latin typeface="华文新魏" panose="02010800040101010101" pitchFamily="2" charset="-122"/>
              <a:ea typeface="华文新魏" panose="02010800040101010101" pitchFamily="2" charset="-122"/>
            </a:endParaRPr>
          </a:p>
          <a:p>
            <a:pPr>
              <a:lnSpc>
                <a:spcPct val="150000"/>
              </a:lnSpc>
            </a:pPr>
            <a:r>
              <a:rPr lang="zh-CN" altLang="en-US" sz="2000" dirty="0">
                <a:solidFill>
                  <a:schemeClr val="bg2">
                    <a:lumMod val="50000"/>
                  </a:schemeClr>
                </a:solidFill>
                <a:latin typeface="华文新魏" panose="02010800040101010101" pitchFamily="2" charset="-122"/>
                <a:ea typeface="华文新魏" panose="02010800040101010101" pitchFamily="2" charset="-122"/>
              </a:rPr>
              <a:t>物联网的体系结构、物联网安全的架构、物联网安全的设计</a:t>
            </a:r>
          </a:p>
        </p:txBody>
      </p:sp>
      <p:pic>
        <p:nvPicPr>
          <p:cNvPr id="19" name="Picture 3" descr="D:\360data\重要数据\桌面\未标题-1.png"/>
          <p:cNvPicPr>
            <a:picLocks noChangeAspect="1" noChangeArrowheads="1"/>
          </p:cNvPicPr>
          <p:nvPr/>
        </p:nvPicPr>
        <p:blipFill>
          <a:blip r:embed="rId6" cstate="print"/>
          <a:srcRect/>
          <a:stretch>
            <a:fillRect/>
          </a:stretch>
        </p:blipFill>
        <p:spPr bwMode="auto">
          <a:xfrm>
            <a:off x="4683236" y="3032916"/>
            <a:ext cx="2221995" cy="298608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D:\360data\重要数据\桌面\未标题2-1.png"/>
          <p:cNvPicPr>
            <a:picLocks noChangeAspect="1" noChangeArrowheads="1"/>
          </p:cNvPicPr>
          <p:nvPr/>
        </p:nvPicPr>
        <p:blipFill>
          <a:blip r:embed="rId7" cstate="print"/>
          <a:srcRect/>
          <a:stretch>
            <a:fillRect/>
          </a:stretch>
        </p:blipFill>
        <p:spPr bwMode="auto">
          <a:xfrm>
            <a:off x="2110217" y="3004341"/>
            <a:ext cx="2293443" cy="3014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22" presetClass="entr" presetSubtype="8" fill="hold" grpId="0" nodeType="withEffect">
                                  <p:stCondLst>
                                    <p:cond delay="40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500"/>
                            </p:stCondLst>
                            <p:childTnLst>
                              <p:par>
                                <p:cTn id="18" presetID="2" presetClass="entr" presetSubtype="4" decel="10000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par>
                                <p:cTn id="22" presetID="2" presetClass="entr" presetSubtype="4" decel="10000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par>
                                <p:cTn id="26" presetID="63" presetClass="path" presetSubtype="0" fill="hold" nodeType="withEffect">
                                  <p:stCondLst>
                                    <p:cond delay="500"/>
                                  </p:stCondLst>
                                  <p:childTnLst>
                                    <p:animMotion origin="layout" path="M 0 0 L 0.25 0 E" pathEditMode="relative" ptsTypes="">
                                      <p:cBhvr>
                                        <p:cTn id="27" dur="500" fill="hold"/>
                                        <p:tgtEl>
                                          <p:spTgt spid="19"/>
                                        </p:tgtEl>
                                        <p:attrNameLst>
                                          <p:attrName>ppt_x</p:attrName>
                                          <p:attrName>ppt_y</p:attrName>
                                        </p:attrNameLst>
                                      </p:cBhvr>
                                    </p:animMotion>
                                  </p:childTnLst>
                                </p:cTn>
                              </p:par>
                              <p:par>
                                <p:cTn id="28" presetID="35" presetClass="path" presetSubtype="0" fill="hold" nodeType="withEffect">
                                  <p:stCondLst>
                                    <p:cond delay="500"/>
                                  </p:stCondLst>
                                  <p:childTnLst>
                                    <p:animMotion origin="layout" path="M 0 0 L -0.25 0 E" pathEditMode="relative" ptsTypes="">
                                      <p:cBhvr>
                                        <p:cTn id="29" dur="500" fill="hold"/>
                                        <p:tgtEl>
                                          <p:spTgt spid="20"/>
                                        </p:tgtEl>
                                        <p:attrNameLst>
                                          <p:attrName>ppt_x</p:attrName>
                                          <p:attrName>ppt_y</p:attrName>
                                        </p:attrNameLst>
                                      </p:cBhvr>
                                    </p:animMotion>
                                  </p:childTnLst>
                                </p:cTn>
                              </p:par>
                              <p:par>
                                <p:cTn id="30" presetID="10" presetClass="exit" presetSubtype="0" fill="hold" nodeType="withEffect">
                                  <p:stCondLst>
                                    <p:cond delay="700"/>
                                  </p:stCondLst>
                                  <p:childTnLst>
                                    <p:animEffect transition="out" filter="fade">
                                      <p:cBhvr>
                                        <p:cTn id="31" dur="300"/>
                                        <p:tgtEl>
                                          <p:spTgt spid="20"/>
                                        </p:tgtEl>
                                      </p:cBhvr>
                                    </p:animEffect>
                                    <p:set>
                                      <p:cBhvr>
                                        <p:cTn id="32" dur="1" fill="hold">
                                          <p:stCondLst>
                                            <p:cond delay="299"/>
                                          </p:stCondLst>
                                        </p:cTn>
                                        <p:tgtEl>
                                          <p:spTgt spid="20"/>
                                        </p:tgtEl>
                                        <p:attrNameLst>
                                          <p:attrName>style.visibility</p:attrName>
                                        </p:attrNameLst>
                                      </p:cBhvr>
                                      <p:to>
                                        <p:strVal val="hidden"/>
                                      </p:to>
                                    </p:set>
                                  </p:childTnLst>
                                </p:cTn>
                              </p:par>
                              <p:par>
                                <p:cTn id="33" presetID="10" presetClass="exit" presetSubtype="0" fill="hold" nodeType="withEffect">
                                  <p:stCondLst>
                                    <p:cond delay="700"/>
                                  </p:stCondLst>
                                  <p:childTnLst>
                                    <p:animEffect transition="out" filter="fade">
                                      <p:cBhvr>
                                        <p:cTn id="34" dur="300"/>
                                        <p:tgtEl>
                                          <p:spTgt spid="19"/>
                                        </p:tgtEl>
                                      </p:cBhvr>
                                    </p:animEffect>
                                    <p:set>
                                      <p:cBhvr>
                                        <p:cTn id="35" dur="1" fill="hold">
                                          <p:stCondLst>
                                            <p:cond delay="299"/>
                                          </p:stCondLst>
                                        </p:cTn>
                                        <p:tgtEl>
                                          <p:spTgt spid="19"/>
                                        </p:tgtEl>
                                        <p:attrNameLst>
                                          <p:attrName>style.visibility</p:attrName>
                                        </p:attrNameLst>
                                      </p:cBhvr>
                                      <p:to>
                                        <p:strVal val="hidden"/>
                                      </p:to>
                                    </p:set>
                                  </p:childTnLst>
                                </p:cTn>
                              </p:par>
                            </p:childTnLst>
                          </p:cTn>
                        </p:par>
                        <p:par>
                          <p:cTn id="36" fill="hold">
                            <p:stCondLst>
                              <p:cond delay="2000"/>
                            </p:stCondLst>
                            <p:childTnLst>
                              <p:par>
                                <p:cTn id="37" presetID="14" presetClass="entr" presetSubtype="5"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randombar(vertical)">
                                      <p:cBhvr>
                                        <p:cTn id="39" dur="500"/>
                                        <p:tgtEl>
                                          <p:spTgt spid="26"/>
                                        </p:tgtEl>
                                      </p:cBhvr>
                                    </p:animEffect>
                                  </p:childTnLst>
                                </p:cTn>
                              </p:par>
                              <p:par>
                                <p:cTn id="40" presetID="16" presetClass="entr" presetSubtype="37" fill="hold" grpId="0" nodeType="withEffect">
                                  <p:stCondLst>
                                    <p:cond delay="400"/>
                                  </p:stCondLst>
                                  <p:childTnLst>
                                    <p:set>
                                      <p:cBhvr>
                                        <p:cTn id="41" dur="1" fill="hold">
                                          <p:stCondLst>
                                            <p:cond delay="0"/>
                                          </p:stCondLst>
                                        </p:cTn>
                                        <p:tgtEl>
                                          <p:spTgt spid="15"/>
                                        </p:tgtEl>
                                        <p:attrNameLst>
                                          <p:attrName>style.visibility</p:attrName>
                                        </p:attrNameLst>
                                      </p:cBhvr>
                                      <p:to>
                                        <p:strVal val="visible"/>
                                      </p:to>
                                    </p:set>
                                    <p:animEffect transition="in" filter="barn(outVertical)">
                                      <p:cBhvr>
                                        <p:cTn id="42" dur="500"/>
                                        <p:tgtEl>
                                          <p:spTgt spid="15"/>
                                        </p:tgtEl>
                                      </p:cBhvr>
                                    </p:animEffect>
                                  </p:childTnLst>
                                </p:cTn>
                              </p:par>
                            </p:childTnLst>
                          </p:cTn>
                        </p:par>
                        <p:par>
                          <p:cTn id="43" fill="hold">
                            <p:stCondLst>
                              <p:cond delay="2500"/>
                            </p:stCondLst>
                            <p:childTnLst>
                              <p:par>
                                <p:cTn id="44" presetID="52" presetClass="entr" presetSubtype="0"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Scale>
                                      <p:cBhvr>
                                        <p:cTn id="46"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500" decel="50000" fill="hold">
                                          <p:stCondLst>
                                            <p:cond delay="0"/>
                                          </p:stCondLst>
                                        </p:cTn>
                                        <p:tgtEl>
                                          <p:spTgt spid="17"/>
                                        </p:tgtEl>
                                        <p:attrNameLst>
                                          <p:attrName>ppt_x</p:attrName>
                                          <p:attrName>ppt_y</p:attrName>
                                        </p:attrNameLst>
                                      </p:cBhvr>
                                    </p:animMotion>
                                    <p:animEffect transition="in" filter="fade">
                                      <p:cBhvr>
                                        <p:cTn id="48" dur="500"/>
                                        <p:tgtEl>
                                          <p:spTgt spid="17"/>
                                        </p:tgtEl>
                                      </p:cBhvr>
                                    </p:animEffect>
                                  </p:childTnLst>
                                </p:cTn>
                              </p:par>
                              <p:par>
                                <p:cTn id="49" presetID="52" presetClass="entr" presetSubtype="0" fill="hold" nodeType="withEffect">
                                  <p:stCondLst>
                                    <p:cond delay="500"/>
                                  </p:stCondLst>
                                  <p:childTnLst>
                                    <p:set>
                                      <p:cBhvr>
                                        <p:cTn id="50" dur="1" fill="hold">
                                          <p:stCondLst>
                                            <p:cond delay="0"/>
                                          </p:stCondLst>
                                        </p:cTn>
                                        <p:tgtEl>
                                          <p:spTgt spid="18"/>
                                        </p:tgtEl>
                                        <p:attrNameLst>
                                          <p:attrName>style.visibility</p:attrName>
                                        </p:attrNameLst>
                                      </p:cBhvr>
                                      <p:to>
                                        <p:strVal val="visible"/>
                                      </p:to>
                                    </p:set>
                                    <p:animScale>
                                      <p:cBhvr>
                                        <p:cTn id="51" dur="5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500" decel="50000" fill="hold">
                                          <p:stCondLst>
                                            <p:cond delay="0"/>
                                          </p:stCondLst>
                                        </p:cTn>
                                        <p:tgtEl>
                                          <p:spTgt spid="18"/>
                                        </p:tgtEl>
                                        <p:attrNameLst>
                                          <p:attrName>ppt_x</p:attrName>
                                          <p:attrName>ppt_y</p:attrName>
                                        </p:attrNameLst>
                                      </p:cBhvr>
                                    </p:animMotion>
                                    <p:animEffect transition="in" filter="fade">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bldLvl="0" animBg="1" autoUpdateAnimBg="0"/>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6717" y="2480816"/>
            <a:ext cx="2051428" cy="1896374"/>
          </a:xfrm>
          <a:prstGeom prst="rect">
            <a:avLst/>
          </a:prstGeom>
          <a:solidFill>
            <a:srgbClr val="02B9E7"/>
          </a:solidFill>
          <a:ln>
            <a:noFill/>
          </a:ln>
        </p:spPr>
        <p:txBody>
          <a:bodyPr vert="horz" wrap="square" lIns="68549" tIns="34274" rIns="68549" bIns="34274" numCol="1" anchor="t" anchorCtr="0" compatLnSpc="1"/>
          <a:lstStyle/>
          <a:p>
            <a:endParaRPr lang="zh-CN" altLang="en-US" sz="1350"/>
          </a:p>
        </p:txBody>
      </p:sp>
      <p:sp>
        <p:nvSpPr>
          <p:cNvPr id="13" name="Oval 9"/>
          <p:cNvSpPr>
            <a:spLocks noChangeArrowheads="1"/>
          </p:cNvSpPr>
          <p:nvPr/>
        </p:nvSpPr>
        <p:spPr bwMode="auto">
          <a:xfrm>
            <a:off x="577117" y="3029818"/>
            <a:ext cx="825176" cy="831062"/>
          </a:xfrm>
          <a:prstGeom prst="ellipse">
            <a:avLst/>
          </a:prstGeom>
          <a:solidFill>
            <a:srgbClr val="FFFFFF"/>
          </a:solidFill>
          <a:ln w="10" cap="flat">
            <a:solidFill>
              <a:srgbClr val="FFFFFF"/>
            </a:solidFill>
            <a:prstDash val="solid"/>
            <a:miter lim="800000"/>
          </a:ln>
        </p:spPr>
        <p:txBody>
          <a:bodyPr vert="horz" wrap="square" lIns="68549" tIns="34274" rIns="68549" bIns="34274" numCol="1" anchor="t" anchorCtr="0" compatLnSpc="1"/>
          <a:lstStyle/>
          <a:p>
            <a:endParaRPr lang="zh-CN" altLang="en-US" sz="1350"/>
          </a:p>
        </p:txBody>
      </p:sp>
      <p:sp>
        <p:nvSpPr>
          <p:cNvPr id="43" name="TextBox 42"/>
          <p:cNvSpPr txBox="1"/>
          <p:nvPr/>
        </p:nvSpPr>
        <p:spPr>
          <a:xfrm>
            <a:off x="2295341" y="3248786"/>
            <a:ext cx="4934539" cy="853406"/>
          </a:xfrm>
          <a:prstGeom prst="rect">
            <a:avLst/>
          </a:prstGeom>
          <a:noFill/>
        </p:spPr>
        <p:txBody>
          <a:bodyPr wrap="square" lIns="68549" tIns="34274" rIns="68549" bIns="34274" rtlCol="0">
            <a:spAutoFit/>
          </a:bodyPr>
          <a:lstStyle/>
          <a:p>
            <a:r>
              <a:rPr lang="zh-CN" altLang="en-US" sz="5096" b="1" dirty="0">
                <a:solidFill>
                  <a:srgbClr val="02B9E7"/>
                </a:solidFill>
                <a:latin typeface="+mj-ea"/>
                <a:ea typeface="+mj-ea"/>
              </a:rPr>
              <a:t>物联网安全概述</a:t>
            </a:r>
          </a:p>
        </p:txBody>
      </p:sp>
      <p:sp>
        <p:nvSpPr>
          <p:cNvPr id="44" name="TextBox 43"/>
          <p:cNvSpPr txBox="1"/>
          <p:nvPr/>
        </p:nvSpPr>
        <p:spPr>
          <a:xfrm>
            <a:off x="2326547" y="2651807"/>
            <a:ext cx="1196501" cy="484716"/>
          </a:xfrm>
          <a:prstGeom prst="rect">
            <a:avLst/>
          </a:prstGeom>
          <a:noFill/>
        </p:spPr>
        <p:txBody>
          <a:bodyPr wrap="square" lIns="68549" tIns="34274" rIns="68549" bIns="34274" rtlCol="0">
            <a:spAutoFit/>
          </a:bodyPr>
          <a:lstStyle/>
          <a:p>
            <a:r>
              <a:rPr lang="zh-CN" altLang="en-US" sz="2700" dirty="0">
                <a:solidFill>
                  <a:srgbClr val="02B9E7"/>
                </a:solidFill>
                <a:latin typeface="+mn-ea"/>
              </a:rPr>
              <a:t>第一章</a:t>
            </a:r>
          </a:p>
        </p:txBody>
      </p:sp>
      <p:sp>
        <p:nvSpPr>
          <p:cNvPr id="53" name="Freeform 40"/>
          <p:cNvSpPr>
            <a:spLocks noEditPoints="1"/>
          </p:cNvSpPr>
          <p:nvPr/>
        </p:nvSpPr>
        <p:spPr bwMode="auto">
          <a:xfrm>
            <a:off x="695435" y="3248785"/>
            <a:ext cx="588540" cy="393128"/>
          </a:xfrm>
          <a:custGeom>
            <a:avLst/>
            <a:gdLst>
              <a:gd name="T0" fmla="*/ 544 w 564"/>
              <a:gd name="T1" fmla="*/ 27 h 376"/>
              <a:gd name="T2" fmla="*/ 544 w 564"/>
              <a:gd name="T3" fmla="*/ 309 h 376"/>
              <a:gd name="T4" fmla="*/ 536 w 564"/>
              <a:gd name="T5" fmla="*/ 309 h 376"/>
              <a:gd name="T6" fmla="*/ 518 w 564"/>
              <a:gd name="T7" fmla="*/ 308 h 376"/>
              <a:gd name="T8" fmla="*/ 285 w 564"/>
              <a:gd name="T9" fmla="*/ 367 h 376"/>
              <a:gd name="T10" fmla="*/ 282 w 564"/>
              <a:gd name="T11" fmla="*/ 368 h 376"/>
              <a:gd name="T12" fmla="*/ 279 w 564"/>
              <a:gd name="T13" fmla="*/ 367 h 376"/>
              <a:gd name="T14" fmla="*/ 46 w 564"/>
              <a:gd name="T15" fmla="*/ 308 h 376"/>
              <a:gd name="T16" fmla="*/ 28 w 564"/>
              <a:gd name="T17" fmla="*/ 309 h 376"/>
              <a:gd name="T18" fmla="*/ 20 w 564"/>
              <a:gd name="T19" fmla="*/ 309 h 376"/>
              <a:gd name="T20" fmla="*/ 20 w 564"/>
              <a:gd name="T21" fmla="*/ 27 h 376"/>
              <a:gd name="T22" fmla="*/ 0 w 564"/>
              <a:gd name="T23" fmla="*/ 27 h 376"/>
              <a:gd name="T24" fmla="*/ 0 w 564"/>
              <a:gd name="T25" fmla="*/ 320 h 376"/>
              <a:gd name="T26" fmla="*/ 282 w 564"/>
              <a:gd name="T27" fmla="*/ 376 h 376"/>
              <a:gd name="T28" fmla="*/ 564 w 564"/>
              <a:gd name="T29" fmla="*/ 320 h 376"/>
              <a:gd name="T30" fmla="*/ 564 w 564"/>
              <a:gd name="T31" fmla="*/ 27 h 376"/>
              <a:gd name="T32" fmla="*/ 544 w 564"/>
              <a:gd name="T33" fmla="*/ 27 h 376"/>
              <a:gd name="T34" fmla="*/ 272 w 564"/>
              <a:gd name="T35" fmla="*/ 319 h 376"/>
              <a:gd name="T36" fmla="*/ 272 w 564"/>
              <a:gd name="T37" fmla="*/ 63 h 376"/>
              <a:gd name="T38" fmla="*/ 77 w 564"/>
              <a:gd name="T39" fmla="*/ 1 h 376"/>
              <a:gd name="T40" fmla="*/ 77 w 564"/>
              <a:gd name="T41" fmla="*/ 269 h 376"/>
              <a:gd name="T42" fmla="*/ 84 w 564"/>
              <a:gd name="T43" fmla="*/ 269 h 376"/>
              <a:gd name="T44" fmla="*/ 272 w 564"/>
              <a:gd name="T45" fmla="*/ 319 h 376"/>
              <a:gd name="T46" fmla="*/ 487 w 564"/>
              <a:gd name="T47" fmla="*/ 269 h 376"/>
              <a:gd name="T48" fmla="*/ 487 w 564"/>
              <a:gd name="T49" fmla="*/ 1 h 376"/>
              <a:gd name="T50" fmla="*/ 292 w 564"/>
              <a:gd name="T51" fmla="*/ 63 h 376"/>
              <a:gd name="T52" fmla="*/ 292 w 564"/>
              <a:gd name="T53" fmla="*/ 319 h 376"/>
              <a:gd name="T54" fmla="*/ 480 w 564"/>
              <a:gd name="T55" fmla="*/ 269 h 376"/>
              <a:gd name="T56" fmla="*/ 487 w 564"/>
              <a:gd name="T57" fmla="*/ 269 h 376"/>
              <a:gd name="T58" fmla="*/ 282 w 564"/>
              <a:gd name="T59" fmla="*/ 361 h 376"/>
              <a:gd name="T60" fmla="*/ 531 w 564"/>
              <a:gd name="T61" fmla="*/ 302 h 376"/>
              <a:gd name="T62" fmla="*/ 531 w 564"/>
              <a:gd name="T63" fmla="*/ 5 h 376"/>
              <a:gd name="T64" fmla="*/ 501 w 564"/>
              <a:gd name="T65" fmla="*/ 5 h 376"/>
              <a:gd name="T66" fmla="*/ 501 w 564"/>
              <a:gd name="T67" fmla="*/ 283 h 376"/>
              <a:gd name="T68" fmla="*/ 493 w 564"/>
              <a:gd name="T69" fmla="*/ 282 h 376"/>
              <a:gd name="T70" fmla="*/ 478 w 564"/>
              <a:gd name="T71" fmla="*/ 282 h 376"/>
              <a:gd name="T72" fmla="*/ 287 w 564"/>
              <a:gd name="T73" fmla="*/ 337 h 376"/>
              <a:gd name="T74" fmla="*/ 282 w 564"/>
              <a:gd name="T75" fmla="*/ 340 h 376"/>
              <a:gd name="T76" fmla="*/ 277 w 564"/>
              <a:gd name="T77" fmla="*/ 337 h 376"/>
              <a:gd name="T78" fmla="*/ 86 w 564"/>
              <a:gd name="T79" fmla="*/ 282 h 376"/>
              <a:gd name="T80" fmla="*/ 71 w 564"/>
              <a:gd name="T81" fmla="*/ 282 h 376"/>
              <a:gd name="T82" fmla="*/ 63 w 564"/>
              <a:gd name="T83" fmla="*/ 283 h 376"/>
              <a:gd name="T84" fmla="*/ 63 w 564"/>
              <a:gd name="T85" fmla="*/ 5 h 376"/>
              <a:gd name="T86" fmla="*/ 33 w 564"/>
              <a:gd name="T87" fmla="*/ 5 h 376"/>
              <a:gd name="T88" fmla="*/ 33 w 564"/>
              <a:gd name="T89" fmla="*/ 302 h 376"/>
              <a:gd name="T90" fmla="*/ 282 w 564"/>
              <a:gd name="T91" fmla="*/ 3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4" h="376">
                <a:moveTo>
                  <a:pt x="544" y="27"/>
                </a:moveTo>
                <a:lnTo>
                  <a:pt x="544" y="309"/>
                </a:lnTo>
                <a:lnTo>
                  <a:pt x="536" y="309"/>
                </a:lnTo>
                <a:cubicBezTo>
                  <a:pt x="530" y="308"/>
                  <a:pt x="524" y="308"/>
                  <a:pt x="518" y="308"/>
                </a:cubicBezTo>
                <a:cubicBezTo>
                  <a:pt x="440" y="308"/>
                  <a:pt x="357" y="329"/>
                  <a:pt x="285" y="367"/>
                </a:cubicBezTo>
                <a:lnTo>
                  <a:pt x="282" y="368"/>
                </a:lnTo>
                <a:lnTo>
                  <a:pt x="279" y="367"/>
                </a:lnTo>
                <a:cubicBezTo>
                  <a:pt x="207" y="329"/>
                  <a:pt x="124" y="308"/>
                  <a:pt x="46" y="308"/>
                </a:cubicBezTo>
                <a:cubicBezTo>
                  <a:pt x="40" y="308"/>
                  <a:pt x="34" y="308"/>
                  <a:pt x="28" y="309"/>
                </a:cubicBezTo>
                <a:lnTo>
                  <a:pt x="20" y="309"/>
                </a:lnTo>
                <a:lnTo>
                  <a:pt x="20" y="27"/>
                </a:lnTo>
                <a:cubicBezTo>
                  <a:pt x="13" y="27"/>
                  <a:pt x="6" y="27"/>
                  <a:pt x="0" y="27"/>
                </a:cubicBezTo>
                <a:lnTo>
                  <a:pt x="0" y="320"/>
                </a:lnTo>
                <a:cubicBezTo>
                  <a:pt x="94" y="317"/>
                  <a:pt x="194" y="338"/>
                  <a:pt x="282" y="376"/>
                </a:cubicBezTo>
                <a:cubicBezTo>
                  <a:pt x="370" y="338"/>
                  <a:pt x="470" y="317"/>
                  <a:pt x="564" y="320"/>
                </a:cubicBezTo>
                <a:lnTo>
                  <a:pt x="564" y="27"/>
                </a:lnTo>
                <a:cubicBezTo>
                  <a:pt x="558" y="27"/>
                  <a:pt x="551" y="27"/>
                  <a:pt x="544" y="27"/>
                </a:cubicBezTo>
                <a:close/>
                <a:moveTo>
                  <a:pt x="272" y="319"/>
                </a:moveTo>
                <a:lnTo>
                  <a:pt x="272" y="63"/>
                </a:lnTo>
                <a:cubicBezTo>
                  <a:pt x="212" y="22"/>
                  <a:pt x="142" y="0"/>
                  <a:pt x="77" y="1"/>
                </a:cubicBezTo>
                <a:lnTo>
                  <a:pt x="77" y="269"/>
                </a:lnTo>
                <a:cubicBezTo>
                  <a:pt x="79" y="269"/>
                  <a:pt x="82" y="269"/>
                  <a:pt x="84" y="269"/>
                </a:cubicBezTo>
                <a:cubicBezTo>
                  <a:pt x="147" y="269"/>
                  <a:pt x="214" y="287"/>
                  <a:pt x="272" y="319"/>
                </a:cubicBezTo>
                <a:close/>
                <a:moveTo>
                  <a:pt x="487" y="269"/>
                </a:moveTo>
                <a:lnTo>
                  <a:pt x="487" y="1"/>
                </a:lnTo>
                <a:cubicBezTo>
                  <a:pt x="422" y="0"/>
                  <a:pt x="352" y="22"/>
                  <a:pt x="292" y="63"/>
                </a:cubicBezTo>
                <a:lnTo>
                  <a:pt x="292" y="319"/>
                </a:lnTo>
                <a:cubicBezTo>
                  <a:pt x="350" y="287"/>
                  <a:pt x="417" y="269"/>
                  <a:pt x="480" y="269"/>
                </a:cubicBezTo>
                <a:cubicBezTo>
                  <a:pt x="482" y="269"/>
                  <a:pt x="485" y="269"/>
                  <a:pt x="487" y="269"/>
                </a:cubicBezTo>
                <a:close/>
                <a:moveTo>
                  <a:pt x="282" y="361"/>
                </a:moveTo>
                <a:cubicBezTo>
                  <a:pt x="362" y="318"/>
                  <a:pt x="451" y="299"/>
                  <a:pt x="531" y="302"/>
                </a:cubicBezTo>
                <a:lnTo>
                  <a:pt x="531" y="5"/>
                </a:lnTo>
                <a:cubicBezTo>
                  <a:pt x="521" y="5"/>
                  <a:pt x="511" y="5"/>
                  <a:pt x="501" y="5"/>
                </a:cubicBezTo>
                <a:lnTo>
                  <a:pt x="501" y="283"/>
                </a:lnTo>
                <a:lnTo>
                  <a:pt x="493" y="282"/>
                </a:lnTo>
                <a:cubicBezTo>
                  <a:pt x="488" y="282"/>
                  <a:pt x="483" y="282"/>
                  <a:pt x="478" y="282"/>
                </a:cubicBezTo>
                <a:cubicBezTo>
                  <a:pt x="414" y="282"/>
                  <a:pt x="346" y="301"/>
                  <a:pt x="287" y="337"/>
                </a:cubicBezTo>
                <a:lnTo>
                  <a:pt x="282" y="340"/>
                </a:lnTo>
                <a:lnTo>
                  <a:pt x="277" y="337"/>
                </a:lnTo>
                <a:cubicBezTo>
                  <a:pt x="218" y="301"/>
                  <a:pt x="150" y="282"/>
                  <a:pt x="86" y="282"/>
                </a:cubicBezTo>
                <a:cubicBezTo>
                  <a:pt x="81" y="282"/>
                  <a:pt x="76" y="282"/>
                  <a:pt x="71" y="282"/>
                </a:cubicBezTo>
                <a:lnTo>
                  <a:pt x="63" y="283"/>
                </a:lnTo>
                <a:lnTo>
                  <a:pt x="63" y="5"/>
                </a:lnTo>
                <a:cubicBezTo>
                  <a:pt x="53" y="5"/>
                  <a:pt x="43" y="5"/>
                  <a:pt x="33" y="5"/>
                </a:cubicBezTo>
                <a:lnTo>
                  <a:pt x="33" y="302"/>
                </a:lnTo>
                <a:cubicBezTo>
                  <a:pt x="113" y="299"/>
                  <a:pt x="202" y="318"/>
                  <a:pt x="282" y="361"/>
                </a:cubicBezTo>
                <a:close/>
              </a:path>
            </a:pathLst>
          </a:custGeom>
          <a:solidFill>
            <a:srgbClr val="02B9E7"/>
          </a:solidFill>
          <a:ln>
            <a:noFill/>
          </a:ln>
        </p:spPr>
        <p:txBody>
          <a:bodyPr vert="horz" wrap="square" lIns="68549" tIns="34274" rIns="68549" bIns="34274" numCol="1" anchor="t" anchorCtr="0" compatLnSpc="1"/>
          <a:lstStyle/>
          <a:p>
            <a:endParaRPr lang="zh-CN" altLang="en-US" sz="1350"/>
          </a:p>
        </p:txBody>
      </p:sp>
      <p:sp>
        <p:nvSpPr>
          <p:cNvPr id="6" name="矩形 5"/>
          <p:cNvSpPr/>
          <p:nvPr/>
        </p:nvSpPr>
        <p:spPr>
          <a:xfrm>
            <a:off x="7229881" y="327684"/>
            <a:ext cx="2922104" cy="7066392"/>
          </a:xfrm>
          <a:prstGeom prst="rect">
            <a:avLst/>
          </a:prstGeom>
          <a:solidFill>
            <a:srgbClr val="02B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TextBox 26"/>
          <p:cNvSpPr txBox="1"/>
          <p:nvPr/>
        </p:nvSpPr>
        <p:spPr>
          <a:xfrm>
            <a:off x="10609990" y="8097091"/>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2422846168"/>
      </p:ext>
    </p:extLst>
  </p:cSld>
  <p:clrMapOvr>
    <a:masterClrMapping/>
  </p:clrMapOvr>
  <mc:AlternateContent xmlns:mc="http://schemas.openxmlformats.org/markup-compatibility/2006" xmlns:p14="http://schemas.microsoft.com/office/powerpoint/2010/main">
    <mc:Choice Requires="p14">
      <p:transition spd="med">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 calcmode="lin" valueType="num">
                                      <p:cBhvr>
                                        <p:cTn id="19" dur="500" fill="hold"/>
                                        <p:tgtEl>
                                          <p:spTgt spid="53"/>
                                        </p:tgtEl>
                                        <p:attrNameLst>
                                          <p:attrName>style.rotation</p:attrName>
                                        </p:attrNameLst>
                                      </p:cBhvr>
                                      <p:tavLst>
                                        <p:tav tm="0">
                                          <p:val>
                                            <p:fltVal val="90"/>
                                          </p:val>
                                        </p:tav>
                                        <p:tav tm="100000">
                                          <p:val>
                                            <p:fltVal val="0"/>
                                          </p:val>
                                        </p:tav>
                                      </p:tavLst>
                                    </p:anim>
                                    <p:animEffect transition="in" filter="fade">
                                      <p:cBhvr>
                                        <p:cTn id="20" dur="500"/>
                                        <p:tgtEl>
                                          <p:spTgt spid="53"/>
                                        </p:tgtEl>
                                      </p:cBhvr>
                                    </p:animEffect>
                                  </p:childTnLst>
                                </p:cTn>
                              </p:par>
                              <p:par>
                                <p:cTn id="21" presetID="8" presetClass="emph" presetSubtype="0" fill="hold" grpId="1" nodeType="withEffect">
                                  <p:stCondLst>
                                    <p:cond delay="0"/>
                                  </p:stCondLst>
                                  <p:childTnLst>
                                    <p:animRot by="21600000">
                                      <p:cBhvr>
                                        <p:cTn id="22" dur="500" fill="hold"/>
                                        <p:tgtEl>
                                          <p:spTgt spid="53"/>
                                        </p:tgtEl>
                                        <p:attrNameLst>
                                          <p:attrName>r</p:attrName>
                                        </p:attrNameLst>
                                      </p:cBhvr>
                                    </p:animRo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400" fill="hold"/>
                                        <p:tgtEl>
                                          <p:spTgt spid="44"/>
                                        </p:tgtEl>
                                        <p:attrNameLst>
                                          <p:attrName>ppt_w</p:attrName>
                                        </p:attrNameLst>
                                      </p:cBhvr>
                                      <p:tavLst>
                                        <p:tav tm="0">
                                          <p:val>
                                            <p:fltVal val="0"/>
                                          </p:val>
                                        </p:tav>
                                        <p:tav tm="100000">
                                          <p:val>
                                            <p:strVal val="#ppt_w"/>
                                          </p:val>
                                        </p:tav>
                                      </p:tavLst>
                                    </p:anim>
                                    <p:anim calcmode="lin" valueType="num">
                                      <p:cBhvr>
                                        <p:cTn id="27" dur="400" fill="hold"/>
                                        <p:tgtEl>
                                          <p:spTgt spid="44"/>
                                        </p:tgtEl>
                                        <p:attrNameLst>
                                          <p:attrName>ppt_h</p:attrName>
                                        </p:attrNameLst>
                                      </p:cBhvr>
                                      <p:tavLst>
                                        <p:tav tm="0">
                                          <p:val>
                                            <p:fltVal val="0"/>
                                          </p:val>
                                        </p:tav>
                                        <p:tav tm="100000">
                                          <p:val>
                                            <p:strVal val="#ppt_h"/>
                                          </p:val>
                                        </p:tav>
                                      </p:tavLst>
                                    </p:anim>
                                    <p:anim calcmode="lin" valueType="num">
                                      <p:cBhvr>
                                        <p:cTn id="28" dur="400" fill="hold"/>
                                        <p:tgtEl>
                                          <p:spTgt spid="44"/>
                                        </p:tgtEl>
                                        <p:attrNameLst>
                                          <p:attrName>style.rotation</p:attrName>
                                        </p:attrNameLst>
                                      </p:cBhvr>
                                      <p:tavLst>
                                        <p:tav tm="0">
                                          <p:val>
                                            <p:fltVal val="90"/>
                                          </p:val>
                                        </p:tav>
                                        <p:tav tm="100000">
                                          <p:val>
                                            <p:fltVal val="0"/>
                                          </p:val>
                                        </p:tav>
                                      </p:tavLst>
                                    </p:anim>
                                    <p:animEffect transition="in" filter="fade">
                                      <p:cBhvr>
                                        <p:cTn id="29" dur="400"/>
                                        <p:tgtEl>
                                          <p:spTgt spid="44"/>
                                        </p:tgtEl>
                                      </p:cBhvr>
                                    </p:animEffect>
                                  </p:childTnLst>
                                </p:cTn>
                              </p:par>
                            </p:childTnLst>
                          </p:cTn>
                        </p:par>
                        <p:par>
                          <p:cTn id="30" fill="hold">
                            <p:stCondLst>
                              <p:cond delay="19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by="(-#ppt_w*2)" calcmode="lin" valueType="num">
                                      <p:cBhvr rctx="PPT">
                                        <p:cTn id="33" dur="250" autoRev="1" fill="hold">
                                          <p:stCondLst>
                                            <p:cond delay="0"/>
                                          </p:stCondLst>
                                        </p:cTn>
                                        <p:tgtEl>
                                          <p:spTgt spid="43"/>
                                        </p:tgtEl>
                                        <p:attrNameLst>
                                          <p:attrName>ppt_w</p:attrName>
                                        </p:attrNameLst>
                                      </p:cBhvr>
                                    </p:anim>
                                    <p:anim by="(#ppt_w*0.50)" calcmode="lin" valueType="num">
                                      <p:cBhvr>
                                        <p:cTn id="34" dur="250" decel="50000" autoRev="1" fill="hold">
                                          <p:stCondLst>
                                            <p:cond delay="0"/>
                                          </p:stCondLst>
                                        </p:cTn>
                                        <p:tgtEl>
                                          <p:spTgt spid="43"/>
                                        </p:tgtEl>
                                        <p:attrNameLst>
                                          <p:attrName>ppt_x</p:attrName>
                                        </p:attrNameLst>
                                      </p:cBhvr>
                                    </p:anim>
                                    <p:anim from="(-#ppt_h/2)" to="(#ppt_y)" calcmode="lin" valueType="num">
                                      <p:cBhvr>
                                        <p:cTn id="35" dur="500" fill="hold">
                                          <p:stCondLst>
                                            <p:cond delay="0"/>
                                          </p:stCondLst>
                                        </p:cTn>
                                        <p:tgtEl>
                                          <p:spTgt spid="43"/>
                                        </p:tgtEl>
                                        <p:attrNameLst>
                                          <p:attrName>ppt_y</p:attrName>
                                        </p:attrNameLst>
                                      </p:cBhvr>
                                    </p:anim>
                                    <p:animRot by="21600000">
                                      <p:cBhvr>
                                        <p:cTn id="36" dur="500" fill="hold">
                                          <p:stCondLst>
                                            <p:cond delay="0"/>
                                          </p:stCondLst>
                                        </p:cTn>
                                        <p:tgtEl>
                                          <p:spTgt spid="43"/>
                                        </p:tgtEl>
                                        <p:attrNameLst>
                                          <p:attrName>r</p:attrName>
                                        </p:attrNameLst>
                                      </p:cBhvr>
                                    </p:animRot>
                                  </p:childTnLst>
                                </p:cTn>
                              </p:par>
                            </p:childTnLst>
                          </p:cTn>
                        </p:par>
                        <p:par>
                          <p:cTn id="37" fill="hold">
                            <p:stCondLst>
                              <p:cond delay="27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43" grpId="0"/>
      <p:bldP spid="44" grpId="0"/>
      <p:bldP spid="53" grpId="0" animBg="1"/>
      <p:bldP spid="53" grpId="1" animBg="1"/>
      <p:bldP spid="11"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876</TotalTime>
  <Words>4350</Words>
  <Application>Microsoft Office PowerPoint</Application>
  <PresentationFormat>全屏显示(4:3)</PresentationFormat>
  <Paragraphs>1032</Paragraphs>
  <Slides>84</Slides>
  <Notes>77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84</vt:i4>
      </vt:variant>
    </vt:vector>
  </HeadingPairs>
  <TitlesOfParts>
    <vt:vector size="94" baseType="lpstr">
      <vt:lpstr>华文行楷</vt:lpstr>
      <vt:lpstr>华文楷体</vt:lpstr>
      <vt:lpstr>华文宋体</vt:lpstr>
      <vt:lpstr>华文新魏</vt:lpstr>
      <vt:lpstr>宋体</vt:lpstr>
      <vt:lpstr>微软雅黑</vt:lpstr>
      <vt:lpstr>Arial</vt:lpstr>
      <vt:lpstr>Calibri</vt:lpstr>
      <vt:lpstr>Calibri Light</vt:lpstr>
      <vt:lpstr>第一PPT，www.1ppt.com</vt:lpstr>
      <vt:lpstr>PowerPoint 演示文稿</vt:lpstr>
      <vt:lpstr>教材</vt:lpstr>
      <vt:lpstr>内容</vt:lpstr>
      <vt:lpstr>内容</vt:lpstr>
      <vt:lpstr>内容</vt:lpstr>
      <vt:lpstr>内容</vt:lpstr>
      <vt:lpstr>内容</vt:lpstr>
      <vt:lpstr>成绩评定</vt:lpstr>
      <vt:lpstr>PowerPoint 演示文稿</vt:lpstr>
      <vt:lpstr>目录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07述职报告</dc:title>
  <dc:creator>user</dc:creator>
  <cp:lastModifiedBy>user</cp:lastModifiedBy>
  <cp:revision>116</cp:revision>
  <dcterms:created xsi:type="dcterms:W3CDTF">2016-06-01T05:10:00Z</dcterms:created>
  <dcterms:modified xsi:type="dcterms:W3CDTF">2021-03-10T07:53:28Z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