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1"/>
  </p:notesMasterIdLst>
  <p:sldIdLst>
    <p:sldId id="335" r:id="rId2"/>
    <p:sldId id="291" r:id="rId3"/>
    <p:sldId id="336" r:id="rId4"/>
    <p:sldId id="337" r:id="rId5"/>
    <p:sldId id="338" r:id="rId6"/>
    <p:sldId id="339" r:id="rId7"/>
    <p:sldId id="340" r:id="rId8"/>
    <p:sldId id="341" r:id="rId9"/>
    <p:sldId id="343" r:id="rId10"/>
    <p:sldId id="342" r:id="rId11"/>
    <p:sldId id="356" r:id="rId12"/>
    <p:sldId id="357" r:id="rId13"/>
    <p:sldId id="344" r:id="rId14"/>
    <p:sldId id="345" r:id="rId15"/>
    <p:sldId id="376" r:id="rId16"/>
    <p:sldId id="358" r:id="rId17"/>
    <p:sldId id="37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9" r:id="rId29"/>
    <p:sldId id="377" r:id="rId30"/>
    <p:sldId id="379" r:id="rId31"/>
    <p:sldId id="360" r:id="rId32"/>
    <p:sldId id="361" r:id="rId33"/>
    <p:sldId id="362" r:id="rId34"/>
    <p:sldId id="363" r:id="rId35"/>
    <p:sldId id="364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80" r:id="rId46"/>
    <p:sldId id="381" r:id="rId47"/>
    <p:sldId id="382" r:id="rId48"/>
    <p:sldId id="385" r:id="rId49"/>
    <p:sldId id="384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0" userDrawn="1">
          <p15:clr>
            <a:srgbClr val="A4A3A4"/>
          </p15:clr>
        </p15:guide>
        <p15:guide id="2" pos="28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4">
          <p15:clr>
            <a:srgbClr val="A4A3A4"/>
          </p15:clr>
        </p15:guide>
        <p15:guide id="2" pos="21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9E7"/>
    <a:srgbClr val="01C0B0"/>
    <a:srgbClr val="04B0BE"/>
    <a:srgbClr val="04B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80" y="78"/>
      </p:cViewPr>
      <p:guideLst>
        <p:guide orient="horz" pos="2380"/>
        <p:guide pos="28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2808" y="36"/>
      </p:cViewPr>
      <p:guideLst>
        <p:guide orient="horz" pos="3174"/>
        <p:guide pos="210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1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8A95-114D-4BB9-A729-058920B2735F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029B-87F6-42DD-8185-B8A2A8D307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3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84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94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48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52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683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31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25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05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65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296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8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969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20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599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9675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98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70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113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98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0887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4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346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983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349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304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944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37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1889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566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982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020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8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7598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326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979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060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105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664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3322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637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685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0591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263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612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5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04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373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80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3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5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3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41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85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9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72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66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04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4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85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AD024-C6D2-498C-B6F9-0F94E70CC562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0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7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3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1.png"/><Relationship Id="rId5" Type="http://schemas.openxmlformats.org/officeDocument/2006/relationships/image" Target="../media/image350.png"/><Relationship Id="rId10" Type="http://schemas.openxmlformats.org/officeDocument/2006/relationships/image" Target="../media/image40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5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0.png"/><Relationship Id="rId5" Type="http://schemas.openxmlformats.org/officeDocument/2006/relationships/image" Target="../media/image760.png"/><Relationship Id="rId4" Type="http://schemas.openxmlformats.org/officeDocument/2006/relationships/image" Target="../media/image7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7.wmf"/><Relationship Id="rId5" Type="http://schemas.openxmlformats.org/officeDocument/2006/relationships/image" Target="../media/image1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0.png"/><Relationship Id="rId4" Type="http://schemas.openxmlformats.org/officeDocument/2006/relationships/image" Target="../media/image8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0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0.png"/><Relationship Id="rId13" Type="http://schemas.openxmlformats.org/officeDocument/2006/relationships/image" Target="../media/image98.png"/><Relationship Id="rId3" Type="http://schemas.openxmlformats.org/officeDocument/2006/relationships/image" Target="../media/image870.png"/><Relationship Id="rId7" Type="http://schemas.openxmlformats.org/officeDocument/2006/relationships/image" Target="../media/image920.png"/><Relationship Id="rId12" Type="http://schemas.openxmlformats.org/officeDocument/2006/relationships/image" Target="../media/image9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1" Type="http://schemas.openxmlformats.org/officeDocument/2006/relationships/image" Target="../media/image96.png"/><Relationship Id="rId5" Type="http://schemas.openxmlformats.org/officeDocument/2006/relationships/image" Target="../media/image900.png"/><Relationship Id="rId10" Type="http://schemas.openxmlformats.org/officeDocument/2006/relationships/image" Target="../media/image950.png"/><Relationship Id="rId4" Type="http://schemas.openxmlformats.org/officeDocument/2006/relationships/image" Target="../media/image890.png"/><Relationship Id="rId9" Type="http://schemas.openxmlformats.org/officeDocument/2006/relationships/image" Target="../media/image9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870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0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8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9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09.png"/><Relationship Id="rId4" Type="http://schemas.openxmlformats.org/officeDocument/2006/relationships/image" Target="../media/image8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870.png"/><Relationship Id="rId7" Type="http://schemas.openxmlformats.org/officeDocument/2006/relationships/image" Target="../media/image113.png"/><Relationship Id="rId12" Type="http://schemas.openxmlformats.org/officeDocument/2006/relationships/image" Target="../media/image1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870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25.png"/><Relationship Id="rId5" Type="http://schemas.openxmlformats.org/officeDocument/2006/relationships/image" Target="../media/image120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9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3" Type="http://schemas.openxmlformats.org/officeDocument/2006/relationships/image" Target="../media/image1310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18" Type="http://schemas.openxmlformats.org/officeDocument/2006/relationships/image" Target="../media/image16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17" Type="http://schemas.openxmlformats.org/officeDocument/2006/relationships/image" Target="../media/image161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5" Type="http://schemas.openxmlformats.org/officeDocument/2006/relationships/image" Target="../media/image159.png"/><Relationship Id="rId10" Type="http://schemas.openxmlformats.org/officeDocument/2006/relationships/image" Target="../media/image154.png"/><Relationship Id="rId19" Type="http://schemas.openxmlformats.org/officeDocument/2006/relationships/image" Target="../media/image163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18" Type="http://schemas.openxmlformats.org/officeDocument/2006/relationships/image" Target="../media/image179.png"/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5" Type="http://schemas.openxmlformats.org/officeDocument/2006/relationships/image" Target="../media/image166.png"/><Relationship Id="rId15" Type="http://schemas.openxmlformats.org/officeDocument/2006/relationships/image" Target="../media/image176.png"/><Relationship Id="rId10" Type="http://schemas.openxmlformats.org/officeDocument/2006/relationships/image" Target="../media/image171.png"/><Relationship Id="rId19" Type="http://schemas.openxmlformats.org/officeDocument/2006/relationships/image" Target="../media/image180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16717" y="2480816"/>
            <a:ext cx="2051428" cy="1896374"/>
          </a:xfrm>
          <a:prstGeom prst="rect">
            <a:avLst/>
          </a:prstGeom>
          <a:solidFill>
            <a:srgbClr val="02B9E7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577117" y="3029818"/>
            <a:ext cx="825176" cy="831062"/>
          </a:xfrm>
          <a:prstGeom prst="ellipse">
            <a:avLst/>
          </a:prstGeom>
          <a:solidFill>
            <a:srgbClr val="FFFFFF"/>
          </a:solidFill>
          <a:ln w="1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43" name="TextBox 42"/>
          <p:cNvSpPr txBox="1"/>
          <p:nvPr/>
        </p:nvSpPr>
        <p:spPr>
          <a:xfrm>
            <a:off x="2295341" y="3248786"/>
            <a:ext cx="4934539" cy="853406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/>
          <a:p>
            <a:r>
              <a:rPr lang="zh-CN" altLang="en-US" sz="5096" b="1" dirty="0">
                <a:solidFill>
                  <a:srgbClr val="02B9E7"/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26547" y="2651807"/>
            <a:ext cx="1196501" cy="484716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/>
          <a:p>
            <a:r>
              <a:rPr lang="zh-CN" altLang="en-US" sz="2700" dirty="0">
                <a:solidFill>
                  <a:srgbClr val="02B9E7"/>
                </a:solidFill>
                <a:latin typeface="+mn-ea"/>
              </a:rPr>
              <a:t>第二章</a:t>
            </a:r>
          </a:p>
        </p:txBody>
      </p:sp>
      <p:sp>
        <p:nvSpPr>
          <p:cNvPr id="53" name="Freeform 40"/>
          <p:cNvSpPr>
            <a:spLocks noEditPoints="1"/>
          </p:cNvSpPr>
          <p:nvPr/>
        </p:nvSpPr>
        <p:spPr bwMode="auto">
          <a:xfrm>
            <a:off x="695435" y="3248785"/>
            <a:ext cx="588540" cy="393128"/>
          </a:xfrm>
          <a:custGeom>
            <a:avLst/>
            <a:gdLst>
              <a:gd name="T0" fmla="*/ 544 w 564"/>
              <a:gd name="T1" fmla="*/ 27 h 376"/>
              <a:gd name="T2" fmla="*/ 544 w 564"/>
              <a:gd name="T3" fmla="*/ 309 h 376"/>
              <a:gd name="T4" fmla="*/ 536 w 564"/>
              <a:gd name="T5" fmla="*/ 309 h 376"/>
              <a:gd name="T6" fmla="*/ 518 w 564"/>
              <a:gd name="T7" fmla="*/ 308 h 376"/>
              <a:gd name="T8" fmla="*/ 285 w 564"/>
              <a:gd name="T9" fmla="*/ 367 h 376"/>
              <a:gd name="T10" fmla="*/ 282 w 564"/>
              <a:gd name="T11" fmla="*/ 368 h 376"/>
              <a:gd name="T12" fmla="*/ 279 w 564"/>
              <a:gd name="T13" fmla="*/ 367 h 376"/>
              <a:gd name="T14" fmla="*/ 46 w 564"/>
              <a:gd name="T15" fmla="*/ 308 h 376"/>
              <a:gd name="T16" fmla="*/ 28 w 564"/>
              <a:gd name="T17" fmla="*/ 309 h 376"/>
              <a:gd name="T18" fmla="*/ 20 w 564"/>
              <a:gd name="T19" fmla="*/ 309 h 376"/>
              <a:gd name="T20" fmla="*/ 20 w 564"/>
              <a:gd name="T21" fmla="*/ 27 h 376"/>
              <a:gd name="T22" fmla="*/ 0 w 564"/>
              <a:gd name="T23" fmla="*/ 27 h 376"/>
              <a:gd name="T24" fmla="*/ 0 w 564"/>
              <a:gd name="T25" fmla="*/ 320 h 376"/>
              <a:gd name="T26" fmla="*/ 282 w 564"/>
              <a:gd name="T27" fmla="*/ 376 h 376"/>
              <a:gd name="T28" fmla="*/ 564 w 564"/>
              <a:gd name="T29" fmla="*/ 320 h 376"/>
              <a:gd name="T30" fmla="*/ 564 w 564"/>
              <a:gd name="T31" fmla="*/ 27 h 376"/>
              <a:gd name="T32" fmla="*/ 544 w 564"/>
              <a:gd name="T33" fmla="*/ 27 h 376"/>
              <a:gd name="T34" fmla="*/ 272 w 564"/>
              <a:gd name="T35" fmla="*/ 319 h 376"/>
              <a:gd name="T36" fmla="*/ 272 w 564"/>
              <a:gd name="T37" fmla="*/ 63 h 376"/>
              <a:gd name="T38" fmla="*/ 77 w 564"/>
              <a:gd name="T39" fmla="*/ 1 h 376"/>
              <a:gd name="T40" fmla="*/ 77 w 564"/>
              <a:gd name="T41" fmla="*/ 269 h 376"/>
              <a:gd name="T42" fmla="*/ 84 w 564"/>
              <a:gd name="T43" fmla="*/ 269 h 376"/>
              <a:gd name="T44" fmla="*/ 272 w 564"/>
              <a:gd name="T45" fmla="*/ 319 h 376"/>
              <a:gd name="T46" fmla="*/ 487 w 564"/>
              <a:gd name="T47" fmla="*/ 269 h 376"/>
              <a:gd name="T48" fmla="*/ 487 w 564"/>
              <a:gd name="T49" fmla="*/ 1 h 376"/>
              <a:gd name="T50" fmla="*/ 292 w 564"/>
              <a:gd name="T51" fmla="*/ 63 h 376"/>
              <a:gd name="T52" fmla="*/ 292 w 564"/>
              <a:gd name="T53" fmla="*/ 319 h 376"/>
              <a:gd name="T54" fmla="*/ 480 w 564"/>
              <a:gd name="T55" fmla="*/ 269 h 376"/>
              <a:gd name="T56" fmla="*/ 487 w 564"/>
              <a:gd name="T57" fmla="*/ 269 h 376"/>
              <a:gd name="T58" fmla="*/ 282 w 564"/>
              <a:gd name="T59" fmla="*/ 361 h 376"/>
              <a:gd name="T60" fmla="*/ 531 w 564"/>
              <a:gd name="T61" fmla="*/ 302 h 376"/>
              <a:gd name="T62" fmla="*/ 531 w 564"/>
              <a:gd name="T63" fmla="*/ 5 h 376"/>
              <a:gd name="T64" fmla="*/ 501 w 564"/>
              <a:gd name="T65" fmla="*/ 5 h 376"/>
              <a:gd name="T66" fmla="*/ 501 w 564"/>
              <a:gd name="T67" fmla="*/ 283 h 376"/>
              <a:gd name="T68" fmla="*/ 493 w 564"/>
              <a:gd name="T69" fmla="*/ 282 h 376"/>
              <a:gd name="T70" fmla="*/ 478 w 564"/>
              <a:gd name="T71" fmla="*/ 282 h 376"/>
              <a:gd name="T72" fmla="*/ 287 w 564"/>
              <a:gd name="T73" fmla="*/ 337 h 376"/>
              <a:gd name="T74" fmla="*/ 282 w 564"/>
              <a:gd name="T75" fmla="*/ 340 h 376"/>
              <a:gd name="T76" fmla="*/ 277 w 564"/>
              <a:gd name="T77" fmla="*/ 337 h 376"/>
              <a:gd name="T78" fmla="*/ 86 w 564"/>
              <a:gd name="T79" fmla="*/ 282 h 376"/>
              <a:gd name="T80" fmla="*/ 71 w 564"/>
              <a:gd name="T81" fmla="*/ 282 h 376"/>
              <a:gd name="T82" fmla="*/ 63 w 564"/>
              <a:gd name="T83" fmla="*/ 283 h 376"/>
              <a:gd name="T84" fmla="*/ 63 w 564"/>
              <a:gd name="T85" fmla="*/ 5 h 376"/>
              <a:gd name="T86" fmla="*/ 33 w 564"/>
              <a:gd name="T87" fmla="*/ 5 h 376"/>
              <a:gd name="T88" fmla="*/ 33 w 564"/>
              <a:gd name="T89" fmla="*/ 302 h 376"/>
              <a:gd name="T90" fmla="*/ 282 w 564"/>
              <a:gd name="T91" fmla="*/ 361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64" h="376">
                <a:moveTo>
                  <a:pt x="544" y="27"/>
                </a:moveTo>
                <a:lnTo>
                  <a:pt x="544" y="309"/>
                </a:lnTo>
                <a:lnTo>
                  <a:pt x="536" y="309"/>
                </a:lnTo>
                <a:cubicBezTo>
                  <a:pt x="530" y="308"/>
                  <a:pt x="524" y="308"/>
                  <a:pt x="518" y="308"/>
                </a:cubicBezTo>
                <a:cubicBezTo>
                  <a:pt x="440" y="308"/>
                  <a:pt x="357" y="329"/>
                  <a:pt x="285" y="367"/>
                </a:cubicBezTo>
                <a:lnTo>
                  <a:pt x="282" y="368"/>
                </a:lnTo>
                <a:lnTo>
                  <a:pt x="279" y="367"/>
                </a:lnTo>
                <a:cubicBezTo>
                  <a:pt x="207" y="329"/>
                  <a:pt x="124" y="308"/>
                  <a:pt x="46" y="308"/>
                </a:cubicBezTo>
                <a:cubicBezTo>
                  <a:pt x="40" y="308"/>
                  <a:pt x="34" y="308"/>
                  <a:pt x="28" y="309"/>
                </a:cubicBezTo>
                <a:lnTo>
                  <a:pt x="20" y="309"/>
                </a:lnTo>
                <a:lnTo>
                  <a:pt x="20" y="27"/>
                </a:lnTo>
                <a:cubicBezTo>
                  <a:pt x="13" y="27"/>
                  <a:pt x="6" y="27"/>
                  <a:pt x="0" y="27"/>
                </a:cubicBezTo>
                <a:lnTo>
                  <a:pt x="0" y="320"/>
                </a:lnTo>
                <a:cubicBezTo>
                  <a:pt x="94" y="317"/>
                  <a:pt x="194" y="338"/>
                  <a:pt x="282" y="376"/>
                </a:cubicBezTo>
                <a:cubicBezTo>
                  <a:pt x="370" y="338"/>
                  <a:pt x="470" y="317"/>
                  <a:pt x="564" y="320"/>
                </a:cubicBezTo>
                <a:lnTo>
                  <a:pt x="564" y="27"/>
                </a:lnTo>
                <a:cubicBezTo>
                  <a:pt x="558" y="27"/>
                  <a:pt x="551" y="27"/>
                  <a:pt x="544" y="27"/>
                </a:cubicBezTo>
                <a:close/>
                <a:moveTo>
                  <a:pt x="272" y="319"/>
                </a:moveTo>
                <a:lnTo>
                  <a:pt x="272" y="63"/>
                </a:lnTo>
                <a:cubicBezTo>
                  <a:pt x="212" y="22"/>
                  <a:pt x="142" y="0"/>
                  <a:pt x="77" y="1"/>
                </a:cubicBezTo>
                <a:lnTo>
                  <a:pt x="77" y="269"/>
                </a:lnTo>
                <a:cubicBezTo>
                  <a:pt x="79" y="269"/>
                  <a:pt x="82" y="269"/>
                  <a:pt x="84" y="269"/>
                </a:cubicBezTo>
                <a:cubicBezTo>
                  <a:pt x="147" y="269"/>
                  <a:pt x="214" y="287"/>
                  <a:pt x="272" y="319"/>
                </a:cubicBezTo>
                <a:close/>
                <a:moveTo>
                  <a:pt x="487" y="269"/>
                </a:moveTo>
                <a:lnTo>
                  <a:pt x="487" y="1"/>
                </a:lnTo>
                <a:cubicBezTo>
                  <a:pt x="422" y="0"/>
                  <a:pt x="352" y="22"/>
                  <a:pt x="292" y="63"/>
                </a:cubicBezTo>
                <a:lnTo>
                  <a:pt x="292" y="319"/>
                </a:lnTo>
                <a:cubicBezTo>
                  <a:pt x="350" y="287"/>
                  <a:pt x="417" y="269"/>
                  <a:pt x="480" y="269"/>
                </a:cubicBezTo>
                <a:cubicBezTo>
                  <a:pt x="482" y="269"/>
                  <a:pt x="485" y="269"/>
                  <a:pt x="487" y="269"/>
                </a:cubicBezTo>
                <a:close/>
                <a:moveTo>
                  <a:pt x="282" y="361"/>
                </a:moveTo>
                <a:cubicBezTo>
                  <a:pt x="362" y="318"/>
                  <a:pt x="451" y="299"/>
                  <a:pt x="531" y="302"/>
                </a:cubicBezTo>
                <a:lnTo>
                  <a:pt x="531" y="5"/>
                </a:lnTo>
                <a:cubicBezTo>
                  <a:pt x="521" y="5"/>
                  <a:pt x="511" y="5"/>
                  <a:pt x="501" y="5"/>
                </a:cubicBezTo>
                <a:lnTo>
                  <a:pt x="501" y="283"/>
                </a:lnTo>
                <a:lnTo>
                  <a:pt x="493" y="282"/>
                </a:lnTo>
                <a:cubicBezTo>
                  <a:pt x="488" y="282"/>
                  <a:pt x="483" y="282"/>
                  <a:pt x="478" y="282"/>
                </a:cubicBezTo>
                <a:cubicBezTo>
                  <a:pt x="414" y="282"/>
                  <a:pt x="346" y="301"/>
                  <a:pt x="287" y="337"/>
                </a:cubicBezTo>
                <a:lnTo>
                  <a:pt x="282" y="340"/>
                </a:lnTo>
                <a:lnTo>
                  <a:pt x="277" y="337"/>
                </a:lnTo>
                <a:cubicBezTo>
                  <a:pt x="218" y="301"/>
                  <a:pt x="150" y="282"/>
                  <a:pt x="86" y="282"/>
                </a:cubicBezTo>
                <a:cubicBezTo>
                  <a:pt x="81" y="282"/>
                  <a:pt x="76" y="282"/>
                  <a:pt x="71" y="282"/>
                </a:cubicBezTo>
                <a:lnTo>
                  <a:pt x="63" y="283"/>
                </a:lnTo>
                <a:lnTo>
                  <a:pt x="63" y="5"/>
                </a:lnTo>
                <a:cubicBezTo>
                  <a:pt x="53" y="5"/>
                  <a:pt x="43" y="5"/>
                  <a:pt x="33" y="5"/>
                </a:cubicBezTo>
                <a:lnTo>
                  <a:pt x="33" y="302"/>
                </a:lnTo>
                <a:cubicBezTo>
                  <a:pt x="113" y="299"/>
                  <a:pt x="202" y="318"/>
                  <a:pt x="282" y="361"/>
                </a:cubicBezTo>
                <a:close/>
              </a:path>
            </a:pathLst>
          </a:custGeom>
          <a:solidFill>
            <a:srgbClr val="02B9E7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7229881" y="327684"/>
            <a:ext cx="2922104" cy="7066392"/>
          </a:xfrm>
          <a:prstGeom prst="rect">
            <a:avLst/>
          </a:prstGeom>
          <a:solidFill>
            <a:srgbClr val="02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42284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43" grpId="0"/>
      <p:bldP spid="44" grpId="0"/>
      <p:bldP spid="53" grpId="0" animBg="1"/>
      <p:bldP spid="5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2073455" y="1695040"/>
            <a:ext cx="4945531" cy="4784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用辗转相除法的计算过程如下：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1970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/>
              <a:t>1066×1+</a:t>
            </a:r>
            <a:r>
              <a:rPr lang="en-US" altLang="zh-CN" sz="2400" dirty="0">
                <a:ea typeface="宋体" panose="02010600030101010101" pitchFamily="2" charset="-122"/>
              </a:rPr>
              <a:t>904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1066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/>
              <a:t>904×1+</a:t>
            </a:r>
            <a:r>
              <a:rPr lang="en-US" altLang="zh-CN" sz="2400" dirty="0">
                <a:ea typeface="宋体" panose="02010600030101010101" pitchFamily="2" charset="-122"/>
              </a:rPr>
              <a:t>162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904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/>
              <a:t>162×5+</a:t>
            </a:r>
            <a:r>
              <a:rPr lang="en-US" altLang="zh-CN" sz="2400" dirty="0">
                <a:ea typeface="宋体" panose="02010600030101010101" pitchFamily="2" charset="-122"/>
              </a:rPr>
              <a:t>94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162=94×1+</a:t>
            </a:r>
            <a:r>
              <a:rPr lang="en-US" altLang="zh-CN" sz="2400" dirty="0">
                <a:ea typeface="宋体" panose="02010600030101010101" pitchFamily="2" charset="-122"/>
              </a:rPr>
              <a:t>68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94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/>
              <a:t>68×1+</a:t>
            </a:r>
            <a:r>
              <a:rPr lang="en-US" altLang="zh-CN" sz="2400" dirty="0">
                <a:ea typeface="宋体" panose="02010600030101010101" pitchFamily="2" charset="-122"/>
              </a:rPr>
              <a:t>26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68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/>
              <a:t>26×2+</a:t>
            </a:r>
            <a:r>
              <a:rPr lang="en-US" altLang="zh-CN" sz="2400" dirty="0">
                <a:ea typeface="宋体" panose="02010600030101010101" pitchFamily="2" charset="-122"/>
              </a:rPr>
              <a:t>16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26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/>
              <a:t>16×1+</a:t>
            </a:r>
            <a:r>
              <a:rPr lang="en-US" altLang="zh-CN" sz="2400" dirty="0">
                <a:ea typeface="宋体" panose="02010600030101010101" pitchFamily="2" charset="-122"/>
              </a:rPr>
              <a:t>10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16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/>
              <a:t>10×1+</a:t>
            </a:r>
            <a:r>
              <a:rPr lang="en-US" altLang="zh-CN" sz="2400" dirty="0">
                <a:ea typeface="宋体" panose="02010600030101010101" pitchFamily="2" charset="-122"/>
              </a:rPr>
              <a:t>6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/>
              <a:t>6×1+</a:t>
            </a:r>
            <a:r>
              <a:rPr lang="en-US" altLang="zh-CN" sz="2400" dirty="0">
                <a:ea typeface="宋体" panose="02010600030101010101" pitchFamily="2" charset="-122"/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6=4×1+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2×2+0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因此</a:t>
            </a:r>
            <a:r>
              <a:rPr lang="en-US" altLang="zh-CN" sz="2400" dirty="0" err="1">
                <a:ea typeface="宋体" panose="02010600030101010101" pitchFamily="2" charset="-122"/>
              </a:rPr>
              <a:t>gcd</a:t>
            </a:r>
            <a:r>
              <a:rPr lang="en-US" altLang="zh-CN" sz="2400" dirty="0">
                <a:ea typeface="宋体" panose="02010600030101010101" pitchFamily="2" charset="-122"/>
              </a:rPr>
              <a:t> (1970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</a:rPr>
              <a:t>1066) = 2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2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180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266" y="2966323"/>
            <a:ext cx="6982908" cy="922337"/>
          </a:xfrm>
        </p:spPr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练习</a:t>
            </a:r>
            <a:r>
              <a:rPr lang="en-US" altLang="zh-CN" b="1" dirty="0">
                <a:ea typeface="宋体" panose="02010600030101010101" pitchFamily="2" charset="-122"/>
              </a:rPr>
              <a:t>.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求</a:t>
            </a:r>
            <a:r>
              <a:rPr lang="en-US" altLang="zh-CN" dirty="0" err="1">
                <a:ea typeface="宋体" panose="02010600030101010101" pitchFamily="2" charset="-122"/>
              </a:rPr>
              <a:t>gcd</a:t>
            </a:r>
            <a:r>
              <a:rPr lang="en-US" altLang="zh-CN" dirty="0">
                <a:ea typeface="宋体" panose="02010600030101010101" pitchFamily="2" charset="-122"/>
              </a:rPr>
              <a:t> (1997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57)</a:t>
            </a:r>
            <a:endParaRPr lang="zh-CN" altLang="en-AU" dirty="0">
              <a:ea typeface="宋体" panose="02010600030101010101" pitchFamily="2" charset="-122"/>
            </a:endParaRPr>
          </a:p>
        </p:txBody>
      </p:sp>
      <p:sp>
        <p:nvSpPr>
          <p:cNvPr id="9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2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2073455" y="1695040"/>
            <a:ext cx="4945531" cy="478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用辗转相除法的计算过程如下：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1997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57×35+2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57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2×28+1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ea typeface="宋体" panose="02010600030101010101" pitchFamily="2" charset="-122"/>
              </a:rPr>
              <a:t>1×2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因此</a:t>
            </a:r>
            <a:r>
              <a:rPr lang="en-US" altLang="zh-CN" sz="2400" dirty="0" err="1">
                <a:ea typeface="宋体" panose="02010600030101010101" pitchFamily="2" charset="-122"/>
              </a:rPr>
              <a:t>gcd</a:t>
            </a:r>
            <a:r>
              <a:rPr lang="en-US" altLang="zh-CN" sz="2400" dirty="0">
                <a:ea typeface="宋体" panose="02010600030101010101" pitchFamily="2" charset="-122"/>
              </a:rPr>
              <a:t> (1997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</a:rPr>
              <a:t>57) = 1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9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53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50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素数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331028" y="1782254"/>
            <a:ext cx="8229600" cy="922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定义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p</a:t>
            </a:r>
            <a:r>
              <a:rPr lang="en-US" altLang="zh-CN" dirty="0"/>
              <a:t> ∈</a:t>
            </a:r>
            <a:r>
              <a:rPr lang="en-US" altLang="zh-CN" i="1" dirty="0"/>
              <a:t>Z</a:t>
            </a:r>
            <a:r>
              <a:rPr lang="zh-CN" altLang="en-US" dirty="0"/>
              <a:t>，</a:t>
            </a:r>
            <a:r>
              <a:rPr lang="en-US" altLang="zh-CN" i="1" dirty="0"/>
              <a:t>p</a:t>
            </a:r>
            <a:r>
              <a:rPr lang="en-US" altLang="zh-CN" dirty="0"/>
              <a:t>≥2</a:t>
            </a:r>
            <a:r>
              <a:rPr lang="zh-CN" altLang="en-US" dirty="0"/>
              <a:t>，如果</a:t>
            </a:r>
            <a:r>
              <a:rPr lang="en-US" altLang="zh-CN" i="1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的正因子只有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i="1" dirty="0">
                <a:solidFill>
                  <a:srgbClr val="FF0000"/>
                </a:solidFill>
              </a:rPr>
              <a:t>p</a:t>
            </a:r>
            <a:r>
              <a:rPr lang="zh-CN" altLang="en-US" dirty="0"/>
              <a:t>，则称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zh-CN" altLang="en-US" dirty="0"/>
              <a:t>为</a:t>
            </a:r>
            <a:r>
              <a:rPr lang="zh-CN" altLang="en-US" b="1" dirty="0">
                <a:solidFill>
                  <a:srgbClr val="FF0000"/>
                </a:solidFill>
              </a:rPr>
              <a:t>素数</a:t>
            </a:r>
            <a:r>
              <a:rPr lang="zh-CN" altLang="en-US" dirty="0"/>
              <a:t>，否则为</a:t>
            </a:r>
            <a:r>
              <a:rPr lang="zh-CN" altLang="en-US" b="1" dirty="0">
                <a:solidFill>
                  <a:srgbClr val="FF0000"/>
                </a:solidFill>
              </a:rPr>
              <a:t>合数</a:t>
            </a:r>
            <a:r>
              <a:rPr lang="zh-CN" altLang="en-US" sz="3200" dirty="0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/>
              <p:cNvSpPr txBox="1">
                <a:spLocks noChangeArrowheads="1"/>
              </p:cNvSpPr>
              <p:nvPr/>
            </p:nvSpPr>
            <p:spPr>
              <a:xfrm>
                <a:off x="394706" y="4281026"/>
                <a:ext cx="8229600" cy="9223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如果整数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与整数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的最大公因子是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 1</m:t>
                    </m:r>
                  </m:oMath>
                </a14:m>
                <a:r>
                  <a:rPr lang="zh-CN" altLang="en-US" dirty="0"/>
                  <a:t>，则称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互为素数，简称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互素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1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06" y="4281026"/>
                <a:ext cx="8229600" cy="922309"/>
              </a:xfrm>
              <a:prstGeom prst="rect">
                <a:avLst/>
              </a:prstGeom>
              <a:blipFill rotWithShape="0">
                <a:blip r:embed="rId3"/>
                <a:stretch>
                  <a:fillRect l="-1333" t="-13816" b="-8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/>
              <p:cNvSpPr txBox="1">
                <a:spLocks noChangeArrowheads="1"/>
              </p:cNvSpPr>
              <p:nvPr/>
            </p:nvSpPr>
            <p:spPr>
              <a:xfrm>
                <a:off x="394706" y="3031640"/>
                <a:ext cx="8229600" cy="9223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若正整数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有一因子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又是素数，则称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素因子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1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06" y="3031640"/>
                <a:ext cx="8229600" cy="922309"/>
              </a:xfrm>
              <a:prstGeom prst="rect">
                <a:avLst/>
              </a:prstGeom>
              <a:blipFill rotWithShape="0">
                <a:blip r:embed="rId4"/>
                <a:stretch>
                  <a:fillRect l="-1333" t="-12500" r="-593" b="-8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526805" y="5311890"/>
            <a:ext cx="2607893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 err="1"/>
              <a:t>gcd</a:t>
            </a:r>
            <a:r>
              <a:rPr lang="en-US" altLang="zh-CN" sz="2800" dirty="0"/>
              <a:t> (25</a:t>
            </a:r>
            <a:r>
              <a:rPr lang="zh-CN" altLang="en-US" sz="2800" dirty="0"/>
              <a:t>，</a:t>
            </a:r>
            <a:r>
              <a:rPr lang="en-US" altLang="zh-CN" sz="2800" dirty="0"/>
              <a:t>36) = 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900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/>
      <p:bldP spid="14" grpId="0"/>
      <p:bldP spid="15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50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素数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/>
              <p:cNvSpPr txBox="1">
                <a:spLocks noChangeArrowheads="1"/>
              </p:cNvSpPr>
              <p:nvPr/>
            </p:nvSpPr>
            <p:spPr>
              <a:xfrm>
                <a:off x="199226" y="1527614"/>
                <a:ext cx="8229600" cy="9223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/>
                  <a:t>(m)</a:t>
                </a:r>
                <a:r>
                  <a:rPr lang="zh-CN" altLang="en-US" dirty="0"/>
                  <a:t>为小于或等于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且与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互素的正整数个数，则称其为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欧拉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(Euler)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函数 </a:t>
                </a:r>
              </a:p>
            </p:txBody>
          </p:sp>
        </mc:Choice>
        <mc:Fallback xmlns="">
          <p:sp>
            <p:nvSpPr>
              <p:cNvPr id="1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6" y="1527614"/>
                <a:ext cx="8229600" cy="922309"/>
              </a:xfrm>
              <a:prstGeom prst="rect">
                <a:avLst/>
              </a:prstGeom>
              <a:blipFill rotWithShape="0">
                <a:blip r:embed="rId3"/>
                <a:stretch>
                  <a:fillRect l="-1333" t="-14570" b="-13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66798" y="2381023"/>
                <a:ext cx="21355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8" y="2381023"/>
                <a:ext cx="2135585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66798" y="3993852"/>
                <a:ext cx="21355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8" y="3993852"/>
                <a:ext cx="2135585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066799" y="4863326"/>
                <a:ext cx="21355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4863326"/>
                <a:ext cx="2135585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314026" y="4989222"/>
            <a:ext cx="2471088" cy="65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314025" y="4089208"/>
            <a:ext cx="2471088" cy="65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066798" y="5732800"/>
                <a:ext cx="236481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8" y="5732800"/>
                <a:ext cx="2364815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066798" y="3147201"/>
                <a:ext cx="21355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8" y="3147201"/>
                <a:ext cx="2135585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314025" y="3189195"/>
            <a:ext cx="2471088" cy="65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9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13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50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素数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/>
              <p:cNvSpPr txBox="1">
                <a:spLocks noChangeArrowheads="1"/>
              </p:cNvSpPr>
              <p:nvPr/>
            </p:nvSpPr>
            <p:spPr>
              <a:xfrm>
                <a:off x="199226" y="1527614"/>
                <a:ext cx="8229600" cy="9223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/>
                  <a:t>(m)</a:t>
                </a:r>
                <a:r>
                  <a:rPr lang="zh-CN" altLang="en-US" dirty="0"/>
                  <a:t>为小于或等于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且与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互素的正整数个数，则称其为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欧拉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(Euler)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函数 </a:t>
                </a:r>
              </a:p>
            </p:txBody>
          </p:sp>
        </mc:Choice>
        <mc:Fallback xmlns="">
          <p:sp>
            <p:nvSpPr>
              <p:cNvPr id="1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6" y="1527614"/>
                <a:ext cx="8229600" cy="922309"/>
              </a:xfrm>
              <a:prstGeom prst="rect">
                <a:avLst/>
              </a:prstGeom>
              <a:blipFill rotWithShape="0">
                <a:blip r:embed="rId3"/>
                <a:stretch>
                  <a:fillRect l="-1333" t="-14570" b="-13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66798" y="2381023"/>
                <a:ext cx="21355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8" y="2381023"/>
                <a:ext cx="2135585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66798" y="3993852"/>
                <a:ext cx="21355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8" y="3993852"/>
                <a:ext cx="2135585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066799" y="4863326"/>
                <a:ext cx="21355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4863326"/>
                <a:ext cx="2135585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314026" y="4989222"/>
            <a:ext cx="2471088" cy="65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314025" y="4089208"/>
            <a:ext cx="2471088" cy="65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066798" y="5732800"/>
                <a:ext cx="207806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40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=  </m:t>
                    </m:r>
                  </m:oMath>
                </a14:m>
                <a:r>
                  <a:rPr lang="en-US" altLang="zh-CN" sz="4000" dirty="0"/>
                  <a:t>4</a:t>
                </a:r>
                <a:endParaRPr lang="zh-CN" altLang="en-US" sz="40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8" y="5732800"/>
                <a:ext cx="2078069" cy="615553"/>
              </a:xfrm>
              <a:prstGeom prst="rect">
                <a:avLst/>
              </a:prstGeom>
              <a:blipFill rotWithShape="0">
                <a:blip r:embed="rId7"/>
                <a:stretch>
                  <a:fillRect t="-24752" r="-13490" b="-49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066798" y="3147201"/>
                <a:ext cx="21355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8" y="3147201"/>
                <a:ext cx="2135585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314025" y="3189195"/>
            <a:ext cx="2471088" cy="65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314025" y="5844087"/>
            <a:ext cx="2471088" cy="65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590798" y="2247478"/>
                <a:ext cx="264854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8" y="2247478"/>
                <a:ext cx="2648546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素数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64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940904" y="3996384"/>
            <a:ext cx="7023652" cy="622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13</a:t>
            </a:r>
            <a:r>
              <a:rPr lang="zh-CN" altLang="en-US" dirty="0"/>
              <a:t>、</a:t>
            </a:r>
            <a:r>
              <a:rPr lang="en-US" altLang="zh-CN" dirty="0"/>
              <a:t>17</a:t>
            </a:r>
            <a:r>
              <a:rPr lang="zh-CN" altLang="en-US" dirty="0"/>
              <a:t>、</a:t>
            </a:r>
            <a:r>
              <a:rPr lang="en-US" altLang="zh-CN" dirty="0"/>
              <a:t>19</a:t>
            </a:r>
            <a:r>
              <a:rPr lang="zh-CN" altLang="en-US" dirty="0"/>
              <a:t>、</a:t>
            </a:r>
            <a:r>
              <a:rPr lang="en-US" altLang="zh-CN" dirty="0"/>
              <a:t>23</a:t>
            </a:r>
            <a:r>
              <a:rPr lang="zh-CN" altLang="en-US" dirty="0"/>
              <a:t>、</a:t>
            </a:r>
            <a:r>
              <a:rPr lang="en-US" altLang="zh-CN" dirty="0"/>
              <a:t>29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590798" y="2247478"/>
                <a:ext cx="21373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40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</m:d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4000" dirty="0"/>
                  <a:t>8</a:t>
                </a:r>
                <a:endParaRPr lang="zh-CN" altLang="en-US" sz="40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8" y="2247478"/>
                <a:ext cx="2137380" cy="615553"/>
              </a:xfrm>
              <a:prstGeom prst="rect">
                <a:avLst/>
              </a:prstGeom>
              <a:blipFill>
                <a:blip r:embed="rId3"/>
                <a:stretch>
                  <a:fillRect t="-25743" r="-13105" b="-48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素数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2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50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"/>
              <p:cNvSpPr txBox="1">
                <a:spLocks noChangeArrowheads="1"/>
              </p:cNvSpPr>
              <p:nvPr/>
            </p:nvSpPr>
            <p:spPr>
              <a:xfrm>
                <a:off x="272695" y="3658813"/>
                <a:ext cx="8176868" cy="13668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两个整数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分别被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除，如果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所得的余数相同</a:t>
                </a:r>
                <a:r>
                  <a:rPr lang="zh-CN" altLang="en-US" dirty="0"/>
                  <a:t>，则称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对模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同余</a:t>
                </a:r>
                <a:r>
                  <a:rPr lang="zh-CN" altLang="en-US" dirty="0"/>
                  <a:t>的，记为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，正整数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称为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模数</a:t>
                </a:r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95" y="3658813"/>
                <a:ext cx="8176868" cy="1366817"/>
              </a:xfrm>
              <a:prstGeom prst="rect">
                <a:avLst/>
              </a:prstGeom>
              <a:blipFill rotWithShape="0">
                <a:blip r:embed="rId3"/>
                <a:stretch>
                  <a:fillRect l="-1342" t="-9375" r="-5817"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363824" y="2335979"/>
            <a:ext cx="1149705" cy="477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00B0F0"/>
                </a:solidFill>
              </a:rPr>
              <a:t>映射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353676" y="2550817"/>
                <a:ext cx="45720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676" y="2550817"/>
                <a:ext cx="457201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533363" y="2559587"/>
                <a:ext cx="34836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{0,1, …,</m:t>
                      </m:r>
                      <m:r>
                        <a:rPr lang="en-US" altLang="zh-CN" sz="3600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363" y="2559587"/>
                <a:ext cx="3483618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 flipV="1">
            <a:off x="3200048" y="2827816"/>
            <a:ext cx="1333315" cy="1754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27990" y="5011019"/>
                <a:ext cx="34836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≡ </m:t>
                      </m:r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90" y="5011019"/>
                <a:ext cx="3483618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>
            <a:off x="2493965" y="6349847"/>
            <a:ext cx="1958970" cy="4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28768" y="5826627"/>
            <a:ext cx="193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当且仅当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287660" y="5990532"/>
                <a:ext cx="474418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660" y="5990532"/>
                <a:ext cx="4744184" cy="5539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/>
              <p:cNvSpPr txBox="1">
                <a:spLocks noChangeArrowheads="1"/>
              </p:cNvSpPr>
              <p:nvPr/>
            </p:nvSpPr>
            <p:spPr>
              <a:xfrm>
                <a:off x="425095" y="1770032"/>
                <a:ext cx="8176868" cy="7045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被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除，得到一个余数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，就叫做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求余运算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95" y="1617632"/>
                <a:ext cx="8176868" cy="704505"/>
              </a:xfrm>
              <a:prstGeom prst="rect">
                <a:avLst/>
              </a:prstGeom>
              <a:blipFill rotWithShape="0">
                <a:blip r:embed="rId9"/>
                <a:stretch>
                  <a:fillRect l="-1342" t="-18103" r="-5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75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/>
      <p:bldP spid="11" grpId="0"/>
      <p:bldP spid="2" grpId="0"/>
      <p:bldP spid="13" grpId="0"/>
      <p:bldP spid="18" grpId="0"/>
      <p:bldP spid="10" grpId="0"/>
      <p:bldP spid="22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50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72695" y="1617632"/>
            <a:ext cx="3186122" cy="603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同余运算的性质：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574244" y="2260787"/>
                <a:ext cx="2663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|(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244" y="2260787"/>
                <a:ext cx="2663285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804042" y="2260787"/>
                <a:ext cx="34836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≡ </m:t>
                      </m:r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42" y="2260787"/>
                <a:ext cx="3483618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4470729" y="2475961"/>
            <a:ext cx="1132480" cy="1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4510487" y="2662588"/>
            <a:ext cx="1092722" cy="77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-54038" y="2338920"/>
            <a:ext cx="787479" cy="475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720018" y="2936868"/>
                <a:ext cx="34041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≡ 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018" y="2936868"/>
                <a:ext cx="3404104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/>
          <p:cNvCxnSpPr/>
          <p:nvPr/>
        </p:nvCxnSpPr>
        <p:spPr>
          <a:xfrm>
            <a:off x="5270025" y="3227884"/>
            <a:ext cx="516253" cy="56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-54038" y="3043425"/>
            <a:ext cx="787479" cy="475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733441" y="2977502"/>
                <a:ext cx="453658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𝑘𝑚</m:t>
                      </m:r>
                      <m:r>
                        <a:rPr lang="en-US" altLang="zh-CN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zh-CN" altLang="en-US" sz="3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整数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41" y="2977502"/>
                <a:ext cx="4536584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973821" y="3572415"/>
                <a:ext cx="34041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≡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821" y="3572415"/>
                <a:ext cx="3404104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-54038" y="3678872"/>
            <a:ext cx="787479" cy="475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766561" y="3694218"/>
            <a:ext cx="1724848" cy="46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自反性：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947316" y="4281147"/>
                <a:ext cx="34041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≡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316" y="4281147"/>
                <a:ext cx="3404104" cy="5539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-54038" y="4387604"/>
            <a:ext cx="787479" cy="475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66561" y="4402950"/>
            <a:ext cx="1724848" cy="46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对称性：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359748" y="4588403"/>
            <a:ext cx="42653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5715094" y="4267816"/>
                <a:ext cx="34041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3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94" y="4267816"/>
                <a:ext cx="3404104" cy="5539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1914767" y="5051029"/>
                <a:ext cx="34041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≡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767" y="5051029"/>
                <a:ext cx="3404104" cy="5539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-86587" y="5157486"/>
            <a:ext cx="787479" cy="475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734012" y="5172832"/>
            <a:ext cx="1724848" cy="46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传递性：</a:t>
            </a: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5302689" y="5783606"/>
            <a:ext cx="42653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1865921" y="5783606"/>
                <a:ext cx="34041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3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921" y="5783606"/>
                <a:ext cx="3404104" cy="55399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699384" y="5410181"/>
                <a:ext cx="34041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≡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384" y="5410181"/>
                <a:ext cx="3404104" cy="55399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47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3" grpId="0"/>
      <p:bldP spid="18" grpId="0"/>
      <p:bldP spid="19" grpId="0"/>
      <p:bldP spid="24" grpId="0"/>
      <p:bldP spid="25" grpId="0"/>
      <p:bldP spid="26" grpId="0"/>
      <p:bldP spid="28" grpId="0"/>
      <p:bldP spid="30" grpId="0"/>
      <p:bldP spid="31" grpId="0"/>
      <p:bldP spid="33" grpId="0"/>
      <p:bldP spid="34" grpId="0"/>
      <p:bldP spid="36" grpId="0"/>
      <p:bldP spid="37" grpId="0"/>
      <p:bldP spid="38" grpId="0"/>
      <p:bldP spid="39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50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670725"/>
              </p:ext>
            </p:extLst>
          </p:nvPr>
        </p:nvGraphicFramePr>
        <p:xfrm>
          <a:off x="615627" y="1667624"/>
          <a:ext cx="1326568" cy="964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" name="Equation" r:id="rId4" imgW="279360" imgH="203040" progId="Equation.DSMT4">
                  <p:embed/>
                </p:oleObj>
              </mc:Choice>
              <mc:Fallback>
                <p:oleObj name="Equation" r:id="rId4" imgW="279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5627" y="1667624"/>
                        <a:ext cx="1326568" cy="96477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394706" y="2915594"/>
            <a:ext cx="8229600" cy="18085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>
                <a:ea typeface="宋体" panose="02010600030101010101" pitchFamily="2" charset="-122"/>
              </a:rPr>
              <a:t>设</a:t>
            </a:r>
            <a:r>
              <a:rPr lang="en-US" altLang="zh-CN" i="1" dirty="0">
                <a:ea typeface="宋体" panose="02010600030101010101" pitchFamily="2" charset="-122"/>
              </a:rPr>
              <a:t>Z</a:t>
            </a:r>
            <a:r>
              <a:rPr lang="zh-CN" altLang="en-US" dirty="0">
                <a:ea typeface="宋体" panose="02010600030101010101" pitchFamily="2" charset="-122"/>
              </a:rPr>
              <a:t>表示全体整数所构成的集合。</a:t>
            </a:r>
            <a:endParaRPr lang="zh-CN" altLang="en-US" b="1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定义</a:t>
            </a:r>
            <a:r>
              <a:rPr lang="en-US" altLang="zh-CN" b="1" dirty="0">
                <a:ea typeface="宋体" panose="02010600030101010101" pitchFamily="2" charset="-122"/>
              </a:rPr>
              <a:t>2.1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设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∈</a:t>
            </a:r>
            <a:r>
              <a:rPr lang="en-US" altLang="zh-CN" i="1" dirty="0">
                <a:ea typeface="宋体" panose="02010600030101010101" pitchFamily="2" charset="-122"/>
              </a:rPr>
              <a:t>Z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≠0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i="1" dirty="0" err="1">
                <a:ea typeface="宋体" panose="02010600030101010101" pitchFamily="2" charset="-122"/>
              </a:rPr>
              <a:t>c</a:t>
            </a:r>
            <a:r>
              <a:rPr lang="en-US" altLang="zh-CN" dirty="0" err="1">
                <a:ea typeface="宋体" panose="02010600030101010101" pitchFamily="2" charset="-122"/>
              </a:rPr>
              <a:t>∈</a:t>
            </a:r>
            <a:r>
              <a:rPr lang="en-US" altLang="zh-CN" i="1" dirty="0" err="1">
                <a:ea typeface="宋体" panose="02010600030101010101" pitchFamily="2" charset="-122"/>
              </a:rPr>
              <a:t>Z</a:t>
            </a:r>
            <a:r>
              <a:rPr lang="zh-CN" altLang="en-US" dirty="0">
                <a:ea typeface="宋体" panose="02010600030101010101" pitchFamily="2" charset="-122"/>
              </a:rPr>
              <a:t>，使得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ea typeface="宋体" panose="02010600030101010101" pitchFamily="2" charset="-122"/>
              </a:rPr>
              <a:t>ac</a:t>
            </a:r>
            <a:r>
              <a:rPr lang="zh-CN" altLang="en-US" dirty="0">
                <a:ea typeface="宋体" panose="02010600030101010101" pitchFamily="2" charset="-122"/>
              </a:rPr>
              <a:t>，则称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zh-CN" altLang="en-US" dirty="0">
                <a:ea typeface="宋体" panose="02010600030101010101" pitchFamily="2" charset="-122"/>
              </a:rPr>
              <a:t>整除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，并称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是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因子</a:t>
            </a:r>
            <a:r>
              <a:rPr lang="zh-CN" altLang="en-US" dirty="0">
                <a:ea typeface="宋体" panose="02010600030101010101" pitchFamily="2" charset="-122"/>
              </a:rPr>
              <a:t>或者</a:t>
            </a:r>
            <a:r>
              <a:rPr lang="zh-CN" altLang="en-US" b="1" dirty="0">
                <a:ea typeface="宋体" panose="02010600030101010101" pitchFamily="2" charset="-122"/>
              </a:rPr>
              <a:t>约数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是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倍数</a:t>
            </a:r>
            <a:r>
              <a:rPr lang="zh-CN" altLang="en-US" dirty="0">
                <a:ea typeface="宋体" panose="02010600030101010101" pitchFamily="2" charset="-122"/>
              </a:rPr>
              <a:t>，记为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| 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978060"/>
              </p:ext>
            </p:extLst>
          </p:nvPr>
        </p:nvGraphicFramePr>
        <p:xfrm>
          <a:off x="2051394" y="4788450"/>
          <a:ext cx="43386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" name="Equation" r:id="rId6" imgW="914400" imgH="177480" progId="Equation.DSMT4">
                  <p:embed/>
                </p:oleObj>
              </mc:Choice>
              <mc:Fallback>
                <p:oleObj name="Equation" r:id="rId6" imgW="914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1394" y="4788450"/>
                        <a:ext cx="4338638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972039"/>
              </p:ext>
            </p:extLst>
          </p:nvPr>
        </p:nvGraphicFramePr>
        <p:xfrm>
          <a:off x="4385905" y="5832475"/>
          <a:ext cx="6016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" name="Equation" r:id="rId8" imgW="126720" imgH="139680" progId="Equation.DSMT4">
                  <p:embed/>
                </p:oleObj>
              </mc:Choice>
              <mc:Fallback>
                <p:oleObj name="Equation" r:id="rId8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85905" y="5832475"/>
                        <a:ext cx="601662" cy="6635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481952"/>
              </p:ext>
            </p:extLst>
          </p:nvPr>
        </p:nvGraphicFramePr>
        <p:xfrm>
          <a:off x="2519810" y="5651500"/>
          <a:ext cx="6032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"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19810" y="5651500"/>
                        <a:ext cx="603250" cy="8445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"/>
                            </p:stCondLst>
                            <p:childTnLst>
                              <p:par>
                                <p:cTn id="4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"/>
                            </p:stCondLst>
                            <p:childTnLst>
                              <p:par>
                                <p:cTn id="5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50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72695" y="1617632"/>
            <a:ext cx="3186122" cy="603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同余运算的性质：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72695" y="3893806"/>
                <a:ext cx="34041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≡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95" y="3893806"/>
                <a:ext cx="3404104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272695" y="4763191"/>
                <a:ext cx="34041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zh-CN" altLang="en-US" sz="3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95" y="4763191"/>
                <a:ext cx="3404104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/>
          <p:cNvCxnSpPr/>
          <p:nvPr/>
        </p:nvCxnSpPr>
        <p:spPr>
          <a:xfrm>
            <a:off x="3676799" y="4630668"/>
            <a:ext cx="42653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3"/>
              <p:cNvSpPr txBox="1">
                <a:spLocks noChangeArrowheads="1"/>
              </p:cNvSpPr>
              <p:nvPr/>
            </p:nvSpPr>
            <p:spPr>
              <a:xfrm>
                <a:off x="272695" y="2176859"/>
                <a:ext cx="8176868" cy="9769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均为整数，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为正整数，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为任意整数，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为任意整系数多项式：</a:t>
                </a:r>
              </a:p>
            </p:txBody>
          </p:sp>
        </mc:Choice>
        <mc:Fallback xmlns="">
          <p:sp>
            <p:nvSpPr>
              <p:cNvPr id="4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95" y="2176859"/>
                <a:ext cx="8176868" cy="976994"/>
              </a:xfrm>
              <a:prstGeom prst="rect">
                <a:avLst/>
              </a:prstGeom>
              <a:blipFill rotWithShape="0">
                <a:blip r:embed="rId5"/>
                <a:stretch>
                  <a:fillRect l="-1566" t="-8750" b="-1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4443240" y="3107644"/>
                <a:ext cx="4006323" cy="1095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𝑐𝑦</m:t>
                      </m:r>
                      <m:r>
                        <a:rPr lang="zh-CN" altLang="en-US" sz="36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≡</m:t>
                      </m:r>
                      <m:r>
                        <a:rPr lang="en-US" altLang="zh-CN" sz="3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altLang="zh-CN" sz="3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zh-CN" altLang="en-US" sz="3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CN" altLang="en-US" sz="3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40" y="3107644"/>
                <a:ext cx="4006323" cy="10952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4244457" y="4272859"/>
                <a:ext cx="400632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zh-CN" altLang="en-US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CN" altLang="en-US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457" y="4272859"/>
                <a:ext cx="4006323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4244456" y="4999141"/>
                <a:ext cx="400632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𝑏𝑛</m:t>
                      </m:r>
                      <m:r>
                        <a:rPr lang="zh-CN" alt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CN" alt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456" y="4999141"/>
                <a:ext cx="4006323" cy="5539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244455" y="5827248"/>
                <a:ext cx="471401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6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36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455" y="5827248"/>
                <a:ext cx="4714015" cy="5539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5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3" grpId="0"/>
      <p:bldP spid="45" grpId="0"/>
      <p:bldP spid="46" grpId="0"/>
      <p:bldP spid="47" grpId="0"/>
      <p:bldP spid="48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72695" y="1617632"/>
            <a:ext cx="3186122" cy="603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同余运算的性质：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72695" y="3893806"/>
                <a:ext cx="34041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≡</m:t>
                      </m:r>
                      <m:r>
                        <a:rPr lang="en-US" altLang="zh-CN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CN" altLang="en-US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95" y="3893806"/>
                <a:ext cx="3404104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272695" y="4763191"/>
                <a:ext cx="34041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zh-CN" altLang="en-US" sz="3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95" y="4763191"/>
                <a:ext cx="3404104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/>
          <p:cNvCxnSpPr/>
          <p:nvPr/>
        </p:nvCxnSpPr>
        <p:spPr>
          <a:xfrm>
            <a:off x="3676799" y="4630668"/>
            <a:ext cx="42653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3"/>
              <p:cNvSpPr txBox="1">
                <a:spLocks noChangeArrowheads="1"/>
              </p:cNvSpPr>
              <p:nvPr/>
            </p:nvSpPr>
            <p:spPr>
              <a:xfrm>
                <a:off x="272695" y="2176859"/>
                <a:ext cx="8176868" cy="9769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均为整数，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为正整数，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为任意整数，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为任意整系数多项式：</a:t>
                </a:r>
              </a:p>
            </p:txBody>
          </p:sp>
        </mc:Choice>
        <mc:Fallback xmlns="">
          <p:sp>
            <p:nvSpPr>
              <p:cNvPr id="4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95" y="2176859"/>
                <a:ext cx="8176868" cy="976994"/>
              </a:xfrm>
              <a:prstGeom prst="rect">
                <a:avLst/>
              </a:prstGeom>
              <a:blipFill rotWithShape="0">
                <a:blip r:embed="rId5"/>
                <a:stretch>
                  <a:fillRect l="-1566" t="-8750" b="-1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533456" y="4353669"/>
                <a:ext cx="34041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≡</m:t>
                      </m:r>
                      <m:r>
                        <a:rPr lang="en-US" altLang="zh-CN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CN" alt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456" y="4353669"/>
                <a:ext cx="3404104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76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3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72695" y="1617632"/>
            <a:ext cx="3186122" cy="603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同余运算的性质：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9756" y="3893806"/>
                <a:ext cx="34041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≡</m:t>
                      </m:r>
                      <m:r>
                        <a:rPr lang="en-US" altLang="zh-CN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CN" altLang="en-US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" y="3893806"/>
                <a:ext cx="3404104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/>
          <p:cNvCxnSpPr/>
          <p:nvPr/>
        </p:nvCxnSpPr>
        <p:spPr>
          <a:xfrm>
            <a:off x="3368266" y="4271431"/>
            <a:ext cx="42653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3"/>
              <p:cNvSpPr txBox="1">
                <a:spLocks noChangeArrowheads="1"/>
              </p:cNvSpPr>
              <p:nvPr/>
            </p:nvSpPr>
            <p:spPr>
              <a:xfrm>
                <a:off x="272695" y="2176859"/>
                <a:ext cx="8176868" cy="9769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均为整数，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为正整数，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为任意整数，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为任意整系数多项式：</a:t>
                </a:r>
              </a:p>
            </p:txBody>
          </p:sp>
        </mc:Choice>
        <mc:Fallback xmlns="">
          <p:sp>
            <p:nvSpPr>
              <p:cNvPr id="4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95" y="2176859"/>
                <a:ext cx="8176868" cy="976994"/>
              </a:xfrm>
              <a:prstGeom prst="rect">
                <a:avLst/>
              </a:prstGeom>
              <a:blipFill rotWithShape="0">
                <a:blip r:embed="rId4"/>
                <a:stretch>
                  <a:fillRect l="-1566" t="-8750" b="-1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581531" y="3911289"/>
                <a:ext cx="543479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𝑔𝑐𝑑</m:t>
                      </m:r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≡</m:t>
                      </m:r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𝑔𝑐𝑑</m:t>
                      </m:r>
                      <m:r>
                        <a:rPr lang="zh-CN" alt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531" y="3911289"/>
                <a:ext cx="5434792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51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72695" y="1617632"/>
            <a:ext cx="3186122" cy="603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同余运算的性质：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9755" y="3178188"/>
                <a:ext cx="397565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3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≡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5" y="3178188"/>
                <a:ext cx="3975653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/>
          <p:cNvCxnSpPr/>
          <p:nvPr/>
        </p:nvCxnSpPr>
        <p:spPr>
          <a:xfrm>
            <a:off x="4015408" y="4099152"/>
            <a:ext cx="42653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3"/>
              <p:cNvSpPr txBox="1">
                <a:spLocks noChangeArrowheads="1"/>
              </p:cNvSpPr>
              <p:nvPr/>
            </p:nvSpPr>
            <p:spPr>
              <a:xfrm>
                <a:off x="272695" y="2176859"/>
                <a:ext cx="8176868" cy="9769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均为整数，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为正整数，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为任意整数，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为任意整系数多项式：</a:t>
                </a:r>
              </a:p>
            </p:txBody>
          </p:sp>
        </mc:Choice>
        <mc:Fallback xmlns="">
          <p:sp>
            <p:nvSpPr>
              <p:cNvPr id="4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95" y="2176859"/>
                <a:ext cx="8176868" cy="976994"/>
              </a:xfrm>
              <a:prstGeom prst="rect">
                <a:avLst/>
              </a:prstGeom>
              <a:blipFill rotWithShape="0">
                <a:blip r:embed="rId4"/>
                <a:stretch>
                  <a:fillRect l="-1566" t="-8750" b="-1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890053" y="3822153"/>
                <a:ext cx="317211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053" y="3822153"/>
                <a:ext cx="3172114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-2801" y="4196149"/>
                <a:ext cx="397565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6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3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01" y="4196149"/>
                <a:ext cx="3975653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956954" y="3227978"/>
            <a:ext cx="3127513" cy="79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乘法消去律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9755" y="5106377"/>
                <a:ext cx="3975653" cy="1095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36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≡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5" y="5106377"/>
                <a:ext cx="3975653" cy="10952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4147864" y="5653995"/>
            <a:ext cx="42653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912353" y="5376996"/>
                <a:ext cx="317211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53" y="5376996"/>
                <a:ext cx="3172114" cy="5539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956954" y="6007015"/>
            <a:ext cx="3127513" cy="79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加法消去律</a:t>
            </a:r>
          </a:p>
        </p:txBody>
      </p:sp>
      <p:sp>
        <p:nvSpPr>
          <p:cNvPr id="2" name="矩形 1"/>
          <p:cNvSpPr/>
          <p:nvPr/>
        </p:nvSpPr>
        <p:spPr>
          <a:xfrm>
            <a:off x="199226" y="3153853"/>
            <a:ext cx="8250337" cy="168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9226" y="5100907"/>
            <a:ext cx="8250337" cy="168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99836" y="6092651"/>
            <a:ext cx="1912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2B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无条件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342432" y="4126508"/>
            <a:ext cx="1912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2B9E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有条件</a:t>
            </a:r>
          </a:p>
        </p:txBody>
      </p:sp>
      <p:sp>
        <p:nvSpPr>
          <p:cNvPr id="24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26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8" grpId="0"/>
      <p:bldP spid="13" grpId="0"/>
      <p:bldP spid="14" grpId="0"/>
      <p:bldP spid="15" grpId="0"/>
      <p:bldP spid="17" grpId="0"/>
      <p:bldP spid="19" grpId="0"/>
      <p:bldP spid="2" grpId="0" animBg="1"/>
      <p:bldP spid="20" grpId="0" animBg="1"/>
      <p:bldP spid="3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/>
              <p:cNvSpPr txBox="1">
                <a:spLocks noChangeArrowheads="1"/>
              </p:cNvSpPr>
              <p:nvPr/>
            </p:nvSpPr>
            <p:spPr>
              <a:xfrm>
                <a:off x="1491894" y="2492277"/>
                <a:ext cx="5187201" cy="529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×7≡6×3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894" y="2492277"/>
                <a:ext cx="5187201" cy="529220"/>
              </a:xfrm>
              <a:prstGeom prst="rect">
                <a:avLst/>
              </a:prstGeom>
              <a:blipFill rotWithShape="0"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/>
              <p:cNvSpPr txBox="1">
                <a:spLocks noChangeArrowheads="1"/>
              </p:cNvSpPr>
              <p:nvPr/>
            </p:nvSpPr>
            <p:spPr>
              <a:xfrm>
                <a:off x="1491894" y="3307285"/>
                <a:ext cx="5187201" cy="529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7≡3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894" y="3307285"/>
                <a:ext cx="5187201" cy="529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097667" y="4527454"/>
                <a:ext cx="397565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6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6,8</m:t>
                              </m:r>
                            </m:e>
                          </m:d>
                        </m:e>
                      </m:func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667" y="4527454"/>
                <a:ext cx="3975653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03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99226" y="3718065"/>
            <a:ext cx="4256046" cy="155050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50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模运算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27989" y="1527614"/>
            <a:ext cx="4507649" cy="603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求余运算就是模运算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27989" y="2226777"/>
            <a:ext cx="8072672" cy="629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模运算在普通实数域上进行运算后，再去模取余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椭圆 1"/>
              <p:cNvSpPr/>
              <p:nvPr/>
            </p:nvSpPr>
            <p:spPr>
              <a:xfrm>
                <a:off x="559894" y="3875076"/>
                <a:ext cx="2203871" cy="12364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+ −</m:t>
                      </m:r>
                    </m:oMath>
                  </m:oMathPara>
                </a14:m>
                <a:endParaRPr lang="en-US" altLang="zh-CN" sz="4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÷</m:t>
                      </m:r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2" name="椭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94" y="3875076"/>
                <a:ext cx="2203871" cy="123648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91150" y="4146692"/>
                <a:ext cx="13252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150" y="4146692"/>
                <a:ext cx="1325217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>
            <a:off x="4626893" y="4521495"/>
            <a:ext cx="42653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5178033" y="2690191"/>
            <a:ext cx="3858790" cy="398890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/>
              <p:cNvSpPr/>
              <p:nvPr/>
            </p:nvSpPr>
            <p:spPr>
              <a:xfrm>
                <a:off x="5899371" y="2981495"/>
                <a:ext cx="2431255" cy="763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+ (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371" y="2981495"/>
                <a:ext cx="2431255" cy="763886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7668017" y="4300375"/>
                <a:ext cx="13252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017" y="4300375"/>
                <a:ext cx="1325217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椭圆 24"/>
              <p:cNvSpPr/>
              <p:nvPr/>
            </p:nvSpPr>
            <p:spPr>
              <a:xfrm>
                <a:off x="5507735" y="3966252"/>
                <a:ext cx="2203871" cy="8267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4000" b="1" dirty="0"/>
              </a:p>
            </p:txBody>
          </p:sp>
        </mc:Choice>
        <mc:Fallback xmlns="">
          <p:sp>
            <p:nvSpPr>
              <p:cNvPr id="25" name="椭圆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35" y="3966252"/>
                <a:ext cx="2203871" cy="826771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/>
              <p:cNvSpPr/>
              <p:nvPr/>
            </p:nvSpPr>
            <p:spPr>
              <a:xfrm>
                <a:off x="5756857" y="4855247"/>
                <a:ext cx="2354271" cy="7048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4000" b="1" dirty="0"/>
              </a:p>
            </p:txBody>
          </p:sp>
        </mc:Choice>
        <mc:Fallback xmlns="">
          <p:sp>
            <p:nvSpPr>
              <p:cNvPr id="26" name="椭圆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857" y="4855247"/>
                <a:ext cx="2354271" cy="704861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/>
              <p:cNvSpPr/>
              <p:nvPr/>
            </p:nvSpPr>
            <p:spPr>
              <a:xfrm>
                <a:off x="5928223" y="5754480"/>
                <a:ext cx="2358410" cy="6576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27" name="椭圆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223" y="5754480"/>
                <a:ext cx="2358410" cy="657698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8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75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/>
      <p:bldP spid="10" grpId="0"/>
      <p:bldP spid="11" grpId="0"/>
      <p:bldP spid="2" grpId="0" animBg="1"/>
      <p:bldP spid="4" grpId="0"/>
      <p:bldP spid="18" grpId="0" animBg="1"/>
      <p:bldP spid="19" grpId="0" animBg="1"/>
      <p:bldP spid="20" grpId="0"/>
      <p:bldP spid="25" grpId="0" animBg="1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50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模运算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27989" y="1527614"/>
            <a:ext cx="4507649" cy="603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求余运算就是模运算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27989" y="2226777"/>
            <a:ext cx="8072672" cy="629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模运算在普通实数域上进行运算后，再去模取余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55023" y="3754886"/>
            <a:ext cx="8629318" cy="2400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altLang="zh-CN" dirty="0"/>
              <a:t>(1) (a+b) mod m = ((a mod m) + (b mod m)) mod m</a:t>
            </a:r>
          </a:p>
          <a:p>
            <a:pPr marL="0" indent="0">
              <a:buNone/>
            </a:pPr>
            <a:r>
              <a:rPr lang="da-DK" altLang="zh-CN" dirty="0"/>
              <a:t>(2) (a-b) mod m = ((a mod m) - (b mod m)) mod m</a:t>
            </a:r>
          </a:p>
          <a:p>
            <a:pPr marL="0" indent="0">
              <a:buNone/>
            </a:pPr>
            <a:r>
              <a:rPr lang="da-DK" altLang="zh-CN" dirty="0"/>
              <a:t>(3) (a×b) mod m = ((a mod m) × (b mod m)) mod m</a:t>
            </a:r>
          </a:p>
          <a:p>
            <a:pPr marL="0" indent="0">
              <a:buNone/>
            </a:pPr>
            <a:r>
              <a:rPr lang="da-DK" altLang="zh-CN" dirty="0"/>
              <a:t>(4) (a×(b+c) ) mod m = ((a×b) mod m) + ((a×c) mod m)) mod m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527989" y="2973817"/>
            <a:ext cx="8072672" cy="629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实数域上的一些运算性质也是适用于模运算的</a:t>
            </a:r>
          </a:p>
        </p:txBody>
      </p:sp>
    </p:spTree>
    <p:extLst>
      <p:ext uri="{BB962C8B-B14F-4D97-AF65-F5344CB8AC3E}">
        <p14:creationId xmlns:p14="http://schemas.microsoft.com/office/powerpoint/2010/main" val="14620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/>
              <p:cNvSpPr txBox="1">
                <a:spLocks noChangeArrowheads="1"/>
              </p:cNvSpPr>
              <p:nvPr/>
            </p:nvSpPr>
            <p:spPr>
              <a:xfrm>
                <a:off x="847951" y="1925606"/>
                <a:ext cx="2436162" cy="529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8=?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51" y="1925606"/>
                <a:ext cx="2436162" cy="529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/>
              <p:cNvSpPr txBox="1">
                <a:spLocks noChangeArrowheads="1"/>
              </p:cNvSpPr>
              <p:nvPr/>
            </p:nvSpPr>
            <p:spPr>
              <a:xfrm>
                <a:off x="1027790" y="3577733"/>
                <a:ext cx="6879839" cy="529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90" y="3577733"/>
                <a:ext cx="6879839" cy="529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>
              <a:xfrm>
                <a:off x="847951" y="2466781"/>
                <a:ext cx="2436162" cy="529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15 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8=?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51" y="2466781"/>
                <a:ext cx="2436162" cy="529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>
              <a:xfrm>
                <a:off x="1027790" y="2996001"/>
                <a:ext cx="6879839" cy="529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11+15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8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90" y="2996001"/>
                <a:ext cx="6879839" cy="529220"/>
              </a:xfrm>
              <a:prstGeom prst="rect">
                <a:avLst/>
              </a:prstGeom>
              <a:blipFill rotWithShape="0">
                <a:blip r:embed="rId6"/>
                <a:stretch>
                  <a:fillRect t="-18391" b="-22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模运算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 txBox="1">
                <a:spLocks noChangeArrowheads="1"/>
              </p:cNvSpPr>
              <p:nvPr/>
            </p:nvSpPr>
            <p:spPr>
              <a:xfrm>
                <a:off x="3876542" y="1937561"/>
                <a:ext cx="2436162" cy="529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542" y="1937561"/>
                <a:ext cx="2436162" cy="529220"/>
              </a:xfrm>
              <a:prstGeom prst="rect">
                <a:avLst/>
              </a:prstGeom>
              <a:blipFill rotWithShape="0">
                <a:blip r:embed="rId7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/>
              <p:cNvSpPr txBox="1">
                <a:spLocks noChangeArrowheads="1"/>
              </p:cNvSpPr>
              <p:nvPr/>
            </p:nvSpPr>
            <p:spPr>
              <a:xfrm>
                <a:off x="3876542" y="2466781"/>
                <a:ext cx="2436162" cy="529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542" y="2466781"/>
                <a:ext cx="2436162" cy="529220"/>
              </a:xfrm>
              <a:prstGeom prst="rect">
                <a:avLst/>
              </a:prstGeom>
              <a:blipFill rotWithShape="0">
                <a:blip r:embed="rId8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/>
              <p:cNvSpPr txBox="1">
                <a:spLocks noChangeArrowheads="1"/>
              </p:cNvSpPr>
              <p:nvPr/>
            </p:nvSpPr>
            <p:spPr>
              <a:xfrm>
                <a:off x="4814553" y="2993218"/>
                <a:ext cx="2436162" cy="529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26 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8=2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53" y="2993218"/>
                <a:ext cx="2436162" cy="529220"/>
              </a:xfrm>
              <a:prstGeom prst="rect">
                <a:avLst/>
              </a:prstGeom>
              <a:blipFill rotWithShape="0">
                <a:blip r:embed="rId9"/>
                <a:stretch>
                  <a:fillRect l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/>
              <p:cNvSpPr txBox="1">
                <a:spLocks noChangeArrowheads="1"/>
              </p:cNvSpPr>
              <p:nvPr/>
            </p:nvSpPr>
            <p:spPr>
              <a:xfrm>
                <a:off x="527990" y="4159465"/>
                <a:ext cx="8384190" cy="529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8=10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90" y="4159465"/>
                <a:ext cx="8384190" cy="529220"/>
              </a:xfrm>
              <a:prstGeom prst="rect">
                <a:avLst/>
              </a:prstGeom>
              <a:blipFill rotWithShape="0">
                <a:blip r:embed="rId10"/>
                <a:stretch>
                  <a:fillRect l="-945"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331028" y="4965467"/>
            <a:ext cx="8364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zh-CN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(1) (a+b) mod m = ((a mod m) + (b mod m)) mod m</a:t>
            </a:r>
          </a:p>
        </p:txBody>
      </p:sp>
    </p:spTree>
    <p:extLst>
      <p:ext uri="{BB962C8B-B14F-4D97-AF65-F5344CB8AC3E}">
        <p14:creationId xmlns:p14="http://schemas.microsoft.com/office/powerpoint/2010/main" val="31507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" grpId="0"/>
      <p:bldP spid="11" grpId="0"/>
      <p:bldP spid="13" grpId="0"/>
      <p:bldP spid="14" grpId="0"/>
      <p:bldP spid="17" grpId="0"/>
      <p:bldP spid="18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/>
              <p:cNvSpPr txBox="1">
                <a:spLocks noChangeArrowheads="1"/>
              </p:cNvSpPr>
              <p:nvPr/>
            </p:nvSpPr>
            <p:spPr>
              <a:xfrm>
                <a:off x="1027790" y="1662753"/>
                <a:ext cx="7806653" cy="130699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b="1" dirty="0"/>
                  <a:t>证明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altLang="zh-CN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a-DK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altLang="zh-CN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a-DK" altLang="zh-CN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da-DK" altLang="zh-CN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da-DK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altLang="zh-CN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a-DK" altLang="zh-CN" i="1" dirty="0">
                          <a:latin typeface="Cambria Math" panose="02040503050406030204" pitchFamily="18" charset="0"/>
                        </a:rPr>
                        <m:t> = ((</m:t>
                      </m:r>
                      <m:r>
                        <a:rPr lang="da-DK" altLang="zh-CN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a-DK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altLang="zh-CN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da-DK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altLang="zh-CN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a-DK" altLang="zh-CN" i="1" dirty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da-DK" altLang="zh-CN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a-DK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altLang="zh-CN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da-DK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altLang="zh-CN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a-DK" altLang="zh-CN" i="1" dirty="0">
                          <a:latin typeface="Cambria Math" panose="02040503050406030204" pitchFamily="18" charset="0"/>
                        </a:rPr>
                        <m:t>)) </m:t>
                      </m:r>
                      <m:r>
                        <a:rPr lang="da-DK" altLang="zh-CN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da-DK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a-DK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90" y="1662753"/>
                <a:ext cx="7806653" cy="1306992"/>
              </a:xfrm>
              <a:prstGeom prst="rect">
                <a:avLst/>
              </a:prstGeom>
              <a:blipFill rotWithShape="0">
                <a:blip r:embed="rId3"/>
                <a:stretch>
                  <a:fillRect l="-1641" t="-10280" b="-2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>
              <a:xfrm>
                <a:off x="1027790" y="3248068"/>
                <a:ext cx="6950019" cy="581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b="0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90" y="3248068"/>
                <a:ext cx="6950019" cy="581732"/>
              </a:xfrm>
              <a:prstGeom prst="rect">
                <a:avLst/>
              </a:prstGeom>
              <a:blipFill rotWithShape="0">
                <a:blip r:embed="rId4"/>
                <a:stretch>
                  <a:fillRect l="-1842" t="-23158" b="-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>
              <a:xfrm>
                <a:off x="1114395" y="4672867"/>
                <a:ext cx="6999296" cy="21851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b="0" dirty="0">
                    <a:ea typeface="Cambria Math" panose="02040503050406030204" pitchFamily="18" charset="0"/>
                  </a:rPr>
                  <a:t>于是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endParaRPr lang="en-US" altLang="zh-CN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95" y="4672867"/>
                <a:ext cx="6999296" cy="2185133"/>
              </a:xfrm>
              <a:prstGeom prst="rect">
                <a:avLst/>
              </a:prstGeom>
              <a:blipFill rotWithShape="0">
                <a:blip r:embed="rId5"/>
                <a:stretch>
                  <a:fillRect l="-1829" t="-5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>
              <a:xfrm>
                <a:off x="1027790" y="3939010"/>
                <a:ext cx="7085901" cy="624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为整数</a:t>
                </a:r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90" y="3939010"/>
                <a:ext cx="7085901" cy="624647"/>
              </a:xfrm>
              <a:prstGeom prst="rect">
                <a:avLst/>
              </a:prstGeom>
              <a:blipFill rotWithShape="0">
                <a:blip r:embed="rId6"/>
                <a:stretch>
                  <a:fillRect l="-1807" t="-20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模运算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65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27790" y="1662753"/>
            <a:ext cx="7806653" cy="1306992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证明</a:t>
            </a:r>
            <a:r>
              <a:rPr lang="zh-CN" altLang="en-US" dirty="0"/>
              <a:t>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>
              <a:xfrm>
                <a:off x="1027790" y="3248068"/>
                <a:ext cx="7983688" cy="581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b="0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为整数</a:t>
                </a: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90" y="3248068"/>
                <a:ext cx="7983688" cy="581732"/>
              </a:xfrm>
              <a:prstGeom prst="rect">
                <a:avLst/>
              </a:prstGeom>
              <a:blipFill rotWithShape="0">
                <a:blip r:embed="rId3"/>
                <a:stretch>
                  <a:fillRect l="-1604" t="-23158" b="-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>
              <a:xfrm>
                <a:off x="239728" y="4672867"/>
                <a:ext cx="8771750" cy="21851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b="0" dirty="0">
                    <a:ea typeface="Cambria Math" panose="02040503050406030204" pitchFamily="18" charset="0"/>
                  </a:rPr>
                  <a:t>于是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𝑘𝑚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28" y="4672867"/>
                <a:ext cx="8771750" cy="2185133"/>
              </a:xfrm>
              <a:prstGeom prst="rect">
                <a:avLst/>
              </a:prstGeom>
              <a:blipFill rotWithShape="0">
                <a:blip r:embed="rId4"/>
                <a:stretch>
                  <a:fillRect l="-1390" t="-5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>
              <a:xfrm>
                <a:off x="1027790" y="3939010"/>
                <a:ext cx="7085901" cy="624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90" y="3939010"/>
                <a:ext cx="7085901" cy="624647"/>
              </a:xfrm>
              <a:prstGeom prst="rect">
                <a:avLst/>
              </a:prstGeom>
              <a:blipFill rotWithShape="0">
                <a:blip r:embed="rId5"/>
                <a:stretch>
                  <a:fillRect l="-1807" t="-20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模运算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104332" y="2221031"/>
                <a:ext cx="2663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|(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332" y="2221031"/>
                <a:ext cx="2663285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34130" y="2221031"/>
                <a:ext cx="34836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≡ </m:t>
                      </m:r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130" y="2221031"/>
                <a:ext cx="3483618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 flipH="1">
            <a:off x="5011610" y="2498030"/>
            <a:ext cx="1092722" cy="77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2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/>
      <p:bldP spid="11" grpId="0"/>
      <p:bldP spid="12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50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83609"/>
              </p:ext>
            </p:extLst>
          </p:nvPr>
        </p:nvGraphicFramePr>
        <p:xfrm>
          <a:off x="615627" y="1667624"/>
          <a:ext cx="1326568" cy="964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7" name="Equation" r:id="rId4" imgW="279360" imgH="203040" progId="Equation.DSMT4">
                  <p:embed/>
                </p:oleObj>
              </mc:Choice>
              <mc:Fallback>
                <p:oleObj name="Equation" r:id="rId4" imgW="279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5627" y="1667624"/>
                        <a:ext cx="1326568" cy="96477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201521" y="2761047"/>
            <a:ext cx="8229600" cy="47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i="1" dirty="0">
                <a:ea typeface="宋体" panose="02010600030101010101" pitchFamily="2" charset="-122"/>
              </a:rPr>
              <a:t>当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b, c</a:t>
            </a:r>
            <a:r>
              <a:rPr lang="en-US" altLang="zh-CN" dirty="0">
                <a:ea typeface="宋体" panose="02010600030101010101" pitchFamily="2" charset="-122"/>
              </a:rPr>
              <a:t> ∈</a:t>
            </a:r>
            <a:r>
              <a:rPr lang="en-US" altLang="zh-CN" i="1" dirty="0">
                <a:ea typeface="宋体" panose="02010600030101010101" pitchFamily="2" charset="-122"/>
              </a:rPr>
              <a:t>Z</a:t>
            </a:r>
            <a:r>
              <a:rPr lang="zh-CN" altLang="en-US" dirty="0">
                <a:ea typeface="宋体" panose="02010600030101010101" pitchFamily="2" charset="-122"/>
              </a:rPr>
              <a:t>，且</a:t>
            </a:r>
            <a:r>
              <a:rPr lang="en-US" altLang="zh-CN" i="1" dirty="0">
                <a:ea typeface="宋体" panose="02010600030101010101" pitchFamily="2" charset="-122"/>
              </a:rPr>
              <a:t>a, b</a:t>
            </a:r>
            <a:r>
              <a:rPr lang="en-US" altLang="zh-CN" dirty="0">
                <a:ea typeface="宋体" panose="02010600030101010101" pitchFamily="2" charset="-122"/>
              </a:rPr>
              <a:t>≠0</a:t>
            </a:r>
            <a:r>
              <a:rPr lang="zh-CN" altLang="en-US" dirty="0">
                <a:ea typeface="宋体" panose="02010600030101010101" pitchFamily="2" charset="-122"/>
              </a:rPr>
              <a:t>时，由整除的定义可知：</a:t>
            </a: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130798"/>
              </p:ext>
            </p:extLst>
          </p:nvPr>
        </p:nvGraphicFramePr>
        <p:xfrm>
          <a:off x="3922344" y="3362264"/>
          <a:ext cx="798028" cy="555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8" name="Equation" r:id="rId6" imgW="291960" imgH="203040" progId="Equation.DSMT4">
                  <p:embed/>
                </p:oleObj>
              </mc:Choice>
              <mc:Fallback>
                <p:oleObj name="Equation" r:id="rId6" imgW="291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22344" y="3362264"/>
                        <a:ext cx="798028" cy="55578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32289" y="3448684"/>
            <a:ext cx="3499902" cy="469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(1) </a:t>
            </a:r>
            <a:r>
              <a:rPr lang="en-US" altLang="zh-CN" i="1" dirty="0"/>
              <a:t>a</a:t>
            </a:r>
            <a:r>
              <a:rPr lang="zh-CN" altLang="en-US" dirty="0">
                <a:ea typeface="宋体" panose="02010600030101010101" pitchFamily="2" charset="-122"/>
              </a:rPr>
              <a:t>为其自身的因子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34805" y="4148661"/>
            <a:ext cx="3499902" cy="469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(2) </a:t>
            </a:r>
            <a:r>
              <a:rPr lang="zh-CN" altLang="en-US" dirty="0">
                <a:ea typeface="宋体" panose="02010600030101010101" pitchFamily="2" charset="-122"/>
              </a:rPr>
              <a:t>如果</a:t>
            </a:r>
            <a:r>
              <a:rPr lang="en-US" altLang="zh-CN" i="1" dirty="0"/>
              <a:t>a</a:t>
            </a:r>
            <a:r>
              <a:rPr lang="en-US" altLang="zh-CN" dirty="0">
                <a:ea typeface="宋体" panose="02010600030101010101" pitchFamily="2" charset="-122"/>
              </a:rPr>
              <a:t> | b, b | c, </a:t>
            </a:r>
            <a:r>
              <a:rPr lang="zh-CN" altLang="en-US" dirty="0"/>
              <a:t>则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942528"/>
              </p:ext>
            </p:extLst>
          </p:nvPr>
        </p:nvGraphicFramePr>
        <p:xfrm>
          <a:off x="3939078" y="4044724"/>
          <a:ext cx="7635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9" name="Equation" r:id="rId8" imgW="279360" imgH="203040" progId="Equation.DSMT4">
                  <p:embed/>
                </p:oleObj>
              </mc:Choice>
              <mc:Fallback>
                <p:oleObj name="Equation" r:id="rId8" imgW="279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39078" y="4044724"/>
                        <a:ext cx="763587" cy="5556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34805" y="4850469"/>
            <a:ext cx="2756123" cy="469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(3) </a:t>
            </a:r>
            <a:r>
              <a:rPr lang="zh-CN" altLang="en-US" dirty="0">
                <a:ea typeface="宋体" panose="02010600030101010101" pitchFamily="2" charset="-122"/>
              </a:rPr>
              <a:t>如果</a:t>
            </a:r>
            <a:r>
              <a:rPr lang="en-US" altLang="zh-CN" i="1" dirty="0"/>
              <a:t>a</a:t>
            </a:r>
            <a:r>
              <a:rPr lang="en-US" altLang="zh-CN" dirty="0">
                <a:ea typeface="宋体" panose="02010600030101010101" pitchFamily="2" charset="-122"/>
              </a:rPr>
              <a:t> | c, </a:t>
            </a:r>
            <a:r>
              <a:rPr lang="zh-CN" altLang="en-US" dirty="0"/>
              <a:t>则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277721"/>
              </p:ext>
            </p:extLst>
          </p:nvPr>
        </p:nvGraphicFramePr>
        <p:xfrm>
          <a:off x="2920462" y="4764972"/>
          <a:ext cx="11811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" name="Equation" r:id="rId10" imgW="431640" imgH="203040" progId="Equation.DSMT4">
                  <p:embed/>
                </p:oleObj>
              </mc:Choice>
              <mc:Fallback>
                <p:oleObj name="Equation" r:id="rId10" imgW="431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20462" y="4764972"/>
                        <a:ext cx="1181100" cy="5556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50637" y="5537424"/>
            <a:ext cx="6887287" cy="5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(4) </a:t>
            </a:r>
            <a:r>
              <a:rPr lang="zh-CN" altLang="en-US" dirty="0">
                <a:ea typeface="宋体" panose="02010600030101010101" pitchFamily="2" charset="-122"/>
              </a:rPr>
              <a:t>如果</a:t>
            </a:r>
            <a:r>
              <a:rPr lang="en-US" altLang="zh-CN" i="1" dirty="0"/>
              <a:t>a</a:t>
            </a:r>
            <a:r>
              <a:rPr lang="en-US" altLang="zh-CN" dirty="0">
                <a:ea typeface="宋体" panose="02010600030101010101" pitchFamily="2" charset="-122"/>
              </a:rPr>
              <a:t> | d, </a:t>
            </a:r>
            <a:r>
              <a:rPr lang="en-US" altLang="zh-CN" i="1" dirty="0"/>
              <a:t>a</a:t>
            </a:r>
            <a:r>
              <a:rPr lang="en-US" altLang="zh-CN" dirty="0">
                <a:ea typeface="宋体" panose="02010600030101010101" pitchFamily="2" charset="-122"/>
              </a:rPr>
              <a:t> | e, </a:t>
            </a:r>
            <a:r>
              <a:rPr lang="zh-CN" altLang="en-US" dirty="0"/>
              <a:t>则对所有的</a:t>
            </a:r>
            <a:r>
              <a:rPr lang="en-US" altLang="zh-CN" dirty="0"/>
              <a:t>x, y ∈</a:t>
            </a:r>
            <a:r>
              <a:rPr lang="en-US" altLang="zh-CN" i="1" dirty="0"/>
              <a:t>Z</a:t>
            </a:r>
            <a:r>
              <a:rPr lang="zh-CN" altLang="en-US" i="1" dirty="0"/>
              <a:t>，</a:t>
            </a:r>
            <a:r>
              <a:rPr lang="zh-CN" altLang="en-US" dirty="0"/>
              <a:t>有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58036"/>
              </p:ext>
            </p:extLst>
          </p:nvPr>
        </p:nvGraphicFramePr>
        <p:xfrm>
          <a:off x="6976502" y="5489229"/>
          <a:ext cx="20129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" name="Equation" r:id="rId12" imgW="736560" imgH="203040" progId="Equation.DSMT4">
                  <p:embed/>
                </p:oleObj>
              </mc:Choice>
              <mc:Fallback>
                <p:oleObj name="Equation" r:id="rId12" imgW="736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76502" y="5489229"/>
                        <a:ext cx="2012950" cy="5556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52512" y="6168031"/>
            <a:ext cx="3499902" cy="469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(5) </a:t>
            </a:r>
            <a:r>
              <a:rPr lang="zh-CN" altLang="en-US" dirty="0">
                <a:ea typeface="宋体" panose="02010600030101010101" pitchFamily="2" charset="-122"/>
              </a:rPr>
              <a:t>如果</a:t>
            </a:r>
            <a:r>
              <a:rPr lang="en-US" altLang="zh-CN" i="1" dirty="0"/>
              <a:t>a</a:t>
            </a:r>
            <a:r>
              <a:rPr lang="en-US" altLang="zh-CN" dirty="0">
                <a:ea typeface="宋体" panose="02010600030101010101" pitchFamily="2" charset="-122"/>
              </a:rPr>
              <a:t> | b, b | </a:t>
            </a:r>
            <a:r>
              <a:rPr lang="en-US" altLang="zh-CN" i="1" dirty="0"/>
              <a:t>a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/>
              <a:t>则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627766"/>
              </p:ext>
            </p:extLst>
          </p:nvPr>
        </p:nvGraphicFramePr>
        <p:xfrm>
          <a:off x="3820778" y="6099175"/>
          <a:ext cx="12144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" name="Equation" r:id="rId14" imgW="444240" imgH="177480" progId="Equation.DSMT4">
                  <p:embed/>
                </p:oleObj>
              </mc:Choice>
              <mc:Fallback>
                <p:oleObj name="Equation" r:id="rId14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20778" y="6099175"/>
                        <a:ext cx="1214438" cy="485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30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3" grpId="0"/>
      <p:bldP spid="14" grpId="0"/>
      <p:bldP spid="16" grpId="0"/>
      <p:bldP spid="18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43762" y="1662753"/>
            <a:ext cx="8390681" cy="1306992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证明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3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模运算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430339" y="2228822"/>
                <a:ext cx="34041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≡ 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39" y="2228822"/>
                <a:ext cx="3404104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>
            <a:off x="4980346" y="2519838"/>
            <a:ext cx="516253" cy="56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43762" y="2269456"/>
                <a:ext cx="453658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𝑘𝑚</m:t>
                      </m:r>
                      <m:r>
                        <a:rPr lang="en-US" altLang="zh-CN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36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zh-CN" altLang="en-US" sz="3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整数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62" y="2269456"/>
                <a:ext cx="4536584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94706" y="3826830"/>
            <a:ext cx="8390681" cy="239366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证明</a:t>
            </a:r>
            <a:r>
              <a:rPr lang="zh-CN" altLang="en-US" dirty="0"/>
              <a:t>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15627" y="4500999"/>
                <a:ext cx="34041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≡</m:t>
                      </m:r>
                      <m:r>
                        <a:rPr lang="en-US" altLang="zh-CN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CN" altLang="en-US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7" y="4500999"/>
                <a:ext cx="3404104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15627" y="5370384"/>
                <a:ext cx="34041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zh-CN" altLang="en-US" sz="3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7" y="5370384"/>
                <a:ext cx="3404104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>
            <a:off x="4019731" y="5237861"/>
            <a:ext cx="42653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4876388" y="4960862"/>
                <a:ext cx="34041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≡</m:t>
                      </m:r>
                      <m:r>
                        <a:rPr lang="en-US" altLang="zh-CN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CN" alt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88" y="4960862"/>
                <a:ext cx="3404104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06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20" grpId="0"/>
      <p:bldP spid="16" grpId="0" animBg="1"/>
      <p:bldP spid="17" grpId="0"/>
      <p:bldP spid="22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>
              <a:xfrm>
                <a:off x="615627" y="3662048"/>
                <a:ext cx="7714490" cy="18825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𝑍𝑚</m:t>
                    </m:r>
                  </m:oMath>
                </a14:m>
                <a:r>
                  <a:rPr lang="zh-CN" altLang="en-US" dirty="0"/>
                  <a:t>，存在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𝑍𝑚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≡ 0 (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加法逆元</a:t>
                </a:r>
                <a:r>
                  <a:rPr lang="zh-CN" altLang="en-US" dirty="0"/>
                  <a:t>，记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7" y="3662048"/>
                <a:ext cx="7714490" cy="1882564"/>
              </a:xfrm>
              <a:prstGeom prst="rect">
                <a:avLst/>
              </a:prstGeom>
              <a:blipFill rotWithShape="0">
                <a:blip r:embed="rId3"/>
                <a:stretch>
                  <a:fillRect l="-1423" t="-7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15627" y="2828379"/>
            <a:ext cx="7714490" cy="656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Zm</a:t>
            </a:r>
            <a:r>
              <a:rPr lang="en-US" altLang="zh-CN" dirty="0"/>
              <a:t>={0,1, … ,m-1}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22595" y="1751215"/>
                <a:ext cx="1840299" cy="70788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4000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40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95" y="1751215"/>
                <a:ext cx="1840299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2.5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67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8" grpId="0" animBg="1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50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2.5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>
              <a:xfrm>
                <a:off x="615627" y="3662048"/>
                <a:ext cx="7714490" cy="18825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𝑍𝑚</m:t>
                    </m:r>
                  </m:oMath>
                </a14:m>
                <a:r>
                  <a:rPr lang="zh-CN" altLang="en-US" dirty="0"/>
                  <a:t>，存在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𝑍𝑚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乘法逆元</a:t>
                </a:r>
                <a:r>
                  <a:rPr lang="zh-CN" altLang="en-US" dirty="0"/>
                  <a:t>，记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7" y="3662048"/>
                <a:ext cx="7714490" cy="1882564"/>
              </a:xfrm>
              <a:prstGeom prst="rect">
                <a:avLst/>
              </a:prstGeom>
              <a:blipFill rotWithShape="0">
                <a:blip r:embed="rId3"/>
                <a:stretch>
                  <a:fillRect l="-1423" t="-7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15627" y="2828379"/>
            <a:ext cx="7714490" cy="656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Zm</a:t>
            </a:r>
            <a:r>
              <a:rPr lang="en-US" altLang="zh-CN" dirty="0"/>
              <a:t>={0,1, … ,m-1}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22595" y="1751215"/>
                <a:ext cx="2458487" cy="70788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40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95" y="1751215"/>
                <a:ext cx="2458487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80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40" y="1994957"/>
            <a:ext cx="27051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27990" y="1527614"/>
            <a:ext cx="3299550" cy="587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模</a:t>
            </a:r>
            <a:r>
              <a:rPr lang="en-US" altLang="zh-CN" dirty="0"/>
              <a:t>8</a:t>
            </a:r>
            <a:r>
              <a:rPr lang="zh-CN" altLang="en-US" dirty="0"/>
              <a:t>的逆元表：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827540" y="2603997"/>
                <a:ext cx="5175929" cy="70788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  <m:t>2+6</m:t>
                          </m:r>
                        </m:e>
                      </m:d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 8=0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540" y="2603997"/>
                <a:ext cx="5175929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/>
          <p:cNvSpPr/>
          <p:nvPr/>
        </p:nvSpPr>
        <p:spPr>
          <a:xfrm>
            <a:off x="1122440" y="3438660"/>
            <a:ext cx="1836805" cy="43788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252464" y="3979572"/>
            <a:ext cx="925301" cy="39616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837845" y="3979572"/>
            <a:ext cx="925301" cy="39616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827540" y="4021793"/>
                <a:ext cx="5175929" cy="70788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4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e>
                    </m:d>
                    <m:r>
                      <a:rPr lang="en-US" altLang="zh-CN" sz="40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4000" b="0" i="1" dirty="0" smtClean="0">
                        <a:latin typeface="Cambria Math" panose="02040503050406030204" pitchFamily="18" charset="0"/>
                      </a:rPr>
                      <m:t> 8=</m:t>
                    </m:r>
                  </m:oMath>
                </a14:m>
                <a:r>
                  <a:rPr lang="en-US" altLang="zh-CN" sz="4000" dirty="0"/>
                  <a:t>1</a:t>
                </a:r>
                <a:endParaRPr lang="zh-CN" altLang="en-US" sz="40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540" y="4021793"/>
                <a:ext cx="5175929" cy="707886"/>
              </a:xfrm>
              <a:prstGeom prst="rect">
                <a:avLst/>
              </a:prstGeom>
              <a:blipFill rotWithShape="0">
                <a:blip r:embed="rId5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2.5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38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" grpId="0" animBg="1"/>
      <p:bldP spid="15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27990" y="1527614"/>
            <a:ext cx="8152372" cy="996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加法一定存在逆元，乘法不一定存在逆元。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527990" y="2361946"/>
            <a:ext cx="8152372" cy="1067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在密码学中，特别是非对称密码体制中，常用的是乘法逆元。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27990" y="3724546"/>
            <a:ext cx="8152372" cy="732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求乘法逆元问题很困难，有时没有结果。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"/>
              <p:cNvSpPr txBox="1">
                <a:spLocks noChangeArrowheads="1"/>
              </p:cNvSpPr>
              <p:nvPr/>
            </p:nvSpPr>
            <p:spPr>
              <a:xfrm>
                <a:off x="527990" y="4752299"/>
                <a:ext cx="8152372" cy="12621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是一个素数，且在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的范围内恰好有一个逆元，那么，我们就可以利用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辗转相除法</a:t>
                </a:r>
                <a:r>
                  <a:rPr lang="zh-CN" altLang="en-US" dirty="0"/>
                  <a:t>求出逆元，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扩展欧几里德算法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2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90" y="4752299"/>
                <a:ext cx="8152372" cy="1262130"/>
              </a:xfrm>
              <a:prstGeom prst="rect">
                <a:avLst/>
              </a:prstGeom>
              <a:blipFill rotWithShape="0">
                <a:blip r:embed="rId4"/>
                <a:stretch>
                  <a:fillRect l="-1346" t="-9662" r="-1047" b="-10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2.5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36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50" name="TextBox 54"/>
          <p:cNvSpPr txBox="1"/>
          <p:nvPr/>
        </p:nvSpPr>
        <p:spPr>
          <a:xfrm>
            <a:off x="615626" y="364150"/>
            <a:ext cx="3554591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2.6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辗转相除求逆元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>
              <a:xfrm>
                <a:off x="527990" y="1527614"/>
                <a:ext cx="8152372" cy="689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关于模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的逆元。</a:t>
                </a:r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90" y="1527614"/>
                <a:ext cx="8152372" cy="689067"/>
              </a:xfrm>
              <a:prstGeom prst="rect">
                <a:avLst/>
              </a:prstGeom>
              <a:blipFill rotWithShape="0">
                <a:blip r:embed="rId3"/>
                <a:stretch>
                  <a:fillRect l="-1346" t="-19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/>
              <p:cNvSpPr txBox="1">
                <a:spLocks noChangeArrowheads="1"/>
              </p:cNvSpPr>
              <p:nvPr/>
            </p:nvSpPr>
            <p:spPr>
              <a:xfrm>
                <a:off x="527990" y="2216681"/>
                <a:ext cx="8152372" cy="11447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辗转相除法求逆元的第一步就是辗转相除，与求最大公因子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的步骤一样。</a:t>
                </a:r>
              </a:p>
            </p:txBody>
          </p:sp>
        </mc:Choice>
        <mc:Fallback xmlns="">
          <p:sp>
            <p:nvSpPr>
              <p:cNvPr id="1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90" y="2216681"/>
                <a:ext cx="8152372" cy="1144705"/>
              </a:xfrm>
              <a:prstGeom prst="rect">
                <a:avLst/>
              </a:prstGeom>
              <a:blipFill rotWithShape="0">
                <a:blip r:embed="rId4"/>
                <a:stretch>
                  <a:fillRect l="-1346" t="-9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228900" y="3352333"/>
            <a:ext cx="4121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i="1" dirty="0"/>
              <a:t>x </a:t>
            </a:r>
            <a:r>
              <a:rPr lang="en-US" altLang="zh-CN" sz="3200" dirty="0"/>
              <a:t>=</a:t>
            </a:r>
            <a:r>
              <a:rPr lang="en-US" altLang="zh-CN" sz="3200" i="1" dirty="0"/>
              <a:t> y</a:t>
            </a:r>
            <a:r>
              <a:rPr lang="en-US" altLang="zh-CN" sz="3200" i="1" dirty="0">
                <a:solidFill>
                  <a:srgbClr val="C00000"/>
                </a:solidFill>
              </a:rPr>
              <a:t>q</a:t>
            </a:r>
            <a:r>
              <a:rPr lang="en-US" altLang="zh-CN" sz="3200" i="1" baseline="-25000" dirty="0">
                <a:solidFill>
                  <a:srgbClr val="C00000"/>
                </a:solidFill>
              </a:rPr>
              <a:t>1</a:t>
            </a:r>
            <a:r>
              <a:rPr lang="en-US" altLang="zh-CN" sz="3200" dirty="0"/>
              <a:t>+</a:t>
            </a:r>
            <a:r>
              <a:rPr lang="en-US" altLang="zh-CN" sz="3200" i="1" dirty="0"/>
              <a:t>r</a:t>
            </a:r>
            <a:r>
              <a:rPr lang="en-US" altLang="zh-CN" sz="3200" i="1" baseline="-25000" dirty="0"/>
              <a:t>1</a:t>
            </a:r>
            <a:r>
              <a:rPr lang="en-US" altLang="zh-CN" sz="3200" dirty="0"/>
              <a:t>,  0 &lt; </a:t>
            </a:r>
            <a:r>
              <a:rPr lang="en-US" altLang="zh-CN" sz="3200" i="1" dirty="0"/>
              <a:t>r</a:t>
            </a:r>
            <a:r>
              <a:rPr lang="en-US" altLang="zh-CN" sz="3200" i="1" baseline="-25000" dirty="0"/>
              <a:t>1</a:t>
            </a:r>
            <a:r>
              <a:rPr lang="en-US" altLang="zh-CN" sz="3200" dirty="0"/>
              <a:t> &lt;</a:t>
            </a:r>
            <a:r>
              <a:rPr lang="en-US" altLang="zh-CN" sz="3200" i="1" dirty="0"/>
              <a:t>b</a:t>
            </a:r>
            <a:r>
              <a:rPr lang="en-US" altLang="zh-CN" sz="3200" dirty="0"/>
              <a:t>,</a:t>
            </a:r>
            <a:endParaRPr lang="en-US" altLang="zh-CN" sz="3200" i="1" dirty="0"/>
          </a:p>
        </p:txBody>
      </p:sp>
      <p:sp>
        <p:nvSpPr>
          <p:cNvPr id="14" name="矩形 13"/>
          <p:cNvSpPr/>
          <p:nvPr/>
        </p:nvSpPr>
        <p:spPr>
          <a:xfrm>
            <a:off x="228900" y="4205260"/>
            <a:ext cx="4121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i="1" dirty="0"/>
              <a:t>y </a:t>
            </a:r>
            <a:r>
              <a:rPr lang="en-US" altLang="zh-CN" sz="3200" dirty="0"/>
              <a:t>=</a:t>
            </a:r>
            <a:r>
              <a:rPr lang="en-US" altLang="zh-CN" sz="3200" i="1" dirty="0"/>
              <a:t> r</a:t>
            </a:r>
            <a:r>
              <a:rPr lang="en-US" altLang="zh-CN" sz="3200" i="1" baseline="-25000" dirty="0"/>
              <a:t>1</a:t>
            </a:r>
            <a:r>
              <a:rPr lang="en-US" altLang="zh-CN" sz="3200" i="1" dirty="0">
                <a:solidFill>
                  <a:schemeClr val="accent6">
                    <a:lumMod val="50000"/>
                  </a:schemeClr>
                </a:solidFill>
              </a:rPr>
              <a:t>q</a:t>
            </a:r>
            <a:r>
              <a:rPr lang="en-US" altLang="zh-CN" sz="3200" i="1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altLang="zh-CN" sz="3200" dirty="0"/>
              <a:t>+</a:t>
            </a:r>
            <a:r>
              <a:rPr lang="en-US" altLang="zh-CN" sz="3200" i="1" dirty="0"/>
              <a:t>r</a:t>
            </a:r>
            <a:r>
              <a:rPr lang="en-US" altLang="zh-CN" sz="3200" i="1" baseline="-25000" dirty="0"/>
              <a:t>2</a:t>
            </a:r>
            <a:r>
              <a:rPr lang="en-US" altLang="zh-CN" sz="3200" dirty="0"/>
              <a:t>,  0 &lt; </a:t>
            </a:r>
            <a:r>
              <a:rPr lang="en-US" altLang="zh-CN" sz="3200" i="1" dirty="0"/>
              <a:t>r</a:t>
            </a:r>
            <a:r>
              <a:rPr lang="en-US" altLang="zh-CN" sz="3200" i="1" baseline="-25000" dirty="0"/>
              <a:t>2</a:t>
            </a:r>
            <a:r>
              <a:rPr lang="en-US" altLang="zh-CN" sz="3200" dirty="0"/>
              <a:t> &lt;</a:t>
            </a:r>
            <a:r>
              <a:rPr lang="en-US" altLang="zh-CN" sz="3200" i="1" dirty="0"/>
              <a:t> r</a:t>
            </a:r>
            <a:r>
              <a:rPr lang="en-US" altLang="zh-CN" sz="3200" i="1" baseline="-25000" dirty="0"/>
              <a:t>1</a:t>
            </a:r>
            <a:r>
              <a:rPr lang="en-US" altLang="zh-CN" sz="3200" dirty="0"/>
              <a:t>,</a:t>
            </a:r>
            <a:endParaRPr lang="en-US" altLang="zh-CN" sz="3200" i="1" dirty="0"/>
          </a:p>
        </p:txBody>
      </p:sp>
      <p:sp>
        <p:nvSpPr>
          <p:cNvPr id="15" name="矩形 14"/>
          <p:cNvSpPr/>
          <p:nvPr/>
        </p:nvSpPr>
        <p:spPr>
          <a:xfrm>
            <a:off x="228900" y="4790035"/>
            <a:ext cx="412128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i="1" dirty="0"/>
              <a:t>r</a:t>
            </a:r>
            <a:r>
              <a:rPr lang="en-US" altLang="zh-CN" sz="3200" i="1" baseline="-25000" dirty="0"/>
              <a:t>1</a:t>
            </a:r>
            <a:r>
              <a:rPr lang="en-US" altLang="zh-CN" sz="3200" i="1" dirty="0"/>
              <a:t> </a:t>
            </a:r>
            <a:r>
              <a:rPr lang="en-US" altLang="zh-CN" sz="3200" dirty="0"/>
              <a:t>=</a:t>
            </a:r>
            <a:r>
              <a:rPr lang="en-US" altLang="zh-CN" sz="3200" i="1" dirty="0"/>
              <a:t> r</a:t>
            </a:r>
            <a:r>
              <a:rPr lang="en-US" altLang="zh-CN" sz="3200" i="1" baseline="-25000" dirty="0"/>
              <a:t>2</a:t>
            </a:r>
            <a:r>
              <a:rPr lang="en-US" altLang="zh-CN" sz="3200" i="1" dirty="0">
                <a:solidFill>
                  <a:srgbClr val="7030A0"/>
                </a:solidFill>
              </a:rPr>
              <a:t>q</a:t>
            </a:r>
            <a:r>
              <a:rPr lang="en-US" altLang="zh-CN" sz="3200" i="1" baseline="-25000" dirty="0">
                <a:solidFill>
                  <a:srgbClr val="7030A0"/>
                </a:solidFill>
              </a:rPr>
              <a:t>3</a:t>
            </a:r>
            <a:r>
              <a:rPr lang="en-US" altLang="zh-CN" sz="3200" dirty="0"/>
              <a:t>+</a:t>
            </a:r>
            <a:r>
              <a:rPr lang="en-US" altLang="zh-CN" sz="3200" i="1" dirty="0"/>
              <a:t>r</a:t>
            </a:r>
            <a:r>
              <a:rPr lang="en-US" altLang="zh-CN" sz="3200" i="1" baseline="-25000" dirty="0"/>
              <a:t>3</a:t>
            </a:r>
            <a:r>
              <a:rPr lang="en-US" altLang="zh-CN" sz="3200" dirty="0"/>
              <a:t>,  0 &lt; </a:t>
            </a:r>
            <a:r>
              <a:rPr lang="en-US" altLang="zh-CN" sz="3200" i="1" dirty="0"/>
              <a:t>r</a:t>
            </a:r>
            <a:r>
              <a:rPr lang="en-US" altLang="zh-CN" sz="3200" i="1" baseline="-25000" dirty="0"/>
              <a:t>3</a:t>
            </a:r>
            <a:r>
              <a:rPr lang="en-US" altLang="zh-CN" sz="3200" dirty="0"/>
              <a:t> &lt;</a:t>
            </a:r>
            <a:r>
              <a:rPr lang="en-US" altLang="zh-CN" sz="3200" i="1" dirty="0"/>
              <a:t> r</a:t>
            </a:r>
            <a:r>
              <a:rPr lang="en-US" altLang="zh-CN" sz="3200" i="1" baseline="-25000" dirty="0"/>
              <a:t>2</a:t>
            </a:r>
            <a:r>
              <a:rPr lang="en-US" altLang="zh-CN" sz="3200" dirty="0"/>
              <a:t>,</a:t>
            </a:r>
          </a:p>
          <a:p>
            <a:pPr>
              <a:buFontTx/>
              <a:buNone/>
            </a:pPr>
            <a:r>
              <a:rPr lang="en-US" altLang="zh-CN" sz="3200" dirty="0"/>
              <a:t>……</a:t>
            </a:r>
          </a:p>
          <a:p>
            <a:r>
              <a:rPr lang="en-US" altLang="zh-CN" sz="3200" i="1" dirty="0"/>
              <a:t>r</a:t>
            </a:r>
            <a:r>
              <a:rPr lang="en-US" altLang="zh-CN" sz="3200" i="1" baseline="-25000" dirty="0"/>
              <a:t>j-2</a:t>
            </a:r>
            <a:r>
              <a:rPr lang="en-US" altLang="zh-CN" sz="3200" i="1" dirty="0"/>
              <a:t> </a:t>
            </a:r>
            <a:r>
              <a:rPr lang="en-US" altLang="zh-CN" sz="3200" dirty="0"/>
              <a:t>=</a:t>
            </a:r>
            <a:r>
              <a:rPr lang="en-US" altLang="zh-CN" sz="3200" i="1" dirty="0"/>
              <a:t> r</a:t>
            </a:r>
            <a:r>
              <a:rPr lang="en-US" altLang="zh-CN" sz="3200" i="1" baseline="-25000" dirty="0"/>
              <a:t>j-1</a:t>
            </a:r>
            <a:r>
              <a:rPr lang="en-US" altLang="zh-CN" sz="3200" i="1" dirty="0">
                <a:solidFill>
                  <a:srgbClr val="0070C0"/>
                </a:solidFill>
              </a:rPr>
              <a:t>q</a:t>
            </a:r>
            <a:r>
              <a:rPr lang="en-US" altLang="zh-CN" sz="3200" i="1" baseline="-25000" dirty="0">
                <a:solidFill>
                  <a:srgbClr val="0070C0"/>
                </a:solidFill>
              </a:rPr>
              <a:t>j</a:t>
            </a:r>
            <a:r>
              <a:rPr lang="zh-CN" altLang="en-US" sz="3200" dirty="0"/>
              <a:t> </a:t>
            </a:r>
            <a:r>
              <a:rPr lang="en-US" altLang="zh-CN" sz="3200" dirty="0"/>
              <a:t>+</a:t>
            </a:r>
            <a:r>
              <a:rPr lang="en-US" altLang="zh-CN" sz="3200" i="1" dirty="0" err="1"/>
              <a:t>r</a:t>
            </a:r>
            <a:r>
              <a:rPr lang="en-US" altLang="zh-CN" sz="3200" i="1" baseline="-25000" dirty="0" err="1"/>
              <a:t>j</a:t>
            </a:r>
            <a:r>
              <a:rPr lang="zh-CN" altLang="en-US" sz="3200" dirty="0"/>
              <a:t> </a:t>
            </a:r>
          </a:p>
          <a:p>
            <a:pPr>
              <a:buFontTx/>
              <a:buNone/>
            </a:pPr>
            <a:r>
              <a:rPr lang="en-US" altLang="zh-CN" sz="3200" i="1" dirty="0"/>
              <a:t>r</a:t>
            </a:r>
            <a:r>
              <a:rPr lang="en-US" altLang="zh-CN" sz="3200" i="1" baseline="-25000" dirty="0"/>
              <a:t>j-1</a:t>
            </a:r>
            <a:r>
              <a:rPr lang="en-US" altLang="zh-CN" sz="3200" i="1" dirty="0"/>
              <a:t> </a:t>
            </a:r>
            <a:r>
              <a:rPr lang="en-US" altLang="zh-CN" sz="3200" dirty="0"/>
              <a:t>=</a:t>
            </a:r>
            <a:r>
              <a:rPr lang="en-US" altLang="zh-CN" sz="3200" i="1" dirty="0"/>
              <a:t> r</a:t>
            </a:r>
            <a:r>
              <a:rPr lang="en-US" altLang="zh-CN" sz="3200" i="1" baseline="-25000" dirty="0"/>
              <a:t>j</a:t>
            </a:r>
            <a:r>
              <a:rPr lang="en-US" altLang="zh-CN" sz="3200" i="1" dirty="0"/>
              <a:t>q</a:t>
            </a:r>
            <a:r>
              <a:rPr lang="en-US" altLang="zh-CN" sz="3200" i="1" baseline="-25000" dirty="0"/>
              <a:t>j+1</a:t>
            </a:r>
            <a:r>
              <a:rPr lang="zh-CN" altLang="en-US" sz="3200" dirty="0"/>
              <a:t>  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130465" y="3937108"/>
            <a:ext cx="579549" cy="361545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394706" y="3869099"/>
            <a:ext cx="481047" cy="429554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75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2" grpId="0"/>
      <p:bldP spid="18" grpId="0"/>
      <p:bldP spid="13" grpId="0"/>
      <p:bldP spid="1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50" name="TextBox 54"/>
          <p:cNvSpPr txBox="1"/>
          <p:nvPr/>
        </p:nvSpPr>
        <p:spPr>
          <a:xfrm>
            <a:off x="615626" y="364150"/>
            <a:ext cx="3596155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2.6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辗转相除求逆元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>
              <a:xfrm>
                <a:off x="527990" y="1527614"/>
                <a:ext cx="8152372" cy="689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关于模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的逆元。</a:t>
                </a:r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90" y="1527614"/>
                <a:ext cx="8152372" cy="689067"/>
              </a:xfrm>
              <a:prstGeom prst="rect">
                <a:avLst/>
              </a:prstGeom>
              <a:blipFill rotWithShape="0">
                <a:blip r:embed="rId3"/>
                <a:stretch>
                  <a:fillRect l="-1346" t="-19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527990" y="2216681"/>
            <a:ext cx="8152372" cy="11447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第二步，将余数不为零的商逆序排列。</a:t>
            </a:r>
          </a:p>
        </p:txBody>
      </p:sp>
      <p:sp>
        <p:nvSpPr>
          <p:cNvPr id="13" name="矩形 12"/>
          <p:cNvSpPr/>
          <p:nvPr/>
        </p:nvSpPr>
        <p:spPr>
          <a:xfrm>
            <a:off x="228900" y="3352333"/>
            <a:ext cx="4121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i="1" dirty="0"/>
              <a:t>x </a:t>
            </a:r>
            <a:r>
              <a:rPr lang="en-US" altLang="zh-CN" sz="3200" dirty="0"/>
              <a:t>=</a:t>
            </a:r>
            <a:r>
              <a:rPr lang="en-US" altLang="zh-CN" sz="3200" i="1" dirty="0"/>
              <a:t> y</a:t>
            </a:r>
            <a:r>
              <a:rPr lang="en-US" altLang="zh-CN" sz="3200" i="1" dirty="0">
                <a:solidFill>
                  <a:srgbClr val="C00000"/>
                </a:solidFill>
              </a:rPr>
              <a:t>q</a:t>
            </a:r>
            <a:r>
              <a:rPr lang="en-US" altLang="zh-CN" sz="3200" i="1" baseline="-25000" dirty="0">
                <a:solidFill>
                  <a:srgbClr val="C00000"/>
                </a:solidFill>
              </a:rPr>
              <a:t>1</a:t>
            </a:r>
            <a:r>
              <a:rPr lang="en-US" altLang="zh-CN" sz="3200" dirty="0"/>
              <a:t>+</a:t>
            </a:r>
            <a:r>
              <a:rPr lang="en-US" altLang="zh-CN" sz="3200" i="1" dirty="0"/>
              <a:t>r</a:t>
            </a:r>
            <a:r>
              <a:rPr lang="en-US" altLang="zh-CN" sz="3200" i="1" baseline="-25000" dirty="0"/>
              <a:t>1</a:t>
            </a:r>
            <a:r>
              <a:rPr lang="en-US" altLang="zh-CN" sz="3200" dirty="0"/>
              <a:t>,  0 &lt; </a:t>
            </a:r>
            <a:r>
              <a:rPr lang="en-US" altLang="zh-CN" sz="3200" i="1" dirty="0"/>
              <a:t>r</a:t>
            </a:r>
            <a:r>
              <a:rPr lang="en-US" altLang="zh-CN" sz="3200" i="1" baseline="-25000" dirty="0"/>
              <a:t>1</a:t>
            </a:r>
            <a:r>
              <a:rPr lang="en-US" altLang="zh-CN" sz="3200" dirty="0"/>
              <a:t> &lt;</a:t>
            </a:r>
            <a:r>
              <a:rPr lang="en-US" altLang="zh-CN" sz="3200" i="1" dirty="0"/>
              <a:t>b</a:t>
            </a:r>
            <a:r>
              <a:rPr lang="en-US" altLang="zh-CN" sz="3200" dirty="0"/>
              <a:t>,</a:t>
            </a:r>
            <a:endParaRPr lang="en-US" altLang="zh-CN" sz="3200" i="1" dirty="0"/>
          </a:p>
        </p:txBody>
      </p:sp>
      <p:sp>
        <p:nvSpPr>
          <p:cNvPr id="14" name="矩形 13"/>
          <p:cNvSpPr/>
          <p:nvPr/>
        </p:nvSpPr>
        <p:spPr>
          <a:xfrm>
            <a:off x="228900" y="4205260"/>
            <a:ext cx="4121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i="1" dirty="0"/>
              <a:t>y </a:t>
            </a:r>
            <a:r>
              <a:rPr lang="en-US" altLang="zh-CN" sz="3200" dirty="0"/>
              <a:t>=</a:t>
            </a:r>
            <a:r>
              <a:rPr lang="en-US" altLang="zh-CN" sz="3200" i="1" dirty="0"/>
              <a:t> r</a:t>
            </a:r>
            <a:r>
              <a:rPr lang="en-US" altLang="zh-CN" sz="3200" i="1" baseline="-25000" dirty="0"/>
              <a:t>1</a:t>
            </a:r>
            <a:r>
              <a:rPr lang="en-US" altLang="zh-CN" sz="3200" i="1" dirty="0">
                <a:solidFill>
                  <a:schemeClr val="accent6">
                    <a:lumMod val="50000"/>
                  </a:schemeClr>
                </a:solidFill>
              </a:rPr>
              <a:t>q</a:t>
            </a:r>
            <a:r>
              <a:rPr lang="en-US" altLang="zh-CN" sz="3200" i="1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altLang="zh-CN" sz="3200" dirty="0"/>
              <a:t>+</a:t>
            </a:r>
            <a:r>
              <a:rPr lang="en-US" altLang="zh-CN" sz="3200" i="1" dirty="0"/>
              <a:t>r</a:t>
            </a:r>
            <a:r>
              <a:rPr lang="en-US" altLang="zh-CN" sz="3200" i="1" baseline="-25000" dirty="0"/>
              <a:t>2</a:t>
            </a:r>
            <a:r>
              <a:rPr lang="en-US" altLang="zh-CN" sz="3200" dirty="0"/>
              <a:t>,  0 &lt; </a:t>
            </a:r>
            <a:r>
              <a:rPr lang="en-US" altLang="zh-CN" sz="3200" i="1" dirty="0"/>
              <a:t>r</a:t>
            </a:r>
            <a:r>
              <a:rPr lang="en-US" altLang="zh-CN" sz="3200" i="1" baseline="-25000" dirty="0"/>
              <a:t>2</a:t>
            </a:r>
            <a:r>
              <a:rPr lang="en-US" altLang="zh-CN" sz="3200" dirty="0"/>
              <a:t> &lt;</a:t>
            </a:r>
            <a:r>
              <a:rPr lang="en-US" altLang="zh-CN" sz="3200" i="1" dirty="0"/>
              <a:t> r</a:t>
            </a:r>
            <a:r>
              <a:rPr lang="en-US" altLang="zh-CN" sz="3200" i="1" baseline="-25000" dirty="0"/>
              <a:t>1</a:t>
            </a:r>
            <a:r>
              <a:rPr lang="en-US" altLang="zh-CN" sz="3200" dirty="0"/>
              <a:t>,</a:t>
            </a:r>
            <a:endParaRPr lang="en-US" altLang="zh-CN" sz="3200" i="1" dirty="0"/>
          </a:p>
        </p:txBody>
      </p:sp>
      <p:sp>
        <p:nvSpPr>
          <p:cNvPr id="15" name="矩形 14"/>
          <p:cNvSpPr/>
          <p:nvPr/>
        </p:nvSpPr>
        <p:spPr>
          <a:xfrm>
            <a:off x="228900" y="4790035"/>
            <a:ext cx="412128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i="1" dirty="0"/>
              <a:t>r</a:t>
            </a:r>
            <a:r>
              <a:rPr lang="en-US" altLang="zh-CN" sz="3200" i="1" baseline="-25000" dirty="0"/>
              <a:t>1</a:t>
            </a:r>
            <a:r>
              <a:rPr lang="en-US" altLang="zh-CN" sz="3200" i="1" dirty="0"/>
              <a:t> </a:t>
            </a:r>
            <a:r>
              <a:rPr lang="en-US" altLang="zh-CN" sz="3200" dirty="0"/>
              <a:t>=</a:t>
            </a:r>
            <a:r>
              <a:rPr lang="en-US" altLang="zh-CN" sz="3200" i="1" dirty="0"/>
              <a:t> r</a:t>
            </a:r>
            <a:r>
              <a:rPr lang="en-US" altLang="zh-CN" sz="3200" i="1" baseline="-25000" dirty="0"/>
              <a:t>2</a:t>
            </a:r>
            <a:r>
              <a:rPr lang="en-US" altLang="zh-CN" sz="3200" i="1" dirty="0">
                <a:solidFill>
                  <a:srgbClr val="7030A0"/>
                </a:solidFill>
              </a:rPr>
              <a:t>q</a:t>
            </a:r>
            <a:r>
              <a:rPr lang="en-US" altLang="zh-CN" sz="3200" i="1" baseline="-25000" dirty="0">
                <a:solidFill>
                  <a:srgbClr val="7030A0"/>
                </a:solidFill>
              </a:rPr>
              <a:t>3</a:t>
            </a:r>
            <a:r>
              <a:rPr lang="en-US" altLang="zh-CN" sz="3200" dirty="0"/>
              <a:t>+</a:t>
            </a:r>
            <a:r>
              <a:rPr lang="en-US" altLang="zh-CN" sz="3200" i="1" dirty="0"/>
              <a:t>r</a:t>
            </a:r>
            <a:r>
              <a:rPr lang="en-US" altLang="zh-CN" sz="3200" i="1" baseline="-25000" dirty="0"/>
              <a:t>3</a:t>
            </a:r>
            <a:r>
              <a:rPr lang="en-US" altLang="zh-CN" sz="3200" dirty="0"/>
              <a:t>,  0 &lt; </a:t>
            </a:r>
            <a:r>
              <a:rPr lang="en-US" altLang="zh-CN" sz="3200" i="1" dirty="0"/>
              <a:t>r</a:t>
            </a:r>
            <a:r>
              <a:rPr lang="en-US" altLang="zh-CN" sz="3200" i="1" baseline="-25000" dirty="0"/>
              <a:t>3</a:t>
            </a:r>
            <a:r>
              <a:rPr lang="en-US" altLang="zh-CN" sz="3200" dirty="0"/>
              <a:t> &lt;</a:t>
            </a:r>
            <a:r>
              <a:rPr lang="en-US" altLang="zh-CN" sz="3200" i="1" dirty="0"/>
              <a:t> r</a:t>
            </a:r>
            <a:r>
              <a:rPr lang="en-US" altLang="zh-CN" sz="3200" i="1" baseline="-25000" dirty="0"/>
              <a:t>2</a:t>
            </a:r>
            <a:r>
              <a:rPr lang="en-US" altLang="zh-CN" sz="3200" dirty="0"/>
              <a:t>,</a:t>
            </a:r>
          </a:p>
          <a:p>
            <a:pPr>
              <a:buFontTx/>
              <a:buNone/>
            </a:pPr>
            <a:r>
              <a:rPr lang="en-US" altLang="zh-CN" sz="3200" dirty="0"/>
              <a:t>……</a:t>
            </a:r>
          </a:p>
          <a:p>
            <a:r>
              <a:rPr lang="en-US" altLang="zh-CN" sz="3200" i="1" dirty="0"/>
              <a:t>r</a:t>
            </a:r>
            <a:r>
              <a:rPr lang="en-US" altLang="zh-CN" sz="3200" i="1" baseline="-25000" dirty="0"/>
              <a:t>j-2</a:t>
            </a:r>
            <a:r>
              <a:rPr lang="en-US" altLang="zh-CN" sz="3200" i="1" dirty="0"/>
              <a:t> </a:t>
            </a:r>
            <a:r>
              <a:rPr lang="en-US" altLang="zh-CN" sz="3200" dirty="0"/>
              <a:t>=</a:t>
            </a:r>
            <a:r>
              <a:rPr lang="en-US" altLang="zh-CN" sz="3200" i="1" dirty="0"/>
              <a:t> r</a:t>
            </a:r>
            <a:r>
              <a:rPr lang="en-US" altLang="zh-CN" sz="3200" i="1" baseline="-25000" dirty="0"/>
              <a:t>j-1</a:t>
            </a:r>
            <a:r>
              <a:rPr lang="en-US" altLang="zh-CN" sz="3200" i="1" dirty="0">
                <a:solidFill>
                  <a:srgbClr val="0070C0"/>
                </a:solidFill>
              </a:rPr>
              <a:t>q</a:t>
            </a:r>
            <a:r>
              <a:rPr lang="en-US" altLang="zh-CN" sz="3200" i="1" baseline="-25000" dirty="0">
                <a:solidFill>
                  <a:srgbClr val="0070C0"/>
                </a:solidFill>
              </a:rPr>
              <a:t>j</a:t>
            </a:r>
            <a:r>
              <a:rPr lang="zh-CN" altLang="en-US" sz="3200" dirty="0"/>
              <a:t> </a:t>
            </a:r>
            <a:r>
              <a:rPr lang="en-US" altLang="zh-CN" sz="3200" dirty="0"/>
              <a:t>+</a:t>
            </a:r>
            <a:r>
              <a:rPr lang="en-US" altLang="zh-CN" sz="3200" i="1" dirty="0" err="1"/>
              <a:t>r</a:t>
            </a:r>
            <a:r>
              <a:rPr lang="en-US" altLang="zh-CN" sz="3200" i="1" baseline="-25000" dirty="0" err="1"/>
              <a:t>j</a:t>
            </a:r>
            <a:r>
              <a:rPr lang="zh-CN" altLang="en-US" sz="3200" dirty="0"/>
              <a:t> </a:t>
            </a:r>
          </a:p>
          <a:p>
            <a:pPr>
              <a:buFontTx/>
              <a:buNone/>
            </a:pPr>
            <a:r>
              <a:rPr lang="en-US" altLang="zh-CN" sz="3200" i="1" dirty="0"/>
              <a:t>r</a:t>
            </a:r>
            <a:r>
              <a:rPr lang="en-US" altLang="zh-CN" sz="3200" i="1" baseline="-25000" dirty="0"/>
              <a:t>j-1</a:t>
            </a:r>
            <a:r>
              <a:rPr lang="en-US" altLang="zh-CN" sz="3200" i="1" dirty="0"/>
              <a:t> </a:t>
            </a:r>
            <a:r>
              <a:rPr lang="en-US" altLang="zh-CN" sz="3200" dirty="0"/>
              <a:t>=</a:t>
            </a:r>
            <a:r>
              <a:rPr lang="en-US" altLang="zh-CN" sz="3200" i="1" dirty="0"/>
              <a:t> r</a:t>
            </a:r>
            <a:r>
              <a:rPr lang="en-US" altLang="zh-CN" sz="3200" i="1" baseline="-25000" dirty="0"/>
              <a:t>j</a:t>
            </a:r>
            <a:r>
              <a:rPr lang="en-US" altLang="zh-CN" sz="3200" i="1" dirty="0"/>
              <a:t>q</a:t>
            </a:r>
            <a:r>
              <a:rPr lang="en-US" altLang="zh-CN" sz="3200" i="1" baseline="-25000" dirty="0"/>
              <a:t>j+1</a:t>
            </a:r>
            <a:r>
              <a:rPr lang="zh-CN" altLang="en-US" sz="3200" dirty="0"/>
              <a:t>  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130465" y="3937108"/>
            <a:ext cx="579549" cy="361545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423203" y="3869099"/>
            <a:ext cx="579549" cy="361545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1710014" y="5072760"/>
            <a:ext cx="5362573" cy="2056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28199" y="4494670"/>
            <a:ext cx="461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 err="1">
                <a:solidFill>
                  <a:srgbClr val="0070C0"/>
                </a:solidFill>
              </a:rPr>
              <a:t>q</a:t>
            </a:r>
            <a:r>
              <a:rPr lang="en-US" altLang="zh-CN" sz="3200" i="1" baseline="-25000" dirty="0" err="1">
                <a:solidFill>
                  <a:srgbClr val="0070C0"/>
                </a:solidFill>
              </a:rPr>
              <a:t>j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21145" y="4494670"/>
            <a:ext cx="5357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schemeClr val="accent6">
                    <a:lumMod val="50000"/>
                  </a:schemeClr>
                </a:solidFill>
              </a:rPr>
              <a:t>q</a:t>
            </a:r>
            <a:r>
              <a:rPr lang="en-US" altLang="zh-CN" sz="3200" i="1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zh-CN" alt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36625" y="4494670"/>
            <a:ext cx="5357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srgbClr val="C00000"/>
                </a:solidFill>
              </a:rPr>
              <a:t>q</a:t>
            </a:r>
            <a:r>
              <a:rPr lang="en-US" altLang="zh-CN" sz="3200" i="1" baseline="-25000" dirty="0">
                <a:solidFill>
                  <a:srgbClr val="C00000"/>
                </a:solidFill>
              </a:rPr>
              <a:t>1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cxnSp>
        <p:nvCxnSpPr>
          <p:cNvPr id="26" name="直接箭头连接符 25"/>
          <p:cNvCxnSpPr>
            <a:endCxn id="4" idx="1"/>
          </p:cNvCxnSpPr>
          <p:nvPr/>
        </p:nvCxnSpPr>
        <p:spPr>
          <a:xfrm>
            <a:off x="1584101" y="4588063"/>
            <a:ext cx="6037044" cy="1989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803042" y="4989031"/>
            <a:ext cx="3925157" cy="8966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352020" y="3965901"/>
            <a:ext cx="7122279" cy="62216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905665" y="4494670"/>
            <a:ext cx="5357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srgbClr val="7030A0"/>
                </a:solidFill>
              </a:rPr>
              <a:t>q</a:t>
            </a:r>
            <a:r>
              <a:rPr lang="en-US" altLang="zh-CN" sz="3200" i="1" baseline="-25000" dirty="0">
                <a:solidFill>
                  <a:srgbClr val="7030A0"/>
                </a:solidFill>
              </a:rPr>
              <a:t>3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94861" y="6295079"/>
            <a:ext cx="801366" cy="55063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2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/>
      <p:bldP spid="8" grpId="0"/>
      <p:bldP spid="2" grpId="0"/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>
              <a:xfrm>
                <a:off x="527990" y="1527614"/>
                <a:ext cx="8152372" cy="689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关于模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的逆元。</a:t>
                </a:r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90" y="1527614"/>
                <a:ext cx="8152372" cy="689067"/>
              </a:xfrm>
              <a:prstGeom prst="rect">
                <a:avLst/>
              </a:prstGeom>
              <a:blipFill rotWithShape="0">
                <a:blip r:embed="rId3"/>
                <a:stretch>
                  <a:fillRect l="-1346" t="-19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527990" y="2013484"/>
            <a:ext cx="8152372" cy="1294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第三步，计算第二行：第二行的第一个和第二个位置都是初始值，第三个位置等于上一行对应位置乘前一个位置，再加前</a:t>
            </a:r>
            <a:r>
              <a:rPr lang="en-US" altLang="zh-CN" dirty="0"/>
              <a:t>2</a:t>
            </a:r>
            <a:r>
              <a:rPr lang="zh-CN" altLang="en-US" dirty="0"/>
              <a:t>个位置。</a:t>
            </a:r>
          </a:p>
        </p:txBody>
      </p:sp>
      <p:sp>
        <p:nvSpPr>
          <p:cNvPr id="24" name="矩形 23"/>
          <p:cNvSpPr/>
          <p:nvPr/>
        </p:nvSpPr>
        <p:spPr>
          <a:xfrm>
            <a:off x="2302419" y="3391530"/>
            <a:ext cx="495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dirty="0" err="1"/>
              <a:t>q</a:t>
            </a:r>
            <a:r>
              <a:rPr lang="en-US" altLang="zh-CN" sz="3600" i="1" baseline="-25000" dirty="0" err="1"/>
              <a:t>j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6124087" y="3391530"/>
            <a:ext cx="577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dirty="0"/>
              <a:t>q</a:t>
            </a:r>
            <a:r>
              <a:rPr lang="en-US" altLang="zh-CN" sz="3600" i="1" baseline="-25000" dirty="0"/>
              <a:t>2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7116661" y="3391530"/>
            <a:ext cx="577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dirty="0"/>
              <a:t>q</a:t>
            </a:r>
            <a:r>
              <a:rPr lang="en-US" altLang="zh-CN" sz="3600" i="1" baseline="-25000" dirty="0"/>
              <a:t>1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5034529" y="3391530"/>
            <a:ext cx="577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dirty="0"/>
              <a:t>q</a:t>
            </a:r>
            <a:r>
              <a:rPr lang="en-US" altLang="zh-CN" sz="3600" i="1" baseline="-25000" dirty="0"/>
              <a:t>3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3247799" y="3391530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dirty="0"/>
              <a:t>q</a:t>
            </a:r>
            <a:r>
              <a:rPr lang="en-US" altLang="zh-CN" sz="3600" i="1" baseline="-25000" dirty="0"/>
              <a:t>j-1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084285" y="5155205"/>
                <a:ext cx="9826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85" y="5155205"/>
                <a:ext cx="982641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177724" y="5155205"/>
                <a:ext cx="7373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724" y="5155205"/>
                <a:ext cx="737381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842956" y="5201370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956" y="5201370"/>
                <a:ext cx="448841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081274" y="4146150"/>
                <a:ext cx="4344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274" y="4146150"/>
                <a:ext cx="434414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>
            <a:endCxn id="31" idx="0"/>
          </p:cNvCxnSpPr>
          <p:nvPr/>
        </p:nvCxnSpPr>
        <p:spPr>
          <a:xfrm flipH="1">
            <a:off x="2546415" y="4157277"/>
            <a:ext cx="3828" cy="99792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2657919" y="4616518"/>
            <a:ext cx="428983" cy="489452"/>
          </a:xfrm>
          <a:prstGeom prst="straightConnector1">
            <a:avLst/>
          </a:prstGeom>
          <a:ln w="444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3247799" y="5187515"/>
                <a:ext cx="72667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99" y="5187515"/>
                <a:ext cx="726673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58157" y="5986478"/>
                <a:ext cx="18386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57" y="5986478"/>
                <a:ext cx="1838645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226665" y="5975765"/>
                <a:ext cx="1767279" cy="690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665" y="5975765"/>
                <a:ext cx="1767279" cy="69089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4258359" y="5986478"/>
                <a:ext cx="4424929" cy="690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359" y="5986478"/>
                <a:ext cx="4424929" cy="69089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54"/>
          <p:cNvSpPr txBox="1"/>
          <p:nvPr/>
        </p:nvSpPr>
        <p:spPr>
          <a:xfrm>
            <a:off x="615626" y="364150"/>
            <a:ext cx="3596155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2.6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辗转相除求逆元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69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4" grpId="0"/>
      <p:bldP spid="8" grpId="0"/>
      <p:bldP spid="2" grpId="0"/>
      <p:bldP spid="27" grpId="0"/>
      <p:bldP spid="29" grpId="0"/>
      <p:bldP spid="31" grpId="0"/>
      <p:bldP spid="3" grpId="0"/>
      <p:bldP spid="32" grpId="0"/>
      <p:bldP spid="38" grpId="0"/>
      <p:bldP spid="39" grpId="0"/>
      <p:bldP spid="40" grpId="0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>
              <a:xfrm>
                <a:off x="527990" y="1527614"/>
                <a:ext cx="8152372" cy="689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关于模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的逆元。</a:t>
                </a:r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90" y="1527614"/>
                <a:ext cx="8152372" cy="689067"/>
              </a:xfrm>
              <a:prstGeom prst="rect">
                <a:avLst/>
              </a:prstGeom>
              <a:blipFill rotWithShape="0">
                <a:blip r:embed="rId3"/>
                <a:stretch>
                  <a:fillRect l="-1346" t="-19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527990" y="2216681"/>
            <a:ext cx="8152372" cy="947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第三步，计算第二行，即前面第</a:t>
            </a:r>
            <a:r>
              <a:rPr lang="en-US" altLang="zh-CN" dirty="0"/>
              <a:t>2</a:t>
            </a:r>
            <a:r>
              <a:rPr lang="zh-CN" altLang="en-US" dirty="0"/>
              <a:t>个位置加第一个位置，乘上一行对应位置。</a:t>
            </a:r>
          </a:p>
        </p:txBody>
      </p:sp>
      <p:sp>
        <p:nvSpPr>
          <p:cNvPr id="24" name="矩形 23"/>
          <p:cNvSpPr/>
          <p:nvPr/>
        </p:nvSpPr>
        <p:spPr>
          <a:xfrm>
            <a:off x="2302419" y="2941596"/>
            <a:ext cx="495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dirty="0" err="1"/>
              <a:t>q</a:t>
            </a:r>
            <a:r>
              <a:rPr lang="en-US" altLang="zh-CN" sz="3600" i="1" baseline="-25000" dirty="0" err="1"/>
              <a:t>j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6124087" y="2941596"/>
            <a:ext cx="577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dirty="0"/>
              <a:t>q</a:t>
            </a:r>
            <a:r>
              <a:rPr lang="en-US" altLang="zh-CN" sz="3600" i="1" baseline="-25000" dirty="0"/>
              <a:t>2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7116661" y="2941596"/>
            <a:ext cx="577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dirty="0"/>
              <a:t>q</a:t>
            </a:r>
            <a:r>
              <a:rPr lang="en-US" altLang="zh-CN" sz="3600" i="1" baseline="-25000" dirty="0"/>
              <a:t>1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5034529" y="2941596"/>
            <a:ext cx="577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dirty="0"/>
              <a:t>q</a:t>
            </a:r>
            <a:r>
              <a:rPr lang="en-US" altLang="zh-CN" sz="3600" i="1" baseline="-25000" dirty="0"/>
              <a:t>3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3247799" y="2941596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dirty="0"/>
              <a:t>q</a:t>
            </a:r>
            <a:r>
              <a:rPr lang="en-US" altLang="zh-CN" sz="3600" i="1" baseline="-25000" dirty="0"/>
              <a:t>j-1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084285" y="4705271"/>
                <a:ext cx="9826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85" y="4705271"/>
                <a:ext cx="982641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177724" y="4705271"/>
                <a:ext cx="7373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724" y="4705271"/>
                <a:ext cx="737381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842956" y="4751436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956" y="4751436"/>
                <a:ext cx="448841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081274" y="3696216"/>
                <a:ext cx="4344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274" y="3696216"/>
                <a:ext cx="434414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>
            <a:endCxn id="31" idx="0"/>
          </p:cNvCxnSpPr>
          <p:nvPr/>
        </p:nvCxnSpPr>
        <p:spPr>
          <a:xfrm flipH="1">
            <a:off x="2546415" y="3707343"/>
            <a:ext cx="3828" cy="99792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3247799" y="4737581"/>
                <a:ext cx="72667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99" y="4737581"/>
                <a:ext cx="726673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58157" y="5536544"/>
                <a:ext cx="18386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57" y="5536544"/>
                <a:ext cx="1838645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226665" y="5525831"/>
                <a:ext cx="1767279" cy="690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665" y="5525831"/>
                <a:ext cx="1767279" cy="69089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4258359" y="5536544"/>
                <a:ext cx="4424929" cy="690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359" y="5536544"/>
                <a:ext cx="4424929" cy="69089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7116661" y="4678160"/>
                <a:ext cx="7671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661" y="4678160"/>
                <a:ext cx="767197" cy="64633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302419" y="6123498"/>
                <a:ext cx="4810163" cy="690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419" y="6123498"/>
                <a:ext cx="4810163" cy="69089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54"/>
          <p:cNvSpPr txBox="1"/>
          <p:nvPr/>
        </p:nvSpPr>
        <p:spPr>
          <a:xfrm>
            <a:off x="615626" y="364150"/>
            <a:ext cx="3596155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2.6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辗转相除求逆元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2657919" y="4166584"/>
            <a:ext cx="428983" cy="489452"/>
          </a:xfrm>
          <a:prstGeom prst="straightConnector1">
            <a:avLst/>
          </a:prstGeom>
          <a:ln w="444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4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>
              <a:xfrm>
                <a:off x="527990" y="1527614"/>
                <a:ext cx="8152372" cy="689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关于模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的逆元。</a:t>
                </a:r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90" y="1527614"/>
                <a:ext cx="8152372" cy="689067"/>
              </a:xfrm>
              <a:prstGeom prst="rect">
                <a:avLst/>
              </a:prstGeom>
              <a:blipFill rotWithShape="0">
                <a:blip r:embed="rId3"/>
                <a:stretch>
                  <a:fillRect l="-1346" t="-19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527990" y="2216681"/>
            <a:ext cx="8152372" cy="500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第四步，找出逆元。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/>
              <p:cNvSpPr txBox="1">
                <a:spLocks noChangeArrowheads="1"/>
              </p:cNvSpPr>
              <p:nvPr/>
            </p:nvSpPr>
            <p:spPr>
              <a:xfrm>
                <a:off x="527990" y="3852029"/>
                <a:ext cx="8152372" cy="8913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None/>
                </a:pPr>
                <a:r>
                  <a:rPr lang="zh-CN" altLang="en-US" dirty="0">
                    <a:latin typeface="楷体_GB2312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楷体_GB2312" pitchFamily="49" charset="-122"/>
                  </a:rPr>
                  <a:t>为</a:t>
                </a:r>
                <a:r>
                  <a:rPr lang="zh-CN" altLang="en-US" dirty="0">
                    <a:solidFill>
                      <a:srgbClr val="FF0000"/>
                    </a:solidFill>
                    <a:latin typeface="楷体_GB2312" pitchFamily="49" charset="-122"/>
                  </a:rPr>
                  <a:t>奇数</a:t>
                </a:r>
                <a:r>
                  <a:rPr lang="en-US" altLang="zh-CN" dirty="0">
                    <a:latin typeface="楷体_GB2312" pitchFamily="49" charset="-122"/>
                  </a:rPr>
                  <a:t>(</a:t>
                </a:r>
                <a:r>
                  <a:rPr lang="zh-CN" altLang="en-US" dirty="0">
                    <a:latin typeface="楷体_GB2312" pitchFamily="49" charset="-122"/>
                  </a:rPr>
                  <a:t>即商数个数为偶数</a:t>
                </a:r>
                <a:r>
                  <a:rPr lang="en-US" altLang="zh-CN" dirty="0">
                    <a:latin typeface="楷体_GB2312" pitchFamily="49" charset="-122"/>
                  </a:rPr>
                  <a:t>)</a:t>
                </a:r>
                <a:r>
                  <a:rPr lang="zh-CN" altLang="en-US" dirty="0">
                    <a:latin typeface="楷体_GB2312" pitchFamily="49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楷体_GB2312" pitchFamily="49" charset="-122"/>
                  </a:rPr>
                  <a:t>即为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关于模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的逆元</a:t>
                </a:r>
                <a:r>
                  <a:rPr lang="zh-CN" altLang="en-US" dirty="0">
                    <a:solidFill>
                      <a:schemeClr val="tx1"/>
                    </a:solidFill>
                    <a:latin typeface="楷体_GB2312" pitchFamily="49" charset="-122"/>
                  </a:rPr>
                  <a:t>；</a:t>
                </a:r>
                <a:endParaRPr lang="zh-CN" altLang="en-US" dirty="0">
                  <a:latin typeface="楷体_GB2312" pitchFamily="49" charset="-122"/>
                </a:endParaRPr>
              </a:p>
            </p:txBody>
          </p:sp>
        </mc:Choice>
        <mc:Fallback xmlns="">
          <p:sp>
            <p:nvSpPr>
              <p:cNvPr id="2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90" y="3852029"/>
                <a:ext cx="8152372" cy="891372"/>
              </a:xfrm>
              <a:prstGeom prst="rect">
                <a:avLst/>
              </a:prstGeom>
              <a:blipFill rotWithShape="0">
                <a:blip r:embed="rId4"/>
                <a:stretch>
                  <a:fillRect l="-1571" t="-13699" r="-1496" b="-14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/>
              <p:cNvSpPr txBox="1">
                <a:spLocks noChangeArrowheads="1"/>
              </p:cNvSpPr>
              <p:nvPr/>
            </p:nvSpPr>
            <p:spPr>
              <a:xfrm>
                <a:off x="527990" y="5033790"/>
                <a:ext cx="8152372" cy="9677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zh-CN" altLang="en-US" dirty="0">
                    <a:latin typeface="楷体_GB2312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楷体_GB2312" pitchFamily="49" charset="-122"/>
                  </a:rPr>
                  <a:t>为</a:t>
                </a:r>
                <a:r>
                  <a:rPr lang="zh-CN" altLang="en-US" dirty="0">
                    <a:solidFill>
                      <a:srgbClr val="FF0000"/>
                    </a:solidFill>
                    <a:latin typeface="楷体_GB2312" pitchFamily="49" charset="-122"/>
                  </a:rPr>
                  <a:t>偶数</a:t>
                </a:r>
                <a:r>
                  <a:rPr lang="en-US" altLang="zh-CN" dirty="0">
                    <a:latin typeface="楷体_GB2312" pitchFamily="49" charset="-122"/>
                  </a:rPr>
                  <a:t>(</a:t>
                </a:r>
                <a:r>
                  <a:rPr lang="zh-CN" altLang="en-US" dirty="0">
                    <a:latin typeface="楷体_GB2312" pitchFamily="49" charset="-122"/>
                  </a:rPr>
                  <a:t>即商数个数为奇数</a:t>
                </a:r>
                <a:r>
                  <a:rPr lang="en-US" altLang="zh-CN" dirty="0">
                    <a:latin typeface="楷体_GB2312" pitchFamily="49" charset="-122"/>
                  </a:rPr>
                  <a:t>)</a:t>
                </a:r>
                <a:r>
                  <a:rPr lang="zh-CN" altLang="en-US" dirty="0">
                    <a:latin typeface="楷体_GB2312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楷体_GB2312" pitchFamily="49" charset="-122"/>
                  </a:rPr>
                  <a:t>才是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/>
                  <a:t>关于模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b="1" dirty="0"/>
                  <a:t>的逆元。</a:t>
                </a:r>
                <a:endParaRPr lang="zh-CN" altLang="en-US" dirty="0">
                  <a:latin typeface="楷体_GB2312" pitchFamily="49" charset="-122"/>
                </a:endParaRPr>
              </a:p>
            </p:txBody>
          </p:sp>
        </mc:Choice>
        <mc:Fallback xmlns="">
          <p:sp>
            <p:nvSpPr>
              <p:cNvPr id="2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90" y="5033790"/>
                <a:ext cx="8152372" cy="967766"/>
              </a:xfrm>
              <a:prstGeom prst="rect">
                <a:avLst/>
              </a:prstGeom>
              <a:blipFill rotWithShape="0">
                <a:blip r:embed="rId5"/>
                <a:stretch>
                  <a:fillRect l="-1571" t="-12579" b="-5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045648" y="2839011"/>
                <a:ext cx="9826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48" y="2839011"/>
                <a:ext cx="982641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139087" y="2839011"/>
                <a:ext cx="7373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087" y="2839011"/>
                <a:ext cx="737381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3209162" y="2871321"/>
                <a:ext cx="72667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62" y="2871321"/>
                <a:ext cx="726673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7078024" y="2811900"/>
                <a:ext cx="7671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024" y="2811900"/>
                <a:ext cx="767197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椭圆 42"/>
          <p:cNvSpPr/>
          <p:nvPr/>
        </p:nvSpPr>
        <p:spPr>
          <a:xfrm>
            <a:off x="6938837" y="2782878"/>
            <a:ext cx="1033185" cy="80838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54"/>
          <p:cNvSpPr txBox="1"/>
          <p:nvPr/>
        </p:nvSpPr>
        <p:spPr>
          <a:xfrm>
            <a:off x="615626" y="364150"/>
            <a:ext cx="3596155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2.6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辗转相除求逆元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96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  <p:bldP spid="28" grpId="0"/>
      <p:bldP spid="30" grpId="0"/>
      <p:bldP spid="34" grpId="0"/>
      <p:bldP spid="37" grpId="0"/>
      <p:bldP spid="42" grpId="0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33979"/>
              </p:ext>
            </p:extLst>
          </p:nvPr>
        </p:nvGraphicFramePr>
        <p:xfrm>
          <a:off x="665506" y="1554118"/>
          <a:ext cx="2771776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4" imgW="583920" imgH="203040" progId="Equation.DSMT4">
                  <p:embed/>
                </p:oleObj>
              </mc:Choice>
              <mc:Fallback>
                <p:oleObj name="Equation" r:id="rId4" imgW="583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506" y="1554118"/>
                        <a:ext cx="2771776" cy="9652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394706" y="2576264"/>
            <a:ext cx="8229600" cy="1000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en-US" altLang="zh-CN" dirty="0"/>
              <a:t>, b ∈Z</a:t>
            </a:r>
            <a:r>
              <a:rPr lang="zh-CN" altLang="en-US" dirty="0"/>
              <a:t>，</a:t>
            </a:r>
            <a:r>
              <a:rPr lang="en-US" altLang="zh-CN" i="1" dirty="0"/>
              <a:t> a 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不全为</a:t>
            </a:r>
            <a:r>
              <a:rPr lang="en-US" altLang="zh-CN" dirty="0"/>
              <a:t>0</a:t>
            </a:r>
            <a:r>
              <a:rPr lang="zh-CN" altLang="en-US" dirty="0"/>
              <a:t>，如果</a:t>
            </a:r>
            <a:r>
              <a:rPr lang="en-US" altLang="zh-CN" dirty="0"/>
              <a:t>c | </a:t>
            </a:r>
            <a:r>
              <a:rPr lang="en-US" altLang="zh-CN" i="1" dirty="0"/>
              <a:t>a</a:t>
            </a:r>
            <a:r>
              <a:rPr lang="zh-CN" altLang="en-US" dirty="0"/>
              <a:t>且</a:t>
            </a:r>
            <a:r>
              <a:rPr lang="en-US" altLang="zh-CN" dirty="0"/>
              <a:t>c | b</a:t>
            </a:r>
            <a:r>
              <a:rPr lang="zh-CN" altLang="en-US" dirty="0"/>
              <a:t>，则称</a:t>
            </a:r>
            <a:r>
              <a:rPr lang="en-US" altLang="zh-CN" dirty="0"/>
              <a:t>c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公因子</a:t>
            </a:r>
            <a:r>
              <a:rPr lang="zh-CN" altLang="en-US" dirty="0"/>
              <a:t>。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70784" y="3653793"/>
            <a:ext cx="8229600" cy="9182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的所有公因子中最大的，称为</a:t>
            </a: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最大公因子</a:t>
            </a:r>
            <a:r>
              <a:rPr lang="zh-CN" altLang="en-US" dirty="0"/>
              <a:t>，记为</a:t>
            </a:r>
            <a:r>
              <a:rPr lang="en-US" altLang="zh-CN" dirty="0" err="1"/>
              <a:t>gcd</a:t>
            </a:r>
            <a:r>
              <a:rPr lang="en-US" altLang="zh-CN" dirty="0"/>
              <a:t> (</a:t>
            </a:r>
            <a:r>
              <a:rPr lang="en-US" altLang="zh-CN" i="1" dirty="0"/>
              <a:t>a</a:t>
            </a:r>
            <a:r>
              <a:rPr lang="en-US" altLang="zh-CN" dirty="0"/>
              <a:t>, b) </a:t>
            </a:r>
            <a:r>
              <a:rPr lang="zh-CN" altLang="en-US" dirty="0"/>
              <a:t>或者 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, b)</a:t>
            </a:r>
            <a:r>
              <a:rPr lang="zh-CN" altLang="en-US" dirty="0"/>
              <a:t>。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70784" y="4653914"/>
            <a:ext cx="8097355" cy="2038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如果正整数</a:t>
            </a:r>
            <a:r>
              <a:rPr lang="en-US" altLang="zh-CN" dirty="0"/>
              <a:t>d</a:t>
            </a:r>
            <a:r>
              <a:rPr lang="zh-CN" altLang="en-US" dirty="0"/>
              <a:t>满足：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d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的公因子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）对</a:t>
            </a: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任何</a:t>
            </a:r>
            <a:r>
              <a:rPr lang="zh-CN" altLang="en-US" dirty="0"/>
              <a:t>一个公因子</a:t>
            </a:r>
            <a:r>
              <a:rPr lang="en-US" altLang="zh-CN" dirty="0"/>
              <a:t>c</a:t>
            </a:r>
            <a:r>
              <a:rPr lang="zh-CN" altLang="en-US" dirty="0"/>
              <a:t>，有</a:t>
            </a:r>
            <a:r>
              <a:rPr lang="en-US" altLang="zh-CN" dirty="0"/>
              <a:t>c | 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则，</a:t>
            </a:r>
            <a:r>
              <a:rPr lang="en-US" altLang="zh-CN" dirty="0"/>
              <a:t>d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的最大公因子</a:t>
            </a:r>
          </a:p>
        </p:txBody>
      </p:sp>
      <p:sp>
        <p:nvSpPr>
          <p:cNvPr id="15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45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3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>
              <a:xfrm>
                <a:off x="527990" y="1527614"/>
                <a:ext cx="8152372" cy="689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关于模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的逆元。</a:t>
                </a:r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90" y="1527614"/>
                <a:ext cx="8152372" cy="689067"/>
              </a:xfrm>
              <a:prstGeom prst="rect">
                <a:avLst/>
              </a:prstGeom>
              <a:blipFill rotWithShape="0">
                <a:blip r:embed="rId4"/>
                <a:stretch>
                  <a:fillRect l="-1346" t="-19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99226" y="2168985"/>
            <a:ext cx="8173278" cy="53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dirty="0">
                <a:latin typeface="楷体_GB2312" pitchFamily="49" charset="-122"/>
              </a:rPr>
              <a:t>例：求</a:t>
            </a:r>
            <a:r>
              <a:rPr lang="en-US" altLang="zh-CN" dirty="0">
                <a:latin typeface="楷体_GB2312" pitchFamily="49" charset="-122"/>
              </a:rPr>
              <a:t>61</a:t>
            </a:r>
            <a:r>
              <a:rPr lang="zh-CN" altLang="en-US" dirty="0">
                <a:latin typeface="楷体_GB2312" pitchFamily="49" charset="-122"/>
              </a:rPr>
              <a:t>关于模</a:t>
            </a:r>
            <a:r>
              <a:rPr lang="en-US" altLang="zh-CN" dirty="0">
                <a:latin typeface="楷体_GB2312" pitchFamily="49" charset="-122"/>
              </a:rPr>
              <a:t>105</a:t>
            </a:r>
            <a:r>
              <a:rPr lang="zh-CN" altLang="en-US" dirty="0">
                <a:latin typeface="楷体_GB2312" pitchFamily="49" charset="-122"/>
              </a:rPr>
              <a:t>的逆。</a:t>
            </a: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586473"/>
              </p:ext>
            </p:extLst>
          </p:nvPr>
        </p:nvGraphicFramePr>
        <p:xfrm>
          <a:off x="2619571" y="3382039"/>
          <a:ext cx="6248455" cy="135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位图图像" r:id="rId5" imgW="5125165" imgH="1114581" progId="Paint.Picture">
                  <p:embed/>
                </p:oleObj>
              </mc:Choice>
              <mc:Fallback>
                <p:oleObj name="位图图像" r:id="rId5" imgW="5125165" imgH="11145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571" y="3382039"/>
                        <a:ext cx="6248455" cy="1358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99226" y="3204159"/>
            <a:ext cx="2628217" cy="3627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楷体_GB2312" pitchFamily="49" charset="-122"/>
              </a:rPr>
              <a:t>105</a:t>
            </a:r>
            <a:r>
              <a:rPr lang="zh-CN" altLang="en-US" sz="2400" dirty="0">
                <a:latin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</a:rPr>
              <a:t>61×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</a:rPr>
              <a:t>＋</a:t>
            </a:r>
            <a:r>
              <a:rPr lang="en-US" altLang="zh-CN" sz="2400" dirty="0">
                <a:latin typeface="楷体_GB2312" pitchFamily="49" charset="-122"/>
              </a:rPr>
              <a:t>44</a:t>
            </a:r>
          </a:p>
          <a:p>
            <a:pPr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61 </a:t>
            </a:r>
            <a:r>
              <a:rPr lang="zh-CN" altLang="en-US" sz="2400" dirty="0">
                <a:latin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</a:rPr>
              <a:t>44×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</a:rPr>
              <a:t>＋</a:t>
            </a:r>
            <a:r>
              <a:rPr lang="en-US" altLang="zh-CN" sz="2400" dirty="0">
                <a:latin typeface="楷体_GB2312" pitchFamily="49" charset="-122"/>
              </a:rPr>
              <a:t>17</a:t>
            </a:r>
          </a:p>
          <a:p>
            <a:pPr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44 </a:t>
            </a:r>
            <a:r>
              <a:rPr lang="zh-CN" altLang="en-US" sz="2400" dirty="0">
                <a:latin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</a:rPr>
              <a:t>17×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</a:rPr>
              <a:t>＋</a:t>
            </a:r>
            <a:r>
              <a:rPr lang="en-US" altLang="zh-CN" sz="2400" dirty="0">
                <a:latin typeface="楷体_GB2312" pitchFamily="49" charset="-122"/>
              </a:rPr>
              <a:t>10</a:t>
            </a:r>
          </a:p>
          <a:p>
            <a:pPr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17 </a:t>
            </a:r>
            <a:r>
              <a:rPr lang="zh-CN" altLang="en-US" sz="2400" dirty="0">
                <a:latin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</a:rPr>
              <a:t>10×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</a:rPr>
              <a:t>＋</a:t>
            </a:r>
            <a:r>
              <a:rPr lang="en-US" altLang="zh-CN" sz="2400" dirty="0">
                <a:latin typeface="楷体_GB2312" pitchFamily="49" charset="-122"/>
              </a:rPr>
              <a:t>7</a:t>
            </a:r>
          </a:p>
          <a:p>
            <a:pPr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10 </a:t>
            </a:r>
            <a:r>
              <a:rPr lang="zh-CN" altLang="en-US" sz="2400" dirty="0">
                <a:latin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</a:rPr>
              <a:t>7 ×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</a:rPr>
              <a:t>＋</a:t>
            </a:r>
            <a:r>
              <a:rPr lang="en-US" altLang="zh-CN" sz="2400" dirty="0">
                <a:latin typeface="楷体_GB2312" pitchFamily="49" charset="-122"/>
              </a:rPr>
              <a:t>3</a:t>
            </a:r>
          </a:p>
          <a:p>
            <a:pPr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7  </a:t>
            </a:r>
            <a:r>
              <a:rPr lang="zh-CN" altLang="en-US" sz="2400" dirty="0">
                <a:latin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</a:rPr>
              <a:t>3 ×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</a:rPr>
              <a:t>＋</a:t>
            </a:r>
            <a:r>
              <a:rPr lang="en-US" altLang="zh-CN" sz="2400" dirty="0">
                <a:latin typeface="楷体_GB2312" pitchFamily="49" charset="-122"/>
              </a:rPr>
              <a:t>1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楷体_GB2312" pitchFamily="49" charset="-122"/>
              </a:rPr>
              <a:t>3  </a:t>
            </a:r>
            <a:r>
              <a:rPr lang="zh-CN" altLang="en-US" sz="2400" dirty="0">
                <a:solidFill>
                  <a:srgbClr val="000080"/>
                </a:solidFill>
                <a:latin typeface="楷体_GB2312" pitchFamily="49" charset="-122"/>
              </a:rPr>
              <a:t>＝</a:t>
            </a:r>
            <a:r>
              <a:rPr lang="en-US" altLang="zh-CN" sz="2400" dirty="0">
                <a:solidFill>
                  <a:srgbClr val="000080"/>
                </a:solidFill>
                <a:latin typeface="楷体_GB2312" pitchFamily="49" charset="-122"/>
              </a:rPr>
              <a:t>1 ×3</a:t>
            </a:r>
            <a:r>
              <a:rPr lang="zh-CN" altLang="en-US" sz="2400" dirty="0">
                <a:solidFill>
                  <a:srgbClr val="000080"/>
                </a:solidFill>
                <a:latin typeface="楷体_GB2312" pitchFamily="49" charset="-122"/>
              </a:rPr>
              <a:t>＋</a:t>
            </a:r>
            <a:r>
              <a:rPr lang="en-US" altLang="zh-CN" sz="2400" dirty="0">
                <a:solidFill>
                  <a:srgbClr val="000080"/>
                </a:solidFill>
                <a:latin typeface="楷体_GB2312" pitchFamily="49" charset="-122"/>
              </a:rPr>
              <a:t>0</a:t>
            </a:r>
            <a:endParaRPr lang="en-US" altLang="zh-CN" sz="2400" dirty="0">
              <a:latin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/>
              <p:cNvSpPr txBox="1">
                <a:spLocks noChangeArrowheads="1"/>
              </p:cNvSpPr>
              <p:nvPr/>
            </p:nvSpPr>
            <p:spPr>
              <a:xfrm>
                <a:off x="2689098" y="5062678"/>
                <a:ext cx="6178928" cy="7148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zh-CN" altLang="en-US" dirty="0">
                    <a:latin typeface="楷体_GB2312" pitchFamily="49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楷体_GB2312" pitchFamily="49" charset="-122"/>
                  </a:rPr>
                  <a:t>为奇数（商为偶数个），则</a:t>
                </a:r>
                <a:r>
                  <a:rPr lang="en-US" altLang="zh-CN" dirty="0">
                    <a:latin typeface="楷体_GB2312" pitchFamily="49" charset="-122"/>
                  </a:rPr>
                  <a:t>31</a:t>
                </a:r>
                <a:r>
                  <a:rPr lang="zh-CN" altLang="en-US" dirty="0">
                    <a:latin typeface="楷体_GB2312" pitchFamily="49" charset="-122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楷体_GB2312" pitchFamily="49" charset="-122"/>
                  </a:rPr>
                  <a:t>）就是</a:t>
                </a:r>
                <a:r>
                  <a:rPr lang="en-US" altLang="zh-CN" dirty="0">
                    <a:latin typeface="楷体_GB2312" pitchFamily="49" charset="-122"/>
                  </a:rPr>
                  <a:t>61</a:t>
                </a:r>
                <a:r>
                  <a:rPr lang="zh-CN" altLang="en-US" dirty="0">
                    <a:latin typeface="楷体_GB2312" pitchFamily="49" charset="-122"/>
                  </a:rPr>
                  <a:t>关于模</a:t>
                </a:r>
                <a:r>
                  <a:rPr lang="en-US" altLang="zh-CN" dirty="0">
                    <a:latin typeface="楷体_GB2312" pitchFamily="49" charset="-122"/>
                  </a:rPr>
                  <a:t>105</a:t>
                </a:r>
                <a:r>
                  <a:rPr lang="zh-CN" altLang="en-US" dirty="0">
                    <a:latin typeface="楷体_GB2312" pitchFamily="49" charset="-122"/>
                  </a:rPr>
                  <a:t>的逆元</a:t>
                </a:r>
              </a:p>
            </p:txBody>
          </p:sp>
        </mc:Choice>
        <mc:Fallback xmlns="">
          <p:sp>
            <p:nvSpPr>
              <p:cNvPr id="2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098" y="5062678"/>
                <a:ext cx="6178928" cy="714864"/>
              </a:xfrm>
              <a:prstGeom prst="rect">
                <a:avLst/>
              </a:prstGeom>
              <a:blipFill rotWithShape="0">
                <a:blip r:embed="rId7"/>
                <a:stretch>
                  <a:fillRect l="-1479" t="-19492" r="-1578" b="-1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/>
          <p:cNvSpPr/>
          <p:nvPr/>
        </p:nvSpPr>
        <p:spPr>
          <a:xfrm>
            <a:off x="7985758" y="4061396"/>
            <a:ext cx="1033185" cy="80838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289375" y="2759267"/>
            <a:ext cx="3830155" cy="53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dirty="0">
                <a:latin typeface="楷体_GB2312" pitchFamily="49" charset="-122"/>
              </a:rPr>
              <a:t>先对余数辗转相除：</a:t>
            </a:r>
          </a:p>
        </p:txBody>
      </p:sp>
      <p:sp>
        <p:nvSpPr>
          <p:cNvPr id="2" name="矩形 1"/>
          <p:cNvSpPr/>
          <p:nvPr/>
        </p:nvSpPr>
        <p:spPr>
          <a:xfrm>
            <a:off x="4035638" y="5906111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</a:rPr>
              <a:t>31</a:t>
            </a:r>
            <a:r>
              <a:rPr lang="en-US" altLang="zh-CN" sz="2800" dirty="0">
                <a:latin typeface="楷体_GB2312" pitchFamily="49" charset="-122"/>
              </a:rPr>
              <a:t>×</a:t>
            </a:r>
            <a:r>
              <a:rPr lang="en-US" altLang="zh-CN" sz="2800" dirty="0">
                <a:solidFill>
                  <a:srgbClr val="0070C0"/>
                </a:solidFill>
                <a:latin typeface="楷体_GB2312" pitchFamily="49" charset="-122"/>
              </a:rPr>
              <a:t>61</a:t>
            </a:r>
            <a:r>
              <a:rPr lang="zh-CN" altLang="en-US" sz="2800" dirty="0">
                <a:latin typeface="楷体_GB2312" pitchFamily="49" charset="-122"/>
              </a:rPr>
              <a:t>＝</a:t>
            </a:r>
            <a:r>
              <a:rPr lang="en-US" altLang="zh-CN" sz="2800" dirty="0">
                <a:solidFill>
                  <a:srgbClr val="0070C0"/>
                </a:solidFill>
                <a:latin typeface="楷体_GB2312" pitchFamily="49" charset="-122"/>
              </a:rPr>
              <a:t>1891</a:t>
            </a:r>
            <a:r>
              <a:rPr lang="zh-CN" altLang="en-US" sz="2800" dirty="0">
                <a:latin typeface="楷体_GB2312" pitchFamily="49" charset="-122"/>
              </a:rPr>
              <a:t>＝</a:t>
            </a:r>
            <a:r>
              <a:rPr lang="en-US" altLang="zh-CN" sz="2800" dirty="0">
                <a:solidFill>
                  <a:srgbClr val="0070C0"/>
                </a:solidFill>
                <a:latin typeface="楷体_GB2312" pitchFamily="49" charset="-122"/>
              </a:rPr>
              <a:t>105</a:t>
            </a:r>
            <a:r>
              <a:rPr lang="en-US" altLang="zh-CN" sz="2800" dirty="0">
                <a:latin typeface="楷体_GB2312" pitchFamily="49" charset="-122"/>
              </a:rPr>
              <a:t>×18</a:t>
            </a:r>
            <a:r>
              <a:rPr lang="zh-CN" altLang="en-US" sz="2800" dirty="0">
                <a:latin typeface="楷体_GB2312" pitchFamily="49" charset="-122"/>
              </a:rPr>
              <a:t>＋</a:t>
            </a:r>
            <a:r>
              <a:rPr lang="en-US" altLang="zh-CN" sz="2800" dirty="0">
                <a:latin typeface="楷体_GB2312" pitchFamily="49" charset="-122"/>
              </a:rPr>
              <a:t>1</a:t>
            </a:r>
            <a:endParaRPr lang="zh-CN" altLang="en-US" sz="2800" dirty="0"/>
          </a:p>
        </p:txBody>
      </p:sp>
      <p:sp>
        <p:nvSpPr>
          <p:cNvPr id="25" name="TextBox 54"/>
          <p:cNvSpPr txBox="1"/>
          <p:nvPr/>
        </p:nvSpPr>
        <p:spPr>
          <a:xfrm>
            <a:off x="615626" y="364150"/>
            <a:ext cx="3596155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2.6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辗转相除求逆元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08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24" grpId="0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>
              <a:xfrm>
                <a:off x="527990" y="1527614"/>
                <a:ext cx="8152372" cy="689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关于模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的逆元。</a:t>
                </a:r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90" y="1527614"/>
                <a:ext cx="8152372" cy="689067"/>
              </a:xfrm>
              <a:prstGeom prst="rect">
                <a:avLst/>
              </a:prstGeom>
              <a:blipFill rotWithShape="0">
                <a:blip r:embed="rId4"/>
                <a:stretch>
                  <a:fillRect l="-1346" t="-19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99226" y="2168985"/>
            <a:ext cx="8173278" cy="53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dirty="0">
                <a:latin typeface="楷体_GB2312" pitchFamily="49" charset="-122"/>
              </a:rPr>
              <a:t>例：求</a:t>
            </a:r>
            <a:r>
              <a:rPr lang="en-US" altLang="zh-CN" dirty="0">
                <a:latin typeface="楷体_GB2312" pitchFamily="49" charset="-122"/>
              </a:rPr>
              <a:t>31</a:t>
            </a:r>
            <a:r>
              <a:rPr lang="zh-CN" altLang="en-US" dirty="0">
                <a:latin typeface="楷体_GB2312" pitchFamily="49" charset="-122"/>
              </a:rPr>
              <a:t>关于模</a:t>
            </a:r>
            <a:r>
              <a:rPr lang="en-US" altLang="zh-CN" dirty="0">
                <a:latin typeface="楷体_GB2312" pitchFamily="49" charset="-122"/>
              </a:rPr>
              <a:t>105</a:t>
            </a:r>
            <a:r>
              <a:rPr lang="zh-CN" altLang="en-US" dirty="0">
                <a:latin typeface="楷体_GB2312" pitchFamily="49" charset="-122"/>
              </a:rPr>
              <a:t>的逆。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99226" y="3204159"/>
            <a:ext cx="2628217" cy="3037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altLang="zh-CN" sz="2400" dirty="0">
                <a:latin typeface="楷体_GB2312" pitchFamily="49" charset="-122"/>
              </a:rPr>
              <a:t>105</a:t>
            </a:r>
            <a:r>
              <a:rPr lang="zh-CN" altLang="en-US" sz="2400" dirty="0">
                <a:latin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</a:rPr>
              <a:t>31×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</a:rPr>
              <a:t>3</a:t>
            </a:r>
            <a:r>
              <a:rPr lang="zh-CN" altLang="en-US" sz="2400" dirty="0">
                <a:latin typeface="楷体_GB2312" pitchFamily="49" charset="-122"/>
              </a:rPr>
              <a:t>＋</a:t>
            </a:r>
            <a:r>
              <a:rPr lang="en-US" altLang="zh-CN" sz="2400" dirty="0">
                <a:latin typeface="楷体_GB2312" pitchFamily="49" charset="-122"/>
              </a:rPr>
              <a:t>12</a:t>
            </a:r>
          </a:p>
          <a:p>
            <a:pPr algn="just">
              <a:buNone/>
            </a:pPr>
            <a:r>
              <a:rPr lang="en-US" altLang="zh-CN" sz="2400" dirty="0">
                <a:latin typeface="楷体_GB2312" pitchFamily="49" charset="-122"/>
              </a:rPr>
              <a:t>31 </a:t>
            </a:r>
            <a:r>
              <a:rPr lang="zh-CN" altLang="en-US" sz="2400" dirty="0">
                <a:latin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</a:rPr>
              <a:t>12×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</a:rPr>
              <a:t>＋</a:t>
            </a:r>
            <a:r>
              <a:rPr lang="en-US" altLang="zh-CN" sz="2400" dirty="0">
                <a:latin typeface="楷体_GB2312" pitchFamily="49" charset="-122"/>
              </a:rPr>
              <a:t>7</a:t>
            </a:r>
          </a:p>
          <a:p>
            <a:pPr algn="just">
              <a:buNone/>
            </a:pPr>
            <a:r>
              <a:rPr lang="en-US" altLang="zh-CN" sz="2400" dirty="0">
                <a:latin typeface="楷体_GB2312" pitchFamily="49" charset="-122"/>
              </a:rPr>
              <a:t>12 </a:t>
            </a:r>
            <a:r>
              <a:rPr lang="zh-CN" altLang="en-US" sz="2400" dirty="0">
                <a:latin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</a:rPr>
              <a:t>7 ×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</a:rPr>
              <a:t>＋</a:t>
            </a:r>
            <a:r>
              <a:rPr lang="en-US" altLang="zh-CN" sz="2400" dirty="0">
                <a:latin typeface="楷体_GB2312" pitchFamily="49" charset="-122"/>
              </a:rPr>
              <a:t>5</a:t>
            </a:r>
          </a:p>
          <a:p>
            <a:pPr algn="just">
              <a:buNone/>
            </a:pPr>
            <a:r>
              <a:rPr lang="en-US" altLang="zh-CN" sz="2400" dirty="0">
                <a:latin typeface="楷体_GB2312" pitchFamily="49" charset="-122"/>
              </a:rPr>
              <a:t>7 </a:t>
            </a:r>
            <a:r>
              <a:rPr lang="zh-CN" altLang="en-US" sz="2400" dirty="0">
                <a:latin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</a:rPr>
              <a:t>5 ×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</a:rPr>
              <a:t>＋</a:t>
            </a:r>
            <a:r>
              <a:rPr lang="en-US" altLang="zh-CN" sz="2400" dirty="0">
                <a:latin typeface="楷体_GB2312" pitchFamily="49" charset="-122"/>
              </a:rPr>
              <a:t>2</a:t>
            </a:r>
          </a:p>
          <a:p>
            <a:pPr algn="just">
              <a:buNone/>
            </a:pPr>
            <a:r>
              <a:rPr lang="en-US" altLang="zh-CN" sz="2400" dirty="0">
                <a:latin typeface="楷体_GB2312" pitchFamily="49" charset="-122"/>
              </a:rPr>
              <a:t>5 </a:t>
            </a:r>
            <a:r>
              <a:rPr lang="zh-CN" altLang="en-US" sz="2400" dirty="0">
                <a:latin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</a:rPr>
              <a:t>2 ×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</a:rPr>
              <a:t>＋</a:t>
            </a:r>
            <a:r>
              <a:rPr lang="en-US" altLang="zh-CN" sz="2400" dirty="0">
                <a:latin typeface="楷体_GB2312" pitchFamily="49" charset="-122"/>
              </a:rPr>
              <a:t>1</a:t>
            </a:r>
          </a:p>
          <a:p>
            <a:pPr algn="just">
              <a:buNone/>
            </a:pPr>
            <a:r>
              <a:rPr lang="en-US" altLang="zh-CN" sz="2400" dirty="0">
                <a:solidFill>
                  <a:srgbClr val="000080"/>
                </a:solidFill>
                <a:latin typeface="楷体_GB2312" pitchFamily="49" charset="-122"/>
              </a:rPr>
              <a:t>2 </a:t>
            </a:r>
            <a:r>
              <a:rPr lang="zh-CN" altLang="en-US" sz="2400" dirty="0">
                <a:solidFill>
                  <a:srgbClr val="000080"/>
                </a:solidFill>
                <a:latin typeface="楷体_GB2312" pitchFamily="49" charset="-122"/>
              </a:rPr>
              <a:t>＝</a:t>
            </a:r>
            <a:r>
              <a:rPr lang="en-US" altLang="zh-CN" sz="2400" dirty="0">
                <a:solidFill>
                  <a:srgbClr val="000080"/>
                </a:solidFill>
                <a:latin typeface="楷体_GB2312" pitchFamily="49" charset="-122"/>
              </a:rPr>
              <a:t>1 ×2</a:t>
            </a:r>
            <a:r>
              <a:rPr lang="zh-CN" altLang="en-US" sz="2400" dirty="0">
                <a:solidFill>
                  <a:srgbClr val="000080"/>
                </a:solidFill>
                <a:latin typeface="楷体_GB2312" pitchFamily="49" charset="-122"/>
              </a:rPr>
              <a:t>＋</a:t>
            </a:r>
            <a:r>
              <a:rPr lang="en-US" altLang="zh-CN" sz="2400" dirty="0">
                <a:solidFill>
                  <a:srgbClr val="000080"/>
                </a:solidFill>
                <a:latin typeface="楷体_GB2312" pitchFamily="49" charset="-122"/>
              </a:rPr>
              <a:t>0</a:t>
            </a:r>
            <a:endParaRPr lang="en-US" altLang="zh-CN" sz="2400" dirty="0">
              <a:latin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/>
              <p:cNvSpPr txBox="1">
                <a:spLocks noChangeArrowheads="1"/>
              </p:cNvSpPr>
              <p:nvPr/>
            </p:nvSpPr>
            <p:spPr>
              <a:xfrm>
                <a:off x="2689097" y="5062677"/>
                <a:ext cx="6219338" cy="11790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zh-CN" altLang="en-US" dirty="0">
                    <a:latin typeface="楷体_GB2312" pitchFamily="49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楷体_GB2312" pitchFamily="49" charset="-122"/>
                  </a:rPr>
                  <a:t>为偶数（商为奇数个），所以，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楷体_GB2312" pitchFamily="49" charset="-122"/>
                  </a:rPr>
                  <a:t>才是所求逆元，即</a:t>
                </a:r>
              </a:p>
            </p:txBody>
          </p:sp>
        </mc:Choice>
        <mc:Fallback xmlns="">
          <p:sp>
            <p:nvSpPr>
              <p:cNvPr id="2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097" y="5062677"/>
                <a:ext cx="6219338" cy="1179097"/>
              </a:xfrm>
              <a:prstGeom prst="rect">
                <a:avLst/>
              </a:prstGeom>
              <a:blipFill rotWithShape="0">
                <a:blip r:embed="rId5"/>
                <a:stretch>
                  <a:fillRect l="-1961" t="-3608" r="-2059" b="-3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289375" y="2759267"/>
            <a:ext cx="3830155" cy="53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dirty="0">
                <a:latin typeface="楷体_GB2312" pitchFamily="49" charset="-122"/>
              </a:rPr>
              <a:t>先对余数辗转相除：</a:t>
            </a:r>
          </a:p>
        </p:txBody>
      </p:sp>
      <p:graphicFrame>
        <p:nvGraphicFramePr>
          <p:cNvPr id="16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18138378"/>
              </p:ext>
            </p:extLst>
          </p:nvPr>
        </p:nvGraphicFramePr>
        <p:xfrm>
          <a:off x="2787035" y="3347069"/>
          <a:ext cx="61214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位图图像" r:id="rId6" imgW="4447619" imgH="1114581" progId="Paint.Picture">
                  <p:embed/>
                </p:oleObj>
              </mc:Choice>
              <mc:Fallback>
                <p:oleObj name="位图图像" r:id="rId6" imgW="4447619" imgH="11145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035" y="3347069"/>
                        <a:ext cx="6121400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椭圆 21"/>
          <p:cNvSpPr/>
          <p:nvPr/>
        </p:nvSpPr>
        <p:spPr>
          <a:xfrm>
            <a:off x="7985758" y="4061396"/>
            <a:ext cx="1033185" cy="80838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16586" y="619218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楷体_GB2312" pitchFamily="49" charset="-122"/>
              </a:rPr>
              <a:t>105-</a:t>
            </a:r>
            <a:r>
              <a:rPr lang="en-US" altLang="zh-CN" sz="2800" dirty="0">
                <a:solidFill>
                  <a:srgbClr val="0070C0"/>
                </a:solidFill>
                <a:latin typeface="楷体_GB2312" pitchFamily="49" charset="-122"/>
              </a:rPr>
              <a:t>44</a:t>
            </a:r>
            <a:r>
              <a:rPr lang="zh-CN" altLang="en-US" sz="2800" dirty="0">
                <a:latin typeface="楷体_GB2312" pitchFamily="49" charset="-122"/>
              </a:rPr>
              <a:t>＝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</a:rPr>
              <a:t>61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5" name="TextBox 54"/>
          <p:cNvSpPr txBox="1"/>
          <p:nvPr/>
        </p:nvSpPr>
        <p:spPr>
          <a:xfrm>
            <a:off x="615626" y="364150"/>
            <a:ext cx="3596155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2.6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辗转相除求逆元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78494" y="4206401"/>
            <a:ext cx="40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7747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2" grpId="0" animBg="1"/>
      <p:bldP spid="18" grpId="0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>
              <a:xfrm>
                <a:off x="527990" y="1527614"/>
                <a:ext cx="8152372" cy="689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关于模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的逆元。</a:t>
                </a:r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90" y="1527614"/>
                <a:ext cx="8152372" cy="689067"/>
              </a:xfrm>
              <a:prstGeom prst="rect">
                <a:avLst/>
              </a:prstGeom>
              <a:blipFill rotWithShape="0">
                <a:blip r:embed="rId3"/>
                <a:stretch>
                  <a:fillRect l="-1346" t="-19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99225" y="2168985"/>
            <a:ext cx="8600217" cy="1435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dirty="0">
                <a:latin typeface="楷体_GB2312" pitchFamily="49" charset="-122"/>
              </a:rPr>
              <a:t>练习：</a:t>
            </a:r>
            <a:endParaRPr lang="en-US" altLang="zh-CN" dirty="0">
              <a:latin typeface="楷体_GB2312" pitchFamily="49" charset="-122"/>
            </a:endParaRPr>
          </a:p>
          <a:p>
            <a:pPr marL="0" indent="0" algn="just">
              <a:buNone/>
            </a:pPr>
            <a:r>
              <a:rPr lang="en-US" altLang="zh-CN" dirty="0">
                <a:latin typeface="楷体_GB2312" pitchFamily="49" charset="-122"/>
              </a:rPr>
              <a:t>1.</a:t>
            </a:r>
            <a:r>
              <a:rPr lang="zh-CN" altLang="en-US" dirty="0">
                <a:latin typeface="楷体_GB2312" pitchFamily="49" charset="-122"/>
              </a:rPr>
              <a:t>求</a:t>
            </a:r>
            <a:r>
              <a:rPr lang="en-US" altLang="zh-CN" dirty="0">
                <a:latin typeface="楷体_GB2312" pitchFamily="49" charset="-122"/>
              </a:rPr>
              <a:t>11</a:t>
            </a:r>
            <a:r>
              <a:rPr lang="zh-CN" altLang="en-US" dirty="0">
                <a:latin typeface="楷体_GB2312" pitchFamily="49" charset="-122"/>
              </a:rPr>
              <a:t>关于模</a:t>
            </a:r>
            <a:r>
              <a:rPr lang="en-US" altLang="zh-CN" dirty="0">
                <a:latin typeface="楷体_GB2312" pitchFamily="49" charset="-122"/>
              </a:rPr>
              <a:t>210</a:t>
            </a:r>
            <a:r>
              <a:rPr lang="zh-CN" altLang="en-US" dirty="0">
                <a:latin typeface="楷体_GB2312" pitchFamily="49" charset="-122"/>
              </a:rPr>
              <a:t>的逆。</a:t>
            </a:r>
            <a:endParaRPr lang="en-US" altLang="zh-CN" dirty="0">
              <a:latin typeface="楷体_GB2312" pitchFamily="49" charset="-122"/>
            </a:endParaRPr>
          </a:p>
          <a:p>
            <a:pPr marL="0" indent="0" algn="just">
              <a:buNone/>
            </a:pPr>
            <a:r>
              <a:rPr lang="en-US" altLang="zh-CN" dirty="0">
                <a:latin typeface="楷体_GB2312" pitchFamily="49" charset="-122"/>
              </a:rPr>
              <a:t>2.</a:t>
            </a:r>
            <a:r>
              <a:rPr lang="zh-CN" altLang="en-US" dirty="0">
                <a:latin typeface="楷体_GB2312" pitchFamily="49" charset="-122"/>
              </a:rPr>
              <a:t>求</a:t>
            </a:r>
            <a:r>
              <a:rPr lang="en-US" altLang="zh-CN" dirty="0">
                <a:latin typeface="楷体_GB2312" pitchFamily="49" charset="-122"/>
              </a:rPr>
              <a:t>191</a:t>
            </a:r>
            <a:r>
              <a:rPr lang="zh-CN" altLang="en-US" dirty="0">
                <a:latin typeface="楷体_GB2312" pitchFamily="49" charset="-122"/>
              </a:rPr>
              <a:t>关于模</a:t>
            </a:r>
            <a:r>
              <a:rPr lang="en-US" altLang="zh-CN" dirty="0">
                <a:latin typeface="楷体_GB2312" pitchFamily="49" charset="-122"/>
              </a:rPr>
              <a:t>210</a:t>
            </a:r>
            <a:r>
              <a:rPr lang="zh-CN" altLang="en-US" dirty="0">
                <a:latin typeface="楷体_GB2312" pitchFamily="49" charset="-122"/>
              </a:rPr>
              <a:t>的逆。</a:t>
            </a:r>
          </a:p>
        </p:txBody>
      </p:sp>
      <p:sp>
        <p:nvSpPr>
          <p:cNvPr id="25" name="TextBox 54"/>
          <p:cNvSpPr txBox="1"/>
          <p:nvPr/>
        </p:nvSpPr>
        <p:spPr>
          <a:xfrm>
            <a:off x="615626" y="364150"/>
            <a:ext cx="3596155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2.6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辗转相除求逆元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72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>
              <a:xfrm>
                <a:off x="527990" y="1527614"/>
                <a:ext cx="8152372" cy="689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关于模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的逆元。</a:t>
                </a:r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90" y="1527614"/>
                <a:ext cx="8152372" cy="689067"/>
              </a:xfrm>
              <a:prstGeom prst="rect">
                <a:avLst/>
              </a:prstGeom>
              <a:blipFill rotWithShape="0">
                <a:blip r:embed="rId3"/>
                <a:stretch>
                  <a:fillRect l="-1346" t="-19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99226" y="3204160"/>
            <a:ext cx="3153574" cy="128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altLang="zh-CN" dirty="0">
                <a:latin typeface="楷体_GB2312" pitchFamily="49" charset="-122"/>
              </a:rPr>
              <a:t>210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11×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</a:rPr>
              <a:t>19</a:t>
            </a:r>
            <a:r>
              <a:rPr lang="zh-CN" altLang="en-US" dirty="0">
                <a:latin typeface="楷体_GB2312" pitchFamily="49" charset="-122"/>
              </a:rPr>
              <a:t>＋</a:t>
            </a:r>
            <a:r>
              <a:rPr lang="en-US" altLang="zh-CN" dirty="0">
                <a:latin typeface="楷体_GB2312" pitchFamily="49" charset="-122"/>
              </a:rPr>
              <a:t>1</a:t>
            </a:r>
          </a:p>
          <a:p>
            <a:pPr algn="just">
              <a:buNone/>
            </a:pPr>
            <a:r>
              <a:rPr lang="en-US" altLang="zh-CN" dirty="0">
                <a:latin typeface="楷体_GB2312" pitchFamily="49" charset="-122"/>
              </a:rPr>
              <a:t>11 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1×11+0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/>
              <p:cNvSpPr txBox="1">
                <a:spLocks noChangeArrowheads="1"/>
              </p:cNvSpPr>
              <p:nvPr/>
            </p:nvSpPr>
            <p:spPr>
              <a:xfrm>
                <a:off x="6408731" y="4132214"/>
                <a:ext cx="2667035" cy="8780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zh-CN" altLang="en-US" dirty="0">
                    <a:latin typeface="楷体_GB2312" pitchFamily="49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楷体_GB2312" pitchFamily="49" charset="-122"/>
                  </a:rPr>
                  <a:t>为偶数</a:t>
                </a:r>
              </a:p>
            </p:txBody>
          </p:sp>
        </mc:Choice>
        <mc:Fallback xmlns="">
          <p:sp>
            <p:nvSpPr>
              <p:cNvPr id="2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31" y="4132214"/>
                <a:ext cx="2667035" cy="878045"/>
              </a:xfrm>
              <a:prstGeom prst="rect">
                <a:avLst/>
              </a:prstGeom>
              <a:blipFill rotWithShape="0">
                <a:blip r:embed="rId4"/>
                <a:stretch>
                  <a:fillRect l="-4566" t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99225" y="4390903"/>
                <a:ext cx="35277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latin typeface="楷体_GB2312" pitchFamily="49" charset="-122"/>
                  </a:rPr>
                  <a:t>210-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楷体_GB2312" pitchFamily="49" charset="-122"/>
                  </a:rPr>
                  <a:t>19</a:t>
                </a:r>
                <a:r>
                  <a:rPr lang="zh-CN" altLang="en-US" sz="2800" dirty="0">
                    <a:latin typeface="楷体_GB2312" pitchFamily="49" charset="-122"/>
                  </a:rPr>
                  <a:t>＝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楷体_GB2312" pitchFamily="49" charset="-122"/>
                  </a:rPr>
                  <a:t>191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5" y="4390903"/>
                <a:ext cx="352776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6279" r="-2249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99225" y="2168985"/>
            <a:ext cx="8600217" cy="1435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dirty="0">
                <a:latin typeface="楷体_GB2312" pitchFamily="49" charset="-122"/>
              </a:rPr>
              <a:t>练习：</a:t>
            </a:r>
            <a:endParaRPr lang="en-US" altLang="zh-CN" dirty="0">
              <a:latin typeface="楷体_GB2312" pitchFamily="49" charset="-122"/>
            </a:endParaRPr>
          </a:p>
          <a:p>
            <a:pPr marL="0" indent="0" algn="just">
              <a:buNone/>
            </a:pPr>
            <a:r>
              <a:rPr lang="en-US" altLang="zh-CN" dirty="0">
                <a:latin typeface="楷体_GB2312" pitchFamily="49" charset="-122"/>
              </a:rPr>
              <a:t>1.</a:t>
            </a:r>
            <a:r>
              <a:rPr lang="zh-CN" altLang="en-US" dirty="0">
                <a:latin typeface="楷体_GB2312" pitchFamily="49" charset="-122"/>
              </a:rPr>
              <a:t>求</a:t>
            </a:r>
            <a:r>
              <a:rPr lang="en-US" altLang="zh-CN" dirty="0">
                <a:latin typeface="楷体_GB2312" pitchFamily="49" charset="-122"/>
              </a:rPr>
              <a:t>11</a:t>
            </a:r>
            <a:r>
              <a:rPr lang="zh-CN" altLang="en-US" dirty="0">
                <a:latin typeface="楷体_GB2312" pitchFamily="49" charset="-122"/>
              </a:rPr>
              <a:t>关于模</a:t>
            </a:r>
            <a:r>
              <a:rPr lang="en-US" altLang="zh-CN" dirty="0">
                <a:latin typeface="楷体_GB2312" pitchFamily="49" charset="-122"/>
              </a:rPr>
              <a:t>210</a:t>
            </a:r>
            <a:r>
              <a:rPr lang="zh-CN" altLang="en-US" dirty="0">
                <a:latin typeface="楷体_GB2312" pitchFamily="49" charset="-122"/>
              </a:rPr>
              <a:t>的逆。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732502" y="2240939"/>
                <a:ext cx="4360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3200" dirty="0">
                    <a:solidFill>
                      <a:srgbClr val="0070C0"/>
                    </a:solidFill>
                  </a:rPr>
                  <a:t>9</a:t>
                </a:r>
                <a:endParaRPr lang="zh-CN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02" y="2240939"/>
                <a:ext cx="436017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4167" t="-25000" r="-55556" b="-5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742487" y="3507315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487" y="3507315"/>
                <a:ext cx="32060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732502" y="3507315"/>
                <a:ext cx="548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02" y="3507315"/>
                <a:ext cx="548227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6006615" y="2828969"/>
            <a:ext cx="1" cy="65063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383447" y="4192311"/>
                <a:ext cx="8940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447" y="4192311"/>
                <a:ext cx="894027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732713" y="4132214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713" y="4132214"/>
                <a:ext cx="676018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96966" y="5998224"/>
                <a:ext cx="55202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191 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=2101=210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×10+1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66" y="5998224"/>
                <a:ext cx="552029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99225" y="5305127"/>
                <a:ext cx="41842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191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210 =1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5" y="5305127"/>
                <a:ext cx="4184222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>
            <a:endCxn id="2" idx="1"/>
          </p:cNvCxnSpPr>
          <p:nvPr/>
        </p:nvCxnSpPr>
        <p:spPr>
          <a:xfrm flipV="1">
            <a:off x="2186769" y="2487161"/>
            <a:ext cx="3545733" cy="79749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54"/>
          <p:cNvSpPr txBox="1"/>
          <p:nvPr/>
        </p:nvSpPr>
        <p:spPr>
          <a:xfrm>
            <a:off x="615626" y="364150"/>
            <a:ext cx="3596155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2.6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辗转相除求逆元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8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18" grpId="0"/>
      <p:bldP spid="2" grpId="0"/>
      <p:bldP spid="15" grpId="0"/>
      <p:bldP spid="17" grpId="0"/>
      <p:bldP spid="9" grpId="0"/>
      <p:bldP spid="22" grpId="0"/>
      <p:bldP spid="24" grpId="0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>
              <a:xfrm>
                <a:off x="527990" y="1527614"/>
                <a:ext cx="8152372" cy="689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关于模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的逆元。</a:t>
                </a:r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90" y="1527614"/>
                <a:ext cx="8152372" cy="689067"/>
              </a:xfrm>
              <a:prstGeom prst="rect">
                <a:avLst/>
              </a:prstGeom>
              <a:blipFill rotWithShape="0">
                <a:blip r:embed="rId3"/>
                <a:stretch>
                  <a:fillRect l="-1346" t="-19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99225" y="3204160"/>
            <a:ext cx="3896097" cy="1749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altLang="zh-CN" dirty="0">
                <a:latin typeface="楷体_GB2312" pitchFamily="49" charset="-122"/>
              </a:rPr>
              <a:t>210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191×</a:t>
            </a:r>
            <a:r>
              <a:rPr lang="en-US" altLang="zh-CN" b="1" dirty="0">
                <a:latin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</a:rPr>
              <a:t>＋</a:t>
            </a:r>
            <a:r>
              <a:rPr lang="en-US" altLang="zh-CN" dirty="0">
                <a:latin typeface="楷体_GB2312" pitchFamily="49" charset="-122"/>
              </a:rPr>
              <a:t>19</a:t>
            </a:r>
          </a:p>
          <a:p>
            <a:pPr algn="just">
              <a:buNone/>
            </a:pPr>
            <a:r>
              <a:rPr lang="en-US" altLang="zh-CN" dirty="0">
                <a:latin typeface="楷体_GB2312" pitchFamily="49" charset="-122"/>
              </a:rPr>
              <a:t>191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19×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</a:rPr>
              <a:t>10</a:t>
            </a:r>
            <a:r>
              <a:rPr lang="zh-CN" altLang="en-US" dirty="0">
                <a:latin typeface="楷体_GB2312" pitchFamily="49" charset="-122"/>
              </a:rPr>
              <a:t>＋</a:t>
            </a:r>
            <a:r>
              <a:rPr lang="en-US" altLang="zh-CN" dirty="0">
                <a:latin typeface="楷体_GB2312" pitchFamily="49" charset="-122"/>
              </a:rPr>
              <a:t>1</a:t>
            </a:r>
          </a:p>
          <a:p>
            <a:pPr algn="just">
              <a:buNone/>
            </a:pPr>
            <a:r>
              <a:rPr lang="en-US" altLang="zh-CN" dirty="0">
                <a:latin typeface="楷体_GB2312" pitchFamily="49" charset="-122"/>
              </a:rPr>
              <a:t>19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1×</a:t>
            </a:r>
            <a:r>
              <a:rPr lang="en-US" altLang="zh-CN" b="1" dirty="0">
                <a:latin typeface="楷体_GB2312" pitchFamily="49" charset="-122"/>
              </a:rPr>
              <a:t>19</a:t>
            </a:r>
            <a:endParaRPr lang="en-US" altLang="zh-CN" dirty="0">
              <a:latin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/>
              <p:cNvSpPr txBox="1">
                <a:spLocks noChangeArrowheads="1"/>
              </p:cNvSpPr>
              <p:nvPr/>
            </p:nvSpPr>
            <p:spPr>
              <a:xfrm>
                <a:off x="5996293" y="5088308"/>
                <a:ext cx="2667035" cy="8780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zh-CN" altLang="en-US" dirty="0">
                    <a:latin typeface="楷体_GB2312" pitchFamily="49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楷体_GB2312" pitchFamily="49" charset="-122"/>
                  </a:rPr>
                  <a:t>为奇数</a:t>
                </a:r>
              </a:p>
            </p:txBody>
          </p:sp>
        </mc:Choice>
        <mc:Fallback xmlns="">
          <p:sp>
            <p:nvSpPr>
              <p:cNvPr id="2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293" y="5088308"/>
                <a:ext cx="2667035" cy="878045"/>
              </a:xfrm>
              <a:prstGeom prst="rect">
                <a:avLst/>
              </a:prstGeom>
              <a:blipFill rotWithShape="0">
                <a:blip r:embed="rId4"/>
                <a:stretch>
                  <a:fillRect l="-4805" t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99225" y="2168985"/>
            <a:ext cx="8600217" cy="1435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dirty="0">
                <a:latin typeface="楷体_GB2312" pitchFamily="49" charset="-122"/>
              </a:rPr>
              <a:t>练习：</a:t>
            </a:r>
            <a:endParaRPr lang="en-US" altLang="zh-CN" dirty="0">
              <a:latin typeface="楷体_GB2312" pitchFamily="49" charset="-122"/>
            </a:endParaRPr>
          </a:p>
          <a:p>
            <a:pPr marL="0" indent="0" algn="just">
              <a:buNone/>
            </a:pPr>
            <a:r>
              <a:rPr lang="en-US" altLang="zh-CN" dirty="0">
                <a:latin typeface="楷体_GB2312" pitchFamily="49" charset="-122"/>
              </a:rPr>
              <a:t>1.</a:t>
            </a:r>
            <a:r>
              <a:rPr lang="zh-CN" altLang="en-US" dirty="0">
                <a:latin typeface="楷体_GB2312" pitchFamily="49" charset="-122"/>
              </a:rPr>
              <a:t>求</a:t>
            </a:r>
            <a:r>
              <a:rPr lang="en-US" altLang="zh-CN" dirty="0">
                <a:latin typeface="楷体_GB2312" pitchFamily="49" charset="-122"/>
              </a:rPr>
              <a:t>191</a:t>
            </a:r>
            <a:r>
              <a:rPr lang="zh-CN" altLang="en-US" dirty="0">
                <a:latin typeface="楷体_GB2312" pitchFamily="49" charset="-122"/>
              </a:rPr>
              <a:t>关于模</a:t>
            </a:r>
            <a:r>
              <a:rPr lang="en-US" altLang="zh-CN" dirty="0">
                <a:latin typeface="楷体_GB2312" pitchFamily="49" charset="-122"/>
              </a:rPr>
              <a:t>210</a:t>
            </a:r>
            <a:r>
              <a:rPr lang="zh-CN" altLang="en-US" dirty="0">
                <a:latin typeface="楷体_GB2312" pitchFamily="49" charset="-122"/>
              </a:rPr>
              <a:t>的逆。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732502" y="1866858"/>
                <a:ext cx="548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02" y="1866858"/>
                <a:ext cx="54822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742487" y="3507315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487" y="3507315"/>
                <a:ext cx="320601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732502" y="3507315"/>
                <a:ext cx="548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02" y="3507315"/>
                <a:ext cx="54822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385065" y="4173891"/>
                <a:ext cx="8940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065" y="4173891"/>
                <a:ext cx="894027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732713" y="4132214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713" y="4132214"/>
                <a:ext cx="676018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96966" y="5998224"/>
                <a:ext cx="55202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11 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=2101=210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×10+1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66" y="5998224"/>
                <a:ext cx="552029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99225" y="5305127"/>
                <a:ext cx="41842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210 =1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5" y="5305127"/>
                <a:ext cx="418422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202308" y="3464454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308" y="3464454"/>
                <a:ext cx="448841" cy="55399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440626" y="2409234"/>
                <a:ext cx="4344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626" y="2409234"/>
                <a:ext cx="434414" cy="55399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>
          <a:xfrm flipV="1">
            <a:off x="6017271" y="2879602"/>
            <a:ext cx="428983" cy="489452"/>
          </a:xfrm>
          <a:prstGeom prst="straightConnector1">
            <a:avLst/>
          </a:prstGeom>
          <a:ln w="444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762604" y="1866858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604" y="1866858"/>
                <a:ext cx="320601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/>
          <p:cNvCxnSpPr/>
          <p:nvPr/>
        </p:nvCxnSpPr>
        <p:spPr>
          <a:xfrm>
            <a:off x="5950510" y="2420360"/>
            <a:ext cx="1" cy="94869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748602" y="3507385"/>
                <a:ext cx="548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02" y="3507385"/>
                <a:ext cx="548227" cy="4924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696238" y="4132214"/>
                <a:ext cx="66652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238" y="4132214"/>
                <a:ext cx="666528" cy="58477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椭圆 34"/>
          <p:cNvSpPr/>
          <p:nvPr/>
        </p:nvSpPr>
        <p:spPr>
          <a:xfrm>
            <a:off x="6553385" y="3323825"/>
            <a:ext cx="1033185" cy="80838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54"/>
          <p:cNvSpPr txBox="1"/>
          <p:nvPr/>
        </p:nvSpPr>
        <p:spPr>
          <a:xfrm>
            <a:off x="615626" y="364150"/>
            <a:ext cx="3596155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2.6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辗转相除求逆元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395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" grpId="0"/>
      <p:bldP spid="15" grpId="0"/>
      <p:bldP spid="17" grpId="0"/>
      <p:bldP spid="9" grpId="0"/>
      <p:bldP spid="22" grpId="0"/>
      <p:bldP spid="24" grpId="0"/>
      <p:bldP spid="25" grpId="0"/>
      <p:bldP spid="27" grpId="0"/>
      <p:bldP spid="28" grpId="0"/>
      <p:bldP spid="31" grpId="0"/>
      <p:bldP spid="33" grpId="0"/>
      <p:bldP spid="34" grpId="0"/>
      <p:bldP spid="3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>
              <a:xfrm>
                <a:off x="527990" y="1527614"/>
                <a:ext cx="8152372" cy="689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关于模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的逆元。</a:t>
                </a:r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90" y="1527614"/>
                <a:ext cx="8152372" cy="689067"/>
              </a:xfrm>
              <a:prstGeom prst="rect">
                <a:avLst/>
              </a:prstGeom>
              <a:blipFill rotWithShape="0">
                <a:blip r:embed="rId3"/>
                <a:stretch>
                  <a:fillRect l="-1346" t="-19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99225" y="2168985"/>
            <a:ext cx="8600217" cy="1505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dirty="0">
                <a:latin typeface="楷体_GB2312" pitchFamily="49" charset="-122"/>
              </a:rPr>
              <a:t>课堂作业：</a:t>
            </a:r>
            <a:endParaRPr lang="en-US" altLang="zh-CN" dirty="0">
              <a:latin typeface="楷体_GB2312" pitchFamily="49" charset="-122"/>
            </a:endParaRPr>
          </a:p>
          <a:p>
            <a:pPr marL="0" indent="0" algn="just">
              <a:buNone/>
            </a:pPr>
            <a:r>
              <a:rPr lang="en-US" altLang="zh-CN" dirty="0">
                <a:latin typeface="楷体_GB2312" pitchFamily="49" charset="-122"/>
              </a:rPr>
              <a:t>1.</a:t>
            </a:r>
            <a:r>
              <a:rPr lang="zh-CN" altLang="en-US" dirty="0">
                <a:latin typeface="楷体_GB2312" pitchFamily="49" charset="-122"/>
              </a:rPr>
              <a:t>求</a:t>
            </a:r>
            <a:r>
              <a:rPr lang="en-US" altLang="zh-CN" dirty="0">
                <a:latin typeface="楷体_GB2312" pitchFamily="49" charset="-122"/>
              </a:rPr>
              <a:t>1234</a:t>
            </a:r>
            <a:r>
              <a:rPr lang="zh-CN" altLang="en-US" dirty="0">
                <a:latin typeface="楷体_GB2312" pitchFamily="49" charset="-122"/>
              </a:rPr>
              <a:t>关于模</a:t>
            </a:r>
            <a:r>
              <a:rPr lang="en-US" altLang="zh-CN" dirty="0">
                <a:latin typeface="楷体_GB2312" pitchFamily="49" charset="-122"/>
              </a:rPr>
              <a:t>4321</a:t>
            </a:r>
            <a:r>
              <a:rPr lang="zh-CN" altLang="en-US" dirty="0">
                <a:latin typeface="楷体_GB2312" pitchFamily="49" charset="-122"/>
              </a:rPr>
              <a:t>的逆。</a:t>
            </a:r>
            <a:endParaRPr lang="en-US" altLang="zh-CN" dirty="0">
              <a:latin typeface="楷体_GB2312" pitchFamily="49" charset="-122"/>
            </a:endParaRPr>
          </a:p>
          <a:p>
            <a:pPr marL="0" indent="0" algn="just">
              <a:buNone/>
            </a:pPr>
            <a:r>
              <a:rPr lang="en-US" altLang="zh-CN" dirty="0">
                <a:latin typeface="楷体_GB2312" pitchFamily="49" charset="-122"/>
              </a:rPr>
              <a:t>2.</a:t>
            </a:r>
            <a:r>
              <a:rPr lang="zh-CN" altLang="en-US" dirty="0">
                <a:latin typeface="楷体_GB2312" pitchFamily="49" charset="-122"/>
              </a:rPr>
              <a:t>求</a:t>
            </a:r>
            <a:r>
              <a:rPr lang="en-US" altLang="zh-CN" dirty="0">
                <a:latin typeface="楷体_GB2312" pitchFamily="49" charset="-122"/>
              </a:rPr>
              <a:t>550</a:t>
            </a:r>
            <a:r>
              <a:rPr lang="zh-CN" altLang="en-US" dirty="0">
                <a:latin typeface="楷体_GB2312" pitchFamily="49" charset="-122"/>
              </a:rPr>
              <a:t>关于</a:t>
            </a:r>
            <a:r>
              <a:rPr lang="en-US" altLang="zh-CN" dirty="0">
                <a:latin typeface="楷体_GB2312" pitchFamily="49" charset="-122"/>
              </a:rPr>
              <a:t>1769</a:t>
            </a:r>
            <a:r>
              <a:rPr lang="zh-CN" altLang="en-US" dirty="0">
                <a:latin typeface="楷体_GB2312" pitchFamily="49" charset="-122"/>
              </a:rPr>
              <a:t>的逆。</a:t>
            </a:r>
            <a:endParaRPr lang="zh-CN" altLang="en-US" sz="4000" dirty="0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25" name="TextBox 54"/>
          <p:cNvSpPr txBox="1"/>
          <p:nvPr/>
        </p:nvSpPr>
        <p:spPr>
          <a:xfrm>
            <a:off x="615626" y="364150"/>
            <a:ext cx="3596155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2.6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辗转相除求逆元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7990" y="3832197"/>
            <a:ext cx="774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latin typeface="楷体_GB2312" pitchFamily="49" charset="-122"/>
              </a:rPr>
              <a:t>作业请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手写并署名</a:t>
            </a:r>
            <a:r>
              <a:rPr lang="en-US" altLang="zh-CN" sz="2800" b="1" dirty="0">
                <a:latin typeface="楷体_GB2312" pitchFamily="49" charset="-122"/>
              </a:rPr>
              <a:t>(</a:t>
            </a:r>
            <a:r>
              <a:rPr lang="zh-CN" altLang="en-US" sz="2800" b="1" dirty="0">
                <a:latin typeface="楷体_GB2312" pitchFamily="49" charset="-122"/>
              </a:rPr>
              <a:t>姓名</a:t>
            </a:r>
            <a:r>
              <a:rPr lang="en-US" altLang="zh-CN" sz="2800" b="1" dirty="0">
                <a:latin typeface="楷体_GB2312" pitchFamily="49" charset="-122"/>
              </a:rPr>
              <a:t>+</a:t>
            </a:r>
            <a:r>
              <a:rPr lang="zh-CN" altLang="en-US" sz="2800" b="1" dirty="0">
                <a:latin typeface="楷体_GB2312" pitchFamily="49" charset="-122"/>
              </a:rPr>
              <a:t>班级</a:t>
            </a:r>
            <a:r>
              <a:rPr lang="en-US" altLang="zh-CN" sz="2800" b="1" dirty="0">
                <a:latin typeface="楷体_GB2312" pitchFamily="49" charset="-122"/>
              </a:rPr>
              <a:t>+</a:t>
            </a:r>
            <a:r>
              <a:rPr lang="zh-CN" altLang="en-US" sz="2800" b="1" dirty="0">
                <a:latin typeface="楷体_GB2312" pitchFamily="49" charset="-122"/>
              </a:rPr>
              <a:t>学号</a:t>
            </a:r>
            <a:r>
              <a:rPr lang="en-US" altLang="zh-CN" sz="2800" b="1" dirty="0">
                <a:latin typeface="楷体_GB2312" pitchFamily="49" charset="-122"/>
              </a:rPr>
              <a:t>)</a:t>
            </a:r>
            <a:r>
              <a:rPr lang="zh-CN" altLang="en-US" sz="2800" b="1" dirty="0">
                <a:latin typeface="楷体_GB2312" pitchFamily="49" charset="-122"/>
              </a:rPr>
              <a:t>，拍照上传</a:t>
            </a:r>
            <a:r>
              <a:rPr lang="en-US" altLang="zh-CN" sz="2800" b="1" dirty="0">
                <a:latin typeface="楷体_GB2312" pitchFamily="49" charset="-122"/>
              </a:rPr>
              <a:t>.</a:t>
            </a:r>
            <a:endParaRPr lang="zh-CN" altLang="en-US" sz="5400" b="1" dirty="0">
              <a:solidFill>
                <a:srgbClr val="FF0000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81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5626" y="1782617"/>
            <a:ext cx="6085664" cy="354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dirty="0">
                <a:latin typeface="楷体_GB2312" pitchFamily="49" charset="-122"/>
              </a:rPr>
              <a:t>因子、</a:t>
            </a:r>
            <a:r>
              <a:rPr lang="en-US" altLang="zh-CN" dirty="0" err="1">
                <a:solidFill>
                  <a:srgbClr val="FF0000"/>
                </a:solidFill>
                <a:latin typeface="楷体_GB2312" pitchFamily="49" charset="-122"/>
              </a:rPr>
              <a:t>gcd</a:t>
            </a:r>
            <a:r>
              <a:rPr lang="zh-CN" altLang="en-US" dirty="0">
                <a:latin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</a:rPr>
              <a:t>lcm</a:t>
            </a:r>
          </a:p>
          <a:p>
            <a:pPr marL="0" indent="0" algn="just">
              <a:buNone/>
            </a:pPr>
            <a:r>
              <a:rPr lang="zh-CN" altLang="en-US" dirty="0">
                <a:latin typeface="楷体_GB2312" pitchFamily="49" charset="-122"/>
              </a:rPr>
              <a:t>素数、素因子、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欧拉函数</a:t>
            </a:r>
            <a:endParaRPr lang="en-US" altLang="zh-CN" dirty="0">
              <a:solidFill>
                <a:srgbClr val="FF0000"/>
              </a:solidFill>
              <a:latin typeface="楷体_GB2312" pitchFamily="49" charset="-122"/>
            </a:endParaRPr>
          </a:p>
          <a:p>
            <a:pPr marL="0" indent="0" algn="just"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同余</a:t>
            </a:r>
            <a:endParaRPr lang="en-US" altLang="zh-CN" dirty="0">
              <a:solidFill>
                <a:srgbClr val="FF0000"/>
              </a:solidFill>
              <a:latin typeface="楷体_GB2312" pitchFamily="49" charset="-122"/>
            </a:endParaRPr>
          </a:p>
          <a:p>
            <a:pPr marL="0" indent="0" algn="just"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模运算</a:t>
            </a:r>
            <a:endParaRPr lang="en-US" altLang="zh-CN" dirty="0">
              <a:solidFill>
                <a:srgbClr val="FF0000"/>
              </a:solidFill>
              <a:latin typeface="楷体_GB2312" pitchFamily="49" charset="-122"/>
            </a:endParaRPr>
          </a:p>
          <a:p>
            <a:pPr marL="0" indent="0" algn="just">
              <a:buNone/>
            </a:pPr>
            <a:r>
              <a:rPr lang="zh-CN" altLang="en-US" dirty="0">
                <a:latin typeface="楷体_GB2312" pitchFamily="49" charset="-122"/>
              </a:rPr>
              <a:t>逆元</a:t>
            </a:r>
            <a:endParaRPr lang="en-US" altLang="zh-CN" dirty="0">
              <a:latin typeface="楷体_GB2312" pitchFamily="49" charset="-122"/>
            </a:endParaRPr>
          </a:p>
          <a:p>
            <a:pPr marL="0" indent="0" algn="just"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辗转相除法求逆元</a:t>
            </a:r>
            <a:endParaRPr lang="en-US" altLang="zh-CN" dirty="0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25" name="TextBox 54"/>
          <p:cNvSpPr txBox="1"/>
          <p:nvPr/>
        </p:nvSpPr>
        <p:spPr>
          <a:xfrm>
            <a:off x="615626" y="364150"/>
            <a:ext cx="3596155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2.7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小结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5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99226" y="1291297"/>
            <a:ext cx="8173278" cy="1201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dirty="0">
                <a:latin typeface="楷体_GB2312" pitchFamily="49" charset="-122"/>
              </a:rPr>
              <a:t>课堂练习：</a:t>
            </a:r>
            <a:endParaRPr lang="en-US" altLang="zh-CN" dirty="0">
              <a:latin typeface="楷体_GB2312" pitchFamily="49" charset="-122"/>
            </a:endParaRPr>
          </a:p>
          <a:p>
            <a:pPr algn="just"/>
            <a:r>
              <a:rPr lang="en-US" altLang="zh-CN" dirty="0">
                <a:latin typeface="楷体_GB2312" pitchFamily="49" charset="-122"/>
              </a:rPr>
              <a:t>1. </a:t>
            </a:r>
            <a:r>
              <a:rPr lang="zh-CN" altLang="en-US" dirty="0">
                <a:latin typeface="楷体_GB2312" pitchFamily="49" charset="-122"/>
              </a:rPr>
              <a:t>求</a:t>
            </a:r>
            <a:r>
              <a:rPr lang="en-US" altLang="zh-CN" dirty="0">
                <a:latin typeface="楷体_GB2312" pitchFamily="49" charset="-122"/>
              </a:rPr>
              <a:t>1234</a:t>
            </a:r>
            <a:r>
              <a:rPr lang="zh-CN" altLang="en-US" dirty="0">
                <a:latin typeface="楷体_GB2312" pitchFamily="49" charset="-122"/>
              </a:rPr>
              <a:t>关于模</a:t>
            </a:r>
            <a:r>
              <a:rPr lang="en-US" altLang="zh-CN" dirty="0">
                <a:latin typeface="楷体_GB2312" pitchFamily="49" charset="-122"/>
              </a:rPr>
              <a:t>4321</a:t>
            </a:r>
            <a:r>
              <a:rPr lang="zh-CN" altLang="en-US" dirty="0">
                <a:latin typeface="楷体_GB2312" pitchFamily="49" charset="-122"/>
              </a:rPr>
              <a:t>的逆。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99226" y="3098732"/>
            <a:ext cx="4012555" cy="305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楷体_GB2312" pitchFamily="49" charset="-122"/>
              </a:rPr>
              <a:t>4321</a:t>
            </a:r>
            <a:r>
              <a:rPr lang="zh-CN" altLang="en-US" sz="2400" dirty="0">
                <a:latin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</a:rPr>
              <a:t>1234×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</a:rPr>
              <a:t>3</a:t>
            </a:r>
            <a:r>
              <a:rPr lang="zh-CN" altLang="en-US" sz="2400" dirty="0">
                <a:latin typeface="楷体_GB2312" pitchFamily="49" charset="-122"/>
              </a:rPr>
              <a:t>＋</a:t>
            </a:r>
            <a:r>
              <a:rPr lang="en-US" altLang="zh-CN" sz="2400" dirty="0">
                <a:latin typeface="楷体_GB2312" pitchFamily="49" charset="-122"/>
              </a:rPr>
              <a:t>619</a:t>
            </a:r>
          </a:p>
          <a:p>
            <a:pPr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1234 </a:t>
            </a:r>
            <a:r>
              <a:rPr lang="zh-CN" altLang="en-US" sz="2400" dirty="0">
                <a:latin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</a:rPr>
              <a:t>619×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</a:rPr>
              <a:t>＋</a:t>
            </a:r>
            <a:r>
              <a:rPr lang="en-US" altLang="zh-CN" sz="2400" dirty="0">
                <a:latin typeface="楷体_GB2312" pitchFamily="49" charset="-122"/>
              </a:rPr>
              <a:t>615</a:t>
            </a:r>
          </a:p>
          <a:p>
            <a:pPr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619 </a:t>
            </a:r>
            <a:r>
              <a:rPr lang="zh-CN" altLang="en-US" sz="2400" dirty="0">
                <a:latin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</a:rPr>
              <a:t>615×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</a:rPr>
              <a:t>＋</a:t>
            </a:r>
            <a:r>
              <a:rPr lang="en-US" altLang="zh-CN" sz="2400" dirty="0">
                <a:latin typeface="楷体_GB2312" pitchFamily="49" charset="-122"/>
              </a:rPr>
              <a:t>4</a:t>
            </a:r>
          </a:p>
          <a:p>
            <a:pPr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615 </a:t>
            </a:r>
            <a:r>
              <a:rPr lang="zh-CN" altLang="en-US" sz="2400" dirty="0">
                <a:latin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</a:rPr>
              <a:t>4×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</a:rPr>
              <a:t>153</a:t>
            </a:r>
            <a:r>
              <a:rPr lang="zh-CN" altLang="en-US" sz="2400" dirty="0">
                <a:latin typeface="楷体_GB2312" pitchFamily="49" charset="-122"/>
              </a:rPr>
              <a:t>＋</a:t>
            </a:r>
            <a:r>
              <a:rPr lang="en-US" altLang="zh-CN" sz="2400" dirty="0">
                <a:latin typeface="楷体_GB2312" pitchFamily="49" charset="-122"/>
              </a:rPr>
              <a:t>3</a:t>
            </a:r>
          </a:p>
          <a:p>
            <a:pPr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4 </a:t>
            </a:r>
            <a:r>
              <a:rPr lang="zh-CN" altLang="en-US" sz="2400" dirty="0">
                <a:latin typeface="楷体_GB2312" pitchFamily="49" charset="-122"/>
              </a:rPr>
              <a:t>＝</a:t>
            </a:r>
            <a:r>
              <a:rPr lang="en-US" altLang="zh-CN" sz="2400" dirty="0">
                <a:latin typeface="楷体_GB2312" pitchFamily="49" charset="-122"/>
              </a:rPr>
              <a:t>3 ×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</a:rPr>
              <a:t>＋</a:t>
            </a:r>
            <a:r>
              <a:rPr lang="en-US" altLang="zh-CN" sz="2400" dirty="0">
                <a:latin typeface="楷体_GB2312" pitchFamily="49" charset="-122"/>
              </a:rPr>
              <a:t>1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楷体_GB2312" pitchFamily="49" charset="-122"/>
              </a:rPr>
              <a:t>3  </a:t>
            </a:r>
            <a:r>
              <a:rPr lang="zh-CN" altLang="en-US" sz="2400" dirty="0">
                <a:solidFill>
                  <a:srgbClr val="000080"/>
                </a:solidFill>
                <a:latin typeface="楷体_GB2312" pitchFamily="49" charset="-122"/>
              </a:rPr>
              <a:t>＝</a:t>
            </a:r>
            <a:r>
              <a:rPr lang="en-US" altLang="zh-CN" sz="2400" dirty="0">
                <a:solidFill>
                  <a:srgbClr val="000080"/>
                </a:solidFill>
                <a:latin typeface="楷体_GB2312" pitchFamily="49" charset="-122"/>
              </a:rPr>
              <a:t>1 ×3</a:t>
            </a:r>
            <a:r>
              <a:rPr lang="zh-CN" altLang="en-US" sz="2400" dirty="0">
                <a:solidFill>
                  <a:srgbClr val="000080"/>
                </a:solidFill>
                <a:latin typeface="楷体_GB2312" pitchFamily="49" charset="-122"/>
              </a:rPr>
              <a:t>＋</a:t>
            </a:r>
            <a:r>
              <a:rPr lang="en-US" altLang="zh-CN" sz="2400" dirty="0">
                <a:solidFill>
                  <a:srgbClr val="000080"/>
                </a:solidFill>
                <a:latin typeface="楷体_GB2312" pitchFamily="49" charset="-122"/>
              </a:rPr>
              <a:t>0</a:t>
            </a:r>
            <a:endParaRPr lang="en-US" altLang="zh-CN" sz="2400" dirty="0">
              <a:latin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/>
              <p:cNvSpPr txBox="1">
                <a:spLocks noChangeArrowheads="1"/>
              </p:cNvSpPr>
              <p:nvPr/>
            </p:nvSpPr>
            <p:spPr>
              <a:xfrm>
                <a:off x="2909280" y="4362195"/>
                <a:ext cx="6178928" cy="14259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zh-CN" altLang="en-US" dirty="0">
                    <a:latin typeface="楷体_GB2312" pitchFamily="49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楷体_GB2312" pitchFamily="49" charset="-122"/>
                  </a:rPr>
                  <a:t>为偶数，则</a:t>
                </a:r>
                <a:r>
                  <a:rPr lang="en-US" altLang="zh-CN" dirty="0">
                    <a:latin typeface="楷体_GB2312" pitchFamily="49" charset="-122"/>
                  </a:rPr>
                  <a:t>3239</a:t>
                </a:r>
                <a:r>
                  <a:rPr lang="zh-CN" altLang="en-US" dirty="0">
                    <a:latin typeface="楷体_GB2312" pitchFamily="49" charset="-122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楷体_GB2312" pitchFamily="49" charset="-122"/>
                  </a:rPr>
                  <a:t>）就是</a:t>
                </a:r>
                <a:r>
                  <a:rPr lang="en-US" altLang="zh-CN" dirty="0">
                    <a:latin typeface="楷体_GB2312" pitchFamily="49" charset="-122"/>
                  </a:rPr>
                  <a:t>1234</a:t>
                </a:r>
                <a:r>
                  <a:rPr lang="zh-CN" altLang="en-US" dirty="0">
                    <a:latin typeface="楷体_GB2312" pitchFamily="49" charset="-122"/>
                  </a:rPr>
                  <a:t>关于模</a:t>
                </a:r>
                <a:r>
                  <a:rPr lang="en-US" altLang="zh-CN" dirty="0">
                    <a:latin typeface="楷体_GB2312" pitchFamily="49" charset="-122"/>
                  </a:rPr>
                  <a:t>4321</a:t>
                </a:r>
                <a:r>
                  <a:rPr lang="zh-CN" altLang="en-US" dirty="0">
                    <a:latin typeface="楷体_GB2312" pitchFamily="49" charset="-122"/>
                  </a:rPr>
                  <a:t>的逆元</a:t>
                </a:r>
              </a:p>
            </p:txBody>
          </p:sp>
        </mc:Choice>
        <mc:Fallback xmlns="">
          <p:sp>
            <p:nvSpPr>
              <p:cNvPr id="2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80" y="4362195"/>
                <a:ext cx="6178928" cy="1425905"/>
              </a:xfrm>
              <a:prstGeom prst="rect">
                <a:avLst/>
              </a:prstGeom>
              <a:blipFill>
                <a:blip r:embed="rId3"/>
                <a:stretch>
                  <a:fillRect l="-1972" t="-3433" r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296966" y="2491134"/>
            <a:ext cx="3830155" cy="53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dirty="0">
                <a:latin typeface="楷体_GB2312" pitchFamily="49" charset="-122"/>
              </a:rPr>
              <a:t>先对余数辗转相除：</a:t>
            </a:r>
          </a:p>
        </p:txBody>
      </p:sp>
      <p:sp>
        <p:nvSpPr>
          <p:cNvPr id="2" name="矩形 1"/>
          <p:cNvSpPr/>
          <p:nvPr/>
        </p:nvSpPr>
        <p:spPr>
          <a:xfrm>
            <a:off x="3523602" y="5635447"/>
            <a:ext cx="49808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</a:rPr>
              <a:t>3239</a:t>
            </a:r>
            <a:r>
              <a:rPr lang="en-US" altLang="zh-CN" sz="2800" dirty="0">
                <a:latin typeface="楷体_GB2312" pitchFamily="49" charset="-122"/>
              </a:rPr>
              <a:t>×</a:t>
            </a:r>
            <a:r>
              <a:rPr lang="en-US" altLang="zh-CN" sz="2800" dirty="0">
                <a:solidFill>
                  <a:srgbClr val="0070C0"/>
                </a:solidFill>
                <a:latin typeface="楷体_GB2312" pitchFamily="49" charset="-122"/>
              </a:rPr>
              <a:t>1234</a:t>
            </a:r>
            <a:r>
              <a:rPr lang="zh-CN" altLang="en-US" sz="2800" dirty="0">
                <a:latin typeface="楷体_GB2312" pitchFamily="49" charset="-122"/>
              </a:rPr>
              <a:t>＝</a:t>
            </a:r>
            <a:r>
              <a:rPr lang="en-US" altLang="zh-CN" sz="2800" dirty="0">
                <a:solidFill>
                  <a:srgbClr val="0070C0"/>
                </a:solidFill>
                <a:latin typeface="楷体_GB2312" pitchFamily="49" charset="-122"/>
              </a:rPr>
              <a:t>4321</a:t>
            </a:r>
            <a:r>
              <a:rPr lang="en-US" altLang="zh-CN" sz="2800" dirty="0">
                <a:latin typeface="楷体_GB2312" pitchFamily="49" charset="-122"/>
              </a:rPr>
              <a:t>×925</a:t>
            </a:r>
            <a:r>
              <a:rPr lang="zh-CN" altLang="en-US" sz="2800" dirty="0">
                <a:latin typeface="楷体_GB2312" pitchFamily="49" charset="-122"/>
              </a:rPr>
              <a:t>＋</a:t>
            </a:r>
            <a:r>
              <a:rPr lang="en-US" altLang="zh-CN" sz="2800" dirty="0">
                <a:latin typeface="楷体_GB2312" pitchFamily="49" charset="-122"/>
              </a:rPr>
              <a:t>1</a:t>
            </a:r>
            <a:endParaRPr lang="zh-CN" altLang="en-US" sz="2800" dirty="0"/>
          </a:p>
        </p:txBody>
      </p:sp>
      <p:sp>
        <p:nvSpPr>
          <p:cNvPr id="25" name="TextBox 54"/>
          <p:cNvSpPr txBox="1"/>
          <p:nvPr/>
        </p:nvSpPr>
        <p:spPr>
          <a:xfrm>
            <a:off x="615626" y="364150"/>
            <a:ext cx="3596155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2.6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辗转相除求逆元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D644EE6-5D8B-41CC-8E74-C4B3B32E018F}"/>
                  </a:ext>
                </a:extLst>
              </p:cNvPr>
              <p:cNvSpPr txBox="1"/>
              <p:nvPr/>
            </p:nvSpPr>
            <p:spPr>
              <a:xfrm>
                <a:off x="4952387" y="1349317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D644EE6-5D8B-41CC-8E74-C4B3B32E0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87" y="1349317"/>
                <a:ext cx="238847" cy="369332"/>
              </a:xfrm>
              <a:prstGeom prst="rect">
                <a:avLst/>
              </a:prstGeom>
              <a:blipFill>
                <a:blip r:embed="rId4"/>
                <a:stretch>
                  <a:fillRect l="-27500" r="-3000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AAA453-0A00-43A9-86F1-2FDFFE2DCB2F}"/>
                  </a:ext>
                </a:extLst>
              </p:cNvPr>
              <p:cNvSpPr txBox="1"/>
              <p:nvPr/>
            </p:nvSpPr>
            <p:spPr>
              <a:xfrm>
                <a:off x="3962372" y="2989774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AAA453-0A00-43A9-86F1-2FDFFE2DC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372" y="2989774"/>
                <a:ext cx="238847" cy="369332"/>
              </a:xfrm>
              <a:prstGeom prst="rect">
                <a:avLst/>
              </a:prstGeom>
              <a:blipFill>
                <a:blip r:embed="rId5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3FBD9FB-592A-4F27-BA72-87A95232A1D2}"/>
                  </a:ext>
                </a:extLst>
              </p:cNvPr>
              <p:cNvSpPr txBox="1"/>
              <p:nvPr/>
            </p:nvSpPr>
            <p:spPr>
              <a:xfrm>
                <a:off x="4952387" y="2989774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3FBD9FB-592A-4F27-BA72-87A95232A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87" y="2989774"/>
                <a:ext cx="238847" cy="369332"/>
              </a:xfrm>
              <a:prstGeom prst="rect">
                <a:avLst/>
              </a:prstGeom>
              <a:blipFill>
                <a:blip r:embed="rId6"/>
                <a:stretch>
                  <a:fillRect l="-27500" r="-3000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A2F1579-8932-41AB-8F53-0945EB9D6D9A}"/>
                  </a:ext>
                </a:extLst>
              </p:cNvPr>
              <p:cNvSpPr/>
              <p:nvPr/>
            </p:nvSpPr>
            <p:spPr>
              <a:xfrm>
                <a:off x="3877621" y="3506369"/>
                <a:ext cx="8940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A2F1579-8932-41AB-8F53-0945EB9D6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621" y="3506369"/>
                <a:ext cx="8940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6A3DB03-5DF1-403E-AEAD-0A1363E94EFC}"/>
                  </a:ext>
                </a:extLst>
              </p:cNvPr>
              <p:cNvSpPr/>
              <p:nvPr/>
            </p:nvSpPr>
            <p:spPr>
              <a:xfrm>
                <a:off x="4802695" y="3516927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6A3DB03-5DF1-403E-AEAD-0A1363E94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95" y="3516927"/>
                <a:ext cx="676018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60C60BD-7722-4A1B-B75D-F79BC2C50729}"/>
                  </a:ext>
                </a:extLst>
              </p:cNvPr>
              <p:cNvSpPr txBox="1"/>
              <p:nvPr/>
            </p:nvSpPr>
            <p:spPr>
              <a:xfrm>
                <a:off x="4422193" y="2946913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60C60BD-7722-4A1B-B75D-F79BC2C5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193" y="2946913"/>
                <a:ext cx="34945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AF73F84-D0EE-4734-B28F-74F465D20064}"/>
                  </a:ext>
                </a:extLst>
              </p:cNvPr>
              <p:cNvSpPr txBox="1"/>
              <p:nvPr/>
            </p:nvSpPr>
            <p:spPr>
              <a:xfrm>
                <a:off x="5660511" y="1891693"/>
                <a:ext cx="338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AF73F84-D0EE-4734-B28F-74F465D20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11" y="1891693"/>
                <a:ext cx="33823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A0F48C-6972-4436-9FB8-B157AEBE7F41}"/>
              </a:ext>
            </a:extLst>
          </p:cNvPr>
          <p:cNvCxnSpPr/>
          <p:nvPr/>
        </p:nvCxnSpPr>
        <p:spPr>
          <a:xfrm flipV="1">
            <a:off x="5237156" y="2362061"/>
            <a:ext cx="428983" cy="489452"/>
          </a:xfrm>
          <a:prstGeom prst="straightConnector1">
            <a:avLst/>
          </a:prstGeom>
          <a:ln w="444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63B51A3-5255-4140-8EEB-45B7D3A3B63A}"/>
                  </a:ext>
                </a:extLst>
              </p:cNvPr>
              <p:cNvSpPr txBox="1"/>
              <p:nvPr/>
            </p:nvSpPr>
            <p:spPr>
              <a:xfrm>
                <a:off x="5580560" y="1342457"/>
                <a:ext cx="5786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63B51A3-5255-4140-8EEB-45B7D3A3B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560" y="1342457"/>
                <a:ext cx="578685" cy="369332"/>
              </a:xfrm>
              <a:prstGeom prst="rect">
                <a:avLst/>
              </a:prstGeom>
              <a:blipFill>
                <a:blip r:embed="rId11"/>
                <a:stretch>
                  <a:fillRect l="-11579" r="-13684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01273A9-5208-4DD9-81F0-E71CFB49D6B8}"/>
              </a:ext>
            </a:extLst>
          </p:cNvPr>
          <p:cNvCxnSpPr/>
          <p:nvPr/>
        </p:nvCxnSpPr>
        <p:spPr>
          <a:xfrm>
            <a:off x="5170395" y="1902819"/>
            <a:ext cx="1" cy="94869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8632231-5C09-47A2-824A-CB62B711EA99}"/>
                  </a:ext>
                </a:extLst>
              </p:cNvPr>
              <p:cNvSpPr txBox="1"/>
              <p:nvPr/>
            </p:nvSpPr>
            <p:spPr>
              <a:xfrm>
                <a:off x="8055434" y="2933495"/>
                <a:ext cx="7486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8632231-5C09-47A2-824A-CB62B711E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34" y="2933495"/>
                <a:ext cx="748603" cy="369332"/>
              </a:xfrm>
              <a:prstGeom prst="rect">
                <a:avLst/>
              </a:prstGeom>
              <a:blipFill>
                <a:blip r:embed="rId12"/>
                <a:stretch>
                  <a:fillRect l="-8943" r="-10569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椭圆 34">
            <a:extLst>
              <a:ext uri="{FF2B5EF4-FFF2-40B4-BE49-F238E27FC236}">
                <a16:creationId xmlns:a16="http://schemas.microsoft.com/office/drawing/2014/main" id="{83F59CA1-7D6A-448E-9BE7-98339928DD5A}"/>
              </a:ext>
            </a:extLst>
          </p:cNvPr>
          <p:cNvSpPr/>
          <p:nvPr/>
        </p:nvSpPr>
        <p:spPr>
          <a:xfrm>
            <a:off x="7987860" y="2694536"/>
            <a:ext cx="1033185" cy="80838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F38492D-34C1-468B-9B7B-2E70A45DBBE4}"/>
                  </a:ext>
                </a:extLst>
              </p:cNvPr>
              <p:cNvSpPr txBox="1"/>
              <p:nvPr/>
            </p:nvSpPr>
            <p:spPr>
              <a:xfrm>
                <a:off x="6646154" y="1342456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F38492D-34C1-468B-9B7B-2E70A45DB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154" y="1342456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E3417E9-2809-4858-947F-1FC5BF671627}"/>
                  </a:ext>
                </a:extLst>
              </p:cNvPr>
              <p:cNvSpPr txBox="1"/>
              <p:nvPr/>
            </p:nvSpPr>
            <p:spPr>
              <a:xfrm>
                <a:off x="7389905" y="1341996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E3417E9-2809-4858-947F-1FC5BF671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905" y="134199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69A74BFD-8ED3-49EF-845E-76A094117412}"/>
              </a:ext>
            </a:extLst>
          </p:cNvPr>
          <p:cNvSpPr txBox="1"/>
          <p:nvPr/>
        </p:nvSpPr>
        <p:spPr>
          <a:xfrm>
            <a:off x="8314000" y="1341996"/>
            <a:ext cx="1554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4054235-3730-48E6-BDC9-2D1F25B586BB}"/>
                  </a:ext>
                </a:extLst>
              </p:cNvPr>
              <p:cNvSpPr txBox="1"/>
              <p:nvPr/>
            </p:nvSpPr>
            <p:spPr>
              <a:xfrm>
                <a:off x="5664040" y="2968638"/>
                <a:ext cx="5786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4054235-3730-48E6-BDC9-2D1F25B58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040" y="2968638"/>
                <a:ext cx="578685" cy="369332"/>
              </a:xfrm>
              <a:prstGeom prst="rect">
                <a:avLst/>
              </a:prstGeom>
              <a:blipFill>
                <a:blip r:embed="rId15"/>
                <a:stretch>
                  <a:fillRect l="-11579" r="-13684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8560553-A4A3-48E7-93B3-5EE133A97644}"/>
                  </a:ext>
                </a:extLst>
              </p:cNvPr>
              <p:cNvSpPr txBox="1"/>
              <p:nvPr/>
            </p:nvSpPr>
            <p:spPr>
              <a:xfrm>
                <a:off x="6510098" y="2951944"/>
                <a:ext cx="5786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8560553-A4A3-48E7-93B3-5EE133A97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98" y="2951944"/>
                <a:ext cx="578685" cy="369332"/>
              </a:xfrm>
              <a:prstGeom prst="rect">
                <a:avLst/>
              </a:prstGeom>
              <a:blipFill>
                <a:blip r:embed="rId16"/>
                <a:stretch>
                  <a:fillRect l="-12632" r="-13684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0A2480C-74FC-44A1-B4BD-40EFE8745500}"/>
                  </a:ext>
                </a:extLst>
              </p:cNvPr>
              <p:cNvSpPr txBox="1"/>
              <p:nvPr/>
            </p:nvSpPr>
            <p:spPr>
              <a:xfrm>
                <a:off x="7303104" y="2933495"/>
                <a:ext cx="5786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0A2480C-74FC-44A1-B4BD-40EFE874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104" y="2933495"/>
                <a:ext cx="578685" cy="369332"/>
              </a:xfrm>
              <a:prstGeom prst="rect">
                <a:avLst/>
              </a:prstGeom>
              <a:blipFill>
                <a:blip r:embed="rId17"/>
                <a:stretch>
                  <a:fillRect l="-11579" r="-13684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CEFAB11-6156-45B2-A85E-7C884651FA8C}"/>
                  </a:ext>
                </a:extLst>
              </p:cNvPr>
              <p:cNvSpPr/>
              <p:nvPr/>
            </p:nvSpPr>
            <p:spPr>
              <a:xfrm>
                <a:off x="8116779" y="3554526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CEFAB11-6156-45B2-A85E-7C884651F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779" y="3554526"/>
                <a:ext cx="676018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97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" grpId="0"/>
      <p:bldP spid="15" grpId="0"/>
      <p:bldP spid="16" grpId="0"/>
      <p:bldP spid="18" grpId="0"/>
      <p:bldP spid="26" grpId="0"/>
      <p:bldP spid="27" grpId="0"/>
      <p:bldP spid="28" grpId="0"/>
      <p:bldP spid="29" grpId="0"/>
      <p:bldP spid="31" grpId="0"/>
      <p:bldP spid="33" grpId="0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77775" y="955080"/>
            <a:ext cx="5052040" cy="115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dirty="0">
                <a:latin typeface="楷体_GB2312" pitchFamily="49" charset="-122"/>
              </a:rPr>
              <a:t>课堂练习：</a:t>
            </a:r>
            <a:endParaRPr lang="en-US" altLang="zh-CN" sz="2400" dirty="0">
              <a:latin typeface="楷体_GB2312" pitchFamily="49" charset="-122"/>
            </a:endParaRPr>
          </a:p>
          <a:p>
            <a:pPr algn="just"/>
            <a:r>
              <a:rPr lang="en-US" altLang="zh-CN" sz="2400" dirty="0">
                <a:latin typeface="楷体_GB2312" pitchFamily="49" charset="-122"/>
              </a:rPr>
              <a:t>2. </a:t>
            </a:r>
            <a:r>
              <a:rPr lang="zh-CN" altLang="en-US" sz="2400" dirty="0">
                <a:latin typeface="楷体_GB2312" pitchFamily="49" charset="-122"/>
              </a:rPr>
              <a:t>求</a:t>
            </a:r>
            <a:r>
              <a:rPr lang="en-US" altLang="zh-CN" sz="2400" dirty="0">
                <a:latin typeface="楷体_GB2312" pitchFamily="49" charset="-122"/>
              </a:rPr>
              <a:t>550</a:t>
            </a:r>
            <a:r>
              <a:rPr lang="zh-CN" altLang="en-US" sz="2400" dirty="0">
                <a:latin typeface="楷体_GB2312" pitchFamily="49" charset="-122"/>
              </a:rPr>
              <a:t>关于模</a:t>
            </a:r>
            <a:r>
              <a:rPr lang="en-US" altLang="zh-CN" sz="2400" dirty="0">
                <a:latin typeface="楷体_GB2312" pitchFamily="49" charset="-122"/>
              </a:rPr>
              <a:t>1769</a:t>
            </a:r>
            <a:r>
              <a:rPr lang="zh-CN" altLang="en-US" sz="2400" dirty="0">
                <a:latin typeface="楷体_GB2312" pitchFamily="49" charset="-122"/>
              </a:rPr>
              <a:t>的逆。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99226" y="2756383"/>
            <a:ext cx="4012555" cy="361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楷体_GB2312" pitchFamily="49" charset="-122"/>
              </a:rPr>
              <a:t>1769</a:t>
            </a:r>
            <a:r>
              <a:rPr lang="zh-CN" altLang="en-US" sz="1800" dirty="0">
                <a:latin typeface="楷体_GB2312" pitchFamily="49" charset="-122"/>
              </a:rPr>
              <a:t>＝</a:t>
            </a:r>
            <a:r>
              <a:rPr lang="en-US" altLang="zh-CN" sz="1800" dirty="0">
                <a:latin typeface="楷体_GB2312" pitchFamily="49" charset="-122"/>
              </a:rPr>
              <a:t>550×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</a:rPr>
              <a:t>3</a:t>
            </a:r>
            <a:r>
              <a:rPr lang="zh-CN" altLang="en-US" sz="1800" dirty="0">
                <a:latin typeface="楷体_GB2312" pitchFamily="49" charset="-122"/>
              </a:rPr>
              <a:t>＋</a:t>
            </a:r>
            <a:r>
              <a:rPr lang="en-US" altLang="zh-CN" sz="1800" dirty="0">
                <a:latin typeface="楷体_GB2312" pitchFamily="49" charset="-122"/>
              </a:rPr>
              <a:t>119</a:t>
            </a:r>
          </a:p>
          <a:p>
            <a:pPr>
              <a:buFontTx/>
              <a:buNone/>
            </a:pPr>
            <a:r>
              <a:rPr lang="en-US" altLang="zh-CN" sz="1800" dirty="0">
                <a:latin typeface="楷体_GB2312" pitchFamily="49" charset="-122"/>
              </a:rPr>
              <a:t>550 </a:t>
            </a:r>
            <a:r>
              <a:rPr lang="zh-CN" altLang="en-US" sz="1800" dirty="0">
                <a:latin typeface="楷体_GB2312" pitchFamily="49" charset="-122"/>
              </a:rPr>
              <a:t>＝</a:t>
            </a:r>
            <a:r>
              <a:rPr lang="en-US" altLang="zh-CN" sz="1800" dirty="0">
                <a:latin typeface="楷体_GB2312" pitchFamily="49" charset="-122"/>
              </a:rPr>
              <a:t>119×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</a:rPr>
              <a:t>4</a:t>
            </a:r>
            <a:r>
              <a:rPr lang="zh-CN" altLang="en-US" sz="1800" dirty="0">
                <a:latin typeface="楷体_GB2312" pitchFamily="49" charset="-122"/>
              </a:rPr>
              <a:t>＋</a:t>
            </a:r>
            <a:r>
              <a:rPr lang="en-US" altLang="zh-CN" sz="1800" dirty="0">
                <a:latin typeface="楷体_GB2312" pitchFamily="49" charset="-122"/>
              </a:rPr>
              <a:t>74</a:t>
            </a:r>
          </a:p>
          <a:p>
            <a:pPr>
              <a:buFontTx/>
              <a:buNone/>
            </a:pPr>
            <a:r>
              <a:rPr lang="en-US" altLang="zh-CN" sz="1800" dirty="0">
                <a:latin typeface="楷体_GB2312" pitchFamily="49" charset="-122"/>
              </a:rPr>
              <a:t>119 </a:t>
            </a:r>
            <a:r>
              <a:rPr lang="zh-CN" altLang="en-US" sz="1800" dirty="0">
                <a:latin typeface="楷体_GB2312" pitchFamily="49" charset="-122"/>
              </a:rPr>
              <a:t>＝</a:t>
            </a:r>
            <a:r>
              <a:rPr lang="en-US" altLang="zh-CN" sz="1800" dirty="0">
                <a:latin typeface="楷体_GB2312" pitchFamily="49" charset="-122"/>
              </a:rPr>
              <a:t>74×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</a:rPr>
              <a:t>1</a:t>
            </a:r>
            <a:r>
              <a:rPr lang="zh-CN" altLang="en-US" sz="1800" dirty="0">
                <a:latin typeface="楷体_GB2312" pitchFamily="49" charset="-122"/>
              </a:rPr>
              <a:t>＋</a:t>
            </a:r>
            <a:r>
              <a:rPr lang="en-US" altLang="zh-CN" sz="1800" dirty="0">
                <a:latin typeface="楷体_GB2312" pitchFamily="49" charset="-122"/>
              </a:rPr>
              <a:t>45</a:t>
            </a:r>
          </a:p>
          <a:p>
            <a:pPr>
              <a:buFontTx/>
              <a:buNone/>
            </a:pPr>
            <a:r>
              <a:rPr lang="en-US" altLang="zh-CN" sz="1800" dirty="0">
                <a:latin typeface="楷体_GB2312" pitchFamily="49" charset="-122"/>
              </a:rPr>
              <a:t>74 </a:t>
            </a:r>
            <a:r>
              <a:rPr lang="zh-CN" altLang="en-US" sz="1800" dirty="0">
                <a:latin typeface="楷体_GB2312" pitchFamily="49" charset="-122"/>
              </a:rPr>
              <a:t>＝</a:t>
            </a:r>
            <a:r>
              <a:rPr lang="en-US" altLang="zh-CN" sz="1800" dirty="0">
                <a:latin typeface="楷体_GB2312" pitchFamily="49" charset="-122"/>
              </a:rPr>
              <a:t>45×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</a:rPr>
              <a:t>1</a:t>
            </a:r>
            <a:r>
              <a:rPr lang="zh-CN" altLang="en-US" sz="1800" dirty="0">
                <a:latin typeface="楷体_GB2312" pitchFamily="49" charset="-122"/>
              </a:rPr>
              <a:t>＋</a:t>
            </a:r>
            <a:r>
              <a:rPr lang="en-US" altLang="zh-CN" sz="1800" dirty="0">
                <a:latin typeface="楷体_GB2312" pitchFamily="49" charset="-122"/>
              </a:rPr>
              <a:t>29</a:t>
            </a:r>
          </a:p>
          <a:p>
            <a:pPr>
              <a:buFontTx/>
              <a:buNone/>
            </a:pPr>
            <a:r>
              <a:rPr lang="en-US" altLang="zh-CN" sz="1800" dirty="0">
                <a:latin typeface="楷体_GB2312" pitchFamily="49" charset="-122"/>
              </a:rPr>
              <a:t>45 </a:t>
            </a:r>
            <a:r>
              <a:rPr lang="zh-CN" altLang="en-US" sz="1800" dirty="0">
                <a:latin typeface="楷体_GB2312" pitchFamily="49" charset="-122"/>
              </a:rPr>
              <a:t>＝</a:t>
            </a:r>
            <a:r>
              <a:rPr lang="en-US" altLang="zh-CN" sz="1800" dirty="0">
                <a:latin typeface="楷体_GB2312" pitchFamily="49" charset="-122"/>
              </a:rPr>
              <a:t>29 ×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</a:rPr>
              <a:t>1</a:t>
            </a:r>
            <a:r>
              <a:rPr lang="zh-CN" altLang="en-US" sz="1800" dirty="0">
                <a:latin typeface="楷体_GB2312" pitchFamily="49" charset="-122"/>
              </a:rPr>
              <a:t>＋</a:t>
            </a:r>
            <a:r>
              <a:rPr lang="en-US" altLang="zh-CN" sz="1800" dirty="0">
                <a:latin typeface="楷体_GB2312" pitchFamily="49" charset="-122"/>
              </a:rPr>
              <a:t>16</a:t>
            </a:r>
          </a:p>
          <a:p>
            <a:pPr>
              <a:buFontTx/>
              <a:buNone/>
            </a:pPr>
            <a:r>
              <a:rPr lang="en-US" altLang="zh-CN" sz="1800" dirty="0">
                <a:latin typeface="楷体_GB2312" pitchFamily="49" charset="-122"/>
              </a:rPr>
              <a:t>29 </a:t>
            </a:r>
            <a:r>
              <a:rPr lang="zh-CN" altLang="en-US" sz="1800" dirty="0">
                <a:latin typeface="楷体_GB2312" pitchFamily="49" charset="-122"/>
              </a:rPr>
              <a:t>＝</a:t>
            </a:r>
            <a:r>
              <a:rPr lang="en-US" altLang="zh-CN" sz="1800" dirty="0">
                <a:latin typeface="楷体_GB2312" pitchFamily="49" charset="-122"/>
              </a:rPr>
              <a:t>16 ×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</a:rPr>
              <a:t>1</a:t>
            </a:r>
            <a:r>
              <a:rPr lang="zh-CN" altLang="en-US" sz="1800" dirty="0">
                <a:latin typeface="楷体_GB2312" pitchFamily="49" charset="-122"/>
              </a:rPr>
              <a:t>＋</a:t>
            </a:r>
            <a:r>
              <a:rPr lang="en-US" altLang="zh-CN" sz="1800" dirty="0">
                <a:latin typeface="楷体_GB2312" pitchFamily="49" charset="-122"/>
              </a:rPr>
              <a:t>13</a:t>
            </a:r>
          </a:p>
          <a:p>
            <a:pPr>
              <a:buNone/>
            </a:pPr>
            <a:r>
              <a:rPr lang="en-US" altLang="zh-CN" sz="1800" dirty="0">
                <a:latin typeface="楷体_GB2312" pitchFamily="49" charset="-122"/>
              </a:rPr>
              <a:t>16 </a:t>
            </a:r>
            <a:r>
              <a:rPr lang="zh-CN" altLang="en-US" sz="1800" dirty="0">
                <a:latin typeface="楷体_GB2312" pitchFamily="49" charset="-122"/>
              </a:rPr>
              <a:t>＝</a:t>
            </a:r>
            <a:r>
              <a:rPr lang="en-US" altLang="zh-CN" sz="1800" dirty="0">
                <a:latin typeface="楷体_GB2312" pitchFamily="49" charset="-122"/>
              </a:rPr>
              <a:t>13 ×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</a:rPr>
              <a:t>1</a:t>
            </a:r>
            <a:r>
              <a:rPr lang="zh-CN" altLang="en-US" sz="1800" dirty="0">
                <a:latin typeface="楷体_GB2312" pitchFamily="49" charset="-122"/>
              </a:rPr>
              <a:t>＋</a:t>
            </a:r>
            <a:r>
              <a:rPr lang="en-US" altLang="zh-CN" sz="1800" dirty="0">
                <a:latin typeface="楷体_GB2312" pitchFamily="49" charset="-122"/>
              </a:rPr>
              <a:t>3</a:t>
            </a:r>
          </a:p>
          <a:p>
            <a:pPr>
              <a:buNone/>
            </a:pPr>
            <a:r>
              <a:rPr lang="en-US" altLang="zh-CN" sz="1800" dirty="0">
                <a:latin typeface="楷体_GB2312" pitchFamily="49" charset="-122"/>
              </a:rPr>
              <a:t>13 </a:t>
            </a:r>
            <a:r>
              <a:rPr lang="zh-CN" altLang="en-US" sz="1800" dirty="0">
                <a:latin typeface="楷体_GB2312" pitchFamily="49" charset="-122"/>
              </a:rPr>
              <a:t>＝</a:t>
            </a:r>
            <a:r>
              <a:rPr lang="en-US" altLang="zh-CN" sz="1800" dirty="0">
                <a:latin typeface="楷体_GB2312" pitchFamily="49" charset="-122"/>
              </a:rPr>
              <a:t>3 ×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</a:rPr>
              <a:t>4</a:t>
            </a:r>
            <a:r>
              <a:rPr lang="zh-CN" altLang="en-US" sz="1800" dirty="0">
                <a:latin typeface="楷体_GB2312" pitchFamily="49" charset="-122"/>
              </a:rPr>
              <a:t>＋</a:t>
            </a:r>
            <a:r>
              <a:rPr lang="en-US" altLang="zh-CN" sz="1800" dirty="0">
                <a:latin typeface="楷体_GB2312" pitchFamily="49" charset="-122"/>
              </a:rPr>
              <a:t>1</a:t>
            </a:r>
          </a:p>
          <a:p>
            <a:pPr>
              <a:buFontTx/>
              <a:buNone/>
            </a:pPr>
            <a:r>
              <a:rPr lang="en-US" altLang="zh-CN" sz="1800" dirty="0">
                <a:solidFill>
                  <a:srgbClr val="000080"/>
                </a:solidFill>
                <a:latin typeface="楷体_GB2312" pitchFamily="49" charset="-122"/>
              </a:rPr>
              <a:t>3  </a:t>
            </a:r>
            <a:r>
              <a:rPr lang="zh-CN" altLang="en-US" sz="1800" dirty="0">
                <a:solidFill>
                  <a:srgbClr val="000080"/>
                </a:solidFill>
                <a:latin typeface="楷体_GB2312" pitchFamily="49" charset="-122"/>
              </a:rPr>
              <a:t>＝</a:t>
            </a:r>
            <a:r>
              <a:rPr lang="en-US" altLang="zh-CN" sz="1800" dirty="0">
                <a:solidFill>
                  <a:srgbClr val="000080"/>
                </a:solidFill>
                <a:latin typeface="楷体_GB2312" pitchFamily="49" charset="-122"/>
              </a:rPr>
              <a:t>1 ×3</a:t>
            </a:r>
            <a:r>
              <a:rPr lang="zh-CN" altLang="en-US" sz="1800" dirty="0">
                <a:solidFill>
                  <a:srgbClr val="000080"/>
                </a:solidFill>
                <a:latin typeface="楷体_GB2312" pitchFamily="49" charset="-122"/>
              </a:rPr>
              <a:t>＋</a:t>
            </a:r>
            <a:r>
              <a:rPr lang="en-US" altLang="zh-CN" sz="1800" dirty="0">
                <a:solidFill>
                  <a:srgbClr val="000080"/>
                </a:solidFill>
                <a:latin typeface="楷体_GB2312" pitchFamily="49" charset="-122"/>
              </a:rPr>
              <a:t>0</a:t>
            </a:r>
            <a:endParaRPr lang="en-US" altLang="zh-CN" sz="1800" dirty="0">
              <a:latin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/>
              <p:cNvSpPr txBox="1">
                <a:spLocks noChangeArrowheads="1"/>
              </p:cNvSpPr>
              <p:nvPr/>
            </p:nvSpPr>
            <p:spPr>
              <a:xfrm>
                <a:off x="3359380" y="4362196"/>
                <a:ext cx="5728827" cy="10766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zh-CN" altLang="en-US" sz="2400" dirty="0">
                    <a:latin typeface="楷体_GB2312" pitchFamily="49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楷体_GB2312" pitchFamily="49" charset="-122"/>
                  </a:rPr>
                  <a:t>为奇数，则</a:t>
                </a:r>
                <a:r>
                  <a:rPr lang="en-US" altLang="zh-CN" sz="2400" dirty="0">
                    <a:latin typeface="楷体_GB2312" pitchFamily="49" charset="-122"/>
                  </a:rPr>
                  <a:t>550</a:t>
                </a:r>
                <a:r>
                  <a:rPr lang="zh-CN" altLang="en-US" sz="2400" dirty="0">
                    <a:latin typeface="楷体_GB2312" pitchFamily="49" charset="-122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楷体_GB2312" pitchFamily="49" charset="-122"/>
                  </a:rPr>
                  <a:t>）就是</a:t>
                </a:r>
                <a:r>
                  <a:rPr lang="en-US" altLang="zh-CN" sz="2400" dirty="0">
                    <a:latin typeface="楷体_GB2312" pitchFamily="49" charset="-122"/>
                  </a:rPr>
                  <a:t>550</a:t>
                </a:r>
                <a:r>
                  <a:rPr lang="zh-CN" altLang="en-US" sz="2400" dirty="0">
                    <a:latin typeface="楷体_GB2312" pitchFamily="49" charset="-122"/>
                  </a:rPr>
                  <a:t>关于模</a:t>
                </a:r>
                <a:r>
                  <a:rPr lang="en-US" altLang="zh-CN" sz="2400" dirty="0">
                    <a:latin typeface="楷体_GB2312" pitchFamily="49" charset="-122"/>
                  </a:rPr>
                  <a:t>1769</a:t>
                </a:r>
                <a:r>
                  <a:rPr lang="zh-CN" altLang="en-US" sz="2400" dirty="0">
                    <a:latin typeface="楷体_GB2312" pitchFamily="49" charset="-122"/>
                  </a:rPr>
                  <a:t>的逆元</a:t>
                </a:r>
              </a:p>
            </p:txBody>
          </p:sp>
        </mc:Choice>
        <mc:Fallback xmlns="">
          <p:sp>
            <p:nvSpPr>
              <p:cNvPr id="2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380" y="4362196"/>
                <a:ext cx="5728827" cy="1076677"/>
              </a:xfrm>
              <a:prstGeom prst="rect">
                <a:avLst/>
              </a:prstGeom>
              <a:blipFill>
                <a:blip r:embed="rId3"/>
                <a:stretch>
                  <a:fillRect l="-1596" t="-3409" r="-1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307014" y="2044628"/>
            <a:ext cx="3830155" cy="53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dirty="0">
                <a:latin typeface="楷体_GB2312" pitchFamily="49" charset="-122"/>
              </a:rPr>
              <a:t>先对余数辗转相除：</a:t>
            </a:r>
          </a:p>
        </p:txBody>
      </p:sp>
      <p:sp>
        <p:nvSpPr>
          <p:cNvPr id="2" name="矩形 1"/>
          <p:cNvSpPr/>
          <p:nvPr/>
        </p:nvSpPr>
        <p:spPr>
          <a:xfrm>
            <a:off x="3523602" y="5635447"/>
            <a:ext cx="3951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550</a:t>
            </a:r>
            <a:r>
              <a:rPr lang="en-US" altLang="zh-CN" sz="2400" dirty="0">
                <a:latin typeface="楷体_GB2312" pitchFamily="49" charset="-122"/>
              </a:rPr>
              <a:t>×</a:t>
            </a:r>
            <a:r>
              <a:rPr lang="en-US" altLang="zh-CN" sz="2400" dirty="0">
                <a:solidFill>
                  <a:srgbClr val="0070C0"/>
                </a:solidFill>
                <a:latin typeface="楷体_GB2312" pitchFamily="49" charset="-122"/>
              </a:rPr>
              <a:t>550</a:t>
            </a:r>
            <a:r>
              <a:rPr lang="zh-CN" altLang="en-US" sz="2400" dirty="0">
                <a:latin typeface="楷体_GB2312" pitchFamily="49" charset="-122"/>
              </a:rPr>
              <a:t>＝</a:t>
            </a:r>
            <a:r>
              <a:rPr lang="en-US" altLang="zh-CN" sz="2400" dirty="0">
                <a:solidFill>
                  <a:srgbClr val="0070C0"/>
                </a:solidFill>
                <a:latin typeface="楷体_GB2312" pitchFamily="49" charset="-122"/>
              </a:rPr>
              <a:t>1769</a:t>
            </a:r>
            <a:r>
              <a:rPr lang="en-US" altLang="zh-CN" sz="2400" dirty="0">
                <a:latin typeface="楷体_GB2312" pitchFamily="49" charset="-122"/>
              </a:rPr>
              <a:t>×171</a:t>
            </a:r>
            <a:r>
              <a:rPr lang="zh-CN" altLang="en-US" sz="2400" dirty="0">
                <a:latin typeface="楷体_GB2312" pitchFamily="49" charset="-122"/>
              </a:rPr>
              <a:t>＋</a:t>
            </a:r>
            <a:r>
              <a:rPr lang="en-US" altLang="zh-CN" sz="2400" dirty="0">
                <a:latin typeface="楷体_GB2312" pitchFamily="49" charset="-122"/>
              </a:rPr>
              <a:t>1</a:t>
            </a:r>
            <a:endParaRPr lang="zh-CN" altLang="en-US" sz="2400" dirty="0"/>
          </a:p>
        </p:txBody>
      </p:sp>
      <p:sp>
        <p:nvSpPr>
          <p:cNvPr id="25" name="TextBox 54"/>
          <p:cNvSpPr txBox="1"/>
          <p:nvPr/>
        </p:nvSpPr>
        <p:spPr>
          <a:xfrm>
            <a:off x="615626" y="364150"/>
            <a:ext cx="3596155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2.6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辗转相除求逆元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D644EE6-5D8B-41CC-8E74-C4B3B32E018F}"/>
                  </a:ext>
                </a:extLst>
              </p:cNvPr>
              <p:cNvSpPr txBox="1"/>
              <p:nvPr/>
            </p:nvSpPr>
            <p:spPr>
              <a:xfrm>
                <a:off x="4110710" y="190468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D644EE6-5D8B-41CC-8E74-C4B3B32E0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710" y="1904688"/>
                <a:ext cx="181140" cy="276999"/>
              </a:xfrm>
              <a:prstGeom prst="rect">
                <a:avLst/>
              </a:prstGeom>
              <a:blipFill>
                <a:blip r:embed="rId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AAA453-0A00-43A9-86F1-2FDFFE2DCB2F}"/>
                  </a:ext>
                </a:extLst>
              </p:cNvPr>
              <p:cNvSpPr txBox="1"/>
              <p:nvPr/>
            </p:nvSpPr>
            <p:spPr>
              <a:xfrm>
                <a:off x="3446109" y="295534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AAA453-0A00-43A9-86F1-2FDFFE2DC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109" y="2955345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E3FBD9FB-592A-4F27-BA72-87A95232A1D2}"/>
              </a:ext>
            </a:extLst>
          </p:cNvPr>
          <p:cNvSpPr txBox="1"/>
          <p:nvPr/>
        </p:nvSpPr>
        <p:spPr>
          <a:xfrm>
            <a:off x="4166295" y="2951414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A2F1579-8932-41AB-8F53-0945EB9D6D9A}"/>
                  </a:ext>
                </a:extLst>
              </p:cNvPr>
              <p:cNvSpPr/>
              <p:nvPr/>
            </p:nvSpPr>
            <p:spPr>
              <a:xfrm>
                <a:off x="3109008" y="3333269"/>
                <a:ext cx="7166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A2F1579-8932-41AB-8F53-0945EB9D6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008" y="3333269"/>
                <a:ext cx="71667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6A3DB03-5DF1-403E-AEAD-0A1363E94EFC}"/>
                  </a:ext>
                </a:extLst>
              </p:cNvPr>
              <p:cNvSpPr/>
              <p:nvPr/>
            </p:nvSpPr>
            <p:spPr>
              <a:xfrm>
                <a:off x="3886796" y="3357543"/>
                <a:ext cx="5531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6A3DB03-5DF1-403E-AEAD-0A1363E94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796" y="3357543"/>
                <a:ext cx="55316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60C60BD-7722-4A1B-B75D-F79BC2C50729}"/>
                  </a:ext>
                </a:extLst>
              </p:cNvPr>
              <p:cNvSpPr txBox="1"/>
              <p:nvPr/>
            </p:nvSpPr>
            <p:spPr>
              <a:xfrm>
                <a:off x="3791441" y="2916644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60C60BD-7722-4A1B-B75D-F79BC2C5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441" y="2916644"/>
                <a:ext cx="250068" cy="307777"/>
              </a:xfrm>
              <a:prstGeom prst="rect">
                <a:avLst/>
              </a:prstGeom>
              <a:blipFill>
                <a:blip r:embed="rId8"/>
                <a:stretch>
                  <a:fillRect l="-21951" r="-21951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AF73F84-D0EE-4734-B28F-74F465D20064}"/>
                  </a:ext>
                </a:extLst>
              </p:cNvPr>
              <p:cNvSpPr txBox="1"/>
              <p:nvPr/>
            </p:nvSpPr>
            <p:spPr>
              <a:xfrm>
                <a:off x="4372276" y="2154291"/>
                <a:ext cx="2404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AF73F84-D0EE-4734-B28F-74F465D20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276" y="2154291"/>
                <a:ext cx="240450" cy="307777"/>
              </a:xfrm>
              <a:prstGeom prst="rect">
                <a:avLst/>
              </a:prstGeom>
              <a:blipFill>
                <a:blip r:embed="rId9"/>
                <a:stretch>
                  <a:fillRect l="-17500" r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A0F48C-6972-4436-9FB8-B157AEBE7F41}"/>
              </a:ext>
            </a:extLst>
          </p:cNvPr>
          <p:cNvCxnSpPr/>
          <p:nvPr/>
        </p:nvCxnSpPr>
        <p:spPr>
          <a:xfrm flipV="1">
            <a:off x="4273031" y="2296504"/>
            <a:ext cx="428983" cy="489452"/>
          </a:xfrm>
          <a:prstGeom prst="straightConnector1">
            <a:avLst/>
          </a:prstGeom>
          <a:ln w="444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63B51A3-5255-4140-8EEB-45B7D3A3B63A}"/>
              </a:ext>
            </a:extLst>
          </p:cNvPr>
          <p:cNvSpPr txBox="1"/>
          <p:nvPr/>
        </p:nvSpPr>
        <p:spPr>
          <a:xfrm>
            <a:off x="4738883" y="1897828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01273A9-5208-4DD9-81F0-E71CFB49D6B8}"/>
              </a:ext>
            </a:extLst>
          </p:cNvPr>
          <p:cNvCxnSpPr>
            <a:cxnSpLocks/>
          </p:cNvCxnSpPr>
          <p:nvPr/>
        </p:nvCxnSpPr>
        <p:spPr>
          <a:xfrm>
            <a:off x="4206271" y="2265200"/>
            <a:ext cx="0" cy="52075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8632231-5C09-47A2-824A-CB62B711EA99}"/>
                  </a:ext>
                </a:extLst>
              </p:cNvPr>
              <p:cNvSpPr txBox="1"/>
              <p:nvPr/>
            </p:nvSpPr>
            <p:spPr>
              <a:xfrm>
                <a:off x="8549847" y="2941668"/>
                <a:ext cx="437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550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8632231-5C09-47A2-824A-CB62B711E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847" y="2941668"/>
                <a:ext cx="437620" cy="276999"/>
              </a:xfrm>
              <a:prstGeom prst="rect">
                <a:avLst/>
              </a:prstGeom>
              <a:blipFill>
                <a:blip r:embed="rId10"/>
                <a:stretch>
                  <a:fillRect l="-12676" r="-15493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椭圆 34">
            <a:extLst>
              <a:ext uri="{FF2B5EF4-FFF2-40B4-BE49-F238E27FC236}">
                <a16:creationId xmlns:a16="http://schemas.microsoft.com/office/drawing/2014/main" id="{83F59CA1-7D6A-448E-9BE7-98339928DD5A}"/>
              </a:ext>
            </a:extLst>
          </p:cNvPr>
          <p:cNvSpPr/>
          <p:nvPr/>
        </p:nvSpPr>
        <p:spPr>
          <a:xfrm>
            <a:off x="8435827" y="2718250"/>
            <a:ext cx="613551" cy="71697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F38492D-34C1-468B-9B7B-2E70A45DBBE4}"/>
                  </a:ext>
                </a:extLst>
              </p:cNvPr>
              <p:cNvSpPr txBox="1"/>
              <p:nvPr/>
            </p:nvSpPr>
            <p:spPr>
              <a:xfrm>
                <a:off x="5430916" y="190848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F38492D-34C1-468B-9B7B-2E70A45DB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16" y="1908489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E3417E9-2809-4858-947F-1FC5BF671627}"/>
                  </a:ext>
                </a:extLst>
              </p:cNvPr>
              <p:cNvSpPr txBox="1"/>
              <p:nvPr/>
            </p:nvSpPr>
            <p:spPr>
              <a:xfrm>
                <a:off x="6174667" y="190802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E3417E9-2809-4858-947F-1FC5BF671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667" y="1908029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69A74BFD-8ED3-49EF-845E-76A094117412}"/>
              </a:ext>
            </a:extLst>
          </p:cNvPr>
          <p:cNvSpPr txBox="1"/>
          <p:nvPr/>
        </p:nvSpPr>
        <p:spPr>
          <a:xfrm>
            <a:off x="6859908" y="1909042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4054235-3730-48E6-BDC9-2D1F25B586BB}"/>
                  </a:ext>
                </a:extLst>
              </p:cNvPr>
              <p:cNvSpPr txBox="1"/>
              <p:nvPr/>
            </p:nvSpPr>
            <p:spPr>
              <a:xfrm>
                <a:off x="4693682" y="294742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4054235-3730-48E6-BDC9-2D1F25B58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682" y="2947421"/>
                <a:ext cx="181139" cy="276999"/>
              </a:xfrm>
              <a:prstGeom prst="rect">
                <a:avLst/>
              </a:prstGeom>
              <a:blipFill>
                <a:blip r:embed="rId13"/>
                <a:stretch>
                  <a:fillRect l="-33333" r="-30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8560553-A4A3-48E7-93B3-5EE133A97644}"/>
                  </a:ext>
                </a:extLst>
              </p:cNvPr>
              <p:cNvSpPr txBox="1"/>
              <p:nvPr/>
            </p:nvSpPr>
            <p:spPr>
              <a:xfrm>
                <a:off x="5340501" y="294742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8560553-A4A3-48E7-93B3-5EE133A97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501" y="2947422"/>
                <a:ext cx="181139" cy="276999"/>
              </a:xfrm>
              <a:prstGeom prst="rect">
                <a:avLst/>
              </a:prstGeom>
              <a:blipFill>
                <a:blip r:embed="rId14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0A2480C-74FC-44A1-B4BD-40EFE8745500}"/>
                  </a:ext>
                </a:extLst>
              </p:cNvPr>
              <p:cNvSpPr txBox="1"/>
              <p:nvPr/>
            </p:nvSpPr>
            <p:spPr>
              <a:xfrm>
                <a:off x="6064142" y="2947422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0A2480C-74FC-44A1-B4BD-40EFE874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142" y="2947422"/>
                <a:ext cx="309380" cy="276999"/>
              </a:xfrm>
              <a:prstGeom prst="rect">
                <a:avLst/>
              </a:prstGeom>
              <a:blipFill>
                <a:blip r:embed="rId15"/>
                <a:stretch>
                  <a:fillRect l="-19608" r="-1568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CEFAB11-6156-45B2-A85E-7C884651FA8C}"/>
                  </a:ext>
                </a:extLst>
              </p:cNvPr>
              <p:cNvSpPr/>
              <p:nvPr/>
            </p:nvSpPr>
            <p:spPr>
              <a:xfrm>
                <a:off x="8432929" y="3398381"/>
                <a:ext cx="5531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CEFAB11-6156-45B2-A85E-7C884651F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929" y="3398381"/>
                <a:ext cx="553164" cy="461665"/>
              </a:xfrm>
              <a:prstGeom prst="rect">
                <a:avLst/>
              </a:prstGeom>
              <a:blipFill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6DAD0AC0-7B1A-4C4A-8AD1-5DDE8F54D992}"/>
              </a:ext>
            </a:extLst>
          </p:cNvPr>
          <p:cNvSpPr txBox="1"/>
          <p:nvPr/>
        </p:nvSpPr>
        <p:spPr>
          <a:xfrm>
            <a:off x="7481030" y="1897828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2415FE-DFE4-457D-ABAE-6C579F88AD64}"/>
              </a:ext>
            </a:extLst>
          </p:cNvPr>
          <p:cNvSpPr txBox="1"/>
          <p:nvPr/>
        </p:nvSpPr>
        <p:spPr>
          <a:xfrm>
            <a:off x="8027022" y="1897828"/>
            <a:ext cx="4041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A593AD0-7F9B-449C-89CF-272176DE9242}"/>
                  </a:ext>
                </a:extLst>
              </p:cNvPr>
              <p:cNvSpPr txBox="1"/>
              <p:nvPr/>
            </p:nvSpPr>
            <p:spPr>
              <a:xfrm>
                <a:off x="6686884" y="2947422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A593AD0-7F9B-449C-89CF-272176DE9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884" y="2947422"/>
                <a:ext cx="309380" cy="276999"/>
              </a:xfrm>
              <a:prstGeom prst="rect">
                <a:avLst/>
              </a:prstGeom>
              <a:blipFill>
                <a:blip r:embed="rId17"/>
                <a:stretch>
                  <a:fillRect l="-19608" r="-1568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9E8B345-15E0-4E2C-A780-1D0019D3F84B}"/>
                  </a:ext>
                </a:extLst>
              </p:cNvPr>
              <p:cNvSpPr txBox="1"/>
              <p:nvPr/>
            </p:nvSpPr>
            <p:spPr>
              <a:xfrm>
                <a:off x="7290330" y="2955345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37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9E8B345-15E0-4E2C-A780-1D0019D3F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330" y="2955345"/>
                <a:ext cx="309380" cy="276999"/>
              </a:xfrm>
              <a:prstGeom prst="rect">
                <a:avLst/>
              </a:prstGeom>
              <a:blipFill>
                <a:blip r:embed="rId18"/>
                <a:stretch>
                  <a:fillRect l="-19608" r="-1568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4D38650B-272C-4E50-BAF5-1064C3AEC2B7}"/>
              </a:ext>
            </a:extLst>
          </p:cNvPr>
          <p:cNvSpPr txBox="1"/>
          <p:nvPr/>
        </p:nvSpPr>
        <p:spPr>
          <a:xfrm>
            <a:off x="8707935" y="1906115"/>
            <a:ext cx="2512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E83675E-7E88-47FD-B832-7391600B4B5A}"/>
                  </a:ext>
                </a:extLst>
              </p:cNvPr>
              <p:cNvSpPr txBox="1"/>
              <p:nvPr/>
            </p:nvSpPr>
            <p:spPr>
              <a:xfrm>
                <a:off x="7934287" y="2955345"/>
                <a:ext cx="437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171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E83675E-7E88-47FD-B832-7391600B4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287" y="2955345"/>
                <a:ext cx="437620" cy="276999"/>
              </a:xfrm>
              <a:prstGeom prst="rect">
                <a:avLst/>
              </a:prstGeom>
              <a:blipFill>
                <a:blip r:embed="rId19"/>
                <a:stretch>
                  <a:fillRect l="-12676" r="-1408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04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77775" y="955080"/>
            <a:ext cx="5052040" cy="115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dirty="0">
                <a:latin typeface="楷体_GB2312" pitchFamily="49" charset="-122"/>
              </a:rPr>
              <a:t>课堂练习：</a:t>
            </a:r>
            <a:endParaRPr lang="en-US" altLang="zh-CN" sz="2400" dirty="0">
              <a:latin typeface="楷体_GB2312" pitchFamily="49" charset="-122"/>
            </a:endParaRPr>
          </a:p>
          <a:p>
            <a:pPr algn="just"/>
            <a:r>
              <a:rPr lang="zh-CN" altLang="en-US" sz="2400" dirty="0">
                <a:latin typeface="楷体_GB2312" pitchFamily="49" charset="-122"/>
              </a:rPr>
              <a:t>求</a:t>
            </a:r>
            <a:r>
              <a:rPr lang="en-US" altLang="zh-CN" sz="2400" dirty="0">
                <a:latin typeface="楷体_GB2312" pitchFamily="49" charset="-122"/>
              </a:rPr>
              <a:t>24140</a:t>
            </a:r>
            <a:r>
              <a:rPr lang="zh-CN" altLang="en-US" sz="2400" dirty="0">
                <a:latin typeface="楷体_GB2312" pitchFamily="49" charset="-122"/>
              </a:rPr>
              <a:t>关于模</a:t>
            </a:r>
            <a:r>
              <a:rPr lang="en-US" altLang="zh-CN" sz="2400" dirty="0">
                <a:latin typeface="楷体_GB2312" pitchFamily="49" charset="-122"/>
              </a:rPr>
              <a:t>40902</a:t>
            </a:r>
            <a:r>
              <a:rPr lang="zh-CN" altLang="en-US" sz="2400" dirty="0">
                <a:latin typeface="楷体_GB2312" pitchFamily="49" charset="-122"/>
              </a:rPr>
              <a:t>的逆。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99226" y="3098732"/>
            <a:ext cx="4012555" cy="305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楷体_GB2312" pitchFamily="49" charset="-122"/>
              </a:rPr>
              <a:t>40902</a:t>
            </a:r>
            <a:r>
              <a:rPr lang="zh-CN" altLang="en-US" sz="1800" dirty="0">
                <a:latin typeface="楷体_GB2312" pitchFamily="49" charset="-122"/>
              </a:rPr>
              <a:t>＝</a:t>
            </a:r>
            <a:r>
              <a:rPr lang="en-US" altLang="zh-CN" sz="1800" dirty="0">
                <a:latin typeface="楷体_GB2312" pitchFamily="49" charset="-122"/>
              </a:rPr>
              <a:t>24140×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</a:rPr>
              <a:t>1</a:t>
            </a:r>
            <a:r>
              <a:rPr lang="zh-CN" altLang="en-US" sz="1800" dirty="0">
                <a:latin typeface="楷体_GB2312" pitchFamily="49" charset="-122"/>
              </a:rPr>
              <a:t>＋</a:t>
            </a:r>
            <a:r>
              <a:rPr lang="en-US" altLang="zh-CN" sz="1800" dirty="0">
                <a:latin typeface="楷体_GB2312" pitchFamily="49" charset="-122"/>
              </a:rPr>
              <a:t>16762</a:t>
            </a:r>
          </a:p>
          <a:p>
            <a:pPr>
              <a:buFontTx/>
              <a:buNone/>
            </a:pPr>
            <a:r>
              <a:rPr lang="en-US" altLang="zh-CN" sz="1800" dirty="0">
                <a:latin typeface="楷体_GB2312" pitchFamily="49" charset="-122"/>
              </a:rPr>
              <a:t>24140 </a:t>
            </a:r>
            <a:r>
              <a:rPr lang="zh-CN" altLang="en-US" sz="1800" dirty="0">
                <a:latin typeface="楷体_GB2312" pitchFamily="49" charset="-122"/>
              </a:rPr>
              <a:t>＝</a:t>
            </a:r>
            <a:r>
              <a:rPr lang="en-US" altLang="zh-CN" sz="1800" dirty="0">
                <a:latin typeface="楷体_GB2312" pitchFamily="49" charset="-122"/>
              </a:rPr>
              <a:t>16762×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</a:rPr>
              <a:t>1</a:t>
            </a:r>
            <a:r>
              <a:rPr lang="zh-CN" altLang="en-US" sz="1800" dirty="0">
                <a:latin typeface="楷体_GB2312" pitchFamily="49" charset="-122"/>
              </a:rPr>
              <a:t>＋</a:t>
            </a:r>
            <a:r>
              <a:rPr lang="en-US" altLang="zh-CN" sz="1800" dirty="0">
                <a:latin typeface="楷体_GB2312" pitchFamily="49" charset="-122"/>
              </a:rPr>
              <a:t>7378</a:t>
            </a:r>
          </a:p>
          <a:p>
            <a:pPr>
              <a:buFontTx/>
              <a:buNone/>
            </a:pPr>
            <a:r>
              <a:rPr lang="en-US" altLang="zh-CN" sz="1800" dirty="0">
                <a:latin typeface="楷体_GB2312" pitchFamily="49" charset="-122"/>
              </a:rPr>
              <a:t>16762 </a:t>
            </a:r>
            <a:r>
              <a:rPr lang="zh-CN" altLang="en-US" sz="1800" dirty="0">
                <a:latin typeface="楷体_GB2312" pitchFamily="49" charset="-122"/>
              </a:rPr>
              <a:t>＝</a:t>
            </a:r>
            <a:r>
              <a:rPr lang="en-US" altLang="zh-CN" sz="1800" dirty="0">
                <a:latin typeface="楷体_GB2312" pitchFamily="49" charset="-122"/>
              </a:rPr>
              <a:t>7378×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</a:rPr>
              <a:t>2</a:t>
            </a:r>
            <a:r>
              <a:rPr lang="zh-CN" altLang="en-US" sz="1800" dirty="0">
                <a:latin typeface="楷体_GB2312" pitchFamily="49" charset="-122"/>
              </a:rPr>
              <a:t>＋</a:t>
            </a:r>
            <a:r>
              <a:rPr lang="en-US" altLang="zh-CN" sz="1800" dirty="0">
                <a:latin typeface="楷体_GB2312" pitchFamily="49" charset="-122"/>
              </a:rPr>
              <a:t>2006</a:t>
            </a:r>
          </a:p>
          <a:p>
            <a:pPr>
              <a:buFontTx/>
              <a:buNone/>
            </a:pPr>
            <a:r>
              <a:rPr lang="en-US" altLang="zh-CN" sz="1800" dirty="0">
                <a:latin typeface="楷体_GB2312" pitchFamily="49" charset="-122"/>
              </a:rPr>
              <a:t>7378 </a:t>
            </a:r>
            <a:r>
              <a:rPr lang="zh-CN" altLang="en-US" sz="1800" dirty="0">
                <a:latin typeface="楷体_GB2312" pitchFamily="49" charset="-122"/>
              </a:rPr>
              <a:t>＝</a:t>
            </a:r>
            <a:r>
              <a:rPr lang="en-US" altLang="zh-CN" sz="1800" dirty="0">
                <a:latin typeface="楷体_GB2312" pitchFamily="49" charset="-122"/>
              </a:rPr>
              <a:t>2006×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</a:rPr>
              <a:t>3</a:t>
            </a:r>
            <a:r>
              <a:rPr lang="zh-CN" altLang="en-US" sz="1800" dirty="0">
                <a:latin typeface="楷体_GB2312" pitchFamily="49" charset="-122"/>
              </a:rPr>
              <a:t>＋</a:t>
            </a:r>
            <a:r>
              <a:rPr lang="en-US" altLang="zh-CN" sz="1800" dirty="0">
                <a:latin typeface="楷体_GB2312" pitchFamily="49" charset="-122"/>
              </a:rPr>
              <a:t>1360</a:t>
            </a:r>
          </a:p>
          <a:p>
            <a:pPr>
              <a:buFontTx/>
              <a:buNone/>
            </a:pPr>
            <a:r>
              <a:rPr lang="en-US" altLang="zh-CN" sz="1800" dirty="0">
                <a:latin typeface="楷体_GB2312" pitchFamily="49" charset="-122"/>
              </a:rPr>
              <a:t>2006 </a:t>
            </a:r>
            <a:r>
              <a:rPr lang="zh-CN" altLang="en-US" sz="1800" dirty="0">
                <a:latin typeface="楷体_GB2312" pitchFamily="49" charset="-122"/>
              </a:rPr>
              <a:t>＝</a:t>
            </a:r>
            <a:r>
              <a:rPr lang="en-US" altLang="zh-CN" sz="1800" dirty="0">
                <a:latin typeface="楷体_GB2312" pitchFamily="49" charset="-122"/>
              </a:rPr>
              <a:t>1360 ×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</a:rPr>
              <a:t>1</a:t>
            </a:r>
            <a:r>
              <a:rPr lang="zh-CN" altLang="en-US" sz="1800" dirty="0">
                <a:latin typeface="楷体_GB2312" pitchFamily="49" charset="-122"/>
              </a:rPr>
              <a:t>＋</a:t>
            </a:r>
            <a:r>
              <a:rPr lang="en-US" altLang="zh-CN" sz="1800" dirty="0">
                <a:latin typeface="楷体_GB2312" pitchFamily="49" charset="-122"/>
              </a:rPr>
              <a:t>646</a:t>
            </a:r>
          </a:p>
          <a:p>
            <a:pPr>
              <a:buFontTx/>
              <a:buNone/>
            </a:pPr>
            <a:r>
              <a:rPr lang="en-US" altLang="zh-CN" sz="1800" dirty="0">
                <a:latin typeface="楷体_GB2312" pitchFamily="49" charset="-122"/>
              </a:rPr>
              <a:t>1360 </a:t>
            </a:r>
            <a:r>
              <a:rPr lang="zh-CN" altLang="en-US" sz="1800" dirty="0">
                <a:latin typeface="楷体_GB2312" pitchFamily="49" charset="-122"/>
              </a:rPr>
              <a:t>＝</a:t>
            </a:r>
            <a:r>
              <a:rPr lang="en-US" altLang="zh-CN" sz="1800" dirty="0">
                <a:latin typeface="楷体_GB2312" pitchFamily="49" charset="-122"/>
              </a:rPr>
              <a:t>646 ×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</a:rPr>
              <a:t>2</a:t>
            </a:r>
            <a:r>
              <a:rPr lang="zh-CN" altLang="en-US" sz="1800" dirty="0">
                <a:latin typeface="楷体_GB2312" pitchFamily="49" charset="-122"/>
              </a:rPr>
              <a:t>＋</a:t>
            </a:r>
            <a:r>
              <a:rPr lang="en-US" altLang="zh-CN" sz="1800" dirty="0">
                <a:latin typeface="楷体_GB2312" pitchFamily="49" charset="-122"/>
              </a:rPr>
              <a:t>68</a:t>
            </a:r>
          </a:p>
          <a:p>
            <a:pPr>
              <a:buNone/>
            </a:pPr>
            <a:r>
              <a:rPr lang="en-US" altLang="zh-CN" sz="1800" dirty="0">
                <a:latin typeface="楷体_GB2312" pitchFamily="49" charset="-122"/>
              </a:rPr>
              <a:t>646 </a:t>
            </a:r>
            <a:r>
              <a:rPr lang="zh-CN" altLang="en-US" sz="1800" dirty="0">
                <a:latin typeface="楷体_GB2312" pitchFamily="49" charset="-122"/>
              </a:rPr>
              <a:t>＝</a:t>
            </a:r>
            <a:r>
              <a:rPr lang="en-US" altLang="zh-CN" sz="1800" dirty="0">
                <a:latin typeface="楷体_GB2312" pitchFamily="49" charset="-122"/>
              </a:rPr>
              <a:t>68 ×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</a:rPr>
              <a:t>9</a:t>
            </a:r>
            <a:r>
              <a:rPr lang="zh-CN" altLang="en-US" sz="1800" dirty="0">
                <a:latin typeface="楷体_GB2312" pitchFamily="49" charset="-122"/>
              </a:rPr>
              <a:t>＋</a:t>
            </a:r>
            <a:r>
              <a:rPr lang="en-US" altLang="zh-CN" sz="1800" dirty="0">
                <a:latin typeface="楷体_GB2312" pitchFamily="49" charset="-122"/>
              </a:rPr>
              <a:t>34</a:t>
            </a:r>
          </a:p>
          <a:p>
            <a:pPr>
              <a:buFontTx/>
              <a:buNone/>
            </a:pPr>
            <a:r>
              <a:rPr lang="en-US" altLang="zh-CN" sz="1800" dirty="0">
                <a:solidFill>
                  <a:srgbClr val="000080"/>
                </a:solidFill>
                <a:latin typeface="楷体_GB2312" pitchFamily="49" charset="-122"/>
              </a:rPr>
              <a:t>68  </a:t>
            </a:r>
            <a:r>
              <a:rPr lang="zh-CN" altLang="en-US" sz="1800" dirty="0">
                <a:solidFill>
                  <a:srgbClr val="000080"/>
                </a:solidFill>
                <a:latin typeface="楷体_GB2312" pitchFamily="49" charset="-122"/>
              </a:rPr>
              <a:t>＝</a:t>
            </a:r>
            <a:r>
              <a:rPr lang="en-US" altLang="zh-CN" sz="1800" dirty="0">
                <a:solidFill>
                  <a:srgbClr val="000080"/>
                </a:solidFill>
                <a:latin typeface="楷体_GB2312" pitchFamily="49" charset="-122"/>
              </a:rPr>
              <a:t>34 ×2</a:t>
            </a:r>
            <a:r>
              <a:rPr lang="zh-CN" altLang="en-US" sz="1800" dirty="0">
                <a:solidFill>
                  <a:srgbClr val="000080"/>
                </a:solidFill>
                <a:latin typeface="楷体_GB2312" pitchFamily="49" charset="-122"/>
              </a:rPr>
              <a:t>＋</a:t>
            </a:r>
            <a:r>
              <a:rPr lang="en-US" altLang="zh-CN" sz="1800" dirty="0">
                <a:solidFill>
                  <a:srgbClr val="000080"/>
                </a:solidFill>
                <a:latin typeface="楷体_GB2312" pitchFamily="49" charset="-122"/>
              </a:rPr>
              <a:t>0</a:t>
            </a:r>
            <a:endParaRPr lang="en-US" altLang="zh-CN" sz="1800" dirty="0">
              <a:latin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/>
              <p:cNvSpPr txBox="1">
                <a:spLocks noChangeArrowheads="1"/>
              </p:cNvSpPr>
              <p:nvPr/>
            </p:nvSpPr>
            <p:spPr>
              <a:xfrm>
                <a:off x="3359380" y="4362196"/>
                <a:ext cx="5728827" cy="10766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zh-CN" altLang="en-US" sz="2400" dirty="0">
                    <a:latin typeface="楷体_GB2312" pitchFamily="49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楷体_GB2312" pitchFamily="49" charset="-122"/>
                  </a:rPr>
                  <a:t>为偶数，则</a:t>
                </a:r>
                <a:r>
                  <a:rPr lang="en-US" altLang="zh-CN" sz="2400" dirty="0">
                    <a:latin typeface="楷体_GB2312" pitchFamily="49" charset="-122"/>
                  </a:rPr>
                  <a:t>40331</a:t>
                </a:r>
                <a:r>
                  <a:rPr lang="zh-CN" altLang="en-US" sz="2400" dirty="0">
                    <a:latin typeface="楷体_GB2312" pitchFamily="49" charset="-122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楷体_GB2312" pitchFamily="49" charset="-122"/>
                  </a:rPr>
                  <a:t>）就是</a:t>
                </a:r>
                <a:r>
                  <a:rPr lang="en-US" altLang="zh-CN" sz="2400" dirty="0">
                    <a:latin typeface="楷体_GB2312" pitchFamily="49" charset="-122"/>
                  </a:rPr>
                  <a:t>24140</a:t>
                </a:r>
                <a:r>
                  <a:rPr lang="zh-CN" altLang="en-US" sz="2400" dirty="0">
                    <a:latin typeface="楷体_GB2312" pitchFamily="49" charset="-122"/>
                  </a:rPr>
                  <a:t>关于模</a:t>
                </a:r>
                <a:r>
                  <a:rPr lang="en-US" altLang="zh-CN" sz="2400" dirty="0">
                    <a:latin typeface="楷体_GB2312" pitchFamily="49" charset="-122"/>
                  </a:rPr>
                  <a:t>40902</a:t>
                </a:r>
                <a:r>
                  <a:rPr lang="zh-CN" altLang="en-US" sz="2400" dirty="0">
                    <a:latin typeface="楷体_GB2312" pitchFamily="49" charset="-122"/>
                  </a:rPr>
                  <a:t>的逆元</a:t>
                </a:r>
              </a:p>
            </p:txBody>
          </p:sp>
        </mc:Choice>
        <mc:Fallback xmlns="">
          <p:sp>
            <p:nvSpPr>
              <p:cNvPr id="2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380" y="4362196"/>
                <a:ext cx="5728827" cy="1076677"/>
              </a:xfrm>
              <a:prstGeom prst="rect">
                <a:avLst/>
              </a:prstGeom>
              <a:blipFill>
                <a:blip r:embed="rId3"/>
                <a:stretch>
                  <a:fillRect l="-1596" t="-3409" r="-1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296966" y="2491134"/>
            <a:ext cx="3830155" cy="53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dirty="0">
                <a:latin typeface="楷体_GB2312" pitchFamily="49" charset="-122"/>
              </a:rPr>
              <a:t>先对余数辗转相除：</a:t>
            </a:r>
          </a:p>
        </p:txBody>
      </p:sp>
      <p:sp>
        <p:nvSpPr>
          <p:cNvPr id="2" name="矩形 1"/>
          <p:cNvSpPr/>
          <p:nvPr/>
        </p:nvSpPr>
        <p:spPr>
          <a:xfrm>
            <a:off x="3523602" y="563544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40331</a:t>
            </a:r>
            <a:r>
              <a:rPr lang="en-US" altLang="zh-CN" sz="2400" dirty="0">
                <a:latin typeface="楷体_GB2312" pitchFamily="49" charset="-122"/>
              </a:rPr>
              <a:t>×</a:t>
            </a:r>
            <a:r>
              <a:rPr lang="en-US" altLang="zh-CN" sz="2400" dirty="0">
                <a:solidFill>
                  <a:srgbClr val="0070C0"/>
                </a:solidFill>
                <a:latin typeface="楷体_GB2312" pitchFamily="49" charset="-122"/>
              </a:rPr>
              <a:t>24140</a:t>
            </a:r>
            <a:r>
              <a:rPr lang="zh-CN" altLang="en-US" sz="2400" dirty="0">
                <a:latin typeface="楷体_GB2312" pitchFamily="49" charset="-122"/>
              </a:rPr>
              <a:t>＝</a:t>
            </a:r>
            <a:r>
              <a:rPr lang="en-US" altLang="zh-CN" sz="2400" dirty="0">
                <a:solidFill>
                  <a:srgbClr val="0070C0"/>
                </a:solidFill>
                <a:latin typeface="楷体_GB2312" pitchFamily="49" charset="-122"/>
              </a:rPr>
              <a:t>40902</a:t>
            </a:r>
            <a:r>
              <a:rPr lang="en-US" altLang="zh-CN" sz="2400" dirty="0">
                <a:latin typeface="楷体_GB2312" pitchFamily="49" charset="-122"/>
              </a:rPr>
              <a:t>×23803</a:t>
            </a:r>
            <a:r>
              <a:rPr lang="zh-CN" altLang="en-US" sz="2400" dirty="0">
                <a:latin typeface="楷体_GB2312" pitchFamily="49" charset="-122"/>
              </a:rPr>
              <a:t>＋</a:t>
            </a:r>
            <a:r>
              <a:rPr lang="en-US" altLang="zh-CN" sz="2400" dirty="0">
                <a:latin typeface="楷体_GB2312" pitchFamily="49" charset="-122"/>
              </a:rPr>
              <a:t>34</a:t>
            </a:r>
            <a:endParaRPr lang="zh-CN" altLang="en-US" sz="2400" dirty="0"/>
          </a:p>
        </p:txBody>
      </p:sp>
      <p:sp>
        <p:nvSpPr>
          <p:cNvPr id="25" name="TextBox 54"/>
          <p:cNvSpPr txBox="1"/>
          <p:nvPr/>
        </p:nvSpPr>
        <p:spPr>
          <a:xfrm>
            <a:off x="615626" y="364150"/>
            <a:ext cx="3596155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2.6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辗转相除求逆元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D644EE6-5D8B-41CC-8E74-C4B3B32E018F}"/>
                  </a:ext>
                </a:extLst>
              </p:cNvPr>
              <p:cNvSpPr txBox="1"/>
              <p:nvPr/>
            </p:nvSpPr>
            <p:spPr>
              <a:xfrm>
                <a:off x="4361083" y="190468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D644EE6-5D8B-41CC-8E74-C4B3B32E0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083" y="1904688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AAA453-0A00-43A9-86F1-2FDFFE2DCB2F}"/>
                  </a:ext>
                </a:extLst>
              </p:cNvPr>
              <p:cNvSpPr txBox="1"/>
              <p:nvPr/>
            </p:nvSpPr>
            <p:spPr>
              <a:xfrm>
                <a:off x="3696482" y="295534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AAA453-0A00-43A9-86F1-2FDFFE2DC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482" y="2955345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E3FBD9FB-592A-4F27-BA72-87A95232A1D2}"/>
              </a:ext>
            </a:extLst>
          </p:cNvPr>
          <p:cNvSpPr txBox="1"/>
          <p:nvPr/>
        </p:nvSpPr>
        <p:spPr>
          <a:xfrm>
            <a:off x="4416668" y="2951414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A2F1579-8932-41AB-8F53-0945EB9D6D9A}"/>
                  </a:ext>
                </a:extLst>
              </p:cNvPr>
              <p:cNvSpPr/>
              <p:nvPr/>
            </p:nvSpPr>
            <p:spPr>
              <a:xfrm>
                <a:off x="3359381" y="3333269"/>
                <a:ext cx="7166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A2F1579-8932-41AB-8F53-0945EB9D6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381" y="3333269"/>
                <a:ext cx="71667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6A3DB03-5DF1-403E-AEAD-0A1363E94EFC}"/>
                  </a:ext>
                </a:extLst>
              </p:cNvPr>
              <p:cNvSpPr/>
              <p:nvPr/>
            </p:nvSpPr>
            <p:spPr>
              <a:xfrm>
                <a:off x="4137169" y="3357543"/>
                <a:ext cx="5531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6A3DB03-5DF1-403E-AEAD-0A1363E94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169" y="3357543"/>
                <a:ext cx="55316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60C60BD-7722-4A1B-B75D-F79BC2C50729}"/>
                  </a:ext>
                </a:extLst>
              </p:cNvPr>
              <p:cNvSpPr txBox="1"/>
              <p:nvPr/>
            </p:nvSpPr>
            <p:spPr>
              <a:xfrm>
                <a:off x="4041814" y="2916644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60C60BD-7722-4A1B-B75D-F79BC2C5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814" y="2916644"/>
                <a:ext cx="250068" cy="307777"/>
              </a:xfrm>
              <a:prstGeom prst="rect">
                <a:avLst/>
              </a:prstGeom>
              <a:blipFill>
                <a:blip r:embed="rId8"/>
                <a:stretch>
                  <a:fillRect l="-21951" r="-21951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AF73F84-D0EE-4734-B28F-74F465D20064}"/>
                  </a:ext>
                </a:extLst>
              </p:cNvPr>
              <p:cNvSpPr txBox="1"/>
              <p:nvPr/>
            </p:nvSpPr>
            <p:spPr>
              <a:xfrm>
                <a:off x="4622649" y="2154291"/>
                <a:ext cx="2404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AF73F84-D0EE-4734-B28F-74F465D20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49" y="2154291"/>
                <a:ext cx="240450" cy="307777"/>
              </a:xfrm>
              <a:prstGeom prst="rect">
                <a:avLst/>
              </a:prstGeom>
              <a:blipFill>
                <a:blip r:embed="rId9"/>
                <a:stretch>
                  <a:fillRect l="-17500" r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A0F48C-6972-4436-9FB8-B157AEBE7F41}"/>
              </a:ext>
            </a:extLst>
          </p:cNvPr>
          <p:cNvCxnSpPr/>
          <p:nvPr/>
        </p:nvCxnSpPr>
        <p:spPr>
          <a:xfrm flipV="1">
            <a:off x="4523404" y="2296504"/>
            <a:ext cx="428983" cy="489452"/>
          </a:xfrm>
          <a:prstGeom prst="straightConnector1">
            <a:avLst/>
          </a:prstGeom>
          <a:ln w="444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63B51A3-5255-4140-8EEB-45B7D3A3B63A}"/>
                  </a:ext>
                </a:extLst>
              </p:cNvPr>
              <p:cNvSpPr txBox="1"/>
              <p:nvPr/>
            </p:nvSpPr>
            <p:spPr>
              <a:xfrm>
                <a:off x="4989256" y="189782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63B51A3-5255-4140-8EEB-45B7D3A3B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256" y="1897828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01273A9-5208-4DD9-81F0-E71CFB49D6B8}"/>
              </a:ext>
            </a:extLst>
          </p:cNvPr>
          <p:cNvCxnSpPr>
            <a:cxnSpLocks/>
          </p:cNvCxnSpPr>
          <p:nvPr/>
        </p:nvCxnSpPr>
        <p:spPr>
          <a:xfrm>
            <a:off x="4456644" y="2265200"/>
            <a:ext cx="0" cy="52075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8632231-5C09-47A2-824A-CB62B711EA99}"/>
                  </a:ext>
                </a:extLst>
              </p:cNvPr>
              <p:cNvSpPr txBox="1"/>
              <p:nvPr/>
            </p:nvSpPr>
            <p:spPr>
              <a:xfrm>
                <a:off x="8055434" y="2933495"/>
                <a:ext cx="437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571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8632231-5C09-47A2-824A-CB62B711E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34" y="2933495"/>
                <a:ext cx="437620" cy="276999"/>
              </a:xfrm>
              <a:prstGeom prst="rect">
                <a:avLst/>
              </a:prstGeom>
              <a:blipFill>
                <a:blip r:embed="rId11"/>
                <a:stretch>
                  <a:fillRect l="-12500" r="-1388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椭圆 34">
            <a:extLst>
              <a:ext uri="{FF2B5EF4-FFF2-40B4-BE49-F238E27FC236}">
                <a16:creationId xmlns:a16="http://schemas.microsoft.com/office/drawing/2014/main" id="{83F59CA1-7D6A-448E-9BE7-98339928DD5A}"/>
              </a:ext>
            </a:extLst>
          </p:cNvPr>
          <p:cNvSpPr/>
          <p:nvPr/>
        </p:nvSpPr>
        <p:spPr>
          <a:xfrm>
            <a:off x="8000559" y="2702031"/>
            <a:ext cx="613551" cy="71697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F38492D-34C1-468B-9B7B-2E70A45DBBE4}"/>
                  </a:ext>
                </a:extLst>
              </p:cNvPr>
              <p:cNvSpPr txBox="1"/>
              <p:nvPr/>
            </p:nvSpPr>
            <p:spPr>
              <a:xfrm>
                <a:off x="5681289" y="190848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F38492D-34C1-468B-9B7B-2E70A45DB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289" y="1908489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E3417E9-2809-4858-947F-1FC5BF671627}"/>
                  </a:ext>
                </a:extLst>
              </p:cNvPr>
              <p:cNvSpPr txBox="1"/>
              <p:nvPr/>
            </p:nvSpPr>
            <p:spPr>
              <a:xfrm>
                <a:off x="6425040" y="190802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E3417E9-2809-4858-947F-1FC5BF671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040" y="1908029"/>
                <a:ext cx="181139" cy="276999"/>
              </a:xfrm>
              <a:prstGeom prst="rect">
                <a:avLst/>
              </a:prstGeom>
              <a:blipFill>
                <a:blip r:embed="rId13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69A74BFD-8ED3-49EF-845E-76A094117412}"/>
              </a:ext>
            </a:extLst>
          </p:cNvPr>
          <p:cNvSpPr txBox="1"/>
          <p:nvPr/>
        </p:nvSpPr>
        <p:spPr>
          <a:xfrm>
            <a:off x="7110281" y="1909042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4054235-3730-48E6-BDC9-2D1F25B586BB}"/>
                  </a:ext>
                </a:extLst>
              </p:cNvPr>
              <p:cNvSpPr txBox="1"/>
              <p:nvPr/>
            </p:nvSpPr>
            <p:spPr>
              <a:xfrm>
                <a:off x="4824243" y="2955345"/>
                <a:ext cx="3093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4054235-3730-48E6-BDC9-2D1F25B58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243" y="2955345"/>
                <a:ext cx="309379" cy="276999"/>
              </a:xfrm>
              <a:prstGeom prst="rect">
                <a:avLst/>
              </a:prstGeom>
              <a:blipFill>
                <a:blip r:embed="rId14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8560553-A4A3-48E7-93B3-5EE133A97644}"/>
                  </a:ext>
                </a:extLst>
              </p:cNvPr>
              <p:cNvSpPr txBox="1"/>
              <p:nvPr/>
            </p:nvSpPr>
            <p:spPr>
              <a:xfrm>
                <a:off x="5590874" y="2947422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28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8560553-A4A3-48E7-93B3-5EE133A97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874" y="2947422"/>
                <a:ext cx="309380" cy="276999"/>
              </a:xfrm>
              <a:prstGeom prst="rect">
                <a:avLst/>
              </a:prstGeom>
              <a:blipFill>
                <a:blip r:embed="rId15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0A2480C-74FC-44A1-B4BD-40EFE8745500}"/>
                  </a:ext>
                </a:extLst>
              </p:cNvPr>
              <p:cNvSpPr txBox="1"/>
              <p:nvPr/>
            </p:nvSpPr>
            <p:spPr>
              <a:xfrm>
                <a:off x="6314515" y="2947422"/>
                <a:ext cx="437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103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0A2480C-74FC-44A1-B4BD-40EFE874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15" y="2947422"/>
                <a:ext cx="437620" cy="276999"/>
              </a:xfrm>
              <a:prstGeom prst="rect">
                <a:avLst/>
              </a:prstGeom>
              <a:blipFill>
                <a:blip r:embed="rId16"/>
                <a:stretch>
                  <a:fillRect l="-125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CEFAB11-6156-45B2-A85E-7C884651FA8C}"/>
                  </a:ext>
                </a:extLst>
              </p:cNvPr>
              <p:cNvSpPr/>
              <p:nvPr/>
            </p:nvSpPr>
            <p:spPr>
              <a:xfrm>
                <a:off x="7997661" y="3382162"/>
                <a:ext cx="5531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CEFAB11-6156-45B2-A85E-7C884651F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661" y="3382162"/>
                <a:ext cx="553165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6DAD0AC0-7B1A-4C4A-8AD1-5DDE8F54D992}"/>
              </a:ext>
            </a:extLst>
          </p:cNvPr>
          <p:cNvSpPr txBox="1"/>
          <p:nvPr/>
        </p:nvSpPr>
        <p:spPr>
          <a:xfrm>
            <a:off x="7731403" y="1897828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2415FE-DFE4-457D-ABAE-6C579F88AD64}"/>
              </a:ext>
            </a:extLst>
          </p:cNvPr>
          <p:cNvSpPr txBox="1"/>
          <p:nvPr/>
        </p:nvSpPr>
        <p:spPr>
          <a:xfrm>
            <a:off x="8277395" y="1897828"/>
            <a:ext cx="4041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A593AD0-7F9B-449C-89CF-272176DE9242}"/>
                  </a:ext>
                </a:extLst>
              </p:cNvPr>
              <p:cNvSpPr txBox="1"/>
              <p:nvPr/>
            </p:nvSpPr>
            <p:spPr>
              <a:xfrm>
                <a:off x="6937257" y="2947422"/>
                <a:ext cx="437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234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A593AD0-7F9B-449C-89CF-272176DE9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257" y="2947422"/>
                <a:ext cx="437620" cy="276999"/>
              </a:xfrm>
              <a:prstGeom prst="rect">
                <a:avLst/>
              </a:prstGeom>
              <a:blipFill>
                <a:blip r:embed="rId18"/>
                <a:stretch>
                  <a:fillRect l="-11111" r="-1388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9E8B345-15E0-4E2C-A780-1D0019D3F84B}"/>
                  </a:ext>
                </a:extLst>
              </p:cNvPr>
              <p:cNvSpPr txBox="1"/>
              <p:nvPr/>
            </p:nvSpPr>
            <p:spPr>
              <a:xfrm>
                <a:off x="7540703" y="2955345"/>
                <a:ext cx="437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337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9E8B345-15E0-4E2C-A780-1D0019D3F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703" y="2955345"/>
                <a:ext cx="437620" cy="276999"/>
              </a:xfrm>
              <a:prstGeom prst="rect">
                <a:avLst/>
              </a:prstGeom>
              <a:blipFill>
                <a:blip r:embed="rId19"/>
                <a:stretch>
                  <a:fillRect l="-12500" r="-12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40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674069"/>
              </p:ext>
            </p:extLst>
          </p:nvPr>
        </p:nvGraphicFramePr>
        <p:xfrm>
          <a:off x="665506" y="1554118"/>
          <a:ext cx="2771776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4" imgW="583920" imgH="203040" progId="Equation.DSMT4">
                  <p:embed/>
                </p:oleObj>
              </mc:Choice>
              <mc:Fallback>
                <p:oleObj name="Equation" r:id="rId4" imgW="583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506" y="1554118"/>
                        <a:ext cx="2771776" cy="9652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"/>
              <p:cNvSpPr txBox="1">
                <a:spLocks noChangeArrowheads="1"/>
              </p:cNvSpPr>
              <p:nvPr/>
            </p:nvSpPr>
            <p:spPr>
              <a:xfrm>
                <a:off x="394706" y="3366168"/>
                <a:ext cx="8229600" cy="10001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/>
                  <a:t>设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, b ∈Z</a:t>
                </a:r>
                <a:r>
                  <a:rPr lang="zh-CN" altLang="en-US" dirty="0"/>
                  <a:t>，</a:t>
                </a:r>
                <a:r>
                  <a:rPr lang="en-US" altLang="zh-CN" i="1" dirty="0"/>
                  <a:t> a 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不全为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，如果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| D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b | D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D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</m:oMath>
                </a14:m>
                <a:r>
                  <a:rPr lang="zh-CN" altLang="en-US" dirty="0"/>
                  <a:t>则称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为</a:t>
                </a:r>
                <a:r>
                  <a:rPr lang="en-US" altLang="zh-CN" i="1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公倍数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06" y="3366168"/>
                <a:ext cx="8229600" cy="1000121"/>
              </a:xfrm>
              <a:prstGeom prst="rect">
                <a:avLst/>
              </a:prstGeom>
              <a:blipFill rotWithShape="0">
                <a:blip r:embed="rId6"/>
                <a:stretch>
                  <a:fillRect l="-1556" t="-8537" b="-12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70784" y="4806732"/>
            <a:ext cx="8229600" cy="9182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的所有公倍数中最小的正数，称为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最小公倍数</a:t>
            </a:r>
            <a:r>
              <a:rPr lang="zh-CN" altLang="en-US" dirty="0"/>
              <a:t>，记为</a:t>
            </a:r>
            <a:r>
              <a:rPr lang="en-US" altLang="zh-CN" dirty="0"/>
              <a:t>lcm (a, b) </a:t>
            </a:r>
            <a:r>
              <a:rPr lang="zh-CN" altLang="en-US" dirty="0"/>
              <a:t>。</a:t>
            </a:r>
          </a:p>
        </p:txBody>
      </p:sp>
      <p:sp>
        <p:nvSpPr>
          <p:cNvPr id="11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50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34676"/>
              </p:ext>
            </p:extLst>
          </p:nvPr>
        </p:nvGraphicFramePr>
        <p:xfrm>
          <a:off x="1014625" y="3874171"/>
          <a:ext cx="698976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4" imgW="1473120" imgH="203040" progId="Equation.DSMT4">
                  <p:embed/>
                </p:oleObj>
              </mc:Choice>
              <mc:Fallback>
                <p:oleObj name="Equation" r:id="rId4" imgW="1473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4625" y="3874171"/>
                        <a:ext cx="6989762" cy="9652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400278" y="1595400"/>
            <a:ext cx="8229600" cy="1000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的最大公因子与最小公倍数都是一定存在、且唯一的。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94706" y="2929118"/>
            <a:ext cx="8229600" cy="57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对于两个正整数</a:t>
            </a: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i="1" dirty="0"/>
              <a:t>b</a:t>
            </a:r>
            <a:r>
              <a:rPr lang="zh-CN" altLang="en-US" dirty="0"/>
              <a:t>，可以证明：</a:t>
            </a:r>
          </a:p>
        </p:txBody>
      </p:sp>
      <p:sp>
        <p:nvSpPr>
          <p:cNvPr id="11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32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"/>
              <p:cNvSpPr txBox="1">
                <a:spLocks noChangeArrowheads="1"/>
              </p:cNvSpPr>
              <p:nvPr/>
            </p:nvSpPr>
            <p:spPr>
              <a:xfrm>
                <a:off x="400278" y="1595400"/>
                <a:ext cx="8229600" cy="10001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定理</a:t>
                </a:r>
                <a:r>
                  <a:rPr lang="zh-CN" altLang="en-US" i="1" dirty="0"/>
                  <a:t>  </a:t>
                </a:r>
                <a:r>
                  <a:rPr lang="zh-CN" altLang="en-US" dirty="0"/>
                  <a:t>设</a:t>
                </a:r>
                <a:r>
                  <a:rPr lang="en-US" altLang="zh-CN" i="1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都是正整数（</a:t>
                </a:r>
                <a:r>
                  <a:rPr lang="en-US" altLang="zh-CN" i="1" dirty="0"/>
                  <a:t> a&gt;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其中</a:t>
                </a:r>
                <a:r>
                  <a:rPr lang="en-US" altLang="zh-CN" b="0" dirty="0"/>
                  <a:t>q</a:t>
                </a:r>
                <a:r>
                  <a:rPr lang="zh-CN" altLang="en-US" b="0" dirty="0"/>
                  <a:t>和</a:t>
                </a:r>
                <a:r>
                  <a:rPr lang="en-US" altLang="zh-CN" b="0" dirty="0"/>
                  <a:t>r</a:t>
                </a:r>
                <a:r>
                  <a:rPr lang="zh-CN" altLang="en-US" b="0" dirty="0"/>
                  <a:t>都是正整数，则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78" y="1595400"/>
                <a:ext cx="8229600" cy="1000121"/>
              </a:xfrm>
              <a:prstGeom prst="rect">
                <a:avLst/>
              </a:prstGeom>
              <a:blipFill rotWithShape="0">
                <a:blip r:embed="rId3"/>
                <a:stretch>
                  <a:fillRect l="-1556" t="-9756" b="-12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99226" y="4300609"/>
            <a:ext cx="8229600" cy="57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i="1" dirty="0"/>
              <a:t>b</a:t>
            </a:r>
            <a:r>
              <a:rPr lang="zh-CN" altLang="en-US" dirty="0"/>
              <a:t>的任意一个公因子也是</a:t>
            </a:r>
            <a:r>
              <a:rPr lang="en-US" altLang="zh-CN" i="1" dirty="0"/>
              <a:t>b</a:t>
            </a:r>
            <a:r>
              <a:rPr lang="zh-CN" altLang="en-US" dirty="0"/>
              <a:t>和</a:t>
            </a:r>
            <a:r>
              <a:rPr lang="en-US" altLang="zh-CN" i="1" dirty="0"/>
              <a:t>r</a:t>
            </a:r>
            <a:r>
              <a:rPr lang="zh-CN" altLang="en-US" dirty="0"/>
              <a:t>的公因子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445086" y="2909222"/>
                <a:ext cx="3737880" cy="92333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5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5400" i="1">
                          <a:latin typeface="Cambria Math" panose="02040503050406030204" pitchFamily="18" charset="0"/>
                        </a:rPr>
                        <m:t>𝑏𝑞</m:t>
                      </m:r>
                      <m:r>
                        <a:rPr lang="en-US" altLang="zh-CN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54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86" y="2909222"/>
                <a:ext cx="3737880" cy="9233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任意多边形 14"/>
          <p:cNvSpPr/>
          <p:nvPr/>
        </p:nvSpPr>
        <p:spPr>
          <a:xfrm>
            <a:off x="2871989" y="2639740"/>
            <a:ext cx="1339403" cy="438311"/>
          </a:xfrm>
          <a:custGeom>
            <a:avLst/>
            <a:gdLst>
              <a:gd name="connsiteX0" fmla="*/ 0 w 1339403"/>
              <a:gd name="connsiteY0" fmla="*/ 438311 h 438311"/>
              <a:gd name="connsiteX1" fmla="*/ 618186 w 1339403"/>
              <a:gd name="connsiteY1" fmla="*/ 429 h 438311"/>
              <a:gd name="connsiteX2" fmla="*/ 1339403 w 1339403"/>
              <a:gd name="connsiteY2" fmla="*/ 373916 h 43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403" h="438311">
                <a:moveTo>
                  <a:pt x="0" y="438311"/>
                </a:moveTo>
                <a:cubicBezTo>
                  <a:pt x="197476" y="224736"/>
                  <a:pt x="394952" y="11161"/>
                  <a:pt x="618186" y="429"/>
                </a:cubicBezTo>
                <a:cubicBezTo>
                  <a:pt x="841420" y="-10304"/>
                  <a:pt x="1090411" y="181806"/>
                  <a:pt x="1339403" y="373916"/>
                </a:cubicBezTo>
              </a:path>
            </a:pathLst>
          </a:cu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10800000">
            <a:off x="4082207" y="3666595"/>
            <a:ext cx="1507225" cy="399985"/>
          </a:xfrm>
          <a:custGeom>
            <a:avLst/>
            <a:gdLst>
              <a:gd name="connsiteX0" fmla="*/ 0 w 1339403"/>
              <a:gd name="connsiteY0" fmla="*/ 438311 h 438311"/>
              <a:gd name="connsiteX1" fmla="*/ 618186 w 1339403"/>
              <a:gd name="connsiteY1" fmla="*/ 429 h 438311"/>
              <a:gd name="connsiteX2" fmla="*/ 1339403 w 1339403"/>
              <a:gd name="connsiteY2" fmla="*/ 373916 h 43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403" h="438311">
                <a:moveTo>
                  <a:pt x="0" y="438311"/>
                </a:moveTo>
                <a:cubicBezTo>
                  <a:pt x="197476" y="224736"/>
                  <a:pt x="394952" y="11161"/>
                  <a:pt x="618186" y="429"/>
                </a:cubicBezTo>
                <a:cubicBezTo>
                  <a:pt x="841420" y="-10304"/>
                  <a:pt x="1090411" y="181806"/>
                  <a:pt x="1339403" y="373916"/>
                </a:cubicBezTo>
              </a:path>
            </a:pathLst>
          </a:cu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209209" y="4854155"/>
            <a:ext cx="8229600" cy="57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i="1" dirty="0"/>
              <a:t> b</a:t>
            </a:r>
            <a:r>
              <a:rPr lang="zh-CN" altLang="en-US" dirty="0"/>
              <a:t>和</a:t>
            </a:r>
            <a:r>
              <a:rPr lang="en-US" altLang="zh-CN" i="1" dirty="0"/>
              <a:t>r </a:t>
            </a:r>
            <a:r>
              <a:rPr lang="zh-CN" altLang="en-US" dirty="0"/>
              <a:t>的任意一个公因子也是</a:t>
            </a: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i="1" dirty="0"/>
              <a:t>b</a:t>
            </a:r>
            <a:r>
              <a:rPr lang="zh-CN" altLang="en-US" dirty="0"/>
              <a:t>的公因子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/>
              <p:cNvSpPr txBox="1">
                <a:spLocks noChangeArrowheads="1"/>
              </p:cNvSpPr>
              <p:nvPr/>
            </p:nvSpPr>
            <p:spPr>
              <a:xfrm>
                <a:off x="209209" y="5460091"/>
                <a:ext cx="8229600" cy="5765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</a:t>
                </a:r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09" y="5460091"/>
                <a:ext cx="8229600" cy="576535"/>
              </a:xfrm>
              <a:prstGeom prst="rect">
                <a:avLst/>
              </a:prstGeom>
              <a:blipFill rotWithShape="0">
                <a:blip r:embed="rId5"/>
                <a:stretch>
                  <a:fillRect l="-1481" t="-15957" b="-22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9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1" grpId="0"/>
      <p:bldP spid="3" grpId="0" animBg="1"/>
      <p:bldP spid="15" grpId="0" animBg="1"/>
      <p:bldP spid="20" grpId="0" animBg="1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"/>
              <p:cNvSpPr txBox="1">
                <a:spLocks noChangeArrowheads="1"/>
              </p:cNvSpPr>
              <p:nvPr/>
            </p:nvSpPr>
            <p:spPr>
              <a:xfrm>
                <a:off x="399031" y="1998009"/>
                <a:ext cx="8028105" cy="20099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定理</a:t>
                </a:r>
                <a:r>
                  <a:rPr lang="zh-CN" altLang="en-US" i="1" dirty="0"/>
                  <a:t>  </a:t>
                </a:r>
                <a:r>
                  <a:rPr lang="en-US" altLang="zh-CN" i="1" dirty="0"/>
                  <a:t>(</a:t>
                </a:r>
                <a:r>
                  <a:rPr lang="zh-CN" altLang="en-US" i="1" dirty="0">
                    <a:solidFill>
                      <a:srgbClr val="FF0000"/>
                    </a:solidFill>
                  </a:rPr>
                  <a:t>辗转相除法</a:t>
                </a:r>
                <a:r>
                  <a:rPr lang="en-US" altLang="zh-CN" i="1" dirty="0"/>
                  <a:t>)</a:t>
                </a:r>
                <a:r>
                  <a:rPr lang="zh-CN" altLang="en-US" dirty="0"/>
                  <a:t>给定整数</a:t>
                </a:r>
                <a:r>
                  <a:rPr lang="en-US" altLang="zh-CN" i="1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b="0" dirty="0"/>
                  <a:t>，重复使用带余除法，即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每次的余数为除数去除上一次的除数</a:t>
                </a:r>
                <a:r>
                  <a:rPr lang="zh-CN" altLang="en-US" b="0" dirty="0"/>
                  <a:t>，直到余数为</a:t>
                </a:r>
                <a:r>
                  <a:rPr lang="en-US" altLang="zh-CN" b="0" dirty="0"/>
                  <a:t>0.</a:t>
                </a:r>
              </a:p>
            </p:txBody>
          </p:sp>
        </mc:Choice>
        <mc:Fallback xmlns="">
          <p:sp>
            <p:nvSpPr>
              <p:cNvPr id="3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31" y="1998009"/>
                <a:ext cx="8028105" cy="2009937"/>
              </a:xfrm>
              <a:prstGeom prst="rect">
                <a:avLst/>
              </a:prstGeom>
              <a:blipFill rotWithShape="0">
                <a:blip r:embed="rId3"/>
                <a:stretch>
                  <a:fillRect l="-1519" t="-4863" r="-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394706" y="933018"/>
            <a:ext cx="82071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计算两个数的最大公因子最容易的方法：欧几里德</a:t>
            </a:r>
            <a:r>
              <a:rPr lang="en-US" altLang="zh-CN" sz="2800" dirty="0"/>
              <a:t>(Euclid)</a:t>
            </a:r>
            <a:r>
              <a:rPr lang="zh-CN" altLang="en-US" sz="2800" dirty="0"/>
              <a:t>算法，也叫辗转相除法 </a:t>
            </a:r>
          </a:p>
        </p:txBody>
      </p:sp>
      <p:sp>
        <p:nvSpPr>
          <p:cNvPr id="4" name="矩形 3"/>
          <p:cNvSpPr/>
          <p:nvPr/>
        </p:nvSpPr>
        <p:spPr>
          <a:xfrm>
            <a:off x="526743" y="3216920"/>
            <a:ext cx="4121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i="1" dirty="0"/>
              <a:t>a </a:t>
            </a:r>
            <a:r>
              <a:rPr lang="en-US" altLang="zh-CN" sz="3200" dirty="0"/>
              <a:t>=</a:t>
            </a:r>
            <a:r>
              <a:rPr lang="en-US" altLang="zh-CN" sz="3200" i="1" dirty="0"/>
              <a:t> bq</a:t>
            </a:r>
            <a:r>
              <a:rPr lang="en-US" altLang="zh-CN" sz="3200" i="1" baseline="-25000" dirty="0"/>
              <a:t>1</a:t>
            </a:r>
            <a:r>
              <a:rPr lang="en-US" altLang="zh-CN" sz="3200" dirty="0"/>
              <a:t>+</a:t>
            </a:r>
            <a:r>
              <a:rPr lang="en-US" altLang="zh-CN" sz="3200" i="1" dirty="0"/>
              <a:t>r</a:t>
            </a:r>
            <a:r>
              <a:rPr lang="en-US" altLang="zh-CN" sz="3200" i="1" baseline="-25000" dirty="0"/>
              <a:t>1</a:t>
            </a:r>
            <a:r>
              <a:rPr lang="en-US" altLang="zh-CN" sz="3200" dirty="0"/>
              <a:t>,  0 &lt; </a:t>
            </a:r>
            <a:r>
              <a:rPr lang="en-US" altLang="zh-CN" sz="3200" i="1" dirty="0"/>
              <a:t>r</a:t>
            </a:r>
            <a:r>
              <a:rPr lang="en-US" altLang="zh-CN" sz="3200" i="1" baseline="-25000" dirty="0"/>
              <a:t>1</a:t>
            </a:r>
            <a:r>
              <a:rPr lang="en-US" altLang="zh-CN" sz="3200" dirty="0"/>
              <a:t> &lt;</a:t>
            </a:r>
            <a:r>
              <a:rPr lang="en-US" altLang="zh-CN" sz="3200" i="1" dirty="0"/>
              <a:t>b</a:t>
            </a:r>
            <a:r>
              <a:rPr lang="en-US" altLang="zh-CN" sz="3200" dirty="0"/>
              <a:t>,</a:t>
            </a:r>
            <a:endParaRPr lang="en-US" altLang="zh-CN" sz="3200" i="1" dirty="0"/>
          </a:p>
        </p:txBody>
      </p:sp>
      <p:sp>
        <p:nvSpPr>
          <p:cNvPr id="17" name="矩形 16"/>
          <p:cNvSpPr/>
          <p:nvPr/>
        </p:nvSpPr>
        <p:spPr>
          <a:xfrm>
            <a:off x="5048599" y="4462345"/>
            <a:ext cx="37721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最后一个不为</a:t>
            </a:r>
            <a:r>
              <a:rPr lang="en-US" altLang="zh-CN" sz="3200" dirty="0">
                <a:solidFill>
                  <a:srgbClr val="FF0000"/>
                </a:solidFill>
              </a:rPr>
              <a:t>0</a:t>
            </a:r>
            <a:r>
              <a:rPr lang="zh-CN" altLang="en-US" sz="3200" dirty="0">
                <a:solidFill>
                  <a:srgbClr val="FF0000"/>
                </a:solidFill>
              </a:rPr>
              <a:t>的余数</a:t>
            </a:r>
            <a:r>
              <a:rPr lang="en-US" altLang="zh-CN" sz="3200" i="1" dirty="0"/>
              <a:t>r</a:t>
            </a:r>
            <a:r>
              <a:rPr lang="en-US" altLang="zh-CN" sz="3200" i="1" baseline="-25000" dirty="0"/>
              <a:t>j-1</a:t>
            </a:r>
            <a:r>
              <a:rPr lang="zh-CN" altLang="en-US" sz="3200" dirty="0"/>
              <a:t>就是</a:t>
            </a:r>
            <a:r>
              <a:rPr lang="en-US" altLang="zh-CN" sz="3200" i="1" dirty="0"/>
              <a:t>a</a:t>
            </a:r>
            <a:r>
              <a:rPr lang="zh-CN" altLang="en-US" sz="3200" dirty="0"/>
              <a:t>和</a:t>
            </a:r>
            <a:r>
              <a:rPr lang="en-US" altLang="zh-CN" sz="3200" dirty="0"/>
              <a:t>b</a:t>
            </a:r>
            <a:r>
              <a:rPr lang="zh-CN" altLang="en-US" sz="3200" dirty="0"/>
              <a:t>的最大公因子 </a:t>
            </a:r>
          </a:p>
        </p:txBody>
      </p:sp>
      <p:sp>
        <p:nvSpPr>
          <p:cNvPr id="18" name="矩形 17"/>
          <p:cNvSpPr/>
          <p:nvPr/>
        </p:nvSpPr>
        <p:spPr>
          <a:xfrm>
            <a:off x="526743" y="4069847"/>
            <a:ext cx="4121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i="1" dirty="0"/>
              <a:t>b </a:t>
            </a:r>
            <a:r>
              <a:rPr lang="en-US" altLang="zh-CN" sz="3200" dirty="0"/>
              <a:t>=</a:t>
            </a:r>
            <a:r>
              <a:rPr lang="en-US" altLang="zh-CN" sz="3200" i="1" dirty="0"/>
              <a:t> r</a:t>
            </a:r>
            <a:r>
              <a:rPr lang="en-US" altLang="zh-CN" sz="3200" i="1" baseline="-25000" dirty="0"/>
              <a:t>1</a:t>
            </a:r>
            <a:r>
              <a:rPr lang="en-US" altLang="zh-CN" sz="3200" i="1" dirty="0"/>
              <a:t>q</a:t>
            </a:r>
            <a:r>
              <a:rPr lang="en-US" altLang="zh-CN" sz="3200" i="1" baseline="-25000" dirty="0"/>
              <a:t>2</a:t>
            </a:r>
            <a:r>
              <a:rPr lang="en-US" altLang="zh-CN" sz="3200" dirty="0"/>
              <a:t>+</a:t>
            </a:r>
            <a:r>
              <a:rPr lang="en-US" altLang="zh-CN" sz="3200" i="1" dirty="0"/>
              <a:t>r</a:t>
            </a:r>
            <a:r>
              <a:rPr lang="en-US" altLang="zh-CN" sz="3200" i="1" baseline="-25000" dirty="0"/>
              <a:t>2</a:t>
            </a:r>
            <a:r>
              <a:rPr lang="en-US" altLang="zh-CN" sz="3200" dirty="0"/>
              <a:t>,  0 &lt; </a:t>
            </a:r>
            <a:r>
              <a:rPr lang="en-US" altLang="zh-CN" sz="3200" i="1" dirty="0"/>
              <a:t>r</a:t>
            </a:r>
            <a:r>
              <a:rPr lang="en-US" altLang="zh-CN" sz="3200" i="1" baseline="-25000" dirty="0"/>
              <a:t>2</a:t>
            </a:r>
            <a:r>
              <a:rPr lang="en-US" altLang="zh-CN" sz="3200" dirty="0"/>
              <a:t> &lt;</a:t>
            </a:r>
            <a:r>
              <a:rPr lang="en-US" altLang="zh-CN" sz="3200" i="1" dirty="0"/>
              <a:t> r</a:t>
            </a:r>
            <a:r>
              <a:rPr lang="en-US" altLang="zh-CN" sz="3200" i="1" baseline="-25000" dirty="0"/>
              <a:t>1</a:t>
            </a:r>
            <a:r>
              <a:rPr lang="en-US" altLang="zh-CN" sz="3200" dirty="0"/>
              <a:t>,</a:t>
            </a:r>
            <a:endParaRPr lang="en-US" altLang="zh-CN" sz="3200" i="1" dirty="0"/>
          </a:p>
        </p:txBody>
      </p:sp>
      <p:sp>
        <p:nvSpPr>
          <p:cNvPr id="19" name="矩形 18"/>
          <p:cNvSpPr/>
          <p:nvPr/>
        </p:nvSpPr>
        <p:spPr>
          <a:xfrm>
            <a:off x="526743" y="4654622"/>
            <a:ext cx="412128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i="1" dirty="0"/>
              <a:t>r</a:t>
            </a:r>
            <a:r>
              <a:rPr lang="en-US" altLang="zh-CN" sz="3200" i="1" baseline="-25000" dirty="0"/>
              <a:t>1</a:t>
            </a:r>
            <a:r>
              <a:rPr lang="en-US" altLang="zh-CN" sz="3200" i="1" dirty="0"/>
              <a:t> </a:t>
            </a:r>
            <a:r>
              <a:rPr lang="en-US" altLang="zh-CN" sz="3200" dirty="0"/>
              <a:t>=</a:t>
            </a:r>
            <a:r>
              <a:rPr lang="en-US" altLang="zh-CN" sz="3200" i="1" dirty="0"/>
              <a:t> r</a:t>
            </a:r>
            <a:r>
              <a:rPr lang="en-US" altLang="zh-CN" sz="3200" i="1" baseline="-25000" dirty="0"/>
              <a:t>2</a:t>
            </a:r>
            <a:r>
              <a:rPr lang="en-US" altLang="zh-CN" sz="3200" i="1" dirty="0"/>
              <a:t>q</a:t>
            </a:r>
            <a:r>
              <a:rPr lang="en-US" altLang="zh-CN" sz="3200" i="1" baseline="-25000" dirty="0"/>
              <a:t>3</a:t>
            </a:r>
            <a:r>
              <a:rPr lang="en-US" altLang="zh-CN" sz="3200" dirty="0"/>
              <a:t>+</a:t>
            </a:r>
            <a:r>
              <a:rPr lang="en-US" altLang="zh-CN" sz="3200" i="1" dirty="0"/>
              <a:t>r</a:t>
            </a:r>
            <a:r>
              <a:rPr lang="en-US" altLang="zh-CN" sz="3200" i="1" baseline="-25000" dirty="0"/>
              <a:t>3</a:t>
            </a:r>
            <a:r>
              <a:rPr lang="en-US" altLang="zh-CN" sz="3200" dirty="0"/>
              <a:t>,  0 &lt; </a:t>
            </a:r>
            <a:r>
              <a:rPr lang="en-US" altLang="zh-CN" sz="3200" i="1" dirty="0"/>
              <a:t>r</a:t>
            </a:r>
            <a:r>
              <a:rPr lang="en-US" altLang="zh-CN" sz="3200" i="1" baseline="-25000" dirty="0"/>
              <a:t>3</a:t>
            </a:r>
            <a:r>
              <a:rPr lang="en-US" altLang="zh-CN" sz="3200" dirty="0"/>
              <a:t> &lt;</a:t>
            </a:r>
            <a:r>
              <a:rPr lang="en-US" altLang="zh-CN" sz="3200" i="1" dirty="0"/>
              <a:t> r</a:t>
            </a:r>
            <a:r>
              <a:rPr lang="en-US" altLang="zh-CN" sz="3200" i="1" baseline="-25000" dirty="0"/>
              <a:t>2</a:t>
            </a:r>
            <a:r>
              <a:rPr lang="en-US" altLang="zh-CN" sz="3200" dirty="0"/>
              <a:t>,</a:t>
            </a:r>
          </a:p>
          <a:p>
            <a:pPr>
              <a:buFontTx/>
              <a:buNone/>
            </a:pPr>
            <a:r>
              <a:rPr lang="en-US" altLang="zh-CN" sz="3200" dirty="0"/>
              <a:t>……</a:t>
            </a:r>
          </a:p>
          <a:p>
            <a:r>
              <a:rPr lang="en-US" altLang="zh-CN" sz="3200" i="1" dirty="0"/>
              <a:t>r</a:t>
            </a:r>
            <a:r>
              <a:rPr lang="en-US" altLang="zh-CN" sz="3200" i="1" baseline="-25000" dirty="0"/>
              <a:t>j-3</a:t>
            </a:r>
            <a:r>
              <a:rPr lang="en-US" altLang="zh-CN" sz="3200" i="1" dirty="0"/>
              <a:t> </a:t>
            </a:r>
            <a:r>
              <a:rPr lang="en-US" altLang="zh-CN" sz="3200" dirty="0"/>
              <a:t>=</a:t>
            </a:r>
            <a:r>
              <a:rPr lang="en-US" altLang="zh-CN" sz="3200" i="1" dirty="0"/>
              <a:t> r</a:t>
            </a:r>
            <a:r>
              <a:rPr lang="en-US" altLang="zh-CN" sz="3200" i="1" baseline="-25000" dirty="0"/>
              <a:t>j-2</a:t>
            </a:r>
            <a:r>
              <a:rPr lang="en-US" altLang="zh-CN" sz="3200" i="1" dirty="0"/>
              <a:t>q</a:t>
            </a:r>
            <a:r>
              <a:rPr lang="en-US" altLang="zh-CN" sz="3200" i="1" baseline="-25000" dirty="0"/>
              <a:t>j-1</a:t>
            </a:r>
            <a:r>
              <a:rPr lang="en-US" altLang="zh-CN" sz="3200" dirty="0"/>
              <a:t>+</a:t>
            </a:r>
            <a:r>
              <a:rPr lang="en-US" altLang="zh-CN" sz="3200" i="1" dirty="0"/>
              <a:t>r</a:t>
            </a:r>
            <a:r>
              <a:rPr lang="en-US" altLang="zh-CN" sz="3200" i="1" baseline="-25000" dirty="0"/>
              <a:t>j-1</a:t>
            </a:r>
            <a:endParaRPr lang="en-US" altLang="zh-CN" sz="3200" i="1" dirty="0"/>
          </a:p>
          <a:p>
            <a:pPr>
              <a:buFontTx/>
              <a:buNone/>
            </a:pPr>
            <a:r>
              <a:rPr lang="en-US" altLang="zh-CN" sz="3200" i="1" dirty="0"/>
              <a:t>r</a:t>
            </a:r>
            <a:r>
              <a:rPr lang="en-US" altLang="zh-CN" sz="3200" i="1" baseline="-25000" dirty="0"/>
              <a:t>j-2</a:t>
            </a:r>
            <a:r>
              <a:rPr lang="en-US" altLang="zh-CN" sz="3200" i="1" dirty="0"/>
              <a:t> </a:t>
            </a:r>
            <a:r>
              <a:rPr lang="en-US" altLang="zh-CN" sz="3200" dirty="0"/>
              <a:t>=</a:t>
            </a:r>
            <a:r>
              <a:rPr lang="en-US" altLang="zh-CN" sz="3200" i="1" dirty="0"/>
              <a:t> r</a:t>
            </a:r>
            <a:r>
              <a:rPr lang="en-US" altLang="zh-CN" sz="3200" i="1" baseline="-25000" dirty="0"/>
              <a:t>j-1</a:t>
            </a:r>
            <a:r>
              <a:rPr lang="en-US" altLang="zh-CN" sz="3200" i="1" dirty="0"/>
              <a:t>q</a:t>
            </a:r>
            <a:r>
              <a:rPr lang="en-US" altLang="zh-CN" sz="3200" i="1" baseline="-25000" dirty="0"/>
              <a:t>j</a:t>
            </a:r>
            <a:r>
              <a:rPr lang="zh-CN" altLang="en-US" sz="3200" dirty="0"/>
              <a:t>  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428308" y="3801695"/>
            <a:ext cx="579549" cy="36154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721046" y="3733686"/>
            <a:ext cx="579549" cy="36154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1"/>
          </p:cNvCxnSpPr>
          <p:nvPr/>
        </p:nvCxnSpPr>
        <p:spPr>
          <a:xfrm flipH="1">
            <a:off x="3079376" y="5247175"/>
            <a:ext cx="1969223" cy="7848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0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" grpId="0"/>
      <p:bldP spid="4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23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266" y="2966323"/>
            <a:ext cx="6982908" cy="922337"/>
          </a:xfrm>
        </p:spPr>
        <p:txBody>
          <a:bodyPr/>
          <a:lstStyle/>
          <a:p>
            <a:r>
              <a:rPr lang="zh-CN" altLang="en-AU" b="1" dirty="0"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ea typeface="宋体" panose="02010600030101010101" pitchFamily="2" charset="-122"/>
              </a:rPr>
              <a:t>.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求</a:t>
            </a:r>
            <a:r>
              <a:rPr lang="en-US" altLang="zh-CN" dirty="0" err="1">
                <a:ea typeface="宋体" panose="02010600030101010101" pitchFamily="2" charset="-122"/>
              </a:rPr>
              <a:t>gcd</a:t>
            </a:r>
            <a:r>
              <a:rPr lang="en-US" altLang="zh-CN" dirty="0">
                <a:ea typeface="宋体" panose="02010600030101010101" pitchFamily="2" charset="-122"/>
              </a:rPr>
              <a:t> (1970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1066)</a:t>
            </a:r>
            <a:endParaRPr lang="zh-CN" altLang="en-AU" dirty="0">
              <a:ea typeface="宋体" panose="02010600030101010101" pitchFamily="2" charset="-122"/>
            </a:endParaRPr>
          </a:p>
        </p:txBody>
      </p:sp>
      <p:sp>
        <p:nvSpPr>
          <p:cNvPr id="10" name="TextBox 54"/>
          <p:cNvSpPr txBox="1"/>
          <p:nvPr/>
        </p:nvSpPr>
        <p:spPr>
          <a:xfrm>
            <a:off x="615627" y="364150"/>
            <a:ext cx="23436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10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2764</TotalTime>
  <Words>3306</Words>
  <Application>Microsoft Office PowerPoint</Application>
  <PresentationFormat>全屏显示(4:3)</PresentationFormat>
  <Paragraphs>577</Paragraphs>
  <Slides>49</Slides>
  <Notes>49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华文新魏</vt:lpstr>
      <vt:lpstr>楷体_GB2312</vt:lpstr>
      <vt:lpstr>宋体</vt:lpstr>
      <vt:lpstr>微软雅黑</vt:lpstr>
      <vt:lpstr>Arial</vt:lpstr>
      <vt:lpstr>Calibri</vt:lpstr>
      <vt:lpstr>Calibri Light</vt:lpstr>
      <vt:lpstr>Cambria Math</vt:lpstr>
      <vt:lpstr>第一PPT，www.1ppt.com</vt:lpstr>
      <vt:lpstr>Equation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例. 求gcd (1970，1066)</vt:lpstr>
      <vt:lpstr>PowerPoint 演示文稿</vt:lpstr>
      <vt:lpstr>练习. 求gcd (1997，57)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07述职报告</dc:title>
  <dc:creator>user</dc:creator>
  <cp:lastModifiedBy>user</cp:lastModifiedBy>
  <cp:revision>226</cp:revision>
  <dcterms:created xsi:type="dcterms:W3CDTF">2016-06-01T05:10:00Z</dcterms:created>
  <dcterms:modified xsi:type="dcterms:W3CDTF">2020-09-20T03:24:06Z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