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71" r:id="rId4"/>
    <p:sldId id="273" r:id="rId5"/>
    <p:sldId id="274" r:id="rId6"/>
    <p:sldId id="275" r:id="rId7"/>
    <p:sldId id="272" r:id="rId8"/>
    <p:sldId id="260" r:id="rId9"/>
    <p:sldId id="270" r:id="rId10"/>
    <p:sldId id="262" r:id="rId11"/>
    <p:sldId id="263" r:id="rId12"/>
    <p:sldId id="267" r:id="rId13"/>
    <p:sldId id="268" r:id="rId14"/>
    <p:sldId id="276" r:id="rId15"/>
    <p:sldId id="269" r:id="rId16"/>
    <p:sldId id="283" r:id="rId17"/>
    <p:sldId id="277" r:id="rId18"/>
    <p:sldId id="278" r:id="rId19"/>
    <p:sldId id="279" r:id="rId20"/>
    <p:sldId id="280" r:id="rId21"/>
    <p:sldId id="286" r:id="rId22"/>
    <p:sldId id="281" r:id="rId23"/>
    <p:sldId id="396" r:id="rId24"/>
    <p:sldId id="397" r:id="rId25"/>
    <p:sldId id="399" r:id="rId26"/>
    <p:sldId id="400" r:id="rId27"/>
    <p:sldId id="398" r:id="rId28"/>
    <p:sldId id="401" r:id="rId29"/>
    <p:sldId id="285" r:id="rId30"/>
    <p:sldId id="284" r:id="rId31"/>
    <p:sldId id="287" r:id="rId32"/>
    <p:sldId id="288" r:id="rId33"/>
    <p:sldId id="289" r:id="rId34"/>
    <p:sldId id="386" r:id="rId35"/>
    <p:sldId id="291" r:id="rId36"/>
    <p:sldId id="310" r:id="rId37"/>
    <p:sldId id="292" r:id="rId38"/>
    <p:sldId id="311" r:id="rId39"/>
    <p:sldId id="293" r:id="rId40"/>
    <p:sldId id="387" r:id="rId41"/>
    <p:sldId id="294" r:id="rId42"/>
    <p:sldId id="388" r:id="rId43"/>
    <p:sldId id="296" r:id="rId44"/>
    <p:sldId id="389" r:id="rId45"/>
    <p:sldId id="297" r:id="rId46"/>
    <p:sldId id="390" r:id="rId47"/>
    <p:sldId id="298" r:id="rId48"/>
    <p:sldId id="391" r:id="rId49"/>
    <p:sldId id="299" r:id="rId50"/>
    <p:sldId id="392" r:id="rId51"/>
    <p:sldId id="300" r:id="rId52"/>
    <p:sldId id="393" r:id="rId53"/>
    <p:sldId id="301" r:id="rId54"/>
    <p:sldId id="394" r:id="rId55"/>
    <p:sldId id="302" r:id="rId56"/>
    <p:sldId id="395" r:id="rId57"/>
    <p:sldId id="303" r:id="rId58"/>
    <p:sldId id="304" r:id="rId59"/>
    <p:sldId id="290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A93BF-621F-4C37-85DA-890912058FA7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AA846-7BD8-42EA-AE44-A5B64176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2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1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5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6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2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2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3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72D6-691F-4B34-A6AB-D24EC0621244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0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16717" y="2480816"/>
            <a:ext cx="2051428" cy="1896374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77117" y="3029818"/>
            <a:ext cx="825176" cy="831062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3" name="TextBox 42"/>
          <p:cNvSpPr txBox="1"/>
          <p:nvPr/>
        </p:nvSpPr>
        <p:spPr>
          <a:xfrm>
            <a:off x="2295341" y="3248786"/>
            <a:ext cx="4934539" cy="853406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/>
          <a:p>
            <a:r>
              <a:rPr lang="zh-CN" altLang="en-US" sz="5096" b="1" dirty="0">
                <a:solidFill>
                  <a:srgbClr val="02B9E7"/>
                </a:solidFill>
                <a:latin typeface="+mj-ea"/>
                <a:ea typeface="+mj-ea"/>
              </a:rPr>
              <a:t>古典密码学</a:t>
            </a:r>
          </a:p>
        </p:txBody>
      </p:sp>
      <p:sp>
        <p:nvSpPr>
          <p:cNvPr id="14" name="TextBox 43"/>
          <p:cNvSpPr txBox="1"/>
          <p:nvPr/>
        </p:nvSpPr>
        <p:spPr>
          <a:xfrm>
            <a:off x="2326547" y="2651807"/>
            <a:ext cx="1196501" cy="484716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/>
          <a:p>
            <a:r>
              <a:rPr lang="zh-CN" altLang="en-US" sz="2700" dirty="0">
                <a:solidFill>
                  <a:srgbClr val="02B9E7"/>
                </a:solidFill>
                <a:latin typeface="+mn-ea"/>
              </a:rPr>
              <a:t>第三讲</a:t>
            </a:r>
          </a:p>
        </p:txBody>
      </p:sp>
      <p:sp>
        <p:nvSpPr>
          <p:cNvPr id="15" name="Freeform 40"/>
          <p:cNvSpPr>
            <a:spLocks noEditPoints="1"/>
          </p:cNvSpPr>
          <p:nvPr/>
        </p:nvSpPr>
        <p:spPr bwMode="auto">
          <a:xfrm>
            <a:off x="695435" y="3248785"/>
            <a:ext cx="588540" cy="393128"/>
          </a:xfrm>
          <a:custGeom>
            <a:avLst/>
            <a:gdLst>
              <a:gd name="T0" fmla="*/ 544 w 564"/>
              <a:gd name="T1" fmla="*/ 27 h 376"/>
              <a:gd name="T2" fmla="*/ 544 w 564"/>
              <a:gd name="T3" fmla="*/ 309 h 376"/>
              <a:gd name="T4" fmla="*/ 536 w 564"/>
              <a:gd name="T5" fmla="*/ 309 h 376"/>
              <a:gd name="T6" fmla="*/ 518 w 564"/>
              <a:gd name="T7" fmla="*/ 308 h 376"/>
              <a:gd name="T8" fmla="*/ 285 w 564"/>
              <a:gd name="T9" fmla="*/ 367 h 376"/>
              <a:gd name="T10" fmla="*/ 282 w 564"/>
              <a:gd name="T11" fmla="*/ 368 h 376"/>
              <a:gd name="T12" fmla="*/ 279 w 564"/>
              <a:gd name="T13" fmla="*/ 367 h 376"/>
              <a:gd name="T14" fmla="*/ 46 w 564"/>
              <a:gd name="T15" fmla="*/ 308 h 376"/>
              <a:gd name="T16" fmla="*/ 28 w 564"/>
              <a:gd name="T17" fmla="*/ 309 h 376"/>
              <a:gd name="T18" fmla="*/ 20 w 564"/>
              <a:gd name="T19" fmla="*/ 309 h 376"/>
              <a:gd name="T20" fmla="*/ 20 w 564"/>
              <a:gd name="T21" fmla="*/ 27 h 376"/>
              <a:gd name="T22" fmla="*/ 0 w 564"/>
              <a:gd name="T23" fmla="*/ 27 h 376"/>
              <a:gd name="T24" fmla="*/ 0 w 564"/>
              <a:gd name="T25" fmla="*/ 320 h 376"/>
              <a:gd name="T26" fmla="*/ 282 w 564"/>
              <a:gd name="T27" fmla="*/ 376 h 376"/>
              <a:gd name="T28" fmla="*/ 564 w 564"/>
              <a:gd name="T29" fmla="*/ 320 h 376"/>
              <a:gd name="T30" fmla="*/ 564 w 564"/>
              <a:gd name="T31" fmla="*/ 27 h 376"/>
              <a:gd name="T32" fmla="*/ 544 w 564"/>
              <a:gd name="T33" fmla="*/ 27 h 376"/>
              <a:gd name="T34" fmla="*/ 272 w 564"/>
              <a:gd name="T35" fmla="*/ 319 h 376"/>
              <a:gd name="T36" fmla="*/ 272 w 564"/>
              <a:gd name="T37" fmla="*/ 63 h 376"/>
              <a:gd name="T38" fmla="*/ 77 w 564"/>
              <a:gd name="T39" fmla="*/ 1 h 376"/>
              <a:gd name="T40" fmla="*/ 77 w 564"/>
              <a:gd name="T41" fmla="*/ 269 h 376"/>
              <a:gd name="T42" fmla="*/ 84 w 564"/>
              <a:gd name="T43" fmla="*/ 269 h 376"/>
              <a:gd name="T44" fmla="*/ 272 w 564"/>
              <a:gd name="T45" fmla="*/ 319 h 376"/>
              <a:gd name="T46" fmla="*/ 487 w 564"/>
              <a:gd name="T47" fmla="*/ 269 h 376"/>
              <a:gd name="T48" fmla="*/ 487 w 564"/>
              <a:gd name="T49" fmla="*/ 1 h 376"/>
              <a:gd name="T50" fmla="*/ 292 w 564"/>
              <a:gd name="T51" fmla="*/ 63 h 376"/>
              <a:gd name="T52" fmla="*/ 292 w 564"/>
              <a:gd name="T53" fmla="*/ 319 h 376"/>
              <a:gd name="T54" fmla="*/ 480 w 564"/>
              <a:gd name="T55" fmla="*/ 269 h 376"/>
              <a:gd name="T56" fmla="*/ 487 w 564"/>
              <a:gd name="T57" fmla="*/ 269 h 376"/>
              <a:gd name="T58" fmla="*/ 282 w 564"/>
              <a:gd name="T59" fmla="*/ 361 h 376"/>
              <a:gd name="T60" fmla="*/ 531 w 564"/>
              <a:gd name="T61" fmla="*/ 302 h 376"/>
              <a:gd name="T62" fmla="*/ 531 w 564"/>
              <a:gd name="T63" fmla="*/ 5 h 376"/>
              <a:gd name="T64" fmla="*/ 501 w 564"/>
              <a:gd name="T65" fmla="*/ 5 h 376"/>
              <a:gd name="T66" fmla="*/ 501 w 564"/>
              <a:gd name="T67" fmla="*/ 283 h 376"/>
              <a:gd name="T68" fmla="*/ 493 w 564"/>
              <a:gd name="T69" fmla="*/ 282 h 376"/>
              <a:gd name="T70" fmla="*/ 478 w 564"/>
              <a:gd name="T71" fmla="*/ 282 h 376"/>
              <a:gd name="T72" fmla="*/ 287 w 564"/>
              <a:gd name="T73" fmla="*/ 337 h 376"/>
              <a:gd name="T74" fmla="*/ 282 w 564"/>
              <a:gd name="T75" fmla="*/ 340 h 376"/>
              <a:gd name="T76" fmla="*/ 277 w 564"/>
              <a:gd name="T77" fmla="*/ 337 h 376"/>
              <a:gd name="T78" fmla="*/ 86 w 564"/>
              <a:gd name="T79" fmla="*/ 282 h 376"/>
              <a:gd name="T80" fmla="*/ 71 w 564"/>
              <a:gd name="T81" fmla="*/ 282 h 376"/>
              <a:gd name="T82" fmla="*/ 63 w 564"/>
              <a:gd name="T83" fmla="*/ 283 h 376"/>
              <a:gd name="T84" fmla="*/ 63 w 564"/>
              <a:gd name="T85" fmla="*/ 5 h 376"/>
              <a:gd name="T86" fmla="*/ 33 w 564"/>
              <a:gd name="T87" fmla="*/ 5 h 376"/>
              <a:gd name="T88" fmla="*/ 33 w 564"/>
              <a:gd name="T89" fmla="*/ 302 h 376"/>
              <a:gd name="T90" fmla="*/ 282 w 564"/>
              <a:gd name="T91" fmla="*/ 361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4" h="376">
                <a:moveTo>
                  <a:pt x="544" y="27"/>
                </a:moveTo>
                <a:lnTo>
                  <a:pt x="544" y="309"/>
                </a:lnTo>
                <a:lnTo>
                  <a:pt x="536" y="309"/>
                </a:lnTo>
                <a:cubicBezTo>
                  <a:pt x="530" y="308"/>
                  <a:pt x="524" y="308"/>
                  <a:pt x="518" y="308"/>
                </a:cubicBezTo>
                <a:cubicBezTo>
                  <a:pt x="440" y="308"/>
                  <a:pt x="357" y="329"/>
                  <a:pt x="285" y="367"/>
                </a:cubicBezTo>
                <a:lnTo>
                  <a:pt x="282" y="368"/>
                </a:lnTo>
                <a:lnTo>
                  <a:pt x="279" y="367"/>
                </a:lnTo>
                <a:cubicBezTo>
                  <a:pt x="207" y="329"/>
                  <a:pt x="124" y="308"/>
                  <a:pt x="46" y="308"/>
                </a:cubicBezTo>
                <a:cubicBezTo>
                  <a:pt x="40" y="308"/>
                  <a:pt x="34" y="308"/>
                  <a:pt x="28" y="309"/>
                </a:cubicBezTo>
                <a:lnTo>
                  <a:pt x="20" y="309"/>
                </a:lnTo>
                <a:lnTo>
                  <a:pt x="20" y="27"/>
                </a:lnTo>
                <a:cubicBezTo>
                  <a:pt x="13" y="27"/>
                  <a:pt x="6" y="27"/>
                  <a:pt x="0" y="27"/>
                </a:cubicBezTo>
                <a:lnTo>
                  <a:pt x="0" y="320"/>
                </a:lnTo>
                <a:cubicBezTo>
                  <a:pt x="94" y="317"/>
                  <a:pt x="194" y="338"/>
                  <a:pt x="282" y="376"/>
                </a:cubicBezTo>
                <a:cubicBezTo>
                  <a:pt x="370" y="338"/>
                  <a:pt x="470" y="317"/>
                  <a:pt x="564" y="320"/>
                </a:cubicBezTo>
                <a:lnTo>
                  <a:pt x="564" y="27"/>
                </a:lnTo>
                <a:cubicBezTo>
                  <a:pt x="558" y="27"/>
                  <a:pt x="551" y="27"/>
                  <a:pt x="544" y="27"/>
                </a:cubicBezTo>
                <a:close/>
                <a:moveTo>
                  <a:pt x="272" y="319"/>
                </a:moveTo>
                <a:lnTo>
                  <a:pt x="272" y="63"/>
                </a:lnTo>
                <a:cubicBezTo>
                  <a:pt x="212" y="22"/>
                  <a:pt x="142" y="0"/>
                  <a:pt x="77" y="1"/>
                </a:cubicBezTo>
                <a:lnTo>
                  <a:pt x="77" y="269"/>
                </a:lnTo>
                <a:cubicBezTo>
                  <a:pt x="79" y="269"/>
                  <a:pt x="82" y="269"/>
                  <a:pt x="84" y="269"/>
                </a:cubicBezTo>
                <a:cubicBezTo>
                  <a:pt x="147" y="269"/>
                  <a:pt x="214" y="287"/>
                  <a:pt x="272" y="319"/>
                </a:cubicBezTo>
                <a:close/>
                <a:moveTo>
                  <a:pt x="487" y="269"/>
                </a:moveTo>
                <a:lnTo>
                  <a:pt x="487" y="1"/>
                </a:lnTo>
                <a:cubicBezTo>
                  <a:pt x="422" y="0"/>
                  <a:pt x="352" y="22"/>
                  <a:pt x="292" y="63"/>
                </a:cubicBezTo>
                <a:lnTo>
                  <a:pt x="292" y="319"/>
                </a:lnTo>
                <a:cubicBezTo>
                  <a:pt x="350" y="287"/>
                  <a:pt x="417" y="269"/>
                  <a:pt x="480" y="269"/>
                </a:cubicBezTo>
                <a:cubicBezTo>
                  <a:pt x="482" y="269"/>
                  <a:pt x="485" y="269"/>
                  <a:pt x="487" y="269"/>
                </a:cubicBezTo>
                <a:close/>
                <a:moveTo>
                  <a:pt x="282" y="361"/>
                </a:moveTo>
                <a:cubicBezTo>
                  <a:pt x="362" y="318"/>
                  <a:pt x="451" y="299"/>
                  <a:pt x="531" y="302"/>
                </a:cubicBezTo>
                <a:lnTo>
                  <a:pt x="531" y="5"/>
                </a:lnTo>
                <a:cubicBezTo>
                  <a:pt x="521" y="5"/>
                  <a:pt x="511" y="5"/>
                  <a:pt x="501" y="5"/>
                </a:cubicBezTo>
                <a:lnTo>
                  <a:pt x="501" y="283"/>
                </a:lnTo>
                <a:lnTo>
                  <a:pt x="493" y="282"/>
                </a:lnTo>
                <a:cubicBezTo>
                  <a:pt x="488" y="282"/>
                  <a:pt x="483" y="282"/>
                  <a:pt x="478" y="282"/>
                </a:cubicBezTo>
                <a:cubicBezTo>
                  <a:pt x="414" y="282"/>
                  <a:pt x="346" y="301"/>
                  <a:pt x="287" y="337"/>
                </a:cubicBezTo>
                <a:lnTo>
                  <a:pt x="282" y="340"/>
                </a:lnTo>
                <a:lnTo>
                  <a:pt x="277" y="337"/>
                </a:lnTo>
                <a:cubicBezTo>
                  <a:pt x="218" y="301"/>
                  <a:pt x="150" y="282"/>
                  <a:pt x="86" y="282"/>
                </a:cubicBezTo>
                <a:cubicBezTo>
                  <a:pt x="81" y="282"/>
                  <a:pt x="76" y="282"/>
                  <a:pt x="71" y="282"/>
                </a:cubicBezTo>
                <a:lnTo>
                  <a:pt x="63" y="283"/>
                </a:lnTo>
                <a:lnTo>
                  <a:pt x="63" y="5"/>
                </a:lnTo>
                <a:cubicBezTo>
                  <a:pt x="53" y="5"/>
                  <a:pt x="43" y="5"/>
                  <a:pt x="33" y="5"/>
                </a:cubicBezTo>
                <a:lnTo>
                  <a:pt x="33" y="302"/>
                </a:lnTo>
                <a:cubicBezTo>
                  <a:pt x="113" y="299"/>
                  <a:pt x="202" y="318"/>
                  <a:pt x="282" y="361"/>
                </a:cubicBezTo>
                <a:close/>
              </a:path>
            </a:pathLst>
          </a:custGeom>
          <a:solidFill>
            <a:srgbClr val="02B9E7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7229881" y="327684"/>
            <a:ext cx="2922104" cy="7066392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88330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5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基本概念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38" descr="EndUser_Female_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32241" y="2511373"/>
            <a:ext cx="715204" cy="103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7" descr="EndUser_CiscoWor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7648771" y="2517337"/>
            <a:ext cx="818428" cy="1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âenvelope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725" y="2900270"/>
            <a:ext cx="467766" cy="4677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右箭头 10"/>
          <p:cNvSpPr/>
          <p:nvPr/>
        </p:nvSpPr>
        <p:spPr>
          <a:xfrm>
            <a:off x="1695412" y="2990657"/>
            <a:ext cx="1284899" cy="28063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TextBox 38"/>
          <p:cNvSpPr txBox="1">
            <a:spLocks/>
          </p:cNvSpPr>
          <p:nvPr/>
        </p:nvSpPr>
        <p:spPr bwMode="auto">
          <a:xfrm>
            <a:off x="1858902" y="2384728"/>
            <a:ext cx="1179316" cy="61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加密</a:t>
            </a:r>
            <a:endParaRPr lang="en-US" altLang="zh-CN" sz="28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Box 38"/>
          <p:cNvSpPr txBox="1">
            <a:spLocks/>
          </p:cNvSpPr>
          <p:nvPr/>
        </p:nvSpPr>
        <p:spPr bwMode="auto">
          <a:xfrm>
            <a:off x="511518" y="3558376"/>
            <a:ext cx="1139078" cy="55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明文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TextBox 38"/>
          <p:cNvSpPr txBox="1">
            <a:spLocks/>
          </p:cNvSpPr>
          <p:nvPr/>
        </p:nvSpPr>
        <p:spPr bwMode="auto">
          <a:xfrm>
            <a:off x="2953928" y="3305427"/>
            <a:ext cx="1182138" cy="58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密文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0" name="Picture 6" descr="âenvelope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206" y="2900270"/>
            <a:ext cx="467766" cy="4677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38"/>
          <p:cNvSpPr txBox="1">
            <a:spLocks/>
          </p:cNvSpPr>
          <p:nvPr/>
        </p:nvSpPr>
        <p:spPr bwMode="auto">
          <a:xfrm>
            <a:off x="5399151" y="3280341"/>
            <a:ext cx="1038805" cy="59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密文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217579" y="2991624"/>
            <a:ext cx="1431192" cy="31380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TextBox 38"/>
          <p:cNvSpPr txBox="1">
            <a:spLocks/>
          </p:cNvSpPr>
          <p:nvPr/>
        </p:nvSpPr>
        <p:spPr bwMode="auto">
          <a:xfrm>
            <a:off x="6457047" y="2454875"/>
            <a:ext cx="1172634" cy="56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解密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圆柱形 25"/>
          <p:cNvSpPr/>
          <p:nvPr/>
        </p:nvSpPr>
        <p:spPr>
          <a:xfrm rot="16200000">
            <a:off x="4333355" y="2335916"/>
            <a:ext cx="350794" cy="1658343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7" name="TextBox 38"/>
          <p:cNvSpPr txBox="1">
            <a:spLocks/>
          </p:cNvSpPr>
          <p:nvPr/>
        </p:nvSpPr>
        <p:spPr bwMode="auto">
          <a:xfrm>
            <a:off x="3373443" y="2346264"/>
            <a:ext cx="2476875" cy="52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信息传输通道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TextBox 38"/>
          <p:cNvSpPr txBox="1">
            <a:spLocks/>
          </p:cNvSpPr>
          <p:nvPr/>
        </p:nvSpPr>
        <p:spPr bwMode="auto">
          <a:xfrm>
            <a:off x="147214" y="1885634"/>
            <a:ext cx="1867686" cy="4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发送方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Box 38"/>
          <p:cNvSpPr txBox="1">
            <a:spLocks/>
          </p:cNvSpPr>
          <p:nvPr/>
        </p:nvSpPr>
        <p:spPr bwMode="auto">
          <a:xfrm>
            <a:off x="7276314" y="1945664"/>
            <a:ext cx="1717561" cy="4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接收方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TextBox 38"/>
          <p:cNvSpPr txBox="1">
            <a:spLocks/>
          </p:cNvSpPr>
          <p:nvPr/>
        </p:nvSpPr>
        <p:spPr bwMode="auto">
          <a:xfrm>
            <a:off x="7486639" y="3613878"/>
            <a:ext cx="1398053" cy="50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明文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TextBox 38"/>
          <p:cNvSpPr txBox="1">
            <a:spLocks/>
          </p:cNvSpPr>
          <p:nvPr/>
        </p:nvSpPr>
        <p:spPr bwMode="auto">
          <a:xfrm>
            <a:off x="147214" y="4061419"/>
            <a:ext cx="2609750" cy="139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伪装或变换之前的原始信息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TextBox 38"/>
          <p:cNvSpPr txBox="1">
            <a:spLocks/>
          </p:cNvSpPr>
          <p:nvPr/>
        </p:nvSpPr>
        <p:spPr bwMode="auto">
          <a:xfrm>
            <a:off x="2980883" y="3814772"/>
            <a:ext cx="3399388" cy="106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伪装或变换之后，像乱码一样的信息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TextBox 38"/>
          <p:cNvSpPr txBox="1">
            <a:spLocks/>
          </p:cNvSpPr>
          <p:nvPr/>
        </p:nvSpPr>
        <p:spPr bwMode="auto">
          <a:xfrm>
            <a:off x="1947447" y="1107747"/>
            <a:ext cx="3399388" cy="125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把明文伪装或变换成密文的过程</a:t>
            </a:r>
            <a:endParaRPr lang="en-US" altLang="zh-CN" sz="28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TextBox 38"/>
          <p:cNvSpPr txBox="1">
            <a:spLocks/>
          </p:cNvSpPr>
          <p:nvPr/>
        </p:nvSpPr>
        <p:spPr bwMode="auto">
          <a:xfrm>
            <a:off x="5786945" y="1094034"/>
            <a:ext cx="3399388" cy="125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把密文还原成明文的过程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99226" y="5677813"/>
            <a:ext cx="8458200" cy="1138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密码学要研究的就是如何加密，才能让密文最难被破解</a:t>
            </a:r>
          </a:p>
        </p:txBody>
      </p:sp>
    </p:spTree>
    <p:extLst>
      <p:ext uri="{BB962C8B-B14F-4D97-AF65-F5344CB8AC3E}">
        <p14:creationId xmlns:p14="http://schemas.microsoft.com/office/powerpoint/2010/main" val="1410253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9" grpId="0"/>
      <p:bldP spid="21" grpId="0"/>
      <p:bldP spid="22" grpId="0" animBg="1"/>
      <p:bldP spid="23" grpId="0"/>
      <p:bldP spid="26" grpId="0" animBg="1"/>
      <p:bldP spid="27" grpId="0"/>
      <p:bldP spid="31" grpId="0"/>
      <p:bldP spid="33" grpId="0"/>
      <p:bldP spid="34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412875"/>
            <a:ext cx="8458200" cy="181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古典密码学，又称为经典密码学，采用</a:t>
            </a:r>
            <a:r>
              <a:rPr lang="zh-CN" altLang="en-US" dirty="0">
                <a:solidFill>
                  <a:srgbClr val="FF0000"/>
                </a:solidFill>
              </a:rPr>
              <a:t>手工或者机械操作</a:t>
            </a:r>
            <a:r>
              <a:rPr lang="zh-CN" altLang="en-US" dirty="0"/>
              <a:t>实现加解密，相对简单。回顾和研究这些密码体制的原理和技术，对于理解、设计和分析现代密码学仍然有借鉴意义。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29509" y="3489455"/>
            <a:ext cx="8458200" cy="618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变换和置换</a:t>
            </a:r>
            <a:r>
              <a:rPr lang="zh-CN" altLang="en-US" dirty="0"/>
              <a:t>（</a:t>
            </a:r>
            <a:r>
              <a:rPr lang="en-US" altLang="zh-CN" dirty="0"/>
              <a:t>transposition and substitution ciphers</a:t>
            </a:r>
            <a:r>
              <a:rPr lang="zh-CN" altLang="en-US" dirty="0"/>
              <a:t>）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5627" y="4107974"/>
            <a:ext cx="2184779" cy="50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代码加密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15626" y="4617311"/>
            <a:ext cx="2184779" cy="50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替换加密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15626" y="5208722"/>
            <a:ext cx="2184779" cy="50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变位加密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15625" y="5800133"/>
            <a:ext cx="2184779" cy="505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密码簿加密</a:t>
            </a:r>
          </a:p>
        </p:txBody>
      </p:sp>
    </p:spTree>
    <p:extLst>
      <p:ext uri="{BB962C8B-B14F-4D97-AF65-F5344CB8AC3E}">
        <p14:creationId xmlns:p14="http://schemas.microsoft.com/office/powerpoint/2010/main" val="28121373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75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75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  <p:bldP spid="10" grpId="0" bldLvl="0" animBg="1"/>
      <p:bldP spid="11" grpId="0" bldLvl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5627" y="1173706"/>
            <a:ext cx="2184779" cy="50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代码加密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1124" y="2644443"/>
            <a:ext cx="8720128" cy="2232056"/>
            <a:chOff x="314690" y="1884722"/>
            <a:chExt cx="8720128" cy="2232056"/>
          </a:xfrm>
        </p:grpSpPr>
        <p:pic>
          <p:nvPicPr>
            <p:cNvPr id="13" name="Picture 38" descr="EndUser_Female_Righ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32241" y="2511373"/>
              <a:ext cx="715204" cy="1032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648771" y="2517337"/>
              <a:ext cx="818428" cy="1040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 descr="âenvelope pngâçå¾çæç´¢ç»æ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725" y="2900270"/>
              <a:ext cx="467766" cy="46776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右箭头 15"/>
            <p:cNvSpPr/>
            <p:nvPr/>
          </p:nvSpPr>
          <p:spPr>
            <a:xfrm>
              <a:off x="1695412" y="2990657"/>
              <a:ext cx="1284899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TextBox 38"/>
            <p:cNvSpPr txBox="1">
              <a:spLocks/>
            </p:cNvSpPr>
            <p:nvPr/>
          </p:nvSpPr>
          <p:spPr bwMode="auto">
            <a:xfrm>
              <a:off x="1858902" y="2384728"/>
              <a:ext cx="1179316" cy="615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8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加密</a:t>
              </a:r>
              <a:endParaRPr lang="en-US" altLang="zh-CN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TextBox 38"/>
            <p:cNvSpPr txBox="1">
              <a:spLocks/>
            </p:cNvSpPr>
            <p:nvPr/>
          </p:nvSpPr>
          <p:spPr bwMode="auto">
            <a:xfrm>
              <a:off x="511518" y="3558376"/>
              <a:ext cx="1139078" cy="558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800" b="1" dirty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明文</a:t>
              </a:r>
              <a:endParaRPr lang="en-US" altLang="zh-CN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9" name="TextBox 38"/>
            <p:cNvSpPr txBox="1">
              <a:spLocks/>
            </p:cNvSpPr>
            <p:nvPr/>
          </p:nvSpPr>
          <p:spPr bwMode="auto">
            <a:xfrm>
              <a:off x="2980311" y="3368036"/>
              <a:ext cx="1178729" cy="64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密文</a:t>
              </a:r>
              <a:endPara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pic>
          <p:nvPicPr>
            <p:cNvPr id="20" name="Picture 6" descr="âenvelope pngâçå¾çæç´¢ç»æ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206" y="2900270"/>
              <a:ext cx="467766" cy="46776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38"/>
            <p:cNvSpPr txBox="1">
              <a:spLocks/>
            </p:cNvSpPr>
            <p:nvPr/>
          </p:nvSpPr>
          <p:spPr bwMode="auto">
            <a:xfrm>
              <a:off x="5399151" y="3280341"/>
              <a:ext cx="1038805" cy="596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密文</a:t>
              </a:r>
              <a:endPara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6217579" y="2991624"/>
              <a:ext cx="1431192" cy="313803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TextBox 38"/>
            <p:cNvSpPr txBox="1">
              <a:spLocks/>
            </p:cNvSpPr>
            <p:nvPr/>
          </p:nvSpPr>
          <p:spPr bwMode="auto">
            <a:xfrm>
              <a:off x="6457047" y="2454875"/>
              <a:ext cx="1172634" cy="568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解密</a:t>
              </a:r>
              <a:endPara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4" name="圆柱形 23"/>
            <p:cNvSpPr/>
            <p:nvPr/>
          </p:nvSpPr>
          <p:spPr>
            <a:xfrm rot="16200000">
              <a:off x="4333355" y="2335916"/>
              <a:ext cx="350794" cy="1658343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5" name="TextBox 38"/>
            <p:cNvSpPr txBox="1">
              <a:spLocks/>
            </p:cNvSpPr>
            <p:nvPr/>
          </p:nvSpPr>
          <p:spPr bwMode="auto">
            <a:xfrm>
              <a:off x="3373443" y="2346264"/>
              <a:ext cx="2476875" cy="526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信息传输通道</a:t>
              </a:r>
              <a:endPara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" name="TextBox 38"/>
            <p:cNvSpPr txBox="1">
              <a:spLocks/>
            </p:cNvSpPr>
            <p:nvPr/>
          </p:nvSpPr>
          <p:spPr bwMode="auto">
            <a:xfrm>
              <a:off x="314690" y="1884722"/>
              <a:ext cx="1550306" cy="458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发送方</a:t>
              </a:r>
              <a:endPara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" name="TextBox 38"/>
            <p:cNvSpPr txBox="1">
              <a:spLocks/>
            </p:cNvSpPr>
            <p:nvPr/>
          </p:nvSpPr>
          <p:spPr bwMode="auto">
            <a:xfrm>
              <a:off x="7276314" y="1945664"/>
              <a:ext cx="1758504" cy="458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接收方</a:t>
              </a:r>
              <a:endPara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" name="TextBox 38"/>
            <p:cNvSpPr txBox="1">
              <a:spLocks/>
            </p:cNvSpPr>
            <p:nvPr/>
          </p:nvSpPr>
          <p:spPr bwMode="auto">
            <a:xfrm>
              <a:off x="7486639" y="3613878"/>
              <a:ext cx="1398053" cy="50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明文</a:t>
              </a:r>
              <a:endPara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TextBox 38"/>
          <p:cNvSpPr txBox="1">
            <a:spLocks/>
          </p:cNvSpPr>
          <p:nvPr/>
        </p:nvSpPr>
        <p:spPr bwMode="auto">
          <a:xfrm>
            <a:off x="2206877" y="4982023"/>
            <a:ext cx="2431167" cy="131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姥姥家的黄狗三天后下崽。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56002" y="1927102"/>
            <a:ext cx="8595475" cy="591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通信双方使用</a:t>
            </a:r>
            <a:r>
              <a:rPr lang="zh-CN" altLang="en-US" dirty="0">
                <a:solidFill>
                  <a:srgbClr val="FF0000"/>
                </a:solidFill>
              </a:rPr>
              <a:t>预先设定</a:t>
            </a:r>
            <a:r>
              <a:rPr lang="zh-CN" altLang="en-US" dirty="0"/>
              <a:t>的一组代码表达特定的意义。</a:t>
            </a:r>
          </a:p>
        </p:txBody>
      </p:sp>
      <p:sp>
        <p:nvSpPr>
          <p:cNvPr id="32" name="TextBox 38"/>
          <p:cNvSpPr txBox="1">
            <a:spLocks/>
          </p:cNvSpPr>
          <p:nvPr/>
        </p:nvSpPr>
        <p:spPr bwMode="auto">
          <a:xfrm>
            <a:off x="6520310" y="4791905"/>
            <a:ext cx="2431167" cy="131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县城鬼子三天后出城扫荡。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2058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  <p:bldP spid="30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5627" y="1173706"/>
            <a:ext cx="2184779" cy="50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替换加密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4706" y="1583388"/>
            <a:ext cx="8474099" cy="126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制定一种</a:t>
            </a:r>
            <a:r>
              <a:rPr lang="zh-CN" altLang="en-US" dirty="0">
                <a:solidFill>
                  <a:srgbClr val="FF0000"/>
                </a:solidFill>
              </a:rPr>
              <a:t>规则</a:t>
            </a:r>
            <a:r>
              <a:rPr lang="zh-CN" altLang="en-US" dirty="0"/>
              <a:t>，将明文中的</a:t>
            </a:r>
            <a:r>
              <a:rPr lang="zh-CN" altLang="en-US" dirty="0">
                <a:solidFill>
                  <a:srgbClr val="FF0000"/>
                </a:solidFill>
              </a:rPr>
              <a:t>每个字母或每组字母</a:t>
            </a:r>
            <a:r>
              <a:rPr lang="zh-CN" altLang="en-US" dirty="0"/>
              <a:t>替换成另一个或另一组字母。</a:t>
            </a:r>
          </a:p>
        </p:txBody>
      </p:sp>
      <p:graphicFrame>
        <p:nvGraphicFramePr>
          <p:cNvPr id="8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93622"/>
              </p:ext>
            </p:extLst>
          </p:nvPr>
        </p:nvGraphicFramePr>
        <p:xfrm>
          <a:off x="199226" y="3162530"/>
          <a:ext cx="5029200" cy="3505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I/J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38"/>
          <p:cNvSpPr txBox="1">
            <a:spLocks/>
          </p:cNvSpPr>
          <p:nvPr/>
        </p:nvSpPr>
        <p:spPr bwMode="auto">
          <a:xfrm>
            <a:off x="5605911" y="3162530"/>
            <a:ext cx="2501026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 am a cat.</a:t>
            </a:r>
          </a:p>
        </p:txBody>
      </p:sp>
      <p:sp>
        <p:nvSpPr>
          <p:cNvPr id="14" name="TextBox 38"/>
          <p:cNvSpPr txBox="1">
            <a:spLocks/>
          </p:cNvSpPr>
          <p:nvPr/>
        </p:nvSpPr>
        <p:spPr bwMode="auto">
          <a:xfrm>
            <a:off x="5439898" y="3986373"/>
            <a:ext cx="3428907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24113211131144</a:t>
            </a:r>
          </a:p>
        </p:txBody>
      </p:sp>
      <p:sp>
        <p:nvSpPr>
          <p:cNvPr id="15" name="TextBox 38"/>
          <p:cNvSpPr txBox="1">
            <a:spLocks/>
          </p:cNvSpPr>
          <p:nvPr/>
        </p:nvSpPr>
        <p:spPr bwMode="auto">
          <a:xfrm>
            <a:off x="6184282" y="2666041"/>
            <a:ext cx="1139078" cy="55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明文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TextBox 38"/>
          <p:cNvSpPr txBox="1">
            <a:spLocks/>
          </p:cNvSpPr>
          <p:nvPr/>
        </p:nvSpPr>
        <p:spPr bwMode="auto">
          <a:xfrm>
            <a:off x="6203095" y="4627818"/>
            <a:ext cx="1178729" cy="6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密文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Box 38"/>
          <p:cNvSpPr txBox="1">
            <a:spLocks/>
          </p:cNvSpPr>
          <p:nvPr/>
        </p:nvSpPr>
        <p:spPr bwMode="auto">
          <a:xfrm>
            <a:off x="1387689" y="2577599"/>
            <a:ext cx="3871539" cy="6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加密方式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密码表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0944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5627" y="1173706"/>
            <a:ext cx="2184779" cy="50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替换加密</a:t>
            </a:r>
          </a:p>
        </p:txBody>
      </p:sp>
      <p:pic>
        <p:nvPicPr>
          <p:cNvPr id="14338" name="Picture 2" descr="https://upload.wikimedia.org/wikipedia/commons/thumb/9/93/%E5%9B%BD%E9%99%85%E6%91%A9%E5%B0%94%E6%96%AF%E7%94%B5%E7%A0%81.svg/800px-%E5%9B%BD%E9%99%85%E6%91%A9%E5%B0%94%E6%96%AF%E7%94%B5%E7%A0%81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0" b="4023"/>
          <a:stretch/>
        </p:blipFill>
        <p:spPr bwMode="auto">
          <a:xfrm>
            <a:off x="3764894" y="1173706"/>
            <a:ext cx="5133446" cy="48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38"/>
          <p:cNvSpPr txBox="1">
            <a:spLocks/>
          </p:cNvSpPr>
          <p:nvPr/>
        </p:nvSpPr>
        <p:spPr bwMode="auto">
          <a:xfrm>
            <a:off x="527989" y="4992894"/>
            <a:ext cx="2549747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 am a cat.</a:t>
            </a:r>
          </a:p>
        </p:txBody>
      </p:sp>
      <p:sp>
        <p:nvSpPr>
          <p:cNvPr id="19" name="TextBox 38"/>
          <p:cNvSpPr txBox="1">
            <a:spLocks/>
          </p:cNvSpPr>
          <p:nvPr/>
        </p:nvSpPr>
        <p:spPr bwMode="auto">
          <a:xfrm>
            <a:off x="199226" y="5751532"/>
            <a:ext cx="8699114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Berlin Sans FB Demi" panose="020E0802020502020306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. .       . _   _ _       . _       _ . _ .   . _   _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82876" y="1739935"/>
            <a:ext cx="3234519" cy="3191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/>
              <a:t>一个字母中的点划之间的间隔是一点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两个字母之间的间隔是三点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两个单词之间的间隔是七点</a:t>
            </a:r>
          </a:p>
        </p:txBody>
      </p:sp>
      <p:sp>
        <p:nvSpPr>
          <p:cNvPr id="21" name="TextBox 38"/>
          <p:cNvSpPr txBox="1">
            <a:spLocks/>
          </p:cNvSpPr>
          <p:nvPr/>
        </p:nvSpPr>
        <p:spPr bwMode="auto">
          <a:xfrm>
            <a:off x="5056061" y="483863"/>
            <a:ext cx="2286434" cy="55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摩斯密码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52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5627" y="1173706"/>
            <a:ext cx="2184779" cy="50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替换加密</a:t>
            </a:r>
          </a:p>
        </p:txBody>
      </p:sp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1770573"/>
            <a:ext cx="2286434" cy="55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凯撒密码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33486"/>
              </p:ext>
            </p:extLst>
          </p:nvPr>
        </p:nvGraphicFramePr>
        <p:xfrm>
          <a:off x="285806" y="2630267"/>
          <a:ext cx="7821840" cy="1168400"/>
        </p:xfrm>
        <a:graphic>
          <a:graphicData uri="http://schemas.openxmlformats.org/drawingml/2006/table">
            <a:tbl>
              <a:tblPr/>
              <a:tblGrid>
                <a:gridCol w="30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08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394706" y="3098042"/>
            <a:ext cx="915479" cy="2456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8"/>
          <p:cNvSpPr txBox="1">
            <a:spLocks/>
          </p:cNvSpPr>
          <p:nvPr/>
        </p:nvSpPr>
        <p:spPr bwMode="auto">
          <a:xfrm>
            <a:off x="615626" y="4869220"/>
            <a:ext cx="2551319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 am a cat.</a:t>
            </a:r>
          </a:p>
        </p:txBody>
      </p:sp>
      <p:sp>
        <p:nvSpPr>
          <p:cNvPr id="14" name="TextBox 38"/>
          <p:cNvSpPr txBox="1">
            <a:spLocks/>
          </p:cNvSpPr>
          <p:nvPr/>
        </p:nvSpPr>
        <p:spPr bwMode="auto">
          <a:xfrm>
            <a:off x="615627" y="4021963"/>
            <a:ext cx="3745925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循环位数：</a:t>
            </a:r>
            <a:r>
              <a:rPr lang="en-US" altLang="zh-CN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15" name="TextBox 38"/>
          <p:cNvSpPr txBox="1">
            <a:spLocks/>
          </p:cNvSpPr>
          <p:nvPr/>
        </p:nvSpPr>
        <p:spPr bwMode="auto">
          <a:xfrm>
            <a:off x="615627" y="5714951"/>
            <a:ext cx="2769018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xj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x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zxq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16" name="TextBox 38"/>
          <p:cNvSpPr txBox="1">
            <a:spLocks/>
          </p:cNvSpPr>
          <p:nvPr/>
        </p:nvSpPr>
        <p:spPr bwMode="auto">
          <a:xfrm>
            <a:off x="3384645" y="5341670"/>
            <a:ext cx="4901001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密钥只有</a:t>
            </a:r>
            <a:r>
              <a:rPr lang="en-US" altLang="zh-CN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26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个，容易被破解！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2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5627" y="1173706"/>
            <a:ext cx="2184779" cy="50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替换加密</a:t>
            </a:r>
          </a:p>
        </p:txBody>
      </p:sp>
      <p:sp>
        <p:nvSpPr>
          <p:cNvPr id="7" name="TextBox 38"/>
          <p:cNvSpPr txBox="1">
            <a:spLocks/>
          </p:cNvSpPr>
          <p:nvPr/>
        </p:nvSpPr>
        <p:spPr bwMode="auto">
          <a:xfrm>
            <a:off x="199226" y="1770573"/>
            <a:ext cx="2702835" cy="55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维吉尼亚密码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Box 38"/>
          <p:cNvSpPr txBox="1">
            <a:spLocks/>
          </p:cNvSpPr>
          <p:nvPr/>
        </p:nvSpPr>
        <p:spPr bwMode="auto">
          <a:xfrm>
            <a:off x="296966" y="4185177"/>
            <a:ext cx="2605095" cy="141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 am a cat.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 or d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wor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14" name="TextBox 38"/>
          <p:cNvSpPr txBox="1">
            <a:spLocks/>
          </p:cNvSpPr>
          <p:nvPr/>
        </p:nvSpPr>
        <p:spPr bwMode="auto">
          <a:xfrm>
            <a:off x="199226" y="2534787"/>
            <a:ext cx="2480533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多表加密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Box 38"/>
          <p:cNvSpPr txBox="1">
            <a:spLocks/>
          </p:cNvSpPr>
          <p:nvPr/>
        </p:nvSpPr>
        <p:spPr bwMode="auto">
          <a:xfrm>
            <a:off x="199226" y="5597520"/>
            <a:ext cx="6058128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 od d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yok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pic>
        <p:nvPicPr>
          <p:cNvPr id="16386" name="Picture 2" descr="https://upload.wikimedia.org/wikipedia/commons/thumb/2/25/Vigen%C3%A8re_square.svg/800px-Vigen%C3%A8re_squa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406" y="620109"/>
            <a:ext cx="6048289" cy="604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38"/>
          <p:cNvSpPr txBox="1">
            <a:spLocks/>
          </p:cNvSpPr>
          <p:nvPr/>
        </p:nvSpPr>
        <p:spPr bwMode="auto">
          <a:xfrm>
            <a:off x="199226" y="3296849"/>
            <a:ext cx="2702835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关键字：</a:t>
            </a:r>
            <a:r>
              <a:rPr lang="en-US" altLang="zh-CN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word</a:t>
            </a:r>
          </a:p>
        </p:txBody>
      </p:sp>
      <p:sp>
        <p:nvSpPr>
          <p:cNvPr id="2" name="矩形 1"/>
          <p:cNvSpPr/>
          <p:nvPr/>
        </p:nvSpPr>
        <p:spPr>
          <a:xfrm>
            <a:off x="4804012" y="553469"/>
            <a:ext cx="232012" cy="6114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00406" y="5745707"/>
            <a:ext cx="6166173" cy="272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7990" y="4408227"/>
            <a:ext cx="318171" cy="40943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215853" y="4426025"/>
            <a:ext cx="318171" cy="40943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744630" y="4426025"/>
            <a:ext cx="318171" cy="40943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4453" y="5739166"/>
            <a:ext cx="318171" cy="40943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67997" y="5719242"/>
            <a:ext cx="318171" cy="40943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708016" y="5746538"/>
            <a:ext cx="318171" cy="40943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4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  <p:bldP spid="2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9225" y="1800181"/>
            <a:ext cx="8775605" cy="1376874"/>
          </a:xfrm>
        </p:spPr>
        <p:txBody>
          <a:bodyPr>
            <a:normAutofit/>
          </a:bodyPr>
          <a:lstStyle/>
          <a:p>
            <a:pPr marL="0" lvl="2" indent="0"/>
            <a:r>
              <a:rPr lang="zh-CN" altLang="en-US" sz="2800" dirty="0"/>
              <a:t>到了</a:t>
            </a:r>
            <a:r>
              <a:rPr lang="en-US" altLang="zh-CN" sz="2800" dirty="0"/>
              <a:t>20</a:t>
            </a:r>
            <a:r>
              <a:rPr lang="zh-CN" altLang="en-US" sz="2800" dirty="0"/>
              <a:t>世纪</a:t>
            </a:r>
            <a:r>
              <a:rPr lang="en-US" altLang="zh-CN" sz="2800" dirty="0"/>
              <a:t>20</a:t>
            </a:r>
            <a:r>
              <a:rPr lang="zh-CN" altLang="en-US" sz="2800" dirty="0"/>
              <a:t>年代，随着</a:t>
            </a:r>
            <a:r>
              <a:rPr lang="zh-CN" altLang="en-US" sz="2800" dirty="0">
                <a:solidFill>
                  <a:srgbClr val="FF0066"/>
                </a:solidFill>
              </a:rPr>
              <a:t>机械和机电技术</a:t>
            </a:r>
            <a:r>
              <a:rPr lang="zh-CN" altLang="en-US" sz="2800" dirty="0"/>
              <a:t>的成熟，引起了密码设备方面的一场革命</a:t>
            </a:r>
            <a:r>
              <a:rPr lang="en-US" altLang="zh-CN" sz="2800" dirty="0"/>
              <a:t>——</a:t>
            </a:r>
            <a:r>
              <a:rPr lang="zh-CN" altLang="en-US" sz="2800" dirty="0"/>
              <a:t>发明了</a:t>
            </a:r>
            <a:r>
              <a:rPr lang="zh-CN" altLang="en-US" sz="2800" dirty="0">
                <a:solidFill>
                  <a:srgbClr val="FF0000"/>
                </a:solidFill>
              </a:rPr>
              <a:t>转轮密码机</a:t>
            </a:r>
            <a:r>
              <a:rPr lang="zh-CN" altLang="en-US" sz="2800" dirty="0"/>
              <a:t>（</a:t>
            </a:r>
            <a:r>
              <a:rPr lang="en-US" altLang="zh-CN" sz="2800" dirty="0"/>
              <a:t>Rotor</a:t>
            </a:r>
            <a:r>
              <a:rPr lang="zh-CN" altLang="en-US" sz="2800" dirty="0"/>
              <a:t>），是密码学发展的重要标志之一。</a:t>
            </a:r>
            <a:endParaRPr lang="zh-CN" altLang="en-US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5627" y="1173706"/>
            <a:ext cx="2184779" cy="50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替换加密</a:t>
            </a:r>
          </a:p>
        </p:txBody>
      </p:sp>
      <p:pic>
        <p:nvPicPr>
          <p:cNvPr id="8" name="Picture 4" descr="800px-Lorenz-SZ42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48742"/>
            <a:ext cx="4412343" cy="3309257"/>
          </a:xfrm>
          <a:prstGeom prst="rect">
            <a:avLst/>
          </a:prstGeom>
          <a:noFill/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426634" y="3252787"/>
            <a:ext cx="4548197" cy="58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/>
            <a:r>
              <a:rPr lang="zh-CN" altLang="en-US" sz="2400" dirty="0"/>
              <a:t>例如，在</a:t>
            </a:r>
            <a:r>
              <a:rPr lang="en-US" altLang="zh-CN" sz="2400" dirty="0"/>
              <a:t>3</a:t>
            </a:r>
            <a:r>
              <a:rPr lang="zh-CN" altLang="en-US" sz="2400" dirty="0"/>
              <a:t>个转轮的密码机中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700734" y="4824300"/>
            <a:ext cx="4274097" cy="190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/>
            <a:r>
              <a:rPr lang="zh-CN" altLang="en-US" sz="2400" dirty="0"/>
              <a:t>为使机器更安全，可把几种转轮和移动的齿轮结合起来。因为所有转轮以不同的速度移动，</a:t>
            </a:r>
            <a:r>
              <a:rPr lang="en-US" altLang="zh-CN" sz="2400" dirty="0"/>
              <a:t>n</a:t>
            </a:r>
            <a:r>
              <a:rPr lang="zh-CN" altLang="en-US" sz="2400" dirty="0"/>
              <a:t>个转轮的机器的周期是</a:t>
            </a:r>
            <a:r>
              <a:rPr lang="en-US" altLang="zh-CN" sz="2400" dirty="0">
                <a:solidFill>
                  <a:schemeClr val="hlink"/>
                </a:solidFill>
              </a:rPr>
              <a:t>26</a:t>
            </a:r>
            <a:r>
              <a:rPr lang="en-US" altLang="zh-CN" sz="2400" baseline="30000" dirty="0">
                <a:solidFill>
                  <a:schemeClr val="hlink"/>
                </a:solidFill>
              </a:rPr>
              <a:t>n</a:t>
            </a:r>
            <a:r>
              <a:rPr lang="zh-CN" altLang="en-US" sz="2400" dirty="0"/>
              <a:t>。</a:t>
            </a:r>
          </a:p>
        </p:txBody>
      </p:sp>
      <p:sp>
        <p:nvSpPr>
          <p:cNvPr id="15" name="TextBox 38"/>
          <p:cNvSpPr txBox="1">
            <a:spLocks/>
          </p:cNvSpPr>
          <p:nvPr/>
        </p:nvSpPr>
        <p:spPr bwMode="auto">
          <a:xfrm>
            <a:off x="4700734" y="3790372"/>
            <a:ext cx="457739" cy="64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158473" y="4112586"/>
            <a:ext cx="508047" cy="164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8"/>
          <p:cNvSpPr txBox="1">
            <a:spLocks/>
          </p:cNvSpPr>
          <p:nvPr/>
        </p:nvSpPr>
        <p:spPr bwMode="auto">
          <a:xfrm>
            <a:off x="5726041" y="3792155"/>
            <a:ext cx="457739" cy="64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183780" y="4097463"/>
            <a:ext cx="508047" cy="164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8"/>
          <p:cNvSpPr txBox="1">
            <a:spLocks/>
          </p:cNvSpPr>
          <p:nvPr/>
        </p:nvSpPr>
        <p:spPr bwMode="auto">
          <a:xfrm>
            <a:off x="6751348" y="3777032"/>
            <a:ext cx="457739" cy="64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7248221" y="4112444"/>
            <a:ext cx="508047" cy="164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8"/>
          <p:cNvSpPr txBox="1">
            <a:spLocks/>
          </p:cNvSpPr>
          <p:nvPr/>
        </p:nvSpPr>
        <p:spPr bwMode="auto">
          <a:xfrm>
            <a:off x="7815789" y="3792013"/>
            <a:ext cx="457739" cy="64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1182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" grpId="0"/>
      <p:bldP spid="17" grpId="0"/>
      <p:bldP spid="19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5627" y="1173706"/>
            <a:ext cx="2184779" cy="50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变位加密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4706" y="1583388"/>
            <a:ext cx="8474099" cy="126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与前两种加密方法不同，变位加密法</a:t>
            </a:r>
            <a:r>
              <a:rPr lang="zh-CN" altLang="en-US" dirty="0">
                <a:solidFill>
                  <a:srgbClr val="FF0000"/>
                </a:solidFill>
              </a:rPr>
              <a:t>不隐藏明文字符</a:t>
            </a:r>
            <a:r>
              <a:rPr lang="zh-CN" altLang="en-US" dirty="0"/>
              <a:t>，而是将其重新排序。</a:t>
            </a:r>
          </a:p>
        </p:txBody>
      </p:sp>
      <p:pic>
        <p:nvPicPr>
          <p:cNvPr id="8" name="Picture 4" descr="Skytale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27" y="3211112"/>
            <a:ext cx="4603936" cy="2623749"/>
          </a:xfrm>
          <a:prstGeom prst="rect">
            <a:avLst/>
          </a:prstGeom>
          <a:noFill/>
        </p:spPr>
      </p:pic>
      <p:sp>
        <p:nvSpPr>
          <p:cNvPr id="13" name="TextBox 38"/>
          <p:cNvSpPr txBox="1">
            <a:spLocks/>
          </p:cNvSpPr>
          <p:nvPr/>
        </p:nvSpPr>
        <p:spPr bwMode="auto">
          <a:xfrm>
            <a:off x="6065076" y="2888897"/>
            <a:ext cx="2498353" cy="72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 am a cat.</a:t>
            </a:r>
          </a:p>
        </p:txBody>
      </p:sp>
      <p:sp>
        <p:nvSpPr>
          <p:cNvPr id="14" name="TextBox 38"/>
          <p:cNvSpPr txBox="1">
            <a:spLocks/>
          </p:cNvSpPr>
          <p:nvPr/>
        </p:nvSpPr>
        <p:spPr bwMode="auto">
          <a:xfrm>
            <a:off x="6065075" y="3613216"/>
            <a:ext cx="2498353" cy="72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3241576</a:t>
            </a:r>
          </a:p>
        </p:txBody>
      </p:sp>
      <p:sp>
        <p:nvSpPr>
          <p:cNvPr id="15" name="TextBox 38"/>
          <p:cNvSpPr txBox="1">
            <a:spLocks/>
          </p:cNvSpPr>
          <p:nvPr/>
        </p:nvSpPr>
        <p:spPr bwMode="auto">
          <a:xfrm>
            <a:off x="6065075" y="4376570"/>
            <a:ext cx="2164526" cy="44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maaicta</a:t>
            </a:r>
            <a:endParaRPr lang="en-US" altLang="zh-CN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0922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5627" y="1173706"/>
            <a:ext cx="3840259" cy="50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一次性密码簿加密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4706" y="1583388"/>
            <a:ext cx="8474099" cy="126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一次性密码簿只能使用一次，以保证信息加密的安全性。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23848" y="2092288"/>
            <a:ext cx="6903642" cy="4619395"/>
            <a:chOff x="923848" y="2222914"/>
            <a:chExt cx="6903642" cy="4619395"/>
          </a:xfrm>
        </p:grpSpPr>
        <p:pic>
          <p:nvPicPr>
            <p:cNvPr id="13" name="Picture 38" descr="EndUser_Female_Righ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026632" y="3952801"/>
              <a:ext cx="562848" cy="81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063434" y="4023668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58400" y="5535483"/>
              <a:ext cx="671029" cy="8916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6" name="Picture 6" descr="âenvelope pngâçå¾çæç´¢ç»æ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793" y="4201954"/>
              <a:ext cx="467766" cy="46776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右箭头 16"/>
            <p:cNvSpPr/>
            <p:nvPr/>
          </p:nvSpPr>
          <p:spPr>
            <a:xfrm>
              <a:off x="1589480" y="4292341"/>
              <a:ext cx="1284899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Picture 8" descr="âäºº pngâçå¾çæç´¢ç»æ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83" t="-2978" r="67859" b="-2980"/>
            <a:stretch/>
          </p:blipFill>
          <p:spPr bwMode="auto">
            <a:xfrm>
              <a:off x="4146985" y="2342114"/>
              <a:ext cx="453176" cy="80564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38"/>
            <p:cNvSpPr txBox="1">
              <a:spLocks/>
            </p:cNvSpPr>
            <p:nvPr/>
          </p:nvSpPr>
          <p:spPr bwMode="auto">
            <a:xfrm>
              <a:off x="1654687" y="3850141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安全变换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pic>
          <p:nvPicPr>
            <p:cNvPr id="20" name="Picture 2" descr="âkey pngâçå¾çæç´¢ç»æ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5448" y="5535836"/>
              <a:ext cx="357123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38"/>
            <p:cNvSpPr txBox="1">
              <a:spLocks/>
            </p:cNvSpPr>
            <p:nvPr/>
          </p:nvSpPr>
          <p:spPr bwMode="auto">
            <a:xfrm>
              <a:off x="1939337" y="5805365"/>
              <a:ext cx="76841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密钥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TextBox 38"/>
            <p:cNvSpPr txBox="1">
              <a:spLocks/>
            </p:cNvSpPr>
            <p:nvPr/>
          </p:nvSpPr>
          <p:spPr bwMode="auto">
            <a:xfrm>
              <a:off x="923848" y="4730459"/>
              <a:ext cx="76841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3" name="右箭头 22"/>
            <p:cNvSpPr/>
            <p:nvPr/>
          </p:nvSpPr>
          <p:spPr>
            <a:xfrm rot="16200000">
              <a:off x="1794299" y="4914088"/>
              <a:ext cx="777852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Picture 2" descr="âkey pngâçå¾çæç´¢ç»æ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847" y="5535483"/>
              <a:ext cx="357123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38"/>
            <p:cNvSpPr txBox="1">
              <a:spLocks/>
            </p:cNvSpPr>
            <p:nvPr/>
          </p:nvSpPr>
          <p:spPr bwMode="auto">
            <a:xfrm>
              <a:off x="5920831" y="5805365"/>
              <a:ext cx="76841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密钥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" name="TextBox 38"/>
            <p:cNvSpPr txBox="1">
              <a:spLocks/>
            </p:cNvSpPr>
            <p:nvPr/>
          </p:nvSpPr>
          <p:spPr bwMode="auto">
            <a:xfrm>
              <a:off x="2709390" y="4593353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秘密消息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pic>
          <p:nvPicPr>
            <p:cNvPr id="27" name="Picture 6" descr="âenvelope pngâçå¾çæç´¢ç»æ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842" y="4201954"/>
              <a:ext cx="467766" cy="46776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38"/>
            <p:cNvSpPr txBox="1">
              <a:spLocks/>
            </p:cNvSpPr>
            <p:nvPr/>
          </p:nvSpPr>
          <p:spPr bwMode="auto">
            <a:xfrm>
              <a:off x="4777439" y="4593353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秘密消息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右箭头 28"/>
            <p:cNvSpPr/>
            <p:nvPr/>
          </p:nvSpPr>
          <p:spPr>
            <a:xfrm>
              <a:off x="5646337" y="4293308"/>
              <a:ext cx="1284899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38"/>
            <p:cNvSpPr txBox="1">
              <a:spLocks/>
            </p:cNvSpPr>
            <p:nvPr/>
          </p:nvSpPr>
          <p:spPr bwMode="auto">
            <a:xfrm>
              <a:off x="5711544" y="3851108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安全变换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 rot="16200000">
              <a:off x="5851156" y="4915055"/>
              <a:ext cx="777852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8"/>
            <p:cNvSpPr txBox="1">
              <a:spLocks/>
            </p:cNvSpPr>
            <p:nvPr/>
          </p:nvSpPr>
          <p:spPr bwMode="auto">
            <a:xfrm>
              <a:off x="4670860" y="2222914"/>
              <a:ext cx="1950953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可信的第三方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3" name="直接箭头连接符 32"/>
            <p:cNvCxnSpPr>
              <a:stCxn id="18" idx="1"/>
              <a:endCxn id="40" idx="0"/>
            </p:cNvCxnSpPr>
            <p:nvPr/>
          </p:nvCxnSpPr>
          <p:spPr>
            <a:xfrm flipH="1">
              <a:off x="1445716" y="2744937"/>
              <a:ext cx="2701269" cy="868280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4373573" y="3169197"/>
              <a:ext cx="0" cy="782463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8" idx="3"/>
              <a:endCxn id="41" idx="0"/>
            </p:cNvCxnSpPr>
            <p:nvPr/>
          </p:nvCxnSpPr>
          <p:spPr>
            <a:xfrm>
              <a:off x="4600161" y="2744937"/>
              <a:ext cx="2712654" cy="868280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柱形 35"/>
            <p:cNvSpPr/>
            <p:nvPr/>
          </p:nvSpPr>
          <p:spPr>
            <a:xfrm rot="16200000">
              <a:off x="4121792" y="3743230"/>
              <a:ext cx="350794" cy="1447083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TextBox 38"/>
            <p:cNvSpPr txBox="1">
              <a:spLocks/>
            </p:cNvSpPr>
            <p:nvPr/>
          </p:nvSpPr>
          <p:spPr bwMode="auto">
            <a:xfrm>
              <a:off x="3500287" y="3933305"/>
              <a:ext cx="1869872" cy="30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信息传输通道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4373573" y="4730459"/>
              <a:ext cx="0" cy="782463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>
              <a:spLocks/>
            </p:cNvSpPr>
            <p:nvPr/>
          </p:nvSpPr>
          <p:spPr bwMode="auto">
            <a:xfrm>
              <a:off x="3836884" y="6400109"/>
              <a:ext cx="111352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攻击者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TextBox 38"/>
            <p:cNvSpPr txBox="1">
              <a:spLocks/>
            </p:cNvSpPr>
            <p:nvPr/>
          </p:nvSpPr>
          <p:spPr bwMode="auto">
            <a:xfrm>
              <a:off x="931040" y="3613217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发送方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1" name="TextBox 38"/>
            <p:cNvSpPr txBox="1">
              <a:spLocks/>
            </p:cNvSpPr>
            <p:nvPr/>
          </p:nvSpPr>
          <p:spPr bwMode="auto">
            <a:xfrm>
              <a:off x="6798139" y="3613217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接收方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2" name="TextBox 38"/>
            <p:cNvSpPr txBox="1">
              <a:spLocks/>
            </p:cNvSpPr>
            <p:nvPr/>
          </p:nvSpPr>
          <p:spPr bwMode="auto">
            <a:xfrm>
              <a:off x="6947796" y="4853617"/>
              <a:ext cx="768415" cy="339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pic>
        <p:nvPicPr>
          <p:cNvPr id="43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130" y="2465515"/>
            <a:ext cx="357123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3099">
            <a:off x="4441104" y="2488399"/>
            <a:ext cx="357123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27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-0.35642 0.1481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740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36823 0.1442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3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5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基本概念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0348" y="2124286"/>
            <a:ext cx="7494276" cy="4617761"/>
            <a:chOff x="760348" y="2124286"/>
            <a:chExt cx="7494276" cy="461776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B5E3052-3D77-44CF-AAB2-C2D99440F2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800"/>
            <a:stretch/>
          </p:blipFill>
          <p:spPr>
            <a:xfrm>
              <a:off x="2816866" y="2624961"/>
              <a:ext cx="3381241" cy="4117086"/>
            </a:xfrm>
            <a:prstGeom prst="rect">
              <a:avLst/>
            </a:prstGeom>
          </p:spPr>
        </p:pic>
        <p:sp>
          <p:nvSpPr>
            <p:cNvPr id="10" name="TextBox 43"/>
            <p:cNvSpPr txBox="1"/>
            <p:nvPr/>
          </p:nvSpPr>
          <p:spPr>
            <a:xfrm>
              <a:off x="3693763" y="2124286"/>
              <a:ext cx="1892595" cy="431583"/>
            </a:xfrm>
            <a:prstGeom prst="rect">
              <a:avLst/>
            </a:prstGeom>
            <a:noFill/>
          </p:spPr>
          <p:txBody>
            <a:bodyPr wrap="none" lIns="0" tIns="0" rIns="270000" bIns="0" anchor="b" anchorCtr="0">
              <a:normAutofit/>
            </a:bodyPr>
            <a:lstStyle/>
            <a:p>
              <a:pPr algn="ctr"/>
              <a:r>
                <a:rPr lang="zh-CN" altLang="en-US" sz="2800" b="1" dirty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密码学</a:t>
              </a: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2153199" y="2766223"/>
              <a:ext cx="1446042" cy="431583"/>
            </a:xfrm>
            <a:prstGeom prst="rect">
              <a:avLst/>
            </a:prstGeom>
            <a:noFill/>
          </p:spPr>
          <p:txBody>
            <a:bodyPr wrap="none" lIns="0" tIns="0" rIns="270000" bIns="0" anchor="b" anchorCtr="0">
              <a:normAutofit/>
            </a:bodyPr>
            <a:lstStyle/>
            <a:p>
              <a:pPr algn="ctr"/>
              <a:r>
                <a:rPr lang="zh-CN" altLang="en-US" sz="2800" b="1" dirty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数论</a:t>
              </a:r>
            </a:p>
          </p:txBody>
        </p:sp>
        <p:sp>
          <p:nvSpPr>
            <p:cNvPr id="12" name="TextBox 43"/>
            <p:cNvSpPr txBox="1"/>
            <p:nvPr/>
          </p:nvSpPr>
          <p:spPr>
            <a:xfrm>
              <a:off x="5977771" y="2851074"/>
              <a:ext cx="1892595" cy="431583"/>
            </a:xfrm>
            <a:prstGeom prst="rect">
              <a:avLst/>
            </a:prstGeom>
            <a:noFill/>
          </p:spPr>
          <p:txBody>
            <a:bodyPr wrap="none" lIns="0" tIns="0" rIns="270000" bIns="0" anchor="b" anchorCtr="0">
              <a:normAutofit/>
            </a:bodyPr>
            <a:lstStyle/>
            <a:p>
              <a:pPr algn="ctr"/>
              <a:r>
                <a:rPr lang="zh-CN" altLang="en-US" sz="2800" b="1" dirty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计算机网络</a:t>
              </a:r>
            </a:p>
          </p:txBody>
        </p:sp>
        <p:sp>
          <p:nvSpPr>
            <p:cNvPr id="13" name="TextBox 43"/>
            <p:cNvSpPr txBox="1"/>
            <p:nvPr/>
          </p:nvSpPr>
          <p:spPr>
            <a:xfrm>
              <a:off x="760348" y="3613132"/>
              <a:ext cx="1892595" cy="431583"/>
            </a:xfrm>
            <a:prstGeom prst="rect">
              <a:avLst/>
            </a:prstGeom>
            <a:noFill/>
          </p:spPr>
          <p:txBody>
            <a:bodyPr wrap="none" lIns="0" tIns="0" rIns="270000" bIns="0" anchor="b" anchorCtr="0">
              <a:normAutofit/>
            </a:bodyPr>
            <a:lstStyle/>
            <a:p>
              <a:pPr algn="ctr"/>
              <a:r>
                <a:rPr lang="zh-CN" altLang="en-US" sz="2800" b="1" dirty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计算机科学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6362029" y="4054193"/>
              <a:ext cx="1892595" cy="431583"/>
            </a:xfrm>
            <a:prstGeom prst="rect">
              <a:avLst/>
            </a:prstGeom>
            <a:noFill/>
          </p:spPr>
          <p:txBody>
            <a:bodyPr wrap="none" lIns="0" tIns="0" rIns="270000" bIns="0" anchor="b" anchorCtr="0">
              <a:normAutofit/>
            </a:bodyPr>
            <a:lstStyle/>
            <a:p>
              <a:pPr algn="ctr"/>
              <a:r>
                <a:rPr lang="zh-CN" altLang="en-US" sz="2800" b="1" dirty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通信工程</a:t>
              </a:r>
            </a:p>
          </p:txBody>
        </p:sp>
        <p:sp>
          <p:nvSpPr>
            <p:cNvPr id="15" name="TextBox 43"/>
            <p:cNvSpPr txBox="1"/>
            <p:nvPr/>
          </p:nvSpPr>
          <p:spPr>
            <a:xfrm>
              <a:off x="5586358" y="5257312"/>
              <a:ext cx="1892595" cy="431583"/>
            </a:xfrm>
            <a:prstGeom prst="rect">
              <a:avLst/>
            </a:prstGeom>
            <a:noFill/>
          </p:spPr>
          <p:txBody>
            <a:bodyPr wrap="none" lIns="0" tIns="0" rIns="270000" bIns="0" anchor="b" anchorCtr="0">
              <a:normAutofit/>
            </a:bodyPr>
            <a:lstStyle/>
            <a:p>
              <a:pPr algn="ctr"/>
              <a:r>
                <a:rPr lang="zh-CN" altLang="en-US" sz="2800" b="1" dirty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人工智能</a:t>
              </a:r>
            </a:p>
          </p:txBody>
        </p:sp>
        <p:sp>
          <p:nvSpPr>
            <p:cNvPr id="16" name="TextBox 43"/>
            <p:cNvSpPr txBox="1"/>
            <p:nvPr/>
          </p:nvSpPr>
          <p:spPr>
            <a:xfrm>
              <a:off x="1497345" y="4593756"/>
              <a:ext cx="1510546" cy="431583"/>
            </a:xfrm>
            <a:prstGeom prst="rect">
              <a:avLst/>
            </a:prstGeom>
            <a:noFill/>
          </p:spPr>
          <p:txBody>
            <a:bodyPr wrap="none" lIns="0" tIns="0" rIns="270000" bIns="0" anchor="b" anchorCtr="0">
              <a:normAutofit/>
            </a:bodyPr>
            <a:lstStyle/>
            <a:p>
              <a:pPr algn="ctr"/>
              <a:r>
                <a:rPr lang="zh-CN" altLang="en-US" sz="2800" b="1" dirty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信息论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3831922" y="2111811"/>
            <a:ext cx="1351128" cy="431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05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8"/>
          <p:cNvSpPr txBox="1">
            <a:spLocks/>
          </p:cNvSpPr>
          <p:nvPr/>
        </p:nvSpPr>
        <p:spPr bwMode="auto">
          <a:xfrm>
            <a:off x="615627" y="1888361"/>
            <a:ext cx="3085515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密码分析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3661919"/>
            <a:ext cx="3085516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穷举攻击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47850" y="2805579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依赖加密算法的性质和明文的一般特征。</a:t>
            </a:r>
          </a:p>
        </p:txBody>
      </p:sp>
      <p:sp>
        <p:nvSpPr>
          <p:cNvPr id="13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4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5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047849" y="4601030"/>
            <a:ext cx="7022095" cy="1378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尝试所有的可能性，直到得到正确的明文或密钥。穷举攻击依赖于攻击者的计算能力。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96966" y="933018"/>
            <a:ext cx="8458200" cy="1138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密码学要研究的就是如何加密，才能让密文最难被破解。</a:t>
            </a:r>
          </a:p>
        </p:txBody>
      </p:sp>
    </p:spTree>
    <p:extLst>
      <p:ext uri="{BB962C8B-B14F-4D97-AF65-F5344CB8AC3E}">
        <p14:creationId xmlns:p14="http://schemas.microsoft.com/office/powerpoint/2010/main" val="26757690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 bldLvl="0" animBg="1"/>
      <p:bldP spid="14" grpId="0" bldLvl="0" animBg="1"/>
      <p:bldP spid="15" grpId="0" bldLvl="0" animBg="1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836410"/>
                  </p:ext>
                </p:extLst>
              </p:nvPr>
            </p:nvGraphicFramePr>
            <p:xfrm>
              <a:off x="331028" y="1638529"/>
              <a:ext cx="8479143" cy="4328160"/>
            </p:xfrm>
            <a:graphic>
              <a:graphicData uri="http://schemas.openxmlformats.org/drawingml/2006/table">
                <a:tbl>
                  <a:tblPr/>
                  <a:tblGrid>
                    <a:gridCol w="30072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11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601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整数</a:t>
                          </a: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n</a:t>
                          </a:r>
                          <a:r>
                            <a:rPr kumimoji="0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的十进制位数</a:t>
                          </a: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因子分解的运算次数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所需计算时间（每微秒一次）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4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50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𝟏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.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𝟒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3.9</a:t>
                          </a:r>
                          <a:r>
                            <a:rPr kumimoji="0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小时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84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75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𝟗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.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𝟎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104</a:t>
                          </a:r>
                          <a:r>
                            <a:rPr kumimoji="0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天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4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100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𝟐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.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𝟑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74</a:t>
                          </a:r>
                          <a:r>
                            <a:rPr kumimoji="0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年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4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200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𝟏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.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𝟐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𝟑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.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𝟖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  <m:r>
                                  <a:rPr kumimoji="0" lang="zh-CN" altLang="en-US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年</m:t>
                                </m:r>
                              </m:oMath>
                            </m:oMathPara>
                          </a14:m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4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300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𝟏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.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𝟓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𝟒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.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𝟎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𝟏𝟓</m:t>
                                    </m:r>
                                  </m:sup>
                                </m:sSup>
                                <m:r>
                                  <a:rPr kumimoji="0" lang="zh-CN" altLang="en-US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年</m:t>
                                </m:r>
                              </m:oMath>
                            </m:oMathPara>
                          </a14:m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4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500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𝟏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.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𝟑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𝟒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.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宋体" pitchFamily="2" charset="-122"/>
                                  </a:rPr>
                                  <m:t>𝟐</m:t>
                                </m:r>
                                <m:r>
                                  <a:rPr kumimoji="0" lang="en-US" altLang="zh-CN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hlink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𝟐𝟓</m:t>
                                    </m:r>
                                  </m:sup>
                                </m:sSup>
                                <m:r>
                                  <a:rPr kumimoji="0" lang="zh-CN" altLang="en-US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hlink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年</m:t>
                                </m:r>
                              </m:oMath>
                            </m:oMathPara>
                          </a14:m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836410"/>
                  </p:ext>
                </p:extLst>
              </p:nvPr>
            </p:nvGraphicFramePr>
            <p:xfrm>
              <a:off x="331028" y="1638529"/>
              <a:ext cx="8479143" cy="4328160"/>
            </p:xfrm>
            <a:graphic>
              <a:graphicData uri="http://schemas.openxmlformats.org/drawingml/2006/table">
                <a:tbl>
                  <a:tblPr/>
                  <a:tblGrid>
                    <a:gridCol w="300725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1169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2260192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整数</a:t>
                          </a:r>
                          <a:r>
                            <a:rPr kumimoji="0" lang="en-US" altLang="zh-CN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n</a:t>
                          </a: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的十进制位数</a:t>
                          </a:r>
                          <a:r>
                            <a:rPr kumimoji="0" lang="en-US" altLang="zh-CN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 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因子分解的运算次数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所需计算时间（每微秒一次）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84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50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93928" t="-147917" r="-74004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3.9</a:t>
                          </a: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小时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84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75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93928" t="-247917" r="-74004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104</a:t>
                          </a: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天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84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100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93928" t="-347917" r="-74004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74</a:t>
                          </a:r>
                          <a:r>
                            <a:rPr kumimoji="0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年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CCECFF"/>
                            </a:gs>
                            <a:gs pos="100000">
                              <a:srgbClr val="CCFFCC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84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200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93928" t="-447917" r="-74004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75472" t="-447917" r="-5121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584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300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93928" t="-547917" r="-74004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75472" t="-547917" r="-5121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584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D4D4D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宋体" pitchFamily="2" charset="-122"/>
                            </a:rPr>
                            <a:t>500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  <a:cs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93928" t="-647917" r="-7400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75472" t="-647917" r="-5121" b="-1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38"/>
          <p:cNvSpPr txBox="1">
            <a:spLocks/>
          </p:cNvSpPr>
          <p:nvPr/>
        </p:nvSpPr>
        <p:spPr bwMode="auto">
          <a:xfrm>
            <a:off x="457378" y="815587"/>
            <a:ext cx="3085516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穷举攻击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99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8"/>
          <p:cNvSpPr txBox="1">
            <a:spLocks/>
          </p:cNvSpPr>
          <p:nvPr/>
        </p:nvSpPr>
        <p:spPr bwMode="auto">
          <a:xfrm>
            <a:off x="697588" y="1317803"/>
            <a:ext cx="7604583" cy="71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Abcd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cd f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ghhi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C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jcik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ah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mkfn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ghhid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7588" y="2206823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分析</a:t>
            </a:r>
            <a:r>
              <a:rPr lang="en-US" altLang="zh-CN" dirty="0"/>
              <a:t>1</a:t>
            </a:r>
            <a:r>
              <a:rPr lang="zh-CN" altLang="en-US" dirty="0"/>
              <a:t>个字母的情况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7588" y="2997853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I a</a:t>
            </a:r>
            <a:endParaRPr lang="zh-CN" altLang="en-US" dirty="0"/>
          </a:p>
        </p:txBody>
      </p:sp>
      <p:sp>
        <p:nvSpPr>
          <p:cNvPr id="16" name="TextBox 38"/>
          <p:cNvSpPr txBox="1">
            <a:spLocks/>
          </p:cNvSpPr>
          <p:nvPr/>
        </p:nvSpPr>
        <p:spPr bwMode="auto">
          <a:xfrm>
            <a:off x="527990" y="716424"/>
            <a:ext cx="3085515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密码分析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84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8"/>
          <p:cNvSpPr txBox="1">
            <a:spLocks/>
          </p:cNvSpPr>
          <p:nvPr/>
        </p:nvSpPr>
        <p:spPr bwMode="auto">
          <a:xfrm>
            <a:off x="697588" y="1317803"/>
            <a:ext cx="7604583" cy="71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ghhi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ah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ghhid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7588" y="2206823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分析</a:t>
            </a:r>
            <a:r>
              <a:rPr lang="en-US" altLang="zh-CN" dirty="0"/>
              <a:t>1</a:t>
            </a:r>
            <a:r>
              <a:rPr lang="zh-CN" altLang="en-US" dirty="0"/>
              <a:t>个字母的情况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7588" y="2997853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分析</a:t>
            </a:r>
            <a:r>
              <a:rPr lang="en-US" altLang="zh-CN" dirty="0"/>
              <a:t>2</a:t>
            </a:r>
            <a:r>
              <a:rPr lang="zh-CN" altLang="en-US" dirty="0"/>
              <a:t>个字母的情况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97588" y="3783786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it is in if</a:t>
            </a:r>
            <a:endParaRPr lang="zh-CN" altLang="en-US" dirty="0"/>
          </a:p>
        </p:txBody>
      </p:sp>
      <p:sp>
        <p:nvSpPr>
          <p:cNvPr id="16" name="TextBox 38"/>
          <p:cNvSpPr txBox="1">
            <a:spLocks/>
          </p:cNvSpPr>
          <p:nvPr/>
        </p:nvSpPr>
        <p:spPr bwMode="auto">
          <a:xfrm>
            <a:off x="527990" y="716424"/>
            <a:ext cx="3085515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密码分析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59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7588" y="2206823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分析</a:t>
            </a:r>
            <a:r>
              <a:rPr lang="en-US" altLang="zh-CN" dirty="0"/>
              <a:t>1</a:t>
            </a:r>
            <a:r>
              <a:rPr lang="zh-CN" altLang="en-US" dirty="0"/>
              <a:t>个字母的情况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7588" y="2997853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分析</a:t>
            </a:r>
            <a:r>
              <a:rPr lang="en-US" altLang="zh-CN" dirty="0"/>
              <a:t>2</a:t>
            </a:r>
            <a:r>
              <a:rPr lang="zh-CN" altLang="en-US" dirty="0"/>
              <a:t>个字母的情况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97588" y="3783786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ah: on, to</a:t>
            </a:r>
            <a:endParaRPr lang="zh-CN" altLang="en-US" dirty="0"/>
          </a:p>
        </p:txBody>
      </p:sp>
      <p:sp>
        <p:nvSpPr>
          <p:cNvPr id="16" name="TextBox 38"/>
          <p:cNvSpPr txBox="1">
            <a:spLocks/>
          </p:cNvSpPr>
          <p:nvPr/>
        </p:nvSpPr>
        <p:spPr bwMode="auto">
          <a:xfrm>
            <a:off x="527990" y="716424"/>
            <a:ext cx="3085515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密码分析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Box 38"/>
          <p:cNvSpPr txBox="1">
            <a:spLocks/>
          </p:cNvSpPr>
          <p:nvPr/>
        </p:nvSpPr>
        <p:spPr bwMode="auto">
          <a:xfrm>
            <a:off x="697588" y="1317803"/>
            <a:ext cx="7604583" cy="71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ghhi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ah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ghhi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5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7588" y="2206823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分析</a:t>
            </a:r>
            <a:r>
              <a:rPr lang="en-US" altLang="zh-CN" dirty="0"/>
              <a:t>1</a:t>
            </a:r>
            <a:r>
              <a:rPr lang="zh-CN" altLang="en-US" dirty="0"/>
              <a:t>个字母的情况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7588" y="2997853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分析</a:t>
            </a:r>
            <a:r>
              <a:rPr lang="en-US" altLang="zh-CN" dirty="0"/>
              <a:t>2</a:t>
            </a:r>
            <a:r>
              <a:rPr lang="zh-CN" altLang="en-US" dirty="0"/>
              <a:t>个字母的情况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97588" y="3783786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ah: on, to</a:t>
            </a:r>
            <a:endParaRPr lang="zh-CN" altLang="en-US" dirty="0"/>
          </a:p>
        </p:txBody>
      </p:sp>
      <p:sp>
        <p:nvSpPr>
          <p:cNvPr id="16" name="TextBox 38"/>
          <p:cNvSpPr txBox="1">
            <a:spLocks/>
          </p:cNvSpPr>
          <p:nvPr/>
        </p:nvSpPr>
        <p:spPr bwMode="auto">
          <a:xfrm>
            <a:off x="527990" y="716424"/>
            <a:ext cx="3085515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密码分析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Box 38"/>
          <p:cNvSpPr txBox="1">
            <a:spLocks/>
          </p:cNvSpPr>
          <p:nvPr/>
        </p:nvSpPr>
        <p:spPr bwMode="auto">
          <a:xfrm>
            <a:off x="697588" y="1317803"/>
            <a:ext cx="7604583" cy="71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ghhi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ghhi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37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7588" y="2206823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分析</a:t>
            </a:r>
            <a:r>
              <a:rPr lang="en-US" altLang="zh-CN" dirty="0"/>
              <a:t>1</a:t>
            </a:r>
            <a:r>
              <a:rPr lang="zh-CN" altLang="en-US" dirty="0"/>
              <a:t>个字母的情况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7588" y="2997853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分析</a:t>
            </a:r>
            <a:r>
              <a:rPr lang="en-US" altLang="zh-CN" dirty="0"/>
              <a:t>2</a:t>
            </a:r>
            <a:r>
              <a:rPr lang="zh-CN" altLang="en-US" dirty="0"/>
              <a:t>个字母的情况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97588" y="3783786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ah: on, to</a:t>
            </a:r>
            <a:endParaRPr lang="zh-CN" altLang="en-US" dirty="0"/>
          </a:p>
        </p:txBody>
      </p:sp>
      <p:sp>
        <p:nvSpPr>
          <p:cNvPr id="16" name="TextBox 38"/>
          <p:cNvSpPr txBox="1">
            <a:spLocks/>
          </p:cNvSpPr>
          <p:nvPr/>
        </p:nvSpPr>
        <p:spPr bwMode="auto">
          <a:xfrm>
            <a:off x="527990" y="716424"/>
            <a:ext cx="3085515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密码分析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Box 38"/>
          <p:cNvSpPr txBox="1">
            <a:spLocks/>
          </p:cNvSpPr>
          <p:nvPr/>
        </p:nvSpPr>
        <p:spPr bwMode="auto">
          <a:xfrm>
            <a:off x="697588" y="1317803"/>
            <a:ext cx="7604583" cy="71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069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7588" y="2206823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分析</a:t>
            </a:r>
            <a:r>
              <a:rPr lang="en-US" altLang="zh-CN" dirty="0"/>
              <a:t>1</a:t>
            </a:r>
            <a:r>
              <a:rPr lang="zh-CN" altLang="en-US" dirty="0"/>
              <a:t>个字母的情况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7588" y="2997853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分析</a:t>
            </a:r>
            <a:r>
              <a:rPr lang="en-US" altLang="zh-CN" dirty="0"/>
              <a:t>2</a:t>
            </a:r>
            <a:r>
              <a:rPr lang="zh-CN" altLang="en-US" dirty="0"/>
              <a:t>个字母的情况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97588" y="3783786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特殊词汇分析</a:t>
            </a:r>
          </a:p>
        </p:txBody>
      </p:sp>
      <p:sp>
        <p:nvSpPr>
          <p:cNvPr id="16" name="TextBox 38"/>
          <p:cNvSpPr txBox="1">
            <a:spLocks/>
          </p:cNvSpPr>
          <p:nvPr/>
        </p:nvSpPr>
        <p:spPr bwMode="auto">
          <a:xfrm>
            <a:off x="527990" y="716424"/>
            <a:ext cx="3085515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密码分析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TextBox 38"/>
          <p:cNvSpPr txBox="1">
            <a:spLocks/>
          </p:cNvSpPr>
          <p:nvPr/>
        </p:nvSpPr>
        <p:spPr bwMode="auto">
          <a:xfrm>
            <a:off x="697588" y="1317803"/>
            <a:ext cx="7604583" cy="71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490012" y="180988"/>
            <a:ext cx="1250576" cy="64276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oo</a:t>
            </a:r>
            <a:r>
              <a:rPr lang="en-US" altLang="zh-CN" dirty="0"/>
              <a:t>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Book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Cook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Door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Fool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Good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Hook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Look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Moon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Pool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Room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Took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Wood…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62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7588" y="2206823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分析</a:t>
            </a:r>
            <a:r>
              <a:rPr lang="en-US" altLang="zh-CN" dirty="0"/>
              <a:t>1</a:t>
            </a:r>
            <a:r>
              <a:rPr lang="zh-CN" altLang="en-US" dirty="0"/>
              <a:t>个字母的情况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7588" y="2997853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分析</a:t>
            </a:r>
            <a:r>
              <a:rPr lang="en-US" altLang="zh-CN" dirty="0"/>
              <a:t>2</a:t>
            </a:r>
            <a:r>
              <a:rPr lang="zh-CN" altLang="en-US" dirty="0"/>
              <a:t>个字母的情况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97588" y="3783786"/>
            <a:ext cx="7022094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特殊词汇分析</a:t>
            </a:r>
          </a:p>
        </p:txBody>
      </p:sp>
      <p:sp>
        <p:nvSpPr>
          <p:cNvPr id="14" name="TextBox 38"/>
          <p:cNvSpPr txBox="1">
            <a:spLocks/>
          </p:cNvSpPr>
          <p:nvPr/>
        </p:nvSpPr>
        <p:spPr bwMode="auto">
          <a:xfrm>
            <a:off x="697588" y="4306921"/>
            <a:ext cx="7604583" cy="10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 is a book. I like to read books.</a:t>
            </a:r>
          </a:p>
        </p:txBody>
      </p:sp>
      <p:graphicFrame>
        <p:nvGraphicFramePr>
          <p:cNvPr id="15" name="Group 179"/>
          <p:cNvGraphicFramePr>
            <a:graphicFrameLocks noGrp="1"/>
          </p:cNvGraphicFramePr>
          <p:nvPr>
            <p:extLst/>
          </p:nvPr>
        </p:nvGraphicFramePr>
        <p:xfrm>
          <a:off x="739666" y="5228324"/>
          <a:ext cx="698001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38"/>
          <p:cNvSpPr txBox="1">
            <a:spLocks/>
          </p:cNvSpPr>
          <p:nvPr/>
        </p:nvSpPr>
        <p:spPr bwMode="auto">
          <a:xfrm>
            <a:off x="527990" y="716424"/>
            <a:ext cx="3085515" cy="6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密码分析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Box 38"/>
          <p:cNvSpPr txBox="1">
            <a:spLocks/>
          </p:cNvSpPr>
          <p:nvPr/>
        </p:nvSpPr>
        <p:spPr bwMode="auto">
          <a:xfrm>
            <a:off x="697588" y="1317803"/>
            <a:ext cx="7604583" cy="71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Abcd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cd f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ghhi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C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jcik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ah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mkfn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ghhid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67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768026" y="2685794"/>
            <a:ext cx="7526887" cy="1973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当密文数量足够多的时候，我们就有可能猜出</a:t>
            </a:r>
            <a:r>
              <a:rPr lang="zh-CN" altLang="en-US" dirty="0">
                <a:solidFill>
                  <a:srgbClr val="C00000"/>
                </a:solidFill>
              </a:rPr>
              <a:t>完整的密码表</a:t>
            </a:r>
            <a:r>
              <a:rPr lang="zh-CN" altLang="en-US" dirty="0"/>
              <a:t>！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768026" y="1691566"/>
            <a:ext cx="7526887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利用了英文的</a:t>
            </a:r>
            <a:r>
              <a:rPr lang="zh-CN" altLang="en-US" dirty="0">
                <a:solidFill>
                  <a:srgbClr val="C00000"/>
                </a:solidFill>
              </a:rPr>
              <a:t>使用规律</a:t>
            </a:r>
            <a:r>
              <a:rPr lang="zh-CN" altLang="en-US" dirty="0"/>
              <a:t>，对密文进行了分析。</a:t>
            </a:r>
          </a:p>
        </p:txBody>
      </p:sp>
    </p:spTree>
    <p:extLst>
      <p:ext uri="{BB962C8B-B14F-4D97-AF65-F5344CB8AC3E}">
        <p14:creationId xmlns:p14="http://schemas.microsoft.com/office/powerpoint/2010/main" val="282026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5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基本概念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3"/>
          <p:cNvSpPr txBox="1"/>
          <p:nvPr/>
        </p:nvSpPr>
        <p:spPr>
          <a:xfrm>
            <a:off x="3693763" y="2124286"/>
            <a:ext cx="1892595" cy="431583"/>
          </a:xfrm>
          <a:prstGeom prst="rect">
            <a:avLst/>
          </a:prstGeom>
          <a:noFill/>
        </p:spPr>
        <p:txBody>
          <a:bodyPr wrap="none" lIns="0" tIns="0" rIns="270000" bIns="0" anchor="b" anchorCtr="0"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密码学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296966" y="1386549"/>
            <a:ext cx="2487177" cy="431583"/>
          </a:xfrm>
          <a:prstGeom prst="rect">
            <a:avLst/>
          </a:prstGeom>
          <a:noFill/>
        </p:spPr>
        <p:txBody>
          <a:bodyPr wrap="none" lIns="0" tIns="0" rIns="270000" bIns="0" anchor="b" anchorCtr="0"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Cryptography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15627" y="2105980"/>
            <a:ext cx="8121320" cy="1576680"/>
          </a:xfrm>
        </p:spPr>
        <p:txBody>
          <a:bodyPr>
            <a:normAutofit/>
          </a:bodyPr>
          <a:lstStyle/>
          <a:p>
            <a:pPr marL="0" lvl="2" indent="0"/>
            <a:r>
              <a:rPr lang="zh-CN" altLang="en-US" sz="2800" dirty="0"/>
              <a:t>公元前</a:t>
            </a:r>
            <a:r>
              <a:rPr lang="en-US" altLang="zh-CN" sz="2800" dirty="0"/>
              <a:t>440</a:t>
            </a:r>
            <a:r>
              <a:rPr lang="zh-CN" altLang="en-US" sz="2800" dirty="0"/>
              <a:t>年，古希腊战争中出现了隐写术。</a:t>
            </a:r>
          </a:p>
          <a:p>
            <a:pPr marL="0" lvl="2" indent="0"/>
            <a:r>
              <a:rPr lang="zh-CN" altLang="en-US" sz="2800" dirty="0"/>
              <a:t>公元前</a:t>
            </a:r>
            <a:r>
              <a:rPr lang="en-US" altLang="zh-CN" sz="2800" dirty="0"/>
              <a:t>400</a:t>
            </a:r>
            <a:r>
              <a:rPr lang="zh-CN" altLang="en-US" sz="2800" dirty="0"/>
              <a:t>年，斯巴达人应用加密棒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Scytale</a:t>
            </a:r>
            <a:r>
              <a:rPr lang="en-US" altLang="zh-CN" sz="2800" dirty="0"/>
              <a:t>) </a:t>
            </a:r>
            <a:r>
              <a:rPr lang="zh-CN" altLang="en-US" sz="2800" dirty="0"/>
              <a:t>在军官间传递秘密信息</a:t>
            </a:r>
          </a:p>
        </p:txBody>
      </p:sp>
      <p:pic>
        <p:nvPicPr>
          <p:cNvPr id="21" name="Picture 4" descr="Skytale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28865" y="376817"/>
            <a:ext cx="4603936" cy="262374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2569994" y="4743647"/>
            <a:ext cx="39178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>
                <a:solidFill>
                  <a:srgbClr val="7030A0"/>
                </a:solidFill>
              </a:rPr>
              <a:t>P L E A S E H</a:t>
            </a:r>
          </a:p>
          <a:p>
            <a:pPr algn="just"/>
            <a:r>
              <a:rPr lang="en-US" altLang="zh-CN" sz="3200" dirty="0">
                <a:solidFill>
                  <a:srgbClr val="7030A0"/>
                </a:solidFill>
              </a:rPr>
              <a:t>E L P U S W E</a:t>
            </a:r>
          </a:p>
          <a:p>
            <a:pPr algn="just"/>
            <a:r>
              <a:rPr lang="en-US" altLang="zh-CN" sz="3200" dirty="0">
                <a:solidFill>
                  <a:srgbClr val="7030A0"/>
                </a:solidFill>
              </a:rPr>
              <a:t>A R E U N D E</a:t>
            </a:r>
          </a:p>
          <a:p>
            <a:pPr algn="just"/>
            <a:r>
              <a:rPr lang="en-US" altLang="zh-CN" sz="3200" dirty="0">
                <a:solidFill>
                  <a:srgbClr val="7030A0"/>
                </a:solidFill>
              </a:rPr>
              <a:t>R A T </a:t>
            </a:r>
            <a:r>
              <a:rPr lang="en-US" altLang="zh-CN" sz="3200" dirty="0" err="1">
                <a:solidFill>
                  <a:srgbClr val="7030A0"/>
                </a:solidFill>
              </a:rPr>
              <a:t>T</a:t>
            </a:r>
            <a:r>
              <a:rPr lang="en-US" altLang="zh-CN" sz="3200" dirty="0">
                <a:solidFill>
                  <a:srgbClr val="7030A0"/>
                </a:solidFill>
              </a:rPr>
              <a:t> A C K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17599" y="3528812"/>
            <a:ext cx="670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>
                <a:solidFill>
                  <a:srgbClr val="7030A0"/>
                </a:solidFill>
              </a:rPr>
              <a:t>Please help us! We are under attack. 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17599" y="4130221"/>
            <a:ext cx="6227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C00000"/>
                </a:solidFill>
              </a:rPr>
              <a:t>PEARLLRAEPETAUUTSSNAEWDCHEEK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96845" y="4653441"/>
            <a:ext cx="347886" cy="20813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35521 -0.1701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60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7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770" decel="100000"/>
                                        <p:tgtEl>
                                          <p:spTgt spid="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51" grpId="0"/>
      <p:bldP spid="2" grpId="0"/>
      <p:bldP spid="23" grpId="0"/>
      <p:bldP spid="25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https://upload.wikimedia.org/wikipedia/commons/thumb/b/b0/English_letter_frequency_%28frequency%29.svg/800px-English_letter_frequency_%28frequency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90" y="933018"/>
            <a:ext cx="7116962" cy="56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61169" y="1227109"/>
            <a:ext cx="4805460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英文的使用规律比较明显</a:t>
            </a:r>
            <a:endParaRPr lang="en-US" altLang="zh-CN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61169" y="1871841"/>
            <a:ext cx="4703860" cy="1408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如果文章够长，就可以采用频率分析，以缩小猜测范围。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414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8"/>
          <p:cNvSpPr txBox="1">
            <a:spLocks/>
          </p:cNvSpPr>
          <p:nvPr/>
        </p:nvSpPr>
        <p:spPr bwMode="auto">
          <a:xfrm>
            <a:off x="615627" y="820034"/>
            <a:ext cx="7836812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ZSMK.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Rdsaimd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my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kgkipefs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anfttds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lebdi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rfkanetx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fcigk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apyjkixpfjny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Knez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ldpy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emjipkftk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hedsb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ethipmfkeit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zdagpeky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zemjsdzk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dtaibetx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mdknibz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zgczkekgkeit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aejndp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ftb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kpyetx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bdaibetx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tir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7" name="TextBox 38"/>
          <p:cNvSpPr txBox="1">
            <a:spLocks/>
          </p:cNvSpPr>
          <p:nvPr/>
        </p:nvSpPr>
        <p:spPr bwMode="auto">
          <a:xfrm>
            <a:off x="296966" y="5250350"/>
            <a:ext cx="8721754" cy="10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出现频率最高的三个字母是：</a:t>
            </a:r>
            <a:r>
              <a:rPr lang="en-US" altLang="zh-CN" sz="24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 (10.95%), e(10.45%), </a:t>
            </a:r>
            <a:r>
              <a:rPr lang="en-US" altLang="zh-CN" sz="2400" dirty="0" err="1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(9.95%)</a:t>
            </a:r>
          </a:p>
        </p:txBody>
      </p:sp>
    </p:spTree>
    <p:extLst>
      <p:ext uri="{BB962C8B-B14F-4D97-AF65-F5344CB8AC3E}">
        <p14:creationId xmlns:p14="http://schemas.microsoft.com/office/powerpoint/2010/main" val="17541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https://upload.wikimedia.org/wikipedia/commons/thumb/b/b0/English_letter_frequency_%28frequency%29.svg/800px-English_letter_frequency_%28frequency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90" y="933018"/>
            <a:ext cx="7116962" cy="56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615627" y="4296229"/>
            <a:ext cx="7029325" cy="0"/>
          </a:xfrm>
          <a:prstGeom prst="line">
            <a:avLst/>
          </a:prstGeom>
          <a:ln w="476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8"/>
          <p:cNvSpPr txBox="1">
            <a:spLocks/>
          </p:cNvSpPr>
          <p:nvPr/>
        </p:nvSpPr>
        <p:spPr bwMode="auto">
          <a:xfrm>
            <a:off x="3759200" y="933018"/>
            <a:ext cx="5161780" cy="240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以</a:t>
            </a: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0.05</a:t>
            </a:r>
            <a:r>
              <a:rPr lang="zh-CN" altLang="en-US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划分，高频字母为：</a:t>
            </a:r>
            <a:endParaRPr lang="en-US" altLang="zh-CN" sz="2800" dirty="0">
              <a:solidFill>
                <a:srgbClr val="7030A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e, t, a, o, </a:t>
            </a:r>
            <a:r>
              <a:rPr lang="en-US" altLang="zh-CN" sz="2800" dirty="0" err="1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n, s, h, r</a:t>
            </a:r>
          </a:p>
        </p:txBody>
      </p:sp>
    </p:spTree>
    <p:extLst>
      <p:ext uri="{BB962C8B-B14F-4D97-AF65-F5344CB8AC3E}">
        <p14:creationId xmlns:p14="http://schemas.microsoft.com/office/powerpoint/2010/main" val="84481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820034"/>
            <a:ext cx="7836812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ZSMK.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Rdsaimd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my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kgkipefs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anfttds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lebdi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rfkanetx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fcigk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apyjkixpfjny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Knez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ldpy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emjipkftk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hedsb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ethipmfkeit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zdagpeky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zemjsdzk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dtaibetx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mdknibz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zgczkekgkeit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aejndp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ftb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kpyetx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bdaibetx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tir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69447" y="2154867"/>
            <a:ext cx="575096" cy="696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7990" y="986972"/>
            <a:ext cx="575096" cy="696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5627" y="5367391"/>
            <a:ext cx="532229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 (10.95%), </a:t>
            </a: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e(10.45%)</a:t>
            </a: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800" dirty="0" err="1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(9.95%)</a:t>
            </a:r>
          </a:p>
        </p:txBody>
      </p:sp>
      <p:sp>
        <p:nvSpPr>
          <p:cNvPr id="4" name="矩形 3"/>
          <p:cNvSpPr/>
          <p:nvPr/>
        </p:nvSpPr>
        <p:spPr>
          <a:xfrm>
            <a:off x="615626" y="6018648"/>
            <a:ext cx="5322291" cy="63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e, t, a, o, </a:t>
            </a:r>
            <a:r>
              <a:rPr lang="en-US" altLang="zh-CN" sz="3200" dirty="0" err="1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n, s, h, r</a:t>
            </a:r>
          </a:p>
        </p:txBody>
      </p:sp>
      <p:graphicFrame>
        <p:nvGraphicFramePr>
          <p:cNvPr id="14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3128"/>
              </p:ext>
            </p:extLst>
          </p:nvPr>
        </p:nvGraphicFramePr>
        <p:xfrm>
          <a:off x="6588923" y="5126724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88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B28960-5632-47B3-BDDF-04A58C188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" y="0"/>
            <a:ext cx="9121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58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/>
          </p:cNvSpPr>
          <p:nvPr/>
        </p:nvSpPr>
        <p:spPr bwMode="auto">
          <a:xfrm>
            <a:off x="615626" y="820034"/>
            <a:ext cx="7836812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 ZSMK.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Rdsaimd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my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kgkip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ttds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kan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cigk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apyjkixp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jny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ldpy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mjipk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dsb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thipm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zdagp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mjsdzk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dtaib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mdknibz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zgczk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kgk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jndp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kpy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bdaib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tir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1779" y="1247118"/>
            <a:ext cx="2672410" cy="696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5627" y="5367391"/>
            <a:ext cx="532229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 (10.95%), </a:t>
            </a: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e(10.45%)</a:t>
            </a: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800" dirty="0" err="1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(9.95%)</a:t>
            </a:r>
          </a:p>
        </p:txBody>
      </p:sp>
      <p:sp>
        <p:nvSpPr>
          <p:cNvPr id="4" name="矩形 3"/>
          <p:cNvSpPr/>
          <p:nvPr/>
        </p:nvSpPr>
        <p:spPr>
          <a:xfrm>
            <a:off x="615626" y="6018648"/>
            <a:ext cx="532229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e, t,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o, </a:t>
            </a: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n, s, h, r</a:t>
            </a:r>
          </a:p>
        </p:txBody>
      </p:sp>
      <p:graphicFrame>
        <p:nvGraphicFramePr>
          <p:cNvPr id="14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00080"/>
              </p:ext>
            </p:extLst>
          </p:nvPr>
        </p:nvGraphicFramePr>
        <p:xfrm>
          <a:off x="6313152" y="5155753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63247"/>
              </p:ext>
            </p:extLst>
          </p:nvPr>
        </p:nvGraphicFramePr>
        <p:xfrm>
          <a:off x="7480996" y="5148496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256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1BE53B-5F69-4D5B-846F-9D55900C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87"/>
            <a:ext cx="9144000" cy="68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820034"/>
            <a:ext cx="7836812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ZS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Rdsai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kgkip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ttds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kan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cigk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apyjkixp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jny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ldpy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jipk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dsb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zdagp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jsdzk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dtaib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dknibz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zgczk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kgk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jndp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kpy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bdaib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tir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02777" y="1300883"/>
            <a:ext cx="528305" cy="633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5627" y="5367391"/>
            <a:ext cx="532229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 (10.95%), </a:t>
            </a: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e(10.45%)</a:t>
            </a: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800" dirty="0" err="1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(9.95%)</a:t>
            </a:r>
          </a:p>
        </p:txBody>
      </p:sp>
      <p:sp>
        <p:nvSpPr>
          <p:cNvPr id="4" name="矩形 3"/>
          <p:cNvSpPr/>
          <p:nvPr/>
        </p:nvSpPr>
        <p:spPr>
          <a:xfrm>
            <a:off x="615626" y="6018648"/>
            <a:ext cx="532229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e, t,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o, </a:t>
            </a: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n, s, h, r</a:t>
            </a:r>
          </a:p>
        </p:txBody>
      </p:sp>
      <p:graphicFrame>
        <p:nvGraphicFramePr>
          <p:cNvPr id="14" name="Group 179"/>
          <p:cNvGraphicFramePr>
            <a:graphicFrameLocks noGrp="1"/>
          </p:cNvGraphicFramePr>
          <p:nvPr/>
        </p:nvGraphicFramePr>
        <p:xfrm>
          <a:off x="6313152" y="5155753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79"/>
          <p:cNvGraphicFramePr>
            <a:graphicFrameLocks noGrp="1"/>
          </p:cNvGraphicFramePr>
          <p:nvPr/>
        </p:nvGraphicFramePr>
        <p:xfrm>
          <a:off x="7480996" y="5148496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941353" y="1302080"/>
            <a:ext cx="635603" cy="636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36715" y="2524574"/>
            <a:ext cx="528304" cy="57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45153" y="1993451"/>
            <a:ext cx="439146" cy="57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64423" y="3092209"/>
            <a:ext cx="528304" cy="636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70972" y="3108966"/>
            <a:ext cx="528304" cy="636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633346" y="3699528"/>
            <a:ext cx="480277" cy="526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88574" y="4295980"/>
            <a:ext cx="431519" cy="526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91130" y="4284999"/>
            <a:ext cx="431519" cy="57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974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B6EE83-CB02-403A-BA7F-00EE3C4E3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4"/>
            <a:ext cx="9155150" cy="68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0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820034"/>
            <a:ext cx="7836812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ZS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Rdsai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kgkip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ttds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kan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cigk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apyjkixp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jny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ldpy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jipk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dsb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zdagp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jsdzk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dtaib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dknibz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zgczk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kgk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jndp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kpy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bdaib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tir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627" y="5367391"/>
            <a:ext cx="532229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 (10.95%), </a:t>
            </a: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e(10.45%)</a:t>
            </a: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800" dirty="0" err="1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(9.95%)</a:t>
            </a:r>
          </a:p>
        </p:txBody>
      </p:sp>
      <p:sp>
        <p:nvSpPr>
          <p:cNvPr id="4" name="矩形 3"/>
          <p:cNvSpPr/>
          <p:nvPr/>
        </p:nvSpPr>
        <p:spPr>
          <a:xfrm>
            <a:off x="615626" y="6018648"/>
            <a:ext cx="532229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e, t,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o, </a:t>
            </a: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n, s, h, r</a:t>
            </a:r>
          </a:p>
        </p:txBody>
      </p:sp>
      <p:graphicFrame>
        <p:nvGraphicFramePr>
          <p:cNvPr id="14" name="Group 179"/>
          <p:cNvGraphicFramePr>
            <a:graphicFrameLocks noGrp="1"/>
          </p:cNvGraphicFramePr>
          <p:nvPr/>
        </p:nvGraphicFramePr>
        <p:xfrm>
          <a:off x="6313152" y="5155753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79"/>
          <p:cNvGraphicFramePr>
            <a:graphicFrameLocks noGrp="1"/>
          </p:cNvGraphicFramePr>
          <p:nvPr/>
        </p:nvGraphicFramePr>
        <p:xfrm>
          <a:off x="7480996" y="5148496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4368824" y="2544253"/>
            <a:ext cx="480276" cy="57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55599" y="1936277"/>
            <a:ext cx="439146" cy="57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07654" y="3694620"/>
            <a:ext cx="528304" cy="57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97486" y="4267247"/>
            <a:ext cx="431519" cy="57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944425" y="4817547"/>
            <a:ext cx="2229627" cy="63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if, it, in, is</a:t>
            </a:r>
          </a:p>
        </p:txBody>
      </p:sp>
    </p:spTree>
    <p:extLst>
      <p:ext uri="{BB962C8B-B14F-4D97-AF65-F5344CB8AC3E}">
        <p14:creationId xmlns:p14="http://schemas.microsoft.com/office/powerpoint/2010/main" val="252452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5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基本概念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3"/>
          <p:cNvSpPr txBox="1"/>
          <p:nvPr/>
        </p:nvSpPr>
        <p:spPr>
          <a:xfrm>
            <a:off x="431730" y="954966"/>
            <a:ext cx="1892595" cy="431583"/>
          </a:xfrm>
          <a:prstGeom prst="rect">
            <a:avLst/>
          </a:prstGeom>
          <a:noFill/>
        </p:spPr>
        <p:txBody>
          <a:bodyPr wrap="none" lIns="0" tIns="0" rIns="270000" bIns="0" anchor="b" anchorCtr="0"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密码学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296966" y="1386549"/>
            <a:ext cx="2487177" cy="431583"/>
          </a:xfrm>
          <a:prstGeom prst="rect">
            <a:avLst/>
          </a:prstGeom>
          <a:noFill/>
        </p:spPr>
        <p:txBody>
          <a:bodyPr wrap="none" lIns="0" tIns="0" rIns="270000" bIns="0" anchor="b" anchorCtr="0"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Cryptography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15627" y="2105980"/>
            <a:ext cx="8121320" cy="2636223"/>
          </a:xfrm>
        </p:spPr>
        <p:txBody>
          <a:bodyPr>
            <a:normAutofit/>
          </a:bodyPr>
          <a:lstStyle/>
          <a:p>
            <a:pPr marL="0" lvl="2" indent="0"/>
            <a:r>
              <a:rPr lang="zh-CN" altLang="en-US" sz="2800" dirty="0"/>
              <a:t>公元前</a:t>
            </a:r>
            <a:r>
              <a:rPr lang="en-US" altLang="zh-CN" sz="2800" dirty="0"/>
              <a:t>440</a:t>
            </a:r>
            <a:r>
              <a:rPr lang="zh-CN" altLang="en-US" sz="2800" dirty="0"/>
              <a:t>年，古希腊战争中出现了隐写术。</a:t>
            </a:r>
          </a:p>
          <a:p>
            <a:pPr marL="0" lvl="2" indent="0"/>
            <a:r>
              <a:rPr lang="zh-CN" altLang="en-US" sz="2800" dirty="0"/>
              <a:t>公元前</a:t>
            </a:r>
            <a:r>
              <a:rPr lang="en-US" altLang="zh-CN" sz="2800" dirty="0"/>
              <a:t>400</a:t>
            </a:r>
            <a:r>
              <a:rPr lang="zh-CN" altLang="en-US" sz="2800" dirty="0"/>
              <a:t>年，斯巴达人应用</a:t>
            </a:r>
            <a:r>
              <a:rPr lang="en-US" altLang="zh-CN" sz="2800" dirty="0" err="1"/>
              <a:t>Scytale</a:t>
            </a:r>
            <a:r>
              <a:rPr lang="zh-CN" altLang="en-US" sz="2800" dirty="0"/>
              <a:t>加密工具在军官间传递秘密信息。 </a:t>
            </a:r>
          </a:p>
          <a:p>
            <a:pPr marL="0" lvl="2" indent="0"/>
            <a:r>
              <a:rPr lang="zh-CN" altLang="en-US" sz="2800" dirty="0"/>
              <a:t>我国古代也早有以藏头诗、藏尾诗、漏格诗及绘画等形式隐藏真实语义的“密语”。</a:t>
            </a:r>
          </a:p>
        </p:txBody>
      </p:sp>
    </p:spTree>
    <p:extLst>
      <p:ext uri="{BB962C8B-B14F-4D97-AF65-F5344CB8AC3E}">
        <p14:creationId xmlns:p14="http://schemas.microsoft.com/office/powerpoint/2010/main" val="25906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D9B77F-DF37-4EF5-8983-AF2AEB61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561"/>
            <a:ext cx="9222059" cy="69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91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820034"/>
            <a:ext cx="7836812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ZS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Rdsai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kgkip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ttds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kan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cigk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apyjkixp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jny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ldpy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jipk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dsb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zdagp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jsdzk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dtaib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dknibz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zgczk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kgk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jndp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kpy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bdaib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tir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627" y="5367391"/>
            <a:ext cx="532229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 (10.95%), </a:t>
            </a: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e(10.45%)</a:t>
            </a: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800" dirty="0" err="1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(9.95%)</a:t>
            </a:r>
          </a:p>
        </p:txBody>
      </p:sp>
      <p:sp>
        <p:nvSpPr>
          <p:cNvPr id="4" name="矩形 3"/>
          <p:cNvSpPr/>
          <p:nvPr/>
        </p:nvSpPr>
        <p:spPr>
          <a:xfrm>
            <a:off x="615626" y="6018648"/>
            <a:ext cx="532229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e, t,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o, </a:t>
            </a: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n, s, h, r</a:t>
            </a:r>
          </a:p>
        </p:txBody>
      </p:sp>
      <p:graphicFrame>
        <p:nvGraphicFramePr>
          <p:cNvPr id="14" name="Group 179"/>
          <p:cNvGraphicFramePr>
            <a:graphicFrameLocks noGrp="1"/>
          </p:cNvGraphicFramePr>
          <p:nvPr/>
        </p:nvGraphicFramePr>
        <p:xfrm>
          <a:off x="6313152" y="5155753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79"/>
          <p:cNvGraphicFramePr>
            <a:graphicFrameLocks noGrp="1"/>
          </p:cNvGraphicFramePr>
          <p:nvPr/>
        </p:nvGraphicFramePr>
        <p:xfrm>
          <a:off x="7480996" y="5148496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3196089" y="2529278"/>
            <a:ext cx="2293256" cy="57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44425" y="4817547"/>
            <a:ext cx="2229627" cy="63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if, it, in, is</a:t>
            </a:r>
          </a:p>
        </p:txBody>
      </p:sp>
      <p:graphicFrame>
        <p:nvGraphicFramePr>
          <p:cNvPr id="19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40610"/>
              </p:ext>
            </p:extLst>
          </p:nvPr>
        </p:nvGraphicFramePr>
        <p:xfrm>
          <a:off x="8054310" y="5141239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86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4A60C7-3964-4039-A16F-51200E27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50" y="0"/>
            <a:ext cx="9166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05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1074034"/>
            <a:ext cx="7836812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Rdsai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kgkip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ttds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kan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cigk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apyjkixp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jny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ldpy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jipk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dsb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dagp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jsd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dtaib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dknib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gc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kgk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jndp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kpy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bdaib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tir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29303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627" y="5367391"/>
            <a:ext cx="532229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 (10.95%), e(10.45%)</a:t>
            </a: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800" dirty="0" err="1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(9.95%)</a:t>
            </a:r>
          </a:p>
        </p:txBody>
      </p:sp>
      <p:sp>
        <p:nvSpPr>
          <p:cNvPr id="4" name="矩形 3"/>
          <p:cNvSpPr/>
          <p:nvPr/>
        </p:nvSpPr>
        <p:spPr>
          <a:xfrm>
            <a:off x="615626" y="6018648"/>
            <a:ext cx="532229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o, </a:t>
            </a: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n,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r</a:t>
            </a:r>
          </a:p>
        </p:txBody>
      </p:sp>
      <p:sp>
        <p:nvSpPr>
          <p:cNvPr id="18" name="矩形 17"/>
          <p:cNvSpPr/>
          <p:nvPr/>
        </p:nvSpPr>
        <p:spPr>
          <a:xfrm>
            <a:off x="3944425" y="4925123"/>
            <a:ext cx="222962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in,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</a:p>
        </p:txBody>
      </p:sp>
      <p:sp>
        <p:nvSpPr>
          <p:cNvPr id="17" name="矩形 16"/>
          <p:cNvSpPr/>
          <p:nvPr/>
        </p:nvSpPr>
        <p:spPr>
          <a:xfrm>
            <a:off x="7101103" y="4501140"/>
            <a:ext cx="435427" cy="57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59477" y="2738186"/>
            <a:ext cx="2403721" cy="636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31496"/>
              </p:ext>
            </p:extLst>
          </p:nvPr>
        </p:nvGraphicFramePr>
        <p:xfrm>
          <a:off x="2802977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79"/>
          <p:cNvGraphicFramePr>
            <a:graphicFrameLocks noGrp="1"/>
          </p:cNvGraphicFramePr>
          <p:nvPr/>
        </p:nvGraphicFramePr>
        <p:xfrm>
          <a:off x="6313152" y="5155753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79"/>
          <p:cNvGraphicFramePr>
            <a:graphicFrameLocks noGrp="1"/>
          </p:cNvGraphicFramePr>
          <p:nvPr/>
        </p:nvGraphicFramePr>
        <p:xfrm>
          <a:off x="7480996" y="5148496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79"/>
          <p:cNvGraphicFramePr>
            <a:graphicFrameLocks noGrp="1"/>
          </p:cNvGraphicFramePr>
          <p:nvPr/>
        </p:nvGraphicFramePr>
        <p:xfrm>
          <a:off x="8054310" y="5141239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D5C909D-D035-47BC-8DFC-B12BC22A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75" y="0"/>
            <a:ext cx="915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80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1084194"/>
            <a:ext cx="7836812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Rdsai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ttds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apyj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ixp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ldpy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jip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dsb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mati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dagp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ih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jsd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dtaib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gc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stit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dp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bdaib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tir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627" y="5367391"/>
            <a:ext cx="532229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 (10.95%), e(10.45%), </a:t>
            </a:r>
            <a:r>
              <a:rPr lang="en-US" altLang="zh-CN" sz="280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(9.95%)</a:t>
            </a:r>
          </a:p>
        </p:txBody>
      </p:sp>
      <p:sp>
        <p:nvSpPr>
          <p:cNvPr id="4" name="矩形 3"/>
          <p:cNvSpPr/>
          <p:nvPr/>
        </p:nvSpPr>
        <p:spPr>
          <a:xfrm>
            <a:off x="615626" y="6018648"/>
            <a:ext cx="532229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o, </a:t>
            </a: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n,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r</a:t>
            </a:r>
          </a:p>
        </p:txBody>
      </p:sp>
      <p:graphicFrame>
        <p:nvGraphicFramePr>
          <p:cNvPr id="21" name="Group 179"/>
          <p:cNvGraphicFramePr>
            <a:graphicFrameLocks noGrp="1"/>
          </p:cNvGraphicFramePr>
          <p:nvPr/>
        </p:nvGraphicFramePr>
        <p:xfrm>
          <a:off x="2802977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79"/>
          <p:cNvGraphicFramePr>
            <a:graphicFrameLocks noGrp="1"/>
          </p:cNvGraphicFramePr>
          <p:nvPr/>
        </p:nvGraphicFramePr>
        <p:xfrm>
          <a:off x="6313152" y="5155753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79"/>
          <p:cNvGraphicFramePr>
            <a:graphicFrameLocks noGrp="1"/>
          </p:cNvGraphicFramePr>
          <p:nvPr/>
        </p:nvGraphicFramePr>
        <p:xfrm>
          <a:off x="7480996" y="5148496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79"/>
          <p:cNvGraphicFramePr>
            <a:graphicFrameLocks noGrp="1"/>
          </p:cNvGraphicFramePr>
          <p:nvPr/>
        </p:nvGraphicFramePr>
        <p:xfrm>
          <a:off x="8054310" y="5141239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5502490" y="1530295"/>
            <a:ext cx="435427" cy="636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13928"/>
              </p:ext>
            </p:extLst>
          </p:nvPr>
        </p:nvGraphicFramePr>
        <p:xfrm>
          <a:off x="3958939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01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9568DF-E22B-4DA6-B8D2-14B3A772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" y="0"/>
            <a:ext cx="9162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84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1094354"/>
            <a:ext cx="7991344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Rdsa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ttds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apyj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ldpy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dsb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matio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dagp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jsd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dta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gc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stit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dp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627" y="5367391"/>
            <a:ext cx="5322291" cy="567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 (10.95%), e(10.45%), </a:t>
            </a:r>
            <a:r>
              <a:rPr lang="en-US" altLang="zh-CN" sz="280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(9.95%)</a:t>
            </a:r>
          </a:p>
        </p:txBody>
      </p:sp>
      <p:sp>
        <p:nvSpPr>
          <p:cNvPr id="4" name="矩形 3"/>
          <p:cNvSpPr/>
          <p:nvPr/>
        </p:nvSpPr>
        <p:spPr>
          <a:xfrm>
            <a:off x="615626" y="6018648"/>
            <a:ext cx="532229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n,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dirty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r</a:t>
            </a:r>
          </a:p>
        </p:txBody>
      </p:sp>
      <p:graphicFrame>
        <p:nvGraphicFramePr>
          <p:cNvPr id="21" name="Group 179"/>
          <p:cNvGraphicFramePr>
            <a:graphicFrameLocks noGrp="1"/>
          </p:cNvGraphicFramePr>
          <p:nvPr/>
        </p:nvGraphicFramePr>
        <p:xfrm>
          <a:off x="2802977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79"/>
          <p:cNvGraphicFramePr>
            <a:graphicFrameLocks noGrp="1"/>
          </p:cNvGraphicFramePr>
          <p:nvPr/>
        </p:nvGraphicFramePr>
        <p:xfrm>
          <a:off x="6313152" y="5155753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79"/>
          <p:cNvGraphicFramePr>
            <a:graphicFrameLocks noGrp="1"/>
          </p:cNvGraphicFramePr>
          <p:nvPr/>
        </p:nvGraphicFramePr>
        <p:xfrm>
          <a:off x="7480996" y="5148496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79"/>
          <p:cNvGraphicFramePr>
            <a:graphicFrameLocks noGrp="1"/>
          </p:cNvGraphicFramePr>
          <p:nvPr/>
        </p:nvGraphicFramePr>
        <p:xfrm>
          <a:off x="8054310" y="5141239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79"/>
          <p:cNvGraphicFramePr>
            <a:graphicFrameLocks noGrp="1"/>
          </p:cNvGraphicFramePr>
          <p:nvPr/>
        </p:nvGraphicFramePr>
        <p:xfrm>
          <a:off x="3958939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146994" y="2145995"/>
            <a:ext cx="854768" cy="636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78926" y="3357117"/>
            <a:ext cx="774257" cy="636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7992"/>
              </p:ext>
            </p:extLst>
          </p:nvPr>
        </p:nvGraphicFramePr>
        <p:xfrm>
          <a:off x="4546768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0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2E2AF5-4A2E-4BF6-BA1D-BE18C0CC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330"/>
            <a:ext cx="9144000" cy="693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86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/>
          </p:cNvSpPr>
          <p:nvPr/>
        </p:nvSpPr>
        <p:spPr bwMode="auto">
          <a:xfrm>
            <a:off x="676586" y="1165474"/>
            <a:ext cx="8005859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ome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tt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apyj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matio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agp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metho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gc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stit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Group 179"/>
          <p:cNvGraphicFramePr>
            <a:graphicFrameLocks noGrp="1"/>
          </p:cNvGraphicFramePr>
          <p:nvPr/>
        </p:nvGraphicFramePr>
        <p:xfrm>
          <a:off x="2802977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79"/>
          <p:cNvGraphicFramePr>
            <a:graphicFrameLocks noGrp="1"/>
          </p:cNvGraphicFramePr>
          <p:nvPr/>
        </p:nvGraphicFramePr>
        <p:xfrm>
          <a:off x="6313152" y="5155753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79"/>
          <p:cNvGraphicFramePr>
            <a:graphicFrameLocks noGrp="1"/>
          </p:cNvGraphicFramePr>
          <p:nvPr/>
        </p:nvGraphicFramePr>
        <p:xfrm>
          <a:off x="7480996" y="5148496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79"/>
          <p:cNvGraphicFramePr>
            <a:graphicFrameLocks noGrp="1"/>
          </p:cNvGraphicFramePr>
          <p:nvPr/>
        </p:nvGraphicFramePr>
        <p:xfrm>
          <a:off x="8054310" y="5141239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79"/>
          <p:cNvGraphicFramePr>
            <a:graphicFrameLocks noGrp="1"/>
          </p:cNvGraphicFramePr>
          <p:nvPr/>
        </p:nvGraphicFramePr>
        <p:xfrm>
          <a:off x="3958939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79"/>
          <p:cNvGraphicFramePr>
            <a:graphicFrameLocks noGrp="1"/>
          </p:cNvGraphicFramePr>
          <p:nvPr/>
        </p:nvGraphicFramePr>
        <p:xfrm>
          <a:off x="4546768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988077" y="1707953"/>
            <a:ext cx="1186101" cy="526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73411"/>
              </p:ext>
            </p:extLst>
          </p:nvPr>
        </p:nvGraphicFramePr>
        <p:xfrm>
          <a:off x="5134597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2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5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基本概念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3"/>
          <p:cNvSpPr txBox="1"/>
          <p:nvPr/>
        </p:nvSpPr>
        <p:spPr>
          <a:xfrm>
            <a:off x="431730" y="954966"/>
            <a:ext cx="1892595" cy="431583"/>
          </a:xfrm>
          <a:prstGeom prst="rect">
            <a:avLst/>
          </a:prstGeom>
          <a:noFill/>
        </p:spPr>
        <p:txBody>
          <a:bodyPr wrap="none" lIns="0" tIns="0" rIns="270000" bIns="0" anchor="b" anchorCtr="0"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密码学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296966" y="1386549"/>
            <a:ext cx="2487177" cy="431583"/>
          </a:xfrm>
          <a:prstGeom prst="rect">
            <a:avLst/>
          </a:prstGeom>
          <a:noFill/>
        </p:spPr>
        <p:txBody>
          <a:bodyPr wrap="none" lIns="0" tIns="0" rIns="270000" bIns="0" anchor="b" anchorCtr="0"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Cryptography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058" name="Picture 10" descr="âåä¼¯è èå¤´è¯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12" y="2249715"/>
            <a:ext cx="5117911" cy="425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078F70-CE82-4223-B125-E7ED33AAA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93"/>
            <a:ext cx="9142145" cy="68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30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1255454"/>
            <a:ext cx="7836812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SLMT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ome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ial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tt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apyj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iel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matio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agp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lest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metho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gc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stit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tb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Group 179"/>
          <p:cNvGraphicFramePr>
            <a:graphicFrameLocks noGrp="1"/>
          </p:cNvGraphicFramePr>
          <p:nvPr/>
        </p:nvGraphicFramePr>
        <p:xfrm>
          <a:off x="2802977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79"/>
          <p:cNvGraphicFramePr>
            <a:graphicFrameLocks noGrp="1"/>
          </p:cNvGraphicFramePr>
          <p:nvPr/>
        </p:nvGraphicFramePr>
        <p:xfrm>
          <a:off x="3958939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79"/>
          <p:cNvGraphicFramePr>
            <a:graphicFrameLocks noGrp="1"/>
          </p:cNvGraphicFramePr>
          <p:nvPr/>
        </p:nvGraphicFramePr>
        <p:xfrm>
          <a:off x="4546768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79"/>
          <p:cNvGraphicFramePr>
            <a:graphicFrameLocks noGrp="1"/>
          </p:cNvGraphicFramePr>
          <p:nvPr/>
        </p:nvGraphicFramePr>
        <p:xfrm>
          <a:off x="5134597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5822197" y="4546551"/>
            <a:ext cx="835620" cy="43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06094" y="2150431"/>
            <a:ext cx="895539" cy="526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70911" y="3868895"/>
            <a:ext cx="835620" cy="526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148673" y="3865054"/>
            <a:ext cx="1688134" cy="526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151082" y="4461289"/>
            <a:ext cx="765901" cy="526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Group 179"/>
          <p:cNvGraphicFramePr>
            <a:graphicFrameLocks noGrp="1"/>
          </p:cNvGraphicFramePr>
          <p:nvPr/>
        </p:nvGraphicFramePr>
        <p:xfrm>
          <a:off x="6313152" y="5155753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79"/>
          <p:cNvGraphicFramePr>
            <a:graphicFrameLocks noGrp="1"/>
          </p:cNvGraphicFramePr>
          <p:nvPr/>
        </p:nvGraphicFramePr>
        <p:xfrm>
          <a:off x="7480996" y="5148496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79"/>
          <p:cNvGraphicFramePr>
            <a:graphicFrameLocks noGrp="1"/>
          </p:cNvGraphicFramePr>
          <p:nvPr/>
        </p:nvGraphicFramePr>
        <p:xfrm>
          <a:off x="8054310" y="5141239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79">
            <a:extLst>
              <a:ext uri="{FF2B5EF4-FFF2-40B4-BE49-F238E27FC236}">
                <a16:creationId xmlns:a16="http://schemas.microsoft.com/office/drawing/2014/main" id="{360CE587-8644-4778-87C3-0750567A3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60703"/>
              </p:ext>
            </p:extLst>
          </p:nvPr>
        </p:nvGraphicFramePr>
        <p:xfrm>
          <a:off x="5724836" y="101068"/>
          <a:ext cx="1751652" cy="1168400"/>
        </p:xfrm>
        <a:graphic>
          <a:graphicData uri="http://schemas.openxmlformats.org/drawingml/2006/table">
            <a:tbl>
              <a:tblPr/>
              <a:tblGrid>
                <a:gridCol w="58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884">
                  <a:extLst>
                    <a:ext uri="{9D8B030D-6E8A-4147-A177-3AD203B41FA5}">
                      <a16:colId xmlns:a16="http://schemas.microsoft.com/office/drawing/2014/main" val="2597265094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46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7" grpId="0" animBg="1"/>
      <p:bldP spid="28" grpId="0" animBg="1"/>
      <p:bldP spid="2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FF3640-EB64-42B8-AA97-6ACCA0FD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" y="0"/>
            <a:ext cx="9118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360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1168377"/>
            <a:ext cx="7836812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SLMT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ome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torial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hannel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ideo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hin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ortant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ield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ormation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rit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lest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odin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methods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gc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stit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her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odin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Group 179"/>
          <p:cNvGraphicFramePr>
            <a:graphicFrameLocks noGrp="1"/>
          </p:cNvGraphicFramePr>
          <p:nvPr/>
        </p:nvGraphicFramePr>
        <p:xfrm>
          <a:off x="2802977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79"/>
          <p:cNvGraphicFramePr>
            <a:graphicFrameLocks noGrp="1"/>
          </p:cNvGraphicFramePr>
          <p:nvPr/>
        </p:nvGraphicFramePr>
        <p:xfrm>
          <a:off x="6313152" y="5155753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79"/>
          <p:cNvGraphicFramePr>
            <a:graphicFrameLocks noGrp="1"/>
          </p:cNvGraphicFramePr>
          <p:nvPr/>
        </p:nvGraphicFramePr>
        <p:xfrm>
          <a:off x="7480996" y="5148496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79"/>
          <p:cNvGraphicFramePr>
            <a:graphicFrameLocks noGrp="1"/>
          </p:cNvGraphicFramePr>
          <p:nvPr/>
        </p:nvGraphicFramePr>
        <p:xfrm>
          <a:off x="8054310" y="5141239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79"/>
          <p:cNvGraphicFramePr>
            <a:graphicFrameLocks noGrp="1"/>
          </p:cNvGraphicFramePr>
          <p:nvPr/>
        </p:nvGraphicFramePr>
        <p:xfrm>
          <a:off x="3958939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79"/>
          <p:cNvGraphicFramePr>
            <a:graphicFrameLocks noGrp="1"/>
          </p:cNvGraphicFramePr>
          <p:nvPr/>
        </p:nvGraphicFramePr>
        <p:xfrm>
          <a:off x="4546768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79"/>
          <p:cNvGraphicFramePr>
            <a:graphicFrameLocks noGrp="1"/>
          </p:cNvGraphicFramePr>
          <p:nvPr/>
        </p:nvGraphicFramePr>
        <p:xfrm>
          <a:off x="5134597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90184"/>
              </p:ext>
            </p:extLst>
          </p:nvPr>
        </p:nvGraphicFramePr>
        <p:xfrm>
          <a:off x="5724836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12994"/>
              </p:ext>
            </p:extLst>
          </p:nvPr>
        </p:nvGraphicFramePr>
        <p:xfrm>
          <a:off x="6893236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527990" y="2030927"/>
            <a:ext cx="1808810" cy="526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938690" y="1447788"/>
            <a:ext cx="1494885" cy="526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Group 179">
            <a:extLst>
              <a:ext uri="{FF2B5EF4-FFF2-40B4-BE49-F238E27FC236}">
                <a16:creationId xmlns:a16="http://schemas.microsoft.com/office/drawing/2014/main" id="{E3938875-51F5-4E34-BC23-22DD5888F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08781"/>
              </p:ext>
            </p:extLst>
          </p:nvPr>
        </p:nvGraphicFramePr>
        <p:xfrm>
          <a:off x="7484276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5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185A21-C89E-4008-82D1-3D891334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2"/>
            <a:ext cx="9140295" cy="68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74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1168377"/>
            <a:ext cx="7836812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SLMT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elcome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tutorial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ideo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y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atchin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ortant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ield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ormation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securit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lest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encodin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methods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stitution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her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y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decodin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Group 179"/>
          <p:cNvGraphicFramePr>
            <a:graphicFrameLocks noGrp="1"/>
          </p:cNvGraphicFramePr>
          <p:nvPr/>
        </p:nvGraphicFramePr>
        <p:xfrm>
          <a:off x="2802977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79"/>
          <p:cNvGraphicFramePr>
            <a:graphicFrameLocks noGrp="1"/>
          </p:cNvGraphicFramePr>
          <p:nvPr/>
        </p:nvGraphicFramePr>
        <p:xfrm>
          <a:off x="6313152" y="5155753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79"/>
          <p:cNvGraphicFramePr>
            <a:graphicFrameLocks noGrp="1"/>
          </p:cNvGraphicFramePr>
          <p:nvPr/>
        </p:nvGraphicFramePr>
        <p:xfrm>
          <a:off x="7480996" y="5148496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79"/>
          <p:cNvGraphicFramePr>
            <a:graphicFrameLocks noGrp="1"/>
          </p:cNvGraphicFramePr>
          <p:nvPr/>
        </p:nvGraphicFramePr>
        <p:xfrm>
          <a:off x="8054310" y="5141239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79"/>
          <p:cNvGraphicFramePr>
            <a:graphicFrameLocks noGrp="1"/>
          </p:cNvGraphicFramePr>
          <p:nvPr/>
        </p:nvGraphicFramePr>
        <p:xfrm>
          <a:off x="3958939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79"/>
          <p:cNvGraphicFramePr>
            <a:graphicFrameLocks noGrp="1"/>
          </p:cNvGraphicFramePr>
          <p:nvPr/>
        </p:nvGraphicFramePr>
        <p:xfrm>
          <a:off x="4546768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79"/>
          <p:cNvGraphicFramePr>
            <a:graphicFrameLocks noGrp="1"/>
          </p:cNvGraphicFramePr>
          <p:nvPr/>
        </p:nvGraphicFramePr>
        <p:xfrm>
          <a:off x="5134597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79"/>
          <p:cNvGraphicFramePr>
            <a:graphicFrameLocks noGrp="1"/>
          </p:cNvGraphicFramePr>
          <p:nvPr/>
        </p:nvGraphicFramePr>
        <p:xfrm>
          <a:off x="5724836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79"/>
          <p:cNvGraphicFramePr>
            <a:graphicFrameLocks noGrp="1"/>
          </p:cNvGraphicFramePr>
          <p:nvPr/>
        </p:nvGraphicFramePr>
        <p:xfrm>
          <a:off x="6893236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07246"/>
              </p:ext>
            </p:extLst>
          </p:nvPr>
        </p:nvGraphicFramePr>
        <p:xfrm>
          <a:off x="7484276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3055"/>
              </p:ext>
            </p:extLst>
          </p:nvPr>
        </p:nvGraphicFramePr>
        <p:xfrm>
          <a:off x="1309646" y="5550741"/>
          <a:ext cx="3942840" cy="1168400"/>
        </p:xfrm>
        <a:graphic>
          <a:graphicData uri="http://schemas.openxmlformats.org/drawingml/2006/table">
            <a:tbl>
              <a:tblPr/>
              <a:tblGrid>
                <a:gridCol w="657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140">
                  <a:extLst>
                    <a:ext uri="{9D8B030D-6E8A-4147-A177-3AD203B41FA5}">
                      <a16:colId xmlns:a16="http://schemas.microsoft.com/office/drawing/2014/main" val="1382108713"/>
                    </a:ext>
                  </a:extLst>
                </a:gridCol>
                <a:gridCol w="657140">
                  <a:extLst>
                    <a:ext uri="{9D8B030D-6E8A-4147-A177-3AD203B41FA5}">
                      <a16:colId xmlns:a16="http://schemas.microsoft.com/office/drawing/2014/main" val="2242093765"/>
                    </a:ext>
                  </a:extLst>
                </a:gridCol>
                <a:gridCol w="657140">
                  <a:extLst>
                    <a:ext uri="{9D8B030D-6E8A-4147-A177-3AD203B41FA5}">
                      <a16:colId xmlns:a16="http://schemas.microsoft.com/office/drawing/2014/main" val="4284532157"/>
                    </a:ext>
                  </a:extLst>
                </a:gridCol>
                <a:gridCol w="657140">
                  <a:extLst>
                    <a:ext uri="{9D8B030D-6E8A-4147-A177-3AD203B41FA5}">
                      <a16:colId xmlns:a16="http://schemas.microsoft.com/office/drawing/2014/main" val="1954248989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3460411" y="1399746"/>
            <a:ext cx="1778738" cy="526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120853" y="1464473"/>
            <a:ext cx="653537" cy="504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313525" y="2026496"/>
            <a:ext cx="1123779" cy="504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155197" y="2075854"/>
            <a:ext cx="1769304" cy="458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751259" y="2639244"/>
            <a:ext cx="2273124" cy="526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863236" y="2615994"/>
            <a:ext cx="750351" cy="520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480850" y="3210069"/>
            <a:ext cx="1516598" cy="520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154129" y="3789039"/>
            <a:ext cx="1884019" cy="479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165390" y="3790420"/>
            <a:ext cx="2241920" cy="526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692421" y="2615993"/>
            <a:ext cx="1617262" cy="520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98497" y="4396774"/>
            <a:ext cx="1223195" cy="479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750135" y="4401243"/>
            <a:ext cx="865321" cy="479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165390" y="4392843"/>
            <a:ext cx="1759111" cy="527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408271" y="4405140"/>
            <a:ext cx="1169828" cy="479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697CBF-99EC-4796-B1FC-D03881A6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93"/>
            <a:ext cx="9144000" cy="68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630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1168377"/>
            <a:ext cx="7836812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SLMT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Welcome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tutorial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video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you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watching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about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cryptography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very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important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ield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 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</a:t>
            </a:r>
            <a:r>
              <a:rPr lang="en-US" altLang="zh-CN" sz="3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ormation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security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simplest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encoding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methods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substitution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cipher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you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trying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decoding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now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Group 179"/>
          <p:cNvGraphicFramePr>
            <a:graphicFrameLocks noGrp="1"/>
          </p:cNvGraphicFramePr>
          <p:nvPr/>
        </p:nvGraphicFramePr>
        <p:xfrm>
          <a:off x="2802977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99053"/>
              </p:ext>
            </p:extLst>
          </p:nvPr>
        </p:nvGraphicFramePr>
        <p:xfrm>
          <a:off x="6313152" y="5511353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75529"/>
              </p:ext>
            </p:extLst>
          </p:nvPr>
        </p:nvGraphicFramePr>
        <p:xfrm>
          <a:off x="7480996" y="5504096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0495"/>
              </p:ext>
            </p:extLst>
          </p:nvPr>
        </p:nvGraphicFramePr>
        <p:xfrm>
          <a:off x="8054310" y="5496839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79"/>
          <p:cNvGraphicFramePr>
            <a:graphicFrameLocks noGrp="1"/>
          </p:cNvGraphicFramePr>
          <p:nvPr/>
        </p:nvGraphicFramePr>
        <p:xfrm>
          <a:off x="3958939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79"/>
          <p:cNvGraphicFramePr>
            <a:graphicFrameLocks noGrp="1"/>
          </p:cNvGraphicFramePr>
          <p:nvPr/>
        </p:nvGraphicFramePr>
        <p:xfrm>
          <a:off x="4546768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79"/>
          <p:cNvGraphicFramePr>
            <a:graphicFrameLocks noGrp="1"/>
          </p:cNvGraphicFramePr>
          <p:nvPr/>
        </p:nvGraphicFramePr>
        <p:xfrm>
          <a:off x="5134597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79"/>
          <p:cNvGraphicFramePr>
            <a:graphicFrameLocks noGrp="1"/>
          </p:cNvGraphicFramePr>
          <p:nvPr/>
        </p:nvGraphicFramePr>
        <p:xfrm>
          <a:off x="5724836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79"/>
          <p:cNvGraphicFramePr>
            <a:graphicFrameLocks noGrp="1"/>
          </p:cNvGraphicFramePr>
          <p:nvPr/>
        </p:nvGraphicFramePr>
        <p:xfrm>
          <a:off x="6893236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179"/>
          <p:cNvGraphicFramePr>
            <a:graphicFrameLocks noGrp="1"/>
          </p:cNvGraphicFramePr>
          <p:nvPr/>
        </p:nvGraphicFramePr>
        <p:xfrm>
          <a:off x="7494436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45743"/>
              </p:ext>
            </p:extLst>
          </p:nvPr>
        </p:nvGraphicFramePr>
        <p:xfrm>
          <a:off x="1866805" y="5522154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39671"/>
              </p:ext>
            </p:extLst>
          </p:nvPr>
        </p:nvGraphicFramePr>
        <p:xfrm>
          <a:off x="3035205" y="5529411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56741"/>
              </p:ext>
            </p:extLst>
          </p:nvPr>
        </p:nvGraphicFramePr>
        <p:xfrm>
          <a:off x="4203605" y="5522154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1472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1168377"/>
            <a:ext cx="7836812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am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SLMT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Welcome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tutorial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video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you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watching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about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cryptography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very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important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field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of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information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security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of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simplest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encoding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methods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substitution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cipher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you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are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trying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decoding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now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Group 179"/>
          <p:cNvGraphicFramePr>
            <a:graphicFrameLocks noGrp="1"/>
          </p:cNvGraphicFramePr>
          <p:nvPr/>
        </p:nvGraphicFramePr>
        <p:xfrm>
          <a:off x="2802977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40109"/>
              </p:ext>
            </p:extLst>
          </p:nvPr>
        </p:nvGraphicFramePr>
        <p:xfrm>
          <a:off x="6313152" y="5501193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75686"/>
              </p:ext>
            </p:extLst>
          </p:nvPr>
        </p:nvGraphicFramePr>
        <p:xfrm>
          <a:off x="7480996" y="5493936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6483"/>
              </p:ext>
            </p:extLst>
          </p:nvPr>
        </p:nvGraphicFramePr>
        <p:xfrm>
          <a:off x="8054310" y="5486679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79"/>
          <p:cNvGraphicFramePr>
            <a:graphicFrameLocks noGrp="1"/>
          </p:cNvGraphicFramePr>
          <p:nvPr/>
        </p:nvGraphicFramePr>
        <p:xfrm>
          <a:off x="3958939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79"/>
          <p:cNvGraphicFramePr>
            <a:graphicFrameLocks noGrp="1"/>
          </p:cNvGraphicFramePr>
          <p:nvPr/>
        </p:nvGraphicFramePr>
        <p:xfrm>
          <a:off x="4546768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79"/>
          <p:cNvGraphicFramePr>
            <a:graphicFrameLocks noGrp="1"/>
          </p:cNvGraphicFramePr>
          <p:nvPr/>
        </p:nvGraphicFramePr>
        <p:xfrm>
          <a:off x="5134597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79"/>
          <p:cNvGraphicFramePr>
            <a:graphicFrameLocks noGrp="1"/>
          </p:cNvGraphicFramePr>
          <p:nvPr/>
        </p:nvGraphicFramePr>
        <p:xfrm>
          <a:off x="5724836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79"/>
          <p:cNvGraphicFramePr>
            <a:graphicFrameLocks noGrp="1"/>
          </p:cNvGraphicFramePr>
          <p:nvPr/>
        </p:nvGraphicFramePr>
        <p:xfrm>
          <a:off x="6893236" y="101068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179"/>
          <p:cNvGraphicFramePr>
            <a:graphicFrameLocks noGrp="1"/>
          </p:cNvGraphicFramePr>
          <p:nvPr/>
        </p:nvGraphicFramePr>
        <p:xfrm>
          <a:off x="7494436" y="101068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56016"/>
              </p:ext>
            </p:extLst>
          </p:nvPr>
        </p:nvGraphicFramePr>
        <p:xfrm>
          <a:off x="734691" y="5522154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2943"/>
              </p:ext>
            </p:extLst>
          </p:nvPr>
        </p:nvGraphicFramePr>
        <p:xfrm>
          <a:off x="1903091" y="5529411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22725"/>
              </p:ext>
            </p:extLst>
          </p:nvPr>
        </p:nvGraphicFramePr>
        <p:xfrm>
          <a:off x="3071491" y="5522154"/>
          <a:ext cx="1163336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88833"/>
              </p:ext>
            </p:extLst>
          </p:nvPr>
        </p:nvGraphicFramePr>
        <p:xfrm>
          <a:off x="4239891" y="5529411"/>
          <a:ext cx="581668" cy="1168400"/>
        </p:xfrm>
        <a:graphic>
          <a:graphicData uri="http://schemas.openxmlformats.org/drawingml/2006/table">
            <a:tbl>
              <a:tblPr/>
              <a:tblGrid>
                <a:gridCol w="58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73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密码攻击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96593"/>
              </p:ext>
            </p:extLst>
          </p:nvPr>
        </p:nvGraphicFramePr>
        <p:xfrm>
          <a:off x="1489304" y="5518610"/>
          <a:ext cx="6083658" cy="1168400"/>
        </p:xfrm>
        <a:graphic>
          <a:graphicData uri="http://schemas.openxmlformats.org/drawingml/2006/table">
            <a:tbl>
              <a:tblPr/>
              <a:tblGrid>
                <a:gridCol w="289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969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/>
                        </a:gs>
                        <a:gs pos="100000">
                          <a:srgbClr val="CC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38"/>
          <p:cNvSpPr txBox="1">
            <a:spLocks/>
          </p:cNvSpPr>
          <p:nvPr/>
        </p:nvSpPr>
        <p:spPr bwMode="auto">
          <a:xfrm>
            <a:off x="615627" y="1168377"/>
            <a:ext cx="7836812" cy="455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 am SLMT. Welcome to my tutorial channel. The video you are watching is about cryptography. This is a very important field of information security. One of the simplest encoding methods is substitution cipher, and you are trying to decoding it now.</a:t>
            </a:r>
          </a:p>
        </p:txBody>
      </p:sp>
      <p:sp>
        <p:nvSpPr>
          <p:cNvPr id="8" name="TextBox 38"/>
          <p:cNvSpPr txBox="1">
            <a:spLocks/>
          </p:cNvSpPr>
          <p:nvPr/>
        </p:nvSpPr>
        <p:spPr bwMode="auto">
          <a:xfrm>
            <a:off x="3601121" y="232923"/>
            <a:ext cx="4044855" cy="97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密码表中的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</a:t>
            </a:r>
            <a:r>
              <a:rPr lang="zh-CN" altLang="en-US" sz="32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个字母</a:t>
            </a:r>
            <a:endParaRPr lang="en-US" altLang="zh-CN" sz="32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70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5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基本概念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3"/>
          <p:cNvSpPr txBox="1"/>
          <p:nvPr/>
        </p:nvSpPr>
        <p:spPr>
          <a:xfrm>
            <a:off x="431730" y="954966"/>
            <a:ext cx="1892595" cy="431583"/>
          </a:xfrm>
          <a:prstGeom prst="rect">
            <a:avLst/>
          </a:prstGeom>
          <a:noFill/>
        </p:spPr>
        <p:txBody>
          <a:bodyPr wrap="none" lIns="0" tIns="0" rIns="270000" bIns="0" anchor="b" anchorCtr="0"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密码学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296966" y="1386549"/>
            <a:ext cx="2487177" cy="431583"/>
          </a:xfrm>
          <a:prstGeom prst="rect">
            <a:avLst/>
          </a:prstGeom>
          <a:noFill/>
        </p:spPr>
        <p:txBody>
          <a:bodyPr wrap="none" lIns="0" tIns="0" rIns="270000" bIns="0" anchor="b" anchorCtr="0"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Cryptography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050" name="Picture 2" descr="âå¨æé©° æä¸ºç§é¦âçå¾çæç´¢ç»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19"/>
          <a:stretch/>
        </p:blipFill>
        <p:spPr bwMode="auto">
          <a:xfrm>
            <a:off x="99846" y="3198752"/>
            <a:ext cx="4510479" cy="351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âåä¼¯è èå¤´è¯âçå¾çæç´¢ç»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0" r="23939"/>
          <a:stretch/>
        </p:blipFill>
        <p:spPr bwMode="auto">
          <a:xfrm>
            <a:off x="4680667" y="3222406"/>
            <a:ext cx="4417516" cy="346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4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5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基本概念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3"/>
          <p:cNvSpPr txBox="1"/>
          <p:nvPr/>
        </p:nvSpPr>
        <p:spPr>
          <a:xfrm>
            <a:off x="199226" y="950293"/>
            <a:ext cx="1892595" cy="431583"/>
          </a:xfrm>
          <a:prstGeom prst="rect">
            <a:avLst/>
          </a:prstGeom>
          <a:noFill/>
        </p:spPr>
        <p:txBody>
          <a:bodyPr wrap="none" lIns="0" tIns="0" rIns="270000" bIns="0" anchor="b" anchorCtr="0"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密码学</a:t>
            </a:r>
          </a:p>
        </p:txBody>
      </p:sp>
      <p:sp>
        <p:nvSpPr>
          <p:cNvPr id="19" name="Rectangle 5"/>
          <p:cNvSpPr/>
          <p:nvPr/>
        </p:nvSpPr>
        <p:spPr>
          <a:xfrm>
            <a:off x="1" y="3027062"/>
            <a:ext cx="3142228" cy="802925"/>
          </a:xfrm>
          <a:prstGeom prst="rect">
            <a:avLst/>
          </a:prstGeom>
          <a:pattFill prst="dk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24" name="TextBox 41"/>
          <p:cNvSpPr txBox="1">
            <a:spLocks/>
          </p:cNvSpPr>
          <p:nvPr/>
        </p:nvSpPr>
        <p:spPr bwMode="auto">
          <a:xfrm>
            <a:off x="2611623" y="4175098"/>
            <a:ext cx="1070442" cy="53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000" tIns="0" rIns="16200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en-US" altLang="zh-CN" sz="3200" b="1" dirty="0">
                <a:solidFill>
                  <a:schemeClr val="accent1"/>
                </a:solidFill>
              </a:rPr>
              <a:t>1949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7" name="TextBox 42"/>
          <p:cNvSpPr txBox="1">
            <a:spLocks/>
          </p:cNvSpPr>
          <p:nvPr/>
        </p:nvSpPr>
        <p:spPr bwMode="auto">
          <a:xfrm>
            <a:off x="44520" y="3815570"/>
            <a:ext cx="2992067" cy="194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古典密码学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变换或置换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449422" y="2735685"/>
            <a:ext cx="1397422" cy="1389361"/>
            <a:chOff x="912737" y="2215324"/>
            <a:chExt cx="849978" cy="881744"/>
          </a:xfrm>
        </p:grpSpPr>
        <p:sp>
          <p:nvSpPr>
            <p:cNvPr id="39" name="Oval 7"/>
            <p:cNvSpPr/>
            <p:nvPr/>
          </p:nvSpPr>
          <p:spPr bwMode="auto">
            <a:xfrm>
              <a:off x="912737" y="2215324"/>
              <a:ext cx="849978" cy="8817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" name="Freeform: Shape 45"/>
            <p:cNvSpPr>
              <a:spLocks/>
            </p:cNvSpPr>
            <p:nvPr/>
          </p:nvSpPr>
          <p:spPr bwMode="auto">
            <a:xfrm>
              <a:off x="1080496" y="2380716"/>
              <a:ext cx="512893" cy="532061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296966" y="1386549"/>
            <a:ext cx="2487177" cy="431583"/>
          </a:xfrm>
          <a:prstGeom prst="rect">
            <a:avLst/>
          </a:prstGeom>
          <a:noFill/>
        </p:spPr>
        <p:txBody>
          <a:bodyPr wrap="none" lIns="0" tIns="0" rIns="270000" bIns="0" anchor="b" anchorCtr="0"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Cryptography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30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5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基本概念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3"/>
          <p:cNvSpPr txBox="1"/>
          <p:nvPr/>
        </p:nvSpPr>
        <p:spPr>
          <a:xfrm>
            <a:off x="394706" y="950293"/>
            <a:ext cx="1892595" cy="431583"/>
          </a:xfrm>
          <a:prstGeom prst="rect">
            <a:avLst/>
          </a:prstGeom>
          <a:noFill/>
        </p:spPr>
        <p:txBody>
          <a:bodyPr wrap="none" lIns="0" tIns="0" rIns="270000" bIns="0" anchor="b" anchorCtr="0"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密码学</a:t>
            </a:r>
          </a:p>
        </p:txBody>
      </p:sp>
      <p:sp>
        <p:nvSpPr>
          <p:cNvPr id="19" name="Rectangle 5"/>
          <p:cNvSpPr/>
          <p:nvPr/>
        </p:nvSpPr>
        <p:spPr>
          <a:xfrm>
            <a:off x="1" y="3027062"/>
            <a:ext cx="3142228" cy="802925"/>
          </a:xfrm>
          <a:prstGeom prst="rect">
            <a:avLst/>
          </a:prstGeom>
          <a:pattFill prst="dk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24" name="TextBox 41"/>
          <p:cNvSpPr txBox="1">
            <a:spLocks/>
          </p:cNvSpPr>
          <p:nvPr/>
        </p:nvSpPr>
        <p:spPr bwMode="auto">
          <a:xfrm>
            <a:off x="2611623" y="4175098"/>
            <a:ext cx="1070442" cy="53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000" tIns="0" rIns="16200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en-US" altLang="zh-CN" sz="3200" b="1" dirty="0">
                <a:solidFill>
                  <a:schemeClr val="accent1"/>
                </a:solidFill>
              </a:rPr>
              <a:t>1949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7" name="TextBox 42"/>
          <p:cNvSpPr txBox="1">
            <a:spLocks/>
          </p:cNvSpPr>
          <p:nvPr/>
        </p:nvSpPr>
        <p:spPr bwMode="auto">
          <a:xfrm>
            <a:off x="44520" y="3815570"/>
            <a:ext cx="2992067" cy="194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古典密码学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变换或置换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449422" y="2735685"/>
            <a:ext cx="1397422" cy="1389361"/>
            <a:chOff x="912737" y="2215324"/>
            <a:chExt cx="849978" cy="881744"/>
          </a:xfrm>
        </p:grpSpPr>
        <p:sp>
          <p:nvSpPr>
            <p:cNvPr id="39" name="Oval 7"/>
            <p:cNvSpPr/>
            <p:nvPr/>
          </p:nvSpPr>
          <p:spPr bwMode="auto">
            <a:xfrm>
              <a:off x="912737" y="2215324"/>
              <a:ext cx="849978" cy="8817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" name="Freeform: Shape 45"/>
            <p:cNvSpPr>
              <a:spLocks/>
            </p:cNvSpPr>
            <p:nvPr/>
          </p:nvSpPr>
          <p:spPr bwMode="auto">
            <a:xfrm>
              <a:off x="1080496" y="2380716"/>
              <a:ext cx="512893" cy="532061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296966" y="1386549"/>
            <a:ext cx="2487177" cy="431583"/>
          </a:xfrm>
          <a:prstGeom prst="rect">
            <a:avLst/>
          </a:prstGeom>
          <a:noFill/>
        </p:spPr>
        <p:txBody>
          <a:bodyPr wrap="none" lIns="0" tIns="0" rIns="270000" bIns="0" anchor="b" anchorCtr="0"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Cryptography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3" name="Picture 5" descr="tu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2" y="2499123"/>
            <a:ext cx="1782184" cy="192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6" descr="typ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725" y="4608139"/>
            <a:ext cx="1702532" cy="184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" descr="enigmag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949" y="4472133"/>
            <a:ext cx="2240308" cy="198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8" descr="m209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36" y="2555868"/>
            <a:ext cx="1826630" cy="16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9" descr="CX52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949" y="192640"/>
            <a:ext cx="2028784" cy="193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0" descr="kryh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129" y="192639"/>
            <a:ext cx="1923128" cy="194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2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2"/>
          <p:cNvSpPr txBox="1">
            <a:spLocks/>
          </p:cNvSpPr>
          <p:nvPr/>
        </p:nvSpPr>
        <p:spPr bwMode="auto">
          <a:xfrm>
            <a:off x="2412818" y="928195"/>
            <a:ext cx="4771911" cy="20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保密通信的信息理论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Shannon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对称密码学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Rectangle 5"/>
          <p:cNvSpPr/>
          <p:nvPr/>
        </p:nvSpPr>
        <p:spPr>
          <a:xfrm>
            <a:off x="5835975" y="3027493"/>
            <a:ext cx="3308025" cy="802925"/>
          </a:xfrm>
          <a:prstGeom prst="rect">
            <a:avLst/>
          </a:prstGeom>
          <a:pattFill prst="dk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4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5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基本概念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3"/>
          <p:cNvSpPr txBox="1"/>
          <p:nvPr/>
        </p:nvSpPr>
        <p:spPr>
          <a:xfrm>
            <a:off x="331028" y="918703"/>
            <a:ext cx="1892595" cy="431583"/>
          </a:xfrm>
          <a:prstGeom prst="rect">
            <a:avLst/>
          </a:prstGeom>
          <a:noFill/>
        </p:spPr>
        <p:txBody>
          <a:bodyPr wrap="none" lIns="0" tIns="0" rIns="270000" bIns="0" anchor="b" anchorCtr="0"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密码学</a:t>
            </a:r>
          </a:p>
        </p:txBody>
      </p:sp>
      <p:sp>
        <p:nvSpPr>
          <p:cNvPr id="19" name="Rectangle 5"/>
          <p:cNvSpPr/>
          <p:nvPr/>
        </p:nvSpPr>
        <p:spPr>
          <a:xfrm>
            <a:off x="1" y="3027062"/>
            <a:ext cx="3142228" cy="802925"/>
          </a:xfrm>
          <a:prstGeom prst="rect">
            <a:avLst/>
          </a:prstGeom>
          <a:pattFill prst="dk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20" name="Rectangle 4"/>
          <p:cNvSpPr/>
          <p:nvPr/>
        </p:nvSpPr>
        <p:spPr>
          <a:xfrm>
            <a:off x="3253058" y="3024568"/>
            <a:ext cx="2582918" cy="781304"/>
          </a:xfrm>
          <a:prstGeom prst="rect">
            <a:avLst/>
          </a:prstGeom>
          <a:pattFill prst="dk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24" name="TextBox 41"/>
          <p:cNvSpPr txBox="1">
            <a:spLocks/>
          </p:cNvSpPr>
          <p:nvPr/>
        </p:nvSpPr>
        <p:spPr bwMode="auto">
          <a:xfrm>
            <a:off x="2611623" y="4175098"/>
            <a:ext cx="1070442" cy="53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000" tIns="0" rIns="16200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en-US" altLang="zh-CN" sz="3200" b="1" dirty="0">
                <a:solidFill>
                  <a:schemeClr val="accent1"/>
                </a:solidFill>
              </a:rPr>
              <a:t>1949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7" name="TextBox 42"/>
          <p:cNvSpPr txBox="1">
            <a:spLocks/>
          </p:cNvSpPr>
          <p:nvPr/>
        </p:nvSpPr>
        <p:spPr bwMode="auto">
          <a:xfrm>
            <a:off x="44520" y="3815570"/>
            <a:ext cx="2992067" cy="194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古典密码学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变换或置换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449422" y="2735685"/>
            <a:ext cx="1397422" cy="1389361"/>
            <a:chOff x="912737" y="2215324"/>
            <a:chExt cx="849978" cy="881744"/>
          </a:xfrm>
        </p:grpSpPr>
        <p:sp>
          <p:nvSpPr>
            <p:cNvPr id="39" name="Oval 7"/>
            <p:cNvSpPr/>
            <p:nvPr/>
          </p:nvSpPr>
          <p:spPr bwMode="auto">
            <a:xfrm>
              <a:off x="912737" y="2215324"/>
              <a:ext cx="849978" cy="8817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" name="Freeform: Shape 45"/>
            <p:cNvSpPr>
              <a:spLocks/>
            </p:cNvSpPr>
            <p:nvPr/>
          </p:nvSpPr>
          <p:spPr bwMode="auto">
            <a:xfrm>
              <a:off x="1080496" y="2380716"/>
              <a:ext cx="512893" cy="532061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106564" y="2697287"/>
            <a:ext cx="1397422" cy="1389361"/>
            <a:chOff x="4042792" y="2215324"/>
            <a:chExt cx="849978" cy="881744"/>
          </a:xfrm>
        </p:grpSpPr>
        <p:sp>
          <p:nvSpPr>
            <p:cNvPr id="46" name="Oval 10"/>
            <p:cNvSpPr/>
            <p:nvPr/>
          </p:nvSpPr>
          <p:spPr bwMode="auto">
            <a:xfrm>
              <a:off x="4042792" y="2215324"/>
              <a:ext cx="849978" cy="8817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" name="Freeform: Shape 46"/>
            <p:cNvSpPr>
              <a:spLocks/>
            </p:cNvSpPr>
            <p:nvPr/>
          </p:nvSpPr>
          <p:spPr bwMode="auto">
            <a:xfrm>
              <a:off x="4201332" y="2397121"/>
              <a:ext cx="512893" cy="532061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48" name="TextBox 41"/>
          <p:cNvSpPr txBox="1">
            <a:spLocks/>
          </p:cNvSpPr>
          <p:nvPr/>
        </p:nvSpPr>
        <p:spPr bwMode="auto">
          <a:xfrm>
            <a:off x="5367215" y="4153999"/>
            <a:ext cx="1268628" cy="53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000" tIns="0" rIns="16200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en-US" altLang="zh-CN" sz="3200" b="1" dirty="0">
                <a:solidFill>
                  <a:schemeClr val="accent2"/>
                </a:solidFill>
              </a:rPr>
              <a:t>1976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9" name="TextBox 42"/>
          <p:cNvSpPr txBox="1">
            <a:spLocks/>
          </p:cNvSpPr>
          <p:nvPr/>
        </p:nvSpPr>
        <p:spPr bwMode="auto">
          <a:xfrm>
            <a:off x="4947508" y="4030742"/>
            <a:ext cx="4031765" cy="17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非对称密码学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Deffie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-Hellman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密码编码学新方向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296966" y="1386549"/>
            <a:ext cx="2487177" cy="431583"/>
          </a:xfrm>
          <a:prstGeom prst="rect">
            <a:avLst/>
          </a:prstGeom>
          <a:noFill/>
        </p:spPr>
        <p:txBody>
          <a:bodyPr wrap="none" lIns="0" tIns="0" rIns="270000" bIns="0" anchor="b" anchorCtr="0"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Cryptography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TextBox 42"/>
          <p:cNvSpPr txBox="1">
            <a:spLocks/>
          </p:cNvSpPr>
          <p:nvPr/>
        </p:nvSpPr>
        <p:spPr bwMode="auto">
          <a:xfrm>
            <a:off x="6210446" y="5769559"/>
            <a:ext cx="2475286" cy="93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1977</a:t>
            </a:r>
            <a:r>
              <a:rPr lang="zh-CN" altLang="en-US" sz="2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2001</a:t>
            </a:r>
            <a:r>
              <a:rPr lang="zh-CN" altLang="en-US" sz="2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19417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0" grpId="0" animBg="1"/>
      <p:bldP spid="20" grpId="0" animBg="1"/>
      <p:bldP spid="48" grpId="0"/>
      <p:bldP spid="49" grpId="0"/>
      <p:bldP spid="52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2297</TotalTime>
  <Words>2741</Words>
  <Application>Microsoft Office PowerPoint</Application>
  <PresentationFormat>全屏显示(4:3)</PresentationFormat>
  <Paragraphs>723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Arial Unicode MS</vt:lpstr>
      <vt:lpstr>等线</vt:lpstr>
      <vt:lpstr>华文楷体</vt:lpstr>
      <vt:lpstr>宋体</vt:lpstr>
      <vt:lpstr>微软雅黑</vt:lpstr>
      <vt:lpstr>Arial</vt:lpstr>
      <vt:lpstr>Berlin Sans FB Demi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user</cp:lastModifiedBy>
  <cp:revision>127</cp:revision>
  <dcterms:created xsi:type="dcterms:W3CDTF">2019-08-31T08:17:26Z</dcterms:created>
  <dcterms:modified xsi:type="dcterms:W3CDTF">2021-03-24T07:28:36Z</dcterms:modified>
</cp:coreProperties>
</file>