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305" r:id="rId3"/>
    <p:sldId id="308" r:id="rId4"/>
    <p:sldId id="306" r:id="rId5"/>
    <p:sldId id="307" r:id="rId6"/>
    <p:sldId id="309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17" r:id="rId15"/>
    <p:sldId id="312" r:id="rId16"/>
    <p:sldId id="321" r:id="rId17"/>
    <p:sldId id="323" r:id="rId18"/>
    <p:sldId id="328" r:id="rId19"/>
    <p:sldId id="407" r:id="rId20"/>
    <p:sldId id="329" r:id="rId21"/>
    <p:sldId id="327" r:id="rId22"/>
    <p:sldId id="404" r:id="rId23"/>
    <p:sldId id="325" r:id="rId24"/>
    <p:sldId id="330" r:id="rId25"/>
    <p:sldId id="322" r:id="rId26"/>
    <p:sldId id="405" r:id="rId27"/>
    <p:sldId id="406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331" r:id="rId39"/>
    <p:sldId id="391" r:id="rId40"/>
    <p:sldId id="390" r:id="rId41"/>
    <p:sldId id="351" r:id="rId42"/>
    <p:sldId id="392" r:id="rId43"/>
    <p:sldId id="353" r:id="rId44"/>
    <p:sldId id="354" r:id="rId45"/>
    <p:sldId id="393" r:id="rId46"/>
    <p:sldId id="394" r:id="rId47"/>
    <p:sldId id="395" r:id="rId48"/>
    <p:sldId id="359" r:id="rId49"/>
    <p:sldId id="396" r:id="rId50"/>
    <p:sldId id="397" r:id="rId51"/>
    <p:sldId id="378" r:id="rId52"/>
    <p:sldId id="379" r:id="rId53"/>
    <p:sldId id="381" r:id="rId54"/>
    <p:sldId id="382" r:id="rId55"/>
    <p:sldId id="400" r:id="rId56"/>
    <p:sldId id="401" r:id="rId57"/>
    <p:sldId id="402" r:id="rId58"/>
    <p:sldId id="383" r:id="rId59"/>
    <p:sldId id="384" r:id="rId60"/>
    <p:sldId id="398" r:id="rId61"/>
    <p:sldId id="362" r:id="rId62"/>
    <p:sldId id="399" r:id="rId63"/>
    <p:sldId id="385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5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A93BF-621F-4C37-85DA-890912058FA7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AA846-7BD8-42EA-AE44-A5B641764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2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520D1-042A-4A14-B663-A49A2C38FF0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102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520D1-042A-4A14-B663-A49A2C38FF0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806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520D1-042A-4A14-B663-A49A2C38FF0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235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1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5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6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2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3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72D6-691F-4B34-A6AB-D24EC062124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75D7-AE7D-4CD1-AEC6-47DD3CB7D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0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16717" y="2480816"/>
            <a:ext cx="2051428" cy="1896374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77117" y="3029818"/>
            <a:ext cx="825176" cy="831062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3" name="TextBox 42"/>
          <p:cNvSpPr txBox="1"/>
          <p:nvPr/>
        </p:nvSpPr>
        <p:spPr>
          <a:xfrm>
            <a:off x="2295341" y="3248786"/>
            <a:ext cx="4934539" cy="853406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zh-CN" altLang="en-US" sz="5096" b="1" dirty="0">
                <a:solidFill>
                  <a:srgbClr val="02B9E7"/>
                </a:solidFill>
                <a:latin typeface="+mj-ea"/>
                <a:ea typeface="+mj-ea"/>
              </a:rPr>
              <a:t>对称密码学</a:t>
            </a:r>
          </a:p>
        </p:txBody>
      </p:sp>
      <p:sp>
        <p:nvSpPr>
          <p:cNvPr id="14" name="TextBox 43"/>
          <p:cNvSpPr txBox="1"/>
          <p:nvPr/>
        </p:nvSpPr>
        <p:spPr>
          <a:xfrm>
            <a:off x="2326547" y="2651807"/>
            <a:ext cx="1196501" cy="484716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r>
              <a:rPr lang="zh-CN" altLang="en-US" sz="2700" dirty="0">
                <a:solidFill>
                  <a:srgbClr val="02B9E7"/>
                </a:solidFill>
                <a:latin typeface="+mn-ea"/>
              </a:rPr>
              <a:t>第四讲</a:t>
            </a:r>
          </a:p>
        </p:txBody>
      </p:sp>
      <p:sp>
        <p:nvSpPr>
          <p:cNvPr id="15" name="Freeform 40"/>
          <p:cNvSpPr>
            <a:spLocks noEditPoints="1"/>
          </p:cNvSpPr>
          <p:nvPr/>
        </p:nvSpPr>
        <p:spPr bwMode="auto">
          <a:xfrm>
            <a:off x="695435" y="3248785"/>
            <a:ext cx="588540" cy="393128"/>
          </a:xfrm>
          <a:custGeom>
            <a:avLst/>
            <a:gdLst>
              <a:gd name="T0" fmla="*/ 544 w 564"/>
              <a:gd name="T1" fmla="*/ 27 h 376"/>
              <a:gd name="T2" fmla="*/ 544 w 564"/>
              <a:gd name="T3" fmla="*/ 309 h 376"/>
              <a:gd name="T4" fmla="*/ 536 w 564"/>
              <a:gd name="T5" fmla="*/ 309 h 376"/>
              <a:gd name="T6" fmla="*/ 518 w 564"/>
              <a:gd name="T7" fmla="*/ 308 h 376"/>
              <a:gd name="T8" fmla="*/ 285 w 564"/>
              <a:gd name="T9" fmla="*/ 367 h 376"/>
              <a:gd name="T10" fmla="*/ 282 w 564"/>
              <a:gd name="T11" fmla="*/ 368 h 376"/>
              <a:gd name="T12" fmla="*/ 279 w 564"/>
              <a:gd name="T13" fmla="*/ 367 h 376"/>
              <a:gd name="T14" fmla="*/ 46 w 564"/>
              <a:gd name="T15" fmla="*/ 308 h 376"/>
              <a:gd name="T16" fmla="*/ 28 w 564"/>
              <a:gd name="T17" fmla="*/ 309 h 376"/>
              <a:gd name="T18" fmla="*/ 20 w 564"/>
              <a:gd name="T19" fmla="*/ 309 h 376"/>
              <a:gd name="T20" fmla="*/ 20 w 564"/>
              <a:gd name="T21" fmla="*/ 27 h 376"/>
              <a:gd name="T22" fmla="*/ 0 w 564"/>
              <a:gd name="T23" fmla="*/ 27 h 376"/>
              <a:gd name="T24" fmla="*/ 0 w 564"/>
              <a:gd name="T25" fmla="*/ 320 h 376"/>
              <a:gd name="T26" fmla="*/ 282 w 564"/>
              <a:gd name="T27" fmla="*/ 376 h 376"/>
              <a:gd name="T28" fmla="*/ 564 w 564"/>
              <a:gd name="T29" fmla="*/ 320 h 376"/>
              <a:gd name="T30" fmla="*/ 564 w 564"/>
              <a:gd name="T31" fmla="*/ 27 h 376"/>
              <a:gd name="T32" fmla="*/ 544 w 564"/>
              <a:gd name="T33" fmla="*/ 27 h 376"/>
              <a:gd name="T34" fmla="*/ 272 w 564"/>
              <a:gd name="T35" fmla="*/ 319 h 376"/>
              <a:gd name="T36" fmla="*/ 272 w 564"/>
              <a:gd name="T37" fmla="*/ 63 h 376"/>
              <a:gd name="T38" fmla="*/ 77 w 564"/>
              <a:gd name="T39" fmla="*/ 1 h 376"/>
              <a:gd name="T40" fmla="*/ 77 w 564"/>
              <a:gd name="T41" fmla="*/ 269 h 376"/>
              <a:gd name="T42" fmla="*/ 84 w 564"/>
              <a:gd name="T43" fmla="*/ 269 h 376"/>
              <a:gd name="T44" fmla="*/ 272 w 564"/>
              <a:gd name="T45" fmla="*/ 319 h 376"/>
              <a:gd name="T46" fmla="*/ 487 w 564"/>
              <a:gd name="T47" fmla="*/ 269 h 376"/>
              <a:gd name="T48" fmla="*/ 487 w 564"/>
              <a:gd name="T49" fmla="*/ 1 h 376"/>
              <a:gd name="T50" fmla="*/ 292 w 564"/>
              <a:gd name="T51" fmla="*/ 63 h 376"/>
              <a:gd name="T52" fmla="*/ 292 w 564"/>
              <a:gd name="T53" fmla="*/ 319 h 376"/>
              <a:gd name="T54" fmla="*/ 480 w 564"/>
              <a:gd name="T55" fmla="*/ 269 h 376"/>
              <a:gd name="T56" fmla="*/ 487 w 564"/>
              <a:gd name="T57" fmla="*/ 269 h 376"/>
              <a:gd name="T58" fmla="*/ 282 w 564"/>
              <a:gd name="T59" fmla="*/ 361 h 376"/>
              <a:gd name="T60" fmla="*/ 531 w 564"/>
              <a:gd name="T61" fmla="*/ 302 h 376"/>
              <a:gd name="T62" fmla="*/ 531 w 564"/>
              <a:gd name="T63" fmla="*/ 5 h 376"/>
              <a:gd name="T64" fmla="*/ 501 w 564"/>
              <a:gd name="T65" fmla="*/ 5 h 376"/>
              <a:gd name="T66" fmla="*/ 501 w 564"/>
              <a:gd name="T67" fmla="*/ 283 h 376"/>
              <a:gd name="T68" fmla="*/ 493 w 564"/>
              <a:gd name="T69" fmla="*/ 282 h 376"/>
              <a:gd name="T70" fmla="*/ 478 w 564"/>
              <a:gd name="T71" fmla="*/ 282 h 376"/>
              <a:gd name="T72" fmla="*/ 287 w 564"/>
              <a:gd name="T73" fmla="*/ 337 h 376"/>
              <a:gd name="T74" fmla="*/ 282 w 564"/>
              <a:gd name="T75" fmla="*/ 340 h 376"/>
              <a:gd name="T76" fmla="*/ 277 w 564"/>
              <a:gd name="T77" fmla="*/ 337 h 376"/>
              <a:gd name="T78" fmla="*/ 86 w 564"/>
              <a:gd name="T79" fmla="*/ 282 h 376"/>
              <a:gd name="T80" fmla="*/ 71 w 564"/>
              <a:gd name="T81" fmla="*/ 282 h 376"/>
              <a:gd name="T82" fmla="*/ 63 w 564"/>
              <a:gd name="T83" fmla="*/ 283 h 376"/>
              <a:gd name="T84" fmla="*/ 63 w 564"/>
              <a:gd name="T85" fmla="*/ 5 h 376"/>
              <a:gd name="T86" fmla="*/ 33 w 564"/>
              <a:gd name="T87" fmla="*/ 5 h 376"/>
              <a:gd name="T88" fmla="*/ 33 w 564"/>
              <a:gd name="T89" fmla="*/ 302 h 376"/>
              <a:gd name="T90" fmla="*/ 282 w 564"/>
              <a:gd name="T91" fmla="*/ 361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4" h="376">
                <a:moveTo>
                  <a:pt x="544" y="27"/>
                </a:moveTo>
                <a:lnTo>
                  <a:pt x="544" y="309"/>
                </a:lnTo>
                <a:lnTo>
                  <a:pt x="536" y="309"/>
                </a:lnTo>
                <a:cubicBezTo>
                  <a:pt x="530" y="308"/>
                  <a:pt x="524" y="308"/>
                  <a:pt x="518" y="308"/>
                </a:cubicBezTo>
                <a:cubicBezTo>
                  <a:pt x="440" y="308"/>
                  <a:pt x="357" y="329"/>
                  <a:pt x="285" y="367"/>
                </a:cubicBezTo>
                <a:lnTo>
                  <a:pt x="282" y="368"/>
                </a:lnTo>
                <a:lnTo>
                  <a:pt x="279" y="367"/>
                </a:lnTo>
                <a:cubicBezTo>
                  <a:pt x="207" y="329"/>
                  <a:pt x="124" y="308"/>
                  <a:pt x="46" y="308"/>
                </a:cubicBezTo>
                <a:cubicBezTo>
                  <a:pt x="40" y="308"/>
                  <a:pt x="34" y="308"/>
                  <a:pt x="28" y="309"/>
                </a:cubicBezTo>
                <a:lnTo>
                  <a:pt x="20" y="309"/>
                </a:lnTo>
                <a:lnTo>
                  <a:pt x="20" y="27"/>
                </a:lnTo>
                <a:cubicBezTo>
                  <a:pt x="13" y="27"/>
                  <a:pt x="6" y="27"/>
                  <a:pt x="0" y="27"/>
                </a:cubicBezTo>
                <a:lnTo>
                  <a:pt x="0" y="320"/>
                </a:lnTo>
                <a:cubicBezTo>
                  <a:pt x="94" y="317"/>
                  <a:pt x="194" y="338"/>
                  <a:pt x="282" y="376"/>
                </a:cubicBezTo>
                <a:cubicBezTo>
                  <a:pt x="370" y="338"/>
                  <a:pt x="470" y="317"/>
                  <a:pt x="564" y="320"/>
                </a:cubicBezTo>
                <a:lnTo>
                  <a:pt x="564" y="27"/>
                </a:lnTo>
                <a:cubicBezTo>
                  <a:pt x="558" y="27"/>
                  <a:pt x="551" y="27"/>
                  <a:pt x="544" y="27"/>
                </a:cubicBezTo>
                <a:close/>
                <a:moveTo>
                  <a:pt x="272" y="319"/>
                </a:moveTo>
                <a:lnTo>
                  <a:pt x="272" y="63"/>
                </a:lnTo>
                <a:cubicBezTo>
                  <a:pt x="212" y="22"/>
                  <a:pt x="142" y="0"/>
                  <a:pt x="77" y="1"/>
                </a:cubicBezTo>
                <a:lnTo>
                  <a:pt x="77" y="269"/>
                </a:lnTo>
                <a:cubicBezTo>
                  <a:pt x="79" y="269"/>
                  <a:pt x="82" y="269"/>
                  <a:pt x="84" y="269"/>
                </a:cubicBezTo>
                <a:cubicBezTo>
                  <a:pt x="147" y="269"/>
                  <a:pt x="214" y="287"/>
                  <a:pt x="272" y="319"/>
                </a:cubicBezTo>
                <a:close/>
                <a:moveTo>
                  <a:pt x="487" y="269"/>
                </a:moveTo>
                <a:lnTo>
                  <a:pt x="487" y="1"/>
                </a:lnTo>
                <a:cubicBezTo>
                  <a:pt x="422" y="0"/>
                  <a:pt x="352" y="22"/>
                  <a:pt x="292" y="63"/>
                </a:cubicBezTo>
                <a:lnTo>
                  <a:pt x="292" y="319"/>
                </a:lnTo>
                <a:cubicBezTo>
                  <a:pt x="350" y="287"/>
                  <a:pt x="417" y="269"/>
                  <a:pt x="480" y="269"/>
                </a:cubicBezTo>
                <a:cubicBezTo>
                  <a:pt x="482" y="269"/>
                  <a:pt x="485" y="269"/>
                  <a:pt x="487" y="269"/>
                </a:cubicBezTo>
                <a:close/>
                <a:moveTo>
                  <a:pt x="282" y="361"/>
                </a:moveTo>
                <a:cubicBezTo>
                  <a:pt x="362" y="318"/>
                  <a:pt x="451" y="299"/>
                  <a:pt x="531" y="302"/>
                </a:cubicBezTo>
                <a:lnTo>
                  <a:pt x="531" y="5"/>
                </a:lnTo>
                <a:cubicBezTo>
                  <a:pt x="521" y="5"/>
                  <a:pt x="511" y="5"/>
                  <a:pt x="501" y="5"/>
                </a:cubicBezTo>
                <a:lnTo>
                  <a:pt x="501" y="283"/>
                </a:lnTo>
                <a:lnTo>
                  <a:pt x="493" y="282"/>
                </a:lnTo>
                <a:cubicBezTo>
                  <a:pt x="488" y="282"/>
                  <a:pt x="483" y="282"/>
                  <a:pt x="478" y="282"/>
                </a:cubicBezTo>
                <a:cubicBezTo>
                  <a:pt x="414" y="282"/>
                  <a:pt x="346" y="301"/>
                  <a:pt x="287" y="337"/>
                </a:cubicBezTo>
                <a:lnTo>
                  <a:pt x="282" y="340"/>
                </a:lnTo>
                <a:lnTo>
                  <a:pt x="277" y="337"/>
                </a:lnTo>
                <a:cubicBezTo>
                  <a:pt x="218" y="301"/>
                  <a:pt x="150" y="282"/>
                  <a:pt x="86" y="282"/>
                </a:cubicBezTo>
                <a:cubicBezTo>
                  <a:pt x="81" y="282"/>
                  <a:pt x="76" y="282"/>
                  <a:pt x="71" y="282"/>
                </a:cubicBezTo>
                <a:lnTo>
                  <a:pt x="63" y="283"/>
                </a:lnTo>
                <a:lnTo>
                  <a:pt x="63" y="5"/>
                </a:lnTo>
                <a:cubicBezTo>
                  <a:pt x="53" y="5"/>
                  <a:pt x="43" y="5"/>
                  <a:pt x="33" y="5"/>
                </a:cubicBezTo>
                <a:lnTo>
                  <a:pt x="33" y="302"/>
                </a:lnTo>
                <a:cubicBezTo>
                  <a:pt x="113" y="299"/>
                  <a:pt x="202" y="318"/>
                  <a:pt x="282" y="361"/>
                </a:cubicBezTo>
                <a:close/>
              </a:path>
            </a:pathLst>
          </a:custGeom>
          <a:solidFill>
            <a:srgbClr val="02B9E7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7229881" y="327684"/>
            <a:ext cx="2922104" cy="7066392"/>
          </a:xfrm>
          <a:prstGeom prst="rect">
            <a:avLst/>
          </a:prstGeom>
          <a:solidFill>
            <a:srgbClr val="02B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TextBox 26"/>
          <p:cNvSpPr txBox="1"/>
          <p:nvPr/>
        </p:nvSpPr>
        <p:spPr>
          <a:xfrm>
            <a:off x="10609990" y="8097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</p:spTree>
    <p:extLst>
      <p:ext uri="{BB962C8B-B14F-4D97-AF65-F5344CB8AC3E}">
        <p14:creationId xmlns:p14="http://schemas.microsoft.com/office/powerpoint/2010/main" val="18833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F1CA0B08-70B9-4BC3-A495-EBFC8C806A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207" y="1292772"/>
            <a:ext cx="8650014" cy="5428704"/>
          </a:xfrm>
        </p:spPr>
        <p:txBody>
          <a:bodyPr>
            <a:normAutofit/>
          </a:bodyPr>
          <a:lstStyle/>
          <a:p>
            <a:pPr lvl="2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）选择和扩展</a:t>
            </a:r>
          </a:p>
          <a:p>
            <a:pPr lvl="3"/>
            <a:r>
              <a:rPr lang="zh-CN" altLang="en-US" sz="2400" dirty="0"/>
              <a:t>设</a:t>
            </a:r>
            <a:r>
              <a:rPr lang="en-US" altLang="zh-CN" sz="2400" dirty="0"/>
              <a:t>B(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)=b1</a:t>
            </a:r>
            <a:r>
              <a:rPr lang="en-US" altLang="zh-CN" sz="2400" baseline="30000" dirty="0"/>
              <a:t>(</a:t>
            </a:r>
            <a:r>
              <a:rPr lang="en-US" altLang="zh-CN" sz="2400" baseline="30000" dirty="0" err="1"/>
              <a:t>i</a:t>
            </a:r>
            <a:r>
              <a:rPr lang="en-US" altLang="zh-CN" sz="2400" baseline="30000" dirty="0"/>
              <a:t>)</a:t>
            </a:r>
            <a:r>
              <a:rPr lang="en-US" altLang="zh-CN" sz="2400" dirty="0"/>
              <a:t>b2</a:t>
            </a:r>
            <a:r>
              <a:rPr lang="en-US" altLang="zh-CN" sz="2400" baseline="30000" dirty="0"/>
              <a:t>(</a:t>
            </a:r>
            <a:r>
              <a:rPr lang="en-US" altLang="zh-CN" sz="2400" baseline="30000" dirty="0" err="1"/>
              <a:t>i</a:t>
            </a:r>
            <a:r>
              <a:rPr lang="en-US" altLang="zh-CN" sz="2400" baseline="30000" dirty="0"/>
              <a:t>)</a:t>
            </a:r>
            <a:r>
              <a:rPr lang="en-US" altLang="zh-CN" sz="2400" dirty="0"/>
              <a:t> … b64</a:t>
            </a:r>
            <a:r>
              <a:rPr lang="en-US" altLang="zh-CN" sz="2400" baseline="30000" dirty="0"/>
              <a:t>(</a:t>
            </a:r>
            <a:r>
              <a:rPr lang="en-US" altLang="zh-CN" sz="2400" baseline="30000" dirty="0" err="1"/>
              <a:t>i</a:t>
            </a:r>
            <a:r>
              <a:rPr lang="en-US" altLang="zh-CN" sz="2400" baseline="30000" dirty="0"/>
              <a:t>)</a:t>
            </a:r>
            <a:r>
              <a:rPr lang="zh-CN" altLang="en-US" sz="2400" dirty="0"/>
              <a:t>是第</a:t>
            </a:r>
            <a:r>
              <a:rPr lang="en-US" altLang="zh-CN" sz="2400" dirty="0"/>
              <a:t>i+1</a:t>
            </a:r>
            <a:r>
              <a:rPr lang="zh-CN" altLang="en-US" sz="2400" dirty="0"/>
              <a:t>次迭代的</a:t>
            </a:r>
            <a:r>
              <a:rPr lang="en-US" altLang="zh-CN" sz="2400" dirty="0"/>
              <a:t>64</a:t>
            </a:r>
            <a:r>
              <a:rPr lang="zh-CN" altLang="en-US" sz="2400" dirty="0"/>
              <a:t>个二进制位输入区组，将</a:t>
            </a:r>
            <a:r>
              <a:rPr lang="en-US" altLang="zh-CN" sz="2400" dirty="0"/>
              <a:t>B(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分为左右两个大小相等的部分，每部分为一个</a:t>
            </a:r>
            <a:r>
              <a:rPr lang="en-US" altLang="zh-CN" sz="2400" dirty="0"/>
              <a:t>32</a:t>
            </a:r>
            <a:r>
              <a:rPr lang="zh-CN" altLang="en-US" sz="2400" dirty="0"/>
              <a:t>位二进制的数据块：</a:t>
            </a:r>
            <a:endParaRPr lang="zh-CN" altLang="pt-BR" sz="2400" dirty="0"/>
          </a:p>
          <a:p>
            <a:pPr lvl="4"/>
            <a:r>
              <a:rPr lang="pt-BR" altLang="zh-CN" sz="2400" dirty="0"/>
              <a:t>L(i)= l1</a:t>
            </a:r>
            <a:r>
              <a:rPr lang="pt-BR" altLang="zh-CN" sz="2400" baseline="30000" dirty="0"/>
              <a:t>(i)</a:t>
            </a:r>
            <a:r>
              <a:rPr lang="pt-BR" altLang="zh-CN" sz="2400" dirty="0"/>
              <a:t>l2</a:t>
            </a:r>
            <a:r>
              <a:rPr lang="pt-BR" altLang="zh-CN" sz="2400" baseline="30000" dirty="0"/>
              <a:t>(i)</a:t>
            </a:r>
            <a:r>
              <a:rPr lang="pt-BR" altLang="zh-CN" sz="2400" dirty="0"/>
              <a:t>…l32</a:t>
            </a:r>
            <a:r>
              <a:rPr lang="pt-BR" altLang="zh-CN" sz="2400" baseline="30000" dirty="0"/>
              <a:t>(i)</a:t>
            </a:r>
            <a:r>
              <a:rPr lang="pt-BR" altLang="zh-CN" sz="2400" dirty="0"/>
              <a:t>= </a:t>
            </a:r>
            <a:r>
              <a:rPr lang="pt-BR" altLang="zh-CN" sz="2400" dirty="0" smtClean="0"/>
              <a:t>b2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b4</a:t>
            </a:r>
            <a:r>
              <a:rPr lang="pt-BR" altLang="zh-CN" sz="2400" baseline="30000" dirty="0" smtClean="0"/>
              <a:t>(i</a:t>
            </a:r>
            <a:r>
              <a:rPr lang="pt-BR" altLang="zh-CN" sz="2400" baseline="30000" dirty="0"/>
              <a:t>)</a:t>
            </a:r>
            <a:r>
              <a:rPr lang="pt-BR" altLang="zh-CN" sz="2400" dirty="0"/>
              <a:t>…</a:t>
            </a:r>
            <a:r>
              <a:rPr lang="pt-BR" altLang="zh-CN" sz="2400" dirty="0" smtClean="0"/>
              <a:t>b64</a:t>
            </a:r>
            <a:r>
              <a:rPr lang="pt-BR" altLang="zh-CN" sz="2400" baseline="30000" dirty="0" smtClean="0"/>
              <a:t>(i</a:t>
            </a:r>
            <a:r>
              <a:rPr lang="pt-BR" altLang="zh-CN" sz="2400" baseline="30000" dirty="0"/>
              <a:t>)</a:t>
            </a:r>
          </a:p>
          <a:p>
            <a:pPr lvl="4"/>
            <a:r>
              <a:rPr lang="pt-BR" altLang="zh-CN" sz="2400" dirty="0"/>
              <a:t>R(i)= r1</a:t>
            </a:r>
            <a:r>
              <a:rPr lang="pt-BR" altLang="zh-CN" sz="2400" baseline="30000" dirty="0"/>
              <a:t>(i)</a:t>
            </a:r>
            <a:r>
              <a:rPr lang="pt-BR" altLang="zh-CN" sz="2400" dirty="0"/>
              <a:t>r2(i)…r32(i)= </a:t>
            </a:r>
            <a:r>
              <a:rPr lang="pt-BR" altLang="zh-CN" sz="2400" dirty="0" smtClean="0"/>
              <a:t>b1(i)b3(i</a:t>
            </a:r>
            <a:r>
              <a:rPr lang="pt-BR" altLang="zh-CN" sz="2400" dirty="0"/>
              <a:t>)…</a:t>
            </a:r>
            <a:r>
              <a:rPr lang="pt-BR" altLang="zh-CN" sz="2400" dirty="0" smtClean="0"/>
              <a:t>b63(i</a:t>
            </a:r>
            <a:r>
              <a:rPr lang="pt-BR" altLang="zh-CN" sz="2400" dirty="0"/>
              <a:t>)</a:t>
            </a:r>
          </a:p>
          <a:p>
            <a:pPr lvl="4"/>
            <a:endParaRPr lang="pt-BR" altLang="zh-CN" sz="2400" dirty="0"/>
          </a:p>
          <a:p>
            <a:pPr lvl="3"/>
            <a:r>
              <a:rPr lang="zh-CN" altLang="pt-BR" sz="2400" dirty="0"/>
              <a:t>把</a:t>
            </a:r>
            <a:r>
              <a:rPr lang="en-US" altLang="zh-CN" sz="2400" dirty="0"/>
              <a:t>R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）视为由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位二进制的块组成</a:t>
            </a:r>
            <a:endParaRPr lang="zh-CN" altLang="pt-BR" sz="2400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="" xmlns:a16="http://schemas.microsoft.com/office/drawing/2014/main" id="{A99DF075-B603-4881-AD8A-1B351730A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315498"/>
              </p:ext>
            </p:extLst>
          </p:nvPr>
        </p:nvGraphicFramePr>
        <p:xfrm>
          <a:off x="2514599" y="4446872"/>
          <a:ext cx="4057575" cy="204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公式" r:id="rId3" imgW="1815840" imgH="914400" progId="Equation.3">
                  <p:embed/>
                </p:oleObj>
              </mc:Choice>
              <mc:Fallback>
                <p:oleObj name="公式" r:id="rId3" imgW="1815840" imgH="9144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9" y="4446872"/>
                        <a:ext cx="4057575" cy="2041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773" y="1722716"/>
            <a:ext cx="462857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D833DEA-6180-4274-97A2-0C8F1D0B0C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207" y="1360147"/>
            <a:ext cx="8650014" cy="5428704"/>
          </a:xfrm>
        </p:spPr>
        <p:txBody>
          <a:bodyPr>
            <a:normAutofit/>
          </a:bodyPr>
          <a:lstStyle/>
          <a:p>
            <a:pPr marL="700088" lvl="3" indent="-342900"/>
            <a:r>
              <a:rPr lang="en-US" altLang="zh-CN" sz="2400" dirty="0" smtClean="0"/>
              <a:t>E</a:t>
            </a:r>
            <a:r>
              <a:rPr lang="zh-CN" altLang="en-US" sz="2400" dirty="0" smtClean="0"/>
              <a:t>盒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选择运算：</a:t>
            </a:r>
            <a:r>
              <a:rPr lang="zh-CN" altLang="en-US" sz="2400" dirty="0">
                <a:solidFill>
                  <a:srgbClr val="FF0066"/>
                </a:solidFill>
              </a:rPr>
              <a:t>输入</a:t>
            </a:r>
            <a:r>
              <a:rPr lang="en-US" altLang="zh-CN" sz="2400" dirty="0">
                <a:solidFill>
                  <a:srgbClr val="FF0066"/>
                </a:solidFill>
              </a:rPr>
              <a:t>32</a:t>
            </a:r>
            <a:r>
              <a:rPr lang="zh-CN" altLang="en-US" sz="2400" dirty="0">
                <a:solidFill>
                  <a:srgbClr val="FF0066"/>
                </a:solidFill>
              </a:rPr>
              <a:t>位数据</a:t>
            </a:r>
            <a:r>
              <a:rPr lang="zh-CN" altLang="en-US" sz="2400" dirty="0"/>
              <a:t>，产生</a:t>
            </a:r>
            <a:r>
              <a:rPr lang="en-US" altLang="zh-CN" sz="2400" dirty="0">
                <a:solidFill>
                  <a:srgbClr val="FF0066"/>
                </a:solidFill>
              </a:rPr>
              <a:t>48</a:t>
            </a:r>
            <a:r>
              <a:rPr lang="zh-CN" altLang="en-US" sz="2400" dirty="0">
                <a:solidFill>
                  <a:srgbClr val="FF0066"/>
                </a:solidFill>
              </a:rPr>
              <a:t>位输出。</a:t>
            </a:r>
            <a:endParaRPr lang="en-US" altLang="zh-CN" sz="2400" dirty="0"/>
          </a:p>
          <a:p>
            <a:pPr marL="892175" lvl="3" indent="268288"/>
            <a:r>
              <a:rPr lang="zh-CN" altLang="pt-BR" sz="2400" dirty="0"/>
              <a:t>把</a:t>
            </a:r>
            <a:r>
              <a:rPr lang="en-US" altLang="zh-CN" sz="2400" dirty="0"/>
              <a:t>R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</a:t>
            </a:r>
            <a:r>
              <a:rPr lang="zh-CN" altLang="pt-BR" sz="2400" dirty="0"/>
              <a:t>再扩充为</a:t>
            </a:r>
            <a:r>
              <a:rPr lang="pt-BR" altLang="zh-CN" sz="2400" dirty="0"/>
              <a:t>8</a:t>
            </a:r>
            <a:r>
              <a:rPr lang="zh-CN" altLang="pt-BR" sz="2400" dirty="0"/>
              <a:t>个</a:t>
            </a:r>
            <a:r>
              <a:rPr lang="pt-BR" altLang="zh-CN" sz="2400" dirty="0"/>
              <a:t>6</a:t>
            </a:r>
            <a:r>
              <a:rPr lang="zh-CN" altLang="pt-BR" sz="2400" dirty="0"/>
              <a:t>位二进制的块（左右各扩展一位）</a:t>
            </a:r>
          </a:p>
          <a:p>
            <a:pPr marL="357188" lvl="4" indent="0" algn="ctr">
              <a:buNone/>
            </a:pPr>
            <a:r>
              <a:rPr lang="pt-BR" altLang="zh-CN" sz="2400" dirty="0" smtClean="0"/>
              <a:t>r32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r1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r2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r3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r4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 r5</a:t>
            </a:r>
            <a:r>
              <a:rPr lang="pt-BR" altLang="zh-CN" sz="2400" baseline="30000" dirty="0" smtClean="0"/>
              <a:t>(i)</a:t>
            </a:r>
          </a:p>
          <a:p>
            <a:pPr marL="357188" lvl="4" indent="0" algn="ctr">
              <a:buNone/>
            </a:pPr>
            <a:r>
              <a:rPr lang="pt-BR" altLang="zh-CN" sz="2400" dirty="0" smtClean="0"/>
              <a:t>r4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r5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r6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r7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r8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 r9</a:t>
            </a:r>
            <a:r>
              <a:rPr lang="pt-BR" altLang="zh-CN" sz="2400" baseline="30000" dirty="0" smtClean="0"/>
              <a:t>(i)</a:t>
            </a:r>
          </a:p>
          <a:p>
            <a:pPr marL="357188" lvl="4" indent="0" algn="ctr">
              <a:buNone/>
            </a:pPr>
            <a:r>
              <a:rPr lang="pt-BR" altLang="zh-CN" sz="2400" dirty="0" smtClean="0"/>
              <a:t>…</a:t>
            </a:r>
          </a:p>
          <a:p>
            <a:pPr marL="357188" lvl="4" indent="0" algn="ctr">
              <a:buNone/>
            </a:pPr>
            <a:r>
              <a:rPr lang="pt-BR" altLang="zh-CN" sz="2400" dirty="0" smtClean="0"/>
              <a:t>r28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r29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r30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r31</a:t>
            </a:r>
            <a:r>
              <a:rPr lang="pt-BR" altLang="zh-CN" sz="2400" baseline="30000" dirty="0" smtClean="0"/>
              <a:t>(i)</a:t>
            </a:r>
            <a:r>
              <a:rPr lang="pt-BR" altLang="zh-CN" sz="2400" dirty="0" smtClean="0"/>
              <a:t>r3</a:t>
            </a:r>
            <a:r>
              <a:rPr lang="en-US" altLang="zh-CN" sz="2400" dirty="0" smtClean="0"/>
              <a:t>2</a:t>
            </a:r>
            <a:r>
              <a:rPr lang="pt-BR" altLang="zh-CN" sz="2400" baseline="30000" dirty="0" smtClean="0"/>
              <a:t>(i) </a:t>
            </a:r>
            <a:r>
              <a:rPr lang="pt-BR" altLang="zh-CN" sz="2400" dirty="0" smtClean="0"/>
              <a:t>r1</a:t>
            </a:r>
            <a:r>
              <a:rPr lang="pt-BR" altLang="zh-CN" sz="2400" baseline="30000" dirty="0" smtClean="0"/>
              <a:t>(i)</a:t>
            </a:r>
          </a:p>
          <a:p>
            <a:pPr marL="892175" lvl="3" indent="268288"/>
            <a:r>
              <a:rPr lang="zh-CN" altLang="pt-BR" sz="2400" dirty="0" smtClean="0"/>
              <a:t>用</a:t>
            </a:r>
            <a:r>
              <a:rPr lang="en-US" altLang="zh-CN" sz="2400" dirty="0"/>
              <a:t>E(R</a:t>
            </a:r>
            <a:r>
              <a:rPr lang="en-US" altLang="zh-CN" sz="2400" baseline="30000" dirty="0"/>
              <a:t>(</a:t>
            </a:r>
            <a:r>
              <a:rPr lang="en-US" altLang="zh-CN" sz="2400" baseline="30000" dirty="0" err="1"/>
              <a:t>i</a:t>
            </a:r>
            <a:r>
              <a:rPr lang="en-US" altLang="zh-CN" sz="2400" baseline="30000" dirty="0"/>
              <a:t>)</a:t>
            </a:r>
            <a:r>
              <a:rPr lang="en-US" altLang="zh-CN" sz="2400" dirty="0"/>
              <a:t>)</a:t>
            </a:r>
            <a:r>
              <a:rPr lang="zh-CN" altLang="en-US" sz="2400" dirty="0"/>
              <a:t>表示这个变换，称为</a:t>
            </a:r>
            <a:r>
              <a:rPr lang="zh-CN" altLang="en-US" sz="2400" dirty="0">
                <a:solidFill>
                  <a:srgbClr val="FF0066"/>
                </a:solidFill>
              </a:rPr>
              <a:t>选择函数</a:t>
            </a:r>
            <a:r>
              <a:rPr lang="en-US" altLang="zh-CN" sz="2400" dirty="0">
                <a:solidFill>
                  <a:srgbClr val="FF0066"/>
                </a:solidFill>
              </a:rPr>
              <a:t>E</a:t>
            </a:r>
            <a:r>
              <a:rPr lang="zh-CN" altLang="en-US" sz="2400" dirty="0"/>
              <a:t>。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="" xmlns:a16="http://schemas.microsoft.com/office/drawing/2014/main" id="{36621E6F-E748-47FF-9757-229CE421D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63625"/>
              </p:ext>
            </p:extLst>
          </p:nvPr>
        </p:nvGraphicFramePr>
        <p:xfrm>
          <a:off x="6330540" y="4137627"/>
          <a:ext cx="25908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公式" r:id="rId3" imgW="1828800" imgH="1803240" progId="Equation.3">
                  <p:embed/>
                </p:oleObj>
              </mc:Choice>
              <mc:Fallback>
                <p:oleObj name="公式" r:id="rId3" imgW="1828800" imgH="1803240" progId="Equation.3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540" y="4137627"/>
                        <a:ext cx="2590800" cy="247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67">
            <a:extLst>
              <a:ext uri="{FF2B5EF4-FFF2-40B4-BE49-F238E27FC236}">
                <a16:creationId xmlns="" xmlns:a16="http://schemas.microsoft.com/office/drawing/2014/main" id="{B180399C-0B8B-4A1B-8C0A-42DC11298C8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56075"/>
            <a:ext cx="5719763" cy="2201863"/>
            <a:chOff x="88" y="2618"/>
            <a:chExt cx="3603" cy="1387"/>
          </a:xfrm>
        </p:grpSpPr>
        <p:grpSp>
          <p:nvGrpSpPr>
            <p:cNvPr id="14" name="Group 27">
              <a:extLst>
                <a:ext uri="{FF2B5EF4-FFF2-40B4-BE49-F238E27FC236}">
                  <a16:creationId xmlns="" xmlns:a16="http://schemas.microsoft.com/office/drawing/2014/main" id="{8628A6D4-161E-4378-B0B0-10ADD15E3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408"/>
              <a:ext cx="907" cy="240"/>
              <a:chOff x="960" y="3264"/>
              <a:chExt cx="907" cy="240"/>
            </a:xfrm>
          </p:grpSpPr>
          <p:sp>
            <p:nvSpPr>
              <p:cNvPr id="59" name="Rectangle 9">
                <a:extLst>
                  <a:ext uri="{FF2B5EF4-FFF2-40B4-BE49-F238E27FC236}">
                    <a16:creationId xmlns="" xmlns:a16="http://schemas.microsoft.com/office/drawing/2014/main" id="{3100B02C-08E2-4823-9DBF-2F7798E05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0" name="Rectangle 17">
                <a:extLst>
                  <a:ext uri="{FF2B5EF4-FFF2-40B4-BE49-F238E27FC236}">
                    <a16:creationId xmlns="" xmlns:a16="http://schemas.microsoft.com/office/drawing/2014/main" id="{D7DA854A-01D4-47C0-AE4B-1C2AFA7B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 dirty="0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1" name="Rectangle 18">
                <a:extLst>
                  <a:ext uri="{FF2B5EF4-FFF2-40B4-BE49-F238E27FC236}">
                    <a16:creationId xmlns="" xmlns:a16="http://schemas.microsoft.com/office/drawing/2014/main" id="{9ACA7EC8-E494-411D-AA71-254B72247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 dirty="0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2" name="Rectangle 19">
                <a:extLst>
                  <a:ext uri="{FF2B5EF4-FFF2-40B4-BE49-F238E27FC236}">
                    <a16:creationId xmlns="" xmlns:a16="http://schemas.microsoft.com/office/drawing/2014/main" id="{4B097700-91F2-4C43-938C-55CBF5F64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3" name="Rectangle 20">
                <a:extLst>
                  <a:ext uri="{FF2B5EF4-FFF2-40B4-BE49-F238E27FC236}">
                    <a16:creationId xmlns="" xmlns:a16="http://schemas.microsoft.com/office/drawing/2014/main" id="{77B0715F-B709-452B-8CF2-5D374E310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 dirty="0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4" name="Rectangle 21">
                <a:extLst>
                  <a:ext uri="{FF2B5EF4-FFF2-40B4-BE49-F238E27FC236}">
                    <a16:creationId xmlns="" xmlns:a16="http://schemas.microsoft.com/office/drawing/2014/main" id="{E536ED16-17F6-4D86-AA85-B4D943CBE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5" name="Group 26">
              <a:extLst>
                <a:ext uri="{FF2B5EF4-FFF2-40B4-BE49-F238E27FC236}">
                  <a16:creationId xmlns="" xmlns:a16="http://schemas.microsoft.com/office/drawing/2014/main" id="{F58E0E01-DB88-4E6D-B559-7BF75C4221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976"/>
              <a:ext cx="605" cy="240"/>
              <a:chOff x="1056" y="2832"/>
              <a:chExt cx="605" cy="240"/>
            </a:xfrm>
          </p:grpSpPr>
          <p:sp>
            <p:nvSpPr>
              <p:cNvPr id="55" name="Rectangle 22">
                <a:extLst>
                  <a:ext uri="{FF2B5EF4-FFF2-40B4-BE49-F238E27FC236}">
                    <a16:creationId xmlns="" xmlns:a16="http://schemas.microsoft.com/office/drawing/2014/main" id="{6DBE10AA-50AB-4539-8BD8-7AAE6343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6" name="Rectangle 23">
                <a:extLst>
                  <a:ext uri="{FF2B5EF4-FFF2-40B4-BE49-F238E27FC236}">
                    <a16:creationId xmlns="" xmlns:a16="http://schemas.microsoft.com/office/drawing/2014/main" id="{1586CBDE-21EE-4F56-AA44-C49AF6F82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7" name="Rectangle 24">
                <a:extLst>
                  <a:ext uri="{FF2B5EF4-FFF2-40B4-BE49-F238E27FC236}">
                    <a16:creationId xmlns="" xmlns:a16="http://schemas.microsoft.com/office/drawing/2014/main" id="{F9924F50-2532-4D75-BA5F-BD0F695F2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8" name="Rectangle 25">
                <a:extLst>
                  <a:ext uri="{FF2B5EF4-FFF2-40B4-BE49-F238E27FC236}">
                    <a16:creationId xmlns="" xmlns:a16="http://schemas.microsoft.com/office/drawing/2014/main" id="{BAACD851-BD1E-49F6-97BC-B6BF07318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="" xmlns:a16="http://schemas.microsoft.com/office/drawing/2014/main" id="{264C6F05-5C94-4689-8727-D228101A7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976"/>
              <a:ext cx="605" cy="240"/>
              <a:chOff x="1056" y="2832"/>
              <a:chExt cx="605" cy="240"/>
            </a:xfrm>
          </p:grpSpPr>
          <p:sp>
            <p:nvSpPr>
              <p:cNvPr id="51" name="Rectangle 29">
                <a:extLst>
                  <a:ext uri="{FF2B5EF4-FFF2-40B4-BE49-F238E27FC236}">
                    <a16:creationId xmlns="" xmlns:a16="http://schemas.microsoft.com/office/drawing/2014/main" id="{379295C1-30D9-43C3-BC1D-389D7DAD4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2" name="Rectangle 30">
                <a:extLst>
                  <a:ext uri="{FF2B5EF4-FFF2-40B4-BE49-F238E27FC236}">
                    <a16:creationId xmlns="" xmlns:a16="http://schemas.microsoft.com/office/drawing/2014/main" id="{BE1C6E61-2447-421A-8595-71FD621FC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3" name="Rectangle 31">
                <a:extLst>
                  <a:ext uri="{FF2B5EF4-FFF2-40B4-BE49-F238E27FC236}">
                    <a16:creationId xmlns="" xmlns:a16="http://schemas.microsoft.com/office/drawing/2014/main" id="{06AEB297-9B5F-4DE8-9850-E36299528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 dirty="0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4" name="Rectangle 32">
                <a:extLst>
                  <a:ext uri="{FF2B5EF4-FFF2-40B4-BE49-F238E27FC236}">
                    <a16:creationId xmlns="" xmlns:a16="http://schemas.microsoft.com/office/drawing/2014/main" id="{79E7E761-D7B5-42A9-AE89-86DBD3520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="" xmlns:a16="http://schemas.microsoft.com/office/drawing/2014/main" id="{8E7A52AE-75B3-485F-B315-1DC7E384B7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976"/>
              <a:ext cx="605" cy="240"/>
              <a:chOff x="1056" y="2832"/>
              <a:chExt cx="605" cy="240"/>
            </a:xfrm>
          </p:grpSpPr>
          <p:sp>
            <p:nvSpPr>
              <p:cNvPr id="47" name="Rectangle 34">
                <a:extLst>
                  <a:ext uri="{FF2B5EF4-FFF2-40B4-BE49-F238E27FC236}">
                    <a16:creationId xmlns="" xmlns:a16="http://schemas.microsoft.com/office/drawing/2014/main" id="{6E9E1EB2-8170-4FBE-BEC7-979D1A6FF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" name="Rectangle 35">
                <a:extLst>
                  <a:ext uri="{FF2B5EF4-FFF2-40B4-BE49-F238E27FC236}">
                    <a16:creationId xmlns="" xmlns:a16="http://schemas.microsoft.com/office/drawing/2014/main" id="{7A883825-7C0E-475D-9D6C-575407583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9" name="Rectangle 36">
                <a:extLst>
                  <a:ext uri="{FF2B5EF4-FFF2-40B4-BE49-F238E27FC236}">
                    <a16:creationId xmlns="" xmlns:a16="http://schemas.microsoft.com/office/drawing/2014/main" id="{F6B51A4D-0A0F-4AF1-A6D0-0FDA84F5F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0" name="Rectangle 37">
                <a:extLst>
                  <a:ext uri="{FF2B5EF4-FFF2-40B4-BE49-F238E27FC236}">
                    <a16:creationId xmlns="" xmlns:a16="http://schemas.microsoft.com/office/drawing/2014/main" id="{273FE422-C8F6-4193-B97A-3D9C8C01C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="" xmlns:a16="http://schemas.microsoft.com/office/drawing/2014/main" id="{1183E169-DBBB-4CD1-B54E-8D3AF2FA0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408"/>
              <a:ext cx="907" cy="240"/>
              <a:chOff x="960" y="3264"/>
              <a:chExt cx="907" cy="240"/>
            </a:xfrm>
          </p:grpSpPr>
          <p:sp>
            <p:nvSpPr>
              <p:cNvPr id="41" name="Rectangle 39">
                <a:extLst>
                  <a:ext uri="{FF2B5EF4-FFF2-40B4-BE49-F238E27FC236}">
                    <a16:creationId xmlns="" xmlns:a16="http://schemas.microsoft.com/office/drawing/2014/main" id="{45B5C366-A73E-4C99-BDF8-BB3E27CAD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="" xmlns:a16="http://schemas.microsoft.com/office/drawing/2014/main" id="{78D3A022-FE85-48DF-A10A-374B80A5A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 dirty="0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="" xmlns:a16="http://schemas.microsoft.com/office/drawing/2014/main" id="{4BED267D-9D28-455A-9272-A07882D24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 dirty="0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4" name="Rectangle 42">
                <a:extLst>
                  <a:ext uri="{FF2B5EF4-FFF2-40B4-BE49-F238E27FC236}">
                    <a16:creationId xmlns="" xmlns:a16="http://schemas.microsoft.com/office/drawing/2014/main" id="{D63C80A0-7683-4D14-B641-DA18265FA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 dirty="0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5" name="Rectangle 43">
                <a:extLst>
                  <a:ext uri="{FF2B5EF4-FFF2-40B4-BE49-F238E27FC236}">
                    <a16:creationId xmlns="" xmlns:a16="http://schemas.microsoft.com/office/drawing/2014/main" id="{E02238CD-8702-4792-8969-3AEB23BAF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6" name="Rectangle 44">
                <a:extLst>
                  <a:ext uri="{FF2B5EF4-FFF2-40B4-BE49-F238E27FC236}">
                    <a16:creationId xmlns="" xmlns:a16="http://schemas.microsoft.com/office/drawing/2014/main" id="{D38255AC-CF98-4DF5-86E0-1B5634BA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9" name="Group 45">
              <a:extLst>
                <a:ext uri="{FF2B5EF4-FFF2-40B4-BE49-F238E27FC236}">
                  <a16:creationId xmlns="" xmlns:a16="http://schemas.microsoft.com/office/drawing/2014/main" id="{8D384B43-5C40-4FBE-8038-FB6B4C74C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3408"/>
              <a:ext cx="907" cy="240"/>
              <a:chOff x="960" y="3264"/>
              <a:chExt cx="907" cy="240"/>
            </a:xfrm>
          </p:grpSpPr>
          <p:sp>
            <p:nvSpPr>
              <p:cNvPr id="35" name="Rectangle 46">
                <a:extLst>
                  <a:ext uri="{FF2B5EF4-FFF2-40B4-BE49-F238E27FC236}">
                    <a16:creationId xmlns="" xmlns:a16="http://schemas.microsoft.com/office/drawing/2014/main" id="{2265016F-7B82-4D08-BAC2-A86877908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 dirty="0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6" name="Rectangle 47">
                <a:extLst>
                  <a:ext uri="{FF2B5EF4-FFF2-40B4-BE49-F238E27FC236}">
                    <a16:creationId xmlns="" xmlns:a16="http://schemas.microsoft.com/office/drawing/2014/main" id="{AB7A37A4-7DDF-43A7-9713-0C687C473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 dirty="0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7" name="Rectangle 48">
                <a:extLst>
                  <a:ext uri="{FF2B5EF4-FFF2-40B4-BE49-F238E27FC236}">
                    <a16:creationId xmlns="" xmlns:a16="http://schemas.microsoft.com/office/drawing/2014/main" id="{B7DD79AB-891B-4769-A3CC-90CD17ECB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8" name="Rectangle 49">
                <a:extLst>
                  <a:ext uri="{FF2B5EF4-FFF2-40B4-BE49-F238E27FC236}">
                    <a16:creationId xmlns="" xmlns:a16="http://schemas.microsoft.com/office/drawing/2014/main" id="{15F8B567-D0A3-42A9-9E9F-2C908C31F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9" name="Rectangle 50">
                <a:extLst>
                  <a:ext uri="{FF2B5EF4-FFF2-40B4-BE49-F238E27FC236}">
                    <a16:creationId xmlns="" xmlns:a16="http://schemas.microsoft.com/office/drawing/2014/main" id="{3D8B3F36-F356-4F1A-A913-AFE0B3C03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 dirty="0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0" name="Rectangle 51">
                <a:extLst>
                  <a:ext uri="{FF2B5EF4-FFF2-40B4-BE49-F238E27FC236}">
                    <a16:creationId xmlns="" xmlns:a16="http://schemas.microsoft.com/office/drawing/2014/main" id="{2B26AC01-FCC9-4A35-8EA9-8D08C93B6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3264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0" name="Group 52">
              <a:extLst>
                <a:ext uri="{FF2B5EF4-FFF2-40B4-BE49-F238E27FC236}">
                  <a16:creationId xmlns="" xmlns:a16="http://schemas.microsoft.com/office/drawing/2014/main" id="{6A3D63CD-1A4E-4A56-B5C5-180E98806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76"/>
              <a:ext cx="605" cy="240"/>
              <a:chOff x="1056" y="2832"/>
              <a:chExt cx="605" cy="240"/>
            </a:xfrm>
          </p:grpSpPr>
          <p:sp>
            <p:nvSpPr>
              <p:cNvPr id="31" name="Rectangle 53">
                <a:extLst>
                  <a:ext uri="{FF2B5EF4-FFF2-40B4-BE49-F238E27FC236}">
                    <a16:creationId xmlns="" xmlns:a16="http://schemas.microsoft.com/office/drawing/2014/main" id="{98C6B4C9-C79D-4580-92AD-5C4552ABF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2" name="Rectangle 54">
                <a:extLst>
                  <a:ext uri="{FF2B5EF4-FFF2-40B4-BE49-F238E27FC236}">
                    <a16:creationId xmlns="" xmlns:a16="http://schemas.microsoft.com/office/drawing/2014/main" id="{0231AF05-9E22-46BB-A7AB-2DBD87FAB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3" name="Rectangle 55">
                <a:extLst>
                  <a:ext uri="{FF2B5EF4-FFF2-40B4-BE49-F238E27FC236}">
                    <a16:creationId xmlns="" xmlns:a16="http://schemas.microsoft.com/office/drawing/2014/main" id="{502C81EB-DA9D-48D6-BF8B-520818AAD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4" name="Rectangle 56">
                <a:extLst>
                  <a:ext uri="{FF2B5EF4-FFF2-40B4-BE49-F238E27FC236}">
                    <a16:creationId xmlns="" xmlns:a16="http://schemas.microsoft.com/office/drawing/2014/main" id="{6206F00A-38BF-4A13-96A4-0CE35CABC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9" y="2832"/>
                <a:ext cx="15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21" name="Text Box 57">
              <a:extLst>
                <a:ext uri="{FF2B5EF4-FFF2-40B4-BE49-F238E27FC236}">
                  <a16:creationId xmlns="" xmlns:a16="http://schemas.microsoft.com/office/drawing/2014/main" id="{BA8EAC42-DB8E-4A05-AE5F-EF6728223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" y="2951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/>
                </a:rPr>
                <a:t>…</a:t>
              </a:r>
              <a:endParaRPr lang="en-US" altLang="zh-CN" sz="2400"/>
            </a:p>
          </p:txBody>
        </p:sp>
        <p:sp>
          <p:nvSpPr>
            <p:cNvPr id="22" name="Text Box 58">
              <a:extLst>
                <a:ext uri="{FF2B5EF4-FFF2-40B4-BE49-F238E27FC236}">
                  <a16:creationId xmlns="" xmlns:a16="http://schemas.microsoft.com/office/drawing/2014/main" id="{86CE01AC-F184-4B92-8639-7920816D6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408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/>
                </a:rPr>
                <a:t>…</a:t>
              </a:r>
              <a:endParaRPr lang="en-US" altLang="zh-CN" sz="2400"/>
            </a:p>
          </p:txBody>
        </p:sp>
        <p:sp>
          <p:nvSpPr>
            <p:cNvPr id="23" name="Freeform 59">
              <a:extLst>
                <a:ext uri="{FF2B5EF4-FFF2-40B4-BE49-F238E27FC236}">
                  <a16:creationId xmlns="" xmlns:a16="http://schemas.microsoft.com/office/drawing/2014/main" id="{02B95317-16E2-481E-80D7-DAC69EF8C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" y="2618"/>
              <a:ext cx="3319" cy="790"/>
            </a:xfrm>
            <a:custGeom>
              <a:avLst/>
              <a:gdLst/>
              <a:ahLst/>
              <a:cxnLst>
                <a:cxn ang="0">
                  <a:pos x="3319" y="358"/>
                </a:cxn>
                <a:cxn ang="0">
                  <a:pos x="3108" y="175"/>
                </a:cxn>
                <a:cxn ang="0">
                  <a:pos x="2641" y="58"/>
                </a:cxn>
                <a:cxn ang="0">
                  <a:pos x="1766" y="0"/>
                </a:cxn>
                <a:cxn ang="0">
                  <a:pos x="833" y="58"/>
                </a:cxn>
                <a:cxn ang="0">
                  <a:pos x="140" y="313"/>
                </a:cxn>
                <a:cxn ang="0">
                  <a:pos x="2" y="583"/>
                </a:cxn>
                <a:cxn ang="0">
                  <a:pos x="151" y="790"/>
                </a:cxn>
              </a:cxnLst>
              <a:rect l="0" t="0" r="r" b="b"/>
              <a:pathLst>
                <a:path w="3319" h="790">
                  <a:moveTo>
                    <a:pt x="3319" y="358"/>
                  </a:moveTo>
                  <a:cubicBezTo>
                    <a:pt x="3284" y="328"/>
                    <a:pt x="3221" y="225"/>
                    <a:pt x="3108" y="175"/>
                  </a:cubicBezTo>
                  <a:cubicBezTo>
                    <a:pt x="2995" y="125"/>
                    <a:pt x="2865" y="87"/>
                    <a:pt x="2641" y="58"/>
                  </a:cubicBezTo>
                  <a:cubicBezTo>
                    <a:pt x="2417" y="29"/>
                    <a:pt x="2067" y="0"/>
                    <a:pt x="1766" y="0"/>
                  </a:cubicBezTo>
                  <a:cubicBezTo>
                    <a:pt x="1465" y="0"/>
                    <a:pt x="1104" y="6"/>
                    <a:pt x="833" y="58"/>
                  </a:cubicBezTo>
                  <a:cubicBezTo>
                    <a:pt x="562" y="110"/>
                    <a:pt x="278" y="226"/>
                    <a:pt x="140" y="313"/>
                  </a:cubicBezTo>
                  <a:cubicBezTo>
                    <a:pt x="2" y="400"/>
                    <a:pt x="0" y="504"/>
                    <a:pt x="2" y="583"/>
                  </a:cubicBezTo>
                  <a:cubicBezTo>
                    <a:pt x="4" y="662"/>
                    <a:pt x="120" y="747"/>
                    <a:pt x="151" y="790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" name="Freeform 60">
              <a:extLst>
                <a:ext uri="{FF2B5EF4-FFF2-40B4-BE49-F238E27FC236}">
                  <a16:creationId xmlns="" xmlns:a16="http://schemas.microsoft.com/office/drawing/2014/main" id="{5BBF1CC5-80B4-4B9F-9DFC-8660C9FC7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" y="3072"/>
              <a:ext cx="3522" cy="933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104" y="96"/>
                </a:cxn>
                <a:cxn ang="0">
                  <a:pos x="8" y="384"/>
                </a:cxn>
                <a:cxn ang="0">
                  <a:pos x="104" y="672"/>
                </a:cxn>
                <a:cxn ang="0">
                  <a:pos x="632" y="816"/>
                </a:cxn>
                <a:cxn ang="0">
                  <a:pos x="1706" y="916"/>
                </a:cxn>
                <a:cxn ang="0">
                  <a:pos x="2588" y="909"/>
                </a:cxn>
                <a:cxn ang="0">
                  <a:pos x="3368" y="770"/>
                </a:cxn>
                <a:cxn ang="0">
                  <a:pos x="3512" y="576"/>
                </a:cxn>
              </a:cxnLst>
              <a:rect l="0" t="0" r="r" b="b"/>
              <a:pathLst>
                <a:path w="3522" h="933">
                  <a:moveTo>
                    <a:pt x="344" y="0"/>
                  </a:moveTo>
                  <a:cubicBezTo>
                    <a:pt x="252" y="16"/>
                    <a:pt x="160" y="32"/>
                    <a:pt x="104" y="96"/>
                  </a:cubicBezTo>
                  <a:cubicBezTo>
                    <a:pt x="48" y="160"/>
                    <a:pt x="8" y="288"/>
                    <a:pt x="8" y="384"/>
                  </a:cubicBezTo>
                  <a:cubicBezTo>
                    <a:pt x="8" y="480"/>
                    <a:pt x="0" y="600"/>
                    <a:pt x="104" y="672"/>
                  </a:cubicBezTo>
                  <a:cubicBezTo>
                    <a:pt x="208" y="744"/>
                    <a:pt x="365" y="775"/>
                    <a:pt x="632" y="816"/>
                  </a:cubicBezTo>
                  <a:cubicBezTo>
                    <a:pt x="899" y="857"/>
                    <a:pt x="1380" y="900"/>
                    <a:pt x="1706" y="916"/>
                  </a:cubicBezTo>
                  <a:cubicBezTo>
                    <a:pt x="2032" y="932"/>
                    <a:pt x="2311" y="933"/>
                    <a:pt x="2588" y="909"/>
                  </a:cubicBezTo>
                  <a:cubicBezTo>
                    <a:pt x="2865" y="885"/>
                    <a:pt x="3214" y="826"/>
                    <a:pt x="3368" y="770"/>
                  </a:cubicBezTo>
                  <a:cubicBezTo>
                    <a:pt x="3522" y="714"/>
                    <a:pt x="3482" y="616"/>
                    <a:pt x="3512" y="576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Line 61">
              <a:extLst>
                <a:ext uri="{FF2B5EF4-FFF2-40B4-BE49-F238E27FC236}">
                  <a16:creationId xmlns="" xmlns:a16="http://schemas.microsoft.com/office/drawing/2014/main" id="{2F157C19-CB03-45D4-883F-D21889DF6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216"/>
              <a:ext cx="384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Line 62">
              <a:extLst>
                <a:ext uri="{FF2B5EF4-FFF2-40B4-BE49-F238E27FC236}">
                  <a16:creationId xmlns="" xmlns:a16="http://schemas.microsoft.com/office/drawing/2014/main" id="{1BB37860-E06A-4502-93E9-3230E4751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216"/>
              <a:ext cx="336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" name="Line 63">
              <a:extLst>
                <a:ext uri="{FF2B5EF4-FFF2-40B4-BE49-F238E27FC236}">
                  <a16:creationId xmlns="" xmlns:a16="http://schemas.microsoft.com/office/drawing/2014/main" id="{9FE39ECE-3721-4444-BCDB-0C8875FAF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216"/>
              <a:ext cx="144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8" name="Line 64">
              <a:extLst>
                <a:ext uri="{FF2B5EF4-FFF2-40B4-BE49-F238E27FC236}">
                  <a16:creationId xmlns="" xmlns:a16="http://schemas.microsoft.com/office/drawing/2014/main" id="{CB7BE14E-2CE0-4247-9EE7-7F6EB6B3A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288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9" name="Line 65">
              <a:extLst>
                <a:ext uri="{FF2B5EF4-FFF2-40B4-BE49-F238E27FC236}">
                  <a16:creationId xmlns="" xmlns:a16="http://schemas.microsoft.com/office/drawing/2014/main" id="{D31F9963-883F-4868-93CE-9D715E967A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216"/>
              <a:ext cx="336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" name="Line 66">
              <a:extLst>
                <a:ext uri="{FF2B5EF4-FFF2-40B4-BE49-F238E27FC236}">
                  <a16:creationId xmlns="" xmlns:a16="http://schemas.microsoft.com/office/drawing/2014/main" id="{7B04F9C6-2E74-4127-9C03-9F947A752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216"/>
              <a:ext cx="96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797" y="1360147"/>
            <a:ext cx="462857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DDFB4F6-8EDB-4981-9B47-06FCF6E13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207" y="1493422"/>
            <a:ext cx="8650014" cy="5228053"/>
          </a:xfrm>
        </p:spPr>
        <p:txBody>
          <a:bodyPr>
            <a:normAutofit/>
          </a:bodyPr>
          <a:lstStyle/>
          <a:p>
            <a:pPr lvl="2"/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）使用密钥</a:t>
            </a:r>
          </a:p>
          <a:p>
            <a:pPr lvl="3"/>
            <a:r>
              <a:rPr lang="zh-CN" altLang="en-US" sz="2400"/>
              <a:t>在第</a:t>
            </a:r>
            <a:r>
              <a:rPr lang="en-US" altLang="zh-CN" sz="2400"/>
              <a:t>i+1</a:t>
            </a:r>
            <a:r>
              <a:rPr lang="zh-CN" altLang="en-US" sz="2400"/>
              <a:t>次迭代中，用</a:t>
            </a:r>
            <a:r>
              <a:rPr lang="en-US" altLang="zh-CN" sz="2400">
                <a:solidFill>
                  <a:srgbClr val="FF0066"/>
                </a:solidFill>
              </a:rPr>
              <a:t>48</a:t>
            </a:r>
            <a:r>
              <a:rPr lang="zh-CN" altLang="en-US" sz="2400">
                <a:solidFill>
                  <a:srgbClr val="FF0066"/>
                </a:solidFill>
              </a:rPr>
              <a:t>位二进制的密钥</a:t>
            </a:r>
            <a:r>
              <a:rPr lang="zh-CN" altLang="en-US" sz="2400"/>
              <a:t>（由</a:t>
            </a:r>
            <a:r>
              <a:rPr lang="en-US" altLang="zh-CN" sz="2400"/>
              <a:t>56</a:t>
            </a:r>
            <a:r>
              <a:rPr lang="zh-CN" altLang="en-US" sz="2400"/>
              <a:t>位密钥生成）</a:t>
            </a:r>
          </a:p>
          <a:p>
            <a:pPr lvl="3"/>
            <a:r>
              <a:rPr lang="en-US" altLang="zh-CN" sz="2400"/>
              <a:t>K</a:t>
            </a:r>
            <a:r>
              <a:rPr lang="zh-CN" altLang="en-US" sz="2400" baseline="30000"/>
              <a:t>（</a:t>
            </a:r>
            <a:r>
              <a:rPr lang="en-US" altLang="zh-CN" sz="2400" baseline="30000"/>
              <a:t>i+1</a:t>
            </a:r>
            <a:r>
              <a:rPr lang="zh-CN" altLang="en-US" sz="2400" baseline="30000"/>
              <a:t>）</a:t>
            </a:r>
            <a:r>
              <a:rPr lang="en-US" altLang="zh-CN" sz="2400"/>
              <a:t>=k1</a:t>
            </a:r>
            <a:r>
              <a:rPr lang="en-US" altLang="zh-CN" sz="2400" baseline="30000"/>
              <a:t>(i+1)</a:t>
            </a:r>
            <a:r>
              <a:rPr lang="en-US" altLang="zh-CN" sz="2400"/>
              <a:t>k2</a:t>
            </a:r>
            <a:r>
              <a:rPr lang="en-US" altLang="zh-CN" sz="2400" baseline="30000"/>
              <a:t>(i+1)</a:t>
            </a:r>
            <a:r>
              <a:rPr lang="en-US" altLang="zh-CN" sz="2400"/>
              <a:t>…k48</a:t>
            </a:r>
            <a:r>
              <a:rPr lang="en-US" altLang="zh-CN" sz="2400" baseline="30000"/>
              <a:t>(i+1)</a:t>
            </a:r>
            <a:endParaRPr lang="en-US" altLang="zh-CN" sz="2400"/>
          </a:p>
          <a:p>
            <a:pPr lvl="3"/>
            <a:r>
              <a:rPr lang="zh-CN" altLang="en-US" sz="2400"/>
              <a:t>与</a:t>
            </a:r>
            <a:r>
              <a:rPr lang="en-US" altLang="zh-CN" sz="2400"/>
              <a:t>E(R</a:t>
            </a:r>
            <a:r>
              <a:rPr lang="en-US" altLang="zh-CN" sz="2400" baseline="30000"/>
              <a:t>(i)</a:t>
            </a:r>
            <a:r>
              <a:rPr lang="en-US" altLang="zh-CN" sz="2400"/>
              <a:t>)</a:t>
            </a:r>
            <a:r>
              <a:rPr lang="zh-CN" altLang="en-US" sz="2400"/>
              <a:t>按位相加（逻辑</a:t>
            </a:r>
            <a:r>
              <a:rPr lang="zh-CN" altLang="en-US" sz="2400">
                <a:solidFill>
                  <a:srgbClr val="FF0066"/>
                </a:solidFill>
              </a:rPr>
              <a:t>异或</a:t>
            </a:r>
            <a:r>
              <a:rPr lang="zh-CN" altLang="en-US" sz="2400"/>
              <a:t>），输出仍是</a:t>
            </a:r>
            <a:r>
              <a:rPr lang="en-US" altLang="zh-CN" sz="2400"/>
              <a:t>48</a:t>
            </a:r>
            <a:r>
              <a:rPr lang="zh-CN" altLang="en-US" sz="2400"/>
              <a:t>位，共</a:t>
            </a:r>
            <a:r>
              <a:rPr lang="en-US" altLang="zh-CN" sz="2400"/>
              <a:t>8</a:t>
            </a:r>
            <a:r>
              <a:rPr lang="zh-CN" altLang="en-US" sz="2400"/>
              <a:t>行，每行</a:t>
            </a:r>
            <a:r>
              <a:rPr lang="en-US" altLang="zh-CN" sz="2400"/>
              <a:t>6</a:t>
            </a:r>
            <a:r>
              <a:rPr lang="zh-CN" altLang="en-US" sz="2400"/>
              <a:t>位。</a:t>
            </a:r>
            <a:endParaRPr lang="zh-CN" altLang="pt-BR" sz="2400"/>
          </a:p>
          <a:p>
            <a:pPr lvl="4"/>
            <a:r>
              <a:rPr lang="pt-BR" altLang="zh-CN" sz="2400"/>
              <a:t>Z 1:</a:t>
            </a:r>
            <a:r>
              <a:rPr lang="pt-BR" altLang="zh-CN" sz="2400">
                <a:solidFill>
                  <a:schemeClr val="hlink"/>
                </a:solidFill>
              </a:rPr>
              <a:t>r32</a:t>
            </a:r>
            <a:r>
              <a:rPr lang="pt-BR" altLang="zh-CN" sz="2400" baseline="30000">
                <a:solidFill>
                  <a:schemeClr val="hlink"/>
                </a:solidFill>
              </a:rPr>
              <a:t>(i) </a:t>
            </a:r>
            <a:r>
              <a:rPr lang="pt-BR" altLang="zh-CN" sz="2400">
                <a:solidFill>
                  <a:schemeClr val="hlink"/>
                </a:solidFill>
              </a:rPr>
              <a:t>⊕</a:t>
            </a:r>
            <a:r>
              <a:rPr lang="pt-BR" altLang="zh-CN" sz="2400" baseline="30000">
                <a:solidFill>
                  <a:schemeClr val="hlink"/>
                </a:solidFill>
              </a:rPr>
              <a:t> </a:t>
            </a:r>
            <a:r>
              <a:rPr lang="pt-BR" altLang="zh-CN" sz="2400">
                <a:solidFill>
                  <a:schemeClr val="hlink"/>
                </a:solidFill>
              </a:rPr>
              <a:t>k1</a:t>
            </a:r>
            <a:r>
              <a:rPr lang="pt-BR" altLang="zh-CN" sz="2400" baseline="30000">
                <a:solidFill>
                  <a:schemeClr val="hlink"/>
                </a:solidFill>
              </a:rPr>
              <a:t>(i+1)</a:t>
            </a:r>
            <a:r>
              <a:rPr lang="pt-BR" altLang="zh-CN" sz="2400"/>
              <a:t> </a:t>
            </a:r>
            <a:r>
              <a:rPr lang="pt-BR" altLang="zh-CN" sz="2400">
                <a:solidFill>
                  <a:srgbClr val="008000"/>
                </a:solidFill>
              </a:rPr>
              <a:t>r1</a:t>
            </a:r>
            <a:r>
              <a:rPr lang="pt-BR" altLang="zh-CN" sz="2400" baseline="30000">
                <a:solidFill>
                  <a:srgbClr val="008000"/>
                </a:solidFill>
              </a:rPr>
              <a:t>(i)</a:t>
            </a:r>
            <a:r>
              <a:rPr lang="pt-BR" altLang="zh-CN" sz="2400">
                <a:solidFill>
                  <a:srgbClr val="008000"/>
                </a:solidFill>
              </a:rPr>
              <a:t> ⊕k2</a:t>
            </a:r>
            <a:r>
              <a:rPr lang="pt-BR" altLang="zh-CN" sz="2400" baseline="30000">
                <a:solidFill>
                  <a:srgbClr val="008000"/>
                </a:solidFill>
              </a:rPr>
              <a:t>(i+1)</a:t>
            </a:r>
            <a:r>
              <a:rPr lang="pt-BR" altLang="zh-CN" sz="2400" baseline="30000"/>
              <a:t>  </a:t>
            </a:r>
            <a:r>
              <a:rPr lang="pt-BR" altLang="zh-CN" sz="2400"/>
              <a:t>… </a:t>
            </a:r>
            <a:r>
              <a:rPr lang="pt-BR" altLang="zh-CN" sz="2400">
                <a:solidFill>
                  <a:srgbClr val="3366FF"/>
                </a:solidFill>
              </a:rPr>
              <a:t>r5</a:t>
            </a:r>
            <a:r>
              <a:rPr lang="pt-BR" altLang="zh-CN" sz="2400" baseline="30000">
                <a:solidFill>
                  <a:srgbClr val="3366FF"/>
                </a:solidFill>
              </a:rPr>
              <a:t>(i)</a:t>
            </a:r>
            <a:r>
              <a:rPr lang="pt-BR" altLang="zh-CN" sz="2400">
                <a:solidFill>
                  <a:srgbClr val="3366FF"/>
                </a:solidFill>
              </a:rPr>
              <a:t> ⊕k6</a:t>
            </a:r>
            <a:r>
              <a:rPr lang="pt-BR" altLang="zh-CN" sz="2400" baseline="30000">
                <a:solidFill>
                  <a:srgbClr val="3366FF"/>
                </a:solidFill>
              </a:rPr>
              <a:t>(i+1)</a:t>
            </a:r>
          </a:p>
          <a:p>
            <a:pPr lvl="4"/>
            <a:r>
              <a:rPr lang="pt-BR" altLang="zh-CN" sz="2400"/>
              <a:t>Z 2:</a:t>
            </a:r>
            <a:r>
              <a:rPr lang="pt-BR" altLang="zh-CN" sz="2400">
                <a:solidFill>
                  <a:schemeClr val="hlink"/>
                </a:solidFill>
              </a:rPr>
              <a:t>r4</a:t>
            </a:r>
            <a:r>
              <a:rPr lang="pt-BR" altLang="zh-CN" sz="2400" baseline="30000">
                <a:solidFill>
                  <a:schemeClr val="hlink"/>
                </a:solidFill>
              </a:rPr>
              <a:t>(i) </a:t>
            </a:r>
            <a:r>
              <a:rPr lang="pt-BR" altLang="zh-CN" sz="2400">
                <a:solidFill>
                  <a:schemeClr val="hlink"/>
                </a:solidFill>
              </a:rPr>
              <a:t>⊕ k7</a:t>
            </a:r>
            <a:r>
              <a:rPr lang="pt-BR" altLang="zh-CN" sz="2400" baseline="30000">
                <a:solidFill>
                  <a:schemeClr val="hlink"/>
                </a:solidFill>
              </a:rPr>
              <a:t>(i+1)</a:t>
            </a:r>
            <a:r>
              <a:rPr lang="pt-BR" altLang="zh-CN" sz="2400"/>
              <a:t> </a:t>
            </a:r>
            <a:r>
              <a:rPr lang="pt-BR" altLang="zh-CN" sz="2400">
                <a:solidFill>
                  <a:srgbClr val="008000"/>
                </a:solidFill>
              </a:rPr>
              <a:t>r5</a:t>
            </a:r>
            <a:r>
              <a:rPr lang="pt-BR" altLang="zh-CN" sz="2400" baseline="30000">
                <a:solidFill>
                  <a:srgbClr val="008000"/>
                </a:solidFill>
              </a:rPr>
              <a:t>(i)</a:t>
            </a:r>
            <a:r>
              <a:rPr lang="pt-BR" altLang="zh-CN" sz="2400">
                <a:solidFill>
                  <a:srgbClr val="008000"/>
                </a:solidFill>
              </a:rPr>
              <a:t> ⊕ k8</a:t>
            </a:r>
            <a:r>
              <a:rPr lang="pt-BR" altLang="zh-CN" sz="2400" baseline="30000">
                <a:solidFill>
                  <a:srgbClr val="008000"/>
                </a:solidFill>
              </a:rPr>
              <a:t>(i+1) </a:t>
            </a:r>
            <a:r>
              <a:rPr lang="pt-BR" altLang="zh-CN" sz="2400"/>
              <a:t>… </a:t>
            </a:r>
            <a:r>
              <a:rPr lang="pt-BR" altLang="zh-CN" sz="2400">
                <a:solidFill>
                  <a:schemeClr val="folHlink"/>
                </a:solidFill>
              </a:rPr>
              <a:t>r9</a:t>
            </a:r>
            <a:r>
              <a:rPr lang="pt-BR" altLang="zh-CN" sz="2400" baseline="30000">
                <a:solidFill>
                  <a:schemeClr val="folHlink"/>
                </a:solidFill>
              </a:rPr>
              <a:t>(i)</a:t>
            </a:r>
            <a:r>
              <a:rPr lang="pt-BR" altLang="zh-CN" sz="2400">
                <a:solidFill>
                  <a:schemeClr val="folHlink"/>
                </a:solidFill>
              </a:rPr>
              <a:t> ⊕k12</a:t>
            </a:r>
            <a:r>
              <a:rPr lang="pt-BR" altLang="zh-CN" sz="2400" baseline="30000">
                <a:solidFill>
                  <a:schemeClr val="folHlink"/>
                </a:solidFill>
              </a:rPr>
              <a:t>(i+1)</a:t>
            </a:r>
          </a:p>
          <a:p>
            <a:pPr lvl="4"/>
            <a:r>
              <a:rPr lang="pt-BR" altLang="zh-CN" sz="2400"/>
              <a:t>…</a:t>
            </a:r>
          </a:p>
          <a:p>
            <a:pPr lvl="4"/>
            <a:r>
              <a:rPr lang="pt-BR" altLang="zh-CN" sz="2400"/>
              <a:t>Z 8 :</a:t>
            </a:r>
            <a:r>
              <a:rPr lang="pt-BR" altLang="zh-CN" sz="2400">
                <a:solidFill>
                  <a:schemeClr val="hlink"/>
                </a:solidFill>
              </a:rPr>
              <a:t>r28</a:t>
            </a:r>
            <a:r>
              <a:rPr lang="pt-BR" altLang="zh-CN" sz="2400" baseline="30000">
                <a:solidFill>
                  <a:schemeClr val="hlink"/>
                </a:solidFill>
              </a:rPr>
              <a:t>(i) </a:t>
            </a:r>
            <a:r>
              <a:rPr lang="pt-BR" altLang="zh-CN" sz="2400">
                <a:solidFill>
                  <a:schemeClr val="hlink"/>
                </a:solidFill>
              </a:rPr>
              <a:t>⊕k43</a:t>
            </a:r>
            <a:r>
              <a:rPr lang="pt-BR" altLang="zh-CN" sz="2400" baseline="30000">
                <a:solidFill>
                  <a:schemeClr val="hlink"/>
                </a:solidFill>
              </a:rPr>
              <a:t>(i+1)</a:t>
            </a:r>
            <a:r>
              <a:rPr lang="pt-BR" altLang="zh-CN" sz="2400"/>
              <a:t> </a:t>
            </a:r>
            <a:r>
              <a:rPr lang="pt-BR" altLang="zh-CN" sz="2400">
                <a:solidFill>
                  <a:srgbClr val="008000"/>
                </a:solidFill>
              </a:rPr>
              <a:t>r29</a:t>
            </a:r>
            <a:r>
              <a:rPr lang="pt-BR" altLang="zh-CN" sz="2400" baseline="30000">
                <a:solidFill>
                  <a:srgbClr val="008000"/>
                </a:solidFill>
              </a:rPr>
              <a:t>(i)</a:t>
            </a:r>
            <a:r>
              <a:rPr lang="pt-BR" altLang="zh-CN" sz="2400">
                <a:solidFill>
                  <a:srgbClr val="008000"/>
                </a:solidFill>
              </a:rPr>
              <a:t> ⊕k44</a:t>
            </a:r>
            <a:r>
              <a:rPr lang="pt-BR" altLang="zh-CN" sz="2400" baseline="30000">
                <a:solidFill>
                  <a:srgbClr val="008000"/>
                </a:solidFill>
              </a:rPr>
              <a:t>(i+1) </a:t>
            </a:r>
            <a:r>
              <a:rPr lang="pt-BR" altLang="zh-CN" sz="2400"/>
              <a:t>… </a:t>
            </a:r>
            <a:r>
              <a:rPr lang="pt-BR" altLang="zh-CN" sz="2400">
                <a:solidFill>
                  <a:schemeClr val="folHlink"/>
                </a:solidFill>
              </a:rPr>
              <a:t>r1</a:t>
            </a:r>
            <a:r>
              <a:rPr lang="pt-BR" altLang="zh-CN" sz="2400" baseline="30000">
                <a:solidFill>
                  <a:schemeClr val="folHlink"/>
                </a:solidFill>
              </a:rPr>
              <a:t>(i) </a:t>
            </a:r>
            <a:r>
              <a:rPr lang="pt-BR" altLang="zh-CN" sz="2400">
                <a:solidFill>
                  <a:schemeClr val="folHlink"/>
                </a:solidFill>
              </a:rPr>
              <a:t>⊕k48</a:t>
            </a:r>
            <a:r>
              <a:rPr lang="pt-BR" altLang="zh-CN" sz="2400" baseline="30000">
                <a:solidFill>
                  <a:schemeClr val="folHlink"/>
                </a:solidFill>
              </a:rPr>
              <a:t>(i+1)</a:t>
            </a:r>
            <a:endParaRPr lang="en-US" altLang="zh-CN" sz="2400" baseline="30000">
              <a:solidFill>
                <a:schemeClr val="folHlink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14" y="1022395"/>
            <a:ext cx="462857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6A4C1711-75AB-42F5-9D8A-7C34BCC88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26" y="1578544"/>
            <a:ext cx="8650014" cy="4517704"/>
          </a:xfrm>
        </p:spPr>
        <p:txBody>
          <a:bodyPr>
            <a:normAutofit lnSpcReduction="10000"/>
          </a:bodyPr>
          <a:lstStyle/>
          <a:p>
            <a:pPr marL="228600" lvl="2"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）</a:t>
            </a:r>
            <a:r>
              <a:rPr lang="en-US" altLang="zh-CN" sz="2800" dirty="0"/>
              <a:t>S</a:t>
            </a:r>
            <a:r>
              <a:rPr lang="zh-CN" altLang="en-US" sz="2800" dirty="0" smtClean="0"/>
              <a:t>盒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选择函数</a:t>
            </a:r>
            <a:endParaRPr lang="zh-CN" altLang="en-US" sz="2800" dirty="0"/>
          </a:p>
          <a:p>
            <a:pPr marL="228600" lvl="3">
              <a:lnSpc>
                <a:spcPct val="150000"/>
              </a:lnSpc>
            </a:pPr>
            <a:r>
              <a:rPr lang="en-US" altLang="zh-CN" sz="2800" dirty="0"/>
              <a:t>DES</a:t>
            </a:r>
            <a:r>
              <a:rPr lang="zh-CN" altLang="en-US" sz="2800" dirty="0"/>
              <a:t>中的</a:t>
            </a:r>
            <a:r>
              <a:rPr lang="en-US" altLang="zh-CN" sz="2800" dirty="0">
                <a:solidFill>
                  <a:srgbClr val="FF0066"/>
                </a:solidFill>
              </a:rPr>
              <a:t>S</a:t>
            </a:r>
            <a:r>
              <a:rPr lang="zh-CN" altLang="en-US" sz="2800" dirty="0">
                <a:solidFill>
                  <a:srgbClr val="FF0066"/>
                </a:solidFill>
              </a:rPr>
              <a:t>盒子</a:t>
            </a:r>
            <a:r>
              <a:rPr lang="zh-CN" altLang="en-US" sz="2800" dirty="0"/>
              <a:t>由</a:t>
            </a:r>
            <a:r>
              <a:rPr lang="en-US" altLang="zh-CN" sz="2800" dirty="0"/>
              <a:t>8</a:t>
            </a:r>
            <a:r>
              <a:rPr lang="zh-CN" altLang="en-US" sz="2800" dirty="0"/>
              <a:t>个子盒</a:t>
            </a:r>
            <a:r>
              <a:rPr lang="en-US" altLang="zh-CN" sz="2800" i="1" dirty="0">
                <a:solidFill>
                  <a:srgbClr val="FF0066"/>
                </a:solidFill>
              </a:rPr>
              <a:t>S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1</a:t>
            </a:r>
            <a:r>
              <a:rPr lang="en-US" altLang="zh-CN" sz="2800" i="1" dirty="0">
                <a:solidFill>
                  <a:srgbClr val="FF0066"/>
                </a:solidFill>
              </a:rPr>
              <a:t>,S..S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8</a:t>
            </a:r>
            <a:r>
              <a:rPr lang="zh-CN" altLang="en-US" sz="2800" dirty="0"/>
              <a:t>组成。</a:t>
            </a:r>
          </a:p>
          <a:p>
            <a:pPr marL="228600" lvl="3">
              <a:lnSpc>
                <a:spcPct val="150000"/>
              </a:lnSpc>
            </a:pPr>
            <a:r>
              <a:rPr lang="zh-CN" altLang="en-US" sz="2800" dirty="0"/>
              <a:t>将以上第</a:t>
            </a:r>
            <a:r>
              <a:rPr lang="en-US" altLang="zh-CN" sz="2800" i="1" dirty="0"/>
              <a:t>j</a:t>
            </a:r>
            <a:r>
              <a:rPr lang="zh-CN" altLang="en-US" sz="2800" dirty="0"/>
              <a:t>个</a:t>
            </a:r>
            <a:r>
              <a:rPr lang="en-US" altLang="zh-CN" sz="2800" dirty="0"/>
              <a:t>(</a:t>
            </a:r>
            <a:r>
              <a:rPr lang="en-US" altLang="zh-CN" sz="2800" i="1" dirty="0"/>
              <a:t>1≤j≤8</a:t>
            </a:r>
            <a:r>
              <a:rPr lang="en-US" altLang="zh-CN" sz="2800" dirty="0"/>
              <a:t>)6</a:t>
            </a:r>
            <a:r>
              <a:rPr lang="zh-CN" altLang="en-US" sz="2800" dirty="0"/>
              <a:t>位二进制的块</a:t>
            </a:r>
            <a:r>
              <a:rPr lang="en-US" altLang="zh-CN" sz="2800" i="1" dirty="0">
                <a:solidFill>
                  <a:srgbClr val="FF0066"/>
                </a:solidFill>
              </a:rPr>
              <a:t>Z 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j</a:t>
            </a:r>
            <a:r>
              <a:rPr lang="zh-CN" altLang="en-US" sz="2800" dirty="0">
                <a:solidFill>
                  <a:srgbClr val="FF0066"/>
                </a:solidFill>
              </a:rPr>
              <a:t>（</a:t>
            </a:r>
            <a:r>
              <a:rPr lang="en-US" altLang="zh-CN" sz="2800" i="1" dirty="0">
                <a:solidFill>
                  <a:srgbClr val="FF0066"/>
                </a:solidFill>
              </a:rPr>
              <a:t>Z 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j</a:t>
            </a:r>
            <a:r>
              <a:rPr lang="en-US" altLang="zh-CN" sz="2800" i="1" dirty="0">
                <a:solidFill>
                  <a:srgbClr val="FF0066"/>
                </a:solidFill>
              </a:rPr>
              <a:t>=z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j1</a:t>
            </a:r>
            <a:r>
              <a:rPr lang="en-US" altLang="zh-CN" sz="2800" i="1" dirty="0">
                <a:solidFill>
                  <a:srgbClr val="FF0066"/>
                </a:solidFill>
              </a:rPr>
              <a:t> z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j2</a:t>
            </a:r>
            <a:r>
              <a:rPr lang="en-US" altLang="zh-CN" sz="2800" i="1" dirty="0">
                <a:solidFill>
                  <a:srgbClr val="FF0066"/>
                </a:solidFill>
              </a:rPr>
              <a:t> z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j3</a:t>
            </a:r>
            <a:r>
              <a:rPr lang="en-US" altLang="zh-CN" sz="2800" i="1" dirty="0">
                <a:solidFill>
                  <a:srgbClr val="FF0066"/>
                </a:solidFill>
              </a:rPr>
              <a:t> z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j4</a:t>
            </a:r>
            <a:r>
              <a:rPr lang="en-US" altLang="zh-CN" sz="2800" i="1" dirty="0">
                <a:solidFill>
                  <a:srgbClr val="FF0066"/>
                </a:solidFill>
              </a:rPr>
              <a:t> z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j5</a:t>
            </a:r>
            <a:r>
              <a:rPr lang="en-US" altLang="zh-CN" sz="2800" i="1" dirty="0">
                <a:solidFill>
                  <a:srgbClr val="FF0066"/>
                </a:solidFill>
              </a:rPr>
              <a:t> z</a:t>
            </a:r>
            <a:r>
              <a:rPr lang="en-US" altLang="zh-CN" sz="2800" i="1" baseline="-25000" dirty="0">
                <a:solidFill>
                  <a:srgbClr val="FF0066"/>
                </a:solidFill>
              </a:rPr>
              <a:t>j6</a:t>
            </a:r>
            <a:r>
              <a:rPr lang="zh-CN" altLang="en-US" sz="2800" dirty="0">
                <a:solidFill>
                  <a:srgbClr val="FF0066"/>
                </a:solidFill>
              </a:rPr>
              <a:t>）</a:t>
            </a:r>
            <a:r>
              <a:rPr lang="zh-CN" altLang="en-US" sz="2800" dirty="0"/>
              <a:t>输入第</a:t>
            </a:r>
            <a:r>
              <a:rPr lang="en-US" altLang="zh-CN" sz="2800" i="1" dirty="0"/>
              <a:t>j</a:t>
            </a:r>
            <a:r>
              <a:rPr lang="zh-CN" altLang="en-US" sz="2800" dirty="0"/>
              <a:t>个选择函数</a:t>
            </a:r>
            <a:r>
              <a:rPr lang="en-US" altLang="zh-CN" sz="2800" i="1" dirty="0" err="1"/>
              <a:t>S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。</a:t>
            </a:r>
          </a:p>
          <a:p>
            <a:pPr marL="228600" lvl="3">
              <a:lnSpc>
                <a:spcPct val="150000"/>
              </a:lnSpc>
            </a:pPr>
            <a:r>
              <a:rPr lang="zh-CN" altLang="en-US" sz="2800" dirty="0"/>
              <a:t>选择函数</a:t>
            </a:r>
            <a:r>
              <a:rPr lang="en-US" altLang="zh-CN" sz="2800" i="1" dirty="0" err="1"/>
              <a:t>S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的功能是把</a:t>
            </a:r>
            <a:r>
              <a:rPr lang="en-US" altLang="zh-CN" sz="2800" dirty="0">
                <a:solidFill>
                  <a:srgbClr val="FF0066"/>
                </a:solidFill>
              </a:rPr>
              <a:t>6</a:t>
            </a:r>
            <a:r>
              <a:rPr lang="zh-CN" altLang="en-US" sz="2800" dirty="0">
                <a:solidFill>
                  <a:srgbClr val="FF0066"/>
                </a:solidFill>
              </a:rPr>
              <a:t>位输入变换成</a:t>
            </a:r>
            <a:r>
              <a:rPr lang="en-US" altLang="zh-CN" sz="2800" dirty="0">
                <a:solidFill>
                  <a:srgbClr val="FF0066"/>
                </a:solidFill>
              </a:rPr>
              <a:t>4</a:t>
            </a:r>
            <a:r>
              <a:rPr lang="zh-CN" altLang="en-US" sz="2800" dirty="0">
                <a:solidFill>
                  <a:srgbClr val="FF0066"/>
                </a:solidFill>
              </a:rPr>
              <a:t>位输出</a:t>
            </a:r>
            <a:r>
              <a:rPr lang="zh-CN" altLang="en-US" sz="2800" dirty="0"/>
              <a:t>，做法是</a:t>
            </a:r>
            <a:r>
              <a:rPr lang="zh-CN" altLang="en-US" sz="2800" dirty="0">
                <a:solidFill>
                  <a:srgbClr val="FF0066"/>
                </a:solidFill>
              </a:rPr>
              <a:t>以</a:t>
            </a:r>
            <a:r>
              <a:rPr lang="en-US" altLang="zh-CN" sz="2800" i="1" dirty="0">
                <a:solidFill>
                  <a:srgbClr val="003300"/>
                </a:solidFill>
              </a:rPr>
              <a:t>z</a:t>
            </a:r>
            <a:r>
              <a:rPr lang="en-US" altLang="zh-CN" sz="2800" i="1" baseline="-25000" dirty="0">
                <a:solidFill>
                  <a:srgbClr val="003300"/>
                </a:solidFill>
              </a:rPr>
              <a:t>j1</a:t>
            </a:r>
            <a:r>
              <a:rPr lang="en-US" altLang="zh-CN" sz="2800" i="1" dirty="0">
                <a:solidFill>
                  <a:srgbClr val="003300"/>
                </a:solidFill>
              </a:rPr>
              <a:t>z</a:t>
            </a:r>
            <a:r>
              <a:rPr lang="en-US" altLang="zh-CN" sz="2800" i="1" baseline="-25000" dirty="0">
                <a:solidFill>
                  <a:srgbClr val="003300"/>
                </a:solidFill>
              </a:rPr>
              <a:t>j6</a:t>
            </a:r>
            <a:r>
              <a:rPr lang="zh-CN" altLang="en-US" sz="2800" dirty="0">
                <a:solidFill>
                  <a:srgbClr val="FF0066"/>
                </a:solidFill>
              </a:rPr>
              <a:t>为行号</a:t>
            </a:r>
            <a:r>
              <a:rPr lang="zh-CN" altLang="en-US" sz="2800" dirty="0"/>
              <a:t>，</a:t>
            </a:r>
            <a:r>
              <a:rPr lang="en-US" altLang="zh-CN" sz="2800" i="1" dirty="0">
                <a:solidFill>
                  <a:srgbClr val="003300"/>
                </a:solidFill>
              </a:rPr>
              <a:t>z</a:t>
            </a:r>
            <a:r>
              <a:rPr lang="en-US" altLang="zh-CN" sz="2800" i="1" baseline="-25000" dirty="0">
                <a:solidFill>
                  <a:srgbClr val="003300"/>
                </a:solidFill>
              </a:rPr>
              <a:t>j2</a:t>
            </a:r>
            <a:r>
              <a:rPr lang="en-US" altLang="zh-CN" sz="2800" i="1" dirty="0">
                <a:solidFill>
                  <a:srgbClr val="003300"/>
                </a:solidFill>
              </a:rPr>
              <a:t> z</a:t>
            </a:r>
            <a:r>
              <a:rPr lang="en-US" altLang="zh-CN" sz="2800" i="1" baseline="-25000" dirty="0">
                <a:solidFill>
                  <a:srgbClr val="003300"/>
                </a:solidFill>
              </a:rPr>
              <a:t>j3</a:t>
            </a:r>
            <a:r>
              <a:rPr lang="en-US" altLang="zh-CN" sz="2800" i="1" dirty="0">
                <a:solidFill>
                  <a:srgbClr val="003300"/>
                </a:solidFill>
              </a:rPr>
              <a:t> z</a:t>
            </a:r>
            <a:r>
              <a:rPr lang="en-US" altLang="zh-CN" sz="2800" i="1" baseline="-25000" dirty="0">
                <a:solidFill>
                  <a:srgbClr val="003300"/>
                </a:solidFill>
              </a:rPr>
              <a:t>j4</a:t>
            </a:r>
            <a:r>
              <a:rPr lang="en-US" altLang="zh-CN" sz="2800" i="1" dirty="0">
                <a:solidFill>
                  <a:srgbClr val="003300"/>
                </a:solidFill>
              </a:rPr>
              <a:t> z</a:t>
            </a:r>
            <a:r>
              <a:rPr lang="en-US" altLang="zh-CN" sz="2800" i="1" baseline="-25000" dirty="0">
                <a:solidFill>
                  <a:srgbClr val="003300"/>
                </a:solidFill>
              </a:rPr>
              <a:t>j5</a:t>
            </a:r>
            <a:r>
              <a:rPr lang="zh-CN" altLang="en-US" sz="2800" dirty="0">
                <a:solidFill>
                  <a:srgbClr val="FF0066"/>
                </a:solidFill>
              </a:rPr>
              <a:t>为列号</a:t>
            </a:r>
            <a:r>
              <a:rPr lang="zh-CN" altLang="en-US" sz="2800" dirty="0"/>
              <a:t>，查找</a:t>
            </a:r>
            <a:r>
              <a:rPr lang="en-US" altLang="zh-CN" sz="2800" i="1" dirty="0" err="1"/>
              <a:t>S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，行列交叉处即是要输出的</a:t>
            </a:r>
            <a:r>
              <a:rPr lang="en-US" altLang="zh-CN" sz="2800" dirty="0"/>
              <a:t>4</a:t>
            </a:r>
            <a:r>
              <a:rPr lang="zh-CN" altLang="en-US" sz="2800" dirty="0"/>
              <a:t>位二进制数。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669" y="1249661"/>
            <a:ext cx="462857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85609B58-612B-43F0-AAF5-E89482F27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559" y="1477149"/>
            <a:ext cx="8744881" cy="3455750"/>
          </a:xfrm>
        </p:spPr>
        <p:txBody>
          <a:bodyPr>
            <a:normAutofit/>
          </a:bodyPr>
          <a:lstStyle/>
          <a:p>
            <a:pPr lvl="3">
              <a:lnSpc>
                <a:spcPct val="100000"/>
              </a:lnSpc>
            </a:pPr>
            <a:r>
              <a:rPr lang="zh-CN" altLang="en-US" sz="2400" dirty="0"/>
              <a:t>以</a:t>
            </a:r>
            <a:r>
              <a:rPr lang="en-US" altLang="zh-CN" sz="2400" dirty="0"/>
              <a:t>S1</a:t>
            </a:r>
            <a:r>
              <a:rPr lang="zh-CN" altLang="en-US" sz="2400" dirty="0"/>
              <a:t>为例说明其功能：在</a:t>
            </a:r>
            <a:r>
              <a:rPr lang="en-US" altLang="zh-CN" sz="2400" dirty="0"/>
              <a:t>S1</a:t>
            </a:r>
            <a:r>
              <a:rPr lang="zh-CN" altLang="en-US" sz="2400" dirty="0"/>
              <a:t>中，共有</a:t>
            </a:r>
            <a:r>
              <a:rPr lang="en-US" altLang="zh-CN" sz="2400" dirty="0"/>
              <a:t>4</a:t>
            </a:r>
            <a:r>
              <a:rPr lang="zh-CN" altLang="en-US" sz="2400" dirty="0"/>
              <a:t>行数据，命名为</a:t>
            </a:r>
            <a:r>
              <a:rPr lang="en-US" altLang="zh-CN" sz="2400" dirty="0"/>
              <a:t>0,1,2,3</a:t>
            </a:r>
            <a:r>
              <a:rPr lang="zh-CN" altLang="en-US" sz="2400" dirty="0"/>
              <a:t>行；每行有</a:t>
            </a:r>
            <a:r>
              <a:rPr lang="en-US" altLang="zh-CN" sz="2400" dirty="0"/>
              <a:t>16</a:t>
            </a:r>
            <a:r>
              <a:rPr lang="zh-CN" altLang="en-US" sz="2400" dirty="0"/>
              <a:t>列，命名为</a:t>
            </a:r>
            <a:r>
              <a:rPr lang="en-US" altLang="zh-CN" sz="2400" dirty="0"/>
              <a:t>0,1,2,3,......,14,15</a:t>
            </a:r>
            <a:r>
              <a:rPr lang="zh-CN" altLang="en-US" sz="2400" dirty="0"/>
              <a:t>列。</a:t>
            </a:r>
          </a:p>
          <a:p>
            <a:pPr lvl="3">
              <a:lnSpc>
                <a:spcPct val="100000"/>
              </a:lnSpc>
            </a:pPr>
            <a:r>
              <a:rPr lang="zh-CN" altLang="en-US" sz="2400" dirty="0"/>
              <a:t>现设输入为： </a:t>
            </a:r>
            <a:r>
              <a:rPr lang="en-US" altLang="zh-CN" sz="2400" dirty="0"/>
              <a:t>D</a:t>
            </a:r>
            <a:r>
              <a:rPr lang="zh-CN" altLang="en-US" sz="2400" dirty="0"/>
              <a:t>＝</a:t>
            </a:r>
            <a:r>
              <a:rPr lang="en-US" altLang="zh-CN" sz="2400" dirty="0">
                <a:solidFill>
                  <a:srgbClr val="008000"/>
                </a:solidFill>
              </a:rPr>
              <a:t>1</a:t>
            </a:r>
            <a:r>
              <a:rPr lang="en-US" altLang="zh-CN" sz="2400" dirty="0">
                <a:solidFill>
                  <a:srgbClr val="FF0066"/>
                </a:solidFill>
              </a:rPr>
              <a:t>0110</a:t>
            </a:r>
            <a:r>
              <a:rPr lang="en-US" altLang="zh-CN" sz="2400" dirty="0">
                <a:solidFill>
                  <a:srgbClr val="008000"/>
                </a:solidFill>
              </a:rPr>
              <a:t>0</a:t>
            </a:r>
            <a:r>
              <a:rPr lang="zh-CN" altLang="en-US" sz="2400" dirty="0"/>
              <a:t>，令行＝</a:t>
            </a:r>
            <a:r>
              <a:rPr lang="en-US" altLang="zh-CN" sz="2400" dirty="0">
                <a:solidFill>
                  <a:srgbClr val="008000"/>
                </a:solidFill>
              </a:rPr>
              <a:t>10</a:t>
            </a:r>
            <a:r>
              <a:rPr lang="zh-CN" altLang="en-US" sz="2400" dirty="0"/>
              <a:t>，列＝</a:t>
            </a:r>
            <a:r>
              <a:rPr lang="en-US" altLang="zh-CN" sz="2400" dirty="0">
                <a:solidFill>
                  <a:srgbClr val="FF0066"/>
                </a:solidFill>
              </a:rPr>
              <a:t>0110</a:t>
            </a:r>
            <a:r>
              <a:rPr lang="zh-CN" altLang="en-US" sz="2400" dirty="0"/>
              <a:t>，坐标为</a:t>
            </a:r>
            <a:r>
              <a:rPr lang="en-US" altLang="zh-CN" sz="2400" dirty="0"/>
              <a:t>(2,6)</a:t>
            </a:r>
            <a:r>
              <a:rPr lang="zh-CN" altLang="en-US" sz="2400" dirty="0"/>
              <a:t>，然后在</a:t>
            </a:r>
            <a:r>
              <a:rPr lang="en-US" altLang="zh-CN" sz="2400" dirty="0"/>
              <a:t>S1</a:t>
            </a:r>
            <a:r>
              <a:rPr lang="zh-CN" altLang="en-US" sz="2400" dirty="0"/>
              <a:t>表中查得对应的数为</a:t>
            </a:r>
            <a:r>
              <a:rPr lang="en-US" altLang="zh-CN" sz="2400" dirty="0"/>
              <a:t>2</a:t>
            </a:r>
            <a:r>
              <a:rPr lang="zh-CN" altLang="en-US" sz="2400" dirty="0"/>
              <a:t>，以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位二进制表示为</a:t>
            </a:r>
            <a:r>
              <a:rPr lang="en-US" altLang="zh-CN" sz="2400" dirty="0">
                <a:solidFill>
                  <a:srgbClr val="003300"/>
                </a:solidFill>
              </a:rPr>
              <a:t>0010</a:t>
            </a:r>
            <a:r>
              <a:rPr lang="zh-CN" altLang="en-US" sz="2400" dirty="0"/>
              <a:t>，此即选择函数</a:t>
            </a:r>
            <a:r>
              <a:rPr lang="en-US" altLang="zh-CN" sz="2400" dirty="0"/>
              <a:t>S1</a:t>
            </a:r>
            <a:r>
              <a:rPr lang="zh-CN" altLang="en-US" sz="2400" dirty="0"/>
              <a:t>的输出。由此可见，</a:t>
            </a:r>
            <a:r>
              <a:rPr lang="zh-CN" altLang="en-US" sz="2400" dirty="0">
                <a:solidFill>
                  <a:srgbClr val="003300"/>
                </a:solidFill>
              </a:rPr>
              <a:t>选择函数实现了替换</a:t>
            </a:r>
            <a:r>
              <a:rPr lang="zh-CN" altLang="en-US" sz="2400" dirty="0"/>
              <a:t>。 </a:t>
            </a:r>
          </a:p>
          <a:p>
            <a:pPr lvl="3">
              <a:lnSpc>
                <a:spcPct val="100000"/>
              </a:lnSpc>
            </a:pPr>
            <a:r>
              <a:rPr lang="zh-CN" altLang="en-US" sz="2400" dirty="0"/>
              <a:t>下面是选择函数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</a:t>
            </a:r>
            <a:r>
              <a:rPr lang="zh-CN" altLang="en-US" sz="2400" dirty="0"/>
              <a:t>，</a:t>
            </a:r>
            <a:r>
              <a:rPr lang="en-US" altLang="zh-CN" sz="2400" dirty="0"/>
              <a:t>2…8)</a:t>
            </a:r>
            <a:r>
              <a:rPr lang="zh-CN" altLang="en-US" sz="2400" dirty="0"/>
              <a:t>的功能表：</a:t>
            </a:r>
          </a:p>
        </p:txBody>
      </p:sp>
      <p:graphicFrame>
        <p:nvGraphicFramePr>
          <p:cNvPr id="8" name="Group 1043">
            <a:extLst>
              <a:ext uri="{FF2B5EF4-FFF2-40B4-BE49-F238E27FC236}">
                <a16:creationId xmlns="" xmlns:a16="http://schemas.microsoft.com/office/drawing/2014/main" id="{48D57A78-9C58-4B3C-A8F1-8E1663099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76003"/>
              </p:ext>
            </p:extLst>
          </p:nvPr>
        </p:nvGraphicFramePr>
        <p:xfrm>
          <a:off x="842648" y="4843354"/>
          <a:ext cx="7691438" cy="1826895"/>
        </p:xfrm>
        <a:graphic>
          <a:graphicData uri="http://schemas.openxmlformats.org/drawingml/2006/table">
            <a:tbl>
              <a:tblPr/>
              <a:tblGrid>
                <a:gridCol w="4524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4291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6196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D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D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903">
            <a:extLst>
              <a:ext uri="{FF2B5EF4-FFF2-40B4-BE49-F238E27FC236}">
                <a16:creationId xmlns="" xmlns:a16="http://schemas.microsoft.com/office/drawing/2014/main" id="{049C1A8D-CCCB-4244-A3BF-D87551257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048" y="4535379"/>
            <a:ext cx="1509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folHlink"/>
                </a:solidFill>
                <a:latin typeface="等线" panose="02010600030101010101" pitchFamily="2" charset="-122"/>
              </a:rPr>
              <a:t>选择函数</a:t>
            </a:r>
            <a:r>
              <a:rPr lang="en-US" altLang="zh-CN" sz="2000" b="1">
                <a:solidFill>
                  <a:schemeClr val="folHlink"/>
                </a:solidFill>
                <a:latin typeface="等线" panose="02010600030101010101" pitchFamily="2" charset="-122"/>
              </a:rPr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1029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252104EA-F638-463F-8E65-9897A274E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207" y="1655544"/>
            <a:ext cx="8650014" cy="5065931"/>
          </a:xfrm>
        </p:spPr>
        <p:txBody>
          <a:bodyPr>
            <a:normAutofit/>
          </a:bodyPr>
          <a:lstStyle/>
          <a:p>
            <a:pPr marL="266700" lvl="2">
              <a:lnSpc>
                <a:spcPct val="10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盒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选择函数</a:t>
            </a:r>
            <a:r>
              <a:rPr lang="zh-CN" altLang="en-US" sz="2800" dirty="0"/>
              <a:t>输出的拼接与置换</a:t>
            </a:r>
          </a:p>
          <a:p>
            <a:pPr marL="266700" lvl="3">
              <a:lnSpc>
                <a:spcPct val="100000"/>
              </a:lnSpc>
            </a:pPr>
            <a:r>
              <a:rPr lang="zh-CN" altLang="en-US" sz="2400" dirty="0"/>
              <a:t>八个选择函数</a:t>
            </a:r>
            <a:r>
              <a:rPr lang="en-US" altLang="zh-CN" sz="2400" i="1" dirty="0" err="1"/>
              <a:t>S</a:t>
            </a:r>
            <a:r>
              <a:rPr lang="en-US" altLang="zh-CN" sz="2400" i="1" baseline="-25000" dirty="0" err="1"/>
              <a:t>j</a:t>
            </a:r>
            <a:r>
              <a:rPr lang="en-US" altLang="zh-CN" sz="2400" i="1" dirty="0"/>
              <a:t>(1≤j≤8)</a:t>
            </a:r>
            <a:r>
              <a:rPr lang="zh-CN" altLang="en-US" sz="2400" dirty="0"/>
              <a:t>的输出拼接为</a:t>
            </a:r>
            <a:r>
              <a:rPr lang="en-US" altLang="zh-CN" sz="2400" dirty="0">
                <a:solidFill>
                  <a:schemeClr val="hlink"/>
                </a:solidFill>
              </a:rPr>
              <a:t>4×8=32</a:t>
            </a:r>
            <a:r>
              <a:rPr lang="zh-CN" altLang="en-US" sz="2400" dirty="0"/>
              <a:t>位二进制数据区组</a:t>
            </a:r>
            <a:br>
              <a:rPr lang="zh-CN" altLang="en-US" sz="2400" dirty="0"/>
            </a:br>
            <a:r>
              <a:rPr lang="en-US" altLang="zh-CN" sz="2400" i="1" dirty="0">
                <a:solidFill>
                  <a:srgbClr val="FF00FF"/>
                </a:solidFill>
              </a:rPr>
              <a:t>y1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FF00FF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)</a:t>
            </a:r>
            <a:r>
              <a:rPr lang="en-US" altLang="zh-CN" sz="2400" i="1" dirty="0">
                <a:solidFill>
                  <a:srgbClr val="FF00FF"/>
                </a:solidFill>
              </a:rPr>
              <a:t>y2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FF00FF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)</a:t>
            </a:r>
            <a:r>
              <a:rPr lang="en-US" altLang="zh-CN" sz="2400" i="1" dirty="0">
                <a:solidFill>
                  <a:srgbClr val="FF00FF"/>
                </a:solidFill>
              </a:rPr>
              <a:t>…y32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FF00FF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)</a:t>
            </a:r>
          </a:p>
          <a:p>
            <a:pPr marL="266700" lvl="3">
              <a:lnSpc>
                <a:spcPct val="100000"/>
              </a:lnSpc>
            </a:pPr>
            <a:r>
              <a:rPr lang="zh-CN" altLang="en-US" sz="2400" dirty="0"/>
              <a:t>把它作为换位函数</a:t>
            </a:r>
            <a:r>
              <a:rPr lang="en-US" altLang="zh-CN" sz="2400" dirty="0"/>
              <a:t>P</a:t>
            </a:r>
            <a:r>
              <a:rPr lang="zh-CN" altLang="en-US" sz="2400" dirty="0"/>
              <a:t>的输入，得到输出</a:t>
            </a:r>
            <a:br>
              <a:rPr lang="zh-CN" altLang="en-US" sz="2400" dirty="0"/>
            </a:br>
            <a:r>
              <a:rPr lang="en-US" altLang="zh-CN" sz="2400" i="1" dirty="0">
                <a:solidFill>
                  <a:srgbClr val="FF00FF"/>
                </a:solidFill>
              </a:rPr>
              <a:t>X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FF00FF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)</a:t>
            </a:r>
            <a:r>
              <a:rPr lang="en-US" altLang="zh-CN" sz="2400" i="1" dirty="0">
                <a:solidFill>
                  <a:srgbClr val="FF00FF"/>
                </a:solidFill>
              </a:rPr>
              <a:t>= x1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FF00FF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)</a:t>
            </a:r>
            <a:r>
              <a:rPr lang="en-US" altLang="zh-CN" sz="2400" i="1" dirty="0">
                <a:solidFill>
                  <a:srgbClr val="FF00FF"/>
                </a:solidFill>
              </a:rPr>
              <a:t>x2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FF00FF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)</a:t>
            </a:r>
            <a:r>
              <a:rPr lang="en-US" altLang="zh-CN" sz="2400" i="1" dirty="0">
                <a:solidFill>
                  <a:srgbClr val="FF00FF"/>
                </a:solidFill>
              </a:rPr>
              <a:t>…x32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FF00FF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)</a:t>
            </a:r>
            <a:r>
              <a:rPr lang="en-US" altLang="zh-CN" sz="2400" i="1" dirty="0">
                <a:solidFill>
                  <a:srgbClr val="FF00FF"/>
                </a:solidFill>
              </a:rPr>
              <a:t> = y16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FF00FF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)</a:t>
            </a:r>
            <a:r>
              <a:rPr lang="en-US" altLang="zh-CN" sz="2400" i="1" dirty="0">
                <a:solidFill>
                  <a:srgbClr val="FF00FF"/>
                </a:solidFill>
              </a:rPr>
              <a:t>y7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FF00FF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)</a:t>
            </a:r>
            <a:r>
              <a:rPr lang="en-US" altLang="zh-CN" sz="2400" i="1" dirty="0">
                <a:solidFill>
                  <a:srgbClr val="FF00FF"/>
                </a:solidFill>
              </a:rPr>
              <a:t>…y25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FF00FF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FF00FF"/>
                </a:solidFill>
              </a:rPr>
              <a:t>)</a:t>
            </a:r>
            <a:endParaRPr lang="en-US" altLang="zh-CN" sz="2400" i="1" dirty="0">
              <a:solidFill>
                <a:srgbClr val="FF00FF"/>
              </a:solidFill>
            </a:endParaRPr>
          </a:p>
          <a:p>
            <a:pPr marL="266700" lvl="3">
              <a:lnSpc>
                <a:spcPct val="100000"/>
              </a:lnSpc>
            </a:pPr>
            <a:r>
              <a:rPr lang="zh-CN" altLang="en-US" sz="2400" dirty="0" smtClean="0"/>
              <a:t>换位</a:t>
            </a:r>
            <a:r>
              <a:rPr lang="zh-CN" altLang="en-US" sz="2400" dirty="0"/>
              <a:t>表</a:t>
            </a:r>
            <a:r>
              <a:rPr lang="en-US" altLang="zh-CN" sz="2400" dirty="0"/>
              <a:t>P</a:t>
            </a:r>
            <a:r>
              <a:rPr lang="zh-CN" altLang="en-US" sz="2400" dirty="0"/>
              <a:t>是：</a:t>
            </a:r>
          </a:p>
        </p:txBody>
      </p:sp>
      <p:graphicFrame>
        <p:nvGraphicFramePr>
          <p:cNvPr id="8" name="Group 266">
            <a:extLst>
              <a:ext uri="{FF2B5EF4-FFF2-40B4-BE49-F238E27FC236}">
                <a16:creationId xmlns="" xmlns:a16="http://schemas.microsoft.com/office/drawing/2014/main" id="{9DB24DF7-05F7-4F6B-9707-DAF82D9C5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26504"/>
              </p:ext>
            </p:extLst>
          </p:nvPr>
        </p:nvGraphicFramePr>
        <p:xfrm>
          <a:off x="527990" y="4713300"/>
          <a:ext cx="7617048" cy="838200"/>
        </p:xfrm>
        <a:graphic>
          <a:graphicData uri="http://schemas.openxmlformats.org/drawingml/2006/table">
            <a:tbl>
              <a:tblPr/>
              <a:tblGrid>
                <a:gridCol w="476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6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0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60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60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60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606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606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606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606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7606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7606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7606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7606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7606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7606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69" y="1409671"/>
            <a:ext cx="462857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1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E84FF0E-C033-4A2F-9663-B63AAA66D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26" y="1493423"/>
            <a:ext cx="4162862" cy="4844550"/>
          </a:xfrm>
        </p:spPr>
        <p:txBody>
          <a:bodyPr>
            <a:normAutofit/>
          </a:bodyPr>
          <a:lstStyle/>
          <a:p>
            <a:pPr marL="228600" lvl="2" algn="just"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）每轮输出</a:t>
            </a:r>
          </a:p>
          <a:p>
            <a:pPr marL="228600" lvl="3" algn="just">
              <a:lnSpc>
                <a:spcPct val="150000"/>
              </a:lnSpc>
            </a:pPr>
            <a:r>
              <a:rPr lang="zh-CN" altLang="en-US" sz="2400" dirty="0"/>
              <a:t>把</a:t>
            </a:r>
            <a:r>
              <a:rPr lang="en-US" altLang="zh-CN" sz="2400" i="1" dirty="0">
                <a:solidFill>
                  <a:srgbClr val="CC3300"/>
                </a:solidFill>
              </a:rPr>
              <a:t>L</a:t>
            </a:r>
            <a:r>
              <a:rPr lang="en-US" altLang="zh-CN" sz="2400" i="1" baseline="30000" dirty="0">
                <a:solidFill>
                  <a:srgbClr val="CC3300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CC3300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CC3300"/>
                </a:solidFill>
              </a:rPr>
              <a:t>)</a:t>
            </a:r>
            <a:r>
              <a:rPr lang="zh-CN" altLang="en-US" sz="2400" dirty="0"/>
              <a:t>与</a:t>
            </a:r>
            <a:r>
              <a:rPr lang="en-US" altLang="zh-CN" sz="2400" i="1" dirty="0">
                <a:solidFill>
                  <a:srgbClr val="CC3300"/>
                </a:solidFill>
              </a:rPr>
              <a:t>X</a:t>
            </a:r>
            <a:r>
              <a:rPr lang="en-US" altLang="zh-CN" sz="2400" i="1" baseline="30000" dirty="0">
                <a:solidFill>
                  <a:srgbClr val="CC3300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CC3300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CC3300"/>
                </a:solidFill>
              </a:rPr>
              <a:t>)</a:t>
            </a:r>
            <a:r>
              <a:rPr lang="zh-CN" altLang="en-US" sz="2400" dirty="0"/>
              <a:t>按位相加，形成</a:t>
            </a:r>
            <a:r>
              <a:rPr lang="en-US" altLang="zh-CN" sz="2400" i="1" dirty="0">
                <a:solidFill>
                  <a:srgbClr val="CC3300"/>
                </a:solidFill>
              </a:rPr>
              <a:t>R</a:t>
            </a:r>
            <a:r>
              <a:rPr lang="en-US" altLang="zh-CN" sz="2400" i="1" baseline="30000" dirty="0">
                <a:solidFill>
                  <a:srgbClr val="CC3300"/>
                </a:solidFill>
              </a:rPr>
              <a:t>(i+1)</a:t>
            </a:r>
            <a:r>
              <a:rPr lang="zh-CN" altLang="en-US" sz="2400" dirty="0"/>
              <a:t>，且令</a:t>
            </a:r>
            <a:r>
              <a:rPr lang="en-US" altLang="zh-CN" sz="2400" i="1" dirty="0">
                <a:solidFill>
                  <a:srgbClr val="CC3300"/>
                </a:solidFill>
              </a:rPr>
              <a:t>R</a:t>
            </a:r>
            <a:r>
              <a:rPr lang="en-US" altLang="zh-CN" sz="2400" i="1" baseline="30000" dirty="0">
                <a:solidFill>
                  <a:srgbClr val="CC3300"/>
                </a:solidFill>
              </a:rPr>
              <a:t>(</a:t>
            </a:r>
            <a:r>
              <a:rPr lang="en-US" altLang="zh-CN" sz="2400" i="1" baseline="30000" dirty="0" err="1">
                <a:solidFill>
                  <a:srgbClr val="CC3300"/>
                </a:solidFill>
              </a:rPr>
              <a:t>i</a:t>
            </a:r>
            <a:r>
              <a:rPr lang="en-US" altLang="zh-CN" sz="2400" i="1" baseline="30000" dirty="0">
                <a:solidFill>
                  <a:srgbClr val="CC3300"/>
                </a:solidFill>
              </a:rPr>
              <a:t>)</a:t>
            </a:r>
            <a:r>
              <a:rPr lang="zh-CN" altLang="en-US" sz="2400" dirty="0"/>
              <a:t>为</a:t>
            </a:r>
            <a:r>
              <a:rPr lang="en-US" altLang="zh-CN" sz="2400" i="1" dirty="0">
                <a:solidFill>
                  <a:srgbClr val="CC3300"/>
                </a:solidFill>
              </a:rPr>
              <a:t>L</a:t>
            </a:r>
            <a:r>
              <a:rPr lang="en-US" altLang="zh-CN" sz="2400" i="1" baseline="30000" dirty="0">
                <a:solidFill>
                  <a:srgbClr val="CC3300"/>
                </a:solidFill>
              </a:rPr>
              <a:t>(i+1)</a:t>
            </a:r>
            <a:r>
              <a:rPr lang="zh-CN" altLang="en-US" sz="2400" dirty="0"/>
              <a:t>，即得到经第</a:t>
            </a:r>
            <a:r>
              <a:rPr lang="en-US" altLang="zh-CN" sz="2400" i="1" dirty="0"/>
              <a:t>i+1</a:t>
            </a:r>
            <a:r>
              <a:rPr lang="zh-CN" altLang="en-US" sz="2400" dirty="0"/>
              <a:t>次迭代加密后的输出</a:t>
            </a:r>
            <a:r>
              <a:rPr lang="en-US" altLang="zh-CN" sz="2400" i="1" dirty="0"/>
              <a:t>L</a:t>
            </a:r>
            <a:r>
              <a:rPr lang="en-US" altLang="zh-CN" sz="2400" i="1" baseline="30000" dirty="0"/>
              <a:t>(i+1)</a:t>
            </a:r>
            <a:r>
              <a:rPr lang="en-US" altLang="zh-CN" sz="2400" i="1" dirty="0"/>
              <a:t>R</a:t>
            </a:r>
            <a:r>
              <a:rPr lang="en-US" altLang="zh-CN" sz="2400" i="1" baseline="30000" dirty="0"/>
              <a:t>(i+1)</a:t>
            </a:r>
            <a:r>
              <a:rPr lang="zh-CN" altLang="en-US" sz="2400" dirty="0" smtClean="0"/>
              <a:t>，</a:t>
            </a:r>
            <a:endParaRPr lang="en-US" altLang="zh-CN" sz="2400" dirty="0"/>
          </a:p>
          <a:p>
            <a:pPr marL="228600" lvl="3" algn="just">
              <a:lnSpc>
                <a:spcPct val="150000"/>
              </a:lnSpc>
            </a:pPr>
            <a:r>
              <a:rPr lang="pt-BR" altLang="zh-CN" sz="2400" i="1" dirty="0">
                <a:solidFill>
                  <a:srgbClr val="CC3300"/>
                </a:solidFill>
              </a:rPr>
              <a:t>L</a:t>
            </a:r>
            <a:r>
              <a:rPr lang="pt-BR" altLang="zh-CN" sz="2400" i="1" baseline="30000" dirty="0">
                <a:solidFill>
                  <a:srgbClr val="CC3300"/>
                </a:solidFill>
              </a:rPr>
              <a:t>(i+1)</a:t>
            </a:r>
            <a:r>
              <a:rPr lang="pt-BR" altLang="zh-CN" sz="2400" i="1" dirty="0">
                <a:solidFill>
                  <a:srgbClr val="CC3300"/>
                </a:solidFill>
              </a:rPr>
              <a:t>= R</a:t>
            </a:r>
            <a:r>
              <a:rPr lang="pt-BR" altLang="zh-CN" sz="2400" i="1" baseline="30000" dirty="0">
                <a:solidFill>
                  <a:srgbClr val="CC3300"/>
                </a:solidFill>
              </a:rPr>
              <a:t>(i)</a:t>
            </a:r>
          </a:p>
          <a:p>
            <a:pPr marL="228600" lvl="3" algn="just">
              <a:lnSpc>
                <a:spcPct val="150000"/>
              </a:lnSpc>
            </a:pPr>
            <a:r>
              <a:rPr lang="pt-BR" altLang="zh-CN" sz="2400" i="1" dirty="0">
                <a:solidFill>
                  <a:srgbClr val="CC3300"/>
                </a:solidFill>
              </a:rPr>
              <a:t>R</a:t>
            </a:r>
            <a:r>
              <a:rPr lang="pt-BR" altLang="zh-CN" sz="2400" i="1" baseline="30000" dirty="0">
                <a:solidFill>
                  <a:srgbClr val="CC3300"/>
                </a:solidFill>
              </a:rPr>
              <a:t>(i+1)</a:t>
            </a:r>
            <a:r>
              <a:rPr lang="pt-BR" altLang="zh-CN" sz="2400" i="1" dirty="0">
                <a:solidFill>
                  <a:srgbClr val="CC3300"/>
                </a:solidFill>
              </a:rPr>
              <a:t>= L</a:t>
            </a:r>
            <a:r>
              <a:rPr lang="pt-BR" altLang="zh-CN" sz="2400" i="1" baseline="30000" dirty="0">
                <a:solidFill>
                  <a:srgbClr val="CC3300"/>
                </a:solidFill>
              </a:rPr>
              <a:t>(i)</a:t>
            </a:r>
            <a:r>
              <a:rPr lang="pt-BR" altLang="zh-CN" sz="2400" dirty="0">
                <a:solidFill>
                  <a:srgbClr val="CC3300"/>
                </a:solidFill>
              </a:rPr>
              <a:t>⊕</a:t>
            </a:r>
            <a:r>
              <a:rPr lang="pt-BR" altLang="zh-CN" sz="2400" i="1" dirty="0">
                <a:solidFill>
                  <a:srgbClr val="CC3300"/>
                </a:solidFill>
              </a:rPr>
              <a:t>f(R</a:t>
            </a:r>
            <a:r>
              <a:rPr lang="pt-BR" altLang="zh-CN" sz="2400" i="1" baseline="30000" dirty="0">
                <a:solidFill>
                  <a:srgbClr val="CC3300"/>
                </a:solidFill>
              </a:rPr>
              <a:t>(i)</a:t>
            </a:r>
            <a:r>
              <a:rPr lang="zh-CN" altLang="pt-BR" sz="2400" i="1" dirty="0">
                <a:solidFill>
                  <a:srgbClr val="CC3300"/>
                </a:solidFill>
              </a:rPr>
              <a:t>，</a:t>
            </a:r>
            <a:r>
              <a:rPr lang="pt-BR" altLang="zh-CN" sz="2400" i="1" dirty="0">
                <a:solidFill>
                  <a:srgbClr val="CC3300"/>
                </a:solidFill>
              </a:rPr>
              <a:t>K</a:t>
            </a:r>
            <a:r>
              <a:rPr lang="pt-BR" altLang="zh-CN" sz="2400" i="1" baseline="30000" dirty="0">
                <a:solidFill>
                  <a:srgbClr val="CC3300"/>
                </a:solidFill>
              </a:rPr>
              <a:t>(i+1)</a:t>
            </a:r>
            <a:r>
              <a:rPr lang="pt-BR" altLang="zh-CN" sz="2400" i="1" dirty="0">
                <a:solidFill>
                  <a:srgbClr val="CC3300"/>
                </a:solidFill>
              </a:rPr>
              <a:t>) </a:t>
            </a:r>
            <a:endParaRPr lang="en-US" altLang="zh-CN" sz="2400" i="1" dirty="0">
              <a:solidFill>
                <a:srgbClr val="CC3300"/>
              </a:solidFill>
            </a:endParaRPr>
          </a:p>
          <a:p>
            <a:pPr marL="0" lvl="3" indent="0" algn="just">
              <a:lnSpc>
                <a:spcPct val="150000"/>
              </a:lnSpc>
              <a:buNone/>
            </a:pPr>
            <a:r>
              <a:rPr lang="zh-CN" altLang="en-US" sz="2400" dirty="0"/>
              <a:t>其中，</a:t>
            </a:r>
            <a:r>
              <a:rPr lang="pt-BR" altLang="zh-CN" sz="2400" i="1" dirty="0" smtClean="0"/>
              <a:t>i=0</a:t>
            </a:r>
            <a:r>
              <a:rPr lang="zh-CN" altLang="pt-BR" sz="2400" i="1" dirty="0"/>
              <a:t>，</a:t>
            </a:r>
            <a:r>
              <a:rPr lang="pt-BR" altLang="zh-CN" sz="2400" i="1" dirty="0"/>
              <a:t>1</a:t>
            </a:r>
            <a:r>
              <a:rPr lang="zh-CN" altLang="pt-BR" sz="2400" i="1" dirty="0"/>
              <a:t>，</a:t>
            </a:r>
            <a:r>
              <a:rPr lang="pt-BR" altLang="zh-CN" sz="2400" i="1" dirty="0"/>
              <a:t>2</a:t>
            </a:r>
            <a:r>
              <a:rPr lang="zh-CN" altLang="pt-BR" sz="2400" i="1" dirty="0"/>
              <a:t>，</a:t>
            </a:r>
            <a:r>
              <a:rPr lang="pt-BR" altLang="zh-CN" sz="2400" i="1" dirty="0"/>
              <a:t>…</a:t>
            </a:r>
            <a:r>
              <a:rPr lang="zh-CN" altLang="pt-BR" sz="2400" i="1" dirty="0"/>
              <a:t>，</a:t>
            </a:r>
            <a:r>
              <a:rPr lang="pt-BR" altLang="zh-CN" sz="2400" i="1" dirty="0" smtClean="0"/>
              <a:t>15</a:t>
            </a:r>
            <a:endParaRPr lang="pt-BR" altLang="zh-CN" sz="2400" i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29" y="1572841"/>
            <a:ext cx="462857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7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CC7681B-6090-4BD7-8F8E-34EDD3E347F9}"/>
              </a:ext>
            </a:extLst>
          </p:cNvPr>
          <p:cNvGrpSpPr>
            <a:grpSpLocks/>
          </p:cNvGrpSpPr>
          <p:nvPr/>
        </p:nvGrpSpPr>
        <p:grpSpPr bwMode="auto">
          <a:xfrm>
            <a:off x="395016" y="1063004"/>
            <a:ext cx="8666163" cy="5708650"/>
            <a:chOff x="301" y="480"/>
            <a:chExt cx="5459" cy="3596"/>
          </a:xfrm>
        </p:grpSpPr>
        <p:sp>
          <p:nvSpPr>
            <p:cNvPr id="8" name="Text Box 4">
              <a:extLst>
                <a:ext uri="{FF2B5EF4-FFF2-40B4-BE49-F238E27FC236}">
                  <a16:creationId xmlns="" xmlns:a16="http://schemas.microsoft.com/office/drawing/2014/main" id="{F7E6D447-77B1-4B69-8743-89DFF36A5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" y="698"/>
              <a:ext cx="5184" cy="337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indent="625475">
                <a:lnSpc>
                  <a:spcPct val="160000"/>
                </a:lnSpc>
              </a:pP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可以看出，</a:t>
              </a:r>
              <a:r>
                <a:rPr lang="en-US" altLang="zh-CN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DES</a:t>
              </a: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密码体制的每一次迭代都</a:t>
              </a:r>
              <a:r>
                <a:rPr lang="zh-CN" altLang="en-US" sz="2400" b="1" dirty="0">
                  <a:solidFill>
                    <a:srgbClr val="6600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用替代法和换位法对上一次迭代的输出进行加密变换。</a:t>
              </a:r>
            </a:p>
            <a:p>
              <a:pPr indent="625475">
                <a:lnSpc>
                  <a:spcPct val="160000"/>
                </a:lnSpc>
              </a:pP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在硬件实现时：用替代盒实现替代函数</a:t>
              </a:r>
              <a:r>
                <a:rPr lang="en-US" altLang="zh-CN" sz="2400" b="1" i="1" dirty="0" err="1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Sj</a:t>
              </a:r>
              <a:r>
                <a:rPr lang="en-US" altLang="zh-CN" sz="2400" b="1" i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(1≤j≤8)</a:t>
              </a: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，用换位盒实现换位函数</a:t>
              </a:r>
              <a:r>
                <a:rPr lang="en-US" altLang="zh-CN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</a:t>
              </a: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。</a:t>
              </a:r>
            </a:p>
            <a:p>
              <a:pPr indent="625475">
                <a:lnSpc>
                  <a:spcPct val="160000"/>
                </a:lnSpc>
              </a:pP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为了使最后输出的密码文与原始输入的明码文没有明显的函数关系，</a:t>
              </a:r>
              <a:r>
                <a:rPr lang="en-US" altLang="zh-CN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DES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算法采用</a:t>
              </a:r>
              <a:r>
                <a:rPr lang="en-US" altLang="zh-CN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16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次迭代</a:t>
              </a: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。</a:t>
              </a:r>
            </a:p>
            <a:p>
              <a:pPr indent="625475">
                <a:lnSpc>
                  <a:spcPct val="160000"/>
                </a:lnSpc>
              </a:pP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在前</a:t>
              </a:r>
              <a:r>
                <a:rPr lang="en-US" altLang="zh-CN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15</a:t>
              </a: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次迭代中，</a:t>
              </a:r>
              <a:r>
                <a:rPr lang="en-US" altLang="zh-CN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</a:t>
              </a:r>
              <a:r>
                <a:rPr lang="en-US" altLang="zh-CN" sz="2400" b="1" baseline="30000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</a:t>
              </a:r>
              <a:r>
                <a:rPr lang="en-US" altLang="zh-CN" sz="2400" b="1" baseline="30000" dirty="0" err="1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</a:t>
              </a:r>
              <a:r>
                <a:rPr lang="en-US" altLang="zh-CN" sz="2400" b="1" baseline="30000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表示左</a:t>
              </a:r>
              <a:r>
                <a:rPr lang="en-US" altLang="zh-CN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32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位</a:t>
              </a: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，</a:t>
              </a:r>
              <a:r>
                <a:rPr lang="en-US" altLang="zh-CN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</a:t>
              </a:r>
              <a:r>
                <a:rPr lang="en-US" altLang="zh-CN" sz="2400" b="1" baseline="30000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</a:t>
              </a:r>
              <a:r>
                <a:rPr lang="en-US" altLang="zh-CN" sz="2400" b="1" baseline="30000" dirty="0" err="1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</a:t>
              </a:r>
              <a:r>
                <a:rPr lang="en-US" altLang="zh-CN" sz="2400" b="1" baseline="30000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表示右</a:t>
              </a:r>
              <a:r>
                <a:rPr lang="en-US" altLang="zh-CN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32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位</a:t>
              </a: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。最后一次迭代，</a:t>
              </a:r>
              <a:r>
                <a:rPr lang="en-US" altLang="zh-CN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</a:t>
              </a:r>
              <a:r>
                <a:rPr lang="en-US" altLang="zh-CN" sz="2400" b="1" baseline="30000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(16)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表示右</a:t>
              </a:r>
              <a:r>
                <a:rPr lang="en-US" altLang="zh-CN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32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位</a:t>
              </a: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，</a:t>
              </a:r>
              <a:r>
                <a:rPr lang="en-US" altLang="zh-CN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</a:t>
              </a:r>
              <a:r>
                <a:rPr lang="en-US" altLang="zh-CN" sz="2400" b="1" baseline="30000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(16)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表示左</a:t>
              </a:r>
              <a:r>
                <a:rPr lang="en-US" altLang="zh-CN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32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位</a:t>
              </a: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，即在最后一次迭代时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不再左右交换</a:t>
              </a:r>
              <a:r>
                <a:rPr lang="zh-CN" altLang="en-US" sz="2400" b="1" dirty="0">
                  <a:solidFill>
                    <a:srgbClr val="00666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，以保证加密和解密的</a:t>
              </a:r>
              <a:r>
                <a:rPr lang="zh-CN" altLang="en-US" sz="2400" b="1" dirty="0">
                  <a:solidFill>
                    <a:schemeClr val="hlin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对称性。</a:t>
              </a:r>
            </a:p>
          </p:txBody>
        </p:sp>
        <p:pic>
          <p:nvPicPr>
            <p:cNvPr id="13" name="Picture 5" descr="CG3DC">
              <a:extLst>
                <a:ext uri="{FF2B5EF4-FFF2-40B4-BE49-F238E27FC236}">
                  <a16:creationId xmlns="" xmlns:a16="http://schemas.microsoft.com/office/drawing/2014/main" id="{F8FF36B2-6295-4D3B-8963-8E6F0519B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393964">
              <a:off x="5184" y="480"/>
              <a:ext cx="576" cy="34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201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B6333A8E-70BA-4A81-AB2A-900779911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207" y="1409670"/>
            <a:ext cx="8650014" cy="5311805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）逆初始变换</a:t>
            </a:r>
          </a:p>
          <a:p>
            <a:pPr lvl="3">
              <a:lnSpc>
                <a:spcPct val="100000"/>
              </a:lnSpc>
            </a:pPr>
            <a:r>
              <a:rPr lang="zh-CN" altLang="en-US" sz="2400" dirty="0"/>
              <a:t>用</a:t>
            </a:r>
            <a:r>
              <a:rPr lang="en-US" altLang="zh-CN" sz="2400" dirty="0"/>
              <a:t>IP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 </a:t>
            </a:r>
            <a:r>
              <a:rPr lang="zh-CN" altLang="en-US" sz="2400" dirty="0"/>
              <a:t>表示，它和</a:t>
            </a:r>
            <a:r>
              <a:rPr lang="en-US" altLang="zh-CN" sz="2400" dirty="0"/>
              <a:t>IP</a:t>
            </a:r>
            <a:r>
              <a:rPr lang="zh-CN" altLang="en-US" sz="2400" dirty="0"/>
              <a:t>互逆。</a:t>
            </a:r>
            <a:endParaRPr lang="en-US" altLang="zh-CN" sz="2400" dirty="0"/>
          </a:p>
          <a:p>
            <a:pPr lvl="3">
              <a:lnSpc>
                <a:spcPct val="100000"/>
              </a:lnSpc>
            </a:pPr>
            <a:r>
              <a:rPr lang="zh-CN" altLang="en-US" sz="2400" dirty="0"/>
              <a:t>逆初始变换</a:t>
            </a:r>
            <a:r>
              <a:rPr lang="en-US" altLang="zh-CN" sz="2400" dirty="0"/>
              <a:t>IP</a:t>
            </a:r>
            <a:r>
              <a:rPr lang="en-US" altLang="zh-CN" sz="2400" baseline="30000" dirty="0"/>
              <a:t>-1</a:t>
            </a:r>
            <a:r>
              <a:rPr lang="zh-CN" altLang="en-US" sz="2400" dirty="0"/>
              <a:t>表：</a:t>
            </a:r>
          </a:p>
        </p:txBody>
      </p:sp>
      <p:graphicFrame>
        <p:nvGraphicFramePr>
          <p:cNvPr id="14" name="Object 834">
            <a:extLst>
              <a:ext uri="{FF2B5EF4-FFF2-40B4-BE49-F238E27FC236}">
                <a16:creationId xmlns="" xmlns:a16="http://schemas.microsoft.com/office/drawing/2014/main" id="{453C38BF-51DB-4800-A4D3-7C572B22C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24160"/>
              </p:ext>
            </p:extLst>
          </p:nvPr>
        </p:nvGraphicFramePr>
        <p:xfrm>
          <a:off x="283779" y="3139208"/>
          <a:ext cx="3042356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工作表" r:id="rId3" imgW="2304241" imgH="2109338" progId="Excel.Sheet.8">
                  <p:embed/>
                </p:oleObj>
              </mc:Choice>
              <mc:Fallback>
                <p:oleObj name="工作表" r:id="rId3" imgW="2304241" imgH="2109338" progId="Excel.Sheet.8">
                  <p:embed/>
                  <p:pic>
                    <p:nvPicPr>
                      <p:cNvPr id="14" name="Object 834">
                        <a:extLst>
                          <a:ext uri="{FF2B5EF4-FFF2-40B4-BE49-F238E27FC236}">
                            <a16:creationId xmlns="" xmlns:a16="http://schemas.microsoft.com/office/drawing/2014/main" id="{453C38BF-51DB-4800-A4D3-7C572B22C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79" y="3139208"/>
                        <a:ext cx="3042356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Group 30">
            <a:extLst>
              <a:ext uri="{FF2B5EF4-FFF2-40B4-BE49-F238E27FC236}">
                <a16:creationId xmlns="" xmlns:a16="http://schemas.microsoft.com/office/drawing/2014/main" id="{84196BEC-FECD-436F-B625-1C33E93A6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06621"/>
              </p:ext>
            </p:extLst>
          </p:nvPr>
        </p:nvGraphicFramePr>
        <p:xfrm>
          <a:off x="4882592" y="2905211"/>
          <a:ext cx="4038600" cy="295656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27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47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37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9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17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57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66FF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442">
            <a:extLst>
              <a:ext uri="{FF2B5EF4-FFF2-40B4-BE49-F238E27FC236}">
                <a16:creationId xmlns="" xmlns:a16="http://schemas.microsoft.com/office/drawing/2014/main" id="{2E6B8C5B-C094-45C2-AC5B-A268354F6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64856"/>
              </p:ext>
            </p:extLst>
          </p:nvPr>
        </p:nvGraphicFramePr>
        <p:xfrm>
          <a:off x="1458716" y="3422052"/>
          <a:ext cx="2971800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工作表" r:id="rId5" imgW="2304241" imgH="2109338" progId="Excel.Sheet.8">
                  <p:embed/>
                </p:oleObj>
              </mc:Choice>
              <mc:Fallback>
                <p:oleObj name="工作表" r:id="rId5" imgW="2304241" imgH="2109338" progId="Excel.Sheet.8">
                  <p:embed/>
                  <p:pic>
                    <p:nvPicPr>
                      <p:cNvPr id="13" name="Object 442">
                        <a:extLst>
                          <a:ext uri="{FF2B5EF4-FFF2-40B4-BE49-F238E27FC236}">
                            <a16:creationId xmlns="" xmlns:a16="http://schemas.microsoft.com/office/drawing/2014/main" id="{2E6B8C5B-C094-45C2-AC5B-A268354F6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716" y="3422052"/>
                        <a:ext cx="2971800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353C1E4A-45F0-443D-9616-C7A55D41D546}"/>
              </a:ext>
            </a:extLst>
          </p:cNvPr>
          <p:cNvSpPr/>
          <p:nvPr/>
        </p:nvSpPr>
        <p:spPr>
          <a:xfrm>
            <a:off x="4080678" y="4730044"/>
            <a:ext cx="428554" cy="42382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0ECC1208-D5E5-4420-85CD-6021B3BF7EDE}"/>
              </a:ext>
            </a:extLst>
          </p:cNvPr>
          <p:cNvSpPr/>
          <p:nvPr/>
        </p:nvSpPr>
        <p:spPr>
          <a:xfrm>
            <a:off x="296538" y="3094603"/>
            <a:ext cx="428554" cy="42382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E60A3047-4C53-47E3-9386-89DFAE661D18}"/>
              </a:ext>
            </a:extLst>
          </p:cNvPr>
          <p:cNvSpPr/>
          <p:nvPr/>
        </p:nvSpPr>
        <p:spPr>
          <a:xfrm>
            <a:off x="629205" y="5482554"/>
            <a:ext cx="428554" cy="42382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43A42C30-1874-44BC-8C86-3B9AE28155AA}"/>
              </a:ext>
            </a:extLst>
          </p:cNvPr>
          <p:cNvSpPr/>
          <p:nvPr/>
        </p:nvSpPr>
        <p:spPr>
          <a:xfrm>
            <a:off x="1458716" y="3390562"/>
            <a:ext cx="428554" cy="42382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5174E999-96A9-4834-8569-B0015FCA4FE7}"/>
              </a:ext>
            </a:extLst>
          </p:cNvPr>
          <p:cNvSpPr/>
          <p:nvPr/>
        </p:nvSpPr>
        <p:spPr>
          <a:xfrm>
            <a:off x="4882592" y="2862354"/>
            <a:ext cx="428554" cy="42382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007F779B-708D-4FD5-BD7A-A792E14905EC}"/>
              </a:ext>
            </a:extLst>
          </p:cNvPr>
          <p:cNvSpPr/>
          <p:nvPr/>
        </p:nvSpPr>
        <p:spPr>
          <a:xfrm>
            <a:off x="5326710" y="5451065"/>
            <a:ext cx="428554" cy="42382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D8B8A2B-B911-499C-8880-9C47E97AF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207" y="1626669"/>
            <a:ext cx="8744881" cy="2958031"/>
          </a:xfrm>
        </p:spPr>
        <p:txBody>
          <a:bodyPr>
            <a:noAutofit/>
          </a:bodyPr>
          <a:lstStyle/>
          <a:p>
            <a:pPr marL="0" lvl="2" indent="0">
              <a:lnSpc>
                <a:spcPct val="11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8</a:t>
            </a:r>
            <a:r>
              <a:rPr lang="zh-CN" altLang="en-US" sz="2400" dirty="0"/>
              <a:t>）子密钥</a:t>
            </a:r>
            <a:r>
              <a:rPr lang="en-US" altLang="zh-CN" sz="2400" dirty="0"/>
              <a:t>K</a:t>
            </a:r>
            <a:r>
              <a:rPr lang="en-US" altLang="zh-CN" sz="2400" baseline="30000" dirty="0"/>
              <a:t>(</a:t>
            </a:r>
            <a:r>
              <a:rPr lang="en-US" altLang="zh-CN" sz="2400" baseline="30000" dirty="0" err="1"/>
              <a:t>i</a:t>
            </a:r>
            <a:r>
              <a:rPr lang="en-US" altLang="zh-CN" sz="2400" baseline="30000" dirty="0"/>
              <a:t>)</a:t>
            </a:r>
            <a:r>
              <a:rPr lang="en-US" altLang="zh-CN" sz="2400" dirty="0"/>
              <a:t>(48bit)</a:t>
            </a:r>
            <a:r>
              <a:rPr lang="zh-CN" altLang="en-US" sz="2400" dirty="0"/>
              <a:t>的生成算法</a:t>
            </a:r>
          </a:p>
          <a:p>
            <a:pPr marL="0" lvl="3" indent="0">
              <a:lnSpc>
                <a:spcPct val="150000"/>
              </a:lnSpc>
            </a:pPr>
            <a:r>
              <a:rPr lang="zh-CN" altLang="en-US" sz="2400" dirty="0"/>
              <a:t>密钥计算的目的在于产生</a:t>
            </a:r>
            <a:r>
              <a:rPr lang="zh-CN" altLang="en-US" sz="2400" dirty="0">
                <a:solidFill>
                  <a:schemeClr val="hlink"/>
                </a:solidFill>
              </a:rPr>
              <a:t>加密和解密时所需要的</a:t>
            </a:r>
            <a:r>
              <a:rPr lang="en-US" altLang="zh-CN" sz="2400" dirty="0">
                <a:solidFill>
                  <a:schemeClr val="hlink"/>
                </a:solidFill>
              </a:rPr>
              <a:t>16</a:t>
            </a:r>
            <a:r>
              <a:rPr lang="zh-CN" altLang="en-US" sz="2400" dirty="0">
                <a:solidFill>
                  <a:schemeClr val="hlink"/>
                </a:solidFill>
              </a:rPr>
              <a:t>个子密钥</a:t>
            </a:r>
            <a:r>
              <a:rPr lang="zh-CN" altLang="en-US" sz="2400" dirty="0"/>
              <a:t>，记作</a:t>
            </a:r>
            <a:r>
              <a:rPr lang="en-US" altLang="zh-CN" sz="2400" dirty="0"/>
              <a:t>K</a:t>
            </a:r>
            <a:r>
              <a:rPr lang="en-US" altLang="zh-CN" sz="2400" baseline="30000" dirty="0"/>
              <a:t>(</a:t>
            </a:r>
            <a:r>
              <a:rPr lang="en-US" altLang="zh-CN" sz="2400" baseline="30000" dirty="0" err="1"/>
              <a:t>i</a:t>
            </a:r>
            <a:r>
              <a:rPr lang="en-US" altLang="zh-CN" sz="2400" baseline="30000" dirty="0"/>
              <a:t>)</a:t>
            </a:r>
            <a:r>
              <a:rPr lang="zh-CN" altLang="en-US" sz="2400" dirty="0"/>
              <a:t>。</a:t>
            </a:r>
          </a:p>
          <a:p>
            <a:pPr marL="0" lvl="3" indent="0">
              <a:lnSpc>
                <a:spcPct val="150000"/>
              </a:lnSpc>
            </a:pPr>
            <a:r>
              <a:rPr lang="zh-CN" altLang="en-US" sz="2400" dirty="0"/>
              <a:t>初始密钥</a:t>
            </a:r>
            <a:r>
              <a:rPr lang="en-US" altLang="zh-CN" sz="2400" dirty="0"/>
              <a:t>Key</a:t>
            </a:r>
            <a:r>
              <a:rPr lang="zh-CN" altLang="en-US" sz="2400" dirty="0"/>
              <a:t>值为</a:t>
            </a:r>
            <a:r>
              <a:rPr lang="en-US" altLang="zh-CN" sz="2400" dirty="0"/>
              <a:t>64</a:t>
            </a:r>
            <a:r>
              <a:rPr lang="zh-CN" altLang="en-US" sz="2400" dirty="0"/>
              <a:t>位，但第</a:t>
            </a:r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en-US" altLang="zh-CN" sz="2400" dirty="0"/>
              <a:t>16</a:t>
            </a:r>
            <a:r>
              <a:rPr lang="zh-CN" altLang="en-US" sz="2400" dirty="0"/>
              <a:t>、</a:t>
            </a:r>
            <a:r>
              <a:rPr lang="en-US" altLang="zh-CN" sz="2400" dirty="0"/>
              <a:t>......64</a:t>
            </a:r>
            <a:r>
              <a:rPr lang="zh-CN" altLang="en-US" sz="2400" dirty="0"/>
              <a:t>位是奇偶校验位，不参与</a:t>
            </a:r>
            <a:r>
              <a:rPr lang="en-US" altLang="zh-CN" sz="2400" dirty="0"/>
              <a:t>DES</a:t>
            </a:r>
            <a:r>
              <a:rPr lang="zh-CN" altLang="en-US" sz="2400" dirty="0"/>
              <a:t>运算，实际可用</a:t>
            </a:r>
            <a:r>
              <a:rPr lang="en-US" altLang="zh-CN" sz="2400" dirty="0">
                <a:solidFill>
                  <a:schemeClr val="hlink"/>
                </a:solidFill>
              </a:rPr>
              <a:t>56</a:t>
            </a:r>
            <a:r>
              <a:rPr lang="zh-CN" altLang="en-US" sz="2400" dirty="0">
                <a:solidFill>
                  <a:schemeClr val="hlink"/>
                </a:solidFill>
              </a:rPr>
              <a:t>位</a:t>
            </a:r>
            <a:r>
              <a:rPr lang="zh-CN" altLang="en-US" sz="2400" dirty="0" smtClean="0"/>
              <a:t>。</a:t>
            </a:r>
            <a:endParaRPr lang="en-US" altLang="zh-CN" sz="2400" baseline="-25000" dirty="0"/>
          </a:p>
        </p:txBody>
      </p:sp>
      <p:graphicFrame>
        <p:nvGraphicFramePr>
          <p:cNvPr id="8" name="Object 834">
            <a:extLst>
              <a:ext uri="{FF2B5EF4-FFF2-40B4-BE49-F238E27FC236}">
                <a16:creationId xmlns="" xmlns:a16="http://schemas.microsoft.com/office/drawing/2014/main" id="{453C38BF-51DB-4800-A4D3-7C572B22C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041339"/>
              </p:ext>
            </p:extLst>
          </p:nvPr>
        </p:nvGraphicFramePr>
        <p:xfrm>
          <a:off x="4582647" y="3883651"/>
          <a:ext cx="3042356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工作表" r:id="rId3" imgW="2304241" imgH="2109338" progId="Excel.Sheet.8">
                  <p:embed/>
                </p:oleObj>
              </mc:Choice>
              <mc:Fallback>
                <p:oleObj name="工作表" r:id="rId3" imgW="2304241" imgH="210933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647" y="3883651"/>
                        <a:ext cx="3042356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239000" y="3784600"/>
            <a:ext cx="457200" cy="2857500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71" y="4584700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主密钥（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64 bit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="" xmlns:a16="http://schemas.microsoft.com/office/drawing/2014/main" id="{A43F5893-9CA7-4F83-BAE0-3D17C61BE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71" y="5118100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去除奇偶检验位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99A066BC-0AB8-4178-8845-22D8E1C0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71" y="5651500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实际密钥（</a:t>
            </a:r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56 bit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cxnSp>
        <p:nvCxnSpPr>
          <p:cNvPr id="16" name="AutoShape 17">
            <a:extLst>
              <a:ext uri="{FF2B5EF4-FFF2-40B4-BE49-F238E27FC236}">
                <a16:creationId xmlns="" xmlns:a16="http://schemas.microsoft.com/office/drawing/2014/main" id="{FB9A510C-F29A-4DD8-BEDD-6C68F94D2803}"/>
              </a:ext>
            </a:extLst>
          </p:cNvPr>
          <p:cNvCxnSpPr>
            <a:cxnSpLocks noChangeShapeType="1"/>
            <a:stCxn id="13" idx="2"/>
            <a:endCxn id="14" idx="0"/>
          </p:cNvCxnSpPr>
          <p:nvPr/>
        </p:nvCxnSpPr>
        <p:spPr bwMode="auto">
          <a:xfrm>
            <a:off x="2263871" y="49657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18">
            <a:extLst>
              <a:ext uri="{FF2B5EF4-FFF2-40B4-BE49-F238E27FC236}">
                <a16:creationId xmlns="" xmlns:a16="http://schemas.microsoft.com/office/drawing/2014/main" id="{194D0668-BA94-4940-8EA2-51592A974D9F}"/>
              </a:ext>
            </a:extLst>
          </p:cNvPr>
          <p:cNvCxnSpPr>
            <a:cxnSpLocks noChangeShapeType="1"/>
            <a:stCxn id="14" idx="2"/>
            <a:endCxn id="15" idx="0"/>
          </p:cNvCxnSpPr>
          <p:nvPr/>
        </p:nvCxnSpPr>
        <p:spPr bwMode="auto">
          <a:xfrm>
            <a:off x="2263871" y="54991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879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A9498D-83CC-45DE-8DDE-EA7A3BD3D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6" y="1503680"/>
            <a:ext cx="4851268" cy="36424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5EEF715-5D80-448C-B8AF-1E38796CF4EC}"/>
              </a:ext>
            </a:extLst>
          </p:cNvPr>
          <p:cNvSpPr/>
          <p:nvPr/>
        </p:nvSpPr>
        <p:spPr>
          <a:xfrm>
            <a:off x="5348134" y="914305"/>
            <a:ext cx="3596640" cy="502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Claude Shannon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（克劳德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香农）是现代计算机和信息技术中的关键人物。他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岁时， 硕士论文中阐述了如何</a:t>
            </a:r>
            <a:r>
              <a:rPr lang="zh-CN" altLang="en-US" dirty="0">
                <a:solidFill>
                  <a:srgbClr val="FF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使用计算机中的二进制来执行所有的逻辑功能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，被称为“所有数字电脑的基础概念”。</a:t>
            </a:r>
            <a:endParaRPr lang="zh-CN" altLang="en-US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岁，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Shannon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发表了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通信的数学理论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保密通信的信息理论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，介绍了二进制信息单位“</a:t>
            </a:r>
            <a:r>
              <a:rPr lang="zh-CN" altLang="en-US" dirty="0">
                <a:solidFill>
                  <a:srgbClr val="FF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比特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”这个概念，讲述了</a:t>
            </a:r>
            <a:r>
              <a:rPr lang="zh-CN" altLang="en-US" dirty="0">
                <a:solidFill>
                  <a:srgbClr val="FF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信息可以如何被量化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，提出来</a:t>
            </a:r>
            <a:r>
              <a:rPr lang="zh-CN" altLang="en-US" dirty="0">
                <a:solidFill>
                  <a:srgbClr val="FF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信息熵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安全容量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FF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信道容量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等概念。</a:t>
            </a:r>
            <a:endParaRPr lang="zh-CN" altLang="en-US" b="0" i="0" dirty="0">
              <a:solidFill>
                <a:srgbClr val="666666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7104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25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bldLvl="0" animBg="1"/>
      <p:bldP spid="16" grpId="0" bldLvl="0" animBg="1"/>
      <p:bldP spid="17" grpId="0" bldLvl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D8B8A2B-B911-499C-8880-9C47E97AF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207" y="933018"/>
            <a:ext cx="8744881" cy="5804666"/>
          </a:xfrm>
        </p:spPr>
        <p:txBody>
          <a:bodyPr>
            <a:noAutofit/>
          </a:bodyPr>
          <a:lstStyle/>
          <a:p>
            <a:pPr marL="0" lvl="3" indent="0">
              <a:lnSpc>
                <a:spcPct val="150000"/>
              </a:lnSpc>
            </a:pPr>
            <a:r>
              <a:rPr lang="zh-CN" altLang="en-US" sz="2400" dirty="0" smtClean="0"/>
              <a:t>这</a:t>
            </a:r>
            <a:r>
              <a:rPr lang="en-US" altLang="zh-CN" sz="2400" dirty="0" smtClean="0">
                <a:solidFill>
                  <a:srgbClr val="00B0F0"/>
                </a:solidFill>
              </a:rPr>
              <a:t>56</a:t>
            </a:r>
            <a:r>
              <a:rPr lang="zh-CN" altLang="en-US" sz="2400" dirty="0" smtClean="0"/>
              <a:t>位密钥经过表</a:t>
            </a:r>
            <a:r>
              <a:rPr lang="en-US" altLang="zh-CN" sz="2400" dirty="0"/>
              <a:t>PC-1</a:t>
            </a:r>
            <a:r>
              <a:rPr lang="zh-CN" altLang="en-US" sz="2400" dirty="0"/>
              <a:t>的变换后</a:t>
            </a:r>
            <a:r>
              <a:rPr lang="zh-CN" altLang="en-US" sz="2400" dirty="0" smtClean="0"/>
              <a:t>，分为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两部分，各</a:t>
            </a:r>
            <a:r>
              <a:rPr lang="en-US" altLang="zh-CN" sz="2400" dirty="0" smtClean="0">
                <a:solidFill>
                  <a:srgbClr val="00B0F0"/>
                </a:solidFill>
              </a:rPr>
              <a:t>28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marL="0" lvl="3" indent="0">
              <a:lnSpc>
                <a:spcPct val="150000"/>
              </a:lnSpc>
            </a:pPr>
            <a:r>
              <a:rPr lang="zh-CN" altLang="en-US" sz="2400" dirty="0"/>
              <a:t>表</a:t>
            </a:r>
            <a:r>
              <a:rPr lang="en-US" altLang="zh-CN" sz="2400" dirty="0" smtClean="0"/>
              <a:t>PC-1</a:t>
            </a:r>
            <a:r>
              <a:rPr lang="zh-CN" altLang="en-US" sz="2400" dirty="0"/>
              <a:t>如下</a:t>
            </a:r>
          </a:p>
          <a:p>
            <a:pPr marL="0" lvl="4" indent="0">
              <a:lnSpc>
                <a:spcPct val="150000"/>
              </a:lnSpc>
            </a:pPr>
            <a:endParaRPr lang="zh-CN" altLang="en-US" sz="2800" dirty="0"/>
          </a:p>
          <a:p>
            <a:pPr marL="0" lvl="4" indent="0">
              <a:lnSpc>
                <a:spcPct val="150000"/>
              </a:lnSpc>
            </a:pPr>
            <a:endParaRPr lang="zh-CN" altLang="en-US" sz="2800" dirty="0"/>
          </a:p>
          <a:p>
            <a:pPr marL="0" lvl="3" indent="0">
              <a:lnSpc>
                <a:spcPct val="150000"/>
              </a:lnSpc>
            </a:pPr>
            <a:r>
              <a:rPr lang="zh-CN" altLang="en-US" sz="2400" dirty="0"/>
              <a:t>以上为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</a:p>
          <a:p>
            <a:pPr marL="0" lvl="4" indent="0">
              <a:lnSpc>
                <a:spcPct val="150000"/>
              </a:lnSpc>
            </a:pPr>
            <a:endParaRPr lang="en-US" altLang="zh-CN" sz="2800" dirty="0"/>
          </a:p>
          <a:p>
            <a:pPr marL="0" lvl="4" indent="0">
              <a:lnSpc>
                <a:spcPct val="150000"/>
              </a:lnSpc>
            </a:pPr>
            <a:endParaRPr lang="en-US" altLang="zh-CN" sz="2800" dirty="0"/>
          </a:p>
          <a:p>
            <a:pPr marL="0" lvl="3" indent="0">
              <a:lnSpc>
                <a:spcPct val="150000"/>
              </a:lnSpc>
            </a:pPr>
            <a:r>
              <a:rPr lang="zh-CN" altLang="en-US" sz="2400" dirty="0"/>
              <a:t>以上为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0</a:t>
            </a:r>
          </a:p>
        </p:txBody>
      </p:sp>
      <p:graphicFrame>
        <p:nvGraphicFramePr>
          <p:cNvPr id="8" name="Group 463">
            <a:extLst>
              <a:ext uri="{FF2B5EF4-FFF2-40B4-BE49-F238E27FC236}">
                <a16:creationId xmlns="" xmlns:a16="http://schemas.microsoft.com/office/drawing/2014/main" id="{2B993FBB-6913-4C18-A54B-A0E6676F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17243"/>
              </p:ext>
            </p:extLst>
          </p:nvPr>
        </p:nvGraphicFramePr>
        <p:xfrm>
          <a:off x="715781" y="2208713"/>
          <a:ext cx="7584524" cy="1183739"/>
        </p:xfrm>
        <a:graphic>
          <a:graphicData uri="http://schemas.openxmlformats.org/drawingml/2006/table">
            <a:tbl>
              <a:tblPr/>
              <a:tblGrid>
                <a:gridCol w="5414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34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340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577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5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62">
            <a:extLst>
              <a:ext uri="{FF2B5EF4-FFF2-40B4-BE49-F238E27FC236}">
                <a16:creationId xmlns="" xmlns:a16="http://schemas.microsoft.com/office/drawing/2014/main" id="{AE8F83DA-9A79-4AF4-938C-7CBEF972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97926"/>
              </p:ext>
            </p:extLst>
          </p:nvPr>
        </p:nvGraphicFramePr>
        <p:xfrm>
          <a:off x="766582" y="4249818"/>
          <a:ext cx="7584529" cy="1211676"/>
        </p:xfrm>
        <a:graphic>
          <a:graphicData uri="http://schemas.openxmlformats.org/drawingml/2006/table">
            <a:tbl>
              <a:tblPr/>
              <a:tblGrid>
                <a:gridCol w="53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9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9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34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34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340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340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340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673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85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521" y="3905584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主密钥（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64 bit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="" xmlns:a16="http://schemas.microsoft.com/office/drawing/2014/main" id="{A43F5893-9CA7-4F83-BAE0-3D17C61BE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521" y="4438984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去除奇偶检验位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99A066BC-0AB8-4178-8845-22D8E1C0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521" y="4972384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实际密钥（</a:t>
            </a:r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56 bit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605FE127-F716-4A37-A6A7-5CFC26F14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521" y="5505784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PC-1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置换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="" xmlns:a16="http://schemas.microsoft.com/office/drawing/2014/main" id="{6EC46629-DF98-478C-8B53-6B7864F8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921" y="6191584"/>
            <a:ext cx="15240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C</a:t>
            </a:r>
            <a:r>
              <a:rPr lang="en-US" altLang="zh-CN" b="1" baseline="-25000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0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28 bit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="" xmlns:a16="http://schemas.microsoft.com/office/drawing/2014/main" id="{43A3AFB1-7FAE-4C9E-A399-3D379260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521" y="6191584"/>
            <a:ext cx="15240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D</a:t>
            </a:r>
            <a:r>
              <a:rPr lang="en-US" altLang="zh-CN" b="1" baseline="-25000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0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28 bit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cxnSp>
        <p:nvCxnSpPr>
          <p:cNvPr id="20" name="AutoShape 17">
            <a:extLst>
              <a:ext uri="{FF2B5EF4-FFF2-40B4-BE49-F238E27FC236}">
                <a16:creationId xmlns="" xmlns:a16="http://schemas.microsoft.com/office/drawing/2014/main" id="{FB9A510C-F29A-4DD8-BEDD-6C68F94D2803}"/>
              </a:ext>
            </a:extLst>
          </p:cNvPr>
          <p:cNvCxnSpPr>
            <a:cxnSpLocks noChangeShapeType="1"/>
            <a:stCxn id="14" idx="2"/>
            <a:endCxn id="15" idx="0"/>
          </p:cNvCxnSpPr>
          <p:nvPr/>
        </p:nvCxnSpPr>
        <p:spPr bwMode="auto">
          <a:xfrm>
            <a:off x="4504121" y="4286584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18">
            <a:extLst>
              <a:ext uri="{FF2B5EF4-FFF2-40B4-BE49-F238E27FC236}">
                <a16:creationId xmlns="" xmlns:a16="http://schemas.microsoft.com/office/drawing/2014/main" id="{194D0668-BA94-4940-8EA2-51592A974D9F}"/>
              </a:ext>
            </a:extLst>
          </p:cNvPr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4504121" y="4819984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19">
            <a:extLst>
              <a:ext uri="{FF2B5EF4-FFF2-40B4-BE49-F238E27FC236}">
                <a16:creationId xmlns="" xmlns:a16="http://schemas.microsoft.com/office/drawing/2014/main" id="{E0A0DF8C-561F-4CA0-9DDA-976B5D1E24CB}"/>
              </a:ext>
            </a:extLst>
          </p:cNvPr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4504121" y="5353384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20">
            <a:extLst>
              <a:ext uri="{FF2B5EF4-FFF2-40B4-BE49-F238E27FC236}">
                <a16:creationId xmlns="" xmlns:a16="http://schemas.microsoft.com/office/drawing/2014/main" id="{5D713381-0AE7-4229-9F2A-5CECDEAE12D7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 flipH="1">
            <a:off x="3665921" y="5886784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21">
            <a:extLst>
              <a:ext uri="{FF2B5EF4-FFF2-40B4-BE49-F238E27FC236}">
                <a16:creationId xmlns="" xmlns:a16="http://schemas.microsoft.com/office/drawing/2014/main" id="{18E3D48C-6B30-498D-9E0F-3781D97EDD06}"/>
              </a:ext>
            </a:extLst>
          </p:cNvPr>
          <p:cNvCxnSpPr>
            <a:cxnSpLocks noChangeShapeType="1"/>
            <a:stCxn id="17" idx="2"/>
            <a:endCxn id="19" idx="0"/>
          </p:cNvCxnSpPr>
          <p:nvPr/>
        </p:nvCxnSpPr>
        <p:spPr bwMode="auto">
          <a:xfrm>
            <a:off x="4504121" y="5886784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38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183580D0-F7F7-4AC4-8289-DCB4AC58F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26" y="1741103"/>
            <a:ext cx="8744881" cy="570297"/>
          </a:xfrm>
        </p:spPr>
        <p:txBody>
          <a:bodyPr>
            <a:normAutofit/>
          </a:bodyPr>
          <a:lstStyle/>
          <a:p>
            <a:pPr marL="357188" lvl="3" indent="358775">
              <a:lnSpc>
                <a:spcPct val="100000"/>
              </a:lnSpc>
            </a:pPr>
            <a:r>
              <a:rPr lang="zh-CN" altLang="en-US" sz="2400" dirty="0"/>
              <a:t>然后分别进行</a:t>
            </a:r>
            <a:r>
              <a:rPr lang="zh-CN" altLang="en-US" sz="2400" dirty="0">
                <a:solidFill>
                  <a:schemeClr val="hlink"/>
                </a:solidFill>
              </a:rPr>
              <a:t>第</a:t>
            </a:r>
            <a:r>
              <a:rPr lang="en-US" altLang="zh-CN" sz="2400" dirty="0">
                <a:solidFill>
                  <a:schemeClr val="hlink"/>
                </a:solidFill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</a:rPr>
              <a:t>次循环</a:t>
            </a:r>
            <a:r>
              <a:rPr lang="zh-CN" altLang="en-US" sz="2400" dirty="0" smtClean="0">
                <a:solidFill>
                  <a:schemeClr val="hlink"/>
                </a:solidFill>
              </a:rPr>
              <a:t>左移</a:t>
            </a:r>
            <a:r>
              <a:rPr lang="en-US" altLang="zh-CN" sz="2400" dirty="0" smtClean="0">
                <a:solidFill>
                  <a:schemeClr val="hlink"/>
                </a:solidFill>
              </a:rPr>
              <a:t>1</a:t>
            </a:r>
            <a:r>
              <a:rPr lang="zh-CN" altLang="en-US" sz="2400" dirty="0" smtClean="0">
                <a:solidFill>
                  <a:schemeClr val="hlink"/>
                </a:solidFill>
              </a:rPr>
              <a:t>位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得到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graphicFrame>
        <p:nvGraphicFramePr>
          <p:cNvPr id="13" name="Group 463">
            <a:extLst>
              <a:ext uri="{FF2B5EF4-FFF2-40B4-BE49-F238E27FC236}">
                <a16:creationId xmlns="" xmlns:a16="http://schemas.microsoft.com/office/drawing/2014/main" id="{2B993FBB-6913-4C18-A54B-A0E6676F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4598"/>
              </p:ext>
            </p:extLst>
          </p:nvPr>
        </p:nvGraphicFramePr>
        <p:xfrm>
          <a:off x="1058681" y="2653213"/>
          <a:ext cx="7584524" cy="1183739"/>
        </p:xfrm>
        <a:graphic>
          <a:graphicData uri="http://schemas.openxmlformats.org/drawingml/2006/table">
            <a:tbl>
              <a:tblPr/>
              <a:tblGrid>
                <a:gridCol w="5414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34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340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577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5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462">
            <a:extLst>
              <a:ext uri="{FF2B5EF4-FFF2-40B4-BE49-F238E27FC236}">
                <a16:creationId xmlns="" xmlns:a16="http://schemas.microsoft.com/office/drawing/2014/main" id="{AE8F83DA-9A79-4AF4-938C-7CBEF972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45292"/>
              </p:ext>
            </p:extLst>
          </p:nvPr>
        </p:nvGraphicFramePr>
        <p:xfrm>
          <a:off x="1058682" y="4643518"/>
          <a:ext cx="7584529" cy="1211676"/>
        </p:xfrm>
        <a:graphic>
          <a:graphicData uri="http://schemas.openxmlformats.org/drawingml/2006/table">
            <a:tbl>
              <a:tblPr/>
              <a:tblGrid>
                <a:gridCol w="53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9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9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34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34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4340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4340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4147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4340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4147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</a:tblGrid>
              <a:tr h="673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85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66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621" y="3474796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主密钥（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64 bit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="" xmlns:a16="http://schemas.microsoft.com/office/drawing/2014/main" id="{A43F5893-9CA7-4F83-BAE0-3D17C61BE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621" y="4008196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去除奇偶检验位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="" xmlns:a16="http://schemas.microsoft.com/office/drawing/2014/main" id="{99A066BC-0AB8-4178-8845-22D8E1C0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621" y="4541596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实际密钥（</a:t>
            </a:r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56 bit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="" xmlns:a16="http://schemas.microsoft.com/office/drawing/2014/main" id="{605FE127-F716-4A37-A6A7-5CFC26F14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621" y="5074996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PC-1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置换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="" xmlns:a16="http://schemas.microsoft.com/office/drawing/2014/main" id="{6EC46629-DF98-478C-8B53-6B7864F8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021" y="5760796"/>
            <a:ext cx="15240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C</a:t>
            </a:r>
            <a:r>
              <a:rPr lang="en-US" altLang="zh-CN" b="1" baseline="-2500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0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28 bit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="" xmlns:a16="http://schemas.microsoft.com/office/drawing/2014/main" id="{43A3AFB1-7FAE-4C9E-A399-3D379260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621" y="5760796"/>
            <a:ext cx="15240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D</a:t>
            </a:r>
            <a:r>
              <a:rPr lang="en-US" altLang="zh-CN" b="1" baseline="-2500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0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28 bit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="" xmlns:a16="http://schemas.microsoft.com/office/drawing/2014/main" id="{1E09277A-AD2C-4BDC-8729-BAAEA2EBA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021" y="6294196"/>
            <a:ext cx="15240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循环左移位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="" xmlns:a16="http://schemas.microsoft.com/office/drawing/2014/main" id="{4D680DE3-AEAB-414C-A19A-4EEEB5A36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621" y="6294196"/>
            <a:ext cx="15240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循环左移位</a:t>
            </a:r>
          </a:p>
        </p:txBody>
      </p:sp>
      <p:cxnSp>
        <p:nvCxnSpPr>
          <p:cNvPr id="23" name="AutoShape 17">
            <a:extLst>
              <a:ext uri="{FF2B5EF4-FFF2-40B4-BE49-F238E27FC236}">
                <a16:creationId xmlns="" xmlns:a16="http://schemas.microsoft.com/office/drawing/2014/main" id="{FB9A510C-F29A-4DD8-BEDD-6C68F94D2803}"/>
              </a:ext>
            </a:extLst>
          </p:cNvPr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6701221" y="3855796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18">
            <a:extLst>
              <a:ext uri="{FF2B5EF4-FFF2-40B4-BE49-F238E27FC236}">
                <a16:creationId xmlns="" xmlns:a16="http://schemas.microsoft.com/office/drawing/2014/main" id="{194D0668-BA94-4940-8EA2-51592A974D9F}"/>
              </a:ext>
            </a:extLst>
          </p:cNvPr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6701221" y="4389196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19">
            <a:extLst>
              <a:ext uri="{FF2B5EF4-FFF2-40B4-BE49-F238E27FC236}">
                <a16:creationId xmlns="" xmlns:a16="http://schemas.microsoft.com/office/drawing/2014/main" id="{E0A0DF8C-561F-4CA0-9DDA-976B5D1E24CB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6701221" y="4922596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20">
            <a:extLst>
              <a:ext uri="{FF2B5EF4-FFF2-40B4-BE49-F238E27FC236}">
                <a16:creationId xmlns="" xmlns:a16="http://schemas.microsoft.com/office/drawing/2014/main" id="{5D713381-0AE7-4229-9F2A-5CECDEAE12D7}"/>
              </a:ext>
            </a:extLst>
          </p:cNvPr>
          <p:cNvCxnSpPr>
            <a:cxnSpLocks noChangeShapeType="1"/>
            <a:stCxn id="18" idx="2"/>
            <a:endCxn id="19" idx="0"/>
          </p:cNvCxnSpPr>
          <p:nvPr/>
        </p:nvCxnSpPr>
        <p:spPr bwMode="auto">
          <a:xfrm flipH="1">
            <a:off x="5863021" y="5455996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21">
            <a:extLst>
              <a:ext uri="{FF2B5EF4-FFF2-40B4-BE49-F238E27FC236}">
                <a16:creationId xmlns="" xmlns:a16="http://schemas.microsoft.com/office/drawing/2014/main" id="{18E3D48C-6B30-498D-9E0F-3781D97EDD06}"/>
              </a:ext>
            </a:extLst>
          </p:cNvPr>
          <p:cNvCxnSpPr>
            <a:cxnSpLocks noChangeShapeType="1"/>
            <a:stCxn id="18" idx="2"/>
            <a:endCxn id="20" idx="0"/>
          </p:cNvCxnSpPr>
          <p:nvPr/>
        </p:nvCxnSpPr>
        <p:spPr bwMode="auto">
          <a:xfrm>
            <a:off x="6701221" y="5455996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22">
            <a:extLst>
              <a:ext uri="{FF2B5EF4-FFF2-40B4-BE49-F238E27FC236}">
                <a16:creationId xmlns="" xmlns:a16="http://schemas.microsoft.com/office/drawing/2014/main" id="{64645A62-0CC4-4354-B177-A35F2CFAB89C}"/>
              </a:ext>
            </a:extLst>
          </p:cNvPr>
          <p:cNvCxnSpPr>
            <a:cxnSpLocks noChangeShapeType="1"/>
            <a:stCxn id="19" idx="2"/>
            <a:endCxn id="21" idx="0"/>
          </p:cNvCxnSpPr>
          <p:nvPr/>
        </p:nvCxnSpPr>
        <p:spPr bwMode="auto">
          <a:xfrm>
            <a:off x="5863021" y="6141796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23">
            <a:extLst>
              <a:ext uri="{FF2B5EF4-FFF2-40B4-BE49-F238E27FC236}">
                <a16:creationId xmlns="" xmlns:a16="http://schemas.microsoft.com/office/drawing/2014/main" id="{9FA8B8EF-739E-46D4-883E-5C7F1FFE0593}"/>
              </a:ext>
            </a:extLst>
          </p:cNvPr>
          <p:cNvCxnSpPr>
            <a:cxnSpLocks noChangeShapeType="1"/>
            <a:stCxn id="20" idx="2"/>
            <a:endCxn id="22" idx="0"/>
          </p:cNvCxnSpPr>
          <p:nvPr/>
        </p:nvCxnSpPr>
        <p:spPr bwMode="auto">
          <a:xfrm>
            <a:off x="7615621" y="6141796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19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183580D0-F7F7-4AC4-8289-DCB4AC58F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26" y="1741104"/>
            <a:ext cx="8744881" cy="1410312"/>
          </a:xfrm>
        </p:spPr>
        <p:txBody>
          <a:bodyPr>
            <a:normAutofit/>
          </a:bodyPr>
          <a:lstStyle/>
          <a:p>
            <a:pPr marL="357188" lvl="3" indent="358775">
              <a:lnSpc>
                <a:spcPct val="100000"/>
              </a:lnSpc>
            </a:pPr>
            <a:r>
              <a:rPr lang="zh-CN" altLang="en-US" sz="2400" dirty="0"/>
              <a:t>然后分别进行</a:t>
            </a:r>
            <a:r>
              <a:rPr lang="zh-CN" altLang="en-US" sz="2400" dirty="0">
                <a:solidFill>
                  <a:schemeClr val="hlink"/>
                </a:solidFill>
              </a:rPr>
              <a:t>第</a:t>
            </a:r>
            <a:r>
              <a:rPr lang="en-US" altLang="zh-CN" sz="2400" dirty="0">
                <a:solidFill>
                  <a:schemeClr val="hlink"/>
                </a:solidFill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</a:rPr>
              <a:t>次循环</a:t>
            </a:r>
            <a:r>
              <a:rPr lang="zh-CN" altLang="en-US" sz="2400" dirty="0" smtClean="0">
                <a:solidFill>
                  <a:schemeClr val="hlink"/>
                </a:solidFill>
              </a:rPr>
              <a:t>左移</a:t>
            </a:r>
            <a:r>
              <a:rPr lang="en-US" altLang="zh-CN" sz="2400" dirty="0" smtClean="0">
                <a:solidFill>
                  <a:schemeClr val="hlink"/>
                </a:solidFill>
              </a:rPr>
              <a:t>1</a:t>
            </a:r>
            <a:r>
              <a:rPr lang="zh-CN" altLang="en-US" sz="2400" dirty="0" smtClean="0">
                <a:solidFill>
                  <a:schemeClr val="hlink"/>
                </a:solidFill>
              </a:rPr>
              <a:t>位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得到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；</a:t>
            </a:r>
          </a:p>
          <a:p>
            <a:pPr marL="357188" lvl="3" indent="358775">
              <a:lnSpc>
                <a:spcPct val="100000"/>
              </a:lnSpc>
            </a:pPr>
            <a:r>
              <a:rPr lang="zh-CN" altLang="en-US" sz="2400" dirty="0"/>
              <a:t>将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（</a:t>
            </a:r>
            <a:r>
              <a:rPr lang="en-US" altLang="zh-CN" sz="2400" dirty="0"/>
              <a:t>28</a:t>
            </a:r>
            <a:r>
              <a:rPr lang="zh-CN" altLang="en-US" sz="2400" dirty="0"/>
              <a:t>位）、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（</a:t>
            </a:r>
            <a:r>
              <a:rPr lang="en-US" altLang="zh-CN" sz="2400" dirty="0"/>
              <a:t>28</a:t>
            </a:r>
            <a:r>
              <a:rPr lang="zh-CN" altLang="en-US" sz="2400" dirty="0"/>
              <a:t>位）合并得到</a:t>
            </a:r>
            <a:r>
              <a:rPr lang="en-US" altLang="zh-CN" sz="2400" dirty="0"/>
              <a:t>56</a:t>
            </a:r>
            <a:r>
              <a:rPr lang="zh-CN" altLang="en-US" sz="2400" dirty="0"/>
              <a:t>位，再经过子密钥换位表</a:t>
            </a:r>
            <a:r>
              <a:rPr lang="en-US" altLang="zh-CN" sz="2400" dirty="0"/>
              <a:t>PC-2</a:t>
            </a:r>
            <a:r>
              <a:rPr lang="zh-CN" altLang="en-US" sz="2400" dirty="0"/>
              <a:t>，便得到了密钥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（</a:t>
            </a:r>
            <a:r>
              <a:rPr lang="en-US" altLang="zh-CN" sz="2400" dirty="0"/>
              <a:t>48</a:t>
            </a:r>
            <a:r>
              <a:rPr lang="zh-CN" altLang="en-US" sz="2400" dirty="0"/>
              <a:t>位）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aphicFrame>
        <p:nvGraphicFramePr>
          <p:cNvPr id="8" name="Group 410">
            <a:extLst>
              <a:ext uri="{FF2B5EF4-FFF2-40B4-BE49-F238E27FC236}">
                <a16:creationId xmlns="" xmlns:a16="http://schemas.microsoft.com/office/drawing/2014/main" id="{4D8C6547-76D7-4890-8BCD-A5CB52ABB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25484"/>
              </p:ext>
            </p:extLst>
          </p:nvPr>
        </p:nvGraphicFramePr>
        <p:xfrm>
          <a:off x="1429871" y="3151416"/>
          <a:ext cx="5638800" cy="175260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183580D0-F7F7-4AC4-8289-DCB4AC58FCF5}"/>
              </a:ext>
            </a:extLst>
          </p:cNvPr>
          <p:cNvSpPr txBox="1">
            <a:spLocks noChangeArrowheads="1"/>
          </p:cNvSpPr>
          <p:nvPr/>
        </p:nvSpPr>
        <p:spPr>
          <a:xfrm>
            <a:off x="199226" y="5209319"/>
            <a:ext cx="8744881" cy="92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3" indent="358775">
              <a:lnSpc>
                <a:spcPct val="100000"/>
              </a:lnSpc>
            </a:pPr>
            <a:r>
              <a:rPr lang="zh-CN" altLang="en-US" sz="2400" dirty="0" smtClean="0"/>
              <a:t>子密钥换位表</a:t>
            </a:r>
            <a:r>
              <a:rPr lang="en-US" altLang="zh-CN" sz="2400" dirty="0" smtClean="0"/>
              <a:t>PC-2</a:t>
            </a:r>
            <a:r>
              <a:rPr lang="zh-CN" altLang="en-US" sz="2400" dirty="0" smtClean="0"/>
              <a:t>给出了选择及选择后的次序，可以看出去掉了第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43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54</a:t>
            </a:r>
            <a:r>
              <a:rPr lang="zh-CN" altLang="en-US" sz="2400" dirty="0" smtClean="0"/>
              <a:t>位，共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位。</a:t>
            </a:r>
            <a:endParaRPr lang="zh-CN" altLang="en-US" sz="2400" dirty="0"/>
          </a:p>
        </p:txBody>
      </p:sp>
      <p:sp>
        <p:nvSpPr>
          <p:cNvPr id="3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021" y="3151416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主密钥（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64 bit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="" xmlns:a16="http://schemas.microsoft.com/office/drawing/2014/main" id="{A43F5893-9CA7-4F83-BAE0-3D17C61BE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021" y="3684816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去除奇偶检验位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="" xmlns:a16="http://schemas.microsoft.com/office/drawing/2014/main" id="{99A066BC-0AB8-4178-8845-22D8E1C0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021" y="4218216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实际密钥（</a:t>
            </a:r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56 bit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37" name="Rectangle 7">
            <a:extLst>
              <a:ext uri="{FF2B5EF4-FFF2-40B4-BE49-F238E27FC236}">
                <a16:creationId xmlns="" xmlns:a16="http://schemas.microsoft.com/office/drawing/2014/main" id="{605FE127-F716-4A37-A6A7-5CFC26F14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021" y="4751616"/>
            <a:ext cx="19812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PC-1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置换</a:t>
            </a:r>
          </a:p>
        </p:txBody>
      </p:sp>
      <p:sp>
        <p:nvSpPr>
          <p:cNvPr id="38" name="Rectangle 8">
            <a:extLst>
              <a:ext uri="{FF2B5EF4-FFF2-40B4-BE49-F238E27FC236}">
                <a16:creationId xmlns="" xmlns:a16="http://schemas.microsoft.com/office/drawing/2014/main" id="{6EC46629-DF98-478C-8B53-6B7864F8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421" y="5437416"/>
            <a:ext cx="15240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C</a:t>
            </a:r>
            <a:r>
              <a:rPr lang="en-US" altLang="zh-CN" b="1" baseline="-2500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0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28 bit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43A3AFB1-7FAE-4C9E-A399-3D379260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021" y="5437416"/>
            <a:ext cx="15240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D</a:t>
            </a:r>
            <a:r>
              <a:rPr lang="en-US" altLang="zh-CN" b="1" baseline="-2500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0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28 bit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="" xmlns:a16="http://schemas.microsoft.com/office/drawing/2014/main" id="{1E09277A-AD2C-4BDC-8729-BAAEA2EBA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421" y="5970816"/>
            <a:ext cx="15240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循环左移位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="" xmlns:a16="http://schemas.microsoft.com/office/drawing/2014/main" id="{4D680DE3-AEAB-414C-A19A-4EEEB5A36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021" y="5970816"/>
            <a:ext cx="15240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循环左移位</a:t>
            </a:r>
          </a:p>
        </p:txBody>
      </p:sp>
      <p:sp>
        <p:nvSpPr>
          <p:cNvPr id="42" name="Rectangle 12">
            <a:extLst>
              <a:ext uri="{FF2B5EF4-FFF2-40B4-BE49-F238E27FC236}">
                <a16:creationId xmlns="" xmlns:a16="http://schemas.microsoft.com/office/drawing/2014/main" id="{C24D8178-FBF5-4022-8A0A-7F98B9F1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021" y="6275616"/>
            <a:ext cx="1143000" cy="381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PC-2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置换</a:t>
            </a:r>
          </a:p>
        </p:txBody>
      </p:sp>
      <p:cxnSp>
        <p:nvCxnSpPr>
          <p:cNvPr id="47" name="AutoShape 17">
            <a:extLst>
              <a:ext uri="{FF2B5EF4-FFF2-40B4-BE49-F238E27FC236}">
                <a16:creationId xmlns="" xmlns:a16="http://schemas.microsoft.com/office/drawing/2014/main" id="{FB9A510C-F29A-4DD8-BEDD-6C68F94D2803}"/>
              </a:ext>
            </a:extLst>
          </p:cNvPr>
          <p:cNvCxnSpPr>
            <a:cxnSpLocks noChangeShapeType="1"/>
            <a:stCxn id="34" idx="2"/>
            <a:endCxn id="35" idx="0"/>
          </p:cNvCxnSpPr>
          <p:nvPr/>
        </p:nvCxnSpPr>
        <p:spPr bwMode="auto">
          <a:xfrm>
            <a:off x="3805621" y="3532416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18">
            <a:extLst>
              <a:ext uri="{FF2B5EF4-FFF2-40B4-BE49-F238E27FC236}">
                <a16:creationId xmlns="" xmlns:a16="http://schemas.microsoft.com/office/drawing/2014/main" id="{194D0668-BA94-4940-8EA2-51592A974D9F}"/>
              </a:ext>
            </a:extLst>
          </p:cNvPr>
          <p:cNvCxnSpPr>
            <a:cxnSpLocks noChangeShapeType="1"/>
            <a:stCxn id="35" idx="2"/>
            <a:endCxn id="36" idx="0"/>
          </p:cNvCxnSpPr>
          <p:nvPr/>
        </p:nvCxnSpPr>
        <p:spPr bwMode="auto">
          <a:xfrm>
            <a:off x="3805621" y="4065816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19">
            <a:extLst>
              <a:ext uri="{FF2B5EF4-FFF2-40B4-BE49-F238E27FC236}">
                <a16:creationId xmlns="" xmlns:a16="http://schemas.microsoft.com/office/drawing/2014/main" id="{E0A0DF8C-561F-4CA0-9DDA-976B5D1E24CB}"/>
              </a:ext>
            </a:extLst>
          </p:cNvPr>
          <p:cNvCxnSpPr>
            <a:cxnSpLocks noChangeShapeType="1"/>
            <a:stCxn id="36" idx="2"/>
            <a:endCxn id="37" idx="0"/>
          </p:cNvCxnSpPr>
          <p:nvPr/>
        </p:nvCxnSpPr>
        <p:spPr bwMode="auto">
          <a:xfrm>
            <a:off x="3805621" y="4599216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0" name="AutoShape 20">
            <a:extLst>
              <a:ext uri="{FF2B5EF4-FFF2-40B4-BE49-F238E27FC236}">
                <a16:creationId xmlns="" xmlns:a16="http://schemas.microsoft.com/office/drawing/2014/main" id="{5D713381-0AE7-4229-9F2A-5CECDEAE12D7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 flipH="1">
            <a:off x="2967421" y="5132616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" name="AutoShape 21">
            <a:extLst>
              <a:ext uri="{FF2B5EF4-FFF2-40B4-BE49-F238E27FC236}">
                <a16:creationId xmlns="" xmlns:a16="http://schemas.microsoft.com/office/drawing/2014/main" id="{18E3D48C-6B30-498D-9E0F-3781D97EDD06}"/>
              </a:ext>
            </a:extLst>
          </p:cNvPr>
          <p:cNvCxnSpPr>
            <a:cxnSpLocks noChangeShapeType="1"/>
            <a:stCxn id="37" idx="2"/>
            <a:endCxn id="39" idx="0"/>
          </p:cNvCxnSpPr>
          <p:nvPr/>
        </p:nvCxnSpPr>
        <p:spPr bwMode="auto">
          <a:xfrm>
            <a:off x="3805621" y="5132616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" name="AutoShape 22">
            <a:extLst>
              <a:ext uri="{FF2B5EF4-FFF2-40B4-BE49-F238E27FC236}">
                <a16:creationId xmlns="" xmlns:a16="http://schemas.microsoft.com/office/drawing/2014/main" id="{64645A62-0CC4-4354-B177-A35F2CFAB89C}"/>
              </a:ext>
            </a:extLst>
          </p:cNvPr>
          <p:cNvCxnSpPr>
            <a:cxnSpLocks noChangeShapeType="1"/>
            <a:stCxn id="38" idx="2"/>
            <a:endCxn id="40" idx="0"/>
          </p:cNvCxnSpPr>
          <p:nvPr/>
        </p:nvCxnSpPr>
        <p:spPr bwMode="auto">
          <a:xfrm>
            <a:off x="2967421" y="5818416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23">
            <a:extLst>
              <a:ext uri="{FF2B5EF4-FFF2-40B4-BE49-F238E27FC236}">
                <a16:creationId xmlns="" xmlns:a16="http://schemas.microsoft.com/office/drawing/2014/main" id="{9FA8B8EF-739E-46D4-883E-5C7F1FFE0593}"/>
              </a:ext>
            </a:extLst>
          </p:cNvPr>
          <p:cNvCxnSpPr>
            <a:cxnSpLocks noChangeShapeType="1"/>
            <a:stCxn id="39" idx="2"/>
            <a:endCxn id="41" idx="0"/>
          </p:cNvCxnSpPr>
          <p:nvPr/>
        </p:nvCxnSpPr>
        <p:spPr bwMode="auto">
          <a:xfrm>
            <a:off x="4720021" y="5818416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Line 24">
            <a:extLst>
              <a:ext uri="{FF2B5EF4-FFF2-40B4-BE49-F238E27FC236}">
                <a16:creationId xmlns="" xmlns:a16="http://schemas.microsoft.com/office/drawing/2014/main" id="{E4C54F33-4C47-4E90-9724-AF3E4FE4B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7421" y="635181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5">
            <a:extLst>
              <a:ext uri="{FF2B5EF4-FFF2-40B4-BE49-F238E27FC236}">
                <a16:creationId xmlns="" xmlns:a16="http://schemas.microsoft.com/office/drawing/2014/main" id="{C559621A-6072-4429-8D94-358644F22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0021" y="635181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6">
            <a:extLst>
              <a:ext uri="{FF2B5EF4-FFF2-40B4-BE49-F238E27FC236}">
                <a16:creationId xmlns="" xmlns:a16="http://schemas.microsoft.com/office/drawing/2014/main" id="{26A896C4-AE7B-453D-9C39-96AC0CB26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7421" y="6504216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27">
            <a:extLst>
              <a:ext uri="{FF2B5EF4-FFF2-40B4-BE49-F238E27FC236}">
                <a16:creationId xmlns="" xmlns:a16="http://schemas.microsoft.com/office/drawing/2014/main" id="{2B7D1B19-75ED-4B92-AB4D-319BFC731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6021" y="650421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28">
            <a:extLst>
              <a:ext uri="{FF2B5EF4-FFF2-40B4-BE49-F238E27FC236}">
                <a16:creationId xmlns="" xmlns:a16="http://schemas.microsoft.com/office/drawing/2014/main" id="{2C36D830-5FDC-43FF-ACD3-93C4E38B7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621" y="6283554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</a:rPr>
              <a:t>K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</a:rPr>
              <a:t>48 bit</a:t>
            </a: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3109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4" grpId="0" animBg="1"/>
      <p:bldP spid="55" grpId="0" animBg="1"/>
      <p:bldP spid="56" grpId="0" animBg="1"/>
      <p:bldP spid="57" grpId="0" animBg="1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74A4705-5E7F-48FD-BF6B-DBB37C5E8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207" y="1292772"/>
            <a:ext cx="8650014" cy="5428704"/>
          </a:xfrm>
        </p:spPr>
        <p:txBody>
          <a:bodyPr>
            <a:normAutofit/>
          </a:bodyPr>
          <a:lstStyle/>
          <a:p>
            <a:pPr lvl="3">
              <a:lnSpc>
                <a:spcPct val="150000"/>
              </a:lnSpc>
            </a:pPr>
            <a:r>
              <a:rPr lang="en-US" altLang="zh-CN" sz="2400" dirty="0" err="1"/>
              <a:t>C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的产生由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i-1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i-1</a:t>
            </a:r>
            <a:r>
              <a:rPr lang="zh-CN" altLang="en-US" sz="2400" dirty="0"/>
              <a:t>移位得到，依此类推便可得到</a:t>
            </a:r>
            <a:r>
              <a:rPr lang="en-US" altLang="zh-CN" sz="2400" dirty="0"/>
              <a:t>K</a:t>
            </a:r>
            <a:r>
              <a:rPr lang="en-US" altLang="zh-CN" sz="2400" baseline="30000" dirty="0"/>
              <a:t>(2)</a:t>
            </a:r>
            <a:r>
              <a:rPr lang="zh-CN" altLang="en-US" sz="2400" dirty="0"/>
              <a:t>、</a:t>
            </a:r>
            <a:r>
              <a:rPr lang="en-US" altLang="zh-CN" sz="2400" dirty="0"/>
              <a:t>K</a:t>
            </a:r>
            <a:r>
              <a:rPr lang="en-US" altLang="zh-CN" sz="2400" baseline="30000" dirty="0"/>
              <a:t>(3)</a:t>
            </a:r>
            <a:r>
              <a:rPr lang="zh-CN" altLang="en-US" sz="2400" dirty="0"/>
              <a:t>、</a:t>
            </a:r>
            <a:r>
              <a:rPr lang="en-US" altLang="zh-CN" sz="2400" dirty="0"/>
              <a:t>......</a:t>
            </a:r>
            <a:r>
              <a:rPr lang="zh-CN" altLang="en-US" sz="2400" dirty="0"/>
              <a:t>、</a:t>
            </a:r>
            <a:r>
              <a:rPr lang="en-US" altLang="zh-CN" sz="2400" dirty="0"/>
              <a:t>K</a:t>
            </a:r>
            <a:r>
              <a:rPr lang="en-US" altLang="zh-CN" sz="2400" baseline="30000" dirty="0"/>
              <a:t>(16)</a:t>
            </a:r>
            <a:r>
              <a:rPr lang="zh-CN" altLang="en-US" sz="2400" dirty="0"/>
              <a:t>。</a:t>
            </a:r>
          </a:p>
          <a:p>
            <a:pPr lvl="3">
              <a:lnSpc>
                <a:spcPct val="150000"/>
              </a:lnSpc>
            </a:pPr>
            <a:r>
              <a:rPr lang="en-US" altLang="zh-CN" sz="2400" dirty="0"/>
              <a:t>16</a:t>
            </a:r>
            <a:r>
              <a:rPr lang="zh-CN" altLang="en-US" sz="2400" dirty="0"/>
              <a:t>次循环左移对应的左移位数要依据下述规则进行：</a:t>
            </a:r>
            <a:endParaRPr lang="en-US" altLang="zh-CN" sz="2400" dirty="0"/>
          </a:p>
          <a:p>
            <a:pPr marL="1371600" lvl="3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hlink"/>
              </a:solidFill>
            </a:endParaRPr>
          </a:p>
          <a:p>
            <a:pPr marL="1371600" lvl="3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hlink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zh-CN" sz="2400" dirty="0"/>
              <a:t>DES</a:t>
            </a:r>
            <a:r>
              <a:rPr lang="zh-CN" altLang="en-US" sz="2400" dirty="0"/>
              <a:t>算法的</a:t>
            </a:r>
            <a:r>
              <a:rPr lang="zh-CN" altLang="en-US" sz="2400" dirty="0">
                <a:solidFill>
                  <a:srgbClr val="7030A0"/>
                </a:solidFill>
              </a:rPr>
              <a:t>解密</a:t>
            </a:r>
            <a:r>
              <a:rPr lang="zh-CN" altLang="en-US" sz="2400" dirty="0"/>
              <a:t>过程是一样的，区别仅仅在于第一次迭代时用子密钥</a:t>
            </a:r>
            <a:r>
              <a:rPr lang="en-US" altLang="zh-CN" sz="2400" dirty="0"/>
              <a:t>K(16)</a:t>
            </a:r>
            <a:r>
              <a:rPr lang="zh-CN" altLang="en-US" sz="2400" dirty="0"/>
              <a:t>，第二次</a:t>
            </a:r>
            <a:r>
              <a:rPr lang="en-US" altLang="zh-CN" sz="2400" dirty="0"/>
              <a:t>K(15)</a:t>
            </a:r>
            <a:r>
              <a:rPr lang="zh-CN" altLang="en-US" sz="2400" dirty="0"/>
              <a:t>、</a:t>
            </a:r>
            <a:r>
              <a:rPr lang="en-US" altLang="zh-CN" sz="2400" dirty="0"/>
              <a:t>......</a:t>
            </a:r>
            <a:r>
              <a:rPr lang="zh-CN" altLang="en-US" sz="2400" dirty="0"/>
              <a:t>，最后一次用</a:t>
            </a:r>
            <a:r>
              <a:rPr lang="en-US" altLang="zh-CN" sz="2400" dirty="0"/>
              <a:t>K(1)</a:t>
            </a:r>
            <a:r>
              <a:rPr lang="zh-CN" altLang="en-US" sz="2400" dirty="0"/>
              <a:t>，算法本身并没有任何变化（</a:t>
            </a:r>
            <a:r>
              <a:rPr lang="zh-CN" altLang="en-US" sz="2400" dirty="0">
                <a:solidFill>
                  <a:schemeClr val="hlink"/>
                </a:solidFill>
              </a:rPr>
              <a:t>对称性</a:t>
            </a:r>
            <a:r>
              <a:rPr lang="zh-CN" altLang="en-US" sz="2400" dirty="0"/>
              <a:t>）。</a:t>
            </a:r>
          </a:p>
        </p:txBody>
      </p:sp>
      <p:pic>
        <p:nvPicPr>
          <p:cNvPr id="8" name="Picture 5" descr="CG316">
            <a:extLst>
              <a:ext uri="{FF2B5EF4-FFF2-40B4-BE49-F238E27FC236}">
                <a16:creationId xmlns="" xmlns:a16="http://schemas.microsoft.com/office/drawing/2014/main" id="{B37B6CE3-3FC4-41EA-A50E-67E19DC74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4571670"/>
            <a:ext cx="1752600" cy="2057729"/>
          </a:xfrm>
          <a:prstGeom prst="rect">
            <a:avLst/>
          </a:prstGeom>
          <a:noFill/>
        </p:spPr>
      </p:pic>
      <p:graphicFrame>
        <p:nvGraphicFramePr>
          <p:cNvPr id="2" name="表格 2">
            <a:extLst>
              <a:ext uri="{FF2B5EF4-FFF2-40B4-BE49-F238E27FC236}">
                <a16:creationId xmlns="" xmlns:a16="http://schemas.microsoft.com/office/drawing/2014/main" id="{D8953F7F-4B36-41D9-BE58-C52EA5278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94729"/>
              </p:ext>
            </p:extLst>
          </p:nvPr>
        </p:nvGraphicFramePr>
        <p:xfrm>
          <a:off x="1752600" y="3222781"/>
          <a:ext cx="69063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5">
                  <a:extLst>
                    <a:ext uri="{9D8B030D-6E8A-4147-A177-3AD203B41FA5}">
                      <a16:colId xmlns="" xmlns:a16="http://schemas.microsoft.com/office/drawing/2014/main" val="2159847977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1308884770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1416871067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2356438828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341611090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2049269066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1760489383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2720476941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3678048142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1694712212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2627920599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2306887493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3495631976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1004355442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3934864171"/>
                    </a:ext>
                  </a:extLst>
                </a:gridCol>
                <a:gridCol w="431645">
                  <a:extLst>
                    <a:ext uri="{9D8B030D-6E8A-4147-A177-3AD203B41FA5}">
                      <a16:colId xmlns="" xmlns:a16="http://schemas.microsoft.com/office/drawing/2014/main" val="1201245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4658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2393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grpSp>
        <p:nvGrpSpPr>
          <p:cNvPr id="7" name="Group 40">
            <a:extLst>
              <a:ext uri="{FF2B5EF4-FFF2-40B4-BE49-F238E27FC236}">
                <a16:creationId xmlns="" xmlns:a16="http://schemas.microsoft.com/office/drawing/2014/main" id="{B8F95184-35CC-43F6-8A70-F8EA662BD91B}"/>
              </a:ext>
            </a:extLst>
          </p:cNvPr>
          <p:cNvGrpSpPr>
            <a:grpSpLocks/>
          </p:cNvGrpSpPr>
          <p:nvPr/>
        </p:nvGrpSpPr>
        <p:grpSpPr bwMode="auto">
          <a:xfrm>
            <a:off x="2307021" y="1645996"/>
            <a:ext cx="6553200" cy="5029200"/>
            <a:chOff x="1632" y="912"/>
            <a:chExt cx="4128" cy="3168"/>
          </a:xfrm>
        </p:grpSpPr>
        <p:sp>
          <p:nvSpPr>
            <p:cNvPr id="8" name="Rectangle 4">
              <a:extLst>
                <a:ext uri="{FF2B5EF4-FFF2-40B4-BE49-F238E27FC236}">
                  <a16:creationId xmlns="" xmlns:a16="http://schemas.microsoft.com/office/drawing/2014/main" id="{BB5CF3CD-08C9-48B3-8039-D43A6455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12"/>
              <a:ext cx="1248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主密钥（</a:t>
              </a:r>
              <a:r>
                <a:rPr lang="en-US" altLang="zh-CN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64 bit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A43F5893-9CA7-4F83-BAE0-3D17C61BE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1248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去除奇偶检验位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="" xmlns:a16="http://schemas.microsoft.com/office/drawing/2014/main" id="{99A066BC-0AB8-4178-8845-22D8E1C07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1248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实际密钥（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56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15" name="Rectangle 7">
              <a:extLst>
                <a:ext uri="{FF2B5EF4-FFF2-40B4-BE49-F238E27FC236}">
                  <a16:creationId xmlns="" xmlns:a16="http://schemas.microsoft.com/office/drawing/2014/main" id="{605FE127-F716-4A37-A6A7-5CFC26F1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1248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PC-1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置换</a:t>
              </a:r>
            </a:p>
          </p:txBody>
        </p:sp>
        <p:sp>
          <p:nvSpPr>
            <p:cNvPr id="16" name="Rectangle 8">
              <a:extLst>
                <a:ext uri="{FF2B5EF4-FFF2-40B4-BE49-F238E27FC236}">
                  <a16:creationId xmlns="" xmlns:a16="http://schemas.microsoft.com/office/drawing/2014/main" id="{6EC46629-DF98-478C-8B53-6B7864F8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52"/>
              <a:ext cx="960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C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0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17" name="Rectangle 9">
              <a:extLst>
                <a:ext uri="{FF2B5EF4-FFF2-40B4-BE49-F238E27FC236}">
                  <a16:creationId xmlns="" xmlns:a16="http://schemas.microsoft.com/office/drawing/2014/main" id="{43A3AFB1-7FAE-4C9E-A399-3D379260C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52"/>
              <a:ext cx="960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D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0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18" name="Rectangle 10">
              <a:extLst>
                <a:ext uri="{FF2B5EF4-FFF2-40B4-BE49-F238E27FC236}">
                  <a16:creationId xmlns="" xmlns:a16="http://schemas.microsoft.com/office/drawing/2014/main" id="{1E09277A-AD2C-4BDC-8729-BAAEA2EBA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88"/>
              <a:ext cx="960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sp>
          <p:nvSpPr>
            <p:cNvPr id="19" name="Rectangle 11">
              <a:extLst>
                <a:ext uri="{FF2B5EF4-FFF2-40B4-BE49-F238E27FC236}">
                  <a16:creationId xmlns="" xmlns:a16="http://schemas.microsoft.com/office/drawing/2014/main" id="{4D680DE3-AEAB-414C-A19A-4EEEB5A36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88"/>
              <a:ext cx="960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sp>
          <p:nvSpPr>
            <p:cNvPr id="20" name="Rectangle 12">
              <a:extLst>
                <a:ext uri="{FF2B5EF4-FFF2-40B4-BE49-F238E27FC236}">
                  <a16:creationId xmlns="" xmlns:a16="http://schemas.microsoft.com/office/drawing/2014/main" id="{C24D8178-FBF5-4022-8A0A-7F98B9F1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80"/>
              <a:ext cx="720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PC-2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置换</a:t>
              </a:r>
            </a:p>
          </p:txBody>
        </p:sp>
        <p:sp>
          <p:nvSpPr>
            <p:cNvPr id="21" name="Rectangle 13">
              <a:extLst>
                <a:ext uri="{FF2B5EF4-FFF2-40B4-BE49-F238E27FC236}">
                  <a16:creationId xmlns="" xmlns:a16="http://schemas.microsoft.com/office/drawing/2014/main" id="{CAAABBB2-4E03-4B93-8A56-A27E11668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68"/>
              <a:ext cx="960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C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2" name="Rectangle 14">
              <a:extLst>
                <a:ext uri="{FF2B5EF4-FFF2-40B4-BE49-F238E27FC236}">
                  <a16:creationId xmlns="" xmlns:a16="http://schemas.microsoft.com/office/drawing/2014/main" id="{720AB47F-74AF-48E0-A761-1F69A3347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168"/>
              <a:ext cx="960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D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3" name="Rectangle 15">
              <a:extLst>
                <a:ext uri="{FF2B5EF4-FFF2-40B4-BE49-F238E27FC236}">
                  <a16:creationId xmlns="" xmlns:a16="http://schemas.microsoft.com/office/drawing/2014/main" id="{2189B982-AFC0-4804-93E9-18A7C7CA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648"/>
              <a:ext cx="960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sp>
          <p:nvSpPr>
            <p:cNvPr id="24" name="Rectangle 16">
              <a:extLst>
                <a:ext uri="{FF2B5EF4-FFF2-40B4-BE49-F238E27FC236}">
                  <a16:creationId xmlns="" xmlns:a16="http://schemas.microsoft.com/office/drawing/2014/main" id="{678F58F9-5547-49A4-AB6C-D6E62984A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48"/>
              <a:ext cx="960" cy="240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cxnSp>
          <p:nvCxnSpPr>
            <p:cNvPr id="25" name="AutoShape 17">
              <a:extLst>
                <a:ext uri="{FF2B5EF4-FFF2-40B4-BE49-F238E27FC236}">
                  <a16:creationId xmlns="" xmlns:a16="http://schemas.microsoft.com/office/drawing/2014/main" id="{FB9A510C-F29A-4DD8-BEDD-6C68F94D2803}"/>
                </a:ext>
              </a:extLst>
            </p:cNvPr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>
              <a:off x="2640" y="115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" name="AutoShape 18">
              <a:extLst>
                <a:ext uri="{FF2B5EF4-FFF2-40B4-BE49-F238E27FC236}">
                  <a16:creationId xmlns="" xmlns:a16="http://schemas.microsoft.com/office/drawing/2014/main" id="{194D0668-BA94-4940-8EA2-51592A974D9F}"/>
                </a:ext>
              </a:extLst>
            </p:cNvPr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>
              <a:off x="2640" y="148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19">
              <a:extLst>
                <a:ext uri="{FF2B5EF4-FFF2-40B4-BE49-F238E27FC236}">
                  <a16:creationId xmlns="" xmlns:a16="http://schemas.microsoft.com/office/drawing/2014/main" id="{E0A0DF8C-561F-4CA0-9DDA-976B5D1E24CB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>
              <a:off x="2640" y="1824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20">
              <a:extLst>
                <a:ext uri="{FF2B5EF4-FFF2-40B4-BE49-F238E27FC236}">
                  <a16:creationId xmlns="" xmlns:a16="http://schemas.microsoft.com/office/drawing/2014/main" id="{5D713381-0AE7-4229-9F2A-5CECDEAE12D7}"/>
                </a:ext>
              </a:extLst>
            </p:cNvPr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flipH="1">
              <a:off x="2112" y="2160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21">
              <a:extLst>
                <a:ext uri="{FF2B5EF4-FFF2-40B4-BE49-F238E27FC236}">
                  <a16:creationId xmlns="" xmlns:a16="http://schemas.microsoft.com/office/drawing/2014/main" id="{18E3D48C-6B30-498D-9E0F-3781D97EDD06}"/>
                </a:ext>
              </a:extLst>
            </p:cNvPr>
            <p:cNvCxnSpPr>
              <a:cxnSpLocks noChangeShapeType="1"/>
              <a:stCxn id="15" idx="2"/>
              <a:endCxn id="17" idx="0"/>
            </p:cNvCxnSpPr>
            <p:nvPr/>
          </p:nvCxnSpPr>
          <p:spPr bwMode="auto">
            <a:xfrm>
              <a:off x="2640" y="2160"/>
              <a:ext cx="57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" name="AutoShape 22">
              <a:extLst>
                <a:ext uri="{FF2B5EF4-FFF2-40B4-BE49-F238E27FC236}">
                  <a16:creationId xmlns="" xmlns:a16="http://schemas.microsoft.com/office/drawing/2014/main" id="{64645A62-0CC4-4354-B177-A35F2CFAB89C}"/>
                </a:ext>
              </a:extLst>
            </p:cNvPr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>
              <a:off x="2112" y="259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23">
              <a:extLst>
                <a:ext uri="{FF2B5EF4-FFF2-40B4-BE49-F238E27FC236}">
                  <a16:creationId xmlns="" xmlns:a16="http://schemas.microsoft.com/office/drawing/2014/main" id="{9FA8B8EF-739E-46D4-883E-5C7F1FFE0593}"/>
                </a:ext>
              </a:extLst>
            </p:cNvPr>
            <p:cNvCxnSpPr>
              <a:cxnSpLocks noChangeShapeType="1"/>
              <a:stCxn id="17" idx="2"/>
              <a:endCxn id="19" idx="0"/>
            </p:cNvCxnSpPr>
            <p:nvPr/>
          </p:nvCxnSpPr>
          <p:spPr bwMode="auto">
            <a:xfrm>
              <a:off x="3216" y="259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2" name="Line 24">
              <a:extLst>
                <a:ext uri="{FF2B5EF4-FFF2-40B4-BE49-F238E27FC236}">
                  <a16:creationId xmlns="" xmlns:a16="http://schemas.microsoft.com/office/drawing/2014/main" id="{E4C54F33-4C47-4E90-9724-AF3E4FE4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="" xmlns:a16="http://schemas.microsoft.com/office/drawing/2014/main" id="{C559621A-6072-4429-8D94-358644F22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="" xmlns:a16="http://schemas.microsoft.com/office/drawing/2014/main" id="{26A896C4-AE7B-453D-9C39-96AC0CB26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2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="" xmlns:a16="http://schemas.microsoft.com/office/drawing/2014/main" id="{2B7D1B19-75ED-4B92-AB4D-319BFC731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0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28">
              <a:extLst>
                <a:ext uri="{FF2B5EF4-FFF2-40B4-BE49-F238E27FC236}">
                  <a16:creationId xmlns="" xmlns:a16="http://schemas.microsoft.com/office/drawing/2014/main" id="{2C36D830-5FDC-43FF-ACD3-93C4E38B7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85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K</a:t>
              </a:r>
              <a:r>
                <a:rPr lang="en-US" altLang="zh-CN" b="1" baseline="-25000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zh-CN" altLang="en-US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48 bit</a:t>
              </a:r>
              <a:r>
                <a:rPr lang="zh-CN" altLang="en-US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7" name="Line 29">
              <a:extLst>
                <a:ext uri="{FF2B5EF4-FFF2-40B4-BE49-F238E27FC236}">
                  <a16:creationId xmlns="" xmlns:a16="http://schemas.microsoft.com/office/drawing/2014/main" id="{636B8536-0C40-4955-91EF-F61A923ED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0">
              <a:extLst>
                <a:ext uri="{FF2B5EF4-FFF2-40B4-BE49-F238E27FC236}">
                  <a16:creationId xmlns="" xmlns:a16="http://schemas.microsoft.com/office/drawing/2014/main" id="{0844BC98-3615-4C09-91B3-228DA8EA2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2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="" xmlns:a16="http://schemas.microsoft.com/office/drawing/2014/main" id="{35664487-1B85-4DD3-8653-A6B506E0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2">
              <a:extLst>
                <a:ext uri="{FF2B5EF4-FFF2-40B4-BE49-F238E27FC236}">
                  <a16:creationId xmlns="" xmlns:a16="http://schemas.microsoft.com/office/drawing/2014/main" id="{FB1D0790-2D8C-4844-890F-25982249A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="" xmlns:a16="http://schemas.microsoft.com/office/drawing/2014/main" id="{C0C95BAB-7055-4D4F-991C-8CE3A371C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840"/>
              <a:ext cx="3648" cy="240"/>
              <a:chOff x="2112" y="3840"/>
              <a:chExt cx="3648" cy="240"/>
            </a:xfrm>
          </p:grpSpPr>
          <p:sp>
            <p:nvSpPr>
              <p:cNvPr id="42" name="Line 33">
                <a:extLst>
                  <a:ext uri="{FF2B5EF4-FFF2-40B4-BE49-F238E27FC236}">
                    <a16:creationId xmlns="" xmlns:a16="http://schemas.microsoft.com/office/drawing/2014/main" id="{0CC5F85C-1809-4A63-9DCD-6AC6589C5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8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34">
                <a:extLst>
                  <a:ext uri="{FF2B5EF4-FFF2-40B4-BE49-F238E27FC236}">
                    <a16:creationId xmlns="" xmlns:a16="http://schemas.microsoft.com/office/drawing/2014/main" id="{0BE93E7C-C80A-4270-9536-5812F670D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8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35">
                <a:extLst>
                  <a:ext uri="{FF2B5EF4-FFF2-40B4-BE49-F238E27FC236}">
                    <a16:creationId xmlns="" xmlns:a16="http://schemas.microsoft.com/office/drawing/2014/main" id="{8D415CCE-7537-4570-9A62-698B412C3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988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36">
                <a:extLst>
                  <a:ext uri="{FF2B5EF4-FFF2-40B4-BE49-F238E27FC236}">
                    <a16:creationId xmlns="" xmlns:a16="http://schemas.microsoft.com/office/drawing/2014/main" id="{0BBA0590-78FC-4E9D-A352-B7289CCF4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398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37">
                <a:extLst>
                  <a:ext uri="{FF2B5EF4-FFF2-40B4-BE49-F238E27FC236}">
                    <a16:creationId xmlns="" xmlns:a16="http://schemas.microsoft.com/office/drawing/2014/main" id="{6169A78A-0DB8-4AF9-B197-42BC305F1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3849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K</a:t>
                </a:r>
                <a:r>
                  <a:rPr lang="en-US" altLang="zh-CN" b="1" baseline="-25000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16</a:t>
                </a:r>
                <a:r>
                  <a:rPr lang="zh-CN" altLang="en-US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（</a:t>
                </a:r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48 bit</a:t>
                </a:r>
                <a:r>
                  <a:rPr lang="zh-CN" altLang="en-US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47" name="Rectangle 38">
                <a:extLst>
                  <a:ext uri="{FF2B5EF4-FFF2-40B4-BE49-F238E27FC236}">
                    <a16:creationId xmlns="" xmlns:a16="http://schemas.microsoft.com/office/drawing/2014/main" id="{62B563F7-D218-4A8B-9738-22EC3BC0C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840"/>
                <a:ext cx="720" cy="240"/>
              </a:xfrm>
              <a:prstGeom prst="rect">
                <a:avLst/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FF0066"/>
                    </a:solidFill>
                    <a:latin typeface="Times New Roman" pitchFamily="18" charset="0"/>
                    <a:ea typeface="微软雅黑" pitchFamily="34" charset="-122"/>
                  </a:rPr>
                  <a:t>PC-2</a:t>
                </a:r>
                <a:r>
                  <a:rPr lang="zh-CN" altLang="en-US" b="1" dirty="0">
                    <a:solidFill>
                      <a:srgbClr val="FF0066"/>
                    </a:solidFill>
                    <a:latin typeface="Times New Roman" pitchFamily="18" charset="0"/>
                    <a:ea typeface="微软雅黑" pitchFamily="34" charset="-122"/>
                  </a:rPr>
                  <a:t>置换</a:t>
                </a:r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41FE0DCD-7409-42F9-941C-D6721A26F006}"/>
              </a:ext>
            </a:extLst>
          </p:cNvPr>
          <p:cNvSpPr/>
          <p:nvPr/>
        </p:nvSpPr>
        <p:spPr>
          <a:xfrm>
            <a:off x="199226" y="2492396"/>
            <a:ext cx="198002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/>
              <a:t>子密钥生成算法</a:t>
            </a:r>
          </a:p>
        </p:txBody>
      </p:sp>
    </p:spTree>
    <p:extLst>
      <p:ext uri="{BB962C8B-B14F-4D97-AF65-F5344CB8AC3E}">
        <p14:creationId xmlns:p14="http://schemas.microsoft.com/office/powerpoint/2010/main" val="3659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27" y="1409671"/>
            <a:ext cx="7913462" cy="51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6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grpSp>
        <p:nvGrpSpPr>
          <p:cNvPr id="7" name="Group 7">
            <a:extLst>
              <a:ext uri="{FF2B5EF4-FFF2-40B4-BE49-F238E27FC236}">
                <a16:creationId xmlns="" xmlns:a16="http://schemas.microsoft.com/office/drawing/2014/main" id="{2A0B27A0-8D91-4919-8220-B50DF58372C9}"/>
              </a:ext>
            </a:extLst>
          </p:cNvPr>
          <p:cNvGrpSpPr>
            <a:grpSpLocks/>
          </p:cNvGrpSpPr>
          <p:nvPr/>
        </p:nvGrpSpPr>
        <p:grpSpPr bwMode="auto">
          <a:xfrm>
            <a:off x="429509" y="1493423"/>
            <a:ext cx="3920447" cy="5000352"/>
            <a:chOff x="384" y="1536"/>
            <a:chExt cx="1022" cy="1270"/>
          </a:xfrm>
        </p:grpSpPr>
        <p:pic>
          <p:nvPicPr>
            <p:cNvPr id="8" name="Picture 5" descr="image050">
              <a:extLst>
                <a:ext uri="{FF2B5EF4-FFF2-40B4-BE49-F238E27FC236}">
                  <a16:creationId xmlns="" xmlns:a16="http://schemas.microsoft.com/office/drawing/2014/main" id="{ED0ED173-2209-453A-856E-AC1C6F880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1536"/>
              <a:ext cx="102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 descr="image051">
              <a:extLst>
                <a:ext uri="{FF2B5EF4-FFF2-40B4-BE49-F238E27FC236}">
                  <a16:creationId xmlns="" xmlns:a16="http://schemas.microsoft.com/office/drawing/2014/main" id="{56B60C89-78B1-458A-B02B-2246F408F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" y="2284"/>
              <a:ext cx="102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1493423"/>
            <a:ext cx="4931574" cy="787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明文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M=00000001 00100011 01000101 01100111 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             10001001 10101011 11001101 11101111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5362645"/>
            <a:ext cx="4931574" cy="787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L0=11001100 00000000 11001100 11111111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R0=11110000 10101010 11110000 10101010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aphicFrame>
        <p:nvGraphicFramePr>
          <p:cNvPr id="16" name="Object 442">
            <a:extLst>
              <a:ext uri="{FF2B5EF4-FFF2-40B4-BE49-F238E27FC236}">
                <a16:creationId xmlns="" xmlns:a16="http://schemas.microsoft.com/office/drawing/2014/main" id="{4E808034-5DD6-4FE4-9B86-935B225AB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278624"/>
              </p:ext>
            </p:extLst>
          </p:nvPr>
        </p:nvGraphicFramePr>
        <p:xfrm>
          <a:off x="4914894" y="2460452"/>
          <a:ext cx="2971800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工作表" r:id="rId5" imgW="2304241" imgH="2109338" progId="Excel.Sheet.8">
                  <p:embed/>
                </p:oleObj>
              </mc:Choice>
              <mc:Fallback>
                <p:oleObj name="工作表" r:id="rId5" imgW="2304241" imgH="210933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894" y="2460452"/>
                        <a:ext cx="2971800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23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6" y="1598241"/>
            <a:ext cx="4628571" cy="4685714"/>
          </a:xfrm>
          <a:prstGeom prst="rect">
            <a:avLst/>
          </a:prstGeom>
        </p:spPr>
      </p:pic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1493423"/>
            <a:ext cx="4931574" cy="78739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密钥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K=00010011 00110100 01010111 01111001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            10011011 10111100 11011111 11110001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4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6" y="1598241"/>
            <a:ext cx="4628571" cy="4685714"/>
          </a:xfrm>
          <a:prstGeom prst="rect">
            <a:avLst/>
          </a:prstGeom>
        </p:spPr>
      </p:pic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1493423"/>
            <a:ext cx="4931574" cy="78739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密钥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K=00010011 00110100 01010111 01111001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            10011011 10111100 11011111 11110001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8" name="Group 40">
            <a:extLst>
              <a:ext uri="{FF2B5EF4-FFF2-40B4-BE49-F238E27FC236}">
                <a16:creationId xmlns="" xmlns:a16="http://schemas.microsoft.com/office/drawing/2014/main" id="{B8F95184-35CC-43F6-8A70-F8EA662BD91B}"/>
              </a:ext>
            </a:extLst>
          </p:cNvPr>
          <p:cNvGrpSpPr>
            <a:grpSpLocks/>
          </p:cNvGrpSpPr>
          <p:nvPr/>
        </p:nvGrpSpPr>
        <p:grpSpPr bwMode="auto">
          <a:xfrm>
            <a:off x="4313621" y="2712796"/>
            <a:ext cx="6553200" cy="5029200"/>
            <a:chOff x="1632" y="912"/>
            <a:chExt cx="4128" cy="3168"/>
          </a:xfrm>
          <a:solidFill>
            <a:schemeClr val="bg1"/>
          </a:solidFill>
        </p:grpSpPr>
        <p:sp>
          <p:nvSpPr>
            <p:cNvPr id="19" name="Rectangle 4">
              <a:extLst>
                <a:ext uri="{FF2B5EF4-FFF2-40B4-BE49-F238E27FC236}">
                  <a16:creationId xmlns="" xmlns:a16="http://schemas.microsoft.com/office/drawing/2014/main" id="{BB5CF3CD-08C9-48B3-8039-D43A6455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12"/>
              <a:ext cx="1248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主密钥（</a:t>
              </a:r>
              <a:r>
                <a:rPr lang="en-US" altLang="zh-CN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64 bit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0" name="Rectangle 5">
              <a:extLst>
                <a:ext uri="{FF2B5EF4-FFF2-40B4-BE49-F238E27FC236}">
                  <a16:creationId xmlns="" xmlns:a16="http://schemas.microsoft.com/office/drawing/2014/main" id="{A43F5893-9CA7-4F83-BAE0-3D17C61BE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1248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去除奇偶检验位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="" xmlns:a16="http://schemas.microsoft.com/office/drawing/2014/main" id="{99A066BC-0AB8-4178-8845-22D8E1C07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1248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实际密钥（</a:t>
              </a:r>
              <a:r>
                <a:rPr lang="en-US" altLang="zh-CN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56 bit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="" xmlns:a16="http://schemas.microsoft.com/office/drawing/2014/main" id="{605FE127-F716-4A37-A6A7-5CFC26F1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1248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PC-1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置换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="" xmlns:a16="http://schemas.microsoft.com/office/drawing/2014/main" id="{6EC46629-DF98-478C-8B53-6B7864F8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52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C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0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4" name="Rectangle 9">
              <a:extLst>
                <a:ext uri="{FF2B5EF4-FFF2-40B4-BE49-F238E27FC236}">
                  <a16:creationId xmlns="" xmlns:a16="http://schemas.microsoft.com/office/drawing/2014/main" id="{43A3AFB1-7FAE-4C9E-A399-3D379260C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52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D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0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5" name="Rectangle 10">
              <a:extLst>
                <a:ext uri="{FF2B5EF4-FFF2-40B4-BE49-F238E27FC236}">
                  <a16:creationId xmlns="" xmlns:a16="http://schemas.microsoft.com/office/drawing/2014/main" id="{1E09277A-AD2C-4BDC-8729-BAAEA2EBA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8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sp>
          <p:nvSpPr>
            <p:cNvPr id="26" name="Rectangle 11">
              <a:extLst>
                <a:ext uri="{FF2B5EF4-FFF2-40B4-BE49-F238E27FC236}">
                  <a16:creationId xmlns="" xmlns:a16="http://schemas.microsoft.com/office/drawing/2014/main" id="{4D680DE3-AEAB-414C-A19A-4EEEB5A36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8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sp>
          <p:nvSpPr>
            <p:cNvPr id="27" name="Rectangle 12">
              <a:extLst>
                <a:ext uri="{FF2B5EF4-FFF2-40B4-BE49-F238E27FC236}">
                  <a16:creationId xmlns="" xmlns:a16="http://schemas.microsoft.com/office/drawing/2014/main" id="{C24D8178-FBF5-4022-8A0A-7F98B9F1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80"/>
              <a:ext cx="72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PC-2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置换</a:t>
              </a:r>
            </a:p>
          </p:txBody>
        </p:sp>
        <p:sp>
          <p:nvSpPr>
            <p:cNvPr id="28" name="Rectangle 13">
              <a:extLst>
                <a:ext uri="{FF2B5EF4-FFF2-40B4-BE49-F238E27FC236}">
                  <a16:creationId xmlns="" xmlns:a16="http://schemas.microsoft.com/office/drawing/2014/main" id="{CAAABBB2-4E03-4B93-8A56-A27E11668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6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C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9" name="Rectangle 14">
              <a:extLst>
                <a:ext uri="{FF2B5EF4-FFF2-40B4-BE49-F238E27FC236}">
                  <a16:creationId xmlns="" xmlns:a16="http://schemas.microsoft.com/office/drawing/2014/main" id="{720AB47F-74AF-48E0-A761-1F69A3347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16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D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0" name="Rectangle 15">
              <a:extLst>
                <a:ext uri="{FF2B5EF4-FFF2-40B4-BE49-F238E27FC236}">
                  <a16:creationId xmlns="" xmlns:a16="http://schemas.microsoft.com/office/drawing/2014/main" id="{2189B982-AFC0-4804-93E9-18A7C7CA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64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sp>
          <p:nvSpPr>
            <p:cNvPr id="31" name="Rectangle 16">
              <a:extLst>
                <a:ext uri="{FF2B5EF4-FFF2-40B4-BE49-F238E27FC236}">
                  <a16:creationId xmlns="" xmlns:a16="http://schemas.microsoft.com/office/drawing/2014/main" id="{678F58F9-5547-49A4-AB6C-D6E62984A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4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="" xmlns:a16="http://schemas.microsoft.com/office/drawing/2014/main" id="{FB9A510C-F29A-4DD8-BEDD-6C68F94D2803}"/>
                </a:ext>
              </a:extLst>
            </p:cNvPr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>
              <a:off x="2640" y="1152"/>
              <a:ext cx="0" cy="9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18">
              <a:extLst>
                <a:ext uri="{FF2B5EF4-FFF2-40B4-BE49-F238E27FC236}">
                  <a16:creationId xmlns="" xmlns:a16="http://schemas.microsoft.com/office/drawing/2014/main" id="{194D0668-BA94-4940-8EA2-51592A974D9F}"/>
                </a:ext>
              </a:extLst>
            </p:cNvPr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2640" y="1488"/>
              <a:ext cx="0" cy="9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" name="AutoShape 19">
              <a:extLst>
                <a:ext uri="{FF2B5EF4-FFF2-40B4-BE49-F238E27FC236}">
                  <a16:creationId xmlns="" xmlns:a16="http://schemas.microsoft.com/office/drawing/2014/main" id="{E0A0DF8C-561F-4CA0-9DDA-976B5D1E24CB}"/>
                </a:ext>
              </a:extLst>
            </p:cNvPr>
            <p:cNvCxnSpPr>
              <a:cxnSpLocks noChangeShapeType="1"/>
              <a:stCxn id="21" idx="2"/>
              <a:endCxn id="22" idx="0"/>
            </p:cNvCxnSpPr>
            <p:nvPr/>
          </p:nvCxnSpPr>
          <p:spPr bwMode="auto">
            <a:xfrm>
              <a:off x="2640" y="1824"/>
              <a:ext cx="0" cy="9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" name="AutoShape 20">
              <a:extLst>
                <a:ext uri="{FF2B5EF4-FFF2-40B4-BE49-F238E27FC236}">
                  <a16:creationId xmlns="" xmlns:a16="http://schemas.microsoft.com/office/drawing/2014/main" id="{5D713381-0AE7-4229-9F2A-5CECDEAE12D7}"/>
                </a:ext>
              </a:extLst>
            </p:cNvPr>
            <p:cNvCxnSpPr>
              <a:cxnSpLocks noChangeShapeType="1"/>
              <a:stCxn id="22" idx="2"/>
              <a:endCxn id="23" idx="0"/>
            </p:cNvCxnSpPr>
            <p:nvPr/>
          </p:nvCxnSpPr>
          <p:spPr bwMode="auto">
            <a:xfrm flipH="1">
              <a:off x="2112" y="2160"/>
              <a:ext cx="528" cy="1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" name="AutoShape 21">
              <a:extLst>
                <a:ext uri="{FF2B5EF4-FFF2-40B4-BE49-F238E27FC236}">
                  <a16:creationId xmlns="" xmlns:a16="http://schemas.microsoft.com/office/drawing/2014/main" id="{18E3D48C-6B30-498D-9E0F-3781D97EDD06}"/>
                </a:ext>
              </a:extLst>
            </p:cNvPr>
            <p:cNvCxnSpPr>
              <a:cxnSpLocks noChangeShapeType="1"/>
              <a:stCxn id="22" idx="2"/>
              <a:endCxn id="24" idx="0"/>
            </p:cNvCxnSpPr>
            <p:nvPr/>
          </p:nvCxnSpPr>
          <p:spPr bwMode="auto">
            <a:xfrm>
              <a:off x="2640" y="2160"/>
              <a:ext cx="576" cy="1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" name="AutoShape 22">
              <a:extLst>
                <a:ext uri="{FF2B5EF4-FFF2-40B4-BE49-F238E27FC236}">
                  <a16:creationId xmlns="" xmlns:a16="http://schemas.microsoft.com/office/drawing/2014/main" id="{64645A62-0CC4-4354-B177-A35F2CFAB89C}"/>
                </a:ext>
              </a:extLst>
            </p:cNvPr>
            <p:cNvCxnSpPr>
              <a:cxnSpLocks noChangeShapeType="1"/>
              <a:stCxn id="23" idx="2"/>
              <a:endCxn id="25" idx="0"/>
            </p:cNvCxnSpPr>
            <p:nvPr/>
          </p:nvCxnSpPr>
          <p:spPr bwMode="auto">
            <a:xfrm>
              <a:off x="2112" y="2592"/>
              <a:ext cx="0" cy="9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8" name="AutoShape 23">
              <a:extLst>
                <a:ext uri="{FF2B5EF4-FFF2-40B4-BE49-F238E27FC236}">
                  <a16:creationId xmlns="" xmlns:a16="http://schemas.microsoft.com/office/drawing/2014/main" id="{9FA8B8EF-739E-46D4-883E-5C7F1FFE0593}"/>
                </a:ext>
              </a:extLst>
            </p:cNvPr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>
              <a:off x="3216" y="2592"/>
              <a:ext cx="0" cy="9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9" name="Line 24">
              <a:extLst>
                <a:ext uri="{FF2B5EF4-FFF2-40B4-BE49-F238E27FC236}">
                  <a16:creationId xmlns="" xmlns:a16="http://schemas.microsoft.com/office/drawing/2014/main" id="{E4C54F33-4C47-4E90-9724-AF3E4FE4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928"/>
              <a:ext cx="0" cy="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5">
              <a:extLst>
                <a:ext uri="{FF2B5EF4-FFF2-40B4-BE49-F238E27FC236}">
                  <a16:creationId xmlns="" xmlns:a16="http://schemas.microsoft.com/office/drawing/2014/main" id="{C559621A-6072-4429-8D94-358644F22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0" cy="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6">
              <a:extLst>
                <a:ext uri="{FF2B5EF4-FFF2-40B4-BE49-F238E27FC236}">
                  <a16:creationId xmlns="" xmlns:a16="http://schemas.microsoft.com/office/drawing/2014/main" id="{26A896C4-AE7B-453D-9C39-96AC0CB26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24"/>
              <a:ext cx="18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7">
              <a:extLst>
                <a:ext uri="{FF2B5EF4-FFF2-40B4-BE49-F238E27FC236}">
                  <a16:creationId xmlns="" xmlns:a16="http://schemas.microsoft.com/office/drawing/2014/main" id="{2B7D1B19-75ED-4B92-AB4D-319BFC731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024"/>
              <a:ext cx="1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28">
              <a:extLst>
                <a:ext uri="{FF2B5EF4-FFF2-40B4-BE49-F238E27FC236}">
                  <a16:creationId xmlns="" xmlns:a16="http://schemas.microsoft.com/office/drawing/2014/main" id="{2C36D830-5FDC-43FF-ACD3-93C4E38B7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85"/>
              <a:ext cx="912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K</a:t>
              </a:r>
              <a:r>
                <a:rPr lang="en-US" altLang="zh-CN" b="1" baseline="-25000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zh-CN" altLang="en-US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48 bit</a:t>
              </a:r>
              <a:r>
                <a:rPr lang="zh-CN" altLang="en-US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4" name="Line 29">
              <a:extLst>
                <a:ext uri="{FF2B5EF4-FFF2-40B4-BE49-F238E27FC236}">
                  <a16:creationId xmlns="" xmlns:a16="http://schemas.microsoft.com/office/drawing/2014/main" id="{636B8536-0C40-4955-91EF-F61A923ED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24"/>
              <a:ext cx="144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0">
              <a:extLst>
                <a:ext uri="{FF2B5EF4-FFF2-40B4-BE49-F238E27FC236}">
                  <a16:creationId xmlns="" xmlns:a16="http://schemas.microsoft.com/office/drawing/2014/main" id="{0844BC98-3615-4C09-91B3-228DA8EA2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24"/>
              <a:ext cx="144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="" xmlns:a16="http://schemas.microsoft.com/office/drawing/2014/main" id="{35664487-1B85-4DD3-8653-A6B506E0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08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2">
              <a:extLst>
                <a:ext uri="{FF2B5EF4-FFF2-40B4-BE49-F238E27FC236}">
                  <a16:creationId xmlns="" xmlns:a16="http://schemas.microsoft.com/office/drawing/2014/main" id="{FB1D0790-2D8C-4844-890F-25982249A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08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" name="Group 39">
              <a:extLst>
                <a:ext uri="{FF2B5EF4-FFF2-40B4-BE49-F238E27FC236}">
                  <a16:creationId xmlns="" xmlns:a16="http://schemas.microsoft.com/office/drawing/2014/main" id="{C0C95BAB-7055-4D4F-991C-8CE3A371C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840"/>
              <a:ext cx="3648" cy="240"/>
              <a:chOff x="2112" y="3840"/>
              <a:chExt cx="3648" cy="240"/>
            </a:xfrm>
            <a:grpFill/>
          </p:grpSpPr>
          <p:sp>
            <p:nvSpPr>
              <p:cNvPr id="49" name="Line 33">
                <a:extLst>
                  <a:ext uri="{FF2B5EF4-FFF2-40B4-BE49-F238E27FC236}">
                    <a16:creationId xmlns="" xmlns:a16="http://schemas.microsoft.com/office/drawing/2014/main" id="{0CC5F85C-1809-4A63-9DCD-6AC6589C5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892"/>
                <a:ext cx="0" cy="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34">
                <a:extLst>
                  <a:ext uri="{FF2B5EF4-FFF2-40B4-BE49-F238E27FC236}">
                    <a16:creationId xmlns="" xmlns:a16="http://schemas.microsoft.com/office/drawing/2014/main" id="{0BE93E7C-C80A-4270-9536-5812F670D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892"/>
                <a:ext cx="0" cy="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35">
                <a:extLst>
                  <a:ext uri="{FF2B5EF4-FFF2-40B4-BE49-F238E27FC236}">
                    <a16:creationId xmlns="" xmlns:a16="http://schemas.microsoft.com/office/drawing/2014/main" id="{8D415CCE-7537-4570-9A62-698B412C3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988"/>
                <a:ext cx="182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36">
                <a:extLst>
                  <a:ext uri="{FF2B5EF4-FFF2-40B4-BE49-F238E27FC236}">
                    <a16:creationId xmlns="" xmlns:a16="http://schemas.microsoft.com/office/drawing/2014/main" id="{0BBA0590-78FC-4E9D-A352-B7289CCF4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3988"/>
                <a:ext cx="14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Text Box 37">
                <a:extLst>
                  <a:ext uri="{FF2B5EF4-FFF2-40B4-BE49-F238E27FC236}">
                    <a16:creationId xmlns="" xmlns:a16="http://schemas.microsoft.com/office/drawing/2014/main" id="{6169A78A-0DB8-4AF9-B197-42BC305F1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3849"/>
                <a:ext cx="960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K</a:t>
                </a:r>
                <a:r>
                  <a:rPr lang="en-US" altLang="zh-CN" b="1" baseline="-25000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16</a:t>
                </a:r>
                <a:r>
                  <a:rPr lang="zh-CN" altLang="en-US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（</a:t>
                </a:r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48 bit</a:t>
                </a:r>
                <a:r>
                  <a:rPr lang="zh-CN" altLang="en-US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54" name="Rectangle 38">
                <a:extLst>
                  <a:ext uri="{FF2B5EF4-FFF2-40B4-BE49-F238E27FC236}">
                    <a16:creationId xmlns="" xmlns:a16="http://schemas.microsoft.com/office/drawing/2014/main" id="{62B563F7-D218-4A8B-9738-22EC3BC0C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840"/>
                <a:ext cx="720" cy="240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FF0066"/>
                    </a:solidFill>
                    <a:latin typeface="Times New Roman" pitchFamily="18" charset="0"/>
                    <a:ea typeface="微软雅黑" pitchFamily="34" charset="-122"/>
                  </a:rPr>
                  <a:t>PC-2</a:t>
                </a:r>
                <a:r>
                  <a:rPr lang="zh-CN" altLang="en-US" b="1" dirty="0">
                    <a:solidFill>
                      <a:srgbClr val="FF0066"/>
                    </a:solidFill>
                    <a:latin typeface="Times New Roman" pitchFamily="18" charset="0"/>
                    <a:ea typeface="微软雅黑" pitchFamily="34" charset="-122"/>
                  </a:rPr>
                  <a:t>置换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3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6" y="1598241"/>
            <a:ext cx="4628571" cy="4685714"/>
          </a:xfrm>
          <a:prstGeom prst="rect">
            <a:avLst/>
          </a:prstGeom>
        </p:spPr>
      </p:pic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1493423"/>
            <a:ext cx="4931574" cy="78739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密钥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K=00010011 00110100 01010111 01111001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            10011011 10111100 11011111 11110001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2779962"/>
            <a:ext cx="4931574" cy="78739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C0=11110000 11001100 10101010 1111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D0=01010101 01100110 01111000 1111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919" y="3853278"/>
            <a:ext cx="4931574" cy="24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75EEF715-5D80-448C-B8AF-1E38796CF4EC}"/>
              </a:ext>
            </a:extLst>
          </p:cNvPr>
          <p:cNvSpPr/>
          <p:nvPr/>
        </p:nvSpPr>
        <p:spPr>
          <a:xfrm>
            <a:off x="615627" y="1646156"/>
            <a:ext cx="7892269" cy="7491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对称密码学的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特点</a:t>
            </a:r>
            <a:r>
              <a:rPr lang="zh-CN" altLang="en-US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：加密和解密密钥是一样的。</a:t>
            </a:r>
            <a:endParaRPr lang="zh-CN" altLang="en-US" sz="2800" b="0" i="0" dirty="0">
              <a:solidFill>
                <a:srgbClr val="666666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97C403F7-6CF0-4B39-80B7-6752D8D2575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1CACF207-2F08-42A7-AC3C-6EF913B6A30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7" name="Freeform 7">
            <a:extLst>
              <a:ext uri="{FF2B5EF4-FFF2-40B4-BE49-F238E27FC236}">
                <a16:creationId xmlns="" xmlns:a16="http://schemas.microsoft.com/office/drawing/2014/main" id="{7EC96D57-EA85-49BB-B7DE-81E42177E0FB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8" name="TextBox 54">
            <a:extLst>
              <a:ext uri="{FF2B5EF4-FFF2-40B4-BE49-F238E27FC236}">
                <a16:creationId xmlns="" xmlns:a16="http://schemas.microsoft.com/office/drawing/2014/main" id="{F49FE5B4-AACD-4423-BD9D-95730678BA4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3004445C-A956-44FE-A865-A087F018FE8B}"/>
              </a:ext>
            </a:extLst>
          </p:cNvPr>
          <p:cNvSpPr/>
          <p:nvPr/>
        </p:nvSpPr>
        <p:spPr>
          <a:xfrm>
            <a:off x="625865" y="3244045"/>
            <a:ext cx="7892269" cy="749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对称密码学的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优点</a:t>
            </a:r>
            <a:r>
              <a:rPr lang="zh-CN" altLang="en-US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：计算量小、加密解密速度快</a:t>
            </a:r>
            <a:endParaRPr lang="zh-CN" altLang="en-US" sz="2800" b="0" i="0" dirty="0">
              <a:solidFill>
                <a:srgbClr val="666666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BA15E6D-2401-4A4E-8DFB-0BD2116F4D38}"/>
              </a:ext>
            </a:extLst>
          </p:cNvPr>
          <p:cNvSpPr/>
          <p:nvPr/>
        </p:nvSpPr>
        <p:spPr>
          <a:xfrm>
            <a:off x="625865" y="4837273"/>
            <a:ext cx="7892269" cy="7491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对称密码学的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缺点</a:t>
            </a:r>
            <a:r>
              <a:rPr lang="zh-CN" altLang="en-US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：密钥容易泄露</a:t>
            </a:r>
            <a:endParaRPr lang="zh-CN" altLang="en-US" sz="2800" b="0" i="0" dirty="0">
              <a:solidFill>
                <a:srgbClr val="666666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7020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6" y="1598241"/>
            <a:ext cx="4628571" cy="4685714"/>
          </a:xfrm>
          <a:prstGeom prst="rect">
            <a:avLst/>
          </a:prstGeom>
        </p:spPr>
      </p:pic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1493423"/>
            <a:ext cx="4931574" cy="787399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密钥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K=00010011 00110100 01010111 01111001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            10011011 10111100 11011111 11110001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8" name="Group 40">
            <a:extLst>
              <a:ext uri="{FF2B5EF4-FFF2-40B4-BE49-F238E27FC236}">
                <a16:creationId xmlns="" xmlns:a16="http://schemas.microsoft.com/office/drawing/2014/main" id="{B8F95184-35CC-43F6-8A70-F8EA662BD91B}"/>
              </a:ext>
            </a:extLst>
          </p:cNvPr>
          <p:cNvGrpSpPr>
            <a:grpSpLocks/>
          </p:cNvGrpSpPr>
          <p:nvPr/>
        </p:nvGrpSpPr>
        <p:grpSpPr bwMode="auto">
          <a:xfrm>
            <a:off x="4313621" y="2712796"/>
            <a:ext cx="6553200" cy="5029200"/>
            <a:chOff x="1632" y="912"/>
            <a:chExt cx="4128" cy="3168"/>
          </a:xfrm>
          <a:solidFill>
            <a:schemeClr val="bg1"/>
          </a:solidFill>
        </p:grpSpPr>
        <p:sp>
          <p:nvSpPr>
            <p:cNvPr id="19" name="Rectangle 4">
              <a:extLst>
                <a:ext uri="{FF2B5EF4-FFF2-40B4-BE49-F238E27FC236}">
                  <a16:creationId xmlns="" xmlns:a16="http://schemas.microsoft.com/office/drawing/2014/main" id="{BB5CF3CD-08C9-48B3-8039-D43A6455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12"/>
              <a:ext cx="1248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主密钥（</a:t>
              </a:r>
              <a:r>
                <a:rPr lang="en-US" altLang="zh-CN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64 bit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0" name="Rectangle 5">
              <a:extLst>
                <a:ext uri="{FF2B5EF4-FFF2-40B4-BE49-F238E27FC236}">
                  <a16:creationId xmlns="" xmlns:a16="http://schemas.microsoft.com/office/drawing/2014/main" id="{A43F5893-9CA7-4F83-BAE0-3D17C61BE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1248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去除奇偶检验位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="" xmlns:a16="http://schemas.microsoft.com/office/drawing/2014/main" id="{99A066BC-0AB8-4178-8845-22D8E1C07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1248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实际密钥（</a:t>
              </a:r>
              <a:r>
                <a:rPr lang="en-US" altLang="zh-CN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56 bit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="" xmlns:a16="http://schemas.microsoft.com/office/drawing/2014/main" id="{605FE127-F716-4A37-A6A7-5CFC26F1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1248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PC-1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置换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="" xmlns:a16="http://schemas.microsoft.com/office/drawing/2014/main" id="{6EC46629-DF98-478C-8B53-6B7864F8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52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C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0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4" name="Rectangle 9">
              <a:extLst>
                <a:ext uri="{FF2B5EF4-FFF2-40B4-BE49-F238E27FC236}">
                  <a16:creationId xmlns="" xmlns:a16="http://schemas.microsoft.com/office/drawing/2014/main" id="{43A3AFB1-7FAE-4C9E-A399-3D379260C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52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D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0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5" name="Rectangle 10">
              <a:extLst>
                <a:ext uri="{FF2B5EF4-FFF2-40B4-BE49-F238E27FC236}">
                  <a16:creationId xmlns="" xmlns:a16="http://schemas.microsoft.com/office/drawing/2014/main" id="{1E09277A-AD2C-4BDC-8729-BAAEA2EBA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8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sp>
          <p:nvSpPr>
            <p:cNvPr id="26" name="Rectangle 11">
              <a:extLst>
                <a:ext uri="{FF2B5EF4-FFF2-40B4-BE49-F238E27FC236}">
                  <a16:creationId xmlns="" xmlns:a16="http://schemas.microsoft.com/office/drawing/2014/main" id="{4D680DE3-AEAB-414C-A19A-4EEEB5A36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8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sp>
          <p:nvSpPr>
            <p:cNvPr id="27" name="Rectangle 12">
              <a:extLst>
                <a:ext uri="{FF2B5EF4-FFF2-40B4-BE49-F238E27FC236}">
                  <a16:creationId xmlns="" xmlns:a16="http://schemas.microsoft.com/office/drawing/2014/main" id="{C24D8178-FBF5-4022-8A0A-7F98B9F1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80"/>
              <a:ext cx="72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PC-2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置换</a:t>
              </a:r>
            </a:p>
          </p:txBody>
        </p:sp>
        <p:sp>
          <p:nvSpPr>
            <p:cNvPr id="28" name="Rectangle 13">
              <a:extLst>
                <a:ext uri="{FF2B5EF4-FFF2-40B4-BE49-F238E27FC236}">
                  <a16:creationId xmlns="" xmlns:a16="http://schemas.microsoft.com/office/drawing/2014/main" id="{CAAABBB2-4E03-4B93-8A56-A27E11668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6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C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29" name="Rectangle 14">
              <a:extLst>
                <a:ext uri="{FF2B5EF4-FFF2-40B4-BE49-F238E27FC236}">
                  <a16:creationId xmlns="" xmlns:a16="http://schemas.microsoft.com/office/drawing/2014/main" id="{720AB47F-74AF-48E0-A761-1F69A3347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16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D</a:t>
              </a:r>
              <a:r>
                <a:rPr lang="en-US" altLang="zh-CN" b="1" baseline="-25000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28 bit</a:t>
              </a:r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30" name="Rectangle 15">
              <a:extLst>
                <a:ext uri="{FF2B5EF4-FFF2-40B4-BE49-F238E27FC236}">
                  <a16:creationId xmlns="" xmlns:a16="http://schemas.microsoft.com/office/drawing/2014/main" id="{2189B982-AFC0-4804-93E9-18A7C7CA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64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sp>
          <p:nvSpPr>
            <p:cNvPr id="31" name="Rectangle 16">
              <a:extLst>
                <a:ext uri="{FF2B5EF4-FFF2-40B4-BE49-F238E27FC236}">
                  <a16:creationId xmlns="" xmlns:a16="http://schemas.microsoft.com/office/drawing/2014/main" id="{678F58F9-5547-49A4-AB6C-D6E62984A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48"/>
              <a:ext cx="960" cy="24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FF0066"/>
                  </a:solidFill>
                  <a:latin typeface="Times New Roman" pitchFamily="18" charset="0"/>
                  <a:ea typeface="微软雅黑" pitchFamily="34" charset="-122"/>
                </a:rPr>
                <a:t>循环左移位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="" xmlns:a16="http://schemas.microsoft.com/office/drawing/2014/main" id="{FB9A510C-F29A-4DD8-BEDD-6C68F94D2803}"/>
                </a:ext>
              </a:extLst>
            </p:cNvPr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>
              <a:off x="2640" y="1152"/>
              <a:ext cx="0" cy="9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18">
              <a:extLst>
                <a:ext uri="{FF2B5EF4-FFF2-40B4-BE49-F238E27FC236}">
                  <a16:creationId xmlns="" xmlns:a16="http://schemas.microsoft.com/office/drawing/2014/main" id="{194D0668-BA94-4940-8EA2-51592A974D9F}"/>
                </a:ext>
              </a:extLst>
            </p:cNvPr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2640" y="1488"/>
              <a:ext cx="0" cy="9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" name="AutoShape 19">
              <a:extLst>
                <a:ext uri="{FF2B5EF4-FFF2-40B4-BE49-F238E27FC236}">
                  <a16:creationId xmlns="" xmlns:a16="http://schemas.microsoft.com/office/drawing/2014/main" id="{E0A0DF8C-561F-4CA0-9DDA-976B5D1E24CB}"/>
                </a:ext>
              </a:extLst>
            </p:cNvPr>
            <p:cNvCxnSpPr>
              <a:cxnSpLocks noChangeShapeType="1"/>
              <a:stCxn id="21" idx="2"/>
              <a:endCxn id="22" idx="0"/>
            </p:cNvCxnSpPr>
            <p:nvPr/>
          </p:nvCxnSpPr>
          <p:spPr bwMode="auto">
            <a:xfrm>
              <a:off x="2640" y="1824"/>
              <a:ext cx="0" cy="9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" name="AutoShape 20">
              <a:extLst>
                <a:ext uri="{FF2B5EF4-FFF2-40B4-BE49-F238E27FC236}">
                  <a16:creationId xmlns="" xmlns:a16="http://schemas.microsoft.com/office/drawing/2014/main" id="{5D713381-0AE7-4229-9F2A-5CECDEAE12D7}"/>
                </a:ext>
              </a:extLst>
            </p:cNvPr>
            <p:cNvCxnSpPr>
              <a:cxnSpLocks noChangeShapeType="1"/>
              <a:stCxn id="22" idx="2"/>
              <a:endCxn id="23" idx="0"/>
            </p:cNvCxnSpPr>
            <p:nvPr/>
          </p:nvCxnSpPr>
          <p:spPr bwMode="auto">
            <a:xfrm flipH="1">
              <a:off x="2112" y="2160"/>
              <a:ext cx="528" cy="1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" name="AutoShape 21">
              <a:extLst>
                <a:ext uri="{FF2B5EF4-FFF2-40B4-BE49-F238E27FC236}">
                  <a16:creationId xmlns="" xmlns:a16="http://schemas.microsoft.com/office/drawing/2014/main" id="{18E3D48C-6B30-498D-9E0F-3781D97EDD06}"/>
                </a:ext>
              </a:extLst>
            </p:cNvPr>
            <p:cNvCxnSpPr>
              <a:cxnSpLocks noChangeShapeType="1"/>
              <a:stCxn id="22" idx="2"/>
              <a:endCxn id="24" idx="0"/>
            </p:cNvCxnSpPr>
            <p:nvPr/>
          </p:nvCxnSpPr>
          <p:spPr bwMode="auto">
            <a:xfrm>
              <a:off x="2640" y="2160"/>
              <a:ext cx="576" cy="19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" name="AutoShape 22">
              <a:extLst>
                <a:ext uri="{FF2B5EF4-FFF2-40B4-BE49-F238E27FC236}">
                  <a16:creationId xmlns="" xmlns:a16="http://schemas.microsoft.com/office/drawing/2014/main" id="{64645A62-0CC4-4354-B177-A35F2CFAB89C}"/>
                </a:ext>
              </a:extLst>
            </p:cNvPr>
            <p:cNvCxnSpPr>
              <a:cxnSpLocks noChangeShapeType="1"/>
              <a:stCxn id="23" idx="2"/>
              <a:endCxn id="25" idx="0"/>
            </p:cNvCxnSpPr>
            <p:nvPr/>
          </p:nvCxnSpPr>
          <p:spPr bwMode="auto">
            <a:xfrm>
              <a:off x="2112" y="2592"/>
              <a:ext cx="0" cy="9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8" name="AutoShape 23">
              <a:extLst>
                <a:ext uri="{FF2B5EF4-FFF2-40B4-BE49-F238E27FC236}">
                  <a16:creationId xmlns="" xmlns:a16="http://schemas.microsoft.com/office/drawing/2014/main" id="{9FA8B8EF-739E-46D4-883E-5C7F1FFE0593}"/>
                </a:ext>
              </a:extLst>
            </p:cNvPr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>
              <a:off x="3216" y="2592"/>
              <a:ext cx="0" cy="9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9" name="Line 24">
              <a:extLst>
                <a:ext uri="{FF2B5EF4-FFF2-40B4-BE49-F238E27FC236}">
                  <a16:creationId xmlns="" xmlns:a16="http://schemas.microsoft.com/office/drawing/2014/main" id="{E4C54F33-4C47-4E90-9724-AF3E4FE4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928"/>
              <a:ext cx="0" cy="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5">
              <a:extLst>
                <a:ext uri="{FF2B5EF4-FFF2-40B4-BE49-F238E27FC236}">
                  <a16:creationId xmlns="" xmlns:a16="http://schemas.microsoft.com/office/drawing/2014/main" id="{C559621A-6072-4429-8D94-358644F22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0" cy="9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6">
              <a:extLst>
                <a:ext uri="{FF2B5EF4-FFF2-40B4-BE49-F238E27FC236}">
                  <a16:creationId xmlns="" xmlns:a16="http://schemas.microsoft.com/office/drawing/2014/main" id="{26A896C4-AE7B-453D-9C39-96AC0CB26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24"/>
              <a:ext cx="18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7">
              <a:extLst>
                <a:ext uri="{FF2B5EF4-FFF2-40B4-BE49-F238E27FC236}">
                  <a16:creationId xmlns="" xmlns:a16="http://schemas.microsoft.com/office/drawing/2014/main" id="{2B7D1B19-75ED-4B92-AB4D-319BFC731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024"/>
              <a:ext cx="1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28">
              <a:extLst>
                <a:ext uri="{FF2B5EF4-FFF2-40B4-BE49-F238E27FC236}">
                  <a16:creationId xmlns="" xmlns:a16="http://schemas.microsoft.com/office/drawing/2014/main" id="{2C36D830-5FDC-43FF-ACD3-93C4E38B7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85"/>
              <a:ext cx="912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K</a:t>
              </a:r>
              <a:r>
                <a:rPr lang="en-US" altLang="zh-CN" b="1" baseline="-25000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1</a:t>
              </a:r>
              <a:r>
                <a:rPr lang="zh-CN" altLang="en-US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（</a:t>
              </a:r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48 bit</a:t>
              </a:r>
              <a:r>
                <a:rPr lang="zh-CN" altLang="en-US" b="1">
                  <a:solidFill>
                    <a:schemeClr val="hlink"/>
                  </a:solidFill>
                  <a:latin typeface="Times New Roman" pitchFamily="18" charset="0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44" name="Line 29">
              <a:extLst>
                <a:ext uri="{FF2B5EF4-FFF2-40B4-BE49-F238E27FC236}">
                  <a16:creationId xmlns="" xmlns:a16="http://schemas.microsoft.com/office/drawing/2014/main" id="{636B8536-0C40-4955-91EF-F61A923ED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24"/>
              <a:ext cx="144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0">
              <a:extLst>
                <a:ext uri="{FF2B5EF4-FFF2-40B4-BE49-F238E27FC236}">
                  <a16:creationId xmlns="" xmlns:a16="http://schemas.microsoft.com/office/drawing/2014/main" id="{0844BC98-3615-4C09-91B3-228DA8EA2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24"/>
              <a:ext cx="144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="" xmlns:a16="http://schemas.microsoft.com/office/drawing/2014/main" id="{35664487-1B85-4DD3-8653-A6B506E0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08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2">
              <a:extLst>
                <a:ext uri="{FF2B5EF4-FFF2-40B4-BE49-F238E27FC236}">
                  <a16:creationId xmlns="" xmlns:a16="http://schemas.microsoft.com/office/drawing/2014/main" id="{FB1D0790-2D8C-4844-890F-25982249A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08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" name="Group 39">
              <a:extLst>
                <a:ext uri="{FF2B5EF4-FFF2-40B4-BE49-F238E27FC236}">
                  <a16:creationId xmlns="" xmlns:a16="http://schemas.microsoft.com/office/drawing/2014/main" id="{C0C95BAB-7055-4D4F-991C-8CE3A371C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840"/>
              <a:ext cx="3648" cy="240"/>
              <a:chOff x="2112" y="3840"/>
              <a:chExt cx="3648" cy="240"/>
            </a:xfrm>
            <a:grpFill/>
          </p:grpSpPr>
          <p:sp>
            <p:nvSpPr>
              <p:cNvPr id="49" name="Line 33">
                <a:extLst>
                  <a:ext uri="{FF2B5EF4-FFF2-40B4-BE49-F238E27FC236}">
                    <a16:creationId xmlns="" xmlns:a16="http://schemas.microsoft.com/office/drawing/2014/main" id="{0CC5F85C-1809-4A63-9DCD-6AC6589C5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892"/>
                <a:ext cx="0" cy="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34">
                <a:extLst>
                  <a:ext uri="{FF2B5EF4-FFF2-40B4-BE49-F238E27FC236}">
                    <a16:creationId xmlns="" xmlns:a16="http://schemas.microsoft.com/office/drawing/2014/main" id="{0BE93E7C-C80A-4270-9536-5812F670D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892"/>
                <a:ext cx="0" cy="9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35">
                <a:extLst>
                  <a:ext uri="{FF2B5EF4-FFF2-40B4-BE49-F238E27FC236}">
                    <a16:creationId xmlns="" xmlns:a16="http://schemas.microsoft.com/office/drawing/2014/main" id="{8D415CCE-7537-4570-9A62-698B412C3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988"/>
                <a:ext cx="182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36">
                <a:extLst>
                  <a:ext uri="{FF2B5EF4-FFF2-40B4-BE49-F238E27FC236}">
                    <a16:creationId xmlns="" xmlns:a16="http://schemas.microsoft.com/office/drawing/2014/main" id="{0BBA0590-78FC-4E9D-A352-B7289CCF4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3988"/>
                <a:ext cx="144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Text Box 37">
                <a:extLst>
                  <a:ext uri="{FF2B5EF4-FFF2-40B4-BE49-F238E27FC236}">
                    <a16:creationId xmlns="" xmlns:a16="http://schemas.microsoft.com/office/drawing/2014/main" id="{6169A78A-0DB8-4AF9-B197-42BC305F1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3849"/>
                <a:ext cx="960" cy="23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K</a:t>
                </a:r>
                <a:r>
                  <a:rPr lang="en-US" altLang="zh-CN" b="1" baseline="-25000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16</a:t>
                </a:r>
                <a:r>
                  <a:rPr lang="zh-CN" altLang="en-US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（</a:t>
                </a:r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48 bit</a:t>
                </a:r>
                <a:r>
                  <a:rPr lang="zh-CN" altLang="en-US" b="1">
                    <a:solidFill>
                      <a:schemeClr val="hlink"/>
                    </a:solidFill>
                    <a:latin typeface="Times New Roman" pitchFamily="18" charset="0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54" name="Rectangle 38">
                <a:extLst>
                  <a:ext uri="{FF2B5EF4-FFF2-40B4-BE49-F238E27FC236}">
                    <a16:creationId xmlns="" xmlns:a16="http://schemas.microsoft.com/office/drawing/2014/main" id="{62B563F7-D218-4A8B-9738-22EC3BC0C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840"/>
                <a:ext cx="720" cy="240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FF0066"/>
                    </a:solidFill>
                    <a:latin typeface="Times New Roman" pitchFamily="18" charset="0"/>
                    <a:ea typeface="微软雅黑" pitchFamily="34" charset="-122"/>
                  </a:rPr>
                  <a:t>PC-2</a:t>
                </a:r>
                <a:r>
                  <a:rPr lang="zh-CN" altLang="en-US" b="1" dirty="0">
                    <a:solidFill>
                      <a:srgbClr val="FF0066"/>
                    </a:solidFill>
                    <a:latin typeface="Times New Roman" pitchFamily="18" charset="0"/>
                    <a:ea typeface="微软雅黑" pitchFamily="34" charset="-122"/>
                  </a:rPr>
                  <a:t>置换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73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6" y="1598241"/>
            <a:ext cx="4628571" cy="4685714"/>
          </a:xfrm>
          <a:prstGeom prst="rect">
            <a:avLst/>
          </a:prstGeom>
        </p:spPr>
      </p:pic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1493423"/>
            <a:ext cx="4931574" cy="109796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密钥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K = 00010011 00110100 01010111 01111001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              10011011 10111100 11011111 11110001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64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2779962"/>
            <a:ext cx="4931574" cy="11316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C0 = 11110000 11001100 10101010 1111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D0 = 01010101 01100110 01111000 1111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56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4109854"/>
            <a:ext cx="4931574" cy="1160646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子密钥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K1 = 00011011 00000010 11101111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                   11111100 01110000 01110010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48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46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66" y="1598241"/>
            <a:ext cx="4628571" cy="4685714"/>
          </a:xfrm>
          <a:prstGeom prst="rect">
            <a:avLst/>
          </a:prstGeom>
        </p:spPr>
      </p:pic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437" y="2767723"/>
            <a:ext cx="4217581" cy="1160646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子密钥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K1 = 00011011 00000010 11101111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                   11111100 01110000 01110010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48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44" y="1016001"/>
            <a:ext cx="4411756" cy="9759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L0=11001100 00000000 11001100 11111111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R0=11110000 10101010 11110000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10101010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32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aphicFrame>
        <p:nvGraphicFramePr>
          <p:cNvPr id="20" name="Object 4">
            <a:extLst>
              <a:ext uri="{FF2B5EF4-FFF2-40B4-BE49-F238E27FC236}">
                <a16:creationId xmlns="" xmlns:a16="http://schemas.microsoft.com/office/drawing/2014/main" id="{36621E6F-E748-47FF-9757-229CE421D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452930"/>
              </p:ext>
            </p:extLst>
          </p:nvPr>
        </p:nvGraphicFramePr>
        <p:xfrm>
          <a:off x="6330540" y="4137627"/>
          <a:ext cx="25908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公式" r:id="rId4" imgW="1828800" imgH="1803240" progId="Equation.3">
                  <p:embed/>
                </p:oleObj>
              </mc:Choice>
              <mc:Fallback>
                <p:oleObj name="公式" r:id="rId4" imgW="182880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540" y="4137627"/>
                        <a:ext cx="2590800" cy="247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4122413"/>
            <a:ext cx="4293781" cy="9575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E(R0)+K1=01100001 00010111 10111010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                   10000110 01100101 00100111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48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3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6" y="1598241"/>
            <a:ext cx="4628571" cy="4685714"/>
          </a:xfrm>
          <a:prstGeom prst="rect">
            <a:avLst/>
          </a:prstGeom>
        </p:spPr>
      </p:pic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19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1843850"/>
            <a:ext cx="4293781" cy="9575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E(R0)+K1=01100001 00010111 10111010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                    10000110 01100101 00100111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48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219" y="3596979"/>
            <a:ext cx="3747681" cy="161388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S1(011000)=0101, S2(010001)=1100, </a:t>
            </a:r>
            <a:endParaRPr lang="en-US" altLang="zh-CN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S3(011110)=1000, S4(111010)=0010, </a:t>
            </a:r>
            <a:endParaRPr lang="en-US" altLang="zh-CN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S5(100001)=1011, S6(100110)=0101, 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S7(010100)=1001, S8(100111)=0111.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32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68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6" y="1598241"/>
            <a:ext cx="4628571" cy="4685714"/>
          </a:xfrm>
          <a:prstGeom prst="rect">
            <a:avLst/>
          </a:prstGeom>
        </p:spPr>
      </p:pic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19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1193800"/>
            <a:ext cx="3887381" cy="1607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S1(011000)=0101, S2(010001)=1100, 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S3(011110)=1000, S4(111010)=0010, 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S5(100001)=1011, S6(100110)=0101, 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S7(010100)=1001, S8(100111)=0111.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32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4854279"/>
            <a:ext cx="4293781" cy="65752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F=00100011 01001010 10101001 10111011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32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aphicFrame>
        <p:nvGraphicFramePr>
          <p:cNvPr id="13" name="Group 266">
            <a:extLst>
              <a:ext uri="{FF2B5EF4-FFF2-40B4-BE49-F238E27FC236}">
                <a16:creationId xmlns="" xmlns:a16="http://schemas.microsoft.com/office/drawing/2014/main" id="{9DB24DF7-05F7-4F6B-9707-DAF82D9C5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73147"/>
              </p:ext>
            </p:extLst>
          </p:nvPr>
        </p:nvGraphicFramePr>
        <p:xfrm>
          <a:off x="3065935" y="6283955"/>
          <a:ext cx="5980056" cy="562642"/>
        </p:xfrm>
        <a:graphic>
          <a:graphicData uri="http://schemas.openxmlformats.org/drawingml/2006/table">
            <a:tbl>
              <a:tblPr/>
              <a:tblGrid>
                <a:gridCol w="3737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7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37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3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37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37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375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375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7375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7375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7375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7375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7375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7375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7375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7375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281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1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9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6" y="1598241"/>
            <a:ext cx="4628571" cy="4685714"/>
          </a:xfrm>
          <a:prstGeom prst="rect">
            <a:avLst/>
          </a:prstGeom>
        </p:spPr>
      </p:pic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19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1193801"/>
            <a:ext cx="4433481" cy="901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L0=11001100 00000000 11001100 11111111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R0=11110000 10101010 11110000 10101010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32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4892379"/>
            <a:ext cx="4992281" cy="92422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L1=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R0=11110000 10101010 11110000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10101010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R1=L0+F=11101111 01001010 01100101 01000100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32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9" y="2187878"/>
            <a:ext cx="4293781" cy="65752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F=00100011 01001010 10101001 10111011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32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5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grpSp>
        <p:nvGrpSpPr>
          <p:cNvPr id="7" name="Group 7">
            <a:extLst>
              <a:ext uri="{FF2B5EF4-FFF2-40B4-BE49-F238E27FC236}">
                <a16:creationId xmlns="" xmlns:a16="http://schemas.microsoft.com/office/drawing/2014/main" id="{2A0B27A0-8D91-4919-8220-B50DF58372C9}"/>
              </a:ext>
            </a:extLst>
          </p:cNvPr>
          <p:cNvGrpSpPr>
            <a:grpSpLocks/>
          </p:cNvGrpSpPr>
          <p:nvPr/>
        </p:nvGrpSpPr>
        <p:grpSpPr bwMode="auto">
          <a:xfrm>
            <a:off x="429509" y="1493423"/>
            <a:ext cx="3920447" cy="5000352"/>
            <a:chOff x="384" y="1536"/>
            <a:chExt cx="1022" cy="1270"/>
          </a:xfrm>
        </p:grpSpPr>
        <p:pic>
          <p:nvPicPr>
            <p:cNvPr id="8" name="Picture 5" descr="image050">
              <a:extLst>
                <a:ext uri="{FF2B5EF4-FFF2-40B4-BE49-F238E27FC236}">
                  <a16:creationId xmlns="" xmlns:a16="http://schemas.microsoft.com/office/drawing/2014/main" id="{ED0ED173-2209-453A-856E-AC1C6F880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" y="1536"/>
              <a:ext cx="102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 descr="image051">
              <a:extLst>
                <a:ext uri="{FF2B5EF4-FFF2-40B4-BE49-F238E27FC236}">
                  <a16:creationId xmlns="" xmlns:a16="http://schemas.microsoft.com/office/drawing/2014/main" id="{56B60C89-78B1-458A-B02B-2246F408F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" y="2284"/>
              <a:ext cx="102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8" y="1493423"/>
            <a:ext cx="5030381" cy="10211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L1=R0=11110000 10101010 11110000 10101010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R1=L0+F=11101111 01001010 01100101 01000100</a:t>
            </a:r>
          </a:p>
          <a:p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32 bit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8" y="2951993"/>
            <a:ext cx="3607982" cy="5066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[R1, L1]=(EF4A6544 F0AAF0AA)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8" y="3896046"/>
            <a:ext cx="3607982" cy="5424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[R16, L16]=(0A4CD995 43423234)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57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grpSp>
        <p:nvGrpSpPr>
          <p:cNvPr id="7" name="Group 7">
            <a:extLst>
              <a:ext uri="{FF2B5EF4-FFF2-40B4-BE49-F238E27FC236}">
                <a16:creationId xmlns="" xmlns:a16="http://schemas.microsoft.com/office/drawing/2014/main" id="{2A0B27A0-8D91-4919-8220-B50DF58372C9}"/>
              </a:ext>
            </a:extLst>
          </p:cNvPr>
          <p:cNvGrpSpPr>
            <a:grpSpLocks/>
          </p:cNvGrpSpPr>
          <p:nvPr/>
        </p:nvGrpSpPr>
        <p:grpSpPr bwMode="auto">
          <a:xfrm>
            <a:off x="429509" y="1493423"/>
            <a:ext cx="3920447" cy="5000352"/>
            <a:chOff x="384" y="1536"/>
            <a:chExt cx="1022" cy="1270"/>
          </a:xfrm>
        </p:grpSpPr>
        <p:pic>
          <p:nvPicPr>
            <p:cNvPr id="8" name="Picture 5" descr="image050">
              <a:extLst>
                <a:ext uri="{FF2B5EF4-FFF2-40B4-BE49-F238E27FC236}">
                  <a16:creationId xmlns="" xmlns:a16="http://schemas.microsoft.com/office/drawing/2014/main" id="{ED0ED173-2209-453A-856E-AC1C6F880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" y="1536"/>
              <a:ext cx="102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 descr="image051">
              <a:extLst>
                <a:ext uri="{FF2B5EF4-FFF2-40B4-BE49-F238E27FC236}">
                  <a16:creationId xmlns="" xmlns:a16="http://schemas.microsoft.com/office/drawing/2014/main" id="{56B60C89-78B1-458A-B02B-2246F408F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" y="2284"/>
              <a:ext cx="102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8" y="3896046"/>
            <a:ext cx="3633382" cy="5424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[R16, L16]=(0A4CD995 43423234)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aphicFrame>
        <p:nvGraphicFramePr>
          <p:cNvPr id="16" name="Group 30">
            <a:extLst>
              <a:ext uri="{FF2B5EF4-FFF2-40B4-BE49-F238E27FC236}">
                <a16:creationId xmlns="" xmlns:a16="http://schemas.microsoft.com/office/drawing/2014/main" id="{84196BEC-FECD-436F-B625-1C33E93A6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64023"/>
              </p:ext>
            </p:extLst>
          </p:nvPr>
        </p:nvGraphicFramePr>
        <p:xfrm>
          <a:off x="4349956" y="353544"/>
          <a:ext cx="4038600" cy="295656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27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47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37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60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33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9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49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17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57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66FF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4">
            <a:extLst>
              <a:ext uri="{FF2B5EF4-FFF2-40B4-BE49-F238E27FC236}">
                <a16:creationId xmlns="" xmlns:a16="http://schemas.microsoft.com/office/drawing/2014/main" id="{BB5CF3CD-08C9-48B3-8039-D43A6455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918" y="4923678"/>
            <a:ext cx="4077882" cy="66432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10000101 11101000 00010011 01010100</a:t>
            </a:r>
          </a:p>
          <a:p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  <a:ea typeface="微软雅黑" pitchFamily="34" charset="-122"/>
              </a:rPr>
              <a:t>00001111 00001010 10110100 00000101</a:t>
            </a:r>
            <a:endParaRPr lang="zh-CN" altLang="en-US" b="1" dirty="0">
              <a:solidFill>
                <a:srgbClr val="FF0066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6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="" xmlns:a16="http://schemas.microsoft.com/office/drawing/2014/main" id="{D0E9D1E3-C1B9-4CDF-95F2-DBDBAF21DC2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10207" y="1645920"/>
                <a:ext cx="8650014" cy="2341232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DES</a:t>
                </a:r>
                <a:r>
                  <a:rPr lang="zh-CN" altLang="en-US" sz="2800" dirty="0"/>
                  <a:t>面临的挑战</a:t>
                </a:r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CN" sz="2400" dirty="0"/>
                  <a:t>DES</a:t>
                </a:r>
                <a:r>
                  <a:rPr lang="zh-CN" altLang="en-US" sz="2400" dirty="0"/>
                  <a:t>的最大弱点是它的</a:t>
                </a:r>
                <a:r>
                  <a:rPr lang="zh-CN" altLang="en-US" sz="2400" dirty="0">
                    <a:solidFill>
                      <a:srgbClr val="6600FF"/>
                    </a:solidFill>
                  </a:rPr>
                  <a:t>密钥长度仅有</a:t>
                </a:r>
                <a:r>
                  <a:rPr lang="en-US" altLang="zh-CN" sz="2400" dirty="0">
                    <a:solidFill>
                      <a:srgbClr val="6600FF"/>
                    </a:solidFill>
                  </a:rPr>
                  <a:t>56</a:t>
                </a:r>
                <a:r>
                  <a:rPr lang="zh-CN" altLang="en-US" sz="2400" dirty="0">
                    <a:solidFill>
                      <a:srgbClr val="6600FF"/>
                    </a:solidFill>
                  </a:rPr>
                  <a:t>比特</a:t>
                </a:r>
                <a:r>
                  <a:rPr lang="zh-CN" altLang="en-US" sz="2400" dirty="0"/>
                  <a:t>，总密钥长度为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，无法对抗穷举攻击。</a:t>
                </a:r>
                <a:endParaRPr lang="en-US" altLang="zh-CN" sz="2400" dirty="0"/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CN" sz="2400" dirty="0"/>
                  <a:t>S</a:t>
                </a:r>
                <a:r>
                  <a:rPr lang="zh-CN" altLang="en-US" sz="2400" dirty="0"/>
                  <a:t>盒可能隐含有陷阱，</a:t>
                </a:r>
                <a:r>
                  <a:rPr lang="en-US" altLang="zh-CN" sz="2400" dirty="0"/>
                  <a:t>DES</a:t>
                </a:r>
                <a:r>
                  <a:rPr lang="zh-CN" altLang="en-US" sz="2400" dirty="0"/>
                  <a:t>是半公开的，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盒的设计原理至今未公布</a:t>
                </a:r>
                <a:endParaRPr lang="zh-CN" altLang="en-US" sz="2400" dirty="0">
                  <a:solidFill>
                    <a:srgbClr val="6600FF"/>
                  </a:solidFill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E9D1E3-C1B9-4CDF-95F2-DBDBAF21D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207" y="1645920"/>
                <a:ext cx="8650014" cy="2341232"/>
              </a:xfrm>
              <a:blipFill>
                <a:blip r:embed="rId2"/>
                <a:stretch>
                  <a:fillRect t="-3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oup 1043">
            <a:extLst>
              <a:ext uri="{FF2B5EF4-FFF2-40B4-BE49-F238E27FC236}">
                <a16:creationId xmlns="" xmlns:a16="http://schemas.microsoft.com/office/drawing/2014/main" id="{82D4636E-6493-40F8-B524-5E47F8AA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11452"/>
              </p:ext>
            </p:extLst>
          </p:nvPr>
        </p:nvGraphicFramePr>
        <p:xfrm>
          <a:off x="726281" y="3915560"/>
          <a:ext cx="7691438" cy="1826895"/>
        </p:xfrm>
        <a:graphic>
          <a:graphicData uri="http://schemas.openxmlformats.org/drawingml/2006/table">
            <a:tbl>
              <a:tblPr/>
              <a:tblGrid>
                <a:gridCol w="4524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42912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6196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52437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52438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287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D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DFF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5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D0E9D1E3-C1B9-4CDF-95F2-DBDBAF21D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4706" y="1583474"/>
            <a:ext cx="8532349" cy="5163014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buNone/>
            </a:pPr>
            <a:r>
              <a:rPr lang="en-US" altLang="zh-CN" sz="2800" dirty="0"/>
              <a:t>S</a:t>
            </a:r>
            <a:r>
              <a:rPr lang="zh-CN" altLang="en-US" sz="2800" dirty="0"/>
              <a:t>盒的特征：</a:t>
            </a:r>
          </a:p>
          <a:p>
            <a:pPr marL="892175" lvl="2" indent="-357188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/>
              <a:t>所有</a:t>
            </a:r>
            <a:r>
              <a:rPr lang="en-US" altLang="zh-CN" sz="2400" dirty="0"/>
              <a:t>S-</a:t>
            </a:r>
            <a:r>
              <a:rPr lang="zh-CN" altLang="en-US" sz="2400" dirty="0"/>
              <a:t>盒的每一行是</a:t>
            </a:r>
            <a:r>
              <a:rPr lang="en-US" altLang="zh-CN" sz="2400" dirty="0"/>
              <a:t>0,1,…,15</a:t>
            </a:r>
            <a:r>
              <a:rPr lang="zh-CN" altLang="en-US" sz="2400" dirty="0"/>
              <a:t>的一个置换；</a:t>
            </a:r>
          </a:p>
          <a:p>
            <a:pPr marL="892175" lvl="2" indent="-357188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/>
              <a:t>所有</a:t>
            </a:r>
            <a:r>
              <a:rPr lang="en-US" altLang="zh-CN" sz="2400" dirty="0"/>
              <a:t>S-</a:t>
            </a:r>
            <a:r>
              <a:rPr lang="zh-CN" altLang="en-US" sz="2400" dirty="0"/>
              <a:t>盒的输出都不是输入的线性函数或仿射函数；</a:t>
            </a:r>
          </a:p>
          <a:p>
            <a:pPr marL="892175" lvl="2" indent="-357188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/>
              <a:t>S-</a:t>
            </a:r>
            <a:r>
              <a:rPr lang="zh-CN" altLang="en-US" sz="2400" dirty="0"/>
              <a:t>盒的输入改变任意一位都会引起输出中至少两位发生变化；</a:t>
            </a:r>
          </a:p>
          <a:p>
            <a:pPr marL="892175" lvl="2" indent="-357188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/>
              <a:t>对于任何输入</a:t>
            </a:r>
            <a:r>
              <a:rPr lang="en-US" altLang="zh-CN" sz="2400" dirty="0"/>
              <a:t>x</a:t>
            </a: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位），</a:t>
            </a:r>
            <a:r>
              <a:rPr lang="en-US" altLang="zh-CN" sz="2400" dirty="0"/>
              <a:t>S(x)</a:t>
            </a:r>
            <a:r>
              <a:rPr lang="zh-CN" altLang="en-US" sz="2400" dirty="0"/>
              <a:t>与</a:t>
            </a:r>
            <a:r>
              <a:rPr lang="en-US" altLang="zh-CN" sz="2400" dirty="0"/>
              <a:t>S(x⊕001100)</a:t>
            </a:r>
            <a:r>
              <a:rPr lang="zh-CN" altLang="en-US" sz="2400" dirty="0"/>
              <a:t>至少有两位不同；</a:t>
            </a:r>
          </a:p>
          <a:p>
            <a:pPr marL="892175" lvl="2" indent="-357188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/>
              <a:t>对于任何输入</a:t>
            </a:r>
            <a:r>
              <a:rPr lang="en-US" altLang="zh-CN" sz="2400" dirty="0"/>
              <a:t>x</a:t>
            </a: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位），</a:t>
            </a:r>
            <a:r>
              <a:rPr lang="en-US" altLang="zh-CN" sz="2400" dirty="0"/>
              <a:t>S(x)</a:t>
            </a:r>
            <a:r>
              <a:rPr lang="zh-CN" altLang="en-US" sz="2400" dirty="0"/>
              <a:t>与</a:t>
            </a:r>
            <a:r>
              <a:rPr lang="en-US" altLang="zh-CN" sz="2400" dirty="0"/>
              <a:t>S(x⊕11ef00)</a:t>
            </a:r>
            <a:r>
              <a:rPr lang="zh-CN" altLang="en-US" sz="2400" dirty="0"/>
              <a:t>不相等，</a:t>
            </a:r>
            <a:r>
              <a:rPr lang="en-US" altLang="zh-CN" sz="2400" dirty="0"/>
              <a:t>e, f</a:t>
            </a:r>
            <a:r>
              <a:rPr lang="zh-CN" altLang="en-US" sz="2400" dirty="0"/>
              <a:t>取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</a:p>
          <a:p>
            <a:pPr marL="892175" lvl="2" indent="-357188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400" dirty="0"/>
              <a:t>对于任意一个输入位保持不变而其他五位变化时，输出中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的数目几乎相等。 </a:t>
            </a:r>
          </a:p>
        </p:txBody>
      </p:sp>
    </p:spTree>
    <p:extLst>
      <p:ext uri="{BB962C8B-B14F-4D97-AF65-F5344CB8AC3E}">
        <p14:creationId xmlns:p14="http://schemas.microsoft.com/office/powerpoint/2010/main" val="4830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53BAC2C8-58B2-4BA2-A744-7BB002D58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26" y="1633725"/>
            <a:ext cx="8650014" cy="4740412"/>
          </a:xfrm>
        </p:spPr>
        <p:txBody>
          <a:bodyPr>
            <a:normAutofit/>
          </a:bodyPr>
          <a:lstStyle/>
          <a:p>
            <a:pPr marL="0" lvl="1" indent="0" algn="just"/>
            <a:r>
              <a:rPr lang="en-US" altLang="zh-CN" sz="2800" dirty="0"/>
              <a:t>1973</a:t>
            </a:r>
            <a:r>
              <a:rPr lang="zh-CN" altLang="en-US" sz="2800" dirty="0"/>
              <a:t>年</a:t>
            </a:r>
            <a:r>
              <a:rPr lang="en-US" altLang="zh-CN" sz="2800" dirty="0"/>
              <a:t>5</a:t>
            </a:r>
            <a:r>
              <a:rPr lang="zh-CN" altLang="en-US" sz="2800" dirty="0"/>
              <a:t>月和</a:t>
            </a:r>
            <a:r>
              <a:rPr lang="en-US" altLang="zh-CN" sz="2800" dirty="0"/>
              <a:t>1974</a:t>
            </a:r>
            <a:r>
              <a:rPr lang="zh-CN" altLang="en-US" sz="2800" dirty="0"/>
              <a:t>年</a:t>
            </a:r>
            <a:r>
              <a:rPr lang="en-US" altLang="zh-CN" sz="2800" dirty="0"/>
              <a:t>8</a:t>
            </a:r>
            <a:r>
              <a:rPr lang="zh-CN" altLang="en-US" sz="2800" dirty="0"/>
              <a:t>月，</a:t>
            </a:r>
            <a:r>
              <a:rPr lang="zh-CN" altLang="en-US" sz="2400" dirty="0">
                <a:solidFill>
                  <a:srgbClr val="6600FF"/>
                </a:solidFill>
              </a:rPr>
              <a:t>美国商业部的国家标准局</a:t>
            </a:r>
            <a:r>
              <a:rPr lang="en-US" altLang="zh-CN" sz="2400" dirty="0">
                <a:solidFill>
                  <a:srgbClr val="6600FF"/>
                </a:solidFill>
              </a:rPr>
              <a:t>NBS</a:t>
            </a:r>
            <a:r>
              <a:rPr lang="zh-CN" altLang="en-US" sz="2400" dirty="0"/>
              <a:t>于两次发布通告，向社会</a:t>
            </a:r>
            <a:r>
              <a:rPr lang="zh-CN" altLang="en-US" sz="2400" dirty="0" smtClean="0"/>
              <a:t>征集密码</a:t>
            </a:r>
            <a:r>
              <a:rPr lang="zh-CN" altLang="en-US" sz="2400" dirty="0"/>
              <a:t>算法。在征得的算法中，由</a:t>
            </a:r>
            <a:r>
              <a:rPr lang="en-US" altLang="zh-CN" sz="2400" dirty="0">
                <a:solidFill>
                  <a:srgbClr val="6600FF"/>
                </a:solidFill>
              </a:rPr>
              <a:t>IBM</a:t>
            </a:r>
            <a:r>
              <a:rPr lang="zh-CN" altLang="en-US" sz="2400" dirty="0" smtClean="0"/>
              <a:t>公司提出</a:t>
            </a:r>
            <a:r>
              <a:rPr lang="zh-CN" altLang="en-US" sz="2400" dirty="0"/>
              <a:t>的算法</a:t>
            </a:r>
            <a:r>
              <a:rPr lang="en-US" altLang="zh-CN" sz="2400" dirty="0" err="1">
                <a:solidFill>
                  <a:srgbClr val="6600FF"/>
                </a:solidFill>
              </a:rPr>
              <a:t>lucifer</a:t>
            </a:r>
            <a:r>
              <a:rPr lang="zh-CN" altLang="en-US" sz="2400" dirty="0" smtClean="0"/>
              <a:t>中选，成为了数据加密标准（</a:t>
            </a:r>
            <a:r>
              <a:rPr lang="en-US" altLang="zh-CN" sz="2400" dirty="0" smtClean="0"/>
              <a:t>Data Encryption Standard, DES</a:t>
            </a:r>
            <a:r>
              <a:rPr lang="zh-CN" altLang="en-US" sz="2400" dirty="0" smtClean="0"/>
              <a:t>）。该算法由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Feistel</a:t>
            </a:r>
            <a:r>
              <a:rPr lang="zh-CN" altLang="en-US" dirty="0"/>
              <a:t>领导的团队研究</a:t>
            </a:r>
            <a:r>
              <a:rPr lang="zh-CN" altLang="en-US" dirty="0" smtClean="0"/>
              <a:t>开发，现代大多数对称分组密码也是基于</a:t>
            </a:r>
            <a:r>
              <a:rPr lang="en-US" altLang="zh-CN" dirty="0" err="1" smtClean="0">
                <a:solidFill>
                  <a:srgbClr val="7030A0"/>
                </a:solidFill>
              </a:rPr>
              <a:t>Feistel</a:t>
            </a:r>
            <a:r>
              <a:rPr lang="zh-CN" altLang="en-US" dirty="0"/>
              <a:t>密码结构的。</a:t>
            </a:r>
            <a:endParaRPr lang="en-US" altLang="zh-CN" dirty="0"/>
          </a:p>
          <a:p>
            <a:pPr marL="0" lvl="1" indent="0" algn="just"/>
            <a:endParaRPr lang="en-US" altLang="zh-CN" sz="2400" dirty="0"/>
          </a:p>
          <a:p>
            <a:pPr marL="0" lvl="2" indent="0" algn="just"/>
            <a:r>
              <a:rPr lang="en-US" altLang="zh-CN" sz="2400" dirty="0"/>
              <a:t>1975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月，</a:t>
            </a:r>
            <a:r>
              <a:rPr lang="en-US" altLang="zh-CN" sz="2400" dirty="0"/>
              <a:t>NBS</a:t>
            </a:r>
            <a:r>
              <a:rPr lang="zh-CN" altLang="en-US" sz="2400" dirty="0"/>
              <a:t>向社会公布了此算法，以求公众评论。</a:t>
            </a:r>
            <a:endParaRPr lang="en-US" altLang="zh-CN" sz="2400" dirty="0"/>
          </a:p>
          <a:p>
            <a:pPr marL="0" lvl="2" indent="0" algn="just"/>
            <a:endParaRPr lang="en-US" altLang="zh-CN" sz="2400" dirty="0"/>
          </a:p>
          <a:p>
            <a:pPr marL="0" lvl="2" indent="0" algn="just"/>
            <a:r>
              <a:rPr lang="zh-CN" altLang="en-US" sz="2400" dirty="0"/>
              <a:t>于</a:t>
            </a:r>
            <a:r>
              <a:rPr lang="en-US" altLang="zh-CN" sz="2400" dirty="0"/>
              <a:t>1976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月被美国政府采用</a:t>
            </a:r>
            <a:r>
              <a:rPr lang="zh-CN" altLang="en-US" sz="2400" dirty="0" smtClean="0"/>
              <a:t>，批准用于非军事场合的各种政府机构。</a:t>
            </a:r>
            <a:endParaRPr lang="en-US" altLang="zh-CN" sz="2400" dirty="0"/>
          </a:p>
          <a:p>
            <a:pPr marL="0" lvl="2" indent="0" algn="just"/>
            <a:endParaRPr lang="zh-CN" altLang="en-US" sz="2400" dirty="0"/>
          </a:p>
          <a:p>
            <a:pPr marL="0" lvl="2" indent="0" algn="just"/>
            <a:r>
              <a:rPr lang="en-US" altLang="zh-CN" sz="2800" dirty="0"/>
              <a:t>1977</a:t>
            </a:r>
            <a:r>
              <a:rPr lang="zh-CN" altLang="en-US" sz="2400" dirty="0"/>
              <a:t>年</a:t>
            </a:r>
            <a:r>
              <a:rPr lang="en-US" altLang="zh-CN" sz="2400" dirty="0"/>
              <a:t>1</a:t>
            </a:r>
            <a:r>
              <a:rPr lang="zh-CN" altLang="en-US" sz="2400" dirty="0"/>
              <a:t>月</a:t>
            </a:r>
            <a:r>
              <a:rPr lang="zh-CN" altLang="en-US" sz="2400" dirty="0">
                <a:solidFill>
                  <a:srgbClr val="6600FF"/>
                </a:solidFill>
              </a:rPr>
              <a:t>数据加密标准（</a:t>
            </a:r>
            <a:r>
              <a:rPr lang="en-US" altLang="zh-CN" sz="2400" dirty="0">
                <a:solidFill>
                  <a:srgbClr val="6600FF"/>
                </a:solidFill>
              </a:rPr>
              <a:t>DES</a:t>
            </a:r>
            <a:r>
              <a:rPr lang="zh-CN" altLang="en-US" sz="2400" dirty="0">
                <a:solidFill>
                  <a:srgbClr val="6600FF"/>
                </a:solidFill>
              </a:rPr>
              <a:t>）</a:t>
            </a:r>
            <a:r>
              <a:rPr lang="zh-CN" altLang="en-US" sz="2400" dirty="0"/>
              <a:t>正式向社会公布。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C5A819E-4FB7-46B5-BDE6-9ACD145579D1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69566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D0E9D1E3-C1B9-4CDF-95F2-DBDBAF21D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207" y="1645920"/>
            <a:ext cx="8650014" cy="5075556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zh-CN" altLang="en-US" sz="2400" dirty="0"/>
              <a:t>从</a:t>
            </a:r>
            <a:r>
              <a:rPr lang="en-US" altLang="zh-CN" sz="2400" dirty="0"/>
              <a:t>1997</a:t>
            </a:r>
            <a:r>
              <a:rPr lang="zh-CN" altLang="en-US" sz="2400" dirty="0"/>
              <a:t>年开始，</a:t>
            </a:r>
            <a:r>
              <a:rPr lang="en-US" altLang="zh-CN" sz="2400" dirty="0"/>
              <a:t>RSA</a:t>
            </a:r>
            <a:r>
              <a:rPr lang="zh-CN" altLang="en-US" sz="2400" dirty="0"/>
              <a:t>公司发起了一个称作“向</a:t>
            </a:r>
            <a:r>
              <a:rPr lang="en-US" altLang="zh-CN" sz="2400" dirty="0"/>
              <a:t>DES</a:t>
            </a:r>
            <a:r>
              <a:rPr lang="zh-CN" altLang="en-US" sz="2400" dirty="0"/>
              <a:t>挑战”的竞技赛。在首届挑战赛上，罗克</a:t>
            </a:r>
            <a:r>
              <a:rPr lang="en-US" altLang="zh-CN" sz="2400" dirty="0"/>
              <a:t>·</a:t>
            </a:r>
            <a:r>
              <a:rPr lang="zh-CN" altLang="en-US" sz="2400" dirty="0"/>
              <a:t>维瑟就带领</a:t>
            </a:r>
            <a:r>
              <a:rPr lang="en-US" altLang="zh-CN" sz="2400" dirty="0"/>
              <a:t>Internet</a:t>
            </a:r>
            <a:r>
              <a:rPr lang="zh-CN" altLang="en-US" sz="2400" dirty="0"/>
              <a:t>上的数万名志愿者，用了</a:t>
            </a:r>
            <a:r>
              <a:rPr lang="en-US" altLang="zh-CN" sz="2400" dirty="0">
                <a:solidFill>
                  <a:srgbClr val="6600FF"/>
                </a:solidFill>
              </a:rPr>
              <a:t>96</a:t>
            </a:r>
            <a:r>
              <a:rPr lang="zh-CN" altLang="en-US" sz="2400" dirty="0"/>
              <a:t>天的时间破解了用</a:t>
            </a:r>
            <a:r>
              <a:rPr lang="en-US" altLang="zh-CN" sz="2400" dirty="0"/>
              <a:t>40bit</a:t>
            </a:r>
            <a:r>
              <a:rPr lang="zh-CN" altLang="en-US" sz="2400" dirty="0"/>
              <a:t>和</a:t>
            </a:r>
            <a:r>
              <a:rPr lang="en-US" altLang="zh-CN" sz="2400" dirty="0"/>
              <a:t>48bit</a:t>
            </a:r>
            <a:r>
              <a:rPr lang="zh-CN" altLang="en-US" sz="2400" dirty="0"/>
              <a:t>的密钥加密的</a:t>
            </a:r>
            <a:r>
              <a:rPr lang="en-US" altLang="zh-CN" sz="2400" dirty="0"/>
              <a:t>DES</a:t>
            </a:r>
            <a:r>
              <a:rPr lang="zh-CN" altLang="en-US" sz="2400" dirty="0"/>
              <a:t>密文。</a:t>
            </a:r>
            <a:endParaRPr lang="en-US" altLang="zh-CN" sz="2400" dirty="0"/>
          </a:p>
          <a:p>
            <a:pPr lvl="2">
              <a:lnSpc>
                <a:spcPct val="100000"/>
              </a:lnSpc>
            </a:pPr>
            <a:endParaRPr lang="zh-CN" altLang="en-US" sz="2400" dirty="0"/>
          </a:p>
          <a:p>
            <a:pPr lvl="2">
              <a:lnSpc>
                <a:spcPct val="100000"/>
              </a:lnSpc>
            </a:pPr>
            <a:r>
              <a:rPr lang="en-US" altLang="zh-CN" sz="2400" dirty="0"/>
              <a:t>1998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月，电子边境基金会（</a:t>
            </a:r>
            <a:r>
              <a:rPr lang="en-US" altLang="zh-CN" sz="2400" dirty="0"/>
              <a:t>EFF</a:t>
            </a:r>
            <a:r>
              <a:rPr lang="zh-CN" altLang="en-US" sz="2400" dirty="0"/>
              <a:t>）使用一台价值</a:t>
            </a:r>
            <a:r>
              <a:rPr lang="en-US" altLang="zh-CN" sz="2400" dirty="0"/>
              <a:t>25</a:t>
            </a:r>
            <a:r>
              <a:rPr lang="zh-CN" altLang="en-US" sz="2400" dirty="0"/>
              <a:t>万美元的计算机在</a:t>
            </a:r>
            <a:r>
              <a:rPr lang="en-US" altLang="zh-CN" sz="2400" dirty="0">
                <a:solidFill>
                  <a:srgbClr val="6600FF"/>
                </a:solidFill>
              </a:rPr>
              <a:t>56</a:t>
            </a:r>
            <a:r>
              <a:rPr lang="zh-CN" altLang="en-US" sz="2400" dirty="0">
                <a:solidFill>
                  <a:srgbClr val="6600FF"/>
                </a:solidFill>
              </a:rPr>
              <a:t>小时</a:t>
            </a:r>
            <a:r>
              <a:rPr lang="zh-CN" altLang="en-US" sz="2400" dirty="0"/>
              <a:t>之内破译了</a:t>
            </a:r>
            <a:r>
              <a:rPr lang="en-US" altLang="zh-CN" sz="2400" dirty="0"/>
              <a:t>56bit</a:t>
            </a:r>
            <a:r>
              <a:rPr lang="zh-CN" altLang="en-US" sz="2400" dirty="0"/>
              <a:t>的</a:t>
            </a:r>
            <a:r>
              <a:rPr lang="en-US" altLang="zh-CN" sz="2400" dirty="0"/>
              <a:t>DES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>
              <a:lnSpc>
                <a:spcPct val="100000"/>
              </a:lnSpc>
            </a:pPr>
            <a:endParaRPr lang="en-US" altLang="zh-CN" sz="2400" dirty="0"/>
          </a:p>
          <a:p>
            <a:pPr lvl="2">
              <a:lnSpc>
                <a:spcPct val="100000"/>
              </a:lnSpc>
            </a:pPr>
            <a:r>
              <a:rPr lang="en-US" altLang="zh-CN" sz="2400" dirty="0"/>
              <a:t>1999</a:t>
            </a:r>
            <a:r>
              <a:rPr lang="zh-CN" altLang="en-US" sz="2400" dirty="0"/>
              <a:t>年</a:t>
            </a:r>
            <a:r>
              <a:rPr lang="en-US" altLang="zh-CN" sz="2400" dirty="0"/>
              <a:t>1</a:t>
            </a:r>
            <a:r>
              <a:rPr lang="zh-CN" altLang="en-US" sz="2400" dirty="0"/>
              <a:t>月，由电子边境基金会（</a:t>
            </a:r>
            <a:r>
              <a:rPr lang="en-US" altLang="zh-CN" sz="2400" dirty="0"/>
              <a:t>EFF</a:t>
            </a:r>
            <a:r>
              <a:rPr lang="zh-CN" altLang="en-US" sz="2400" dirty="0"/>
              <a:t>）通过互联网上的</a:t>
            </a:r>
            <a:r>
              <a:rPr lang="en-US" altLang="zh-CN" sz="2400" dirty="0"/>
              <a:t>10</a:t>
            </a:r>
            <a:r>
              <a:rPr lang="zh-CN" altLang="en-US" sz="2400" dirty="0"/>
              <a:t>万台计算机的合作，仅用</a:t>
            </a:r>
            <a:r>
              <a:rPr lang="en-US" altLang="zh-CN" sz="2400" dirty="0">
                <a:solidFill>
                  <a:srgbClr val="6600FF"/>
                </a:solidFill>
              </a:rPr>
              <a:t>22</a:t>
            </a:r>
            <a:r>
              <a:rPr lang="zh-CN" altLang="en-US" sz="2400" dirty="0">
                <a:solidFill>
                  <a:srgbClr val="6600FF"/>
                </a:solidFill>
              </a:rPr>
              <a:t>小时</a:t>
            </a:r>
            <a:r>
              <a:rPr lang="en-US" altLang="zh-CN" sz="2400" dirty="0">
                <a:solidFill>
                  <a:srgbClr val="6600FF"/>
                </a:solidFill>
              </a:rPr>
              <a:t>15</a:t>
            </a:r>
            <a:r>
              <a:rPr lang="zh-CN" altLang="en-US" sz="2400" dirty="0">
                <a:solidFill>
                  <a:srgbClr val="6600FF"/>
                </a:solidFill>
              </a:rPr>
              <a:t>分</a:t>
            </a:r>
            <a:r>
              <a:rPr lang="zh-CN" altLang="en-US" sz="2400" dirty="0"/>
              <a:t>就破解了</a:t>
            </a:r>
            <a:r>
              <a:rPr lang="en-US" altLang="zh-CN" sz="2400" dirty="0"/>
              <a:t>56bit</a:t>
            </a:r>
            <a:r>
              <a:rPr lang="zh-CN" altLang="en-US" sz="2400" dirty="0"/>
              <a:t>的</a:t>
            </a:r>
            <a:r>
              <a:rPr lang="en-US" altLang="zh-CN" sz="2400" dirty="0"/>
              <a:t>DES</a:t>
            </a:r>
            <a:r>
              <a:rPr lang="zh-CN" altLang="en-US" sz="2400" dirty="0"/>
              <a:t>。</a:t>
            </a:r>
            <a:r>
              <a:rPr lang="en-US" altLang="zh-CN" sz="2400" dirty="0">
                <a:solidFill>
                  <a:srgbClr val="6600FF"/>
                </a:solidFill>
              </a:rPr>
              <a:t>DES</a:t>
            </a:r>
            <a:r>
              <a:rPr lang="zh-CN" altLang="en-US" sz="2400" dirty="0">
                <a:solidFill>
                  <a:srgbClr val="6600FF"/>
                </a:solidFill>
              </a:rPr>
              <a:t>已逐渐完成了它的历史使命。</a:t>
            </a:r>
          </a:p>
        </p:txBody>
      </p:sp>
    </p:spTree>
    <p:extLst>
      <p:ext uri="{BB962C8B-B14F-4D97-AF65-F5344CB8AC3E}">
        <p14:creationId xmlns:p14="http://schemas.microsoft.com/office/powerpoint/2010/main" val="8204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80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9226" y="3637722"/>
                <a:ext cx="8744881" cy="2108239"/>
              </a:xfrm>
            </p:spPr>
            <p:txBody>
              <a:bodyPr>
                <a:normAutofit/>
              </a:bodyPr>
              <a:lstStyle/>
              <a:p>
                <a:pPr marL="625475" lvl="2" indent="288925">
                  <a:lnSpc>
                    <a:spcPct val="100000"/>
                  </a:lnSpc>
                </a:pPr>
                <a:r>
                  <a:rPr lang="en-US" altLang="zh-CN" sz="2400" dirty="0" smtClean="0"/>
                  <a:t>3DES</a:t>
                </a:r>
                <a:r>
                  <a:rPr lang="zh-CN" altLang="en-US" sz="2400" dirty="0"/>
                  <a:t>算法是扩展</a:t>
                </a:r>
                <a:r>
                  <a:rPr lang="en-US" altLang="zh-CN" sz="2400" dirty="0"/>
                  <a:t>DES</a:t>
                </a:r>
                <a:r>
                  <a:rPr lang="zh-CN" altLang="en-US" sz="2400" dirty="0"/>
                  <a:t>密钥长度的一种方法，可使加密密钥长度扩展到</a:t>
                </a:r>
                <a:r>
                  <a:rPr lang="en-US" altLang="zh-CN" sz="2400" dirty="0"/>
                  <a:t>128bit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112bit</a:t>
                </a:r>
                <a:r>
                  <a:rPr lang="zh-CN" altLang="en-US" sz="2400" dirty="0"/>
                  <a:t>有效）或</a:t>
                </a:r>
                <a:r>
                  <a:rPr lang="en-US" altLang="zh-CN" sz="2400" dirty="0"/>
                  <a:t>192bit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168bit</a:t>
                </a:r>
                <a:r>
                  <a:rPr lang="zh-CN" altLang="en-US" sz="2400" dirty="0"/>
                  <a:t>有效）</a:t>
                </a:r>
                <a:endParaRPr lang="en-US" altLang="zh-CN" sz="2400" dirty="0"/>
              </a:p>
              <a:p>
                <a:pPr marL="625475" lvl="2" indent="288925">
                  <a:lnSpc>
                    <a:spcPct val="100000"/>
                  </a:lnSpc>
                </a:pPr>
                <a:r>
                  <a:rPr lang="zh-CN" altLang="en-US" sz="2400" dirty="0"/>
                  <a:t>密钥空间由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r>
                  <a:rPr lang="zh-CN" altLang="en-US" sz="2400" dirty="0"/>
                  <a:t>变为了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112</m:t>
                        </m:r>
                      </m:sup>
                    </m:sSup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68</m:t>
                        </m:r>
                      </m:sup>
                    </m:sSup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80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26" y="3637722"/>
                <a:ext cx="8744881" cy="2108239"/>
              </a:xfrm>
              <a:blipFill rotWithShape="0">
                <a:blip r:embed="rId2"/>
                <a:stretch>
                  <a:fillRect t="-3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3C35BCCA-B05A-475A-8495-AC9147637BB2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D985F570-8EAE-4177-9552-38A5C4021DE6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34E9665A-C7B1-4ADC-A123-AF6BD21DDD8A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TextBox 54">
            <a:extLst>
              <a:ext uri="{FF2B5EF4-FFF2-40B4-BE49-F238E27FC236}">
                <a16:creationId xmlns="" xmlns:a16="http://schemas.microsoft.com/office/drawing/2014/main" id="{E16F1565-0D05-4371-B53C-64CED391A85F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61F0ABBB-E198-4FC7-B8A6-4697564B9130}"/>
              </a:ext>
            </a:extLst>
          </p:cNvPr>
          <p:cNvSpPr/>
          <p:nvPr/>
        </p:nvSpPr>
        <p:spPr>
          <a:xfrm>
            <a:off x="615627" y="886451"/>
            <a:ext cx="264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三重</a:t>
            </a:r>
            <a:r>
              <a:rPr lang="en-US" altLang="zh-CN" sz="2800" dirty="0"/>
              <a:t>DES</a:t>
            </a:r>
            <a:r>
              <a:rPr lang="zh-CN" altLang="en-US" sz="2800" dirty="0"/>
              <a:t>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9168F63-735E-4555-896B-AD61D8913D53}"/>
              </a:ext>
            </a:extLst>
          </p:cNvPr>
          <p:cNvSpPr/>
          <p:nvPr/>
        </p:nvSpPr>
        <p:spPr>
          <a:xfrm>
            <a:off x="964096" y="2514252"/>
            <a:ext cx="7613374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lvl="2" indent="625475">
              <a:lnSpc>
                <a:spcPct val="100000"/>
              </a:lnSpc>
            </a:pPr>
            <a:r>
              <a:rPr lang="zh-CN" altLang="en-US" sz="2400" dirty="0"/>
              <a:t>为了增强</a:t>
            </a:r>
            <a:r>
              <a:rPr lang="en-US" altLang="zh-CN" sz="2400" dirty="0"/>
              <a:t>DES</a:t>
            </a:r>
            <a:r>
              <a:rPr lang="zh-CN" altLang="en-US" sz="2400" dirty="0"/>
              <a:t>的安全性，人们提出了一些</a:t>
            </a:r>
            <a:r>
              <a:rPr lang="en-US" altLang="zh-CN" sz="2400" dirty="0"/>
              <a:t>DES</a:t>
            </a:r>
            <a:r>
              <a:rPr lang="zh-CN" altLang="en-US" sz="2400" dirty="0"/>
              <a:t>算法的变型，例如，</a:t>
            </a:r>
            <a:r>
              <a:rPr lang="en-US" altLang="zh-CN" sz="2400" dirty="0">
                <a:solidFill>
                  <a:srgbClr val="FF0000"/>
                </a:solidFill>
              </a:rPr>
              <a:t>3DES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BDEC0F0-91A3-437D-B1A5-5DED6BA6FF24}"/>
              </a:ext>
            </a:extLst>
          </p:cNvPr>
          <p:cNvSpPr/>
          <p:nvPr/>
        </p:nvSpPr>
        <p:spPr>
          <a:xfrm>
            <a:off x="964096" y="1493423"/>
            <a:ext cx="761337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indent="625475">
              <a:lnSpc>
                <a:spcPct val="100000"/>
              </a:lnSpc>
            </a:pPr>
            <a:r>
              <a:rPr lang="zh-CN" altLang="en-US" sz="2400" dirty="0">
                <a:solidFill>
                  <a:srgbClr val="6600FF"/>
                </a:solidFill>
              </a:rPr>
              <a:t>多重加密：</a:t>
            </a:r>
            <a:r>
              <a:rPr lang="zh-CN" altLang="en-US" sz="2400" dirty="0"/>
              <a:t>将一种分组密码进行</a:t>
            </a:r>
            <a:r>
              <a:rPr lang="zh-CN" altLang="en-US" sz="2400" dirty="0">
                <a:solidFill>
                  <a:srgbClr val="6600FF"/>
                </a:solidFill>
              </a:rPr>
              <a:t>级联</a:t>
            </a:r>
            <a:r>
              <a:rPr lang="zh-CN" altLang="en-US" sz="2400" dirty="0"/>
              <a:t>，在不同的密钥作用下，</a:t>
            </a:r>
            <a:r>
              <a:rPr lang="zh-CN" altLang="en-US" sz="2400" dirty="0">
                <a:solidFill>
                  <a:srgbClr val="6600FF"/>
                </a:solidFill>
              </a:rPr>
              <a:t>连续多次对一组明文进行加密。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7266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48516C24-19DB-4004-A2A9-06EE8F5CDC01}"/>
              </a:ext>
            </a:extLst>
          </p:cNvPr>
          <p:cNvSpPr/>
          <p:nvPr/>
        </p:nvSpPr>
        <p:spPr>
          <a:xfrm>
            <a:off x="1401417" y="3668884"/>
            <a:ext cx="4562062" cy="12935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dirty="0">
                <a:solidFill>
                  <a:srgbClr val="FF0000"/>
                </a:solidFill>
              </a:rPr>
              <a:t>K1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7406EB8C-B80F-45B7-9686-14DDA382AD40}"/>
              </a:ext>
            </a:extLst>
          </p:cNvPr>
          <p:cNvSpPr/>
          <p:nvPr/>
        </p:nvSpPr>
        <p:spPr>
          <a:xfrm>
            <a:off x="1542287" y="3829539"/>
            <a:ext cx="2681843" cy="8985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dirty="0">
                <a:solidFill>
                  <a:srgbClr val="FF0000"/>
                </a:solidFill>
              </a:rPr>
              <a:t>K2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B2AF1EB5-F022-4218-AA7E-AF598BD78B6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8DD88660-061A-4E01-9AEC-775E0597B6AD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7">
            <a:extLst>
              <a:ext uri="{FF2B5EF4-FFF2-40B4-BE49-F238E27FC236}">
                <a16:creationId xmlns="" xmlns:a16="http://schemas.microsoft.com/office/drawing/2014/main" id="{23816820-CE6F-4EC0-BE56-0FD1927575DF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TextBox 54">
            <a:extLst>
              <a:ext uri="{FF2B5EF4-FFF2-40B4-BE49-F238E27FC236}">
                <a16:creationId xmlns="" xmlns:a16="http://schemas.microsoft.com/office/drawing/2014/main" id="{CD40A901-B76F-4A8F-986D-F55D5FA068DE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452B580-14EB-4EF4-848C-38559AD30899}"/>
              </a:ext>
            </a:extLst>
          </p:cNvPr>
          <p:cNvSpPr/>
          <p:nvPr/>
        </p:nvSpPr>
        <p:spPr>
          <a:xfrm>
            <a:off x="615627" y="886451"/>
            <a:ext cx="264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三重</a:t>
            </a:r>
            <a:r>
              <a:rPr lang="en-US" altLang="zh-CN" sz="2800" dirty="0"/>
              <a:t>DES</a:t>
            </a:r>
            <a:r>
              <a:rPr lang="zh-CN" altLang="en-US" sz="2800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EE6FF99-3B02-40F6-9AF8-95B566729A50}"/>
              </a:ext>
            </a:extLst>
          </p:cNvPr>
          <p:cNvSpPr/>
          <p:nvPr/>
        </p:nvSpPr>
        <p:spPr>
          <a:xfrm>
            <a:off x="394706" y="1752242"/>
            <a:ext cx="86300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zh-CN" altLang="en-US" sz="2800" dirty="0"/>
              <a:t>用</a:t>
            </a:r>
            <a:r>
              <a:rPr lang="zh-CN" altLang="en-US" sz="2800" dirty="0">
                <a:solidFill>
                  <a:srgbClr val="FF0000"/>
                </a:solidFill>
              </a:rPr>
              <a:t>两个</a:t>
            </a:r>
            <a:r>
              <a:rPr lang="zh-CN" altLang="en-US" sz="2800" dirty="0"/>
              <a:t>密钥的</a:t>
            </a:r>
            <a:r>
              <a:rPr lang="en-US" altLang="zh-CN" sz="2800" dirty="0"/>
              <a:t>3DES</a:t>
            </a:r>
            <a:r>
              <a:rPr lang="zh-CN" altLang="en-US" sz="2800" dirty="0"/>
              <a:t>：</a:t>
            </a:r>
          </a:p>
          <a:p>
            <a:pPr lvl="3">
              <a:lnSpc>
                <a:spcPct val="10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）用密钥</a:t>
            </a:r>
            <a:r>
              <a:rPr lang="en-US" altLang="zh-CN" sz="2400" dirty="0">
                <a:solidFill>
                  <a:srgbClr val="FF0066"/>
                </a:solidFill>
              </a:rPr>
              <a:t>K1</a:t>
            </a:r>
            <a:r>
              <a:rPr lang="zh-CN" altLang="en-US" sz="2400" dirty="0"/>
              <a:t>进行</a:t>
            </a:r>
            <a:r>
              <a:rPr lang="en-US" altLang="zh-CN" sz="2400" dirty="0"/>
              <a:t>DES</a:t>
            </a:r>
            <a:r>
              <a:rPr lang="zh-CN" altLang="en-US" sz="2400" dirty="0">
                <a:solidFill>
                  <a:srgbClr val="FF0066"/>
                </a:solidFill>
              </a:rPr>
              <a:t>加密</a:t>
            </a:r>
            <a:r>
              <a:rPr lang="zh-CN" altLang="en-US" sz="2400" dirty="0"/>
              <a:t>。</a:t>
            </a:r>
          </a:p>
          <a:p>
            <a:pPr lvl="3">
              <a:lnSpc>
                <a:spcPct val="10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>
                <a:solidFill>
                  <a:srgbClr val="FF0066"/>
                </a:solidFill>
              </a:rPr>
              <a:t>K2</a:t>
            </a:r>
            <a:r>
              <a:rPr lang="zh-CN" altLang="en-US" sz="2400" dirty="0"/>
              <a:t>对步骤</a:t>
            </a:r>
            <a:r>
              <a:rPr lang="en-US" altLang="zh-CN" sz="2400" dirty="0"/>
              <a:t>1</a:t>
            </a:r>
            <a:r>
              <a:rPr lang="zh-CN" altLang="en-US" sz="2400" dirty="0"/>
              <a:t>的结果进行</a:t>
            </a:r>
            <a:r>
              <a:rPr lang="en-US" altLang="zh-CN" sz="2400" dirty="0"/>
              <a:t>DES</a:t>
            </a:r>
            <a:r>
              <a:rPr lang="zh-CN" altLang="en-US" sz="2400" dirty="0">
                <a:solidFill>
                  <a:srgbClr val="FF0066"/>
                </a:solidFill>
              </a:rPr>
              <a:t>解密</a:t>
            </a:r>
            <a:r>
              <a:rPr lang="zh-CN" altLang="en-US" sz="2400" dirty="0"/>
              <a:t>。</a:t>
            </a:r>
          </a:p>
          <a:p>
            <a:pPr lvl="3">
              <a:lnSpc>
                <a:spcPct val="10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）对（</a:t>
            </a:r>
            <a:r>
              <a:rPr lang="en-US" altLang="zh-CN" sz="2400" dirty="0"/>
              <a:t>2</a:t>
            </a:r>
            <a:r>
              <a:rPr lang="zh-CN" altLang="en-US" sz="2400" dirty="0"/>
              <a:t>）的结果使用密钥</a:t>
            </a:r>
            <a:r>
              <a:rPr lang="en-US" altLang="zh-CN" sz="2400" dirty="0">
                <a:solidFill>
                  <a:srgbClr val="FF0066"/>
                </a:solidFill>
              </a:rPr>
              <a:t>K1</a:t>
            </a:r>
            <a:r>
              <a:rPr lang="zh-CN" altLang="en-US" sz="2400" dirty="0"/>
              <a:t>进行</a:t>
            </a:r>
            <a:r>
              <a:rPr lang="en-US" altLang="zh-CN" sz="2400" dirty="0"/>
              <a:t>DES</a:t>
            </a:r>
            <a:r>
              <a:rPr lang="zh-CN" altLang="en-US" sz="2400" dirty="0">
                <a:solidFill>
                  <a:srgbClr val="FF0066"/>
                </a:solidFill>
              </a:rPr>
              <a:t>加密</a:t>
            </a:r>
            <a:r>
              <a:rPr lang="zh-CN" altLang="en-US" sz="2400" dirty="0"/>
              <a:t>。</a:t>
            </a:r>
            <a:endParaRPr lang="zh-CN" altLang="en-US" sz="2000" dirty="0"/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99158B37-51F6-4BCF-81F0-0EED2640D19D}"/>
              </a:ext>
            </a:extLst>
          </p:cNvPr>
          <p:cNvSpPr/>
          <p:nvPr/>
        </p:nvSpPr>
        <p:spPr>
          <a:xfrm>
            <a:off x="1818861" y="3945835"/>
            <a:ext cx="1212574" cy="6659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K1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5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5E8B496D-2E9A-4143-B5B0-2B4FEFF011E6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5F6567D3-82FF-4169-A02E-1C464ABC379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3FC95D75-2D57-4B56-B74B-65F88C650900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TextBox 54">
            <a:extLst>
              <a:ext uri="{FF2B5EF4-FFF2-40B4-BE49-F238E27FC236}">
                <a16:creationId xmlns="" xmlns:a16="http://schemas.microsoft.com/office/drawing/2014/main" id="{E5759422-6DC6-4F35-AE26-6311D81980C0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04CDBF4-7438-4B3A-AAD9-DC0F210F6A75}"/>
              </a:ext>
            </a:extLst>
          </p:cNvPr>
          <p:cNvSpPr/>
          <p:nvPr/>
        </p:nvSpPr>
        <p:spPr>
          <a:xfrm>
            <a:off x="615627" y="886451"/>
            <a:ext cx="2640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三重</a:t>
            </a:r>
            <a:r>
              <a:rPr lang="en-US" altLang="zh-CN" sz="2800" dirty="0"/>
              <a:t>DES</a:t>
            </a:r>
            <a:r>
              <a:rPr lang="zh-CN" altLang="en-US" sz="2800" dirty="0"/>
              <a:t>算法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22FB4DAC-9C1F-4434-BC36-12994135D46C}"/>
              </a:ext>
            </a:extLst>
          </p:cNvPr>
          <p:cNvSpPr/>
          <p:nvPr/>
        </p:nvSpPr>
        <p:spPr>
          <a:xfrm>
            <a:off x="1401417" y="3668884"/>
            <a:ext cx="4562062" cy="12935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dirty="0">
                <a:solidFill>
                  <a:srgbClr val="FF0000"/>
                </a:solidFill>
              </a:rPr>
              <a:t>K3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ABD794BC-86EE-4C56-8BB3-B1DE2B9DD063}"/>
              </a:ext>
            </a:extLst>
          </p:cNvPr>
          <p:cNvSpPr/>
          <p:nvPr/>
        </p:nvSpPr>
        <p:spPr>
          <a:xfrm>
            <a:off x="1542287" y="3829539"/>
            <a:ext cx="2681843" cy="8985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dirty="0">
                <a:solidFill>
                  <a:schemeClr val="tx1"/>
                </a:solidFill>
              </a:rPr>
              <a:t>K2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8763ED48-3F8B-43BF-8758-BB60256C7C16}"/>
              </a:ext>
            </a:extLst>
          </p:cNvPr>
          <p:cNvSpPr/>
          <p:nvPr/>
        </p:nvSpPr>
        <p:spPr>
          <a:xfrm>
            <a:off x="394706" y="1752242"/>
            <a:ext cx="86300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en-US" sz="2800" dirty="0"/>
              <a:t>用</a:t>
            </a:r>
            <a:r>
              <a:rPr lang="zh-CN" altLang="en-US" sz="2800" dirty="0">
                <a:solidFill>
                  <a:srgbClr val="FF0000"/>
                </a:solidFill>
              </a:rPr>
              <a:t>三个</a:t>
            </a:r>
            <a:r>
              <a:rPr lang="zh-CN" altLang="en-US" sz="2800" dirty="0"/>
              <a:t>密钥的</a:t>
            </a:r>
            <a:r>
              <a:rPr lang="en-US" altLang="zh-CN" sz="2800" dirty="0"/>
              <a:t>3DES</a:t>
            </a:r>
            <a:r>
              <a:rPr lang="zh-CN" altLang="en-US" sz="2800" dirty="0"/>
              <a:t>：</a:t>
            </a:r>
          </a:p>
          <a:p>
            <a:pPr lvl="3">
              <a:lnSpc>
                <a:spcPct val="10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）用密钥</a:t>
            </a:r>
            <a:r>
              <a:rPr lang="en-US" altLang="zh-CN" sz="2400" dirty="0">
                <a:solidFill>
                  <a:srgbClr val="FF0066"/>
                </a:solidFill>
              </a:rPr>
              <a:t>K1</a:t>
            </a:r>
            <a:r>
              <a:rPr lang="zh-CN" altLang="en-US" sz="2400" dirty="0"/>
              <a:t>进行</a:t>
            </a:r>
            <a:r>
              <a:rPr lang="en-US" altLang="zh-CN" sz="2400" dirty="0"/>
              <a:t>DES</a:t>
            </a:r>
            <a:r>
              <a:rPr lang="zh-CN" altLang="en-US" sz="2400" dirty="0">
                <a:solidFill>
                  <a:srgbClr val="FF0066"/>
                </a:solidFill>
              </a:rPr>
              <a:t>加密</a:t>
            </a:r>
            <a:r>
              <a:rPr lang="zh-CN" altLang="en-US" sz="2400" dirty="0"/>
              <a:t>。</a:t>
            </a:r>
          </a:p>
          <a:p>
            <a:pPr lvl="3">
              <a:lnSpc>
                <a:spcPct val="10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）用</a:t>
            </a:r>
            <a:r>
              <a:rPr lang="en-US" altLang="zh-CN" sz="2400" dirty="0">
                <a:solidFill>
                  <a:srgbClr val="FF0066"/>
                </a:solidFill>
              </a:rPr>
              <a:t>K2</a:t>
            </a:r>
            <a:r>
              <a:rPr lang="zh-CN" altLang="en-US" sz="2400" dirty="0"/>
              <a:t>对步骤</a:t>
            </a:r>
            <a:r>
              <a:rPr lang="en-US" altLang="zh-CN" sz="2400" dirty="0"/>
              <a:t>1</a:t>
            </a:r>
            <a:r>
              <a:rPr lang="zh-CN" altLang="en-US" sz="2400" dirty="0"/>
              <a:t>的结果进行</a:t>
            </a:r>
            <a:r>
              <a:rPr lang="en-US" altLang="zh-CN" sz="2400" dirty="0"/>
              <a:t>DES</a:t>
            </a:r>
            <a:r>
              <a:rPr lang="zh-CN" altLang="en-US" sz="2400" dirty="0">
                <a:solidFill>
                  <a:srgbClr val="FF0066"/>
                </a:solidFill>
              </a:rPr>
              <a:t>解密</a:t>
            </a:r>
            <a:r>
              <a:rPr lang="zh-CN" altLang="en-US" sz="2400" dirty="0"/>
              <a:t>。</a:t>
            </a:r>
          </a:p>
          <a:p>
            <a:pPr lvl="3">
              <a:lnSpc>
                <a:spcPct val="10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）对（</a:t>
            </a:r>
            <a:r>
              <a:rPr lang="en-US" altLang="zh-CN" sz="2400" dirty="0"/>
              <a:t>2</a:t>
            </a:r>
            <a:r>
              <a:rPr lang="zh-CN" altLang="en-US" sz="2400" dirty="0"/>
              <a:t>）的结果使用密钥</a:t>
            </a:r>
            <a:r>
              <a:rPr lang="en-US" altLang="zh-CN" sz="2400" dirty="0">
                <a:solidFill>
                  <a:srgbClr val="FF0066"/>
                </a:solidFill>
              </a:rPr>
              <a:t>K3</a:t>
            </a:r>
            <a:r>
              <a:rPr lang="zh-CN" altLang="en-US" sz="2400" dirty="0"/>
              <a:t>进行</a:t>
            </a:r>
            <a:r>
              <a:rPr lang="en-US" altLang="zh-CN" sz="2400" dirty="0"/>
              <a:t>DES</a:t>
            </a:r>
            <a:r>
              <a:rPr lang="zh-CN" altLang="en-US" sz="2400" dirty="0">
                <a:solidFill>
                  <a:srgbClr val="FF0066"/>
                </a:solidFill>
              </a:rPr>
              <a:t>加密</a:t>
            </a:r>
            <a:r>
              <a:rPr lang="zh-CN" altLang="en-US" sz="2400" dirty="0"/>
              <a:t>。</a:t>
            </a:r>
            <a:endParaRPr lang="zh-CN" altLang="en-US" sz="2000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B0108F7F-AA1B-46EB-A7B6-A77017977CA4}"/>
              </a:ext>
            </a:extLst>
          </p:cNvPr>
          <p:cNvSpPr/>
          <p:nvPr/>
        </p:nvSpPr>
        <p:spPr>
          <a:xfrm>
            <a:off x="1818861" y="3945835"/>
            <a:ext cx="1212574" cy="6659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K1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2758" y="5422686"/>
            <a:ext cx="6441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 lvl="2" indent="288925">
              <a:lnSpc>
                <a:spcPct val="100000"/>
              </a:lnSpc>
            </a:pPr>
            <a:r>
              <a:rPr lang="zh-CN" altLang="en-US" sz="2400" dirty="0"/>
              <a:t>缺点：加、解密速度比</a:t>
            </a:r>
            <a:r>
              <a:rPr lang="en-US" altLang="zh-CN" sz="2400" dirty="0"/>
              <a:t>DES</a:t>
            </a:r>
            <a:r>
              <a:rPr lang="zh-CN" altLang="en-US" sz="2400" dirty="0"/>
              <a:t>慢。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426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F0120661-6655-42DF-899A-64557678836F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F70CE0EA-59B1-44D7-97AB-10A30A9D8A61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>
            <a:extLst>
              <a:ext uri="{FF2B5EF4-FFF2-40B4-BE49-F238E27FC236}">
                <a16:creationId xmlns="" xmlns:a16="http://schemas.microsoft.com/office/drawing/2014/main" id="{361C79C6-5AA7-4C68-AABB-58B7AF1AF367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>
            <a:extLst>
              <a:ext uri="{FF2B5EF4-FFF2-40B4-BE49-F238E27FC236}">
                <a16:creationId xmlns="" xmlns:a16="http://schemas.microsoft.com/office/drawing/2014/main" id="{5AD09DA4-5211-446E-B77F-0F497BDEF85B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3A9AD9F-E24F-4993-B04E-31514C2885E3}"/>
              </a:ext>
            </a:extLst>
          </p:cNvPr>
          <p:cNvSpPr/>
          <p:nvPr/>
        </p:nvSpPr>
        <p:spPr>
          <a:xfrm>
            <a:off x="615627" y="886451"/>
            <a:ext cx="205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IDEA</a:t>
            </a:r>
            <a:r>
              <a:rPr lang="zh-CN" altLang="en-US" sz="2800" dirty="0"/>
              <a:t>算法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24AF1AC5-104E-4BE7-AAE9-FC52220F1959}"/>
              </a:ext>
            </a:extLst>
          </p:cNvPr>
          <p:cNvSpPr/>
          <p:nvPr/>
        </p:nvSpPr>
        <p:spPr>
          <a:xfrm>
            <a:off x="964096" y="1493423"/>
            <a:ext cx="761337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indent="625475">
              <a:lnSpc>
                <a:spcPct val="100000"/>
              </a:lnSpc>
            </a:pPr>
            <a:r>
              <a:rPr lang="en-US" altLang="zh-CN" sz="2400" dirty="0">
                <a:solidFill>
                  <a:srgbClr val="6600FF"/>
                </a:solidFill>
              </a:rPr>
              <a:t>IDEA</a:t>
            </a:r>
            <a:r>
              <a:rPr lang="zh-CN" altLang="en-US" sz="2400" dirty="0">
                <a:solidFill>
                  <a:srgbClr val="6600FF"/>
                </a:solidFill>
              </a:rPr>
              <a:t>算法：</a:t>
            </a:r>
            <a:r>
              <a:rPr lang="zh-CN" altLang="en-US" sz="2400" dirty="0"/>
              <a:t>也是一种分组密码算法，每个分组长度为</a:t>
            </a:r>
            <a:r>
              <a:rPr lang="en-US" altLang="zh-CN" sz="2400" dirty="0">
                <a:solidFill>
                  <a:srgbClr val="FF0000"/>
                </a:solidFill>
              </a:rPr>
              <a:t>64</a:t>
            </a:r>
            <a:r>
              <a:rPr lang="zh-CN" altLang="en-US" sz="2400" dirty="0"/>
              <a:t>位，密钥长度为</a:t>
            </a:r>
            <a:r>
              <a:rPr lang="en-US" altLang="zh-CN" sz="2400" dirty="0">
                <a:solidFill>
                  <a:srgbClr val="FF0000"/>
                </a:solidFill>
              </a:rPr>
              <a:t>128</a:t>
            </a:r>
            <a:r>
              <a:rPr lang="zh-CN" altLang="en-US" sz="2400" dirty="0"/>
              <a:t>位，同一个算法既可用于加密也可用于解密。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1D6FB3A8-9406-4135-A1E5-4A66C1F62B6E}"/>
              </a:ext>
            </a:extLst>
          </p:cNvPr>
          <p:cNvSpPr/>
          <p:nvPr/>
        </p:nvSpPr>
        <p:spPr>
          <a:xfrm>
            <a:off x="1867960" y="2814397"/>
            <a:ext cx="1073426" cy="58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7A51E58-2CE8-425D-8E19-B470B5E5DD5F}"/>
              </a:ext>
            </a:extLst>
          </p:cNvPr>
          <p:cNvSpPr txBox="1"/>
          <p:nvPr/>
        </p:nvSpPr>
        <p:spPr>
          <a:xfrm>
            <a:off x="3199803" y="2922811"/>
            <a:ext cx="148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64 bit</a:t>
            </a:r>
            <a:endParaRPr lang="zh-CN" altLang="en-US" sz="2400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37A9FD98-D6F2-430E-9433-F4FDFC5C2C4F}"/>
              </a:ext>
            </a:extLst>
          </p:cNvPr>
          <p:cNvSpPr/>
          <p:nvPr/>
        </p:nvSpPr>
        <p:spPr>
          <a:xfrm>
            <a:off x="98795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P1</a:t>
            </a:r>
            <a:endParaRPr lang="zh-CN" altLang="en-US" sz="4400" dirty="0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17AA951A-1E0F-425B-AD6C-3FDB2597D7DF}"/>
              </a:ext>
            </a:extLst>
          </p:cNvPr>
          <p:cNvSpPr/>
          <p:nvPr/>
        </p:nvSpPr>
        <p:spPr>
          <a:xfrm>
            <a:off x="1427369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P2</a:t>
            </a:r>
            <a:endParaRPr lang="zh-CN" altLang="en-US" sz="4400" dirty="0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63B909CC-0659-44E2-B5C1-B3D6ECAB95A2}"/>
              </a:ext>
            </a:extLst>
          </p:cNvPr>
          <p:cNvSpPr/>
          <p:nvPr/>
        </p:nvSpPr>
        <p:spPr>
          <a:xfrm>
            <a:off x="2755943" y="3639838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P3</a:t>
            </a:r>
            <a:endParaRPr lang="zh-CN" altLang="en-US" sz="4400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37B642F2-C3F3-4FC9-8DC0-DB66FCEDD68F}"/>
              </a:ext>
            </a:extLst>
          </p:cNvPr>
          <p:cNvSpPr/>
          <p:nvPr/>
        </p:nvSpPr>
        <p:spPr>
          <a:xfrm>
            <a:off x="4084517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P4</a:t>
            </a:r>
            <a:endParaRPr lang="zh-CN" altLang="en-US" sz="4400" dirty="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91984293-92DA-4513-96A5-971E346A673B}"/>
              </a:ext>
            </a:extLst>
          </p:cNvPr>
          <p:cNvSpPr txBox="1"/>
          <p:nvPr/>
        </p:nvSpPr>
        <p:spPr>
          <a:xfrm>
            <a:off x="5340031" y="3701626"/>
            <a:ext cx="148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16 bit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872CCE8-3C10-4028-AD3F-93818F1368DF}"/>
              </a:ext>
            </a:extLst>
          </p:cNvPr>
          <p:cNvSpPr/>
          <p:nvPr/>
        </p:nvSpPr>
        <p:spPr>
          <a:xfrm>
            <a:off x="258420" y="4552122"/>
            <a:ext cx="4899523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轮循环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F93BB282-0CA3-4AE4-971A-434D261D2E1B}"/>
                  </a:ext>
                </a:extLst>
              </p:cNvPr>
              <p:cNvSpPr txBox="1"/>
              <p:nvPr/>
            </p:nvSpPr>
            <p:spPr>
              <a:xfrm>
                <a:off x="5422857" y="4552121"/>
                <a:ext cx="1480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93BB282-0CA3-4AE4-971A-434D261D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57" y="4552121"/>
                <a:ext cx="1480931" cy="461665"/>
              </a:xfrm>
              <a:prstGeom prst="rect">
                <a:avLst/>
              </a:prstGeom>
              <a:blipFill>
                <a:blip r:embed="rId2"/>
                <a:stretch>
                  <a:fillRect l="-1235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265614E1-660F-410A-B2FB-EA53DF787873}"/>
              </a:ext>
            </a:extLst>
          </p:cNvPr>
          <p:cNvSpPr/>
          <p:nvPr/>
        </p:nvSpPr>
        <p:spPr>
          <a:xfrm>
            <a:off x="258419" y="5597896"/>
            <a:ext cx="4899523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轮循环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19011A35-716E-476D-96C6-10F82C7FCA1F}"/>
              </a:ext>
            </a:extLst>
          </p:cNvPr>
          <p:cNvCxnSpPr>
            <a:cxnSpLocks/>
          </p:cNvCxnSpPr>
          <p:nvPr/>
        </p:nvCxnSpPr>
        <p:spPr>
          <a:xfrm>
            <a:off x="2633872" y="5148470"/>
            <a:ext cx="0" cy="27413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="" xmlns:a16="http://schemas.microsoft.com/office/drawing/2014/main" id="{32C7DA56-1024-41B1-ACAA-AB7C7BCACE69}"/>
                  </a:ext>
                </a:extLst>
              </p:cNvPr>
              <p:cNvSpPr txBox="1"/>
              <p:nvPr/>
            </p:nvSpPr>
            <p:spPr>
              <a:xfrm>
                <a:off x="5422857" y="5553104"/>
                <a:ext cx="1480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2C7DA56-1024-41B1-ACAA-AB7C7BCAC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57" y="5553104"/>
                <a:ext cx="1480931" cy="461665"/>
              </a:xfrm>
              <a:prstGeom prst="rect">
                <a:avLst/>
              </a:prstGeom>
              <a:blipFill>
                <a:blip r:embed="rId3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D0D4B86-263B-4C81-B23F-88D70C7AB283}"/>
              </a:ext>
            </a:extLst>
          </p:cNvPr>
          <p:cNvSpPr/>
          <p:nvPr/>
        </p:nvSpPr>
        <p:spPr>
          <a:xfrm>
            <a:off x="258418" y="6234852"/>
            <a:ext cx="4899523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输出变换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D70C84B1-1EBD-45A7-9094-B68CA416D7B5}"/>
                  </a:ext>
                </a:extLst>
              </p:cNvPr>
              <p:cNvSpPr txBox="1"/>
              <p:nvPr/>
            </p:nvSpPr>
            <p:spPr>
              <a:xfrm>
                <a:off x="5422856" y="6234851"/>
                <a:ext cx="1480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70C84B1-1EBD-45A7-9094-B68CA416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56" y="6234851"/>
                <a:ext cx="1480931" cy="461665"/>
              </a:xfrm>
              <a:prstGeom prst="rect">
                <a:avLst/>
              </a:prstGeom>
              <a:blipFill>
                <a:blip r:embed="rId4"/>
                <a:stretch>
                  <a:fillRect l="-1235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C9C6F616-EC94-4143-8009-A15CB384016B}"/>
              </a:ext>
            </a:extLst>
          </p:cNvPr>
          <p:cNvSpPr/>
          <p:nvPr/>
        </p:nvSpPr>
        <p:spPr>
          <a:xfrm>
            <a:off x="7420619" y="2876502"/>
            <a:ext cx="1073426" cy="58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K</a:t>
            </a:r>
            <a:endParaRPr lang="zh-CN" altLang="en-US" sz="4400" dirty="0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F44D6A17-4641-4156-AC4B-A42B8D78BF1D}"/>
              </a:ext>
            </a:extLst>
          </p:cNvPr>
          <p:cNvSpPr/>
          <p:nvPr/>
        </p:nvSpPr>
        <p:spPr>
          <a:xfrm>
            <a:off x="7030834" y="3665209"/>
            <a:ext cx="198689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密钥产生器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9DF2A8C0-16DA-48E3-97FA-1C82335B98AE}"/>
              </a:ext>
            </a:extLst>
          </p:cNvPr>
          <p:cNvSpPr txBox="1"/>
          <p:nvPr/>
        </p:nvSpPr>
        <p:spPr>
          <a:xfrm>
            <a:off x="6290368" y="2888724"/>
            <a:ext cx="148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128 bit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="" xmlns:a16="http://schemas.microsoft.com/office/drawing/2014/main" id="{5E99E157-A372-460E-8648-9AE3F91CC3FD}"/>
                  </a:ext>
                </a:extLst>
              </p:cNvPr>
              <p:cNvSpPr/>
              <p:nvPr/>
            </p:nvSpPr>
            <p:spPr>
              <a:xfrm>
                <a:off x="6820961" y="4431330"/>
                <a:ext cx="2275255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E99E157-A372-460E-8648-9AE3F91CC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61" y="4431330"/>
                <a:ext cx="22752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65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5" grpId="0" animBg="1"/>
      <p:bldP spid="6" grpId="0"/>
      <p:bldP spid="17" grpId="0" animBg="1"/>
      <p:bldP spid="18" grpId="0" animBg="1"/>
      <p:bldP spid="19" grpId="0" animBg="1"/>
      <p:bldP spid="20" grpId="0" animBg="1"/>
      <p:bldP spid="21" grpId="0"/>
      <p:bldP spid="7" grpId="0" animBg="1"/>
      <p:bldP spid="23" grpId="0"/>
      <p:bldP spid="24" grpId="0" animBg="1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F0120661-6655-42DF-899A-64557678836F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F70CE0EA-59B1-44D7-97AB-10A30A9D8A61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>
            <a:extLst>
              <a:ext uri="{FF2B5EF4-FFF2-40B4-BE49-F238E27FC236}">
                <a16:creationId xmlns="" xmlns:a16="http://schemas.microsoft.com/office/drawing/2014/main" id="{361C79C6-5AA7-4C68-AABB-58B7AF1AF367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>
            <a:extLst>
              <a:ext uri="{FF2B5EF4-FFF2-40B4-BE49-F238E27FC236}">
                <a16:creationId xmlns="" xmlns:a16="http://schemas.microsoft.com/office/drawing/2014/main" id="{5AD09DA4-5211-446E-B77F-0F497BDEF85B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3A9AD9F-E24F-4993-B04E-31514C2885E3}"/>
              </a:ext>
            </a:extLst>
          </p:cNvPr>
          <p:cNvSpPr/>
          <p:nvPr/>
        </p:nvSpPr>
        <p:spPr>
          <a:xfrm>
            <a:off x="615627" y="886451"/>
            <a:ext cx="205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IDEA</a:t>
            </a:r>
            <a:r>
              <a:rPr lang="zh-CN" altLang="en-US" sz="2800" dirty="0"/>
              <a:t>算法</a:t>
            </a: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7AC7FEAA-0F01-443D-A5DE-A3AB26A70EFA}"/>
              </a:ext>
            </a:extLst>
          </p:cNvPr>
          <p:cNvSpPr/>
          <p:nvPr/>
        </p:nvSpPr>
        <p:spPr>
          <a:xfrm>
            <a:off x="1867960" y="2814397"/>
            <a:ext cx="1073426" cy="58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</a:t>
            </a:r>
            <a:endParaRPr lang="zh-CN" altLang="en-US" sz="4400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2CEC6D5-00A6-4F89-B1A3-98CABD3C34C5}"/>
              </a:ext>
            </a:extLst>
          </p:cNvPr>
          <p:cNvSpPr/>
          <p:nvPr/>
        </p:nvSpPr>
        <p:spPr>
          <a:xfrm>
            <a:off x="98795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P1</a:t>
            </a:r>
            <a:endParaRPr lang="zh-CN" altLang="en-US" sz="4400" dirty="0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C9A75876-B799-4DFC-A999-5B81A2935AA0}"/>
              </a:ext>
            </a:extLst>
          </p:cNvPr>
          <p:cNvSpPr/>
          <p:nvPr/>
        </p:nvSpPr>
        <p:spPr>
          <a:xfrm>
            <a:off x="1427369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P2</a:t>
            </a:r>
            <a:endParaRPr lang="zh-CN" altLang="en-US" sz="4400" dirty="0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ED868584-30C9-4EEC-A952-1139F86FD00D}"/>
              </a:ext>
            </a:extLst>
          </p:cNvPr>
          <p:cNvSpPr/>
          <p:nvPr/>
        </p:nvSpPr>
        <p:spPr>
          <a:xfrm>
            <a:off x="2755943" y="3639838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P3</a:t>
            </a:r>
            <a:endParaRPr lang="zh-CN" altLang="en-US" sz="4400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22679BD4-D3A2-4B6F-9936-3767BC60D2D3}"/>
              </a:ext>
            </a:extLst>
          </p:cNvPr>
          <p:cNvSpPr/>
          <p:nvPr/>
        </p:nvSpPr>
        <p:spPr>
          <a:xfrm>
            <a:off x="4084517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P4</a:t>
            </a:r>
            <a:endParaRPr lang="zh-CN" altLang="en-US" sz="4400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C114059D-3D44-49DF-87B8-AC25AD2EF598}"/>
              </a:ext>
            </a:extLst>
          </p:cNvPr>
          <p:cNvSpPr/>
          <p:nvPr/>
        </p:nvSpPr>
        <p:spPr>
          <a:xfrm>
            <a:off x="258420" y="4552122"/>
            <a:ext cx="4899523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轮循环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BCC5FF1C-1E0C-4362-BE42-EBB980B4539A}"/>
              </a:ext>
            </a:extLst>
          </p:cNvPr>
          <p:cNvSpPr/>
          <p:nvPr/>
        </p:nvSpPr>
        <p:spPr>
          <a:xfrm>
            <a:off x="258419" y="5597896"/>
            <a:ext cx="4899523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轮循环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606263CF-A4F5-4E6F-A3CE-F2751FE1789F}"/>
              </a:ext>
            </a:extLst>
          </p:cNvPr>
          <p:cNvCxnSpPr>
            <a:cxnSpLocks/>
          </p:cNvCxnSpPr>
          <p:nvPr/>
        </p:nvCxnSpPr>
        <p:spPr>
          <a:xfrm>
            <a:off x="2633872" y="5148470"/>
            <a:ext cx="0" cy="27413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50C8CA0F-D016-40B8-9542-C10870CD04DE}"/>
              </a:ext>
            </a:extLst>
          </p:cNvPr>
          <p:cNvSpPr/>
          <p:nvPr/>
        </p:nvSpPr>
        <p:spPr>
          <a:xfrm>
            <a:off x="258418" y="6234852"/>
            <a:ext cx="4899523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输出变换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37423FE9-2B63-4F1C-B1BE-B8A588907458}"/>
              </a:ext>
            </a:extLst>
          </p:cNvPr>
          <p:cNvSpPr/>
          <p:nvPr/>
        </p:nvSpPr>
        <p:spPr>
          <a:xfrm>
            <a:off x="964096" y="1493423"/>
            <a:ext cx="761337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indent="625475">
              <a:lnSpc>
                <a:spcPct val="100000"/>
              </a:lnSpc>
            </a:pPr>
            <a:r>
              <a:rPr lang="zh-CN" altLang="en-US" sz="2400" dirty="0">
                <a:solidFill>
                  <a:srgbClr val="6600FF"/>
                </a:solidFill>
              </a:rPr>
              <a:t>在每一轮中，四个分组相互之间进行异或、相加和相乘运算</a:t>
            </a:r>
            <a:endParaRPr lang="zh-CN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67251D28-9BA3-456A-A5AF-0A00C8A2B4E4}"/>
              </a:ext>
            </a:extLst>
          </p:cNvPr>
          <p:cNvSpPr/>
          <p:nvPr/>
        </p:nvSpPr>
        <p:spPr>
          <a:xfrm>
            <a:off x="3416347" y="2528728"/>
            <a:ext cx="557253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indent="625475">
              <a:lnSpc>
                <a:spcPct val="100000"/>
              </a:lnSpc>
            </a:pPr>
            <a:r>
              <a:rPr lang="zh-CN" altLang="en-US" sz="2400" dirty="0">
                <a:solidFill>
                  <a:srgbClr val="6600FF"/>
                </a:solidFill>
              </a:rPr>
              <a:t>而在每轮之间，将第</a:t>
            </a:r>
            <a:r>
              <a:rPr lang="en-US" altLang="zh-CN" sz="2400" dirty="0">
                <a:solidFill>
                  <a:srgbClr val="6600FF"/>
                </a:solidFill>
              </a:rPr>
              <a:t>2</a:t>
            </a:r>
            <a:r>
              <a:rPr lang="zh-CN" altLang="en-US" sz="2400" dirty="0">
                <a:solidFill>
                  <a:srgbClr val="6600FF"/>
                </a:solidFill>
              </a:rPr>
              <a:t>和第</a:t>
            </a:r>
            <a:r>
              <a:rPr lang="en-US" altLang="zh-CN" sz="2400" dirty="0">
                <a:solidFill>
                  <a:srgbClr val="6600FF"/>
                </a:solidFill>
              </a:rPr>
              <a:t>3</a:t>
            </a:r>
            <a:r>
              <a:rPr lang="zh-CN" altLang="en-US" sz="2400" dirty="0">
                <a:solidFill>
                  <a:srgbClr val="6600FF"/>
                </a:solidFill>
              </a:rPr>
              <a:t>组子分组进行交换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30F9090E-7422-4316-877E-3923B1DB6305}"/>
              </a:ext>
            </a:extLst>
          </p:cNvPr>
          <p:cNvSpPr/>
          <p:nvPr/>
        </p:nvSpPr>
        <p:spPr>
          <a:xfrm>
            <a:off x="5376269" y="5459396"/>
            <a:ext cx="357579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indent="625475">
              <a:lnSpc>
                <a:spcPct val="100000"/>
              </a:lnSpc>
            </a:pPr>
            <a:r>
              <a:rPr lang="zh-CN" altLang="en-US" sz="2400" dirty="0">
                <a:solidFill>
                  <a:srgbClr val="6600FF"/>
                </a:solidFill>
              </a:rPr>
              <a:t>在最后的输出变换中，将</a:t>
            </a:r>
            <a:r>
              <a:rPr lang="en-US" altLang="zh-CN" sz="2400" dirty="0">
                <a:solidFill>
                  <a:srgbClr val="6600FF"/>
                </a:solidFill>
              </a:rPr>
              <a:t>4</a:t>
            </a:r>
            <a:r>
              <a:rPr lang="zh-CN" altLang="en-US" sz="2400" dirty="0">
                <a:solidFill>
                  <a:srgbClr val="6600FF"/>
                </a:solidFill>
              </a:rPr>
              <a:t>个子分组与</a:t>
            </a:r>
            <a:r>
              <a:rPr lang="en-US" altLang="zh-CN" sz="2400" dirty="0">
                <a:solidFill>
                  <a:srgbClr val="6600FF"/>
                </a:solidFill>
              </a:rPr>
              <a:t>4</a:t>
            </a:r>
            <a:r>
              <a:rPr lang="zh-CN" altLang="en-US" sz="2400" dirty="0">
                <a:solidFill>
                  <a:srgbClr val="6600FF"/>
                </a:solidFill>
              </a:rPr>
              <a:t>个子密钥之间进行运算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525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F0120661-6655-42DF-899A-64557678836F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F70CE0EA-59B1-44D7-97AB-10A30A9D8A61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>
            <a:extLst>
              <a:ext uri="{FF2B5EF4-FFF2-40B4-BE49-F238E27FC236}">
                <a16:creationId xmlns="" xmlns:a16="http://schemas.microsoft.com/office/drawing/2014/main" id="{361C79C6-5AA7-4C68-AABB-58B7AF1AF367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>
            <a:extLst>
              <a:ext uri="{FF2B5EF4-FFF2-40B4-BE49-F238E27FC236}">
                <a16:creationId xmlns="" xmlns:a16="http://schemas.microsoft.com/office/drawing/2014/main" id="{5AD09DA4-5211-446E-B77F-0F497BDEF85B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3A9AD9F-E24F-4993-B04E-31514C2885E3}"/>
              </a:ext>
            </a:extLst>
          </p:cNvPr>
          <p:cNvSpPr/>
          <p:nvPr/>
        </p:nvSpPr>
        <p:spPr>
          <a:xfrm>
            <a:off x="615627" y="886451"/>
            <a:ext cx="205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IDEA</a:t>
            </a:r>
            <a:r>
              <a:rPr lang="zh-CN" altLang="en-US" sz="2800" dirty="0"/>
              <a:t>算法</a:t>
            </a: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7AC7FEAA-0F01-443D-A5DE-A3AB26A70EFA}"/>
              </a:ext>
            </a:extLst>
          </p:cNvPr>
          <p:cNvSpPr/>
          <p:nvPr/>
        </p:nvSpPr>
        <p:spPr>
          <a:xfrm>
            <a:off x="1867960" y="2814397"/>
            <a:ext cx="1073426" cy="58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</a:t>
            </a:r>
            <a:endParaRPr lang="zh-CN" altLang="en-US" sz="4400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2CEC6D5-00A6-4F89-B1A3-98CABD3C34C5}"/>
              </a:ext>
            </a:extLst>
          </p:cNvPr>
          <p:cNvSpPr/>
          <p:nvPr/>
        </p:nvSpPr>
        <p:spPr>
          <a:xfrm>
            <a:off x="98795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P1</a:t>
            </a:r>
            <a:endParaRPr lang="zh-CN" altLang="en-US" sz="4400" dirty="0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C9A75876-B799-4DFC-A999-5B81A2935AA0}"/>
              </a:ext>
            </a:extLst>
          </p:cNvPr>
          <p:cNvSpPr/>
          <p:nvPr/>
        </p:nvSpPr>
        <p:spPr>
          <a:xfrm>
            <a:off x="1427369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P2</a:t>
            </a:r>
            <a:endParaRPr lang="zh-CN" altLang="en-US" sz="4400" dirty="0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ED868584-30C9-4EEC-A952-1139F86FD00D}"/>
              </a:ext>
            </a:extLst>
          </p:cNvPr>
          <p:cNvSpPr/>
          <p:nvPr/>
        </p:nvSpPr>
        <p:spPr>
          <a:xfrm>
            <a:off x="2755943" y="3639838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P3</a:t>
            </a:r>
            <a:endParaRPr lang="zh-CN" altLang="en-US" sz="4400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22679BD4-D3A2-4B6F-9936-3767BC60D2D3}"/>
              </a:ext>
            </a:extLst>
          </p:cNvPr>
          <p:cNvSpPr/>
          <p:nvPr/>
        </p:nvSpPr>
        <p:spPr>
          <a:xfrm>
            <a:off x="4084517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P4</a:t>
            </a:r>
            <a:endParaRPr lang="zh-CN" altLang="en-US" sz="4400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C114059D-3D44-49DF-87B8-AC25AD2EF598}"/>
              </a:ext>
            </a:extLst>
          </p:cNvPr>
          <p:cNvSpPr/>
          <p:nvPr/>
        </p:nvSpPr>
        <p:spPr>
          <a:xfrm>
            <a:off x="258420" y="4552122"/>
            <a:ext cx="4899523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轮循环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BCC5FF1C-1E0C-4362-BE42-EBB980B4539A}"/>
              </a:ext>
            </a:extLst>
          </p:cNvPr>
          <p:cNvSpPr/>
          <p:nvPr/>
        </p:nvSpPr>
        <p:spPr>
          <a:xfrm>
            <a:off x="258419" y="5597896"/>
            <a:ext cx="4899523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轮循环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606263CF-A4F5-4E6F-A3CE-F2751FE1789F}"/>
              </a:ext>
            </a:extLst>
          </p:cNvPr>
          <p:cNvCxnSpPr>
            <a:cxnSpLocks/>
          </p:cNvCxnSpPr>
          <p:nvPr/>
        </p:nvCxnSpPr>
        <p:spPr>
          <a:xfrm>
            <a:off x="2633872" y="5148470"/>
            <a:ext cx="0" cy="27413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50C8CA0F-D016-40B8-9542-C10870CD04DE}"/>
              </a:ext>
            </a:extLst>
          </p:cNvPr>
          <p:cNvSpPr/>
          <p:nvPr/>
        </p:nvSpPr>
        <p:spPr>
          <a:xfrm>
            <a:off x="258418" y="6234852"/>
            <a:ext cx="4899523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输出变换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37423FE9-2B63-4F1C-B1BE-B8A588907458}"/>
              </a:ext>
            </a:extLst>
          </p:cNvPr>
          <p:cNvSpPr/>
          <p:nvPr/>
        </p:nvSpPr>
        <p:spPr>
          <a:xfrm>
            <a:off x="964096" y="1493423"/>
            <a:ext cx="76133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indent="625475">
              <a:lnSpc>
                <a:spcPct val="100000"/>
              </a:lnSpc>
            </a:pPr>
            <a:r>
              <a:rPr lang="en-US" altLang="zh-CN" sz="2400" dirty="0"/>
              <a:t>IDEA</a:t>
            </a:r>
            <a:r>
              <a:rPr lang="zh-CN" altLang="en-US" sz="2400" dirty="0"/>
              <a:t>算法中的所有运算都在</a:t>
            </a:r>
            <a:r>
              <a:rPr lang="en-US" altLang="zh-CN" sz="2400" dirty="0"/>
              <a:t>16</a:t>
            </a:r>
            <a:r>
              <a:rPr lang="zh-CN" altLang="en-US" sz="2400" dirty="0"/>
              <a:t>位子分组上进行，因此，该算法</a:t>
            </a:r>
            <a:r>
              <a:rPr lang="zh-CN" altLang="en-US" sz="2400" dirty="0">
                <a:solidFill>
                  <a:srgbClr val="FF0000"/>
                </a:solidFill>
              </a:rPr>
              <a:t>在硬件和软件上都易于实现</a:t>
            </a:r>
            <a:r>
              <a:rPr lang="zh-CN" altLang="en-US" sz="2400" dirty="0"/>
              <a:t>，尤其有利于</a:t>
            </a:r>
            <a:r>
              <a:rPr lang="en-US" altLang="zh-CN" sz="2400" dirty="0"/>
              <a:t>16</a:t>
            </a:r>
            <a:r>
              <a:rPr lang="zh-CN" altLang="en-US" sz="2400" dirty="0"/>
              <a:t>位处理器的处理。</a:t>
            </a:r>
          </a:p>
        </p:txBody>
      </p:sp>
    </p:spTree>
    <p:extLst>
      <p:ext uri="{BB962C8B-B14F-4D97-AF65-F5344CB8AC3E}">
        <p14:creationId xmlns:p14="http://schemas.microsoft.com/office/powerpoint/2010/main" val="284980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F0120661-6655-42DF-899A-64557678836F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F70CE0EA-59B1-44D7-97AB-10A30A9D8A61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>
            <a:extLst>
              <a:ext uri="{FF2B5EF4-FFF2-40B4-BE49-F238E27FC236}">
                <a16:creationId xmlns="" xmlns:a16="http://schemas.microsoft.com/office/drawing/2014/main" id="{361C79C6-5AA7-4C68-AABB-58B7AF1AF367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>
            <a:extLst>
              <a:ext uri="{FF2B5EF4-FFF2-40B4-BE49-F238E27FC236}">
                <a16:creationId xmlns="" xmlns:a16="http://schemas.microsoft.com/office/drawing/2014/main" id="{5AD09DA4-5211-446E-B77F-0F497BDEF85B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3A9AD9F-E24F-4993-B04E-31514C2885E3}"/>
              </a:ext>
            </a:extLst>
          </p:cNvPr>
          <p:cNvSpPr/>
          <p:nvPr/>
        </p:nvSpPr>
        <p:spPr>
          <a:xfrm>
            <a:off x="615627" y="886451"/>
            <a:ext cx="205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IDEA</a:t>
            </a:r>
            <a:r>
              <a:rPr lang="zh-CN" altLang="en-US" sz="2800" dirty="0"/>
              <a:t>算法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24AF1AC5-104E-4BE7-AAE9-FC52220F1959}"/>
              </a:ext>
            </a:extLst>
          </p:cNvPr>
          <p:cNvSpPr/>
          <p:nvPr/>
        </p:nvSpPr>
        <p:spPr>
          <a:xfrm>
            <a:off x="964096" y="1493423"/>
            <a:ext cx="761337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indent="625475">
              <a:lnSpc>
                <a:spcPct val="100000"/>
              </a:lnSpc>
            </a:pPr>
            <a:r>
              <a:rPr lang="en-US" altLang="zh-CN" sz="2400" dirty="0">
                <a:solidFill>
                  <a:srgbClr val="6600FF"/>
                </a:solidFill>
              </a:rPr>
              <a:t>IDEA</a:t>
            </a:r>
            <a:r>
              <a:rPr lang="zh-CN" altLang="en-US" sz="2400" dirty="0">
                <a:solidFill>
                  <a:srgbClr val="6600FF"/>
                </a:solidFill>
              </a:rPr>
              <a:t>算法：</a:t>
            </a:r>
            <a:r>
              <a:rPr lang="zh-CN" altLang="en-US" sz="2400" dirty="0"/>
              <a:t>也是一种分组密码算法，每个分组长度为</a:t>
            </a:r>
            <a:r>
              <a:rPr lang="en-US" altLang="zh-CN" sz="2400" dirty="0">
                <a:solidFill>
                  <a:srgbClr val="FF0000"/>
                </a:solidFill>
              </a:rPr>
              <a:t>64</a:t>
            </a:r>
            <a:r>
              <a:rPr lang="zh-CN" altLang="en-US" sz="2400" dirty="0"/>
              <a:t>位，密钥长度为</a:t>
            </a:r>
            <a:r>
              <a:rPr lang="en-US" altLang="zh-CN" sz="2400" dirty="0">
                <a:solidFill>
                  <a:srgbClr val="FF0000"/>
                </a:solidFill>
              </a:rPr>
              <a:t>128</a:t>
            </a:r>
            <a:r>
              <a:rPr lang="zh-CN" altLang="en-US" sz="2400" dirty="0"/>
              <a:t>位，同一个算法既可用于加密也可用于解密。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1D6FB3A8-9406-4135-A1E5-4A66C1F62B6E}"/>
              </a:ext>
            </a:extLst>
          </p:cNvPr>
          <p:cNvSpPr/>
          <p:nvPr/>
        </p:nvSpPr>
        <p:spPr>
          <a:xfrm>
            <a:off x="1867960" y="2814397"/>
            <a:ext cx="1073426" cy="58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7A51E58-2CE8-425D-8E19-B470B5E5DD5F}"/>
              </a:ext>
            </a:extLst>
          </p:cNvPr>
          <p:cNvSpPr txBox="1"/>
          <p:nvPr/>
        </p:nvSpPr>
        <p:spPr>
          <a:xfrm>
            <a:off x="3199803" y="2922811"/>
            <a:ext cx="148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64 bit</a:t>
            </a:r>
            <a:endParaRPr lang="zh-CN" altLang="en-US" sz="2400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37A9FD98-D6F2-430E-9433-F4FDFC5C2C4F}"/>
              </a:ext>
            </a:extLst>
          </p:cNvPr>
          <p:cNvSpPr/>
          <p:nvPr/>
        </p:nvSpPr>
        <p:spPr>
          <a:xfrm>
            <a:off x="98795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P1</a:t>
            </a:r>
            <a:endParaRPr lang="zh-CN" altLang="en-US" sz="4400" dirty="0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17AA951A-1E0F-425B-AD6C-3FDB2597D7DF}"/>
              </a:ext>
            </a:extLst>
          </p:cNvPr>
          <p:cNvSpPr/>
          <p:nvPr/>
        </p:nvSpPr>
        <p:spPr>
          <a:xfrm>
            <a:off x="1427369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P2</a:t>
            </a:r>
            <a:endParaRPr lang="zh-CN" altLang="en-US" sz="4400" dirty="0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63B909CC-0659-44E2-B5C1-B3D6ECAB95A2}"/>
              </a:ext>
            </a:extLst>
          </p:cNvPr>
          <p:cNvSpPr/>
          <p:nvPr/>
        </p:nvSpPr>
        <p:spPr>
          <a:xfrm>
            <a:off x="2755943" y="3639838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P3</a:t>
            </a:r>
            <a:endParaRPr lang="zh-CN" altLang="en-US" sz="4400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37B642F2-C3F3-4FC9-8DC0-DB66FCEDD68F}"/>
              </a:ext>
            </a:extLst>
          </p:cNvPr>
          <p:cNvSpPr/>
          <p:nvPr/>
        </p:nvSpPr>
        <p:spPr>
          <a:xfrm>
            <a:off x="4084517" y="3639379"/>
            <a:ext cx="1073426" cy="5861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P4</a:t>
            </a:r>
            <a:endParaRPr lang="zh-CN" altLang="en-US" sz="4400" dirty="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91984293-92DA-4513-96A5-971E346A673B}"/>
              </a:ext>
            </a:extLst>
          </p:cNvPr>
          <p:cNvSpPr txBox="1"/>
          <p:nvPr/>
        </p:nvSpPr>
        <p:spPr>
          <a:xfrm>
            <a:off x="5340031" y="3701626"/>
            <a:ext cx="148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16 bit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872CCE8-3C10-4028-AD3F-93818F1368DF}"/>
              </a:ext>
            </a:extLst>
          </p:cNvPr>
          <p:cNvSpPr/>
          <p:nvPr/>
        </p:nvSpPr>
        <p:spPr>
          <a:xfrm>
            <a:off x="258420" y="4552122"/>
            <a:ext cx="4899523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轮循环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F93BB282-0CA3-4AE4-971A-434D261D2E1B}"/>
                  </a:ext>
                </a:extLst>
              </p:cNvPr>
              <p:cNvSpPr txBox="1"/>
              <p:nvPr/>
            </p:nvSpPr>
            <p:spPr>
              <a:xfrm>
                <a:off x="5422857" y="4552121"/>
                <a:ext cx="1480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93BB282-0CA3-4AE4-971A-434D261D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57" y="4552121"/>
                <a:ext cx="1480931" cy="461665"/>
              </a:xfrm>
              <a:prstGeom prst="rect">
                <a:avLst/>
              </a:prstGeom>
              <a:blipFill>
                <a:blip r:embed="rId2"/>
                <a:stretch>
                  <a:fillRect l="-1235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265614E1-660F-410A-B2FB-EA53DF787873}"/>
              </a:ext>
            </a:extLst>
          </p:cNvPr>
          <p:cNvSpPr/>
          <p:nvPr/>
        </p:nvSpPr>
        <p:spPr>
          <a:xfrm>
            <a:off x="258419" y="5597896"/>
            <a:ext cx="4899523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第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轮循环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19011A35-716E-476D-96C6-10F82C7FCA1F}"/>
              </a:ext>
            </a:extLst>
          </p:cNvPr>
          <p:cNvCxnSpPr>
            <a:cxnSpLocks/>
          </p:cNvCxnSpPr>
          <p:nvPr/>
        </p:nvCxnSpPr>
        <p:spPr>
          <a:xfrm>
            <a:off x="2633872" y="5148470"/>
            <a:ext cx="0" cy="27413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="" xmlns:a16="http://schemas.microsoft.com/office/drawing/2014/main" id="{32C7DA56-1024-41B1-ACAA-AB7C7BCACE69}"/>
                  </a:ext>
                </a:extLst>
              </p:cNvPr>
              <p:cNvSpPr txBox="1"/>
              <p:nvPr/>
            </p:nvSpPr>
            <p:spPr>
              <a:xfrm>
                <a:off x="5422857" y="5553104"/>
                <a:ext cx="1480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2C7DA56-1024-41B1-ACAA-AB7C7BCAC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57" y="5553104"/>
                <a:ext cx="1480931" cy="461665"/>
              </a:xfrm>
              <a:prstGeom prst="rect">
                <a:avLst/>
              </a:prstGeom>
              <a:blipFill>
                <a:blip r:embed="rId3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D0D4B86-263B-4C81-B23F-88D70C7AB283}"/>
              </a:ext>
            </a:extLst>
          </p:cNvPr>
          <p:cNvSpPr/>
          <p:nvPr/>
        </p:nvSpPr>
        <p:spPr>
          <a:xfrm>
            <a:off x="258418" y="6234852"/>
            <a:ext cx="4899523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输出变换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D70C84B1-1EBD-45A7-9094-B68CA416D7B5}"/>
                  </a:ext>
                </a:extLst>
              </p:cNvPr>
              <p:cNvSpPr txBox="1"/>
              <p:nvPr/>
            </p:nvSpPr>
            <p:spPr>
              <a:xfrm>
                <a:off x="5422856" y="6234851"/>
                <a:ext cx="1480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70C84B1-1EBD-45A7-9094-B68CA416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56" y="6234851"/>
                <a:ext cx="1480931" cy="461665"/>
              </a:xfrm>
              <a:prstGeom prst="rect">
                <a:avLst/>
              </a:prstGeom>
              <a:blipFill>
                <a:blip r:embed="rId4"/>
                <a:stretch>
                  <a:fillRect l="-1235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C9C6F616-EC94-4143-8009-A15CB384016B}"/>
              </a:ext>
            </a:extLst>
          </p:cNvPr>
          <p:cNvSpPr/>
          <p:nvPr/>
        </p:nvSpPr>
        <p:spPr>
          <a:xfrm>
            <a:off x="7420619" y="2876502"/>
            <a:ext cx="1073426" cy="586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K</a:t>
            </a:r>
            <a:endParaRPr lang="zh-CN" altLang="en-US" sz="4400" dirty="0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F44D6A17-4641-4156-AC4B-A42B8D78BF1D}"/>
              </a:ext>
            </a:extLst>
          </p:cNvPr>
          <p:cNvSpPr/>
          <p:nvPr/>
        </p:nvSpPr>
        <p:spPr>
          <a:xfrm>
            <a:off x="7030834" y="3665209"/>
            <a:ext cx="198689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密钥产生器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9DF2A8C0-16DA-48E3-97FA-1C82335B98AE}"/>
              </a:ext>
            </a:extLst>
          </p:cNvPr>
          <p:cNvSpPr txBox="1"/>
          <p:nvPr/>
        </p:nvSpPr>
        <p:spPr>
          <a:xfrm>
            <a:off x="6290368" y="2888724"/>
            <a:ext cx="148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128 bit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="" xmlns:a16="http://schemas.microsoft.com/office/drawing/2014/main" id="{5E99E157-A372-460E-8648-9AE3F91CC3FD}"/>
                  </a:ext>
                </a:extLst>
              </p:cNvPr>
              <p:cNvSpPr/>
              <p:nvPr/>
            </p:nvSpPr>
            <p:spPr>
              <a:xfrm>
                <a:off x="6820961" y="4431330"/>
                <a:ext cx="2275255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E99E157-A372-460E-8648-9AE3F91CC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61" y="4431330"/>
                <a:ext cx="22752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630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5" grpId="0" animBg="1"/>
      <p:bldP spid="6" grpId="0"/>
      <p:bldP spid="17" grpId="0" animBg="1"/>
      <p:bldP spid="18" grpId="0" animBg="1"/>
      <p:bldP spid="19" grpId="0" animBg="1"/>
      <p:bldP spid="20" grpId="0" animBg="1"/>
      <p:bldP spid="21" grpId="0"/>
      <p:bldP spid="7" grpId="0" animBg="1"/>
      <p:bldP spid="23" grpId="0"/>
      <p:bldP spid="24" grpId="0" animBg="1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93423"/>
            <a:ext cx="7886700" cy="4683540"/>
          </a:xfrm>
        </p:spPr>
        <p:txBody>
          <a:bodyPr>
            <a:normAutofit/>
          </a:bodyPr>
          <a:lstStyle/>
          <a:p>
            <a:pPr marL="0" lvl="2" indent="355600">
              <a:buNone/>
            </a:pPr>
            <a:r>
              <a:rPr lang="en-US" altLang="zh-CN" sz="2800" dirty="0"/>
              <a:t>1997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  <a:r>
              <a:rPr lang="en-US" altLang="zh-CN" sz="2800" dirty="0"/>
              <a:t>12</a:t>
            </a:r>
            <a:r>
              <a:rPr lang="zh-CN" altLang="en-US" sz="2800" dirty="0"/>
              <a:t>日，美国国家标准技术研究所</a:t>
            </a:r>
            <a:r>
              <a:rPr lang="en-US" altLang="zh-CN" sz="2800" dirty="0"/>
              <a:t>(NIST)</a:t>
            </a:r>
            <a:r>
              <a:rPr lang="zh-CN" altLang="en-US" sz="2800" dirty="0"/>
              <a:t> 发出征集高级加密标准</a:t>
            </a:r>
            <a:r>
              <a:rPr lang="en-US" altLang="zh-CN" sz="2800" dirty="0"/>
              <a:t>AES</a:t>
            </a:r>
            <a:r>
              <a:rPr lang="zh-CN" altLang="en-US" sz="2800" dirty="0"/>
              <a:t>（</a:t>
            </a:r>
            <a:r>
              <a:rPr lang="en-US" altLang="zh-CN" sz="2800" dirty="0"/>
              <a:t>Advanced Encryption Standard</a:t>
            </a:r>
            <a:r>
              <a:rPr lang="zh-CN" altLang="en-US" sz="2800" dirty="0"/>
              <a:t>）的通知。</a:t>
            </a:r>
          </a:p>
          <a:p>
            <a:pPr marL="0" lvl="2" indent="355600">
              <a:buNone/>
            </a:pPr>
            <a:r>
              <a:rPr lang="en-US" altLang="zh-CN" sz="2800" dirty="0"/>
              <a:t>AES </a:t>
            </a:r>
            <a:r>
              <a:rPr lang="zh-CN" altLang="en-US" sz="2800" dirty="0"/>
              <a:t>的评估标准是：</a:t>
            </a:r>
          </a:p>
          <a:p>
            <a:pPr marL="981075" lvl="3"/>
            <a:r>
              <a:rPr lang="en-US" altLang="zh-CN" sz="2400" dirty="0"/>
              <a:t>A.1 </a:t>
            </a:r>
            <a:r>
              <a:rPr lang="zh-CN" altLang="en-US" sz="2400" dirty="0"/>
              <a:t>结构：对称的分组密码，分组长度为</a:t>
            </a:r>
            <a:r>
              <a:rPr lang="en-US" altLang="zh-CN" sz="2400" dirty="0"/>
              <a:t>128 bit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81075" lvl="3"/>
            <a:endParaRPr lang="en-US" altLang="zh-CN" sz="2400" dirty="0"/>
          </a:p>
          <a:p>
            <a:pPr marL="981075" lvl="3"/>
            <a:r>
              <a:rPr lang="en-US" altLang="zh-CN" sz="2400" dirty="0"/>
              <a:t>A.2 </a:t>
            </a:r>
            <a:r>
              <a:rPr lang="zh-CN" altLang="en-US" sz="2400" dirty="0"/>
              <a:t>安全性：至少和</a:t>
            </a:r>
            <a:r>
              <a:rPr lang="en-US" altLang="zh-CN" sz="2400" dirty="0"/>
              <a:t>3DES</a:t>
            </a:r>
            <a:r>
              <a:rPr lang="zh-CN" altLang="en-US" sz="2400" dirty="0"/>
              <a:t>一样安全，密钥长度可变，支持</a:t>
            </a:r>
            <a:r>
              <a:rPr lang="en-US" altLang="zh-CN" sz="2400" dirty="0"/>
              <a:t>128/192/256 bit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81075" lvl="3"/>
            <a:endParaRPr lang="zh-CN" altLang="en-US" sz="2400" dirty="0"/>
          </a:p>
          <a:p>
            <a:pPr marL="981075" lvl="3"/>
            <a:r>
              <a:rPr lang="en-US" altLang="zh-CN" sz="2400" dirty="0"/>
              <a:t>A.3 </a:t>
            </a:r>
            <a:r>
              <a:rPr lang="zh-CN" altLang="en-US" sz="2400" dirty="0"/>
              <a:t>效率：算法要简洁高效，易于在软件和硬件中实现，运行速度要比</a:t>
            </a:r>
            <a:r>
              <a:rPr lang="en-US" altLang="zh-CN" sz="2400" dirty="0"/>
              <a:t>3DES</a:t>
            </a:r>
            <a:r>
              <a:rPr lang="zh-CN" altLang="en-US" sz="2400" dirty="0"/>
              <a:t>快。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553DF351-B829-48D1-86D1-4B3911421F01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53E0682F-7610-4409-9AA6-4A9A2FC7B98D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2A56F1F1-FDA0-4CBF-95B9-56508B5FCC5A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TextBox 54">
            <a:extLst>
              <a:ext uri="{FF2B5EF4-FFF2-40B4-BE49-F238E27FC236}">
                <a16:creationId xmlns="" xmlns:a16="http://schemas.microsoft.com/office/drawing/2014/main" id="{1C721B08-DD12-419C-A981-8FD06AB7AC1D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DF6A53B-F4B1-44F7-840C-C18C67F80B57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55719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93423"/>
            <a:ext cx="7886700" cy="814879"/>
          </a:xfrm>
        </p:spPr>
        <p:txBody>
          <a:bodyPr>
            <a:normAutofit/>
          </a:bodyPr>
          <a:lstStyle/>
          <a:p>
            <a:pPr marL="0" lvl="2" indent="355600">
              <a:buNone/>
            </a:pPr>
            <a:r>
              <a:rPr lang="en-US" altLang="zh-CN" sz="2400" dirty="0"/>
              <a:t>1998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月，</a:t>
            </a:r>
            <a:r>
              <a:rPr lang="en-US" altLang="zh-CN" sz="2400" dirty="0"/>
              <a:t>NIST</a:t>
            </a:r>
            <a:r>
              <a:rPr lang="zh-CN" altLang="en-US" sz="2400" dirty="0"/>
              <a:t>共收到了</a:t>
            </a:r>
            <a:r>
              <a:rPr lang="en-US" altLang="zh-CN" sz="2400" dirty="0"/>
              <a:t>21</a:t>
            </a:r>
            <a:r>
              <a:rPr lang="zh-CN" altLang="en-US" sz="2400" dirty="0"/>
              <a:t>个提交的算法，</a:t>
            </a:r>
            <a:r>
              <a:rPr lang="en-US" altLang="zh-CN" sz="2400" dirty="0"/>
              <a:t>8</a:t>
            </a:r>
            <a:r>
              <a:rPr lang="zh-CN" altLang="en-US" sz="2400" dirty="0"/>
              <a:t>月遴选出</a:t>
            </a:r>
            <a:r>
              <a:rPr lang="en-US" altLang="zh-CN" sz="2400" dirty="0"/>
              <a:t>15</a:t>
            </a:r>
            <a:r>
              <a:rPr lang="zh-CN" altLang="en-US" sz="2400" dirty="0"/>
              <a:t>个候选算法，</a:t>
            </a:r>
            <a:r>
              <a:rPr lang="en-US" altLang="zh-CN" sz="2400" dirty="0"/>
              <a:t>1999</a:t>
            </a:r>
            <a:r>
              <a:rPr lang="zh-CN" altLang="en-US" sz="2400" dirty="0"/>
              <a:t>年又从这</a:t>
            </a:r>
            <a:r>
              <a:rPr lang="en-US" altLang="zh-CN" sz="2400" dirty="0"/>
              <a:t>15</a:t>
            </a:r>
            <a:r>
              <a:rPr lang="zh-CN" altLang="en-US" sz="2400" dirty="0"/>
              <a:t>个算法中选出了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/>
              <a:t>个算法：</a:t>
            </a:r>
            <a:endParaRPr lang="en-US" altLang="zh-CN" sz="2400" dirty="0"/>
          </a:p>
          <a:p>
            <a:pPr marL="0" lvl="2" indent="355600">
              <a:buNone/>
            </a:pPr>
            <a:endParaRPr lang="en-US" altLang="zh-CN" sz="240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553DF351-B829-48D1-86D1-4B3911421F01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53E0682F-7610-4409-9AA6-4A9A2FC7B98D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2A56F1F1-FDA0-4CBF-95B9-56508B5FCC5A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TextBox 54">
            <a:extLst>
              <a:ext uri="{FF2B5EF4-FFF2-40B4-BE49-F238E27FC236}">
                <a16:creationId xmlns="" xmlns:a16="http://schemas.microsoft.com/office/drawing/2014/main" id="{1C721B08-DD12-419C-A981-8FD06AB7AC1D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DF6A53B-F4B1-44F7-840C-C18C67F80B57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CEA2EABE-1A9C-4AAD-B670-0B546339FF29}"/>
              </a:ext>
            </a:extLst>
          </p:cNvPr>
          <p:cNvSpPr/>
          <p:nvPr/>
        </p:nvSpPr>
        <p:spPr>
          <a:xfrm>
            <a:off x="527992" y="2226322"/>
            <a:ext cx="1192744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MARS</a:t>
            </a:r>
            <a:endParaRPr lang="zh-CN" altLang="en-US" sz="2800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5E5FF5A4-9FBB-4F74-A58B-4AAC7D47293C}"/>
              </a:ext>
            </a:extLst>
          </p:cNvPr>
          <p:cNvSpPr/>
          <p:nvPr/>
        </p:nvSpPr>
        <p:spPr>
          <a:xfrm>
            <a:off x="2191903" y="2226322"/>
            <a:ext cx="1192744" cy="461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IBM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="" xmlns:a16="http://schemas.microsoft.com/office/drawing/2014/main" id="{34AF5B2F-8859-45D5-A788-809073EAB379}"/>
              </a:ext>
            </a:extLst>
          </p:cNvPr>
          <p:cNvSpPr/>
          <p:nvPr/>
        </p:nvSpPr>
        <p:spPr>
          <a:xfrm>
            <a:off x="4213806" y="2226322"/>
            <a:ext cx="4714140" cy="461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算法复杂、速度快、安全性高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90649F12-2386-49C1-8350-CD8BAE484AC4}"/>
              </a:ext>
            </a:extLst>
          </p:cNvPr>
          <p:cNvSpPr/>
          <p:nvPr/>
        </p:nvSpPr>
        <p:spPr>
          <a:xfrm>
            <a:off x="527993" y="2764588"/>
            <a:ext cx="1192744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RC6</a:t>
            </a:r>
            <a:endParaRPr lang="zh-CN" altLang="en-US" sz="2800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A2981181-0B7E-4A4B-AD57-26CB1671DB65}"/>
              </a:ext>
            </a:extLst>
          </p:cNvPr>
          <p:cNvSpPr/>
          <p:nvPr/>
        </p:nvSpPr>
        <p:spPr>
          <a:xfrm>
            <a:off x="2191904" y="2764588"/>
            <a:ext cx="1192744" cy="461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RSA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E6E4EF02-CFDC-4E53-965B-D824DDB90296}"/>
              </a:ext>
            </a:extLst>
          </p:cNvPr>
          <p:cNvSpPr/>
          <p:nvPr/>
        </p:nvSpPr>
        <p:spPr>
          <a:xfrm>
            <a:off x="4213807" y="2764588"/>
            <a:ext cx="4714140" cy="461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极简单、速度极快、安全性低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9F1D6B1-F74A-44D9-9296-FEE0CA730204}"/>
              </a:ext>
            </a:extLst>
          </p:cNvPr>
          <p:cNvSpPr/>
          <p:nvPr/>
        </p:nvSpPr>
        <p:spPr>
          <a:xfrm>
            <a:off x="527993" y="3302854"/>
            <a:ext cx="1523834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Rijndael</a:t>
            </a:r>
            <a:endParaRPr lang="zh-CN" altLang="en-US" sz="2800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="" xmlns:a16="http://schemas.microsoft.com/office/drawing/2014/main" id="{540FAE8D-79DE-48A8-AB1A-E93F1F3BFFAD}"/>
              </a:ext>
            </a:extLst>
          </p:cNvPr>
          <p:cNvSpPr/>
          <p:nvPr/>
        </p:nvSpPr>
        <p:spPr>
          <a:xfrm>
            <a:off x="2191903" y="3302854"/>
            <a:ext cx="1688723" cy="8148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Rijmen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Daemen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="" xmlns:a16="http://schemas.microsoft.com/office/drawing/2014/main" id="{514743C8-A384-4609-81A7-3E26C57CFB30}"/>
              </a:ext>
            </a:extLst>
          </p:cNvPr>
          <p:cNvSpPr/>
          <p:nvPr/>
        </p:nvSpPr>
        <p:spPr>
          <a:xfrm>
            <a:off x="4213807" y="3302854"/>
            <a:ext cx="4714140" cy="461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算法简洁、速度快、安全性好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="" xmlns:a16="http://schemas.microsoft.com/office/drawing/2014/main" id="{06750CE3-EFB6-424B-AFA7-D4494C4C59B5}"/>
              </a:ext>
            </a:extLst>
          </p:cNvPr>
          <p:cNvSpPr/>
          <p:nvPr/>
        </p:nvSpPr>
        <p:spPr>
          <a:xfrm>
            <a:off x="527992" y="4194334"/>
            <a:ext cx="1523833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Serpent</a:t>
            </a:r>
            <a:endParaRPr lang="zh-CN" altLang="en-US" sz="2800" b="1" dirty="0"/>
          </a:p>
        </p:txBody>
      </p:sp>
      <p:sp>
        <p:nvSpPr>
          <p:cNvPr id="22" name="矩形: 圆角 21">
            <a:extLst>
              <a:ext uri="{FF2B5EF4-FFF2-40B4-BE49-F238E27FC236}">
                <a16:creationId xmlns="" xmlns:a16="http://schemas.microsoft.com/office/drawing/2014/main" id="{80ADED7D-2A19-4305-B0BD-FED8B8FA7FB2}"/>
              </a:ext>
            </a:extLst>
          </p:cNvPr>
          <p:cNvSpPr/>
          <p:nvPr/>
        </p:nvSpPr>
        <p:spPr>
          <a:xfrm>
            <a:off x="2191903" y="4194334"/>
            <a:ext cx="1911749" cy="12723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Anderson</a:t>
            </a:r>
          </a:p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Biham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Knudsen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="" xmlns:a16="http://schemas.microsoft.com/office/drawing/2014/main" id="{780B1084-4ABE-443C-94C4-7D9DE1D0CE16}"/>
              </a:ext>
            </a:extLst>
          </p:cNvPr>
          <p:cNvSpPr/>
          <p:nvPr/>
        </p:nvSpPr>
        <p:spPr>
          <a:xfrm>
            <a:off x="4213807" y="4194334"/>
            <a:ext cx="4714140" cy="461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算法简洁、速度慢、安全性极高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="" xmlns:a16="http://schemas.microsoft.com/office/drawing/2014/main" id="{BC27A78A-AA51-41CD-BFF6-2E4336D86B9E}"/>
              </a:ext>
            </a:extLst>
          </p:cNvPr>
          <p:cNvSpPr/>
          <p:nvPr/>
        </p:nvSpPr>
        <p:spPr>
          <a:xfrm>
            <a:off x="527991" y="5597300"/>
            <a:ext cx="1523833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Twofish</a:t>
            </a:r>
            <a:endParaRPr lang="zh-CN" altLang="en-US" sz="2800" b="1" dirty="0"/>
          </a:p>
        </p:txBody>
      </p:sp>
      <p:sp>
        <p:nvSpPr>
          <p:cNvPr id="25" name="矩形: 圆角 24">
            <a:extLst>
              <a:ext uri="{FF2B5EF4-FFF2-40B4-BE49-F238E27FC236}">
                <a16:creationId xmlns="" xmlns:a16="http://schemas.microsoft.com/office/drawing/2014/main" id="{3E488E03-E5C0-4640-90CD-A338079ADA31}"/>
              </a:ext>
            </a:extLst>
          </p:cNvPr>
          <p:cNvSpPr/>
          <p:nvPr/>
        </p:nvSpPr>
        <p:spPr>
          <a:xfrm>
            <a:off x="2191903" y="5597300"/>
            <a:ext cx="2491612" cy="461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Counterpane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="" xmlns:a16="http://schemas.microsoft.com/office/drawing/2014/main" id="{16D9B8CE-EAFB-4981-B61C-33F9021D43B0}"/>
              </a:ext>
            </a:extLst>
          </p:cNvPr>
          <p:cNvSpPr/>
          <p:nvPr/>
        </p:nvSpPr>
        <p:spPr>
          <a:xfrm>
            <a:off x="4213806" y="6226912"/>
            <a:ext cx="4714140" cy="461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算法复杂、速度极快、安全性高</a:t>
            </a:r>
          </a:p>
        </p:txBody>
      </p:sp>
    </p:spTree>
    <p:extLst>
      <p:ext uri="{BB962C8B-B14F-4D97-AF65-F5344CB8AC3E}">
        <p14:creationId xmlns:p14="http://schemas.microsoft.com/office/powerpoint/2010/main" val="422881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5D21B9C-8176-40B3-93FD-DF62D2ABCDC4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8F0EC6F7-B823-4C65-934B-465801D6868A}"/>
              </a:ext>
            </a:extLst>
          </p:cNvPr>
          <p:cNvSpPr txBox="1">
            <a:spLocks noChangeArrowheads="1"/>
          </p:cNvSpPr>
          <p:nvPr/>
        </p:nvSpPr>
        <p:spPr>
          <a:xfrm>
            <a:off x="394706" y="1409672"/>
            <a:ext cx="8458200" cy="819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 dirty="0"/>
              <a:t>DES</a:t>
            </a:r>
            <a:r>
              <a:rPr lang="zh-CN" altLang="en-US" sz="2400" dirty="0"/>
              <a:t>是一个</a:t>
            </a:r>
            <a:r>
              <a:rPr lang="zh-CN" altLang="en-US" sz="2400" dirty="0">
                <a:solidFill>
                  <a:srgbClr val="FF0000"/>
                </a:solidFill>
              </a:rPr>
              <a:t>分组</a:t>
            </a:r>
            <a:r>
              <a:rPr lang="zh-CN" altLang="en-US" sz="2400" dirty="0" smtClean="0">
                <a:solidFill>
                  <a:srgbClr val="FF0000"/>
                </a:solidFill>
              </a:rPr>
              <a:t>加密算法</a:t>
            </a:r>
            <a:r>
              <a:rPr lang="zh-CN" altLang="en-US" sz="2400" dirty="0" smtClean="0"/>
              <a:t>，同时使用了代换和置换两种技巧。</a:t>
            </a:r>
            <a:endParaRPr lang="en-US" altLang="zh-CN" sz="2400" dirty="0"/>
          </a:p>
          <a:p>
            <a:pPr>
              <a:lnSpc>
                <a:spcPct val="170000"/>
              </a:lnSpc>
            </a:pPr>
            <a:endParaRPr lang="zh-CN" alt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D2E2DD34-3F30-458E-80AC-20FAA65DA05B}"/>
              </a:ext>
            </a:extLst>
          </p:cNvPr>
          <p:cNvSpPr txBox="1">
            <a:spLocks noChangeArrowheads="1"/>
          </p:cNvSpPr>
          <p:nvPr/>
        </p:nvSpPr>
        <p:spPr>
          <a:xfrm>
            <a:off x="394706" y="2635186"/>
            <a:ext cx="8458200" cy="1993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64</a:t>
            </a:r>
            <a:r>
              <a:rPr lang="zh-CN" altLang="en-US" sz="2400" dirty="0"/>
              <a:t>位密钥（实际</a:t>
            </a:r>
            <a:r>
              <a:rPr lang="en-US" altLang="zh-CN" sz="2400" dirty="0">
                <a:solidFill>
                  <a:srgbClr val="FF0000"/>
                </a:solidFill>
              </a:rPr>
              <a:t>56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en-US" sz="2400" dirty="0"/>
              <a:t>，每个字节最后一位作奇偶校验）对</a:t>
            </a:r>
            <a:r>
              <a:rPr lang="en-US" altLang="zh-CN" sz="2400" dirty="0">
                <a:solidFill>
                  <a:srgbClr val="FF0000"/>
                </a:solidFill>
              </a:rPr>
              <a:t>64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en-US" sz="2400" dirty="0"/>
              <a:t>的数据块进行加密</a:t>
            </a:r>
            <a:r>
              <a:rPr lang="zh-CN" altLang="en-US" sz="2400" dirty="0" smtClean="0"/>
              <a:t>，即进行</a:t>
            </a:r>
            <a:r>
              <a:rPr lang="en-US" altLang="zh-CN" sz="2400" dirty="0"/>
              <a:t>16</a:t>
            </a:r>
            <a:r>
              <a:rPr lang="zh-CN" altLang="en-US" sz="2400" dirty="0"/>
              <a:t>轮迭代加密处理，得到</a:t>
            </a:r>
            <a:r>
              <a:rPr lang="en-US" altLang="zh-CN" sz="2400" dirty="0">
                <a:solidFill>
                  <a:srgbClr val="FF0000"/>
                </a:solidFill>
              </a:rPr>
              <a:t>64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en-US" sz="2400" dirty="0"/>
              <a:t>密文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002060"/>
                </a:solidFill>
              </a:rPr>
              <a:t>加密过程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</a:pPr>
            <a:endParaRPr lang="zh-CN" altLang="en-US" sz="2400" dirty="0"/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17653E9D-A1E8-4D8D-9641-5DF21B130CE4}"/>
              </a:ext>
            </a:extLst>
          </p:cNvPr>
          <p:cNvSpPr txBox="1">
            <a:spLocks noChangeArrowheads="1"/>
          </p:cNvSpPr>
          <p:nvPr/>
        </p:nvSpPr>
        <p:spPr>
          <a:xfrm>
            <a:off x="429509" y="4978893"/>
            <a:ext cx="8458200" cy="1514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2400" dirty="0"/>
              <a:t>每</a:t>
            </a:r>
            <a:r>
              <a:rPr lang="zh-CN" altLang="en-US" sz="2400" dirty="0" smtClean="0"/>
              <a:t>轮加密时，都会用一个不同的</a:t>
            </a:r>
            <a:r>
              <a:rPr lang="en-US" altLang="zh-CN" sz="2400" dirty="0" smtClean="0">
                <a:solidFill>
                  <a:srgbClr val="FF0000"/>
                </a:solidFill>
              </a:rPr>
              <a:t>48</a:t>
            </a:r>
            <a:r>
              <a:rPr lang="zh-CN" altLang="en-US" sz="2400" dirty="0" smtClean="0">
                <a:solidFill>
                  <a:srgbClr val="FF0000"/>
                </a:solidFill>
              </a:rPr>
              <a:t>位</a:t>
            </a:r>
            <a:r>
              <a:rPr lang="zh-CN" altLang="en-US" sz="2400" dirty="0" smtClean="0"/>
              <a:t>子密钥，该子密钥是由</a:t>
            </a:r>
            <a:r>
              <a:rPr lang="en-US" altLang="zh-CN" sz="2400" dirty="0"/>
              <a:t>56</a:t>
            </a:r>
            <a:r>
              <a:rPr lang="zh-CN" altLang="en-US" sz="2400" dirty="0" smtClean="0"/>
              <a:t>位密钥产生。</a:t>
            </a:r>
            <a:r>
              <a:rPr lang="en-US" altLang="zh-CN" sz="2400" dirty="0" smtClean="0"/>
              <a:t>——</a:t>
            </a:r>
            <a:r>
              <a:rPr lang="zh-CN" altLang="en-US" sz="2400" dirty="0">
                <a:solidFill>
                  <a:srgbClr val="002060"/>
                </a:solidFill>
              </a:rPr>
              <a:t>子</a:t>
            </a:r>
            <a:r>
              <a:rPr lang="zh-CN" altLang="en-US" sz="2400" dirty="0" smtClean="0">
                <a:solidFill>
                  <a:srgbClr val="002060"/>
                </a:solidFill>
              </a:rPr>
              <a:t>密钥产生过程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</a:pPr>
            <a:endParaRPr lang="en-US" altLang="zh-CN" sz="2400" dirty="0"/>
          </a:p>
          <a:p>
            <a:pPr>
              <a:lnSpc>
                <a:spcPct val="17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16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717859" y="4237463"/>
            <a:ext cx="7886700" cy="2027211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altLang="zh-CN" sz="2400" dirty="0"/>
              <a:t>2000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月，</a:t>
            </a:r>
            <a:r>
              <a:rPr lang="en-US" altLang="zh-CN" sz="2400" dirty="0" err="1"/>
              <a:t>Rijndael</a:t>
            </a:r>
            <a:r>
              <a:rPr lang="zh-CN" altLang="en-US" sz="2400" dirty="0"/>
              <a:t>算法被选为高级加密标准；</a:t>
            </a:r>
            <a:endParaRPr lang="en-US" altLang="zh-CN" sz="2400" dirty="0"/>
          </a:p>
          <a:p>
            <a:pPr marL="342900" lvl="2" indent="-342900"/>
            <a:r>
              <a:rPr lang="en-US" altLang="zh-CN" sz="2400" dirty="0"/>
              <a:t>2001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月，发布为联邦信息处理标准（</a:t>
            </a:r>
            <a:r>
              <a:rPr lang="en-US" altLang="zh-CN" sz="2400" dirty="0"/>
              <a:t>Federal Information Processing Standard, FIPS</a:t>
            </a:r>
            <a:r>
              <a:rPr lang="zh-CN" altLang="en-US" sz="2400" dirty="0"/>
              <a:t>），用于美国政府组织保护敏感信息的一种特殊的</a:t>
            </a:r>
            <a:r>
              <a:rPr lang="zh-CN" altLang="en-US" sz="2400" dirty="0" smtClean="0"/>
              <a:t>加密算法；</a:t>
            </a:r>
            <a:endParaRPr lang="en-US" altLang="zh-CN" sz="2400" dirty="0"/>
          </a:p>
          <a:p>
            <a:pPr marL="342900" lvl="2" indent="-342900"/>
            <a:r>
              <a:rPr lang="en-US" altLang="zh-CN" sz="2400" dirty="0" smtClean="0"/>
              <a:t>2006</a:t>
            </a:r>
            <a:r>
              <a:rPr lang="zh-CN" altLang="en-US" sz="2400" dirty="0"/>
              <a:t>年，成为对称密钥加密中最流行的算法之一。</a:t>
            </a:r>
            <a:endParaRPr lang="en-US" altLang="zh-CN" sz="240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553DF351-B829-48D1-86D1-4B3911421F01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53E0682F-7610-4409-9AA6-4A9A2FC7B98D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2A56F1F1-FDA0-4CBF-95B9-56508B5FCC5A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TextBox 54">
            <a:extLst>
              <a:ext uri="{FF2B5EF4-FFF2-40B4-BE49-F238E27FC236}">
                <a16:creationId xmlns="" xmlns:a16="http://schemas.microsoft.com/office/drawing/2014/main" id="{1C721B08-DD12-419C-A981-8FD06AB7AC1D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DF6A53B-F4B1-44F7-840C-C18C67F80B57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9F1D6B1-F74A-44D9-9296-FEE0CA730204}"/>
              </a:ext>
            </a:extLst>
          </p:cNvPr>
          <p:cNvSpPr/>
          <p:nvPr/>
        </p:nvSpPr>
        <p:spPr>
          <a:xfrm>
            <a:off x="527993" y="3302854"/>
            <a:ext cx="1523834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Rijndael</a:t>
            </a:r>
            <a:endParaRPr lang="zh-CN" altLang="en-US" sz="2800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="" xmlns:a16="http://schemas.microsoft.com/office/drawing/2014/main" id="{540FAE8D-79DE-48A8-AB1A-E93F1F3BFFAD}"/>
              </a:ext>
            </a:extLst>
          </p:cNvPr>
          <p:cNvSpPr/>
          <p:nvPr/>
        </p:nvSpPr>
        <p:spPr>
          <a:xfrm>
            <a:off x="2191903" y="3302854"/>
            <a:ext cx="1688723" cy="8148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chemeClr val="tx1"/>
                </a:solidFill>
              </a:rPr>
              <a:t>Rijmen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Daemen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="" xmlns:a16="http://schemas.microsoft.com/office/drawing/2014/main" id="{514743C8-A384-4609-81A7-3E26C57CFB30}"/>
              </a:ext>
            </a:extLst>
          </p:cNvPr>
          <p:cNvSpPr/>
          <p:nvPr/>
        </p:nvSpPr>
        <p:spPr>
          <a:xfrm>
            <a:off x="4213807" y="3302854"/>
            <a:ext cx="4714140" cy="461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算法简洁、速度快、安全性好</a:t>
            </a:r>
          </a:p>
        </p:txBody>
      </p:sp>
    </p:spTree>
    <p:extLst>
      <p:ext uri="{BB962C8B-B14F-4D97-AF65-F5344CB8AC3E}">
        <p14:creationId xmlns:p14="http://schemas.microsoft.com/office/powerpoint/2010/main" val="284086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7" y="113806"/>
            <a:ext cx="5121151" cy="67441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76470" y="660989"/>
            <a:ext cx="35908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AES</a:t>
            </a:r>
            <a:r>
              <a:rPr lang="zh-CN" altLang="en-US" sz="2400" dirty="0"/>
              <a:t>算法涉及</a:t>
            </a:r>
            <a:r>
              <a:rPr lang="en-US" altLang="zh-CN" sz="2400" dirty="0"/>
              <a:t>4</a:t>
            </a:r>
            <a:r>
              <a:rPr lang="zh-CN" altLang="en-US" sz="2400" dirty="0"/>
              <a:t>种操作：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字节替代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SubBytes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行移位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ShiftRows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列混淆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MixColumns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轮密钥加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AddRoundKey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57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207" y="1732547"/>
            <a:ext cx="8650014" cy="2130536"/>
          </a:xfrm>
        </p:spPr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字节替代</a:t>
            </a:r>
            <a:r>
              <a:rPr lang="en-US" altLang="zh-CN" dirty="0"/>
              <a:t>-</a:t>
            </a:r>
            <a:r>
              <a:rPr lang="en-US" altLang="zh-CN" dirty="0" err="1"/>
              <a:t>SubBytes</a:t>
            </a:r>
            <a:endParaRPr lang="zh-CN" altLang="en-US" dirty="0"/>
          </a:p>
          <a:p>
            <a:pPr lvl="1"/>
            <a:r>
              <a:rPr lang="zh-CN" altLang="en-US" dirty="0"/>
              <a:t>字节代替的主要功能是通过</a:t>
            </a:r>
            <a:r>
              <a:rPr lang="en-US" altLang="zh-CN" dirty="0"/>
              <a:t>S</a:t>
            </a:r>
            <a:r>
              <a:rPr lang="zh-CN" altLang="en-US" dirty="0"/>
              <a:t>盒完成一个字节到另外一个字节的映射。</a:t>
            </a:r>
            <a:endParaRPr lang="en-US" altLang="zh-CN" dirty="0"/>
          </a:p>
          <a:p>
            <a:pPr lvl="1"/>
            <a:r>
              <a:rPr lang="en-US" altLang="zh-CN" dirty="0"/>
              <a:t>S-BOX</a:t>
            </a:r>
            <a:r>
              <a:rPr lang="zh-CN" altLang="en-US" dirty="0"/>
              <a:t>并不是随机排列的，是</a:t>
            </a:r>
            <a:r>
              <a:rPr lang="zh-CN" altLang="en-US" dirty="0">
                <a:solidFill>
                  <a:srgbClr val="FF0066"/>
                </a:solidFill>
              </a:rPr>
              <a:t>基于数论有限域相关计算</a:t>
            </a:r>
            <a:r>
              <a:rPr lang="zh-CN" altLang="en-US" dirty="0"/>
              <a:t>得到，具有良好的</a:t>
            </a:r>
            <a:r>
              <a:rPr lang="zh-CN" altLang="en-US" dirty="0">
                <a:solidFill>
                  <a:srgbClr val="FF0066"/>
                </a:solidFill>
              </a:rPr>
              <a:t>非线性</a:t>
            </a:r>
            <a:r>
              <a:rPr lang="zh-CN" altLang="en-US" dirty="0"/>
              <a:t>特性，用于提供密码算法的混淆性。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" y="3832589"/>
            <a:ext cx="4573709" cy="3025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34" y="3827125"/>
            <a:ext cx="4549266" cy="3030875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EA2AF3BE-F5C3-46FD-9A73-0B1FED3016D3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6">
            <a:extLst>
              <a:ext uri="{FF2B5EF4-FFF2-40B4-BE49-F238E27FC236}">
                <a16:creationId xmlns="" xmlns:a16="http://schemas.microsoft.com/office/drawing/2014/main" id="{944C08B6-CD7D-4431-B3F2-DA79B130D9B7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7">
            <a:extLst>
              <a:ext uri="{FF2B5EF4-FFF2-40B4-BE49-F238E27FC236}">
                <a16:creationId xmlns="" xmlns:a16="http://schemas.microsoft.com/office/drawing/2014/main" id="{685E8891-716F-4D8D-9F9A-E93614D3DE2C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TextBox 54">
            <a:extLst>
              <a:ext uri="{FF2B5EF4-FFF2-40B4-BE49-F238E27FC236}">
                <a16:creationId xmlns="" xmlns:a16="http://schemas.microsoft.com/office/drawing/2014/main" id="{68A707AB-1269-42EA-8E9A-44DD1C92DFC5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C80ED9F4-EFBF-4E9B-9E12-F81540BBBD67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05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207" y="1292772"/>
            <a:ext cx="8841326" cy="2857988"/>
          </a:xfrm>
        </p:spPr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行移位</a:t>
            </a:r>
            <a:r>
              <a:rPr lang="en-US" altLang="zh-CN" dirty="0"/>
              <a:t>-</a:t>
            </a:r>
            <a:r>
              <a:rPr lang="en-US" altLang="zh-CN" dirty="0" err="1">
                <a:solidFill>
                  <a:srgbClr val="FF0066"/>
                </a:solidFill>
              </a:rPr>
              <a:t>ShiftRows</a:t>
            </a:r>
            <a:endParaRPr lang="zh-CN" altLang="en-US" dirty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行移位是一个</a:t>
            </a:r>
            <a:r>
              <a:rPr lang="en-US" altLang="zh-CN" dirty="0"/>
              <a:t>4x4</a:t>
            </a:r>
            <a:r>
              <a:rPr lang="zh-CN" altLang="en-US" dirty="0"/>
              <a:t>的矩阵内部字节之间的置换，用于提供算法的</a:t>
            </a:r>
            <a:r>
              <a:rPr lang="zh-CN" altLang="en-US" dirty="0">
                <a:solidFill>
                  <a:srgbClr val="FF0066"/>
                </a:solidFill>
              </a:rPr>
              <a:t>扩散性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区块大小</a:t>
            </a:r>
            <a:r>
              <a:rPr lang="en-US" altLang="zh-CN" dirty="0"/>
              <a:t>128</a:t>
            </a:r>
            <a:r>
              <a:rPr lang="zh-CN" altLang="en-US" dirty="0"/>
              <a:t>位时，</a:t>
            </a:r>
            <a:r>
              <a:rPr lang="zh-CN" altLang="en-US" dirty="0">
                <a:solidFill>
                  <a:srgbClr val="FF0066"/>
                </a:solidFill>
              </a:rPr>
              <a:t>第一行维持不变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66"/>
                </a:solidFill>
              </a:rPr>
              <a:t>第二行里的每个字节都向左循环移动</a:t>
            </a:r>
            <a:r>
              <a:rPr lang="en-US" altLang="zh-CN" dirty="0">
                <a:solidFill>
                  <a:srgbClr val="FF0066"/>
                </a:solidFill>
              </a:rPr>
              <a:t>1</a:t>
            </a:r>
            <a:r>
              <a:rPr lang="zh-CN" altLang="en-US" dirty="0">
                <a:solidFill>
                  <a:srgbClr val="FF0066"/>
                </a:solidFill>
              </a:rPr>
              <a:t>格（</a:t>
            </a:r>
            <a:r>
              <a:rPr lang="en-US" altLang="zh-CN" dirty="0">
                <a:solidFill>
                  <a:srgbClr val="FF0066"/>
                </a:solidFill>
              </a:rPr>
              <a:t>8bit</a:t>
            </a:r>
            <a:r>
              <a:rPr lang="zh-CN" altLang="en-US" dirty="0">
                <a:solidFill>
                  <a:srgbClr val="FF0066"/>
                </a:solidFill>
              </a:rPr>
              <a:t>），第三行向左循环位移</a:t>
            </a:r>
            <a:r>
              <a:rPr lang="en-US" altLang="zh-CN" dirty="0">
                <a:solidFill>
                  <a:srgbClr val="FF0066"/>
                </a:solidFill>
              </a:rPr>
              <a:t>2</a:t>
            </a:r>
            <a:r>
              <a:rPr lang="zh-CN" altLang="en-US" dirty="0">
                <a:solidFill>
                  <a:srgbClr val="FF0066"/>
                </a:solidFill>
              </a:rPr>
              <a:t>格，第四行向左循环位移</a:t>
            </a:r>
            <a:r>
              <a:rPr lang="en-US" altLang="zh-CN" dirty="0">
                <a:solidFill>
                  <a:srgbClr val="FF0066"/>
                </a:solidFill>
              </a:rPr>
              <a:t>3</a:t>
            </a:r>
            <a:r>
              <a:rPr lang="zh-CN" altLang="en-US" dirty="0">
                <a:solidFill>
                  <a:srgbClr val="FF0066"/>
                </a:solidFill>
              </a:rPr>
              <a:t>格。</a:t>
            </a:r>
            <a:endParaRPr lang="en-US" altLang="zh-CN" dirty="0">
              <a:solidFill>
                <a:srgbClr val="FF0066"/>
              </a:solidFill>
            </a:endParaRPr>
          </a:p>
          <a:p>
            <a:pPr lvl="2"/>
            <a:r>
              <a:rPr lang="zh-CN" altLang="en-US" dirty="0" smtClean="0"/>
              <a:t>经过行移位之后</a:t>
            </a:r>
            <a:r>
              <a:rPr lang="zh-CN" altLang="en-US" dirty="0"/>
              <a:t>，矩阵中每一竖列，都是由输入矩阵中的每个不同列中的元素组成。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63" y="4150760"/>
            <a:ext cx="6943869" cy="256544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73B28181-9EF3-4777-A953-421C389CCC16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3" name="Freeform 6">
            <a:extLst>
              <a:ext uri="{FF2B5EF4-FFF2-40B4-BE49-F238E27FC236}">
                <a16:creationId xmlns="" xmlns:a16="http://schemas.microsoft.com/office/drawing/2014/main" id="{6F4DE579-C917-472A-903D-932A77D93728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4" name="Freeform 7">
            <a:extLst>
              <a:ext uri="{FF2B5EF4-FFF2-40B4-BE49-F238E27FC236}">
                <a16:creationId xmlns="" xmlns:a16="http://schemas.microsoft.com/office/drawing/2014/main" id="{C0595BA9-EAEF-49CF-A0A2-992C35EADD26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5" name="TextBox 54">
            <a:extLst>
              <a:ext uri="{FF2B5EF4-FFF2-40B4-BE49-F238E27FC236}">
                <a16:creationId xmlns="" xmlns:a16="http://schemas.microsoft.com/office/drawing/2014/main" id="{FA3691F0-B665-4F9A-9E24-A90FF53A5BEC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4E78F206-7695-49EA-8872-AC17F02156FD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540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列混淆</a:t>
            </a:r>
            <a:r>
              <a:rPr lang="en-US" altLang="zh-CN" dirty="0"/>
              <a:t>-</a:t>
            </a:r>
            <a:r>
              <a:rPr lang="en-US" altLang="zh-CN" dirty="0" err="1"/>
              <a:t>MixColumns</a:t>
            </a:r>
            <a:endParaRPr lang="zh-CN" altLang="en-US" dirty="0"/>
          </a:p>
          <a:p>
            <a:pPr lvl="1"/>
            <a:r>
              <a:rPr lang="zh-CN" altLang="en-US" dirty="0"/>
              <a:t>列混淆：利用</a:t>
            </a:r>
            <a:r>
              <a:rPr lang="en-US" altLang="zh-CN" dirty="0">
                <a:solidFill>
                  <a:srgbClr val="FF0066"/>
                </a:solidFill>
              </a:rPr>
              <a:t>GF(2</a:t>
            </a:r>
            <a:r>
              <a:rPr lang="en-US" altLang="zh-CN" baseline="30000" dirty="0">
                <a:solidFill>
                  <a:srgbClr val="FF0066"/>
                </a:solidFill>
              </a:rPr>
              <a:t>8</a:t>
            </a:r>
            <a:r>
              <a:rPr lang="en-US" altLang="zh-CN" dirty="0">
                <a:solidFill>
                  <a:srgbClr val="FF0066"/>
                </a:solidFill>
              </a:rPr>
              <a:t>)</a:t>
            </a:r>
            <a:r>
              <a:rPr lang="zh-CN" altLang="en-US" dirty="0"/>
              <a:t>域上算术特性的一个代替，同样用于提供算法的扩散性。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B854B7CC-B09B-4928-8270-51FFB4AE8654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E89B5734-16B1-40E0-B1AF-99880FC6674F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7">
            <a:extLst>
              <a:ext uri="{FF2B5EF4-FFF2-40B4-BE49-F238E27FC236}">
                <a16:creationId xmlns="" xmlns:a16="http://schemas.microsoft.com/office/drawing/2014/main" id="{79F0120D-6F8D-4821-9ACC-C9A1CFB02EF8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TextBox 54">
            <a:extLst>
              <a:ext uri="{FF2B5EF4-FFF2-40B4-BE49-F238E27FC236}">
                <a16:creationId xmlns="" xmlns:a16="http://schemas.microsoft.com/office/drawing/2014/main" id="{24446291-B868-418B-B9BC-7BC1EE50FA88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F6C1008A-38B1-4B36-BCFC-78B01C623A10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53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FF0066"/>
                    </a:solidFill>
                  </a:rPr>
                  <a:t>GF(2</a:t>
                </a:r>
                <a:r>
                  <a:rPr lang="en-US" altLang="zh-CN" baseline="30000" dirty="0">
                    <a:solidFill>
                      <a:srgbClr val="FF0066"/>
                    </a:solidFill>
                  </a:rPr>
                  <a:t>8</a:t>
                </a:r>
                <a:r>
                  <a:rPr lang="en-US" altLang="zh-CN" dirty="0">
                    <a:solidFill>
                      <a:srgbClr val="FF0066"/>
                    </a:solidFill>
                  </a:rPr>
                  <a:t>)</a:t>
                </a:r>
                <a:r>
                  <a:rPr lang="zh-CN" altLang="en-US" dirty="0">
                    <a:solidFill>
                      <a:srgbClr val="FF0066"/>
                    </a:solidFill>
                  </a:rPr>
                  <a:t>？</a:t>
                </a:r>
                <a:endParaRPr lang="en-US" altLang="zh-CN" dirty="0">
                  <a:solidFill>
                    <a:srgbClr val="FF0066"/>
                  </a:solidFill>
                </a:endParaRPr>
              </a:p>
              <a:p>
                <a:r>
                  <a:rPr lang="zh-CN" altLang="en-US" dirty="0"/>
                  <a:t>域：就是一个集合，我们可以在其上进行加减乘除运算，而结果不会脱离该集合。如有理数集合、实数集合和复数集合。但整数不是域，因为整数的除法超出了整数集合。</a:t>
                </a:r>
                <a:endParaRPr lang="en-US" altLang="zh-CN" dirty="0"/>
              </a:p>
              <a:p>
                <a:r>
                  <a:rPr lang="zh-CN" altLang="en-US" dirty="0"/>
                  <a:t>有限域和无限域：根据域中的元素是否有限。</a:t>
                </a:r>
                <a:endParaRPr lang="en-US" altLang="zh-CN" dirty="0"/>
              </a:p>
              <a:p>
                <a:r>
                  <a:rPr lang="zh-CN" altLang="en-US" dirty="0"/>
                  <a:t>有限域中元素的个数称为有限域的阶，其阶必为素数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均为正整数。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941" r="-6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B854B7CC-B09B-4928-8270-51FFB4AE8654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E89B5734-16B1-40E0-B1AF-99880FC6674F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7">
            <a:extLst>
              <a:ext uri="{FF2B5EF4-FFF2-40B4-BE49-F238E27FC236}">
                <a16:creationId xmlns="" xmlns:a16="http://schemas.microsoft.com/office/drawing/2014/main" id="{79F0120D-6F8D-4821-9ACC-C9A1CFB02EF8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TextBox 54">
            <a:extLst>
              <a:ext uri="{FF2B5EF4-FFF2-40B4-BE49-F238E27FC236}">
                <a16:creationId xmlns="" xmlns:a16="http://schemas.microsoft.com/office/drawing/2014/main" id="{24446291-B868-418B-B9BC-7BC1EE50FA88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F6C1008A-38B1-4B36-BCFC-78B01C623A10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626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49" y="1825624"/>
            <a:ext cx="5047321" cy="483569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</a:rPr>
              <a:t>GF(2</a:t>
            </a:r>
            <a:r>
              <a:rPr lang="en-US" altLang="zh-CN" baseline="30000" dirty="0">
                <a:solidFill>
                  <a:srgbClr val="FF0066"/>
                </a:solidFill>
              </a:rPr>
              <a:t>8</a:t>
            </a:r>
            <a:r>
              <a:rPr lang="en-US" altLang="zh-CN" dirty="0">
                <a:solidFill>
                  <a:srgbClr val="FF0066"/>
                </a:solidFill>
              </a:rPr>
              <a:t>)</a:t>
            </a:r>
            <a:r>
              <a:rPr lang="zh-CN" altLang="en-US" dirty="0">
                <a:solidFill>
                  <a:srgbClr val="FF0066"/>
                </a:solidFill>
              </a:rPr>
              <a:t>？</a:t>
            </a:r>
            <a:endParaRPr lang="en-US" altLang="zh-CN" dirty="0">
              <a:solidFill>
                <a:srgbClr val="FF0066"/>
              </a:solidFill>
            </a:endParaRPr>
          </a:p>
          <a:p>
            <a:r>
              <a:rPr lang="zh-CN" altLang="en-US" dirty="0"/>
              <a:t>最简单的有限域为</a:t>
            </a:r>
            <a:r>
              <a:rPr lang="en-US" altLang="zh-CN" dirty="0">
                <a:solidFill>
                  <a:srgbClr val="FF0066"/>
                </a:solidFill>
              </a:rPr>
              <a:t>GF(2)</a:t>
            </a:r>
            <a:r>
              <a:rPr lang="zh-CN" altLang="en-US" dirty="0"/>
              <a:t>，该域元素的个数为</a:t>
            </a:r>
            <a:r>
              <a:rPr lang="en-US" altLang="zh-CN" dirty="0"/>
              <a:t>2</a:t>
            </a:r>
            <a:r>
              <a:rPr lang="zh-CN" altLang="en-US" dirty="0"/>
              <a:t>，分别为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，在</a:t>
            </a:r>
            <a:r>
              <a:rPr lang="en-US" altLang="zh-CN" dirty="0"/>
              <a:t>GF(2)</a:t>
            </a:r>
            <a:r>
              <a:rPr lang="zh-CN" altLang="en-US" dirty="0"/>
              <a:t>上的加运算等价于异或，乘等价于逻辑与运算。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</a:t>
            </a:r>
            <a:r>
              <a:rPr lang="en-US" altLang="zh-CN" dirty="0"/>
              <a:t>8</a:t>
            </a:r>
            <a:r>
              <a:rPr lang="zh-CN" altLang="en-US" dirty="0"/>
              <a:t>运算不是域，因为其中的非零整数不一定有乘法逆元。</a:t>
            </a:r>
            <a:endParaRPr lang="en-US" altLang="zh-CN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B854B7CC-B09B-4928-8270-51FFB4AE8654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E89B5734-16B1-40E0-B1AF-99880FC6674F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7">
            <a:extLst>
              <a:ext uri="{FF2B5EF4-FFF2-40B4-BE49-F238E27FC236}">
                <a16:creationId xmlns="" xmlns:a16="http://schemas.microsoft.com/office/drawing/2014/main" id="{79F0120D-6F8D-4821-9ACC-C9A1CFB02EF8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TextBox 54">
            <a:extLst>
              <a:ext uri="{FF2B5EF4-FFF2-40B4-BE49-F238E27FC236}">
                <a16:creationId xmlns="" xmlns:a16="http://schemas.microsoft.com/office/drawing/2014/main" id="{24446291-B868-418B-B9BC-7BC1EE50FA88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F6C1008A-38B1-4B36-BCFC-78B01C623A10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  <p:pic>
        <p:nvPicPr>
          <p:cNvPr id="12" name="Picture 4">
            <a:extLst>
              <a:ext uri="{FF2B5EF4-FFF2-40B4-BE49-F238E27FC236}">
                <a16:creationId xmlns="" xmlns:a16="http://schemas.microsoft.com/office/drawing/2014/main" id="{32F36267-87F6-485F-97E2-4FF3E8165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195679"/>
            <a:ext cx="27051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7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列混淆</a:t>
            </a:r>
            <a:r>
              <a:rPr lang="en-US" altLang="zh-CN" dirty="0"/>
              <a:t>-</a:t>
            </a:r>
            <a:r>
              <a:rPr lang="en-US" altLang="zh-CN" dirty="0" err="1"/>
              <a:t>MixColumns</a:t>
            </a:r>
            <a:endParaRPr lang="zh-CN" altLang="en-US" dirty="0"/>
          </a:p>
          <a:p>
            <a:pPr lvl="1"/>
            <a:r>
              <a:rPr lang="zh-CN" altLang="en-US" dirty="0"/>
              <a:t>列混淆：利用</a:t>
            </a:r>
            <a:r>
              <a:rPr lang="en-US" altLang="zh-CN" dirty="0">
                <a:solidFill>
                  <a:srgbClr val="FF0066"/>
                </a:solidFill>
              </a:rPr>
              <a:t>GF(2</a:t>
            </a:r>
            <a:r>
              <a:rPr lang="en-US" altLang="zh-CN" baseline="30000" dirty="0">
                <a:solidFill>
                  <a:srgbClr val="FF0066"/>
                </a:solidFill>
              </a:rPr>
              <a:t>8</a:t>
            </a:r>
            <a:r>
              <a:rPr lang="en-US" altLang="zh-CN" dirty="0">
                <a:solidFill>
                  <a:srgbClr val="FF0066"/>
                </a:solidFill>
              </a:rPr>
              <a:t>)</a:t>
            </a:r>
            <a:r>
              <a:rPr lang="zh-CN" altLang="en-US" dirty="0"/>
              <a:t>域上算术特性的一个代替，同样用于提供算法的扩散性。</a:t>
            </a:r>
            <a:endParaRPr lang="en-US" altLang="zh-CN" dirty="0"/>
          </a:p>
          <a:p>
            <a:pPr lvl="1"/>
            <a:r>
              <a:rPr lang="zh-CN" altLang="en-US" dirty="0"/>
              <a:t>每一列的四个字节透过线性变换互相结合。每一列的四个元素分别当作 </a:t>
            </a:r>
            <a:r>
              <a:rPr lang="en-US" altLang="zh-CN" dirty="0">
                <a:solidFill>
                  <a:srgbClr val="FF0066"/>
                </a:solidFill>
              </a:rPr>
              <a:t>1,x,x</a:t>
            </a:r>
            <a:r>
              <a:rPr lang="en-US" altLang="zh-CN" baseline="30000" dirty="0">
                <a:solidFill>
                  <a:srgbClr val="FF0066"/>
                </a:solidFill>
              </a:rPr>
              <a:t>2</a:t>
            </a:r>
            <a:r>
              <a:rPr lang="en-US" altLang="zh-CN" dirty="0">
                <a:solidFill>
                  <a:srgbClr val="FF0066"/>
                </a:solidFill>
              </a:rPr>
              <a:t>,x</a:t>
            </a:r>
            <a:r>
              <a:rPr lang="en-US" altLang="zh-CN" baseline="30000" dirty="0">
                <a:solidFill>
                  <a:srgbClr val="FF0066"/>
                </a:solidFill>
              </a:rPr>
              <a:t>3 </a:t>
            </a:r>
            <a:r>
              <a:rPr lang="zh-CN" altLang="en-US" dirty="0"/>
              <a:t>的系数，合并即为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66"/>
                </a:solidFill>
              </a:rPr>
              <a:t>GF(2</a:t>
            </a:r>
            <a:r>
              <a:rPr lang="en-US" altLang="zh-CN" baseline="30000" dirty="0">
                <a:solidFill>
                  <a:srgbClr val="FF0066"/>
                </a:solidFill>
              </a:rPr>
              <a:t>8</a:t>
            </a:r>
            <a:r>
              <a:rPr lang="en-US" altLang="zh-CN" dirty="0">
                <a:solidFill>
                  <a:srgbClr val="FF0066"/>
                </a:solidFill>
              </a:rPr>
              <a:t>)</a:t>
            </a:r>
            <a:r>
              <a:rPr lang="zh-CN" altLang="en-US" dirty="0"/>
              <a:t>中的一个多项式，接着将此多项式和固定多项式 </a:t>
            </a:r>
            <a:r>
              <a:rPr lang="en-US" altLang="zh-CN" dirty="0">
                <a:solidFill>
                  <a:srgbClr val="FF0066"/>
                </a:solidFill>
              </a:rPr>
              <a:t>c(x)=3x</a:t>
            </a:r>
            <a:r>
              <a:rPr lang="en-US" altLang="zh-CN" baseline="30000" dirty="0">
                <a:solidFill>
                  <a:srgbClr val="FF0066"/>
                </a:solidFill>
              </a:rPr>
              <a:t>3</a:t>
            </a:r>
            <a:r>
              <a:rPr lang="en-US" altLang="zh-CN" dirty="0">
                <a:solidFill>
                  <a:srgbClr val="FF0066"/>
                </a:solidFill>
              </a:rPr>
              <a:t>+x</a:t>
            </a:r>
            <a:r>
              <a:rPr lang="en-US" altLang="zh-CN" baseline="30000" dirty="0">
                <a:solidFill>
                  <a:srgbClr val="FF0066"/>
                </a:solidFill>
              </a:rPr>
              <a:t>2</a:t>
            </a:r>
            <a:r>
              <a:rPr lang="en-US" altLang="zh-CN" dirty="0">
                <a:solidFill>
                  <a:srgbClr val="FF0066"/>
                </a:solidFill>
              </a:rPr>
              <a:t>+x+2</a:t>
            </a:r>
            <a:r>
              <a:rPr lang="zh-CN" altLang="en-US" dirty="0"/>
              <a:t>在模</a:t>
            </a:r>
            <a:r>
              <a:rPr lang="en-US" altLang="zh-CN" dirty="0">
                <a:solidFill>
                  <a:srgbClr val="FF0066"/>
                </a:solidFill>
              </a:rPr>
              <a:t>x</a:t>
            </a:r>
            <a:r>
              <a:rPr lang="en-US" altLang="zh-CN" baseline="30000" dirty="0">
                <a:solidFill>
                  <a:srgbClr val="FF0066"/>
                </a:solidFill>
              </a:rPr>
              <a:t>4</a:t>
            </a:r>
            <a:r>
              <a:rPr lang="en-US" altLang="zh-CN" dirty="0">
                <a:solidFill>
                  <a:srgbClr val="FF0066"/>
                </a:solidFill>
              </a:rPr>
              <a:t>+1</a:t>
            </a:r>
            <a:r>
              <a:rPr lang="zh-CN" altLang="en-US" dirty="0"/>
              <a:t>下相乘。</a:t>
            </a:r>
            <a:endParaRPr lang="en-US" altLang="zh-CN" dirty="0"/>
          </a:p>
          <a:p>
            <a:pPr lvl="1"/>
            <a:r>
              <a:rPr lang="zh-CN" altLang="en-US" dirty="0" smtClean="0"/>
              <a:t>列混淆函数</a:t>
            </a:r>
            <a:r>
              <a:rPr lang="zh-CN" altLang="en-US" dirty="0"/>
              <a:t>接受</a:t>
            </a:r>
            <a:r>
              <a:rPr lang="en-US" altLang="zh-CN" dirty="0"/>
              <a:t>4</a:t>
            </a:r>
            <a:r>
              <a:rPr lang="zh-CN" altLang="en-US" dirty="0"/>
              <a:t>个字节的输入，输出</a:t>
            </a:r>
            <a:r>
              <a:rPr lang="en-US" altLang="zh-CN" dirty="0"/>
              <a:t>4</a:t>
            </a:r>
            <a:r>
              <a:rPr lang="zh-CN" altLang="en-US" dirty="0"/>
              <a:t>个字节，每一个输入的字节都会对输出的四个字节造成影响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66"/>
                </a:solidFill>
              </a:rPr>
              <a:t>因此行移位和列混淆两</a:t>
            </a:r>
            <a:r>
              <a:rPr lang="zh-CN" altLang="en-US" dirty="0">
                <a:solidFill>
                  <a:srgbClr val="FF0066"/>
                </a:solidFill>
              </a:rPr>
              <a:t>步骤为这个密码系统提供了扩散性。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B854B7CC-B09B-4928-8270-51FFB4AE8654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E89B5734-16B1-40E0-B1AF-99880FC6674F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7">
            <a:extLst>
              <a:ext uri="{FF2B5EF4-FFF2-40B4-BE49-F238E27FC236}">
                <a16:creationId xmlns="" xmlns:a16="http://schemas.microsoft.com/office/drawing/2014/main" id="{79F0120D-6F8D-4821-9ACC-C9A1CFB02EF8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TextBox 54">
            <a:extLst>
              <a:ext uri="{FF2B5EF4-FFF2-40B4-BE49-F238E27FC236}">
                <a16:creationId xmlns="" xmlns:a16="http://schemas.microsoft.com/office/drawing/2014/main" id="{24446291-B868-418B-B9BC-7BC1EE50FA88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F6C1008A-38B1-4B36-BCFC-78B01C623A10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92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13" y="1989879"/>
            <a:ext cx="7905001" cy="4193334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653911DC-DB20-4BCF-A054-F42A233F6855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0188FBCC-BCF5-4ED0-9EF6-386D286BD243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7">
            <a:extLst>
              <a:ext uri="{FF2B5EF4-FFF2-40B4-BE49-F238E27FC236}">
                <a16:creationId xmlns="" xmlns:a16="http://schemas.microsoft.com/office/drawing/2014/main" id="{FB291E8B-5D03-4094-A8C1-684E611C8DD3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TextBox 54">
            <a:extLst>
              <a:ext uri="{FF2B5EF4-FFF2-40B4-BE49-F238E27FC236}">
                <a16:creationId xmlns="" xmlns:a16="http://schemas.microsoft.com/office/drawing/2014/main" id="{A9AFF294-7226-483D-8B9A-05C9DBAE57A4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A1263BC-59FB-4D39-87A1-790018DBCF1B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2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207" y="1292773"/>
            <a:ext cx="8650014" cy="2005232"/>
          </a:xfrm>
        </p:spPr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轮密钥加</a:t>
            </a:r>
            <a:r>
              <a:rPr lang="en-US" altLang="zh-CN" dirty="0"/>
              <a:t>-</a:t>
            </a:r>
            <a:r>
              <a:rPr lang="en-US" altLang="zh-CN" dirty="0" err="1"/>
              <a:t>AddRoundKey</a:t>
            </a:r>
            <a:endParaRPr lang="zh-CN" altLang="en-US" dirty="0"/>
          </a:p>
          <a:p>
            <a:pPr lvl="1"/>
            <a:r>
              <a:rPr lang="en-US" altLang="zh-CN" dirty="0" err="1"/>
              <a:t>AddRoundKey</a:t>
            </a:r>
            <a:r>
              <a:rPr lang="zh-CN" altLang="en-US" dirty="0"/>
              <a:t>步骤，回合密钥将会与原矩阵合并。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66"/>
                </a:solidFill>
              </a:rPr>
              <a:t>在每次的加密循环中，都会由主密钥产生一把回合密钥</a:t>
            </a:r>
            <a:r>
              <a:rPr lang="zh-CN" altLang="en-US" dirty="0"/>
              <a:t>，这把密钥大小会跟原矩阵一样，以与原矩阵中每个</a:t>
            </a:r>
            <a:r>
              <a:rPr lang="zh-CN" altLang="en-US" dirty="0">
                <a:solidFill>
                  <a:srgbClr val="FF0066"/>
                </a:solidFill>
              </a:rPr>
              <a:t>对应的字节作异或（</a:t>
            </a:r>
            <a:r>
              <a:rPr lang="en-US" altLang="zh-CN" dirty="0">
                <a:solidFill>
                  <a:srgbClr val="FF0066"/>
                </a:solidFill>
              </a:rPr>
              <a:t>XOR, </a:t>
            </a:r>
            <a:r>
              <a:rPr lang="zh-CN" altLang="en-US" dirty="0">
                <a:solidFill>
                  <a:srgbClr val="FF0066"/>
                </a:solidFill>
              </a:rPr>
              <a:t>⊕）加法。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74" y="3185962"/>
            <a:ext cx="4606546" cy="3579571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96F0925A-67A4-4023-BE8F-DAB0E6AEC137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6">
            <a:extLst>
              <a:ext uri="{FF2B5EF4-FFF2-40B4-BE49-F238E27FC236}">
                <a16:creationId xmlns="" xmlns:a16="http://schemas.microsoft.com/office/drawing/2014/main" id="{F4D4AEA1-2371-4484-8111-6112B45B18ED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7">
            <a:extLst>
              <a:ext uri="{FF2B5EF4-FFF2-40B4-BE49-F238E27FC236}">
                <a16:creationId xmlns="" xmlns:a16="http://schemas.microsoft.com/office/drawing/2014/main" id="{E0392FD7-FA73-4D7D-A01F-7FB6DA99B796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TextBox 54">
            <a:extLst>
              <a:ext uri="{FF2B5EF4-FFF2-40B4-BE49-F238E27FC236}">
                <a16:creationId xmlns="" xmlns:a16="http://schemas.microsoft.com/office/drawing/2014/main" id="{BC18ED4D-AD4A-4758-A29A-595B0395DB43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BEA19A0A-0AB0-4789-B516-7CC969480A28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584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grpSp>
        <p:nvGrpSpPr>
          <p:cNvPr id="7" name="Group 7">
            <a:extLst>
              <a:ext uri="{FF2B5EF4-FFF2-40B4-BE49-F238E27FC236}">
                <a16:creationId xmlns="" xmlns:a16="http://schemas.microsoft.com/office/drawing/2014/main" id="{2A0B27A0-8D91-4919-8220-B50DF58372C9}"/>
              </a:ext>
            </a:extLst>
          </p:cNvPr>
          <p:cNvGrpSpPr>
            <a:grpSpLocks/>
          </p:cNvGrpSpPr>
          <p:nvPr/>
        </p:nvGrpSpPr>
        <p:grpSpPr bwMode="auto">
          <a:xfrm>
            <a:off x="2574990" y="1597835"/>
            <a:ext cx="3920447" cy="5000352"/>
            <a:chOff x="384" y="1536"/>
            <a:chExt cx="1022" cy="1270"/>
          </a:xfrm>
        </p:grpSpPr>
        <p:pic>
          <p:nvPicPr>
            <p:cNvPr id="8" name="Picture 5" descr="image050">
              <a:extLst>
                <a:ext uri="{FF2B5EF4-FFF2-40B4-BE49-F238E27FC236}">
                  <a16:creationId xmlns="" xmlns:a16="http://schemas.microsoft.com/office/drawing/2014/main" id="{ED0ED173-2209-453A-856E-AC1C6F880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" y="1536"/>
              <a:ext cx="102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 descr="image051">
              <a:extLst>
                <a:ext uri="{FF2B5EF4-FFF2-40B4-BE49-F238E27FC236}">
                  <a16:creationId xmlns="" xmlns:a16="http://schemas.microsoft.com/office/drawing/2014/main" id="{56B60C89-78B1-458A-B02B-2246F408F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" y="2284"/>
              <a:ext cx="102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0402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7" y="113806"/>
            <a:ext cx="5121151" cy="67441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76470" y="660989"/>
            <a:ext cx="35908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AES</a:t>
            </a:r>
            <a:r>
              <a:rPr lang="zh-CN" altLang="en-US" sz="2400" dirty="0"/>
              <a:t>算法涉及</a:t>
            </a:r>
            <a:r>
              <a:rPr lang="en-US" altLang="zh-CN" sz="2400" dirty="0"/>
              <a:t>4</a:t>
            </a:r>
            <a:r>
              <a:rPr lang="zh-CN" altLang="en-US" sz="2400" dirty="0"/>
              <a:t>种操作：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字节替代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SubBytes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行移位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ShiftRows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列混淆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MixColumns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轮密钥加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AddRoundKey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7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800" dirty="0"/>
              <a:t>实现</a:t>
            </a:r>
            <a:r>
              <a:rPr lang="en-US" altLang="zh-CN" sz="2800" dirty="0"/>
              <a:t>AES</a:t>
            </a:r>
            <a:r>
              <a:rPr lang="zh-CN" altLang="en-US" sz="2800" dirty="0"/>
              <a:t>类的主要障碍是官方文档是以一个</a:t>
            </a:r>
            <a:r>
              <a:rPr lang="zh-CN" altLang="en-US" sz="2800" dirty="0">
                <a:solidFill>
                  <a:srgbClr val="FF0000"/>
                </a:solidFill>
              </a:rPr>
              <a:t>数学家</a:t>
            </a:r>
            <a:r>
              <a:rPr lang="zh-CN" altLang="en-US" sz="2800" dirty="0"/>
              <a:t>的观点，而不是以一个软件开发者的观点写的</a:t>
            </a:r>
            <a:endParaRPr lang="en-US" altLang="zh-CN" sz="2800" dirty="0"/>
          </a:p>
          <a:p>
            <a:pPr lvl="2">
              <a:lnSpc>
                <a:spcPct val="150000"/>
              </a:lnSpc>
            </a:pPr>
            <a:r>
              <a:rPr lang="zh-CN" altLang="en-US" sz="2800" dirty="0"/>
              <a:t>尤其是该规范假定读者十分熟悉</a:t>
            </a:r>
            <a:r>
              <a:rPr lang="en-US" altLang="zh-CN" sz="2800" dirty="0">
                <a:solidFill>
                  <a:srgbClr val="FF0066"/>
                </a:solidFill>
              </a:rPr>
              <a:t>GF(2</a:t>
            </a:r>
            <a:r>
              <a:rPr lang="en-US" altLang="zh-CN" sz="2800" baseline="30000" dirty="0">
                <a:solidFill>
                  <a:srgbClr val="FF0066"/>
                </a:solidFill>
              </a:rPr>
              <a:t>8</a:t>
            </a:r>
            <a:r>
              <a:rPr lang="en-US" altLang="zh-CN" sz="2800" dirty="0">
                <a:solidFill>
                  <a:srgbClr val="FF0066"/>
                </a:solidFill>
              </a:rPr>
              <a:t>)</a:t>
            </a:r>
            <a:r>
              <a:rPr lang="zh-CN" altLang="en-US" sz="2800" dirty="0"/>
              <a:t>有限域，并省略了几个正确实现</a:t>
            </a:r>
            <a:r>
              <a:rPr lang="en-US" altLang="zh-CN" sz="2800" dirty="0"/>
              <a:t>AES</a:t>
            </a:r>
            <a:r>
              <a:rPr lang="zh-CN" altLang="en-US" sz="2800" dirty="0"/>
              <a:t>所必需的关于</a:t>
            </a:r>
            <a:r>
              <a:rPr lang="en-US" altLang="zh-CN" sz="2800" dirty="0">
                <a:solidFill>
                  <a:srgbClr val="FF0066"/>
                </a:solidFill>
              </a:rPr>
              <a:t>GF(2</a:t>
            </a:r>
            <a:r>
              <a:rPr lang="en-US" altLang="zh-CN" sz="2800" baseline="30000" dirty="0">
                <a:solidFill>
                  <a:srgbClr val="FF0066"/>
                </a:solidFill>
              </a:rPr>
              <a:t>8</a:t>
            </a:r>
            <a:r>
              <a:rPr lang="en-US" altLang="zh-CN" sz="2800" dirty="0">
                <a:solidFill>
                  <a:srgbClr val="FF0066"/>
                </a:solidFill>
              </a:rPr>
              <a:t>)</a:t>
            </a:r>
            <a:r>
              <a:rPr lang="zh-CN" altLang="en-US" sz="2800" dirty="0"/>
              <a:t>乘法的关键事实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05A56DF2-F5CD-4519-83E8-E781D582D829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C44E7BF7-F4DF-4612-9379-55308830E598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86E05FA3-C4C4-488C-B4CD-4A1A26F9BB96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TextBox 54">
            <a:extLst>
              <a:ext uri="{FF2B5EF4-FFF2-40B4-BE49-F238E27FC236}">
                <a16:creationId xmlns="" xmlns:a16="http://schemas.microsoft.com/office/drawing/2014/main" id="{680BD706-51BA-443B-BEF5-EE76E4E06309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E90D393-3BC8-45EE-83C2-2A6446435A13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97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AES</a:t>
            </a:r>
            <a:r>
              <a:rPr lang="zh-CN" altLang="en-US" dirty="0"/>
              <a:t>安全性评价</a:t>
            </a:r>
            <a:endParaRPr lang="en-US" altLang="zh-CN" dirty="0"/>
          </a:p>
          <a:p>
            <a:pPr lvl="1"/>
            <a:r>
              <a:rPr lang="en-US" altLang="zh-CN" dirty="0"/>
              <a:t>AES</a:t>
            </a:r>
            <a:r>
              <a:rPr lang="zh-CN" altLang="en-US" dirty="0"/>
              <a:t>中</a:t>
            </a:r>
            <a:r>
              <a:rPr lang="en-US" altLang="zh-CN" dirty="0"/>
              <a:t>128</a:t>
            </a:r>
            <a:r>
              <a:rPr lang="zh-CN" altLang="en-US" dirty="0"/>
              <a:t>位密钥版本有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/>
              <a:t>个加密循环，</a:t>
            </a:r>
            <a:r>
              <a:rPr lang="en-US" altLang="zh-CN" dirty="0"/>
              <a:t>192</a:t>
            </a:r>
            <a:r>
              <a:rPr lang="zh-CN" altLang="en-US" dirty="0"/>
              <a:t>比特密钥版本有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/>
              <a:t>个加密循环，</a:t>
            </a:r>
            <a:r>
              <a:rPr lang="en-US" altLang="zh-CN" dirty="0"/>
              <a:t>256</a:t>
            </a:r>
            <a:r>
              <a:rPr lang="zh-CN" altLang="en-US" dirty="0"/>
              <a:t>比特密钥版本则有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en-US" dirty="0"/>
              <a:t>个加密循环。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弱版的</a:t>
            </a:r>
            <a:r>
              <a:rPr lang="en-US" altLang="zh-CN" dirty="0"/>
              <a:t>AES</a:t>
            </a:r>
            <a:r>
              <a:rPr lang="zh-CN" altLang="en-US" dirty="0"/>
              <a:t>破解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sz="2400" dirty="0"/>
              <a:t>至</a:t>
            </a:r>
            <a:r>
              <a:rPr lang="en-US" altLang="zh-CN" sz="2400" dirty="0"/>
              <a:t>2006</a:t>
            </a:r>
            <a:r>
              <a:rPr lang="zh-CN" altLang="en-US" sz="2400" dirty="0"/>
              <a:t>年为止，最著名的攻击是针对</a:t>
            </a:r>
            <a:r>
              <a:rPr lang="en-US" altLang="zh-CN" sz="2400" dirty="0"/>
              <a:t>AES </a:t>
            </a:r>
            <a:r>
              <a:rPr lang="en-US" altLang="zh-CN" sz="2400" dirty="0">
                <a:solidFill>
                  <a:srgbClr val="FF0066"/>
                </a:solidFill>
              </a:rPr>
              <a:t>7</a:t>
            </a:r>
            <a:r>
              <a:rPr lang="zh-CN" altLang="en-US" sz="2400" dirty="0">
                <a:solidFill>
                  <a:srgbClr val="FF0066"/>
                </a:solidFill>
              </a:rPr>
              <a:t>次加密循环</a:t>
            </a:r>
            <a:r>
              <a:rPr lang="zh-CN" altLang="en-US" sz="2400" dirty="0"/>
              <a:t>的</a:t>
            </a:r>
            <a:r>
              <a:rPr lang="en-US" altLang="zh-CN" sz="2400" dirty="0"/>
              <a:t>128</a:t>
            </a:r>
            <a:r>
              <a:rPr lang="zh-CN" altLang="en-US" sz="2400" dirty="0"/>
              <a:t>位密钥版本、</a:t>
            </a:r>
            <a:r>
              <a:rPr lang="en-US" altLang="zh-CN" sz="2400" dirty="0">
                <a:solidFill>
                  <a:srgbClr val="FF0066"/>
                </a:solidFill>
              </a:rPr>
              <a:t>8</a:t>
            </a:r>
            <a:r>
              <a:rPr lang="zh-CN" altLang="en-US" sz="2400" dirty="0">
                <a:solidFill>
                  <a:srgbClr val="FF0066"/>
                </a:solidFill>
              </a:rPr>
              <a:t>次加密循环</a:t>
            </a:r>
            <a:r>
              <a:rPr lang="zh-CN" altLang="en-US" sz="2400" dirty="0"/>
              <a:t>的</a:t>
            </a:r>
            <a:r>
              <a:rPr lang="en-US" altLang="zh-CN" sz="2400" dirty="0"/>
              <a:t>192</a:t>
            </a:r>
            <a:r>
              <a:rPr lang="zh-CN" altLang="en-US" sz="2400" dirty="0"/>
              <a:t>比特密钥版本、</a:t>
            </a:r>
            <a:r>
              <a:rPr lang="en-US" altLang="zh-CN" sz="2400" dirty="0">
                <a:solidFill>
                  <a:srgbClr val="FF0066"/>
                </a:solidFill>
              </a:rPr>
              <a:t>9</a:t>
            </a:r>
            <a:r>
              <a:rPr lang="zh-CN" altLang="en-US" sz="2400" dirty="0">
                <a:solidFill>
                  <a:srgbClr val="FF0066"/>
                </a:solidFill>
              </a:rPr>
              <a:t>次加密循环</a:t>
            </a:r>
            <a:r>
              <a:rPr lang="zh-CN" altLang="en-US" sz="2400" dirty="0"/>
              <a:t>的</a:t>
            </a:r>
            <a:r>
              <a:rPr lang="en-US" altLang="zh-CN" sz="2400" dirty="0"/>
              <a:t>256</a:t>
            </a:r>
            <a:r>
              <a:rPr lang="zh-CN" altLang="en-US" sz="2400" dirty="0"/>
              <a:t>比特密钥版本所作的攻击</a:t>
            </a:r>
            <a:endParaRPr lang="en-US" altLang="zh-CN" sz="240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05A56DF2-F5CD-4519-83E8-E781D582D829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C44E7BF7-F4DF-4612-9379-55308830E598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86E05FA3-C4C4-488C-B4CD-4A1A26F9BB96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TextBox 54">
            <a:extLst>
              <a:ext uri="{FF2B5EF4-FFF2-40B4-BE49-F238E27FC236}">
                <a16:creationId xmlns="" xmlns:a16="http://schemas.microsoft.com/office/drawing/2014/main" id="{680BD706-51BA-443B-BEF5-EE76E4E06309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E90D393-3BC8-45EE-83C2-2A6446435A13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138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206" y="1493422"/>
            <a:ext cx="8933793" cy="5228053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zh-CN" altLang="en-US" b="1" dirty="0"/>
              <a:t>在密码学的意义上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只要存在一个方法，比穷举法还要更有效率，就能被视为一种“破解”。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故一个针对</a:t>
            </a:r>
            <a:r>
              <a:rPr lang="en-US" altLang="zh-CN" sz="2400" dirty="0"/>
              <a:t>AES 128</a:t>
            </a:r>
            <a:r>
              <a:rPr lang="zh-CN" altLang="en-US" sz="2400" dirty="0"/>
              <a:t>位密钥的攻击若</a:t>
            </a:r>
            <a:r>
              <a:rPr lang="zh-CN" altLang="en-US" sz="2400" dirty="0">
                <a:solidFill>
                  <a:srgbClr val="FF0066"/>
                </a:solidFill>
              </a:rPr>
              <a:t>“只”</a:t>
            </a:r>
            <a:r>
              <a:rPr lang="zh-CN" altLang="en-US" sz="2400" dirty="0"/>
              <a:t>需要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120</a:t>
            </a:r>
            <a:r>
              <a:rPr lang="zh-CN" altLang="en-US" sz="2400" dirty="0"/>
              <a:t>计算复杂度</a:t>
            </a:r>
            <a:r>
              <a:rPr lang="en-US" altLang="zh-CN" sz="2400" dirty="0"/>
              <a:t>(</a:t>
            </a:r>
            <a:r>
              <a:rPr lang="zh-CN" altLang="en-US" sz="2400" dirty="0"/>
              <a:t>少于穷举法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128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128</a:t>
            </a:r>
            <a:r>
              <a:rPr lang="zh-CN" altLang="en-US" sz="2400" dirty="0"/>
              <a:t>位密钥的</a:t>
            </a:r>
            <a:r>
              <a:rPr lang="en-US" altLang="zh-CN" sz="2400" dirty="0"/>
              <a:t>AES</a:t>
            </a:r>
            <a:r>
              <a:rPr lang="zh-CN" altLang="en-US" sz="2400" dirty="0"/>
              <a:t>就算被破解了</a:t>
            </a:r>
            <a:r>
              <a:rPr lang="en-US" altLang="zh-CN" sz="2400" dirty="0"/>
              <a:t>…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en-US" altLang="zh-CN" b="1" dirty="0"/>
              <a:t>AES</a:t>
            </a:r>
            <a:r>
              <a:rPr lang="zh-CN" altLang="en-US" b="1" dirty="0"/>
              <a:t>的数学结构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不像其他区块加密系统，</a:t>
            </a:r>
            <a:r>
              <a:rPr lang="en-US" altLang="zh-CN" sz="2400" dirty="0">
                <a:solidFill>
                  <a:srgbClr val="FF0066"/>
                </a:solidFill>
              </a:rPr>
              <a:t>AES</a:t>
            </a:r>
            <a:r>
              <a:rPr lang="zh-CN" altLang="en-US" sz="2400" dirty="0">
                <a:solidFill>
                  <a:srgbClr val="FF0066"/>
                </a:solidFill>
              </a:rPr>
              <a:t>具有相当井然有序的代数结构</a:t>
            </a:r>
            <a:r>
              <a:rPr lang="zh-CN" altLang="en-US" sz="2400" dirty="0"/>
              <a:t>。虽然相关的代数攻击尚未出现，但有许多学者认为，</a:t>
            </a:r>
            <a:r>
              <a:rPr lang="zh-CN" altLang="en-US" sz="2400" dirty="0">
                <a:solidFill>
                  <a:srgbClr val="FF0066"/>
                </a:solidFill>
              </a:rPr>
              <a:t>把安全性创建于未经透彻研究过的结构上是有风险的</a:t>
            </a:r>
            <a:r>
              <a:rPr lang="zh-CN" altLang="en-US" sz="2400" dirty="0" smtClean="0">
                <a:solidFill>
                  <a:srgbClr val="FF0066"/>
                </a:solidFill>
              </a:rPr>
              <a:t>。</a:t>
            </a:r>
            <a:endParaRPr lang="en-US" altLang="zh-CN" sz="240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82932717-94EE-4959-9D43-7A5547F8F1E8}"/>
              </a:ext>
            </a:extLst>
          </p:cNvPr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B02F0FA4-12DE-4F03-9977-8BAFE62E5A5C}"/>
              </a:ext>
            </a:extLst>
          </p:cNvPr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9B6C09C6-DA4B-49C2-947D-62CF9C292F57}"/>
              </a:ext>
            </a:extLst>
          </p:cNvPr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9" name="TextBox 54">
            <a:extLst>
              <a:ext uri="{FF2B5EF4-FFF2-40B4-BE49-F238E27FC236}">
                <a16:creationId xmlns="" xmlns:a16="http://schemas.microsoft.com/office/drawing/2014/main" id="{C370E47E-EB50-495D-BBE6-0DDCEA0157CF}"/>
              </a:ext>
            </a:extLst>
          </p:cNvPr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E1E7B91-7065-40BA-93D8-47CCB7475D58}"/>
              </a:ext>
            </a:extLst>
          </p:cNvPr>
          <p:cNvSpPr/>
          <p:nvPr/>
        </p:nvSpPr>
        <p:spPr>
          <a:xfrm>
            <a:off x="615627" y="886451"/>
            <a:ext cx="334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高级加密标准</a:t>
            </a:r>
            <a:r>
              <a:rPr lang="en-US" altLang="zh-CN" sz="2800" dirty="0"/>
              <a:t>AES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475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4">
            <a:extLst>
              <a:ext uri="{FF2B5EF4-FFF2-40B4-BE49-F238E27FC236}">
                <a16:creationId xmlns="" xmlns:a16="http://schemas.microsoft.com/office/drawing/2014/main" id="{C0582A84-37FD-4192-B5A2-3EFA36EC8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341" y="888907"/>
            <a:ext cx="2427186" cy="38893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7030A0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BDAE1E90-33FD-4E99-8B3E-95E00EEB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100" y="304800"/>
            <a:ext cx="1775955" cy="3785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i="1" dirty="0"/>
              <a:t>L</a:t>
            </a:r>
            <a:r>
              <a:rPr lang="en-US" altLang="zh-CN" sz="1800" b="1" i="1" baseline="-25000" dirty="0"/>
              <a:t>i-</a:t>
            </a:r>
            <a:r>
              <a:rPr lang="en-US" altLang="zh-CN" sz="1800" b="1" baseline="-25000" dirty="0"/>
              <a:t>1</a:t>
            </a:r>
            <a:r>
              <a:rPr lang="zh-CN" altLang="en-US" sz="1800" b="1" dirty="0"/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32</a:t>
            </a:r>
            <a:r>
              <a:rPr lang="zh-CN" altLang="en-US" sz="1800" b="1" dirty="0"/>
              <a:t>比特）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F47BEB23-F251-4022-946E-89160B628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550" y="304800"/>
            <a:ext cx="1731961" cy="4190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i="1" dirty="0"/>
              <a:t>R</a:t>
            </a:r>
            <a:r>
              <a:rPr lang="en-US" altLang="zh-CN" sz="1800" b="1" i="1" baseline="-25000" dirty="0"/>
              <a:t>i-</a:t>
            </a:r>
            <a:r>
              <a:rPr lang="en-US" altLang="zh-CN" sz="1800" b="1" baseline="-25000" dirty="0"/>
              <a:t>1</a:t>
            </a:r>
            <a:r>
              <a:rPr lang="zh-CN" altLang="en-US" sz="1800" b="1" dirty="0"/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32</a:t>
            </a:r>
            <a:r>
              <a:rPr lang="zh-CN" altLang="en-US" sz="1800" b="1" dirty="0"/>
              <a:t>比特）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ED080AA5-31A2-42FF-ADB1-599F663B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101" y="5416550"/>
            <a:ext cx="1627187" cy="384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i="1" dirty="0"/>
              <a:t>L</a:t>
            </a:r>
            <a:r>
              <a:rPr lang="en-US" altLang="zh-CN" sz="1800" b="1" i="1" baseline="-25000" dirty="0"/>
              <a:t>i</a:t>
            </a:r>
            <a:r>
              <a:rPr lang="zh-CN" altLang="en-US" sz="1800" b="1" dirty="0"/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32</a:t>
            </a:r>
            <a:r>
              <a:rPr lang="zh-CN" altLang="en-US" sz="1800" b="1" dirty="0"/>
              <a:t>比特）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="" xmlns:a16="http://schemas.microsoft.com/office/drawing/2014/main" id="{DD2BFBF2-09B8-459B-BD77-657C26A56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468" y="1681252"/>
            <a:ext cx="918392" cy="384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dirty="0">
                <a:solidFill>
                  <a:srgbClr val="FF0000"/>
                </a:solidFill>
              </a:rPr>
              <a:t>48</a:t>
            </a:r>
            <a:r>
              <a:rPr lang="zh-CN" altLang="en-US" sz="1800" b="1" dirty="0" smtClean="0"/>
              <a:t>比特</a:t>
            </a:r>
            <a:endParaRPr lang="zh-CN" altLang="en-US" sz="1800" b="1" dirty="0"/>
          </a:p>
        </p:txBody>
      </p:sp>
      <p:sp>
        <p:nvSpPr>
          <p:cNvPr id="16" name="AutoShape 8">
            <a:extLst>
              <a:ext uri="{FF2B5EF4-FFF2-40B4-BE49-F238E27FC236}">
                <a16:creationId xmlns="" xmlns:a16="http://schemas.microsoft.com/office/drawing/2014/main" id="{822A723A-3A7C-40BF-AD30-24143BE37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713" y="1071563"/>
            <a:ext cx="2052087" cy="384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 dirty="0"/>
              <a:t>扩充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置换</a:t>
            </a:r>
            <a:r>
              <a:rPr lang="zh-CN" altLang="en-US" sz="1800" b="1" dirty="0" smtClean="0"/>
              <a:t>运算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E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7" name="Line 9">
            <a:extLst>
              <a:ext uri="{FF2B5EF4-FFF2-40B4-BE49-F238E27FC236}">
                <a16:creationId xmlns="" xmlns:a16="http://schemas.microsoft.com/office/drawing/2014/main" id="{BDB86109-5F17-46D9-B247-A4C2BAE55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8351" y="723897"/>
            <a:ext cx="0" cy="34766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9" name="Rectangle 11">
            <a:extLst>
              <a:ext uri="{FF2B5EF4-FFF2-40B4-BE49-F238E27FC236}">
                <a16:creationId xmlns="" xmlns:a16="http://schemas.microsoft.com/office/drawing/2014/main" id="{BDCEA455-B103-4423-B017-0D03EBAAE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468" y="2640895"/>
            <a:ext cx="922289" cy="382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dirty="0">
                <a:solidFill>
                  <a:srgbClr val="FF0000"/>
                </a:solidFill>
              </a:rPr>
              <a:t>48</a:t>
            </a:r>
            <a:r>
              <a:rPr lang="zh-CN" altLang="en-US" sz="1800" b="1" dirty="0" smtClean="0"/>
              <a:t>比特</a:t>
            </a:r>
            <a:endParaRPr lang="zh-CN" altLang="en-US" sz="1800" b="1" dirty="0"/>
          </a:p>
        </p:txBody>
      </p:sp>
      <p:sp>
        <p:nvSpPr>
          <p:cNvPr id="20" name="Line 12">
            <a:extLst>
              <a:ext uri="{FF2B5EF4-FFF2-40B4-BE49-F238E27FC236}">
                <a16:creationId xmlns="" xmlns:a16="http://schemas.microsoft.com/office/drawing/2014/main" id="{560B9BBD-2223-4DCF-B41F-F3AC9AF11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8351" y="1455738"/>
            <a:ext cx="0" cy="766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21" name="Line 13">
            <a:extLst>
              <a:ext uri="{FF2B5EF4-FFF2-40B4-BE49-F238E27FC236}">
                <a16:creationId xmlns="" xmlns:a16="http://schemas.microsoft.com/office/drawing/2014/main" id="{8B2F6A96-01BE-47EB-8C6A-95DF26D7C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8351" y="2478088"/>
            <a:ext cx="0" cy="766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22" name="AutoShape 14">
            <a:extLst>
              <a:ext uri="{FF2B5EF4-FFF2-40B4-BE49-F238E27FC236}">
                <a16:creationId xmlns="" xmlns:a16="http://schemas.microsoft.com/office/drawing/2014/main" id="{7407002C-115F-4A21-8D92-155BD8C3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60" y="2222500"/>
            <a:ext cx="218980" cy="255588"/>
          </a:xfrm>
          <a:prstGeom prst="flowChar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23" name="Rectangle 15">
            <a:extLst>
              <a:ext uri="{FF2B5EF4-FFF2-40B4-BE49-F238E27FC236}">
                <a16:creationId xmlns="" xmlns:a16="http://schemas.microsoft.com/office/drawing/2014/main" id="{42D686B9-10E1-40FE-9BB6-971517B8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588" y="2097088"/>
            <a:ext cx="1174750" cy="511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 dirty="0"/>
              <a:t>子密钥</a:t>
            </a:r>
            <a:r>
              <a:rPr lang="en-US" altLang="zh-CN" sz="1800" b="1" i="1" dirty="0"/>
              <a:t>K</a:t>
            </a:r>
            <a:r>
              <a:rPr lang="en-US" altLang="zh-CN" sz="1800" b="1" i="1" baseline="-25000" dirty="0"/>
              <a:t>i</a:t>
            </a:r>
            <a:endParaRPr lang="en-US" altLang="zh-CN" sz="1800" b="1" i="1" dirty="0"/>
          </a:p>
          <a:p>
            <a:pPr algn="ctr"/>
            <a:r>
              <a:rPr lang="zh-CN" altLang="en-US" sz="1800" b="1" dirty="0"/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48</a:t>
            </a:r>
            <a:r>
              <a:rPr lang="zh-CN" altLang="en-US" sz="1800" b="1" dirty="0"/>
              <a:t>比特）</a:t>
            </a:r>
          </a:p>
        </p:txBody>
      </p:sp>
      <p:sp>
        <p:nvSpPr>
          <p:cNvPr id="24" name="Line 16">
            <a:extLst>
              <a:ext uri="{FF2B5EF4-FFF2-40B4-BE49-F238E27FC236}">
                <a16:creationId xmlns="" xmlns:a16="http://schemas.microsoft.com/office/drawing/2014/main" id="{1799B803-D3A7-483A-97A1-C5004C8FE1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18838" y="2349500"/>
            <a:ext cx="11747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25" name="Rectangle 17">
            <a:extLst>
              <a:ext uri="{FF2B5EF4-FFF2-40B4-BE49-F238E27FC236}">
                <a16:creationId xmlns="" xmlns:a16="http://schemas.microsoft.com/office/drawing/2014/main" id="{9E6A4079-CF5B-43CD-9F18-2A0A9AB3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713" y="3754438"/>
            <a:ext cx="927147" cy="3825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dirty="0">
                <a:solidFill>
                  <a:srgbClr val="FF0000"/>
                </a:solidFill>
              </a:rPr>
              <a:t>32</a:t>
            </a:r>
            <a:r>
              <a:rPr lang="zh-CN" altLang="en-US" sz="1800" b="1" dirty="0" smtClean="0"/>
              <a:t>比特</a:t>
            </a:r>
            <a:endParaRPr lang="zh-CN" altLang="en-US" sz="1800" b="1" dirty="0"/>
          </a:p>
        </p:txBody>
      </p:sp>
      <p:sp>
        <p:nvSpPr>
          <p:cNvPr id="26" name="AutoShape 18">
            <a:extLst>
              <a:ext uri="{FF2B5EF4-FFF2-40B4-BE49-F238E27FC236}">
                <a16:creationId xmlns="" xmlns:a16="http://schemas.microsoft.com/office/drawing/2014/main" id="{4520DC0E-B5EE-48BC-B52D-BAF30059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713" y="3244850"/>
            <a:ext cx="2052087" cy="3825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 dirty="0"/>
              <a:t>代换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选择</a:t>
            </a:r>
            <a:r>
              <a:rPr lang="zh-CN" altLang="en-US" sz="1800" b="1" dirty="0" smtClean="0"/>
              <a:t>运算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S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27" name="AutoShape 19">
            <a:extLst>
              <a:ext uri="{FF2B5EF4-FFF2-40B4-BE49-F238E27FC236}">
                <a16:creationId xmlns="" xmlns:a16="http://schemas.microsoft.com/office/drawing/2014/main" id="{ED881B70-A5DB-4022-96E5-4900B82F0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551" y="4267200"/>
            <a:ext cx="1625600" cy="3825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 dirty="0"/>
              <a:t>置换运算</a:t>
            </a:r>
            <a:r>
              <a:rPr lang="en-US" altLang="zh-CN" sz="18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9" name="Line 21">
            <a:extLst>
              <a:ext uri="{FF2B5EF4-FFF2-40B4-BE49-F238E27FC236}">
                <a16:creationId xmlns="" xmlns:a16="http://schemas.microsoft.com/office/drawing/2014/main" id="{B3168A0C-7B88-4976-A7EA-2F0B5693B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8351" y="3627438"/>
            <a:ext cx="0" cy="639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0" name="Rectangle 22">
            <a:extLst>
              <a:ext uri="{FF2B5EF4-FFF2-40B4-BE49-F238E27FC236}">
                <a16:creationId xmlns="" xmlns:a16="http://schemas.microsoft.com/office/drawing/2014/main" id="{C785DC7C-9DF9-444B-8040-9E41F6610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551" y="5416550"/>
            <a:ext cx="1625600" cy="384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 i="1" dirty="0" err="1"/>
              <a:t>R</a:t>
            </a:r>
            <a:r>
              <a:rPr lang="en-US" altLang="zh-CN" sz="1800" b="1" i="1" baseline="-25000" dirty="0" err="1"/>
              <a:t>i</a:t>
            </a:r>
            <a:r>
              <a:rPr lang="zh-CN" altLang="en-US" sz="1800" b="1" dirty="0"/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32</a:t>
            </a:r>
            <a:r>
              <a:rPr lang="zh-CN" altLang="en-US" sz="1800" b="1" dirty="0"/>
              <a:t>比特）</a:t>
            </a:r>
          </a:p>
        </p:txBody>
      </p:sp>
      <p:sp>
        <p:nvSpPr>
          <p:cNvPr id="32" name="AutoShape 24">
            <a:extLst>
              <a:ext uri="{FF2B5EF4-FFF2-40B4-BE49-F238E27FC236}">
                <a16:creationId xmlns="" xmlns:a16="http://schemas.microsoft.com/office/drawing/2014/main" id="{C0A4E2A3-FB38-41B8-9A29-D7531C8C8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60" y="4905375"/>
            <a:ext cx="218980" cy="255588"/>
          </a:xfrm>
          <a:prstGeom prst="flowChartOr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33" name="Line 25">
            <a:extLst>
              <a:ext uri="{FF2B5EF4-FFF2-40B4-BE49-F238E27FC236}">
                <a16:creationId xmlns="" xmlns:a16="http://schemas.microsoft.com/office/drawing/2014/main" id="{5C22F04F-DB74-442E-84EC-EEEE43F03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8351" y="4649788"/>
            <a:ext cx="0" cy="255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" name="Line 26">
            <a:extLst>
              <a:ext uri="{FF2B5EF4-FFF2-40B4-BE49-F238E27FC236}">
                <a16:creationId xmlns="" xmlns:a16="http://schemas.microsoft.com/office/drawing/2014/main" id="{1DAB8583-9BDC-4F5E-83EA-D9F8FAC97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8351" y="5160963"/>
            <a:ext cx="0" cy="255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" name="Line 27">
            <a:extLst>
              <a:ext uri="{FF2B5EF4-FFF2-40B4-BE49-F238E27FC236}">
                <a16:creationId xmlns="" xmlns:a16="http://schemas.microsoft.com/office/drawing/2014/main" id="{2A740D0D-D2DC-4D77-B97E-C176274D4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901" y="688975"/>
            <a:ext cx="0" cy="43449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6" name="Line 28">
            <a:extLst>
              <a:ext uri="{FF2B5EF4-FFF2-40B4-BE49-F238E27FC236}">
                <a16:creationId xmlns="" xmlns:a16="http://schemas.microsoft.com/office/drawing/2014/main" id="{1DA2BDCE-FD4A-418C-B427-BD2DAAB04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901" y="5033963"/>
            <a:ext cx="262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7" name="Line 29">
            <a:extLst>
              <a:ext uri="{FF2B5EF4-FFF2-40B4-BE49-F238E27FC236}">
                <a16:creationId xmlns="" xmlns:a16="http://schemas.microsoft.com/office/drawing/2014/main" id="{D99F2440-6C0E-4D37-9EB2-2B3D4C788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6538" y="815975"/>
            <a:ext cx="30718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8" name="Line 30">
            <a:extLst>
              <a:ext uri="{FF2B5EF4-FFF2-40B4-BE49-F238E27FC236}">
                <a16:creationId xmlns="" xmlns:a16="http://schemas.microsoft.com/office/drawing/2014/main" id="{49F13B0F-94AC-4F48-811B-6163DCF89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6538" y="815975"/>
            <a:ext cx="0" cy="46005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41" name="Rectangle 33">
            <a:extLst>
              <a:ext uri="{FF2B5EF4-FFF2-40B4-BE49-F238E27FC236}">
                <a16:creationId xmlns="" xmlns:a16="http://schemas.microsoft.com/office/drawing/2014/main" id="{C40F21CA-C8E8-4878-88F0-9346F544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28" y="2303439"/>
            <a:ext cx="1772783" cy="1179349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DES</a:t>
            </a:r>
            <a:r>
              <a:rPr lang="zh-CN" altLang="en-US" sz="2800" b="1" dirty="0"/>
              <a:t>的一轮迭代</a:t>
            </a:r>
          </a:p>
        </p:txBody>
      </p:sp>
      <p:sp>
        <p:nvSpPr>
          <p:cNvPr id="43" name="Text Box 35">
            <a:extLst>
              <a:ext uri="{FF2B5EF4-FFF2-40B4-BE49-F238E27FC236}">
                <a16:creationId xmlns="" xmlns:a16="http://schemas.microsoft.com/office/drawing/2014/main" id="{ABBA9D00-6A27-471D-AFF8-B9AC7967B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326" y="4005263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轮函数</a:t>
            </a:r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</a:rPr>
              <a:t>F</a:t>
            </a:r>
            <a:endParaRPr lang="zh-CN" altLang="en-US" sz="2000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126579"/>
              </p:ext>
            </p:extLst>
          </p:nvPr>
        </p:nvGraphicFramePr>
        <p:xfrm>
          <a:off x="5310690" y="5992811"/>
          <a:ext cx="265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2654280" imgH="380880" progId="Equation.DSMT4">
                  <p:embed/>
                </p:oleObj>
              </mc:Choice>
              <mc:Fallback>
                <p:oleObj name="Equation" r:id="rId3" imgW="2654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0690" y="5992811"/>
                        <a:ext cx="2654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919750"/>
              </p:ext>
            </p:extLst>
          </p:nvPr>
        </p:nvGraphicFramePr>
        <p:xfrm>
          <a:off x="3170238" y="5992813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5" imgW="990360" imgH="380880" progId="Equation.DSMT4">
                  <p:embed/>
                </p:oleObj>
              </mc:Choice>
              <mc:Fallback>
                <p:oleObj name="Equation" r:id="rId5" imgW="990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0238" y="5992813"/>
                        <a:ext cx="990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1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163D002A-5587-432B-AD3E-3941B2B881FF}"/>
              </a:ext>
            </a:extLst>
          </p:cNvPr>
          <p:cNvSpPr txBox="1">
            <a:spLocks noChangeArrowheads="1"/>
          </p:cNvSpPr>
          <p:nvPr/>
        </p:nvSpPr>
        <p:spPr>
          <a:xfrm>
            <a:off x="5170083" y="820034"/>
            <a:ext cx="3641558" cy="16383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</a:t>
            </a:r>
            <a:r>
              <a:rPr lang="zh-CN" altLang="en-US" dirty="0"/>
              <a:t>盒（</a:t>
            </a:r>
            <a:r>
              <a:rPr lang="en-US" altLang="zh-CN" dirty="0"/>
              <a:t>32</a:t>
            </a:r>
            <a:r>
              <a:rPr lang="en-US" altLang="zh-CN" dirty="0">
                <a:sym typeface="Wingdings" panose="05000000000000000000" pitchFamily="2" charset="2"/>
              </a:rPr>
              <a:t>48bits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  <a:p>
            <a:r>
              <a:rPr lang="en-US" altLang="zh-CN" dirty="0"/>
              <a:t>S</a:t>
            </a:r>
            <a:r>
              <a:rPr lang="zh-CN" altLang="en-US" dirty="0"/>
              <a:t>盒（</a:t>
            </a:r>
            <a:r>
              <a:rPr lang="en-US" altLang="zh-CN" dirty="0"/>
              <a:t>48</a:t>
            </a:r>
            <a:r>
              <a:rPr lang="en-US" altLang="zh-CN" dirty="0">
                <a:sym typeface="Wingdings" panose="05000000000000000000" pitchFamily="2" charset="2"/>
              </a:rPr>
              <a:t>32bits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P</a:t>
            </a:r>
            <a:r>
              <a:rPr lang="zh-CN" altLang="en-US" dirty="0">
                <a:sym typeface="Wingdings" panose="05000000000000000000" pitchFamily="2" charset="2"/>
              </a:rPr>
              <a:t>盒置换 </a:t>
            </a:r>
          </a:p>
        </p:txBody>
      </p:sp>
      <p:pic>
        <p:nvPicPr>
          <p:cNvPr id="8" name="对象 1">
            <a:extLst>
              <a:ext uri="{FF2B5EF4-FFF2-40B4-BE49-F238E27FC236}">
                <a16:creationId xmlns="" xmlns:a16="http://schemas.microsoft.com/office/drawing/2014/main" id="{14CA78AD-59AE-4453-83B5-FFE54E1877E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3" b="-250"/>
          <a:stretch>
            <a:fillRect/>
          </a:stretch>
        </p:blipFill>
        <p:spPr bwMode="auto">
          <a:xfrm>
            <a:off x="395288" y="1665172"/>
            <a:ext cx="8497887" cy="471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16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/>
          <p:nvPr/>
        </p:nvSpPr>
        <p:spPr bwMode="auto">
          <a:xfrm>
            <a:off x="202189" y="353544"/>
            <a:ext cx="196962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6"/>
          <p:cNvSpPr/>
          <p:nvPr/>
        </p:nvSpPr>
        <p:spPr bwMode="auto">
          <a:xfrm>
            <a:off x="331028" y="483863"/>
            <a:ext cx="196962" cy="20140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7"/>
          <p:cNvSpPr/>
          <p:nvPr/>
        </p:nvSpPr>
        <p:spPr bwMode="auto">
          <a:xfrm>
            <a:off x="199226" y="620109"/>
            <a:ext cx="195480" cy="19992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rgbClr val="04B0BE"/>
          </a:solidFill>
          <a:ln>
            <a:noFill/>
          </a:ln>
        </p:spPr>
        <p:txBody>
          <a:bodyPr vert="horz" wrap="square" lIns="68549" tIns="34274" rIns="68549" bIns="34274" numCol="1" anchor="t" anchorCtr="0" compatLnSpc="1"/>
          <a:lstStyle/>
          <a:p>
            <a:endParaRPr lang="zh-CN" altLang="en-US" sz="1350"/>
          </a:p>
        </p:txBody>
      </p:sp>
      <p:sp>
        <p:nvSpPr>
          <p:cNvPr id="12" name="TextBox 54"/>
          <p:cNvSpPr txBox="1"/>
          <p:nvPr/>
        </p:nvSpPr>
        <p:spPr>
          <a:xfrm>
            <a:off x="615627" y="364150"/>
            <a:ext cx="2769018" cy="438549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itchFamily="65" charset="-122"/>
                <a:ea typeface="方正卡通简体" pitchFamily="65" charset="-122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对称密码学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B96C6DD-E32F-407B-BC47-569D90BECDBE}"/>
              </a:ext>
            </a:extLst>
          </p:cNvPr>
          <p:cNvSpPr/>
          <p:nvPr/>
        </p:nvSpPr>
        <p:spPr>
          <a:xfrm>
            <a:off x="615627" y="886451"/>
            <a:ext cx="3358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数据加密标准</a:t>
            </a:r>
            <a:r>
              <a:rPr lang="en-US" altLang="zh-CN" sz="2800" dirty="0"/>
              <a:t>DES</a:t>
            </a:r>
            <a:endParaRPr lang="zh-CN" alt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9B74F817-801B-402B-BA52-71D5F8A5A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26" y="1468336"/>
            <a:ext cx="8650014" cy="3038596"/>
          </a:xfrm>
        </p:spPr>
        <p:txBody>
          <a:bodyPr>
            <a:normAutofit/>
          </a:bodyPr>
          <a:lstStyle/>
          <a:p>
            <a:pPr marL="0" lvl="2" indent="0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）初始变换</a:t>
            </a:r>
          </a:p>
          <a:p>
            <a:pPr marL="0" lvl="3" indent="0"/>
            <a:r>
              <a:rPr lang="zh-CN" altLang="en-US" sz="2000" dirty="0"/>
              <a:t>这是</a:t>
            </a:r>
            <a:r>
              <a:rPr lang="zh-CN" altLang="en-US" sz="2000" dirty="0">
                <a:solidFill>
                  <a:srgbClr val="FF0066"/>
                </a:solidFill>
              </a:rPr>
              <a:t>移位操作</a:t>
            </a:r>
            <a:r>
              <a:rPr lang="zh-CN" altLang="en-US" sz="2000" dirty="0"/>
              <a:t>，用</a:t>
            </a:r>
            <a:r>
              <a:rPr lang="en-US" altLang="zh-CN" sz="2000" dirty="0"/>
              <a:t>IP</a:t>
            </a:r>
            <a:r>
              <a:rPr lang="zh-CN" altLang="en-US" sz="2000" dirty="0"/>
              <a:t>表示。移位时不用密钥，仅</a:t>
            </a:r>
            <a:r>
              <a:rPr lang="zh-CN" altLang="en-US" sz="2000" dirty="0">
                <a:solidFill>
                  <a:srgbClr val="FF0066"/>
                </a:solidFill>
              </a:rPr>
              <a:t>对</a:t>
            </a:r>
            <a:r>
              <a:rPr lang="en-US" altLang="zh-CN" sz="2000" dirty="0">
                <a:solidFill>
                  <a:srgbClr val="FF0066"/>
                </a:solidFill>
              </a:rPr>
              <a:t>64</a:t>
            </a:r>
            <a:r>
              <a:rPr lang="zh-CN" altLang="en-US" sz="2000" dirty="0">
                <a:solidFill>
                  <a:srgbClr val="FF0066"/>
                </a:solidFill>
              </a:rPr>
              <a:t>比特明文进行操作</a:t>
            </a:r>
            <a:r>
              <a:rPr lang="zh-CN" altLang="en-US" sz="2000" dirty="0"/>
              <a:t>。输入</a:t>
            </a:r>
            <a:r>
              <a:rPr lang="en-US" altLang="zh-CN" sz="2000" dirty="0"/>
              <a:t>64</a:t>
            </a:r>
            <a:r>
              <a:rPr lang="zh-CN" altLang="en-US" sz="2000" dirty="0"/>
              <a:t>个二进制位明码组，</a:t>
            </a:r>
            <a:r>
              <a:rPr lang="en-US" altLang="zh-CN" sz="2000" i="1" dirty="0"/>
              <a:t>m= m</a:t>
            </a:r>
            <a:r>
              <a:rPr lang="en-US" altLang="zh-CN" sz="2000" i="1" baseline="-25000" dirty="0"/>
              <a:t>1</a:t>
            </a:r>
            <a:r>
              <a:rPr lang="en-US" altLang="zh-CN" sz="2000" i="1" dirty="0"/>
              <a:t>m</a:t>
            </a:r>
            <a:r>
              <a:rPr lang="en-US" altLang="zh-CN" sz="2800" i="1" baseline="-25000" dirty="0"/>
              <a:t>2</a:t>
            </a:r>
            <a:r>
              <a:rPr lang="en-US" altLang="zh-CN" sz="2000" i="1" dirty="0"/>
              <a:t>…m</a:t>
            </a:r>
            <a:r>
              <a:rPr lang="en-US" altLang="zh-CN" sz="2000" i="1" baseline="-25000" dirty="0"/>
              <a:t>64</a:t>
            </a:r>
            <a:r>
              <a:rPr lang="zh-CN" altLang="en-US" sz="2000" dirty="0"/>
              <a:t>。按初始换位表</a:t>
            </a:r>
            <a:r>
              <a:rPr lang="en-US" altLang="zh-CN" sz="2000" dirty="0"/>
              <a:t>IP</a:t>
            </a:r>
            <a:r>
              <a:rPr lang="zh-CN" altLang="en-US" sz="2000" dirty="0"/>
              <a:t>进行换位，得到区组</a:t>
            </a:r>
            <a:r>
              <a:rPr lang="en-US" altLang="zh-CN" sz="2000" dirty="0">
                <a:solidFill>
                  <a:srgbClr val="FF0066"/>
                </a:solidFill>
              </a:rPr>
              <a:t>B(0)=b</a:t>
            </a:r>
            <a:r>
              <a:rPr lang="en-US" altLang="zh-CN" sz="2000" baseline="-25000" dirty="0">
                <a:solidFill>
                  <a:srgbClr val="FF0066"/>
                </a:solidFill>
              </a:rPr>
              <a:t>1</a:t>
            </a:r>
            <a:r>
              <a:rPr lang="en-US" altLang="zh-CN" sz="2000" dirty="0">
                <a:solidFill>
                  <a:srgbClr val="FF0066"/>
                </a:solidFill>
              </a:rPr>
              <a:t>(0)b</a:t>
            </a:r>
            <a:r>
              <a:rPr lang="en-US" altLang="zh-CN" sz="2000" baseline="-25000" dirty="0">
                <a:solidFill>
                  <a:srgbClr val="FF0066"/>
                </a:solidFill>
              </a:rPr>
              <a:t>2</a:t>
            </a:r>
            <a:r>
              <a:rPr lang="en-US" altLang="zh-CN" sz="2000" dirty="0">
                <a:solidFill>
                  <a:srgbClr val="FF0066"/>
                </a:solidFill>
              </a:rPr>
              <a:t>(0)…b</a:t>
            </a:r>
            <a:r>
              <a:rPr lang="en-US" altLang="zh-CN" sz="2000" baseline="-25000" dirty="0">
                <a:solidFill>
                  <a:srgbClr val="FF0066"/>
                </a:solidFill>
              </a:rPr>
              <a:t>64</a:t>
            </a:r>
            <a:r>
              <a:rPr lang="en-US" altLang="zh-CN" sz="2000" dirty="0">
                <a:solidFill>
                  <a:srgbClr val="FF0066"/>
                </a:solidFill>
              </a:rPr>
              <a:t>(0)= m</a:t>
            </a:r>
            <a:r>
              <a:rPr lang="en-US" altLang="zh-CN" sz="2000" baseline="-25000" dirty="0">
                <a:solidFill>
                  <a:srgbClr val="FF0066"/>
                </a:solidFill>
              </a:rPr>
              <a:t>58</a:t>
            </a:r>
            <a:r>
              <a:rPr lang="en-US" altLang="zh-CN" sz="2000" dirty="0">
                <a:solidFill>
                  <a:srgbClr val="FF0066"/>
                </a:solidFill>
              </a:rPr>
              <a:t>m</a:t>
            </a:r>
            <a:r>
              <a:rPr lang="en-US" altLang="zh-CN" sz="2000" baseline="-25000" dirty="0">
                <a:solidFill>
                  <a:srgbClr val="FF0066"/>
                </a:solidFill>
              </a:rPr>
              <a:t>50</a:t>
            </a:r>
            <a:r>
              <a:rPr lang="en-US" altLang="zh-CN" sz="2000" dirty="0">
                <a:solidFill>
                  <a:srgbClr val="FF0066"/>
                </a:solidFill>
              </a:rPr>
              <a:t>…m</a:t>
            </a:r>
            <a:r>
              <a:rPr lang="en-US" altLang="zh-CN" sz="2000" baseline="-25000" dirty="0">
                <a:solidFill>
                  <a:srgbClr val="FF0066"/>
                </a:solidFill>
              </a:rPr>
              <a:t>7</a:t>
            </a:r>
            <a:r>
              <a:rPr lang="zh-CN" altLang="en-US" sz="2000" dirty="0"/>
              <a:t>。</a:t>
            </a:r>
          </a:p>
          <a:p>
            <a:pPr marL="0" lvl="3" indent="0"/>
            <a:r>
              <a:rPr lang="zh-CN" altLang="en-US" sz="2000" dirty="0"/>
              <a:t>初始变换</a:t>
            </a:r>
            <a:r>
              <a:rPr lang="en-US" altLang="zh-CN" sz="2000" dirty="0"/>
              <a:t>IP</a:t>
            </a:r>
            <a:r>
              <a:rPr lang="zh-CN" altLang="en-US" sz="2000" dirty="0"/>
              <a:t>表：</a:t>
            </a:r>
          </a:p>
          <a:p>
            <a:pPr marL="0" lvl="4" indent="0"/>
            <a:r>
              <a:rPr lang="zh-CN" altLang="en-US" sz="2000" dirty="0"/>
              <a:t>实际上是做如下变位：</a:t>
            </a:r>
            <a:r>
              <a:rPr lang="zh-CN" altLang="en-US" sz="2000" dirty="0">
                <a:solidFill>
                  <a:srgbClr val="3366FF"/>
                </a:solidFill>
              </a:rPr>
              <a:t>置换后矩阵</a:t>
            </a:r>
            <a:r>
              <a:rPr lang="zh-CN" altLang="en-US" sz="2000" dirty="0">
                <a:solidFill>
                  <a:srgbClr val="FF0066"/>
                </a:solidFill>
              </a:rPr>
              <a:t>前四行是明文矩阵各偶数列倒置</a:t>
            </a:r>
            <a:r>
              <a:rPr lang="zh-CN" altLang="en-US" sz="2000" dirty="0">
                <a:solidFill>
                  <a:srgbClr val="3366FF"/>
                </a:solidFill>
              </a:rPr>
              <a:t>；</a:t>
            </a:r>
            <a:r>
              <a:rPr lang="zh-CN" altLang="en-US" sz="2000" dirty="0">
                <a:solidFill>
                  <a:srgbClr val="FF0066"/>
                </a:solidFill>
              </a:rPr>
              <a:t>后四行是明文矩阵各奇数列倒置</a:t>
            </a:r>
            <a:r>
              <a:rPr lang="zh-CN" altLang="en-US" sz="2000" dirty="0">
                <a:solidFill>
                  <a:srgbClr val="3366FF"/>
                </a:solidFill>
              </a:rPr>
              <a:t>。</a:t>
            </a:r>
          </a:p>
        </p:txBody>
      </p:sp>
      <p:graphicFrame>
        <p:nvGraphicFramePr>
          <p:cNvPr id="13" name="Object 442">
            <a:extLst>
              <a:ext uri="{FF2B5EF4-FFF2-40B4-BE49-F238E27FC236}">
                <a16:creationId xmlns="" xmlns:a16="http://schemas.microsoft.com/office/drawing/2014/main" id="{4E808034-5DD6-4FE4-9B86-935B225AB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74456"/>
              </p:ext>
            </p:extLst>
          </p:nvPr>
        </p:nvGraphicFramePr>
        <p:xfrm>
          <a:off x="4767711" y="3793952"/>
          <a:ext cx="2971800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工作表" r:id="rId3" imgW="2304241" imgH="2109338" progId="Excel.Sheet.8">
                  <p:embed/>
                </p:oleObj>
              </mc:Choice>
              <mc:Fallback>
                <p:oleObj name="工作表" r:id="rId3" imgW="2304241" imgH="2109338" progId="Excel.Sheet.8">
                  <p:embed/>
                  <p:pic>
                    <p:nvPicPr>
                      <p:cNvPr id="51642" name="Objec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711" y="3793952"/>
                        <a:ext cx="2971800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34">
            <a:extLst>
              <a:ext uri="{FF2B5EF4-FFF2-40B4-BE49-F238E27FC236}">
                <a16:creationId xmlns="" xmlns:a16="http://schemas.microsoft.com/office/drawing/2014/main" id="{60409EB4-DF2F-46DB-AB91-5DBA5D046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475365"/>
              </p:ext>
            </p:extLst>
          </p:nvPr>
        </p:nvGraphicFramePr>
        <p:xfrm>
          <a:off x="615627" y="3811287"/>
          <a:ext cx="3042356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工作表" r:id="rId5" imgW="2304241" imgH="2109338" progId="Excel.Sheet.8">
                  <p:embed/>
                </p:oleObj>
              </mc:Choice>
              <mc:Fallback>
                <p:oleObj name="工作表" r:id="rId5" imgW="2304241" imgH="2109338" progId="Excel.Sheet.8">
                  <p:embed/>
                  <p:pic>
                    <p:nvPicPr>
                      <p:cNvPr id="52034" name="Object 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27" y="3811287"/>
                        <a:ext cx="3042356" cy="272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7">
            <a:extLst>
              <a:ext uri="{FF2B5EF4-FFF2-40B4-BE49-F238E27FC236}">
                <a16:creationId xmlns="" xmlns:a16="http://schemas.microsoft.com/office/drawing/2014/main" id="{2A0B27A0-8D91-4919-8220-B50DF58372C9}"/>
              </a:ext>
            </a:extLst>
          </p:cNvPr>
          <p:cNvGrpSpPr>
            <a:grpSpLocks/>
          </p:cNvGrpSpPr>
          <p:nvPr/>
        </p:nvGrpSpPr>
        <p:grpSpPr bwMode="auto">
          <a:xfrm>
            <a:off x="2807487" y="1148061"/>
            <a:ext cx="3920447" cy="5000352"/>
            <a:chOff x="384" y="1536"/>
            <a:chExt cx="1022" cy="1270"/>
          </a:xfrm>
        </p:grpSpPr>
        <p:pic>
          <p:nvPicPr>
            <p:cNvPr id="16" name="Picture 5" descr="image050">
              <a:extLst>
                <a:ext uri="{FF2B5EF4-FFF2-40B4-BE49-F238E27FC236}">
                  <a16:creationId xmlns="" xmlns:a16="http://schemas.microsoft.com/office/drawing/2014/main" id="{ED0ED173-2209-453A-856E-AC1C6F880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" y="1536"/>
              <a:ext cx="102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6" descr="image051">
              <a:extLst>
                <a:ext uri="{FF2B5EF4-FFF2-40B4-BE49-F238E27FC236}">
                  <a16:creationId xmlns="" xmlns:a16="http://schemas.microsoft.com/office/drawing/2014/main" id="{56B60C89-78B1-458A-B02B-2246F408F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6" y="2284"/>
              <a:ext cx="102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1607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3134</TotalTime>
  <Words>4665</Words>
  <Application>Microsoft Office PowerPoint</Application>
  <PresentationFormat>全屏显示(4:3)</PresentationFormat>
  <Paragraphs>1016</Paragraphs>
  <Slides>63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79" baseType="lpstr">
      <vt:lpstr>等线</vt:lpstr>
      <vt:lpstr>黑体</vt:lpstr>
      <vt:lpstr>华文新魏</vt:lpstr>
      <vt:lpstr>宋体</vt:lpstr>
      <vt:lpstr>微软雅黑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</vt:lpstr>
      <vt:lpstr>工作表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194</cp:revision>
  <dcterms:created xsi:type="dcterms:W3CDTF">2019-08-31T08:17:26Z</dcterms:created>
  <dcterms:modified xsi:type="dcterms:W3CDTF">2020-03-17T13:55:50Z</dcterms:modified>
</cp:coreProperties>
</file>