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455" r:id="rId3"/>
    <p:sldId id="305" r:id="rId4"/>
    <p:sldId id="403" r:id="rId5"/>
    <p:sldId id="404" r:id="rId6"/>
    <p:sldId id="416" r:id="rId7"/>
    <p:sldId id="418" r:id="rId8"/>
    <p:sldId id="4846" r:id="rId9"/>
    <p:sldId id="417" r:id="rId10"/>
    <p:sldId id="4847" r:id="rId11"/>
    <p:sldId id="4848" r:id="rId12"/>
    <p:sldId id="4849" r:id="rId13"/>
    <p:sldId id="4850" r:id="rId14"/>
    <p:sldId id="4853" r:id="rId15"/>
    <p:sldId id="4851" r:id="rId16"/>
    <p:sldId id="4854" r:id="rId17"/>
    <p:sldId id="4855" r:id="rId18"/>
    <p:sldId id="4856" r:id="rId19"/>
    <p:sldId id="415" r:id="rId20"/>
    <p:sldId id="419" r:id="rId21"/>
    <p:sldId id="4857" r:id="rId22"/>
    <p:sldId id="4858" r:id="rId23"/>
    <p:sldId id="4859" r:id="rId24"/>
    <p:sldId id="420" r:id="rId25"/>
    <p:sldId id="427" r:id="rId26"/>
    <p:sldId id="421" r:id="rId27"/>
    <p:sldId id="422" r:id="rId28"/>
    <p:sldId id="423" r:id="rId29"/>
    <p:sldId id="428" r:id="rId30"/>
    <p:sldId id="429" r:id="rId31"/>
    <p:sldId id="424" r:id="rId32"/>
    <p:sldId id="425" r:id="rId33"/>
    <p:sldId id="430" r:id="rId34"/>
    <p:sldId id="431" r:id="rId35"/>
    <p:sldId id="426" r:id="rId36"/>
    <p:sldId id="435" r:id="rId37"/>
    <p:sldId id="436" r:id="rId38"/>
    <p:sldId id="437" r:id="rId39"/>
    <p:sldId id="438" r:id="rId40"/>
    <p:sldId id="441" r:id="rId41"/>
    <p:sldId id="439" r:id="rId42"/>
    <p:sldId id="447" r:id="rId43"/>
    <p:sldId id="440" r:id="rId44"/>
    <p:sldId id="449" r:id="rId45"/>
    <p:sldId id="454" r:id="rId46"/>
    <p:sldId id="442" r:id="rId47"/>
    <p:sldId id="443" r:id="rId48"/>
    <p:sldId id="444" r:id="rId49"/>
    <p:sldId id="445" r:id="rId50"/>
    <p:sldId id="446" r:id="rId51"/>
    <p:sldId id="448" r:id="rId52"/>
    <p:sldId id="451" r:id="rId53"/>
    <p:sldId id="452" r:id="rId54"/>
    <p:sldId id="453" r:id="rId55"/>
    <p:sldId id="450" r:id="rId56"/>
    <p:sldId id="456" r:id="rId57"/>
    <p:sldId id="457" r:id="rId58"/>
    <p:sldId id="458" r:id="rId59"/>
    <p:sldId id="460" r:id="rId60"/>
    <p:sldId id="461" r:id="rId61"/>
    <p:sldId id="459" r:id="rId62"/>
    <p:sldId id="464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A93BF-621F-4C37-85DA-890912058FA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AA846-7BD8-42EA-AE44-A5B64176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72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91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28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5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6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2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8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2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73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072D6-691F-4B34-A6AB-D24EC0621244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20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5.png"/><Relationship Id="rId5" Type="http://schemas.openxmlformats.org/officeDocument/2006/relationships/image" Target="../media/image3.png"/><Relationship Id="rId10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1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91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40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9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8.png"/><Relationship Id="rId5" Type="http://schemas.openxmlformats.org/officeDocument/2006/relationships/image" Target="../media/image130.png"/><Relationship Id="rId10" Type="http://schemas.openxmlformats.org/officeDocument/2006/relationships/image" Target="../media/image137.png"/><Relationship Id="rId4" Type="http://schemas.openxmlformats.org/officeDocument/2006/relationships/image" Target="../media/image129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10" Type="http://schemas.openxmlformats.org/officeDocument/2006/relationships/image" Target="../media/image141.png"/><Relationship Id="rId4" Type="http://schemas.openxmlformats.org/officeDocument/2006/relationships/image" Target="../media/image129.png"/><Relationship Id="rId9" Type="http://schemas.openxmlformats.org/officeDocument/2006/relationships/image" Target="../media/image13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5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7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16717" y="2480816"/>
            <a:ext cx="2051428" cy="1896374"/>
          </a:xfrm>
          <a:prstGeom prst="rect">
            <a:avLst/>
          </a:prstGeom>
          <a:solidFill>
            <a:srgbClr val="02B9E7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577117" y="3029818"/>
            <a:ext cx="825176" cy="831062"/>
          </a:xfrm>
          <a:prstGeom prst="ellipse">
            <a:avLst/>
          </a:prstGeom>
          <a:solidFill>
            <a:srgbClr val="FFFFFF"/>
          </a:solidFill>
          <a:ln w="1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3" name="TextBox 42"/>
          <p:cNvSpPr txBox="1"/>
          <p:nvPr/>
        </p:nvSpPr>
        <p:spPr>
          <a:xfrm>
            <a:off x="2295341" y="3248786"/>
            <a:ext cx="4934539" cy="853406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/>
          <a:p>
            <a:r>
              <a:rPr lang="zh-CN" altLang="en-US" sz="5096" b="1" dirty="0">
                <a:solidFill>
                  <a:srgbClr val="02B9E7"/>
                </a:solidFill>
                <a:latin typeface="+mj-ea"/>
                <a:ea typeface="+mj-ea"/>
              </a:rPr>
              <a:t>非对称密码学</a:t>
            </a:r>
          </a:p>
        </p:txBody>
      </p:sp>
      <p:sp>
        <p:nvSpPr>
          <p:cNvPr id="14" name="TextBox 43"/>
          <p:cNvSpPr txBox="1"/>
          <p:nvPr/>
        </p:nvSpPr>
        <p:spPr>
          <a:xfrm>
            <a:off x="2326547" y="2651807"/>
            <a:ext cx="1196501" cy="484716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/>
          <a:p>
            <a:r>
              <a:rPr lang="zh-CN" altLang="en-US" sz="2700" dirty="0">
                <a:solidFill>
                  <a:srgbClr val="02B9E7"/>
                </a:solidFill>
                <a:latin typeface="+mn-ea"/>
              </a:rPr>
              <a:t>第五讲</a:t>
            </a:r>
          </a:p>
        </p:txBody>
      </p:sp>
      <p:sp>
        <p:nvSpPr>
          <p:cNvPr id="15" name="Freeform 40"/>
          <p:cNvSpPr>
            <a:spLocks noEditPoints="1"/>
          </p:cNvSpPr>
          <p:nvPr/>
        </p:nvSpPr>
        <p:spPr bwMode="auto">
          <a:xfrm>
            <a:off x="695435" y="3248785"/>
            <a:ext cx="588540" cy="393128"/>
          </a:xfrm>
          <a:custGeom>
            <a:avLst/>
            <a:gdLst>
              <a:gd name="T0" fmla="*/ 544 w 564"/>
              <a:gd name="T1" fmla="*/ 27 h 376"/>
              <a:gd name="T2" fmla="*/ 544 w 564"/>
              <a:gd name="T3" fmla="*/ 309 h 376"/>
              <a:gd name="T4" fmla="*/ 536 w 564"/>
              <a:gd name="T5" fmla="*/ 309 h 376"/>
              <a:gd name="T6" fmla="*/ 518 w 564"/>
              <a:gd name="T7" fmla="*/ 308 h 376"/>
              <a:gd name="T8" fmla="*/ 285 w 564"/>
              <a:gd name="T9" fmla="*/ 367 h 376"/>
              <a:gd name="T10" fmla="*/ 282 w 564"/>
              <a:gd name="T11" fmla="*/ 368 h 376"/>
              <a:gd name="T12" fmla="*/ 279 w 564"/>
              <a:gd name="T13" fmla="*/ 367 h 376"/>
              <a:gd name="T14" fmla="*/ 46 w 564"/>
              <a:gd name="T15" fmla="*/ 308 h 376"/>
              <a:gd name="T16" fmla="*/ 28 w 564"/>
              <a:gd name="T17" fmla="*/ 309 h 376"/>
              <a:gd name="T18" fmla="*/ 20 w 564"/>
              <a:gd name="T19" fmla="*/ 309 h 376"/>
              <a:gd name="T20" fmla="*/ 20 w 564"/>
              <a:gd name="T21" fmla="*/ 27 h 376"/>
              <a:gd name="T22" fmla="*/ 0 w 564"/>
              <a:gd name="T23" fmla="*/ 27 h 376"/>
              <a:gd name="T24" fmla="*/ 0 w 564"/>
              <a:gd name="T25" fmla="*/ 320 h 376"/>
              <a:gd name="T26" fmla="*/ 282 w 564"/>
              <a:gd name="T27" fmla="*/ 376 h 376"/>
              <a:gd name="T28" fmla="*/ 564 w 564"/>
              <a:gd name="T29" fmla="*/ 320 h 376"/>
              <a:gd name="T30" fmla="*/ 564 w 564"/>
              <a:gd name="T31" fmla="*/ 27 h 376"/>
              <a:gd name="T32" fmla="*/ 544 w 564"/>
              <a:gd name="T33" fmla="*/ 27 h 376"/>
              <a:gd name="T34" fmla="*/ 272 w 564"/>
              <a:gd name="T35" fmla="*/ 319 h 376"/>
              <a:gd name="T36" fmla="*/ 272 w 564"/>
              <a:gd name="T37" fmla="*/ 63 h 376"/>
              <a:gd name="T38" fmla="*/ 77 w 564"/>
              <a:gd name="T39" fmla="*/ 1 h 376"/>
              <a:gd name="T40" fmla="*/ 77 w 564"/>
              <a:gd name="T41" fmla="*/ 269 h 376"/>
              <a:gd name="T42" fmla="*/ 84 w 564"/>
              <a:gd name="T43" fmla="*/ 269 h 376"/>
              <a:gd name="T44" fmla="*/ 272 w 564"/>
              <a:gd name="T45" fmla="*/ 319 h 376"/>
              <a:gd name="T46" fmla="*/ 487 w 564"/>
              <a:gd name="T47" fmla="*/ 269 h 376"/>
              <a:gd name="T48" fmla="*/ 487 w 564"/>
              <a:gd name="T49" fmla="*/ 1 h 376"/>
              <a:gd name="T50" fmla="*/ 292 w 564"/>
              <a:gd name="T51" fmla="*/ 63 h 376"/>
              <a:gd name="T52" fmla="*/ 292 w 564"/>
              <a:gd name="T53" fmla="*/ 319 h 376"/>
              <a:gd name="T54" fmla="*/ 480 w 564"/>
              <a:gd name="T55" fmla="*/ 269 h 376"/>
              <a:gd name="T56" fmla="*/ 487 w 564"/>
              <a:gd name="T57" fmla="*/ 269 h 376"/>
              <a:gd name="T58" fmla="*/ 282 w 564"/>
              <a:gd name="T59" fmla="*/ 361 h 376"/>
              <a:gd name="T60" fmla="*/ 531 w 564"/>
              <a:gd name="T61" fmla="*/ 302 h 376"/>
              <a:gd name="T62" fmla="*/ 531 w 564"/>
              <a:gd name="T63" fmla="*/ 5 h 376"/>
              <a:gd name="T64" fmla="*/ 501 w 564"/>
              <a:gd name="T65" fmla="*/ 5 h 376"/>
              <a:gd name="T66" fmla="*/ 501 w 564"/>
              <a:gd name="T67" fmla="*/ 283 h 376"/>
              <a:gd name="T68" fmla="*/ 493 w 564"/>
              <a:gd name="T69" fmla="*/ 282 h 376"/>
              <a:gd name="T70" fmla="*/ 478 w 564"/>
              <a:gd name="T71" fmla="*/ 282 h 376"/>
              <a:gd name="T72" fmla="*/ 287 w 564"/>
              <a:gd name="T73" fmla="*/ 337 h 376"/>
              <a:gd name="T74" fmla="*/ 282 w 564"/>
              <a:gd name="T75" fmla="*/ 340 h 376"/>
              <a:gd name="T76" fmla="*/ 277 w 564"/>
              <a:gd name="T77" fmla="*/ 337 h 376"/>
              <a:gd name="T78" fmla="*/ 86 w 564"/>
              <a:gd name="T79" fmla="*/ 282 h 376"/>
              <a:gd name="T80" fmla="*/ 71 w 564"/>
              <a:gd name="T81" fmla="*/ 282 h 376"/>
              <a:gd name="T82" fmla="*/ 63 w 564"/>
              <a:gd name="T83" fmla="*/ 283 h 376"/>
              <a:gd name="T84" fmla="*/ 63 w 564"/>
              <a:gd name="T85" fmla="*/ 5 h 376"/>
              <a:gd name="T86" fmla="*/ 33 w 564"/>
              <a:gd name="T87" fmla="*/ 5 h 376"/>
              <a:gd name="T88" fmla="*/ 33 w 564"/>
              <a:gd name="T89" fmla="*/ 302 h 376"/>
              <a:gd name="T90" fmla="*/ 282 w 564"/>
              <a:gd name="T91" fmla="*/ 361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64" h="376">
                <a:moveTo>
                  <a:pt x="544" y="27"/>
                </a:moveTo>
                <a:lnTo>
                  <a:pt x="544" y="309"/>
                </a:lnTo>
                <a:lnTo>
                  <a:pt x="536" y="309"/>
                </a:lnTo>
                <a:cubicBezTo>
                  <a:pt x="530" y="308"/>
                  <a:pt x="524" y="308"/>
                  <a:pt x="518" y="308"/>
                </a:cubicBezTo>
                <a:cubicBezTo>
                  <a:pt x="440" y="308"/>
                  <a:pt x="357" y="329"/>
                  <a:pt x="285" y="367"/>
                </a:cubicBezTo>
                <a:lnTo>
                  <a:pt x="282" y="368"/>
                </a:lnTo>
                <a:lnTo>
                  <a:pt x="279" y="367"/>
                </a:lnTo>
                <a:cubicBezTo>
                  <a:pt x="207" y="329"/>
                  <a:pt x="124" y="308"/>
                  <a:pt x="46" y="308"/>
                </a:cubicBezTo>
                <a:cubicBezTo>
                  <a:pt x="40" y="308"/>
                  <a:pt x="34" y="308"/>
                  <a:pt x="28" y="309"/>
                </a:cubicBezTo>
                <a:lnTo>
                  <a:pt x="20" y="309"/>
                </a:lnTo>
                <a:lnTo>
                  <a:pt x="20" y="27"/>
                </a:lnTo>
                <a:cubicBezTo>
                  <a:pt x="13" y="27"/>
                  <a:pt x="6" y="27"/>
                  <a:pt x="0" y="27"/>
                </a:cubicBezTo>
                <a:lnTo>
                  <a:pt x="0" y="320"/>
                </a:lnTo>
                <a:cubicBezTo>
                  <a:pt x="94" y="317"/>
                  <a:pt x="194" y="338"/>
                  <a:pt x="282" y="376"/>
                </a:cubicBezTo>
                <a:cubicBezTo>
                  <a:pt x="370" y="338"/>
                  <a:pt x="470" y="317"/>
                  <a:pt x="564" y="320"/>
                </a:cubicBezTo>
                <a:lnTo>
                  <a:pt x="564" y="27"/>
                </a:lnTo>
                <a:cubicBezTo>
                  <a:pt x="558" y="27"/>
                  <a:pt x="551" y="27"/>
                  <a:pt x="544" y="27"/>
                </a:cubicBezTo>
                <a:close/>
                <a:moveTo>
                  <a:pt x="272" y="319"/>
                </a:moveTo>
                <a:lnTo>
                  <a:pt x="272" y="63"/>
                </a:lnTo>
                <a:cubicBezTo>
                  <a:pt x="212" y="22"/>
                  <a:pt x="142" y="0"/>
                  <a:pt x="77" y="1"/>
                </a:cubicBezTo>
                <a:lnTo>
                  <a:pt x="77" y="269"/>
                </a:lnTo>
                <a:cubicBezTo>
                  <a:pt x="79" y="269"/>
                  <a:pt x="82" y="269"/>
                  <a:pt x="84" y="269"/>
                </a:cubicBezTo>
                <a:cubicBezTo>
                  <a:pt x="147" y="269"/>
                  <a:pt x="214" y="287"/>
                  <a:pt x="272" y="319"/>
                </a:cubicBezTo>
                <a:close/>
                <a:moveTo>
                  <a:pt x="487" y="269"/>
                </a:moveTo>
                <a:lnTo>
                  <a:pt x="487" y="1"/>
                </a:lnTo>
                <a:cubicBezTo>
                  <a:pt x="422" y="0"/>
                  <a:pt x="352" y="22"/>
                  <a:pt x="292" y="63"/>
                </a:cubicBezTo>
                <a:lnTo>
                  <a:pt x="292" y="319"/>
                </a:lnTo>
                <a:cubicBezTo>
                  <a:pt x="350" y="287"/>
                  <a:pt x="417" y="269"/>
                  <a:pt x="480" y="269"/>
                </a:cubicBezTo>
                <a:cubicBezTo>
                  <a:pt x="482" y="269"/>
                  <a:pt x="485" y="269"/>
                  <a:pt x="487" y="269"/>
                </a:cubicBezTo>
                <a:close/>
                <a:moveTo>
                  <a:pt x="282" y="361"/>
                </a:moveTo>
                <a:cubicBezTo>
                  <a:pt x="362" y="318"/>
                  <a:pt x="451" y="299"/>
                  <a:pt x="531" y="302"/>
                </a:cubicBezTo>
                <a:lnTo>
                  <a:pt x="531" y="5"/>
                </a:lnTo>
                <a:cubicBezTo>
                  <a:pt x="521" y="5"/>
                  <a:pt x="511" y="5"/>
                  <a:pt x="501" y="5"/>
                </a:cubicBezTo>
                <a:lnTo>
                  <a:pt x="501" y="283"/>
                </a:lnTo>
                <a:lnTo>
                  <a:pt x="493" y="282"/>
                </a:lnTo>
                <a:cubicBezTo>
                  <a:pt x="488" y="282"/>
                  <a:pt x="483" y="282"/>
                  <a:pt x="478" y="282"/>
                </a:cubicBezTo>
                <a:cubicBezTo>
                  <a:pt x="414" y="282"/>
                  <a:pt x="346" y="301"/>
                  <a:pt x="287" y="337"/>
                </a:cubicBezTo>
                <a:lnTo>
                  <a:pt x="282" y="340"/>
                </a:lnTo>
                <a:lnTo>
                  <a:pt x="277" y="337"/>
                </a:lnTo>
                <a:cubicBezTo>
                  <a:pt x="218" y="301"/>
                  <a:pt x="150" y="282"/>
                  <a:pt x="86" y="282"/>
                </a:cubicBezTo>
                <a:cubicBezTo>
                  <a:pt x="81" y="282"/>
                  <a:pt x="76" y="282"/>
                  <a:pt x="71" y="282"/>
                </a:cubicBezTo>
                <a:lnTo>
                  <a:pt x="63" y="283"/>
                </a:lnTo>
                <a:lnTo>
                  <a:pt x="63" y="5"/>
                </a:lnTo>
                <a:cubicBezTo>
                  <a:pt x="53" y="5"/>
                  <a:pt x="43" y="5"/>
                  <a:pt x="33" y="5"/>
                </a:cubicBezTo>
                <a:lnTo>
                  <a:pt x="33" y="302"/>
                </a:lnTo>
                <a:cubicBezTo>
                  <a:pt x="113" y="299"/>
                  <a:pt x="202" y="318"/>
                  <a:pt x="282" y="361"/>
                </a:cubicBezTo>
                <a:close/>
              </a:path>
            </a:pathLst>
          </a:custGeom>
          <a:solidFill>
            <a:srgbClr val="02B9E7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7229881" y="327684"/>
            <a:ext cx="2922104" cy="7066392"/>
          </a:xfrm>
          <a:prstGeom prst="rect">
            <a:avLst/>
          </a:prstGeom>
          <a:solidFill>
            <a:srgbClr val="02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88330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 animBg="1"/>
      <p:bldP spid="1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TextBox 54"/>
          <p:cNvSpPr txBox="1"/>
          <p:nvPr/>
        </p:nvSpPr>
        <p:spPr>
          <a:xfrm>
            <a:off x="615626" y="945883"/>
            <a:ext cx="3943673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Diffie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-Hellman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9226" y="1228789"/>
                <a:ext cx="8826217" cy="5553143"/>
              </a:xfrm>
            </p:spPr>
            <p:txBody>
              <a:bodyPr>
                <a:noAutofit/>
              </a:bodyPr>
              <a:lstStyle/>
              <a:p>
                <a:pPr lvl="1">
                  <a:lnSpc>
                    <a:spcPct val="200000"/>
                  </a:lnSpc>
                </a:pPr>
                <a:r>
                  <a:rPr lang="en-US" altLang="zh-CN" dirty="0">
                    <a:latin typeface="+mn-ea"/>
                  </a:rPr>
                  <a:t>Diffie-Hellman</a:t>
                </a:r>
                <a:r>
                  <a:rPr lang="zh-CN" altLang="en-US" dirty="0">
                    <a:latin typeface="+mn-ea"/>
                  </a:rPr>
                  <a:t>算法的基础为有限域的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</a:rPr>
                  <a:t>离散对数运算</a:t>
                </a:r>
                <a:r>
                  <a:rPr lang="zh-CN" altLang="en-US" dirty="0">
                    <a:latin typeface="+mn-ea"/>
                  </a:rPr>
                  <a:t>。</a:t>
                </a:r>
                <a:endParaRPr lang="en-US" altLang="zh-CN" dirty="0">
                  <a:latin typeface="+mn-ea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zh-CN" altLang="en-US" dirty="0">
                    <a:latin typeface="+mn-ea"/>
                  </a:rPr>
                  <a:t>离散对数：如果对于一个整数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+mn-ea"/>
                  </a:rPr>
                  <a:t>和素数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+mn-ea"/>
                  </a:rPr>
                  <a:t>的一个原根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>
                    <a:latin typeface="+mn-ea"/>
                  </a:rPr>
                  <a:t>，可以找到一个唯一的指数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+mn-ea"/>
                  </a:rPr>
                  <a:t>，使得：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+mn-ea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+mn-ea"/>
                  </a:rPr>
                  <a:t>，那么，指数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+mn-ea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+mn-ea"/>
                  </a:rPr>
                  <a:t>的以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>
                    <a:latin typeface="+mn-ea"/>
                  </a:rPr>
                  <a:t>为基数的模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+mn-ea"/>
                  </a:rPr>
                  <a:t>的离散对数。</a:t>
                </a:r>
                <a:endParaRPr lang="en-US" altLang="zh-CN" dirty="0">
                  <a:latin typeface="+mn-ea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zh-CN" dirty="0" err="1">
                    <a:latin typeface="+mn-ea"/>
                  </a:rPr>
                  <a:t>Diffie</a:t>
                </a:r>
                <a:r>
                  <a:rPr lang="en-US" altLang="zh-CN" dirty="0">
                    <a:latin typeface="+mn-ea"/>
                  </a:rPr>
                  <a:t>-Hellman</a:t>
                </a:r>
                <a:r>
                  <a:rPr lang="zh-CN" altLang="en-US" dirty="0">
                    <a:latin typeface="+mn-ea"/>
                  </a:rPr>
                  <a:t>算法的有效性依赖于：已知大素数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+mn-ea"/>
                  </a:rPr>
                  <a:t>和原根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>
                    <a:latin typeface="+mn-ea"/>
                  </a:rPr>
                  <a:t>时，对给定的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+mn-ea"/>
                  </a:rPr>
                  <a:t>，要计算指数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+mn-ea"/>
                  </a:rPr>
                  <a:t>，是很困难的。而给定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+mn-ea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+mn-ea"/>
                  </a:rPr>
                  <a:t>却很容易。</a:t>
                </a:r>
              </a:p>
              <a:p>
                <a:pPr lvl="1">
                  <a:lnSpc>
                    <a:spcPct val="200000"/>
                  </a:lnSpc>
                </a:pPr>
                <a:endParaRPr lang="en-US" altLang="zh-CN" dirty="0">
                  <a:latin typeface="+mn-ea"/>
                </a:endParaRPr>
              </a:p>
              <a:p>
                <a:pPr lvl="1">
                  <a:lnSpc>
                    <a:spcPct val="200000"/>
                  </a:lnSpc>
                </a:pP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226" y="1228789"/>
                <a:ext cx="8826217" cy="5553143"/>
              </a:xfrm>
              <a:blipFill rotWithShape="0">
                <a:blip r:embed="rId2"/>
                <a:stretch>
                  <a:fillRect r="-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TextBox 54"/>
          <p:cNvSpPr txBox="1"/>
          <p:nvPr/>
        </p:nvSpPr>
        <p:spPr>
          <a:xfrm>
            <a:off x="615626" y="945883"/>
            <a:ext cx="3943673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Diffie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-Hellman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51845" y="2177890"/>
            <a:ext cx="1029351" cy="1151927"/>
            <a:chOff x="1114670" y="1696662"/>
            <a:chExt cx="1029351" cy="1151927"/>
          </a:xfrm>
        </p:grpSpPr>
        <p:pic>
          <p:nvPicPr>
            <p:cNvPr id="8" name="Picture 38" descr="EndUser_Female_Righ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210262" y="2036246"/>
              <a:ext cx="562848" cy="81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Box 38"/>
            <p:cNvSpPr txBox="1">
              <a:spLocks/>
            </p:cNvSpPr>
            <p:nvPr/>
          </p:nvSpPr>
          <p:spPr bwMode="auto">
            <a:xfrm>
              <a:off x="1114670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发送方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391026" y="2130043"/>
            <a:ext cx="1029351" cy="1240400"/>
            <a:chOff x="6981769" y="1696662"/>
            <a:chExt cx="1029351" cy="1240400"/>
          </a:xfrm>
        </p:grpSpPr>
        <p:pic>
          <p:nvPicPr>
            <p:cNvPr id="9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接收方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94706" y="3482596"/>
                <a:ext cx="14039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/>
                  <a:t>大随机数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06" y="3482596"/>
                <a:ext cx="14039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478" t="-31148" r="-3913" b="-42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429509" y="3983730"/>
                <a:ext cx="27765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09" y="3983730"/>
                <a:ext cx="2776594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6206402" y="3980717"/>
                <a:ext cx="27520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402" y="3980717"/>
                <a:ext cx="275209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6278766" y="3497660"/>
                <a:ext cx="14078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/>
                  <a:t>大随机数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66" y="3497660"/>
                <a:ext cx="140788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3420" t="-33333" r="-6494" b="-4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>
          <a:xfrm>
            <a:off x="199226" y="1228789"/>
            <a:ext cx="8826217" cy="803211"/>
          </a:xfrm>
        </p:spPr>
        <p:txBody>
          <a:bodyPr>
            <a:noAutofit/>
          </a:bodyPr>
          <a:lstStyle/>
          <a:p>
            <a:pPr marL="457200" lvl="1" indent="0">
              <a:lnSpc>
                <a:spcPct val="200000"/>
              </a:lnSpc>
              <a:buNone/>
            </a:pPr>
            <a:r>
              <a:rPr lang="en-US" altLang="zh-CN" dirty="0">
                <a:latin typeface="+mn-ea"/>
              </a:rPr>
              <a:t>Diffie-Hellman</a:t>
            </a:r>
            <a:r>
              <a:rPr lang="zh-CN" altLang="en-US" dirty="0">
                <a:latin typeface="+mn-ea"/>
              </a:rPr>
              <a:t>算法的步骤为：</a:t>
            </a:r>
            <a:endParaRPr lang="zh-CN" altLang="en-US" dirty="0"/>
          </a:p>
        </p:txBody>
      </p:sp>
      <p:sp>
        <p:nvSpPr>
          <p:cNvPr id="5" name="左右箭头 4"/>
          <p:cNvSpPr/>
          <p:nvPr/>
        </p:nvSpPr>
        <p:spPr>
          <a:xfrm>
            <a:off x="3013336" y="2817452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2898908" y="1963483"/>
                <a:ext cx="34020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200000"/>
                  </a:lnSpc>
                </a:pPr>
                <a:r>
                  <a:rPr lang="zh-CN" altLang="en-US" sz="2400" dirty="0">
                    <a:latin typeface="+mn-ea"/>
                  </a:rPr>
                  <a:t>协商大素数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08" y="1963483"/>
                <a:ext cx="3402040" cy="83099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3983811" y="4088939"/>
                <a:ext cx="722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811" y="4088939"/>
                <a:ext cx="722441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右箭头 49"/>
          <p:cNvSpPr/>
          <p:nvPr/>
        </p:nvSpPr>
        <p:spPr>
          <a:xfrm>
            <a:off x="3013336" y="4673714"/>
            <a:ext cx="2978705" cy="26968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左箭头 50"/>
          <p:cNvSpPr/>
          <p:nvPr/>
        </p:nvSpPr>
        <p:spPr>
          <a:xfrm>
            <a:off x="3013336" y="5334000"/>
            <a:ext cx="2978705" cy="279400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3983811" y="4846312"/>
                <a:ext cx="68582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811" y="4846312"/>
                <a:ext cx="685829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113990" y="5757780"/>
                <a:ext cx="419871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90" y="5757780"/>
                <a:ext cx="4198714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4896555" y="5754032"/>
                <a:ext cx="42474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55" y="5754032"/>
                <a:ext cx="4247445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/>
      <p:bldP spid="43" grpId="0"/>
      <p:bldP spid="44" grpId="0"/>
      <p:bldP spid="5" grpId="0" animBg="1"/>
      <p:bldP spid="47" grpId="0"/>
      <p:bldP spid="49" grpId="0"/>
      <p:bldP spid="50" grpId="0" animBg="1"/>
      <p:bldP spid="51" grpId="0" animBg="1"/>
      <p:bldP spid="52" grpId="0"/>
      <p:bldP spid="53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TextBox 54"/>
          <p:cNvSpPr txBox="1"/>
          <p:nvPr/>
        </p:nvSpPr>
        <p:spPr>
          <a:xfrm>
            <a:off x="615626" y="945883"/>
            <a:ext cx="3943673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Diffie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-Hellman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9226" y="1228789"/>
                <a:ext cx="8826217" cy="2543111"/>
              </a:xfrm>
            </p:spPr>
            <p:txBody>
              <a:bodyPr>
                <a:noAutofit/>
              </a:bodyPr>
              <a:lstStyle/>
              <a:p>
                <a:pPr lvl="1">
                  <a:lnSpc>
                    <a:spcPct val="200000"/>
                  </a:lnSpc>
                </a:pPr>
                <a:r>
                  <a:rPr lang="zh-CN" altLang="en-US" dirty="0">
                    <a:latin typeface="+mn-ea"/>
                  </a:rPr>
                  <a:t>大素数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>
                    <a:latin typeface="+mn-ea"/>
                  </a:rPr>
                  <a:t>的选取对算法的安全性影响很大，即系统的安全性取决于大素数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+mn-ea"/>
                  </a:rPr>
                  <a:t>的分解难度。</a:t>
                </a:r>
                <a:endParaRPr lang="en-US" altLang="zh-CN" dirty="0">
                  <a:latin typeface="+mn-ea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zh-CN" dirty="0" err="1">
                    <a:latin typeface="+mn-ea"/>
                  </a:rPr>
                  <a:t>Diffie</a:t>
                </a:r>
                <a:r>
                  <a:rPr lang="en-US" altLang="zh-CN" dirty="0">
                    <a:latin typeface="+mn-ea"/>
                  </a:rPr>
                  <a:t>-Hellman</a:t>
                </a:r>
                <a:r>
                  <a:rPr lang="zh-CN" altLang="en-US" dirty="0">
                    <a:latin typeface="+mn-ea"/>
                  </a:rPr>
                  <a:t>算法难以抵抗中间人攻击。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226" y="1228789"/>
                <a:ext cx="8826217" cy="25431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290299" y="4360418"/>
            <a:ext cx="1029351" cy="1151927"/>
            <a:chOff x="1114670" y="1696662"/>
            <a:chExt cx="1029351" cy="1151927"/>
          </a:xfrm>
        </p:grpSpPr>
        <p:pic>
          <p:nvPicPr>
            <p:cNvPr id="10" name="Picture 38" descr="EndUser_Female_Right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210262" y="2036246"/>
              <a:ext cx="562848" cy="81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38"/>
            <p:cNvSpPr txBox="1">
              <a:spLocks/>
            </p:cNvSpPr>
            <p:nvPr/>
          </p:nvSpPr>
          <p:spPr bwMode="auto">
            <a:xfrm>
              <a:off x="1114670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Alice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806182" y="4325576"/>
            <a:ext cx="1029351" cy="1240400"/>
            <a:chOff x="6981769" y="1696662"/>
            <a:chExt cx="1029351" cy="1240400"/>
          </a:xfrm>
        </p:grpSpPr>
        <p:pic>
          <p:nvPicPr>
            <p:cNvPr id="13" name="Picture 37" descr="EndUser_CiscoWork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19609" y="4508891"/>
            <a:ext cx="1006340" cy="1151944"/>
            <a:chOff x="3946660" y="4658418"/>
            <a:chExt cx="1113525" cy="1306826"/>
          </a:xfrm>
        </p:grpSpPr>
        <p:pic>
          <p:nvPicPr>
            <p:cNvPr id="19" name="Picture 5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168176" y="4658418"/>
              <a:ext cx="671029" cy="8916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" name="TextBox 38"/>
            <p:cNvSpPr txBox="1">
              <a:spLocks/>
            </p:cNvSpPr>
            <p:nvPr/>
          </p:nvSpPr>
          <p:spPr bwMode="auto">
            <a:xfrm>
              <a:off x="3946660" y="5523044"/>
              <a:ext cx="1113525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攻击者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357098" y="3874027"/>
                <a:ext cx="722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098" y="3874027"/>
                <a:ext cx="722441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右箭头 21"/>
          <p:cNvSpPr/>
          <p:nvPr/>
        </p:nvSpPr>
        <p:spPr>
          <a:xfrm>
            <a:off x="1386623" y="4424425"/>
            <a:ext cx="2418819" cy="30406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979462" y="3874027"/>
                <a:ext cx="7436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462" y="3874027"/>
                <a:ext cx="743600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箭头 23"/>
          <p:cNvSpPr/>
          <p:nvPr/>
        </p:nvSpPr>
        <p:spPr>
          <a:xfrm>
            <a:off x="5008987" y="4424425"/>
            <a:ext cx="2418819" cy="30406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箭头 24"/>
          <p:cNvSpPr/>
          <p:nvPr/>
        </p:nvSpPr>
        <p:spPr>
          <a:xfrm>
            <a:off x="5008987" y="5477731"/>
            <a:ext cx="2418819" cy="262669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816491" y="4990043"/>
                <a:ext cx="68582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491" y="4990043"/>
                <a:ext cx="685829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左箭头 26"/>
          <p:cNvSpPr/>
          <p:nvPr/>
        </p:nvSpPr>
        <p:spPr>
          <a:xfrm>
            <a:off x="1299421" y="5381011"/>
            <a:ext cx="2418819" cy="262669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106925" y="4893323"/>
                <a:ext cx="6766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925" y="4893323"/>
                <a:ext cx="676659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13990" y="5757780"/>
                <a:ext cx="7448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𝐴𝐸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90" y="5757780"/>
                <a:ext cx="744883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8045143" y="5643680"/>
                <a:ext cx="7701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143" y="5643680"/>
                <a:ext cx="770147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42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31028" y="2394692"/>
          <a:ext cx="8658228" cy="258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1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加密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数字签名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密钥交换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RSA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75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Diffie</a:t>
                      </a:r>
                      <a:r>
                        <a:rPr lang="en-US" altLang="zh-CN" sz="2800" dirty="0"/>
                        <a:t>-Hellman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DSS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33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99226" y="1815353"/>
            <a:ext cx="2278089" cy="2567439"/>
            <a:chOff x="1114670" y="1696662"/>
            <a:chExt cx="1029351" cy="1151927"/>
          </a:xfrm>
        </p:grpSpPr>
        <p:pic>
          <p:nvPicPr>
            <p:cNvPr id="7" name="Picture 38" descr="EndUser_Female_Righ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210262" y="2036246"/>
              <a:ext cx="562848" cy="81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38"/>
            <p:cNvSpPr txBox="1">
              <a:spLocks/>
            </p:cNvSpPr>
            <p:nvPr/>
          </p:nvSpPr>
          <p:spPr bwMode="auto">
            <a:xfrm>
              <a:off x="1114670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Alice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037172" y="278583"/>
            <a:ext cx="1335163" cy="1532915"/>
            <a:chOff x="6981769" y="1696662"/>
            <a:chExt cx="1029351" cy="1240400"/>
          </a:xfrm>
        </p:grpSpPr>
        <p:pic>
          <p:nvPicPr>
            <p:cNvPr id="10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pic>
        <p:nvPicPr>
          <p:cNvPr id="12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62" y="2306419"/>
            <a:ext cx="674787" cy="6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22" y="962368"/>
            <a:ext cx="674787" cy="6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左右箭头 13"/>
          <p:cNvSpPr/>
          <p:nvPr/>
        </p:nvSpPr>
        <p:spPr>
          <a:xfrm rot="20048156">
            <a:off x="2919559" y="2018095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077316" y="1304253"/>
            <a:ext cx="1335163" cy="1532915"/>
            <a:chOff x="6981769" y="1696662"/>
            <a:chExt cx="1029351" cy="1240400"/>
          </a:xfrm>
        </p:grpSpPr>
        <p:pic>
          <p:nvPicPr>
            <p:cNvPr id="20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pic>
        <p:nvPicPr>
          <p:cNvPr id="22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97" y="2735357"/>
            <a:ext cx="674787" cy="6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209" y="1984183"/>
            <a:ext cx="674787" cy="6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左右箭头 23"/>
          <p:cNvSpPr/>
          <p:nvPr/>
        </p:nvSpPr>
        <p:spPr>
          <a:xfrm rot="20528803">
            <a:off x="3139504" y="2536657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7167780" y="2310889"/>
            <a:ext cx="1335163" cy="1532915"/>
            <a:chOff x="6981769" y="1696662"/>
            <a:chExt cx="1029351" cy="1240400"/>
          </a:xfrm>
        </p:grpSpPr>
        <p:pic>
          <p:nvPicPr>
            <p:cNvPr id="26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pic>
        <p:nvPicPr>
          <p:cNvPr id="28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158" y="3067712"/>
            <a:ext cx="674787" cy="6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673" y="2990819"/>
            <a:ext cx="674787" cy="6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左右箭头 29"/>
          <p:cNvSpPr/>
          <p:nvPr/>
        </p:nvSpPr>
        <p:spPr>
          <a:xfrm>
            <a:off x="3197437" y="3323440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7191205" y="3258718"/>
            <a:ext cx="1335163" cy="1532915"/>
            <a:chOff x="6981769" y="1696662"/>
            <a:chExt cx="1029351" cy="1240400"/>
          </a:xfrm>
        </p:grpSpPr>
        <p:pic>
          <p:nvPicPr>
            <p:cNvPr id="32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pic>
        <p:nvPicPr>
          <p:cNvPr id="34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413" y="3425813"/>
            <a:ext cx="674787" cy="6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098" y="3938648"/>
            <a:ext cx="674787" cy="6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左右箭头 35"/>
          <p:cNvSpPr/>
          <p:nvPr/>
        </p:nvSpPr>
        <p:spPr>
          <a:xfrm rot="178251">
            <a:off x="3240123" y="3905016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7258440" y="4226910"/>
            <a:ext cx="1335163" cy="1532915"/>
            <a:chOff x="6981769" y="1696662"/>
            <a:chExt cx="1029351" cy="1240400"/>
          </a:xfrm>
        </p:grpSpPr>
        <p:pic>
          <p:nvPicPr>
            <p:cNvPr id="38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pic>
        <p:nvPicPr>
          <p:cNvPr id="40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051" y="3810139"/>
            <a:ext cx="674787" cy="6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333" y="4906840"/>
            <a:ext cx="674787" cy="6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左右箭头 41"/>
          <p:cNvSpPr/>
          <p:nvPr/>
        </p:nvSpPr>
        <p:spPr>
          <a:xfrm rot="617812">
            <a:off x="3212100" y="4606330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7244993" y="5221995"/>
            <a:ext cx="1335163" cy="1532915"/>
            <a:chOff x="6981769" y="1696662"/>
            <a:chExt cx="1029351" cy="1240400"/>
          </a:xfrm>
        </p:grpSpPr>
        <p:pic>
          <p:nvPicPr>
            <p:cNvPr id="44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pic>
        <p:nvPicPr>
          <p:cNvPr id="46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02" y="4226541"/>
            <a:ext cx="674787" cy="6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86" y="5901925"/>
            <a:ext cx="674787" cy="6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左右箭头 47"/>
          <p:cNvSpPr/>
          <p:nvPr/>
        </p:nvSpPr>
        <p:spPr>
          <a:xfrm rot="1073817">
            <a:off x="3277535" y="5358341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19" y="4699459"/>
            <a:ext cx="674787" cy="6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90" y="5172377"/>
            <a:ext cx="674787" cy="6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61" y="5706876"/>
            <a:ext cx="674787" cy="6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914" y="6146663"/>
            <a:ext cx="674787" cy="6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4588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000"/>
                            </p:stCondLst>
                            <p:childTnLst>
                              <p:par>
                                <p:cTn id="127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500"/>
                            </p:stCondLst>
                            <p:childTnLst>
                              <p:par>
                                <p:cTn id="1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000"/>
                            </p:stCondLst>
                            <p:childTnLst>
                              <p:par>
                                <p:cTn id="138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500"/>
                            </p:stCondLst>
                            <p:childTnLst>
                              <p:par>
                                <p:cTn id="150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000"/>
                            </p:stCondLst>
                            <p:childTnLst>
                              <p:par>
                                <p:cTn id="157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500"/>
                            </p:stCondLst>
                            <p:childTnLst>
                              <p:par>
                                <p:cTn id="164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000"/>
                            </p:stCondLst>
                            <p:childTnLst>
                              <p:par>
                                <p:cTn id="171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30" grpId="0" animBg="1"/>
      <p:bldP spid="36" grpId="0" animBg="1"/>
      <p:bldP spid="42" grpId="0" animBg="1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536" name="Picture 8" descr="“锁 png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313" y="2106893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0" name="Picture 12" descr="“锁 png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61" y="3404280"/>
            <a:ext cx="1112932" cy="111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23" y="4909332"/>
            <a:ext cx="674787" cy="6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861091" y="1815353"/>
            <a:ext cx="2278089" cy="2567439"/>
            <a:chOff x="1114670" y="1696662"/>
            <a:chExt cx="1029351" cy="1151927"/>
          </a:xfrm>
        </p:grpSpPr>
        <p:pic>
          <p:nvPicPr>
            <p:cNvPr id="21" name="Picture 38" descr="EndUser_Female_Right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1210262" y="2036246"/>
              <a:ext cx="562848" cy="81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38"/>
            <p:cNvSpPr txBox="1">
              <a:spLocks/>
            </p:cNvSpPr>
            <p:nvPr/>
          </p:nvSpPr>
          <p:spPr bwMode="auto">
            <a:xfrm>
              <a:off x="1114670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Alice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56442" y="1815352"/>
            <a:ext cx="2322782" cy="2743151"/>
            <a:chOff x="6981769" y="1696662"/>
            <a:chExt cx="1029351" cy="1240400"/>
          </a:xfrm>
        </p:grpSpPr>
        <p:pic>
          <p:nvPicPr>
            <p:cNvPr id="24" name="Picture 37" descr="EndUser_CiscoWorks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pic>
        <p:nvPicPr>
          <p:cNvPr id="26" name="Picture 8" descr="“锁 png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516" y="4558503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0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0.35 -0.00741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81481E-6 L -0.35782 0.0011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9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99226" y="1815353"/>
            <a:ext cx="2278089" cy="2567439"/>
            <a:chOff x="1114670" y="1696662"/>
            <a:chExt cx="1029351" cy="1151927"/>
          </a:xfrm>
        </p:grpSpPr>
        <p:pic>
          <p:nvPicPr>
            <p:cNvPr id="7" name="Picture 38" descr="EndUser_Female_Righ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210262" y="2036246"/>
              <a:ext cx="562848" cy="81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38"/>
            <p:cNvSpPr txBox="1">
              <a:spLocks/>
            </p:cNvSpPr>
            <p:nvPr/>
          </p:nvSpPr>
          <p:spPr bwMode="auto">
            <a:xfrm>
              <a:off x="1114670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Alice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046214" y="282438"/>
            <a:ext cx="1335163" cy="1532915"/>
            <a:chOff x="6981769" y="1696662"/>
            <a:chExt cx="1029351" cy="1240400"/>
          </a:xfrm>
        </p:grpSpPr>
        <p:pic>
          <p:nvPicPr>
            <p:cNvPr id="10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sp>
        <p:nvSpPr>
          <p:cNvPr id="14" name="左右箭头 13"/>
          <p:cNvSpPr/>
          <p:nvPr/>
        </p:nvSpPr>
        <p:spPr>
          <a:xfrm rot="20048156">
            <a:off x="2919559" y="2018095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077316" y="1304253"/>
            <a:ext cx="1335163" cy="1532915"/>
            <a:chOff x="6981769" y="1696662"/>
            <a:chExt cx="1029351" cy="1240400"/>
          </a:xfrm>
        </p:grpSpPr>
        <p:pic>
          <p:nvPicPr>
            <p:cNvPr id="20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sp>
        <p:nvSpPr>
          <p:cNvPr id="24" name="左右箭头 23"/>
          <p:cNvSpPr/>
          <p:nvPr/>
        </p:nvSpPr>
        <p:spPr>
          <a:xfrm rot="20528803">
            <a:off x="3139504" y="2536657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7167780" y="2310889"/>
            <a:ext cx="1335163" cy="1532915"/>
            <a:chOff x="6981769" y="1696662"/>
            <a:chExt cx="1029351" cy="1240400"/>
          </a:xfrm>
        </p:grpSpPr>
        <p:pic>
          <p:nvPicPr>
            <p:cNvPr id="26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sp>
        <p:nvSpPr>
          <p:cNvPr id="30" name="左右箭头 29"/>
          <p:cNvSpPr/>
          <p:nvPr/>
        </p:nvSpPr>
        <p:spPr>
          <a:xfrm>
            <a:off x="3197437" y="3323440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7191205" y="3258718"/>
            <a:ext cx="1335163" cy="1532915"/>
            <a:chOff x="6981769" y="1696662"/>
            <a:chExt cx="1029351" cy="1240400"/>
          </a:xfrm>
        </p:grpSpPr>
        <p:pic>
          <p:nvPicPr>
            <p:cNvPr id="32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sp>
        <p:nvSpPr>
          <p:cNvPr id="36" name="左右箭头 35"/>
          <p:cNvSpPr/>
          <p:nvPr/>
        </p:nvSpPr>
        <p:spPr>
          <a:xfrm rot="178251">
            <a:off x="3240123" y="3905016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7258440" y="4226910"/>
            <a:ext cx="1335163" cy="1532915"/>
            <a:chOff x="6981769" y="1696662"/>
            <a:chExt cx="1029351" cy="1240400"/>
          </a:xfrm>
        </p:grpSpPr>
        <p:pic>
          <p:nvPicPr>
            <p:cNvPr id="38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sp>
        <p:nvSpPr>
          <p:cNvPr id="42" name="左右箭头 41"/>
          <p:cNvSpPr/>
          <p:nvPr/>
        </p:nvSpPr>
        <p:spPr>
          <a:xfrm rot="617812">
            <a:off x="3212100" y="4606330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7244993" y="5221995"/>
            <a:ext cx="1335163" cy="1532915"/>
            <a:chOff x="6981769" y="1696662"/>
            <a:chExt cx="1029351" cy="1240400"/>
          </a:xfrm>
        </p:grpSpPr>
        <p:pic>
          <p:nvPicPr>
            <p:cNvPr id="44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sp>
        <p:nvSpPr>
          <p:cNvPr id="48" name="左右箭头 47"/>
          <p:cNvSpPr/>
          <p:nvPr/>
        </p:nvSpPr>
        <p:spPr>
          <a:xfrm rot="1073817">
            <a:off x="3277535" y="5358341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81" y="646002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51" y="1055098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211" y="1467171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948" y="2022360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252" y="2545576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10" y="3061140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632" y="3510953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597" y="3960747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88" y="4455037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249" y="4914387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309" y="5323298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80" y="5655404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59" y="4596892"/>
            <a:ext cx="674787" cy="6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04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0"/>
                            </p:stCondLst>
                            <p:childTnLst>
                              <p:par>
                                <p:cTn id="10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000"/>
                            </p:stCondLst>
                            <p:childTnLst>
                              <p:par>
                                <p:cTn id="10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500"/>
                            </p:stCondLst>
                            <p:childTnLst>
                              <p:par>
                                <p:cTn id="1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0"/>
                            </p:stCondLst>
                            <p:childTnLst>
                              <p:par>
                                <p:cTn id="1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30" grpId="0" animBg="1"/>
      <p:bldP spid="36" grpId="0" animBg="1"/>
      <p:bldP spid="42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99226" y="1815353"/>
            <a:ext cx="2278089" cy="2567439"/>
            <a:chOff x="1114670" y="1696662"/>
            <a:chExt cx="1029351" cy="1151927"/>
          </a:xfrm>
        </p:grpSpPr>
        <p:pic>
          <p:nvPicPr>
            <p:cNvPr id="7" name="Picture 38" descr="EndUser_Female_Righ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210262" y="2036246"/>
              <a:ext cx="562848" cy="81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38"/>
            <p:cNvSpPr txBox="1">
              <a:spLocks/>
            </p:cNvSpPr>
            <p:nvPr/>
          </p:nvSpPr>
          <p:spPr bwMode="auto">
            <a:xfrm>
              <a:off x="1114670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Alice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046214" y="282438"/>
            <a:ext cx="1335163" cy="1532915"/>
            <a:chOff x="6981769" y="1696662"/>
            <a:chExt cx="1029351" cy="1240400"/>
          </a:xfrm>
        </p:grpSpPr>
        <p:pic>
          <p:nvPicPr>
            <p:cNvPr id="10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sp>
        <p:nvSpPr>
          <p:cNvPr id="14" name="左右箭头 13"/>
          <p:cNvSpPr/>
          <p:nvPr/>
        </p:nvSpPr>
        <p:spPr>
          <a:xfrm rot="20048156">
            <a:off x="2919559" y="2018095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077316" y="1304253"/>
            <a:ext cx="1335163" cy="1532915"/>
            <a:chOff x="6981769" y="1696662"/>
            <a:chExt cx="1029351" cy="1240400"/>
          </a:xfrm>
        </p:grpSpPr>
        <p:pic>
          <p:nvPicPr>
            <p:cNvPr id="20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sp>
        <p:nvSpPr>
          <p:cNvPr id="24" name="左右箭头 23"/>
          <p:cNvSpPr/>
          <p:nvPr/>
        </p:nvSpPr>
        <p:spPr>
          <a:xfrm rot="20528803">
            <a:off x="3139504" y="2536657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7167780" y="2310889"/>
            <a:ext cx="1335163" cy="1532915"/>
            <a:chOff x="6981769" y="1696662"/>
            <a:chExt cx="1029351" cy="1240400"/>
          </a:xfrm>
        </p:grpSpPr>
        <p:pic>
          <p:nvPicPr>
            <p:cNvPr id="26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sp>
        <p:nvSpPr>
          <p:cNvPr id="30" name="左右箭头 29"/>
          <p:cNvSpPr/>
          <p:nvPr/>
        </p:nvSpPr>
        <p:spPr>
          <a:xfrm>
            <a:off x="3197437" y="3323440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7191205" y="3258718"/>
            <a:ext cx="1335163" cy="1532915"/>
            <a:chOff x="6981769" y="1696662"/>
            <a:chExt cx="1029351" cy="1240400"/>
          </a:xfrm>
        </p:grpSpPr>
        <p:pic>
          <p:nvPicPr>
            <p:cNvPr id="32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sp>
        <p:nvSpPr>
          <p:cNvPr id="36" name="左右箭头 35"/>
          <p:cNvSpPr/>
          <p:nvPr/>
        </p:nvSpPr>
        <p:spPr>
          <a:xfrm rot="178251">
            <a:off x="3240123" y="3905016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7258440" y="4226910"/>
            <a:ext cx="1335163" cy="1532915"/>
            <a:chOff x="6981769" y="1696662"/>
            <a:chExt cx="1029351" cy="1240400"/>
          </a:xfrm>
        </p:grpSpPr>
        <p:pic>
          <p:nvPicPr>
            <p:cNvPr id="38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sp>
        <p:nvSpPr>
          <p:cNvPr id="42" name="左右箭头 41"/>
          <p:cNvSpPr/>
          <p:nvPr/>
        </p:nvSpPr>
        <p:spPr>
          <a:xfrm rot="617812">
            <a:off x="3212100" y="4606330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7244993" y="5221995"/>
            <a:ext cx="1335163" cy="1532915"/>
            <a:chOff x="6981769" y="1696662"/>
            <a:chExt cx="1029351" cy="1240400"/>
          </a:xfrm>
        </p:grpSpPr>
        <p:pic>
          <p:nvPicPr>
            <p:cNvPr id="44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sp>
        <p:nvSpPr>
          <p:cNvPr id="48" name="左右箭头 47"/>
          <p:cNvSpPr/>
          <p:nvPr/>
        </p:nvSpPr>
        <p:spPr>
          <a:xfrm rot="1073817">
            <a:off x="3277535" y="5358341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0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59" y="4596892"/>
            <a:ext cx="674787" cy="6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“锁 png”的图片搜索结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142" y="326404"/>
            <a:ext cx="1112932" cy="111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“锁 png”的图片搜索结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142" y="1369027"/>
            <a:ext cx="1112932" cy="111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“锁 png”的图片搜索结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41" y="2485147"/>
            <a:ext cx="1112932" cy="111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“锁 png”的图片搜索结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80" y="3582863"/>
            <a:ext cx="1112932" cy="111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2" descr="“锁 png”的图片搜索结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04" y="4633254"/>
            <a:ext cx="1112932" cy="111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“锁 png”的图片搜索结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41" y="5641934"/>
            <a:ext cx="1112932" cy="111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5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30" grpId="0" animBg="1"/>
      <p:bldP spid="36" grpId="0" animBg="1"/>
      <p:bldP spid="42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99226" y="1815353"/>
            <a:ext cx="2278089" cy="2567439"/>
            <a:chOff x="1114670" y="1696662"/>
            <a:chExt cx="1029351" cy="1151927"/>
          </a:xfrm>
        </p:grpSpPr>
        <p:pic>
          <p:nvPicPr>
            <p:cNvPr id="7" name="Picture 38" descr="EndUser_Female_Righ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210262" y="2036246"/>
              <a:ext cx="562848" cy="81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38"/>
            <p:cNvSpPr txBox="1">
              <a:spLocks/>
            </p:cNvSpPr>
            <p:nvPr/>
          </p:nvSpPr>
          <p:spPr bwMode="auto">
            <a:xfrm>
              <a:off x="1114670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Alice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046214" y="282438"/>
            <a:ext cx="1335163" cy="1532915"/>
            <a:chOff x="6981769" y="1696662"/>
            <a:chExt cx="1029351" cy="1240400"/>
          </a:xfrm>
        </p:grpSpPr>
        <p:pic>
          <p:nvPicPr>
            <p:cNvPr id="10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sp>
        <p:nvSpPr>
          <p:cNvPr id="14" name="左右箭头 13"/>
          <p:cNvSpPr/>
          <p:nvPr/>
        </p:nvSpPr>
        <p:spPr>
          <a:xfrm rot="20048156">
            <a:off x="2919559" y="2018095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077316" y="1304253"/>
            <a:ext cx="1335163" cy="1532915"/>
            <a:chOff x="6981769" y="1696662"/>
            <a:chExt cx="1029351" cy="1240400"/>
          </a:xfrm>
        </p:grpSpPr>
        <p:pic>
          <p:nvPicPr>
            <p:cNvPr id="20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sp>
        <p:nvSpPr>
          <p:cNvPr id="24" name="左右箭头 23"/>
          <p:cNvSpPr/>
          <p:nvPr/>
        </p:nvSpPr>
        <p:spPr>
          <a:xfrm rot="20528803">
            <a:off x="3139504" y="2536657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7167780" y="2310889"/>
            <a:ext cx="1335163" cy="1532915"/>
            <a:chOff x="6981769" y="1696662"/>
            <a:chExt cx="1029351" cy="1240400"/>
          </a:xfrm>
        </p:grpSpPr>
        <p:pic>
          <p:nvPicPr>
            <p:cNvPr id="26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sp>
        <p:nvSpPr>
          <p:cNvPr id="30" name="左右箭头 29"/>
          <p:cNvSpPr/>
          <p:nvPr/>
        </p:nvSpPr>
        <p:spPr>
          <a:xfrm>
            <a:off x="3197437" y="3323440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7191205" y="3258718"/>
            <a:ext cx="1335163" cy="1532915"/>
            <a:chOff x="6981769" y="1696662"/>
            <a:chExt cx="1029351" cy="1240400"/>
          </a:xfrm>
        </p:grpSpPr>
        <p:pic>
          <p:nvPicPr>
            <p:cNvPr id="32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sp>
        <p:nvSpPr>
          <p:cNvPr id="36" name="左右箭头 35"/>
          <p:cNvSpPr/>
          <p:nvPr/>
        </p:nvSpPr>
        <p:spPr>
          <a:xfrm rot="178251">
            <a:off x="3240123" y="3905016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7258440" y="4226910"/>
            <a:ext cx="1335163" cy="1532915"/>
            <a:chOff x="6981769" y="1696662"/>
            <a:chExt cx="1029351" cy="1240400"/>
          </a:xfrm>
        </p:grpSpPr>
        <p:pic>
          <p:nvPicPr>
            <p:cNvPr id="38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sp>
        <p:nvSpPr>
          <p:cNvPr id="42" name="左右箭头 41"/>
          <p:cNvSpPr/>
          <p:nvPr/>
        </p:nvSpPr>
        <p:spPr>
          <a:xfrm rot="617812">
            <a:off x="3212100" y="4606330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7244993" y="5221995"/>
            <a:ext cx="1335163" cy="1532915"/>
            <a:chOff x="6981769" y="1696662"/>
            <a:chExt cx="1029351" cy="1240400"/>
          </a:xfrm>
        </p:grpSpPr>
        <p:pic>
          <p:nvPicPr>
            <p:cNvPr id="44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sp>
        <p:nvSpPr>
          <p:cNvPr id="48" name="左右箭头 47"/>
          <p:cNvSpPr/>
          <p:nvPr/>
        </p:nvSpPr>
        <p:spPr>
          <a:xfrm rot="1073817">
            <a:off x="3277535" y="5358341"/>
            <a:ext cx="2978705" cy="255649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81" y="646002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51" y="1055098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211" y="1467171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948" y="2022360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252" y="2545576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10" y="3061140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632" y="3510953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597" y="3960747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88" y="4455037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249" y="4914387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309" y="5323298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“锁 png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80" y="5655404"/>
            <a:ext cx="1031128" cy="1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59" y="4596892"/>
            <a:ext cx="674787" cy="6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“锁 png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142" y="326404"/>
            <a:ext cx="1112932" cy="111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“锁 png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142" y="1369027"/>
            <a:ext cx="1112932" cy="111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“锁 png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41" y="2485147"/>
            <a:ext cx="1112932" cy="111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“锁 png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80" y="3582863"/>
            <a:ext cx="1112932" cy="111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2" descr="“锁 png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04" y="4633254"/>
            <a:ext cx="1112932" cy="111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2" descr="“锁 png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41" y="5641934"/>
            <a:ext cx="1112932" cy="111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78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4"/>
          <p:cNvSpPr txBox="1"/>
          <p:nvPr/>
        </p:nvSpPr>
        <p:spPr>
          <a:xfrm>
            <a:off x="615627" y="945883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98"/>
          <a:stretch/>
        </p:blipFill>
        <p:spPr>
          <a:xfrm>
            <a:off x="1336862" y="3147874"/>
            <a:ext cx="5905500" cy="358961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5627" y="1527616"/>
            <a:ext cx="78665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RSA</a:t>
            </a:r>
            <a:r>
              <a:rPr lang="zh-CN" altLang="en-US" sz="2800" dirty="0"/>
              <a:t>算法是</a:t>
            </a:r>
            <a:r>
              <a:rPr lang="en-US" altLang="zh-CN" sz="2800" dirty="0"/>
              <a:t>1978</a:t>
            </a:r>
            <a:r>
              <a:rPr lang="zh-CN" altLang="en-US" sz="2800" dirty="0"/>
              <a:t>年由</a:t>
            </a:r>
            <a:r>
              <a:rPr lang="en-US" altLang="zh-CN" sz="2800" dirty="0" err="1"/>
              <a:t>Rivest</a:t>
            </a:r>
            <a:r>
              <a:rPr lang="zh-CN" altLang="en-US" sz="2800" dirty="0"/>
              <a:t>、</a:t>
            </a:r>
            <a:r>
              <a:rPr lang="en-US" altLang="zh-CN" sz="2800" dirty="0"/>
              <a:t>Shamir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Adleman</a:t>
            </a:r>
            <a:r>
              <a:rPr lang="zh-CN" altLang="en-US" sz="2800" dirty="0"/>
              <a:t>提出，基于数论的算法，并用他们三人的名字的首字母来命名。</a:t>
            </a:r>
          </a:p>
        </p:txBody>
      </p:sp>
    </p:spTree>
    <p:extLst>
      <p:ext uri="{BB962C8B-B14F-4D97-AF65-F5344CB8AC3E}">
        <p14:creationId xmlns:p14="http://schemas.microsoft.com/office/powerpoint/2010/main" val="341037332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2865342" y="1524002"/>
            <a:ext cx="2769018" cy="6214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2865342" y="3020264"/>
            <a:ext cx="2769018" cy="6214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数字签名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2865342" y="4516526"/>
            <a:ext cx="2769018" cy="6214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认证技术</a:t>
            </a:r>
          </a:p>
        </p:txBody>
      </p:sp>
    </p:spTree>
    <p:extLst>
      <p:ext uri="{BB962C8B-B14F-4D97-AF65-F5344CB8AC3E}">
        <p14:creationId xmlns:p14="http://schemas.microsoft.com/office/powerpoint/2010/main" val="1730481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TextBox 54"/>
          <p:cNvSpPr txBox="1"/>
          <p:nvPr/>
        </p:nvSpPr>
        <p:spPr>
          <a:xfrm>
            <a:off x="615627" y="945883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083762" y="285281"/>
            <a:ext cx="3361765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RSA</a:t>
            </a:r>
            <a:r>
              <a:rPr lang="zh-CN" altLang="en-US" sz="2800" b="1" dirty="0">
                <a:solidFill>
                  <a:schemeClr val="tx1"/>
                </a:solidFill>
              </a:rPr>
              <a:t>的理论基础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37818" y="2864223"/>
            <a:ext cx="2124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大素数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407024" y="2848833"/>
                <a:ext cx="3272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024" y="2848833"/>
                <a:ext cx="327204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717880" y="2864223"/>
                <a:ext cx="32662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80" y="2864223"/>
                <a:ext cx="32662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乘号 8"/>
          <p:cNvSpPr/>
          <p:nvPr/>
        </p:nvSpPr>
        <p:spPr>
          <a:xfrm>
            <a:off x="2849536" y="2848833"/>
            <a:ext cx="609793" cy="67174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于号 9"/>
          <p:cNvSpPr/>
          <p:nvPr/>
        </p:nvSpPr>
        <p:spPr>
          <a:xfrm>
            <a:off x="4303059" y="2935923"/>
            <a:ext cx="766483" cy="49244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328093" y="2864223"/>
                <a:ext cx="33560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093" y="2864223"/>
                <a:ext cx="335605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54"/>
          <p:cNvSpPr txBox="1"/>
          <p:nvPr/>
        </p:nvSpPr>
        <p:spPr>
          <a:xfrm>
            <a:off x="6353127" y="2233648"/>
            <a:ext cx="1975173" cy="1404549"/>
          </a:xfrm>
          <a:prstGeom prst="irregularSeal1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73656" y="4443935"/>
            <a:ext cx="2124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418932" y="4443935"/>
                <a:ext cx="33560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32" y="4443935"/>
                <a:ext cx="335605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等于号 22"/>
          <p:cNvSpPr/>
          <p:nvPr/>
        </p:nvSpPr>
        <p:spPr>
          <a:xfrm>
            <a:off x="2873224" y="4425997"/>
            <a:ext cx="766483" cy="49244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017237" y="4411942"/>
                <a:ext cx="2660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237" y="4411942"/>
                <a:ext cx="26609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乘号 25"/>
          <p:cNvSpPr/>
          <p:nvPr/>
        </p:nvSpPr>
        <p:spPr>
          <a:xfrm>
            <a:off x="4459749" y="4411942"/>
            <a:ext cx="609793" cy="67174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359454" y="4408758"/>
                <a:ext cx="2660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54" y="4408758"/>
                <a:ext cx="266098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54"/>
          <p:cNvSpPr txBox="1"/>
          <p:nvPr/>
        </p:nvSpPr>
        <p:spPr>
          <a:xfrm>
            <a:off x="6546938" y="3852264"/>
            <a:ext cx="1587550" cy="1577428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</a:t>
            </a:r>
          </a:p>
        </p:txBody>
      </p:sp>
      <p:sp>
        <p:nvSpPr>
          <p:cNvPr id="33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5627" y="1491830"/>
            <a:ext cx="7866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任意一个数，都存在且唯一的一对素因子分解，即，</a:t>
            </a:r>
            <a:r>
              <a:rPr lang="en-US" altLang="zh-CN" sz="2800" dirty="0">
                <a:solidFill>
                  <a:srgbClr val="6600FF"/>
                </a:solidFill>
                <a:latin typeface="+mn-ea"/>
              </a:rPr>
              <a:t>n=p</a:t>
            </a:r>
            <a:r>
              <a:rPr lang="zh-CN" altLang="en-US" sz="2800" dirty="0">
                <a:solidFill>
                  <a:srgbClr val="6600FF"/>
                </a:solidFill>
                <a:latin typeface="+mn-ea"/>
              </a:rPr>
              <a:t>*</a:t>
            </a:r>
            <a:r>
              <a:rPr lang="en-US" altLang="zh-CN" sz="2800" dirty="0">
                <a:solidFill>
                  <a:srgbClr val="6600FF"/>
                </a:solidFill>
                <a:latin typeface="+mn-ea"/>
              </a:rPr>
              <a:t>q</a:t>
            </a:r>
            <a:endParaRPr lang="zh-CN" altLang="en-US" sz="2800" dirty="0"/>
          </a:p>
        </p:txBody>
      </p:sp>
      <p:sp>
        <p:nvSpPr>
          <p:cNvPr id="35" name="圆角矩形 34"/>
          <p:cNvSpPr/>
          <p:nvPr/>
        </p:nvSpPr>
        <p:spPr>
          <a:xfrm>
            <a:off x="989982" y="5518648"/>
            <a:ext cx="4789326" cy="5759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大数的素因子分解问题</a:t>
            </a:r>
          </a:p>
        </p:txBody>
      </p:sp>
    </p:spTree>
    <p:extLst>
      <p:ext uri="{BB962C8B-B14F-4D97-AF65-F5344CB8AC3E}">
        <p14:creationId xmlns:p14="http://schemas.microsoft.com/office/powerpoint/2010/main" val="135161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12" grpId="0"/>
      <p:bldP spid="9" grpId="0" animBg="1"/>
      <p:bldP spid="10" grpId="0" animBg="1"/>
      <p:bldP spid="19" grpId="0"/>
      <p:bldP spid="20" grpId="0" animBg="1"/>
      <p:bldP spid="21" grpId="0"/>
      <p:bldP spid="22" grpId="0"/>
      <p:bldP spid="23" grpId="0" animBg="1"/>
      <p:bldP spid="24" grpId="0"/>
      <p:bldP spid="26" grpId="0" animBg="1"/>
      <p:bldP spid="27" grpId="0"/>
      <p:bldP spid="28" grpId="0" animBg="1"/>
      <p:bldP spid="34" grpId="0" build="p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TextBox 54"/>
          <p:cNvSpPr txBox="1"/>
          <p:nvPr/>
        </p:nvSpPr>
        <p:spPr>
          <a:xfrm>
            <a:off x="615627" y="945883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33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083762" y="285281"/>
            <a:ext cx="3361765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RSA</a:t>
            </a:r>
            <a:r>
              <a:rPr lang="zh-CN" altLang="en-US" sz="2800" b="1" dirty="0">
                <a:solidFill>
                  <a:schemeClr val="tx1"/>
                </a:solidFill>
              </a:rPr>
              <a:t>的理论基础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F13B27-0AD7-4AAC-98C0-3C5316759037}"/>
              </a:ext>
            </a:extLst>
          </p:cNvPr>
          <p:cNvSpPr/>
          <p:nvPr/>
        </p:nvSpPr>
        <p:spPr>
          <a:xfrm>
            <a:off x="615627" y="1790652"/>
            <a:ext cx="78665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欧拉函数</a:t>
            </a:r>
            <a:r>
              <a:rPr lang="en-US" altLang="zh-CN" sz="2800" dirty="0">
                <a:solidFill>
                  <a:srgbClr val="6600FF"/>
                </a:solidFill>
                <a:latin typeface="+mn-ea"/>
              </a:rPr>
              <a:t>φ(n)</a:t>
            </a:r>
            <a:r>
              <a:rPr lang="zh-CN" altLang="en-US" sz="2800" dirty="0"/>
              <a:t>：小于</a:t>
            </a:r>
            <a:r>
              <a:rPr lang="en-US" altLang="zh-CN" sz="2800" dirty="0">
                <a:solidFill>
                  <a:srgbClr val="6600FF"/>
                </a:solidFill>
                <a:latin typeface="+mn-ea"/>
              </a:rPr>
              <a:t>n</a:t>
            </a:r>
            <a:r>
              <a:rPr lang="zh-CN" altLang="en-US" sz="2800" dirty="0"/>
              <a:t>且与</a:t>
            </a:r>
            <a:r>
              <a:rPr lang="en-US" altLang="zh-CN" sz="2800" dirty="0">
                <a:solidFill>
                  <a:srgbClr val="6600FF"/>
                </a:solidFill>
                <a:latin typeface="+mn-ea"/>
              </a:rPr>
              <a:t>n</a:t>
            </a:r>
            <a:r>
              <a:rPr lang="zh-CN" altLang="en-US" sz="2800" dirty="0"/>
              <a:t>互素的整数的个数。</a:t>
            </a:r>
            <a:endParaRPr lang="en-US" altLang="zh-CN" sz="2800" dirty="0"/>
          </a:p>
          <a:p>
            <a:r>
              <a:rPr lang="zh-CN" altLang="en-US" sz="2800" dirty="0"/>
              <a:t>素数的欧拉函数呢？</a:t>
            </a:r>
            <a:r>
              <a:rPr lang="en-US" altLang="zh-CN" sz="2800" dirty="0">
                <a:solidFill>
                  <a:srgbClr val="6600FF"/>
                </a:solidFill>
                <a:latin typeface="+mn-ea"/>
              </a:rPr>
              <a:t>p=</a:t>
            </a:r>
            <a:r>
              <a:rPr lang="en-US" altLang="zh-CN" sz="2800" dirty="0"/>
              <a:t>3</a:t>
            </a:r>
            <a:r>
              <a:rPr lang="zh-CN" altLang="en-US" sz="2800" dirty="0"/>
              <a:t>？</a:t>
            </a:r>
            <a:r>
              <a:rPr lang="en-US" altLang="zh-CN" sz="2800" dirty="0">
                <a:solidFill>
                  <a:srgbClr val="6600FF"/>
                </a:solidFill>
                <a:latin typeface="+mn-ea"/>
              </a:rPr>
              <a:t>q=</a:t>
            </a:r>
            <a:r>
              <a:rPr lang="en-US" altLang="zh-CN" sz="2800" dirty="0"/>
              <a:t>7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r>
              <a:rPr lang="en-US" altLang="zh-CN" sz="2800" dirty="0"/>
              <a:t>φ(3)</a:t>
            </a:r>
            <a:r>
              <a:rPr lang="zh-CN" altLang="en-US" sz="2800" dirty="0"/>
              <a:t>：</a:t>
            </a:r>
            <a:r>
              <a:rPr lang="en-US" altLang="zh-CN" sz="2800" dirty="0"/>
              <a:t>1, 2</a:t>
            </a:r>
            <a:endParaRPr lang="zh-CN" altLang="en-US" sz="2800" dirty="0"/>
          </a:p>
          <a:p>
            <a:r>
              <a:rPr lang="en-US" altLang="zh-CN" sz="2800" dirty="0"/>
              <a:t>φ(7)</a:t>
            </a:r>
            <a:r>
              <a:rPr lang="zh-CN" altLang="en-US" sz="2800" dirty="0"/>
              <a:t>：</a:t>
            </a:r>
            <a:r>
              <a:rPr lang="en-US" altLang="zh-CN" sz="2800" dirty="0"/>
              <a:t>1, 2, 3, 4, 5, 6</a:t>
            </a:r>
          </a:p>
          <a:p>
            <a:r>
              <a:rPr lang="en-US" altLang="zh-CN" sz="2800" dirty="0">
                <a:solidFill>
                  <a:srgbClr val="6600FF"/>
                </a:solidFill>
                <a:latin typeface="+mn-ea"/>
              </a:rPr>
              <a:t>φ(p)=p-1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6600FF"/>
                </a:solidFill>
                <a:latin typeface="+mn-ea"/>
              </a:rPr>
              <a:t>φ(q)=q-1,</a:t>
            </a:r>
          </a:p>
          <a:p>
            <a:r>
              <a:rPr lang="zh-CN" altLang="en-US" sz="2800" dirty="0"/>
              <a:t>可以证明</a:t>
            </a:r>
            <a:r>
              <a:rPr lang="en-US" altLang="zh-CN" sz="2800" dirty="0">
                <a:solidFill>
                  <a:srgbClr val="6600FF"/>
                </a:solidFill>
                <a:latin typeface="+mn-ea"/>
              </a:rPr>
              <a:t>φ(p*q)=(p-1)(q-1)</a:t>
            </a:r>
            <a:endParaRPr lang="zh-CN" altLang="en-US" sz="2800" dirty="0"/>
          </a:p>
          <a:p>
            <a:r>
              <a:rPr lang="zh-CN" altLang="en-US" sz="2800" dirty="0"/>
              <a:t>而任意一个合数</a:t>
            </a:r>
            <a:r>
              <a:rPr lang="en-US" altLang="zh-CN" sz="2800" dirty="0">
                <a:solidFill>
                  <a:srgbClr val="6600FF"/>
                </a:solidFill>
                <a:latin typeface="+mn-ea"/>
              </a:rPr>
              <a:t>n</a:t>
            </a:r>
            <a:r>
              <a:rPr lang="zh-CN" altLang="en-US" sz="2800" dirty="0"/>
              <a:t>都可以分解为唯一的一对素数的乘积，即</a:t>
            </a:r>
            <a:r>
              <a:rPr lang="en-US" altLang="zh-CN" sz="2800" dirty="0">
                <a:solidFill>
                  <a:srgbClr val="6600FF"/>
                </a:solidFill>
                <a:latin typeface="+mn-ea"/>
              </a:rPr>
              <a:t>n=p*q</a:t>
            </a:r>
            <a:r>
              <a:rPr lang="zh-CN" altLang="en-US" sz="2800" dirty="0"/>
              <a:t>，因此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6600FF"/>
                </a:solidFill>
                <a:latin typeface="+mn-ea"/>
              </a:rPr>
              <a:t>n</a:t>
            </a:r>
            <a:r>
              <a:rPr lang="zh-CN" altLang="en-US" sz="2800" dirty="0"/>
              <a:t>的欧拉函数为</a:t>
            </a:r>
            <a:r>
              <a:rPr lang="en-US" altLang="zh-CN" sz="2800" dirty="0">
                <a:solidFill>
                  <a:srgbClr val="6600FF"/>
                </a:solidFill>
                <a:latin typeface="+mn-ea"/>
              </a:rPr>
              <a:t>φ(n)=(p-1)(q-1)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063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TextBox 54"/>
          <p:cNvSpPr txBox="1"/>
          <p:nvPr/>
        </p:nvSpPr>
        <p:spPr>
          <a:xfrm>
            <a:off x="615627" y="945883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33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083762" y="285281"/>
            <a:ext cx="3361765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RSA</a:t>
            </a:r>
            <a:r>
              <a:rPr lang="zh-CN" altLang="en-US" sz="2800" b="1" dirty="0">
                <a:solidFill>
                  <a:schemeClr val="tx1"/>
                </a:solidFill>
              </a:rPr>
              <a:t>的理论基础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352615" y="2017059"/>
                <a:ext cx="346229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615" y="2017059"/>
                <a:ext cx="3462294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302350" y="3595300"/>
                <a:ext cx="346229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350" y="3595300"/>
                <a:ext cx="3462294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54"/>
          <p:cNvSpPr txBox="1"/>
          <p:nvPr/>
        </p:nvSpPr>
        <p:spPr>
          <a:xfrm>
            <a:off x="5062209" y="1668727"/>
            <a:ext cx="1975173" cy="1404549"/>
          </a:xfrm>
          <a:prstGeom prst="irregularSeal1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</a:t>
            </a:r>
          </a:p>
        </p:txBody>
      </p:sp>
      <p:sp>
        <p:nvSpPr>
          <p:cNvPr id="12" name="TextBox 54"/>
          <p:cNvSpPr txBox="1"/>
          <p:nvPr/>
        </p:nvSpPr>
        <p:spPr>
          <a:xfrm>
            <a:off x="5256020" y="3514472"/>
            <a:ext cx="1587550" cy="1577428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662817" y="5091900"/>
            <a:ext cx="2741359" cy="57594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离散对数问题</a:t>
            </a:r>
          </a:p>
        </p:txBody>
      </p:sp>
    </p:spTree>
    <p:extLst>
      <p:ext uri="{BB962C8B-B14F-4D97-AF65-F5344CB8AC3E}">
        <p14:creationId xmlns:p14="http://schemas.microsoft.com/office/powerpoint/2010/main" val="259683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TextBox 54"/>
          <p:cNvSpPr txBox="1"/>
          <p:nvPr/>
        </p:nvSpPr>
        <p:spPr>
          <a:xfrm>
            <a:off x="615627" y="945883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33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083762" y="285281"/>
            <a:ext cx="3361765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RSA</a:t>
            </a:r>
            <a:r>
              <a:rPr lang="zh-CN" altLang="en-US" sz="2800" b="1" dirty="0">
                <a:solidFill>
                  <a:schemeClr val="tx1"/>
                </a:solidFill>
              </a:rPr>
              <a:t>的理论基础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33587" y="4209116"/>
            <a:ext cx="3151058" cy="5849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RSA</a:t>
            </a:r>
            <a:r>
              <a:rPr lang="zh-CN" altLang="en-US" sz="2800" b="1" dirty="0">
                <a:solidFill>
                  <a:schemeClr val="tx1"/>
                </a:solidFill>
              </a:rPr>
              <a:t>的算法组成：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462863" y="4957324"/>
            <a:ext cx="2741359" cy="59218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数据解密方法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462863" y="4205193"/>
            <a:ext cx="2741359" cy="5759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密钥产生方法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282440" y="4205193"/>
            <a:ext cx="2666723" cy="5888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数据加密方法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33587" y="1730419"/>
            <a:ext cx="4019540" cy="5849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RSA</a:t>
            </a:r>
            <a:r>
              <a:rPr lang="zh-CN" altLang="en-US" sz="2800" b="1" dirty="0">
                <a:solidFill>
                  <a:schemeClr val="tx1"/>
                </a:solidFill>
              </a:rPr>
              <a:t>涉及两个单向函数：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5693412" y="2608414"/>
            <a:ext cx="2741359" cy="57594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离散对数问题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43286" y="2608413"/>
            <a:ext cx="4789326" cy="5759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大数的素因子分解问题</a:t>
            </a:r>
          </a:p>
        </p:txBody>
      </p:sp>
    </p:spTree>
    <p:extLst>
      <p:ext uri="{BB962C8B-B14F-4D97-AF65-F5344CB8AC3E}">
        <p14:creationId xmlns:p14="http://schemas.microsoft.com/office/powerpoint/2010/main" val="398497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TextBox 54"/>
          <p:cNvSpPr txBox="1"/>
          <p:nvPr/>
        </p:nvSpPr>
        <p:spPr>
          <a:xfrm>
            <a:off x="615627" y="945883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29456" y="1527616"/>
            <a:ext cx="2920568" cy="5759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1. </a:t>
            </a:r>
            <a:r>
              <a:rPr lang="zh-CN" altLang="en-US" sz="2800" b="1" dirty="0">
                <a:solidFill>
                  <a:schemeClr val="tx1"/>
                </a:solidFill>
              </a:rPr>
              <a:t>密钥产生方法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210206" y="1909482"/>
            <a:ext cx="8826217" cy="4811994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altLang="zh-CN" dirty="0">
                <a:latin typeface="+mn-ea"/>
              </a:rPr>
              <a:t>(1) </a:t>
            </a:r>
            <a:r>
              <a:rPr lang="zh-CN" altLang="en-US" dirty="0">
                <a:latin typeface="+mn-ea"/>
              </a:rPr>
              <a:t>取两个随机</a:t>
            </a:r>
            <a:r>
              <a:rPr lang="zh-CN" altLang="en-US" dirty="0">
                <a:solidFill>
                  <a:srgbClr val="6600FF"/>
                </a:solidFill>
                <a:latin typeface="+mn-ea"/>
              </a:rPr>
              <a:t>大素数</a:t>
            </a:r>
            <a:r>
              <a:rPr lang="en-US" altLang="zh-CN" i="1" dirty="0">
                <a:solidFill>
                  <a:srgbClr val="FF0066"/>
                </a:solidFill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i="1" dirty="0">
                <a:solidFill>
                  <a:srgbClr val="FF0066"/>
                </a:solidFill>
                <a:latin typeface="+mn-ea"/>
              </a:rPr>
              <a:t>q</a:t>
            </a:r>
            <a:r>
              <a:rPr lang="zh-CN" altLang="en-US" dirty="0">
                <a:latin typeface="+mn-ea"/>
              </a:rPr>
              <a:t>（保密）</a:t>
            </a:r>
          </a:p>
          <a:p>
            <a:pPr lvl="1">
              <a:lnSpc>
                <a:spcPct val="200000"/>
              </a:lnSpc>
            </a:pPr>
            <a:r>
              <a:rPr lang="en-US" altLang="zh-CN" dirty="0">
                <a:latin typeface="+mn-ea"/>
              </a:rPr>
              <a:t>(2) </a:t>
            </a:r>
            <a:r>
              <a:rPr lang="zh-CN" altLang="en-US" dirty="0">
                <a:latin typeface="+mn-ea"/>
              </a:rPr>
              <a:t>计算公开的模数</a:t>
            </a:r>
            <a:r>
              <a:rPr lang="en-US" altLang="zh-CN" i="1" dirty="0">
                <a:solidFill>
                  <a:srgbClr val="6600FF"/>
                </a:solidFill>
                <a:latin typeface="+mn-ea"/>
              </a:rPr>
              <a:t>p</a:t>
            </a:r>
            <a:r>
              <a:rPr lang="zh-CN" altLang="en-US" i="1" dirty="0">
                <a:solidFill>
                  <a:srgbClr val="6600FF"/>
                </a:solidFill>
                <a:latin typeface="+mn-ea"/>
              </a:rPr>
              <a:t>*</a:t>
            </a:r>
            <a:r>
              <a:rPr lang="en-US" altLang="zh-CN" i="1" dirty="0">
                <a:solidFill>
                  <a:srgbClr val="6600FF"/>
                </a:solidFill>
                <a:latin typeface="+mn-ea"/>
              </a:rPr>
              <a:t>q=n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公开</a:t>
            </a:r>
            <a:r>
              <a:rPr lang="en-US" altLang="zh-CN" dirty="0">
                <a:latin typeface="+mn-ea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zh-CN" dirty="0">
                <a:latin typeface="+mn-ea"/>
              </a:rPr>
              <a:t>(3) </a:t>
            </a:r>
            <a:r>
              <a:rPr lang="zh-CN" altLang="en-US" dirty="0">
                <a:latin typeface="+mn-ea"/>
              </a:rPr>
              <a:t>计算秘密的欧拉函数</a:t>
            </a:r>
            <a:r>
              <a:rPr lang="en-US" altLang="zh-CN" i="1" dirty="0">
                <a:solidFill>
                  <a:srgbClr val="6600FF"/>
                </a:solidFill>
                <a:latin typeface="+mn-ea"/>
              </a:rPr>
              <a:t>φ (n)</a:t>
            </a:r>
            <a:r>
              <a:rPr lang="en-US" altLang="zh-CN" dirty="0">
                <a:solidFill>
                  <a:srgbClr val="6600FF"/>
                </a:solidFill>
                <a:latin typeface="+mn-ea"/>
              </a:rPr>
              <a:t> =</a:t>
            </a:r>
            <a:r>
              <a:rPr lang="en-US" altLang="zh-CN" i="1" dirty="0">
                <a:solidFill>
                  <a:srgbClr val="6600FF"/>
                </a:solidFill>
                <a:latin typeface="+mn-ea"/>
              </a:rPr>
              <a:t>(p-1)(q-1)</a:t>
            </a:r>
            <a:r>
              <a:rPr lang="zh-CN" altLang="en-US" dirty="0">
                <a:latin typeface="+mn-ea"/>
              </a:rPr>
              <a:t>（保密）</a:t>
            </a:r>
            <a:endParaRPr lang="en-US" altLang="zh-CN" dirty="0">
              <a:latin typeface="+mn-ea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dirty="0">
                <a:latin typeface="+mn-ea"/>
              </a:rPr>
              <a:t>两个素数</a:t>
            </a:r>
            <a:r>
              <a:rPr lang="en-US" altLang="zh-CN" i="1" dirty="0">
                <a:solidFill>
                  <a:srgbClr val="FF0066"/>
                </a:solidFill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i="1" dirty="0">
                <a:solidFill>
                  <a:srgbClr val="FF0066"/>
                </a:solidFill>
                <a:latin typeface="+mn-ea"/>
              </a:rPr>
              <a:t>q</a:t>
            </a:r>
            <a:r>
              <a:rPr lang="zh-CN" altLang="en-US" dirty="0">
                <a:latin typeface="+mn-ea"/>
              </a:rPr>
              <a:t>不再需要，应该销毁。</a:t>
            </a:r>
          </a:p>
          <a:p>
            <a:pPr lvl="1">
              <a:lnSpc>
                <a:spcPct val="200000"/>
              </a:lnSpc>
            </a:pPr>
            <a:r>
              <a:rPr lang="en-US" altLang="zh-CN" dirty="0">
                <a:latin typeface="+mn-ea"/>
              </a:rPr>
              <a:t>(4) </a:t>
            </a:r>
            <a:r>
              <a:rPr lang="zh-CN" altLang="en-US" dirty="0">
                <a:latin typeface="+mn-ea"/>
              </a:rPr>
              <a:t>随机选取整数</a:t>
            </a:r>
            <a:r>
              <a:rPr lang="en-US" altLang="zh-CN" i="1" dirty="0">
                <a:solidFill>
                  <a:srgbClr val="FF0066"/>
                </a:solidFill>
                <a:latin typeface="+mn-ea"/>
              </a:rPr>
              <a:t>e</a:t>
            </a:r>
            <a:r>
              <a:rPr lang="zh-CN" altLang="en-US" dirty="0">
                <a:latin typeface="+mn-ea"/>
              </a:rPr>
              <a:t>，满足</a:t>
            </a:r>
            <a:r>
              <a:rPr lang="en-US" altLang="zh-CN" i="1" dirty="0">
                <a:solidFill>
                  <a:srgbClr val="6600FF"/>
                </a:solidFill>
                <a:latin typeface="+mn-ea"/>
              </a:rPr>
              <a:t>1&lt;e&lt;φ (n),</a:t>
            </a:r>
            <a:r>
              <a:rPr lang="en-US" altLang="zh-CN" i="1" dirty="0" err="1">
                <a:solidFill>
                  <a:srgbClr val="6600FF"/>
                </a:solidFill>
                <a:latin typeface="+mn-ea"/>
              </a:rPr>
              <a:t>gcd</a:t>
            </a:r>
            <a:r>
              <a:rPr lang="en-US" altLang="zh-CN" i="1" dirty="0">
                <a:solidFill>
                  <a:srgbClr val="6600FF"/>
                </a:solidFill>
                <a:latin typeface="+mn-ea"/>
              </a:rPr>
              <a:t>(e, φ (n))</a:t>
            </a:r>
            <a:r>
              <a:rPr lang="en-US" altLang="zh-CN" dirty="0">
                <a:solidFill>
                  <a:srgbClr val="6600FF"/>
                </a:solidFill>
                <a:latin typeface="+mn-ea"/>
              </a:rPr>
              <a:t>=</a:t>
            </a:r>
            <a:r>
              <a:rPr lang="en-US" altLang="zh-CN" i="1" dirty="0">
                <a:solidFill>
                  <a:srgbClr val="6600FF"/>
                </a:solidFill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公开</a:t>
            </a:r>
            <a:r>
              <a:rPr lang="en-US" altLang="zh-CN" i="1" dirty="0">
                <a:solidFill>
                  <a:srgbClr val="FF0066"/>
                </a:solidFill>
                <a:latin typeface="+mn-ea"/>
              </a:rPr>
              <a:t>e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。</a:t>
            </a:r>
          </a:p>
        </p:txBody>
      </p:sp>
      <p:sp>
        <p:nvSpPr>
          <p:cNvPr id="9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547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TextBox 54"/>
          <p:cNvSpPr txBox="1"/>
          <p:nvPr/>
        </p:nvSpPr>
        <p:spPr>
          <a:xfrm>
            <a:off x="615627" y="945883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9226" y="2474259"/>
                <a:ext cx="8826217" cy="3334871"/>
              </a:xfrm>
            </p:spPr>
            <p:txBody>
              <a:bodyPr>
                <a:noAutofit/>
              </a:bodyPr>
              <a:lstStyle/>
              <a:p>
                <a:pPr lvl="1">
                  <a:lnSpc>
                    <a:spcPct val="200000"/>
                  </a:lnSpc>
                </a:pPr>
                <a:r>
                  <a:rPr lang="en-US" altLang="zh-CN" dirty="0">
                    <a:latin typeface="+mn-ea"/>
                  </a:rPr>
                  <a:t>(5) </a:t>
                </a:r>
                <a:r>
                  <a:rPr lang="zh-CN" altLang="en-US" dirty="0">
                    <a:latin typeface="+mn-ea"/>
                  </a:rPr>
                  <a:t>求</a:t>
                </a:r>
                <a:r>
                  <a:rPr lang="en-US" altLang="zh-CN" i="1" dirty="0">
                    <a:solidFill>
                      <a:srgbClr val="6600FF"/>
                    </a:solidFill>
                    <a:latin typeface="+mn-ea"/>
                  </a:rPr>
                  <a:t>e</a:t>
                </a:r>
                <a:r>
                  <a:rPr lang="zh-CN" altLang="en-US" dirty="0">
                    <a:latin typeface="+mn-ea"/>
                  </a:rPr>
                  <a:t>的逆元</a:t>
                </a:r>
                <a:r>
                  <a:rPr lang="en-US" altLang="zh-CN" i="1" dirty="0">
                    <a:solidFill>
                      <a:srgbClr val="6600FF"/>
                    </a:solidFill>
                    <a:latin typeface="+mn-ea"/>
                  </a:rPr>
                  <a:t>d </a:t>
                </a:r>
                <a:r>
                  <a:rPr lang="en-US" altLang="zh-CN" dirty="0">
                    <a:latin typeface="+mn-ea"/>
                  </a:rPr>
                  <a:t>(</a:t>
                </a:r>
                <a:r>
                  <a:rPr lang="en-US" altLang="zh-CN" i="1" dirty="0">
                    <a:solidFill>
                      <a:srgbClr val="6600FF"/>
                    </a:solidFill>
                    <a:latin typeface="+mn-ea"/>
                  </a:rPr>
                  <a:t>d </a:t>
                </a:r>
                <a:r>
                  <a:rPr lang="zh-CN" altLang="en-US" dirty="0">
                    <a:latin typeface="+mn-ea"/>
                  </a:rPr>
                  <a:t>保密</a:t>
                </a:r>
                <a:r>
                  <a:rPr lang="en-US" altLang="zh-CN" dirty="0">
                    <a:latin typeface="+mn-ea"/>
                  </a:rPr>
                  <a:t>)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>
                  <a:latin typeface="+mn-ea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zh-CN" dirty="0">
                    <a:latin typeface="+mn-ea"/>
                  </a:rPr>
                  <a:t>(6) </a:t>
                </a:r>
                <a:r>
                  <a:rPr lang="zh-CN" altLang="en-US" dirty="0">
                    <a:latin typeface="+mn-ea"/>
                  </a:rPr>
                  <a:t>公开公钥：</a:t>
                </a:r>
                <a:r>
                  <a:rPr lang="en-US" altLang="zh-CN" dirty="0">
                    <a:latin typeface="+mn-ea"/>
                  </a:rPr>
                  <a:t>PU={</a:t>
                </a:r>
                <a:r>
                  <a:rPr lang="en-US" altLang="zh-CN" i="1" dirty="0" err="1">
                    <a:latin typeface="+mn-ea"/>
                  </a:rPr>
                  <a:t>e</a:t>
                </a:r>
                <a:r>
                  <a:rPr lang="en-US" altLang="zh-CN" dirty="0" err="1">
                    <a:latin typeface="+mn-ea"/>
                  </a:rPr>
                  <a:t>,</a:t>
                </a:r>
                <a:r>
                  <a:rPr lang="en-US" altLang="zh-CN" i="1" dirty="0" err="1">
                    <a:latin typeface="+mn-ea"/>
                  </a:rPr>
                  <a:t>n</a:t>
                </a:r>
                <a:r>
                  <a:rPr lang="en-US" altLang="zh-CN" dirty="0">
                    <a:latin typeface="+mn-ea"/>
                  </a:rPr>
                  <a:t>}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zh-CN" dirty="0">
                    <a:latin typeface="+mn-ea"/>
                  </a:rPr>
                  <a:t>(7) </a:t>
                </a:r>
                <a:r>
                  <a:rPr lang="zh-CN" altLang="en-US" dirty="0">
                    <a:latin typeface="+mn-ea"/>
                  </a:rPr>
                  <a:t>保存私钥：</a:t>
                </a:r>
                <a:r>
                  <a:rPr lang="en-US" altLang="zh-CN" dirty="0">
                    <a:latin typeface="+mn-ea"/>
                  </a:rPr>
                  <a:t>PR={</a:t>
                </a:r>
                <a:r>
                  <a:rPr lang="en-US" altLang="zh-CN" i="1" dirty="0" err="1">
                    <a:latin typeface="+mn-ea"/>
                  </a:rPr>
                  <a:t>d</a:t>
                </a:r>
                <a:r>
                  <a:rPr lang="en-US" altLang="zh-CN" dirty="0" err="1">
                    <a:latin typeface="+mn-ea"/>
                  </a:rPr>
                  <a:t>,</a:t>
                </a:r>
                <a:r>
                  <a:rPr lang="en-US" altLang="zh-CN" i="1" dirty="0" err="1">
                    <a:solidFill>
                      <a:schemeClr val="accent4">
                        <a:lumMod val="75000"/>
                      </a:schemeClr>
                    </a:solidFill>
                    <a:latin typeface="+mn-ea"/>
                  </a:rPr>
                  <a:t>p</a:t>
                </a:r>
                <a:r>
                  <a:rPr lang="en-US" altLang="zh-CN" dirty="0" err="1">
                    <a:solidFill>
                      <a:schemeClr val="accent4">
                        <a:lumMod val="75000"/>
                      </a:schemeClr>
                    </a:solidFill>
                    <a:latin typeface="+mn-ea"/>
                  </a:rPr>
                  <a:t>,</a:t>
                </a:r>
                <a:r>
                  <a:rPr lang="en-US" altLang="zh-CN" i="1" dirty="0" err="1">
                    <a:solidFill>
                      <a:schemeClr val="accent4">
                        <a:lumMod val="75000"/>
                      </a:schemeClr>
                    </a:solidFill>
                    <a:latin typeface="+mn-ea"/>
                  </a:rPr>
                  <a:t>q</a:t>
                </a:r>
                <a:r>
                  <a:rPr lang="en-US" altLang="zh-CN" dirty="0">
                    <a:latin typeface="+mn-ea"/>
                  </a:rPr>
                  <a:t>}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226" y="2474259"/>
                <a:ext cx="8826217" cy="333487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 8"/>
          <p:cNvSpPr/>
          <p:nvPr/>
        </p:nvSpPr>
        <p:spPr>
          <a:xfrm>
            <a:off x="629456" y="1527616"/>
            <a:ext cx="2920568" cy="5759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1. </a:t>
            </a:r>
            <a:r>
              <a:rPr lang="zh-CN" altLang="en-US" sz="2800" b="1" dirty="0">
                <a:solidFill>
                  <a:schemeClr val="tx1"/>
                </a:solidFill>
              </a:rPr>
              <a:t>密钥产生方法</a:t>
            </a:r>
          </a:p>
        </p:txBody>
      </p:sp>
      <p:sp>
        <p:nvSpPr>
          <p:cNvPr id="10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30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TextBox 54"/>
          <p:cNvSpPr txBox="1"/>
          <p:nvPr/>
        </p:nvSpPr>
        <p:spPr>
          <a:xfrm>
            <a:off x="615627" y="945883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6113" y="2447364"/>
            <a:ext cx="89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554644" y="2447364"/>
                <a:ext cx="456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选择素数：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=47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=71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644" y="2447364"/>
                <a:ext cx="456376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0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99227" y="3127265"/>
                <a:ext cx="66901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(1)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计算模数：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=47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×71=3337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7" y="3127265"/>
                <a:ext cx="6690142" cy="461665"/>
              </a:xfrm>
              <a:prstGeom prst="rect">
                <a:avLst/>
              </a:prstGeom>
              <a:blipFill>
                <a:blip r:embed="rId3"/>
                <a:stretch>
                  <a:fillRect l="-145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99226" y="3802543"/>
                <a:ext cx="80986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计算欧拉函数：</a:t>
                </a:r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−1)×(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−1)=46×70=3220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6" y="3802543"/>
                <a:ext cx="8098605" cy="830997"/>
              </a:xfrm>
              <a:prstGeom prst="rect">
                <a:avLst/>
              </a:prstGeom>
              <a:blipFill>
                <a:blip r:embed="rId4"/>
                <a:stretch>
                  <a:fillRect l="-1205" t="-5882"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99226" y="4735282"/>
                <a:ext cx="80986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(3)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𝑒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，使得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,3220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于是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𝑒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=79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6" y="4735282"/>
                <a:ext cx="8098605" cy="461665"/>
              </a:xfrm>
              <a:prstGeom prst="rect">
                <a:avLst/>
              </a:prstGeom>
              <a:blipFill>
                <a:blip r:embed="rId5"/>
                <a:stretch>
                  <a:fillRect l="-120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99226" y="5335446"/>
                <a:ext cx="80986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(4)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79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3220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，于是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=1019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6" y="5335446"/>
                <a:ext cx="8098605" cy="461665"/>
              </a:xfrm>
              <a:prstGeom prst="rect">
                <a:avLst/>
              </a:prstGeom>
              <a:blipFill>
                <a:blip r:embed="rId6"/>
                <a:stretch>
                  <a:fillRect l="-120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199226" y="5978433"/>
            <a:ext cx="893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公开加密公钥（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79, 3337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），保存解密私钥（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1019, 47, 71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29456" y="1527616"/>
            <a:ext cx="2920568" cy="5759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1. </a:t>
            </a:r>
            <a:r>
              <a:rPr lang="zh-CN" altLang="en-US" sz="2800" b="1" dirty="0">
                <a:solidFill>
                  <a:schemeClr val="tx1"/>
                </a:solidFill>
              </a:rPr>
              <a:t>密钥产生方法</a:t>
            </a:r>
          </a:p>
        </p:txBody>
      </p:sp>
      <p:sp>
        <p:nvSpPr>
          <p:cNvPr id="20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50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TextBox 54"/>
          <p:cNvSpPr txBox="1"/>
          <p:nvPr/>
        </p:nvSpPr>
        <p:spPr>
          <a:xfrm>
            <a:off x="615627" y="945883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66774" y="1527616"/>
            <a:ext cx="3448026" cy="5888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2. </a:t>
            </a:r>
            <a:r>
              <a:rPr lang="zh-CN" altLang="en-US" sz="2800" b="1" dirty="0">
                <a:solidFill>
                  <a:schemeClr val="tx1"/>
                </a:solidFill>
              </a:rPr>
              <a:t>数据加密方法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9226" y="2259697"/>
                <a:ext cx="8826217" cy="2595283"/>
              </a:xfrm>
            </p:spPr>
            <p:txBody>
              <a:bodyPr>
                <a:noAutofit/>
              </a:bodyPr>
              <a:lstStyle/>
              <a:p>
                <a:pPr lvl="1">
                  <a:lnSpc>
                    <a:spcPct val="200000"/>
                  </a:lnSpc>
                </a:pPr>
                <a:r>
                  <a:rPr lang="en-US" altLang="zh-CN" dirty="0">
                    <a:latin typeface="+mn-ea"/>
                  </a:rPr>
                  <a:t>(1) </a:t>
                </a:r>
                <a:r>
                  <a:rPr lang="zh-CN" altLang="en-US" dirty="0">
                    <a:latin typeface="+mn-ea"/>
                  </a:rPr>
                  <a:t>对明文进行分组，分组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+mn-ea"/>
                  </a:rPr>
                  <a:t>的二进制值均小于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+mn-ea"/>
                  </a:rPr>
                  <a:t>3337</a:t>
                </a:r>
                <a:endParaRPr lang="zh-CN" altLang="en-US" dirty="0">
                  <a:latin typeface="+mn-ea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zh-CN" dirty="0">
                    <a:latin typeface="+mn-ea"/>
                  </a:rPr>
                  <a:t>(2) </a:t>
                </a:r>
                <a:r>
                  <a:rPr lang="zh-CN" altLang="en-US" dirty="0">
                    <a:latin typeface="+mn-ea"/>
                  </a:rPr>
                  <a:t>对明文分组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+mn-ea"/>
                  </a:rPr>
                  <a:t>做加密运算：</a:t>
                </a:r>
                <a:endParaRPr lang="en-US" altLang="zh-CN" dirty="0">
                  <a:latin typeface="+mn-ea"/>
                </a:endParaRPr>
              </a:p>
              <a:p>
                <a:pPr marL="457200" lvl="1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226" y="2259697"/>
                <a:ext cx="8826217" cy="25952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>
              <a:xfrm>
                <a:off x="2312894" y="4554003"/>
                <a:ext cx="1506071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688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94" y="4554003"/>
                <a:ext cx="1506071" cy="8752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>
              <a:xfrm>
                <a:off x="2830379" y="4554003"/>
                <a:ext cx="1506071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232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79" y="4554003"/>
                <a:ext cx="1506071" cy="8752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>
              <a:xfrm>
                <a:off x="3343056" y="4554003"/>
                <a:ext cx="1506071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687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056" y="4554003"/>
                <a:ext cx="1506071" cy="8752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 txBox="1">
                <a:spLocks noChangeArrowheads="1"/>
              </p:cNvSpPr>
              <p:nvPr/>
            </p:nvSpPr>
            <p:spPr>
              <a:xfrm>
                <a:off x="3846771" y="4557267"/>
                <a:ext cx="1506071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966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771" y="4557267"/>
                <a:ext cx="1506071" cy="8752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/>
              <p:cNvSpPr txBox="1">
                <a:spLocks noChangeArrowheads="1"/>
              </p:cNvSpPr>
              <p:nvPr/>
            </p:nvSpPr>
            <p:spPr>
              <a:xfrm>
                <a:off x="4364256" y="4556796"/>
                <a:ext cx="1506071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668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256" y="4556796"/>
                <a:ext cx="1506071" cy="8752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/>
              <p:cNvSpPr txBox="1">
                <a:spLocks noChangeArrowheads="1"/>
              </p:cNvSpPr>
              <p:nvPr/>
            </p:nvSpPr>
            <p:spPr>
              <a:xfrm>
                <a:off x="4881741" y="4547084"/>
                <a:ext cx="1506071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41" y="4547084"/>
                <a:ext cx="1506071" cy="8752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890524" y="4801192"/>
            <a:ext cx="89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/>
              <p:cNvSpPr txBox="1">
                <a:spLocks noChangeArrowheads="1"/>
              </p:cNvSpPr>
              <p:nvPr/>
            </p:nvSpPr>
            <p:spPr>
              <a:xfrm>
                <a:off x="7894640" y="5554144"/>
                <a:ext cx="1506071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640" y="5554144"/>
                <a:ext cx="1506071" cy="8752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165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-0.25156 0.1386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87" y="692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-0.13507 0.142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53" y="713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-0.00156 0.1497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74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14652 0.1439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6" y="719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0.25764 0.1442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82" y="719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35625 0.1516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1" grpId="0" build="allAtOnce"/>
      <p:bldP spid="12" grpId="0" build="allAtOnce"/>
      <p:bldP spid="13" grpId="0" build="allAtOnce"/>
      <p:bldP spid="14" grpId="0" build="allAtOnce"/>
      <p:bldP spid="19" grpId="0" build="allAtOnce"/>
      <p:bldP spid="19" grpId="1" build="allAtOnce"/>
      <p:bldP spid="26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TextBox 54"/>
          <p:cNvSpPr txBox="1"/>
          <p:nvPr/>
        </p:nvSpPr>
        <p:spPr>
          <a:xfrm>
            <a:off x="615627" y="945883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>
              <a:xfrm>
                <a:off x="1600200" y="1534535"/>
                <a:ext cx="1506071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688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534535"/>
                <a:ext cx="1506071" cy="8752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605619" y="2369459"/>
                <a:ext cx="1506071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232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19" y="2369459"/>
                <a:ext cx="1506071" cy="8752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>
              <a:xfrm>
                <a:off x="1609634" y="3244724"/>
                <a:ext cx="1506071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687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4" y="3244724"/>
                <a:ext cx="1506071" cy="8752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>
              <a:xfrm>
                <a:off x="1586753" y="4047884"/>
                <a:ext cx="1506071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966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753" y="4047884"/>
                <a:ext cx="1506071" cy="8752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>
              <a:xfrm>
                <a:off x="1609633" y="4851044"/>
                <a:ext cx="1506071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668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3" y="4851044"/>
                <a:ext cx="1506071" cy="8752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>
              <a:xfrm>
                <a:off x="1605619" y="5608993"/>
                <a:ext cx="1506071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003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19" y="5608993"/>
                <a:ext cx="1506071" cy="8752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615627" y="1802498"/>
            <a:ext cx="89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/>
              <p:cNvSpPr txBox="1">
                <a:spLocks noChangeArrowheads="1"/>
              </p:cNvSpPr>
              <p:nvPr/>
            </p:nvSpPr>
            <p:spPr>
              <a:xfrm>
                <a:off x="3971365" y="1484686"/>
                <a:ext cx="4796117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r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688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79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3337=1570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365" y="1484686"/>
                <a:ext cx="4796117" cy="8752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/>
              <p:cNvSpPr txBox="1">
                <a:spLocks noChangeArrowheads="1"/>
              </p:cNvSpPr>
              <p:nvPr/>
            </p:nvSpPr>
            <p:spPr>
              <a:xfrm>
                <a:off x="3971364" y="2369459"/>
                <a:ext cx="4796117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r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232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79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3337=2756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364" y="2369459"/>
                <a:ext cx="4796117" cy="8752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"/>
              <p:cNvSpPr txBox="1">
                <a:spLocks noChangeArrowheads="1"/>
              </p:cNvSpPr>
              <p:nvPr/>
            </p:nvSpPr>
            <p:spPr>
              <a:xfrm>
                <a:off x="3948483" y="3244724"/>
                <a:ext cx="4796117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r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687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79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3337=2091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483" y="3244724"/>
                <a:ext cx="4796117" cy="8752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/>
              <p:cNvSpPr txBox="1">
                <a:spLocks noChangeArrowheads="1"/>
              </p:cNvSpPr>
              <p:nvPr/>
            </p:nvSpPr>
            <p:spPr>
              <a:xfrm>
                <a:off x="3971363" y="4047884"/>
                <a:ext cx="4796117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r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966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79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3337=2276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363" y="4047884"/>
                <a:ext cx="4796117" cy="8752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/>
              <p:cNvSpPr txBox="1">
                <a:spLocks noChangeArrowheads="1"/>
              </p:cNvSpPr>
              <p:nvPr/>
            </p:nvSpPr>
            <p:spPr>
              <a:xfrm>
                <a:off x="3967348" y="4851043"/>
                <a:ext cx="4796117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r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668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79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3337=2423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348" y="4851043"/>
                <a:ext cx="4796117" cy="8752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>
              <a:xfrm>
                <a:off x="3986214" y="5582097"/>
                <a:ext cx="4796117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r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003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79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3337=158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4" y="5582097"/>
                <a:ext cx="4796117" cy="8752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65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  <p:bldP spid="21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TextBox 54"/>
          <p:cNvSpPr txBox="1"/>
          <p:nvPr/>
        </p:nvSpPr>
        <p:spPr>
          <a:xfrm>
            <a:off x="615627" y="945883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15627" y="1802498"/>
            <a:ext cx="89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/>
              <p:cNvSpPr txBox="1">
                <a:spLocks noChangeArrowheads="1"/>
              </p:cNvSpPr>
              <p:nvPr/>
            </p:nvSpPr>
            <p:spPr>
              <a:xfrm>
                <a:off x="7202671" y="1521056"/>
                <a:ext cx="1541929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1570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71" y="1521056"/>
                <a:ext cx="1541929" cy="8752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/>
              <p:cNvSpPr txBox="1">
                <a:spLocks noChangeArrowheads="1"/>
              </p:cNvSpPr>
              <p:nvPr/>
            </p:nvSpPr>
            <p:spPr>
              <a:xfrm>
                <a:off x="7202671" y="2412545"/>
                <a:ext cx="1730189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2756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71" y="2412545"/>
                <a:ext cx="1730189" cy="8752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"/>
              <p:cNvSpPr txBox="1">
                <a:spLocks noChangeArrowheads="1"/>
              </p:cNvSpPr>
              <p:nvPr/>
            </p:nvSpPr>
            <p:spPr>
              <a:xfrm>
                <a:off x="7202671" y="3218625"/>
                <a:ext cx="1766517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2091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71" y="3218625"/>
                <a:ext cx="1766517" cy="8752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/>
              <p:cNvSpPr txBox="1">
                <a:spLocks noChangeArrowheads="1"/>
              </p:cNvSpPr>
              <p:nvPr/>
            </p:nvSpPr>
            <p:spPr>
              <a:xfrm>
                <a:off x="7232369" y="4050947"/>
                <a:ext cx="1700491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2276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369" y="4050947"/>
                <a:ext cx="1700491" cy="8752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/>
              <p:cNvSpPr txBox="1">
                <a:spLocks noChangeArrowheads="1"/>
              </p:cNvSpPr>
              <p:nvPr/>
            </p:nvSpPr>
            <p:spPr>
              <a:xfrm>
                <a:off x="7202671" y="4814084"/>
                <a:ext cx="1855228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2423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71" y="4814084"/>
                <a:ext cx="1855228" cy="8752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>
              <a:xfrm>
                <a:off x="7232369" y="5534278"/>
                <a:ext cx="1553974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158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369" y="5534278"/>
                <a:ext cx="1553974" cy="8752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3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68664 0.216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40" y="10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0.6191 0.0865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55" y="432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L -0.54149 -0.031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3" y="-155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4618 -0.1523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0" y="-76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38611 -0.265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06" y="-132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-0.29358 -0.3708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-1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33624" y="1039490"/>
            <a:ext cx="6903642" cy="4925754"/>
            <a:chOff x="1033624" y="1039490"/>
            <a:chExt cx="6903642" cy="4925754"/>
          </a:xfrm>
        </p:grpSpPr>
        <p:pic>
          <p:nvPicPr>
            <p:cNvPr id="8" name="Picture 38" descr="EndUser_Female_Righ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136408" y="3075736"/>
              <a:ext cx="562848" cy="81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173210" y="314660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5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68176" y="4658418"/>
              <a:ext cx="671029" cy="8916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1" name="Picture 6" descr="âenvelope pngâçå¾çæç´¢ç»æ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569" y="3324889"/>
              <a:ext cx="467766" cy="46776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右箭头 11"/>
            <p:cNvSpPr/>
            <p:nvPr/>
          </p:nvSpPr>
          <p:spPr>
            <a:xfrm>
              <a:off x="1699256" y="3415276"/>
              <a:ext cx="1284899" cy="280638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Picture 8" descr="âäºº pngâçå¾çæç´¢ç»æ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83" t="-2978" r="67859" b="-2980"/>
            <a:stretch/>
          </p:blipFill>
          <p:spPr bwMode="auto">
            <a:xfrm>
              <a:off x="4256761" y="1465049"/>
              <a:ext cx="453176" cy="80564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38"/>
            <p:cNvSpPr txBox="1">
              <a:spLocks/>
            </p:cNvSpPr>
            <p:nvPr/>
          </p:nvSpPr>
          <p:spPr bwMode="auto">
            <a:xfrm>
              <a:off x="1764463" y="2973076"/>
              <a:ext cx="1284899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安全变换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pic>
          <p:nvPicPr>
            <p:cNvPr id="19" name="Picture 2" descr="âkey pngâçå¾çæç´¢ç»æ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224" y="4658771"/>
              <a:ext cx="357123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38"/>
            <p:cNvSpPr txBox="1">
              <a:spLocks/>
            </p:cNvSpPr>
            <p:nvPr/>
          </p:nvSpPr>
          <p:spPr bwMode="auto">
            <a:xfrm>
              <a:off x="2049113" y="4928300"/>
              <a:ext cx="768415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密钥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Box 38"/>
            <p:cNvSpPr txBox="1">
              <a:spLocks/>
            </p:cNvSpPr>
            <p:nvPr/>
          </p:nvSpPr>
          <p:spPr bwMode="auto">
            <a:xfrm>
              <a:off x="1033624" y="3853394"/>
              <a:ext cx="768415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消息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2" name="右箭头 21"/>
            <p:cNvSpPr/>
            <p:nvPr/>
          </p:nvSpPr>
          <p:spPr>
            <a:xfrm rot="16200000">
              <a:off x="1904075" y="4037023"/>
              <a:ext cx="777852" cy="280638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Picture 2" descr="âkey pngâçå¾çæç´¢ç»æ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4623" y="4658418"/>
              <a:ext cx="357123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38"/>
            <p:cNvSpPr txBox="1">
              <a:spLocks/>
            </p:cNvSpPr>
            <p:nvPr/>
          </p:nvSpPr>
          <p:spPr bwMode="auto">
            <a:xfrm>
              <a:off x="6030607" y="4928300"/>
              <a:ext cx="768415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密钥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" name="TextBox 38"/>
            <p:cNvSpPr txBox="1">
              <a:spLocks/>
            </p:cNvSpPr>
            <p:nvPr/>
          </p:nvSpPr>
          <p:spPr bwMode="auto">
            <a:xfrm>
              <a:off x="2819166" y="3716288"/>
              <a:ext cx="1284899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秘密消息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pic>
          <p:nvPicPr>
            <p:cNvPr id="26" name="Picture 6" descr="âenvelope pngâçå¾çæç´¢ç»æ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2618" y="3324889"/>
              <a:ext cx="467766" cy="46776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38"/>
            <p:cNvSpPr txBox="1">
              <a:spLocks/>
            </p:cNvSpPr>
            <p:nvPr/>
          </p:nvSpPr>
          <p:spPr bwMode="auto">
            <a:xfrm>
              <a:off x="4887215" y="3716288"/>
              <a:ext cx="1284899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秘密消息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" name="右箭头 27"/>
            <p:cNvSpPr/>
            <p:nvPr/>
          </p:nvSpPr>
          <p:spPr>
            <a:xfrm>
              <a:off x="5756113" y="3416243"/>
              <a:ext cx="1284899" cy="280638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38"/>
            <p:cNvSpPr txBox="1">
              <a:spLocks/>
            </p:cNvSpPr>
            <p:nvPr/>
          </p:nvSpPr>
          <p:spPr bwMode="auto">
            <a:xfrm>
              <a:off x="5821320" y="2974043"/>
              <a:ext cx="1284899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安全变换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" name="右箭头 29"/>
            <p:cNvSpPr/>
            <p:nvPr/>
          </p:nvSpPr>
          <p:spPr>
            <a:xfrm rot="16200000">
              <a:off x="5960932" y="4037990"/>
              <a:ext cx="777852" cy="280638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8"/>
            <p:cNvSpPr txBox="1">
              <a:spLocks/>
            </p:cNvSpPr>
            <p:nvPr/>
          </p:nvSpPr>
          <p:spPr bwMode="auto">
            <a:xfrm>
              <a:off x="3527947" y="1039490"/>
              <a:ext cx="1950953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可信的第三方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2" name="直接箭头连接符 31"/>
            <p:cNvCxnSpPr>
              <a:stCxn id="13" idx="1"/>
              <a:endCxn id="39" idx="0"/>
            </p:cNvCxnSpPr>
            <p:nvPr/>
          </p:nvCxnSpPr>
          <p:spPr>
            <a:xfrm flipH="1">
              <a:off x="1555492" y="1867872"/>
              <a:ext cx="2701269" cy="868280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4483349" y="2292132"/>
              <a:ext cx="0" cy="782463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3" idx="3"/>
              <a:endCxn id="40" idx="0"/>
            </p:cNvCxnSpPr>
            <p:nvPr/>
          </p:nvCxnSpPr>
          <p:spPr>
            <a:xfrm>
              <a:off x="4709937" y="1867872"/>
              <a:ext cx="2712654" cy="868280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圆柱形 34"/>
            <p:cNvSpPr/>
            <p:nvPr/>
          </p:nvSpPr>
          <p:spPr>
            <a:xfrm rot="16200000">
              <a:off x="4231568" y="2866165"/>
              <a:ext cx="350794" cy="1447083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TextBox 38"/>
            <p:cNvSpPr txBox="1">
              <a:spLocks/>
            </p:cNvSpPr>
            <p:nvPr/>
          </p:nvSpPr>
          <p:spPr bwMode="auto">
            <a:xfrm>
              <a:off x="3610063" y="3056240"/>
              <a:ext cx="1869872" cy="30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信息传输通道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4483349" y="3853394"/>
              <a:ext cx="0" cy="782463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8"/>
            <p:cNvSpPr txBox="1">
              <a:spLocks/>
            </p:cNvSpPr>
            <p:nvPr/>
          </p:nvSpPr>
          <p:spPr bwMode="auto">
            <a:xfrm>
              <a:off x="3946660" y="5523044"/>
              <a:ext cx="1113525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攻击者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9" name="TextBox 38"/>
            <p:cNvSpPr txBox="1">
              <a:spLocks/>
            </p:cNvSpPr>
            <p:nvPr/>
          </p:nvSpPr>
          <p:spPr bwMode="auto">
            <a:xfrm>
              <a:off x="1040816" y="273615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发送方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TextBox 38"/>
            <p:cNvSpPr txBox="1">
              <a:spLocks/>
            </p:cNvSpPr>
            <p:nvPr/>
          </p:nvSpPr>
          <p:spPr bwMode="auto">
            <a:xfrm>
              <a:off x="6907915" y="273615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接收方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1" name="TextBox 38"/>
            <p:cNvSpPr txBox="1">
              <a:spLocks/>
            </p:cNvSpPr>
            <p:nvPr/>
          </p:nvSpPr>
          <p:spPr bwMode="auto">
            <a:xfrm>
              <a:off x="7057572" y="3976552"/>
              <a:ext cx="768415" cy="339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消息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pic>
        <p:nvPicPr>
          <p:cNvPr id="44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301" y="1744833"/>
            <a:ext cx="357123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3099">
            <a:off x="4615275" y="1767717"/>
            <a:ext cx="357123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7104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-0.35642 0.1481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740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0.36823 0.1442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3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TextBox 54"/>
          <p:cNvSpPr txBox="1"/>
          <p:nvPr/>
        </p:nvSpPr>
        <p:spPr>
          <a:xfrm>
            <a:off x="615627" y="945883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15627" y="1802498"/>
            <a:ext cx="89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/>
              <p:cNvSpPr txBox="1">
                <a:spLocks noChangeArrowheads="1"/>
              </p:cNvSpPr>
              <p:nvPr/>
            </p:nvSpPr>
            <p:spPr>
              <a:xfrm>
                <a:off x="2000136" y="2850177"/>
                <a:ext cx="4764203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15702756209122762423158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136" y="2850177"/>
                <a:ext cx="4764203" cy="8752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62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TextBox 54"/>
          <p:cNvSpPr txBox="1"/>
          <p:nvPr/>
        </p:nvSpPr>
        <p:spPr>
          <a:xfrm>
            <a:off x="615627" y="945883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15627" y="1527616"/>
            <a:ext cx="3109208" cy="4908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3. </a:t>
            </a:r>
            <a:r>
              <a:rPr lang="zh-CN" altLang="en-US" sz="2800" b="1" dirty="0">
                <a:solidFill>
                  <a:schemeClr val="tx1"/>
                </a:solidFill>
              </a:rPr>
              <a:t>数据解密方法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9226" y="2259697"/>
                <a:ext cx="8826217" cy="2595283"/>
              </a:xfrm>
            </p:spPr>
            <p:txBody>
              <a:bodyPr>
                <a:noAutofit/>
              </a:bodyPr>
              <a:lstStyle/>
              <a:p>
                <a:pPr lvl="1">
                  <a:lnSpc>
                    <a:spcPct val="200000"/>
                  </a:lnSpc>
                </a:pPr>
                <a:r>
                  <a:rPr lang="en-US" altLang="zh-CN" dirty="0">
                    <a:latin typeface="+mn-ea"/>
                  </a:rPr>
                  <a:t>(1) </a:t>
                </a:r>
                <a:r>
                  <a:rPr lang="zh-CN" altLang="en-US" dirty="0">
                    <a:latin typeface="+mn-ea"/>
                  </a:rPr>
                  <a:t>对密文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>
                    <a:latin typeface="+mn-ea"/>
                  </a:rPr>
                  <a:t>进行分组</a:t>
                </a:r>
                <a:endParaRPr lang="en-US" altLang="zh-CN" dirty="0">
                  <a:latin typeface="+mn-ea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zh-CN" dirty="0">
                    <a:latin typeface="+mn-ea"/>
                  </a:rPr>
                  <a:t>(2) </a:t>
                </a:r>
                <a:r>
                  <a:rPr lang="zh-CN" altLang="en-US" dirty="0">
                    <a:latin typeface="+mn-ea"/>
                  </a:rPr>
                  <a:t>对密文分组做解密运算：</a:t>
                </a:r>
                <a:endParaRPr lang="en-US" altLang="zh-CN" dirty="0">
                  <a:latin typeface="+mn-ea"/>
                </a:endParaRPr>
              </a:p>
              <a:p>
                <a:pPr marL="457200" lvl="1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226" y="2259697"/>
                <a:ext cx="8826217" cy="259528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73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TextBox 54"/>
          <p:cNvSpPr txBox="1"/>
          <p:nvPr/>
        </p:nvSpPr>
        <p:spPr>
          <a:xfrm>
            <a:off x="615627" y="945883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>
              <a:xfrm>
                <a:off x="2000136" y="1599662"/>
                <a:ext cx="4764203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15702756209122762423158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136" y="1599662"/>
                <a:ext cx="4764203" cy="8752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15627" y="1802498"/>
            <a:ext cx="89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>
              <a:xfrm>
                <a:off x="2000136" y="1595697"/>
                <a:ext cx="1541929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1570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136" y="1595697"/>
                <a:ext cx="1541929" cy="8752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>
              <a:xfrm>
                <a:off x="2676970" y="1605081"/>
                <a:ext cx="1730189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2756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970" y="1605081"/>
                <a:ext cx="1730189" cy="8752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>
              <a:xfrm>
                <a:off x="3345126" y="1602046"/>
                <a:ext cx="1766517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2091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126" y="1602046"/>
                <a:ext cx="1766517" cy="8752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>
              <a:xfrm>
                <a:off x="4016542" y="1605081"/>
                <a:ext cx="1700491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2276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42" y="1605081"/>
                <a:ext cx="1700491" cy="8752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 txBox="1">
                <a:spLocks noChangeArrowheads="1"/>
              </p:cNvSpPr>
              <p:nvPr/>
            </p:nvSpPr>
            <p:spPr>
              <a:xfrm>
                <a:off x="4688622" y="1608115"/>
                <a:ext cx="1855228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2423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622" y="1608115"/>
                <a:ext cx="1855228" cy="8752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/>
              <p:cNvSpPr txBox="1">
                <a:spLocks noChangeArrowheads="1"/>
              </p:cNvSpPr>
              <p:nvPr/>
            </p:nvSpPr>
            <p:spPr>
              <a:xfrm>
                <a:off x="5366155" y="1602045"/>
                <a:ext cx="1553974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158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155" y="1602045"/>
                <a:ext cx="1553974" cy="8752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/>
              <p:cNvSpPr txBox="1">
                <a:spLocks noChangeArrowheads="1"/>
              </p:cNvSpPr>
              <p:nvPr/>
            </p:nvSpPr>
            <p:spPr>
              <a:xfrm>
                <a:off x="3407527" y="2177430"/>
                <a:ext cx="5604435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r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1570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1019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3337=688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527" y="2177430"/>
                <a:ext cx="5604435" cy="8752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/>
              <p:cNvSpPr txBox="1">
                <a:spLocks noChangeArrowheads="1"/>
              </p:cNvSpPr>
              <p:nvPr/>
            </p:nvSpPr>
            <p:spPr>
              <a:xfrm>
                <a:off x="3407526" y="2908484"/>
                <a:ext cx="5444374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r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2756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1019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3337=232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526" y="2908484"/>
                <a:ext cx="5444374" cy="8752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/>
              <p:cNvSpPr txBox="1">
                <a:spLocks noChangeArrowheads="1"/>
              </p:cNvSpPr>
              <p:nvPr/>
            </p:nvSpPr>
            <p:spPr>
              <a:xfrm>
                <a:off x="3409514" y="3622010"/>
                <a:ext cx="5467255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r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2091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1019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3337=687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514" y="3622010"/>
                <a:ext cx="5467255" cy="8752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/>
              <p:cNvSpPr txBox="1">
                <a:spLocks noChangeArrowheads="1"/>
              </p:cNvSpPr>
              <p:nvPr/>
            </p:nvSpPr>
            <p:spPr>
              <a:xfrm>
                <a:off x="3407525" y="4353064"/>
                <a:ext cx="5604437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r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2276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1019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3337=966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525" y="4353064"/>
                <a:ext cx="5604437" cy="8752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/>
              <p:cNvSpPr txBox="1">
                <a:spLocks noChangeArrowheads="1"/>
              </p:cNvSpPr>
              <p:nvPr/>
            </p:nvSpPr>
            <p:spPr>
              <a:xfrm>
                <a:off x="3384645" y="5060477"/>
                <a:ext cx="5448390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r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2423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1019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3337=</m:t>
                      </m:r>
                      <m:r>
                        <a:rPr lang="en-US" altLang="zh-CN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668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645" y="5060477"/>
                <a:ext cx="5448390" cy="8752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3"/>
              <p:cNvSpPr txBox="1">
                <a:spLocks noChangeArrowheads="1"/>
              </p:cNvSpPr>
              <p:nvPr/>
            </p:nvSpPr>
            <p:spPr>
              <a:xfrm>
                <a:off x="3384645" y="5774003"/>
                <a:ext cx="4796117" cy="87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r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158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1019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3337=3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645" y="5774003"/>
                <a:ext cx="4796117" cy="8752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51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19826 0.1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13" y="5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1481E-6 L -0.28125 0.2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3" y="10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6 L -0.35782 0.32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99" y="160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81481E-6 L -0.42535 0.405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20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5059 0.5090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95" y="2544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6 L -0.56285 0.6231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42" y="3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TextBox 54"/>
          <p:cNvSpPr txBox="1"/>
          <p:nvPr/>
        </p:nvSpPr>
        <p:spPr>
          <a:xfrm>
            <a:off x="615627" y="945883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9226" y="1527616"/>
            <a:ext cx="8826217" cy="4479484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altLang="zh-CN" dirty="0">
                <a:latin typeface="+mn-ea"/>
              </a:rPr>
              <a:t>RSA</a:t>
            </a:r>
            <a:r>
              <a:rPr lang="zh-CN" altLang="en-US" dirty="0">
                <a:latin typeface="+mn-ea"/>
              </a:rPr>
              <a:t>难点就在于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大素数</a:t>
            </a:r>
            <a:r>
              <a:rPr lang="zh-CN" altLang="en-US" dirty="0">
                <a:latin typeface="+mn-ea"/>
              </a:rPr>
              <a:t>运算</a:t>
            </a:r>
            <a:endParaRPr lang="en-US" altLang="zh-CN" dirty="0">
              <a:latin typeface="+mn-ea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上百位</a:t>
            </a:r>
            <a:r>
              <a:rPr lang="zh-CN" altLang="en-US" dirty="0">
                <a:latin typeface="+mn-ea"/>
              </a:rPr>
              <a:t>大数之间的运算是实现</a:t>
            </a:r>
            <a:r>
              <a:rPr lang="en-US" altLang="zh-CN" dirty="0">
                <a:latin typeface="+mn-ea"/>
              </a:rPr>
              <a:t>RSA</a:t>
            </a:r>
            <a:r>
              <a:rPr lang="zh-CN" altLang="en-US" dirty="0">
                <a:latin typeface="+mn-ea"/>
              </a:rPr>
              <a:t>算法的基础，因此程序设计语言本身提供的加减乘除及取模算法都不能使用，否则会产生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溢出</a:t>
            </a:r>
            <a:r>
              <a:rPr lang="zh-CN" altLang="en-US" dirty="0">
                <a:latin typeface="+mn-ea"/>
              </a:rPr>
              <a:t>，必须重新编制算法。在编程中要注意进位和借位，并定义几百位的大数组来存放产生的大数。</a:t>
            </a:r>
          </a:p>
          <a:p>
            <a:pPr lvl="1">
              <a:lnSpc>
                <a:spcPct val="200000"/>
              </a:lnSpc>
            </a:pPr>
            <a:endParaRPr lang="en-US" altLang="zh-CN" dirty="0">
              <a:latin typeface="+mn-ea"/>
            </a:endParaRPr>
          </a:p>
          <a:p>
            <a:pPr lvl="1">
              <a:lnSpc>
                <a:spcPct val="200000"/>
              </a:lnSpc>
            </a:pPr>
            <a:endParaRPr lang="en-US" altLang="zh-CN" dirty="0">
              <a:latin typeface="+mn-ea"/>
            </a:endParaRP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508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9226" y="933018"/>
            <a:ext cx="8705193" cy="511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indent="533400"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FFFF00"/>
                </a:solidFill>
                <a:latin typeface="等线" panose="02010600030101010101" pitchFamily="2" charset="-122"/>
              </a:rPr>
              <a:t>对</a:t>
            </a:r>
            <a:r>
              <a:rPr lang="en-US" altLang="zh-CN" sz="2200" b="1" dirty="0">
                <a:solidFill>
                  <a:srgbClr val="FFFF00"/>
                </a:solidFill>
                <a:latin typeface="等线" panose="02010600030101010101" pitchFamily="2" charset="-122"/>
              </a:rPr>
              <a:t>RSA</a:t>
            </a:r>
            <a:r>
              <a:rPr lang="zh-CN" altLang="en-US" sz="2200" b="1" dirty="0">
                <a:solidFill>
                  <a:srgbClr val="FFFF00"/>
                </a:solidFill>
                <a:latin typeface="等线" panose="02010600030101010101" pitchFamily="2" charset="-122"/>
              </a:rPr>
              <a:t>的攻击的困难程度不比大数分解更难</a:t>
            </a:r>
            <a:r>
              <a:rPr lang="zh-CN" altLang="en-US" sz="2200" dirty="0">
                <a:solidFill>
                  <a:srgbClr val="FFFF00"/>
                </a:solidFill>
                <a:latin typeface="等线" panose="02010600030101010101" pitchFamily="2" charset="-122"/>
              </a:rPr>
              <a:t>，</a:t>
            </a:r>
            <a:r>
              <a:rPr lang="zh-CN" altLang="en-US" sz="2200" dirty="0">
                <a:solidFill>
                  <a:schemeClr val="bg1"/>
                </a:solidFill>
                <a:latin typeface="等线" panose="02010600030101010101" pitchFamily="2" charset="-122"/>
              </a:rPr>
              <a:t>因为一旦分解出</a:t>
            </a:r>
            <a:r>
              <a:rPr lang="en-US" altLang="zh-CN" sz="2200" dirty="0">
                <a:solidFill>
                  <a:schemeClr val="bg1"/>
                </a:solidFill>
                <a:latin typeface="等线" panose="02010600030101010101" pitchFamily="2" charset="-122"/>
              </a:rPr>
              <a:t>n</a:t>
            </a:r>
            <a:r>
              <a:rPr lang="zh-CN" altLang="en-US" sz="2200" dirty="0">
                <a:solidFill>
                  <a:schemeClr val="bg1"/>
                </a:solidFill>
                <a:latin typeface="等线" panose="02010600030101010101" pitchFamily="2" charset="-122"/>
              </a:rPr>
              <a:t>的因子</a:t>
            </a:r>
            <a:r>
              <a:rPr lang="en-US" altLang="zh-CN" sz="2200" dirty="0">
                <a:solidFill>
                  <a:schemeClr val="bg1"/>
                </a:solidFill>
                <a:latin typeface="等线" panose="02010600030101010101" pitchFamily="2" charset="-122"/>
              </a:rPr>
              <a:t>p</a:t>
            </a:r>
            <a:r>
              <a:rPr lang="zh-CN" altLang="en-US" sz="2200" dirty="0">
                <a:solidFill>
                  <a:schemeClr val="bg1"/>
                </a:solidFill>
                <a:latin typeface="等线" panose="02010600030101010101" pitchFamily="2" charset="-122"/>
              </a:rPr>
              <a:t>、</a:t>
            </a:r>
            <a:r>
              <a:rPr lang="en-US" altLang="zh-CN" sz="2200" dirty="0">
                <a:solidFill>
                  <a:schemeClr val="bg1"/>
                </a:solidFill>
                <a:latin typeface="等线" panose="02010600030101010101" pitchFamily="2" charset="-122"/>
              </a:rPr>
              <a:t>q</a:t>
            </a:r>
            <a:r>
              <a:rPr lang="zh-CN" altLang="en-US" sz="2200" dirty="0">
                <a:solidFill>
                  <a:schemeClr val="bg1"/>
                </a:solidFill>
                <a:latin typeface="等线" panose="02010600030101010101" pitchFamily="2" charset="-122"/>
              </a:rPr>
              <a:t>，就可以攻破</a:t>
            </a:r>
            <a:r>
              <a:rPr lang="en-US" altLang="zh-CN" sz="2200" dirty="0">
                <a:solidFill>
                  <a:schemeClr val="bg1"/>
                </a:solidFill>
                <a:latin typeface="等线" panose="02010600030101010101" pitchFamily="2" charset="-122"/>
              </a:rPr>
              <a:t>RSA</a:t>
            </a:r>
            <a:r>
              <a:rPr lang="zh-CN" altLang="en-US" sz="2200" dirty="0">
                <a:solidFill>
                  <a:schemeClr val="bg1"/>
                </a:solidFill>
                <a:latin typeface="等线" panose="02010600030101010101" pitchFamily="2" charset="-122"/>
              </a:rPr>
              <a:t>密码体制。</a:t>
            </a:r>
          </a:p>
          <a:p>
            <a:pPr indent="533400" algn="just">
              <a:lnSpc>
                <a:spcPct val="150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等线" panose="02010600030101010101" pitchFamily="2" charset="-122"/>
              </a:rPr>
              <a:t>对</a:t>
            </a:r>
            <a:r>
              <a:rPr lang="en-US" altLang="zh-CN" sz="2200" dirty="0">
                <a:solidFill>
                  <a:schemeClr val="bg1"/>
                </a:solidFill>
                <a:latin typeface="等线" panose="02010600030101010101" pitchFamily="2" charset="-122"/>
              </a:rPr>
              <a:t>RSA</a:t>
            </a:r>
            <a:r>
              <a:rPr lang="zh-CN" altLang="en-US" sz="2200" dirty="0">
                <a:solidFill>
                  <a:schemeClr val="bg1"/>
                </a:solidFill>
                <a:latin typeface="等线" panose="02010600030101010101" pitchFamily="2" charset="-122"/>
              </a:rPr>
              <a:t>的攻击是否等同于大数分解一直未能得到理论上的证明，因为没能证明破解</a:t>
            </a:r>
            <a:r>
              <a:rPr lang="en-US" altLang="zh-CN" sz="2200" dirty="0">
                <a:solidFill>
                  <a:schemeClr val="bg1"/>
                </a:solidFill>
                <a:latin typeface="等线" panose="02010600030101010101" pitchFamily="2" charset="-122"/>
              </a:rPr>
              <a:t>RSA</a:t>
            </a:r>
            <a:r>
              <a:rPr lang="zh-CN" altLang="en-US" sz="2200" dirty="0">
                <a:solidFill>
                  <a:schemeClr val="bg1"/>
                </a:solidFill>
                <a:latin typeface="等线" panose="02010600030101010101" pitchFamily="2" charset="-122"/>
              </a:rPr>
              <a:t>就一定需要作大数分解。因此，</a:t>
            </a:r>
            <a:r>
              <a:rPr lang="en-US" altLang="zh-CN" sz="2200" b="1" dirty="0">
                <a:solidFill>
                  <a:srgbClr val="FFFF00"/>
                </a:solidFill>
                <a:latin typeface="等线" panose="02010600030101010101" pitchFamily="2" charset="-122"/>
              </a:rPr>
              <a:t>RSA</a:t>
            </a:r>
            <a:r>
              <a:rPr lang="zh-CN" altLang="en-US" sz="2200" b="1" dirty="0">
                <a:solidFill>
                  <a:srgbClr val="FFFF00"/>
                </a:solidFill>
                <a:latin typeface="等线" panose="02010600030101010101" pitchFamily="2" charset="-122"/>
              </a:rPr>
              <a:t>的安全性在理论上存在一个空白</a:t>
            </a:r>
            <a:r>
              <a:rPr lang="zh-CN" altLang="en-US" sz="2200" dirty="0">
                <a:solidFill>
                  <a:schemeClr val="bg1"/>
                </a:solidFill>
                <a:latin typeface="等线" panose="02010600030101010101" pitchFamily="2" charset="-122"/>
              </a:rPr>
              <a:t>。</a:t>
            </a:r>
          </a:p>
          <a:p>
            <a:pPr indent="533400" algn="just">
              <a:lnSpc>
                <a:spcPct val="150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等线" panose="02010600030101010101" pitchFamily="2" charset="-122"/>
              </a:rPr>
              <a:t>目前，</a:t>
            </a:r>
            <a:r>
              <a:rPr lang="en-US" altLang="zh-CN" sz="2200" dirty="0">
                <a:solidFill>
                  <a:schemeClr val="bg1"/>
                </a:solidFill>
                <a:latin typeface="等线" panose="02010600030101010101" pitchFamily="2" charset="-122"/>
              </a:rPr>
              <a:t>RSA</a:t>
            </a:r>
            <a:r>
              <a:rPr lang="zh-CN" altLang="en-US" sz="2200" dirty="0">
                <a:solidFill>
                  <a:schemeClr val="bg1"/>
                </a:solidFill>
                <a:latin typeface="等线" panose="02010600030101010101" pitchFamily="2" charset="-122"/>
              </a:rPr>
              <a:t>的一些变种算法已被证明等价于大数分解。不管怎样，分解</a:t>
            </a:r>
            <a:r>
              <a:rPr lang="en-US" altLang="zh-CN" sz="2200" dirty="0">
                <a:solidFill>
                  <a:schemeClr val="bg1"/>
                </a:solidFill>
                <a:latin typeface="等线" panose="02010600030101010101" pitchFamily="2" charset="-122"/>
              </a:rPr>
              <a:t>n</a:t>
            </a:r>
            <a:r>
              <a:rPr lang="zh-CN" altLang="en-US" sz="2200" dirty="0">
                <a:solidFill>
                  <a:schemeClr val="bg1"/>
                </a:solidFill>
                <a:latin typeface="等线" panose="02010600030101010101" pitchFamily="2" charset="-122"/>
              </a:rPr>
              <a:t>是最显然的攻击方法。</a:t>
            </a:r>
            <a:endParaRPr lang="en-US" altLang="zh-CN" sz="2200" dirty="0">
              <a:solidFill>
                <a:schemeClr val="bg1"/>
              </a:solidFill>
              <a:latin typeface="等线" panose="02010600030101010101" pitchFamily="2" charset="-122"/>
            </a:endParaRPr>
          </a:p>
          <a:p>
            <a:pPr indent="533400" algn="just">
              <a:lnSpc>
                <a:spcPct val="150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等线" panose="02010600030101010101" pitchFamily="2" charset="-122"/>
              </a:rPr>
              <a:t>虽然，到目前为止，</a:t>
            </a:r>
            <a:r>
              <a:rPr lang="en-US" altLang="zh-CN" sz="2200" dirty="0">
                <a:solidFill>
                  <a:schemeClr val="bg1"/>
                </a:solidFill>
                <a:latin typeface="等线" panose="02010600030101010101" pitchFamily="2" charset="-122"/>
              </a:rPr>
              <a:t>1024 bit</a:t>
            </a:r>
            <a:r>
              <a:rPr lang="zh-CN" altLang="en-US" sz="2200" dirty="0">
                <a:solidFill>
                  <a:schemeClr val="bg1"/>
                </a:solidFill>
                <a:latin typeface="等线" panose="02010600030101010101" pitchFamily="2" charset="-122"/>
              </a:rPr>
              <a:t>的</a:t>
            </a:r>
            <a:r>
              <a:rPr lang="en-US" altLang="zh-CN" sz="2200" dirty="0">
                <a:solidFill>
                  <a:schemeClr val="bg1"/>
                </a:solidFill>
                <a:latin typeface="等线" panose="02010600030101010101" pitchFamily="2" charset="-122"/>
              </a:rPr>
              <a:t>RSA</a:t>
            </a:r>
            <a:r>
              <a:rPr lang="zh-CN" altLang="en-US" sz="2200" dirty="0">
                <a:solidFill>
                  <a:schemeClr val="bg1"/>
                </a:solidFill>
                <a:latin typeface="等线" panose="02010600030101010101" pitchFamily="2" charset="-122"/>
              </a:rPr>
              <a:t>仍被认为是安全的，但</a:t>
            </a:r>
            <a:r>
              <a:rPr lang="en-US" altLang="zh-CN" sz="2200" dirty="0">
                <a:solidFill>
                  <a:schemeClr val="bg1"/>
                </a:solidFill>
                <a:latin typeface="等线" panose="02010600030101010101" pitchFamily="2" charset="-122"/>
              </a:rPr>
              <a:t>2009</a:t>
            </a:r>
            <a:r>
              <a:rPr lang="zh-CN" altLang="en-US" sz="2200" dirty="0">
                <a:solidFill>
                  <a:schemeClr val="bg1"/>
                </a:solidFill>
                <a:latin typeface="等线" panose="02010600030101010101" pitchFamily="2" charset="-122"/>
              </a:rPr>
              <a:t>年</a:t>
            </a:r>
            <a:r>
              <a:rPr lang="en-US" altLang="zh-CN" sz="2200" dirty="0">
                <a:solidFill>
                  <a:schemeClr val="bg1"/>
                </a:solidFill>
                <a:latin typeface="等线" panose="02010600030101010101" pitchFamily="2" charset="-122"/>
              </a:rPr>
              <a:t>12</a:t>
            </a:r>
            <a:r>
              <a:rPr lang="zh-CN" altLang="en-US" sz="2200" dirty="0">
                <a:solidFill>
                  <a:schemeClr val="bg1"/>
                </a:solidFill>
                <a:latin typeface="等线" panose="02010600030101010101" pitchFamily="2" charset="-122"/>
              </a:rPr>
              <a:t>月</a:t>
            </a:r>
            <a:r>
              <a:rPr lang="en-US" altLang="zh-CN" sz="2200" dirty="0">
                <a:solidFill>
                  <a:schemeClr val="bg1"/>
                </a:solidFill>
                <a:latin typeface="等线" panose="02010600030101010101" pitchFamily="2" charset="-122"/>
              </a:rPr>
              <a:t>12</a:t>
            </a:r>
            <a:r>
              <a:rPr lang="zh-CN" altLang="en-US" sz="2200" dirty="0">
                <a:solidFill>
                  <a:schemeClr val="bg1"/>
                </a:solidFill>
                <a:latin typeface="等线" panose="02010600030101010101" pitchFamily="2" charset="-122"/>
              </a:rPr>
              <a:t>日，</a:t>
            </a:r>
            <a:r>
              <a:rPr lang="en-US" altLang="zh-CN" sz="2200" b="1" dirty="0">
                <a:solidFill>
                  <a:srgbClr val="FFFF00"/>
                </a:solidFill>
                <a:latin typeface="等线" panose="02010600030101010101" pitchFamily="2" charset="-122"/>
              </a:rPr>
              <a:t>768 bit</a:t>
            </a:r>
            <a:r>
              <a:rPr lang="zh-CN" altLang="en-US" sz="2200" b="1" dirty="0">
                <a:solidFill>
                  <a:srgbClr val="FFFF00"/>
                </a:solidFill>
                <a:latin typeface="等线" panose="02010600030101010101" pitchFamily="2" charset="-122"/>
              </a:rPr>
              <a:t>的</a:t>
            </a:r>
            <a:r>
              <a:rPr lang="en-US" altLang="zh-CN" sz="2200" b="1" dirty="0">
                <a:solidFill>
                  <a:srgbClr val="FFFF00"/>
                </a:solidFill>
                <a:latin typeface="等线" panose="02010600030101010101" pitchFamily="2" charset="-122"/>
              </a:rPr>
              <a:t>RSA</a:t>
            </a:r>
            <a:r>
              <a:rPr lang="zh-CN" altLang="en-US" sz="2200" b="1" dirty="0">
                <a:solidFill>
                  <a:srgbClr val="FFFF00"/>
                </a:solidFill>
                <a:latin typeface="等线" panose="02010600030101010101" pitchFamily="2" charset="-122"/>
              </a:rPr>
              <a:t>已经被成功破解</a:t>
            </a:r>
            <a:r>
              <a:rPr lang="zh-CN" altLang="en-US" sz="2200" dirty="0">
                <a:solidFill>
                  <a:schemeClr val="bg1"/>
                </a:solidFill>
                <a:latin typeface="等线" panose="02010600030101010101" pitchFamily="2" charset="-122"/>
              </a:rPr>
              <a:t>。这一事件威胁了现通行的</a:t>
            </a:r>
            <a:r>
              <a:rPr lang="en-US" altLang="zh-CN" sz="2200" dirty="0">
                <a:solidFill>
                  <a:schemeClr val="bg1"/>
                </a:solidFill>
                <a:latin typeface="等线" panose="02010600030101010101" pitchFamily="2" charset="-122"/>
              </a:rPr>
              <a:t>1024-bit</a:t>
            </a:r>
            <a:r>
              <a:rPr lang="zh-CN" altLang="en-US" sz="2200" dirty="0">
                <a:solidFill>
                  <a:schemeClr val="bg1"/>
                </a:solidFill>
                <a:latin typeface="等线" panose="02010600030101010101" pitchFamily="2" charset="-122"/>
              </a:rPr>
              <a:t>密钥的安全性，普遍认为用户应尽快升级到</a:t>
            </a:r>
            <a:r>
              <a:rPr lang="en-US" altLang="zh-CN" sz="2200" dirty="0">
                <a:solidFill>
                  <a:schemeClr val="bg1"/>
                </a:solidFill>
                <a:latin typeface="等线" panose="02010600030101010101" pitchFamily="2" charset="-122"/>
              </a:rPr>
              <a:t>2048-bit</a:t>
            </a:r>
            <a:r>
              <a:rPr lang="zh-CN" altLang="en-US" sz="2200" dirty="0">
                <a:solidFill>
                  <a:schemeClr val="bg1"/>
                </a:solidFill>
                <a:latin typeface="等线" panose="02010600030101010101" pitchFamily="2" charset="-122"/>
              </a:rPr>
              <a:t>或以上。</a:t>
            </a: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78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TextBox 54"/>
          <p:cNvSpPr txBox="1"/>
          <p:nvPr/>
        </p:nvSpPr>
        <p:spPr>
          <a:xfrm>
            <a:off x="615627" y="945883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9226" y="2471752"/>
                <a:ext cx="8826217" cy="1586757"/>
              </a:xfrm>
            </p:spPr>
            <p:txBody>
              <a:bodyPr>
                <a:noAutofit/>
              </a:bodyPr>
              <a:lstStyle/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明文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zh-CN" altLang="en-US" dirty="0">
                    <a:latin typeface="+mn-ea"/>
                  </a:rPr>
                  <a:t>，取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zh-CN" altLang="en-US" dirty="0">
                    <a:latin typeface="+mn-ea"/>
                  </a:rPr>
                  <a:t>，请写出</a:t>
                </a:r>
                <a:r>
                  <a:rPr lang="en-US" altLang="zh-CN" dirty="0">
                    <a:latin typeface="+mn-ea"/>
                  </a:rPr>
                  <a:t>RSA</a:t>
                </a:r>
                <a:r>
                  <a:rPr lang="zh-CN" altLang="en-US" dirty="0">
                    <a:latin typeface="+mn-ea"/>
                  </a:rPr>
                  <a:t>的密钥产生、加密及解密过程。</a:t>
                </a:r>
                <a:endParaRPr lang="en-US" altLang="zh-CN" dirty="0">
                  <a:latin typeface="+mn-ea"/>
                </a:endParaRPr>
              </a:p>
              <a:p>
                <a:pPr lvl="1">
                  <a:lnSpc>
                    <a:spcPct val="200000"/>
                  </a:lnSpc>
                </a:pP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226" y="2471752"/>
                <a:ext cx="8826217" cy="1586757"/>
              </a:xfrm>
              <a:blipFill rotWithShape="0">
                <a:blip r:embed="rId2"/>
                <a:stretch>
                  <a:fillRect r="-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01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4" name="矩形 17"/>
          <p:cNvSpPr>
            <a:spLocks noChangeArrowheads="1"/>
          </p:cNvSpPr>
          <p:nvPr/>
        </p:nvSpPr>
        <p:spPr bwMode="auto">
          <a:xfrm rot="16200000">
            <a:off x="3040856" y="257969"/>
            <a:ext cx="3128963" cy="6689725"/>
          </a:xfrm>
          <a:prstGeom prst="rect">
            <a:avLst/>
          </a:prstGeom>
          <a:noFill/>
          <a:ln w="1905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文本框 2"/>
          <p:cNvSpPr txBox="1">
            <a:spLocks noChangeArrowheads="1"/>
          </p:cNvSpPr>
          <p:nvPr/>
        </p:nvSpPr>
        <p:spPr bwMode="auto">
          <a:xfrm>
            <a:off x="1487488" y="2274888"/>
            <a:ext cx="6338887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dirty="0">
                <a:latin typeface="微软雅黑" panose="020B0503020204020204" pitchFamily="34" charset="-122"/>
              </a:rPr>
              <a:t>      </a:t>
            </a:r>
            <a:r>
              <a:rPr lang="zh-CN" altLang="en-US" sz="2400" dirty="0">
                <a:latin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</a:rPr>
              <a:t>RSA</a:t>
            </a:r>
            <a:r>
              <a:rPr lang="zh-CN" altLang="en-US" sz="2400" dirty="0">
                <a:latin typeface="微软雅黑" panose="020B0503020204020204" pitchFamily="34" charset="-122"/>
              </a:rPr>
              <a:t>相比，</a:t>
            </a:r>
            <a:r>
              <a:rPr lang="en-US" altLang="zh-CN" sz="2400" dirty="0">
                <a:latin typeface="微软雅黑" panose="020B0503020204020204" pitchFamily="34" charset="-122"/>
              </a:rPr>
              <a:t>Diffie-Hellman</a:t>
            </a:r>
            <a:r>
              <a:rPr lang="zh-CN" altLang="en-US" sz="2400" dirty="0">
                <a:latin typeface="微软雅黑" panose="020B0503020204020204" pitchFamily="34" charset="-122"/>
              </a:rPr>
              <a:t>的优势之一是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每次交换密钥时都使用一组新值</a:t>
            </a:r>
            <a:r>
              <a:rPr lang="zh-CN" altLang="en-US" sz="2400" dirty="0">
                <a:latin typeface="微软雅黑" panose="020B0503020204020204" pitchFamily="34" charset="-122"/>
              </a:rPr>
              <a:t>，而使用</a:t>
            </a:r>
            <a:r>
              <a:rPr lang="en-US" altLang="zh-CN" sz="2400" dirty="0">
                <a:latin typeface="微软雅黑" panose="020B0503020204020204" pitchFamily="34" charset="-122"/>
              </a:rPr>
              <a:t>RSA</a:t>
            </a:r>
            <a:r>
              <a:rPr lang="zh-CN" altLang="en-US" sz="2400" dirty="0">
                <a:latin typeface="微软雅黑" panose="020B0503020204020204" pitchFamily="34" charset="-122"/>
              </a:rPr>
              <a:t>算法时，如果攻击者获得了私钥，那么他不仅能解密之前截获的消息，还能解密之后的所有消息。然而，</a:t>
            </a:r>
            <a:r>
              <a:rPr lang="en-US" altLang="zh-CN" sz="2400" dirty="0">
                <a:latin typeface="微软雅黑" panose="020B0503020204020204" pitchFamily="34" charset="-122"/>
              </a:rPr>
              <a:t>RSA</a:t>
            </a:r>
            <a:r>
              <a:rPr lang="zh-CN" altLang="en-US" sz="2400" dirty="0">
                <a:latin typeface="微软雅黑" panose="020B0503020204020204" pitchFamily="34" charset="-122"/>
              </a:rPr>
              <a:t>可以通过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认证</a:t>
            </a:r>
            <a:r>
              <a:rPr lang="zh-CN" altLang="en-US" sz="2400" dirty="0">
                <a:latin typeface="微软雅黑" panose="020B0503020204020204" pitchFamily="34" charset="-122"/>
              </a:rPr>
              <a:t>来防止中间人攻击，但</a:t>
            </a:r>
            <a:r>
              <a:rPr lang="en-US" altLang="zh-CN" sz="2400" dirty="0" err="1">
                <a:latin typeface="微软雅黑" panose="020B0503020204020204" pitchFamily="34" charset="-122"/>
              </a:rPr>
              <a:t>Diffie</a:t>
            </a:r>
            <a:r>
              <a:rPr lang="en-US" altLang="zh-CN" sz="2400" dirty="0">
                <a:latin typeface="微软雅黑" panose="020B0503020204020204" pitchFamily="34" charset="-122"/>
              </a:rPr>
              <a:t>-Hellman</a:t>
            </a:r>
            <a:r>
              <a:rPr lang="zh-CN" altLang="en-US" sz="2400" dirty="0">
                <a:latin typeface="微软雅黑" panose="020B0503020204020204" pitchFamily="34" charset="-122"/>
              </a:rPr>
              <a:t>在应对中间人攻击时非常脆弱。</a:t>
            </a:r>
          </a:p>
        </p:txBody>
      </p:sp>
      <p:sp>
        <p:nvSpPr>
          <p:cNvPr id="20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70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数字签名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9226" y="1228789"/>
            <a:ext cx="8826217" cy="4816411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zh-CN" altLang="en-US" dirty="0">
                <a:latin typeface="+mn-ea"/>
              </a:rPr>
              <a:t>数字签名是为了防止通信双方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互相欺骗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latin typeface="+mn-ea"/>
              </a:rPr>
              <a:t>Bob</a:t>
            </a:r>
            <a:r>
              <a:rPr lang="zh-CN" altLang="en-US" dirty="0">
                <a:latin typeface="+mn-ea"/>
              </a:rPr>
              <a:t>伪造一条消息，并使用与</a:t>
            </a:r>
            <a:r>
              <a:rPr lang="en-US" altLang="zh-CN" dirty="0">
                <a:latin typeface="+mn-ea"/>
              </a:rPr>
              <a:t>Alice</a:t>
            </a:r>
            <a:r>
              <a:rPr lang="zh-CN" altLang="en-US" dirty="0">
                <a:latin typeface="+mn-ea"/>
              </a:rPr>
              <a:t>共享的密钥对其进行处理，然后声称这条消息是来自于</a:t>
            </a:r>
            <a:r>
              <a:rPr lang="en-US" altLang="zh-CN" dirty="0">
                <a:latin typeface="+mn-ea"/>
              </a:rPr>
              <a:t>Alice</a:t>
            </a:r>
            <a:r>
              <a:rPr lang="zh-CN" altLang="en-US" dirty="0">
                <a:latin typeface="+mn-ea"/>
              </a:rPr>
              <a:t>的；</a:t>
            </a:r>
            <a:endParaRPr lang="en-US" altLang="zh-CN" dirty="0">
              <a:latin typeface="+mn-ea"/>
            </a:endParaRP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latin typeface="+mn-ea"/>
              </a:rPr>
              <a:t>Alice</a:t>
            </a:r>
            <a:r>
              <a:rPr lang="zh-CN" altLang="en-US" dirty="0">
                <a:latin typeface="+mn-ea"/>
              </a:rPr>
              <a:t>曾经发送过某条消息给</a:t>
            </a:r>
            <a:r>
              <a:rPr lang="en-US" altLang="zh-CN" dirty="0">
                <a:latin typeface="+mn-ea"/>
              </a:rPr>
              <a:t>Bob</a:t>
            </a:r>
            <a:r>
              <a:rPr lang="zh-CN" altLang="en-US" dirty="0">
                <a:latin typeface="+mn-ea"/>
              </a:rPr>
              <a:t>，但事后否认自己的行为；</a:t>
            </a:r>
            <a:endParaRPr lang="en-US" altLang="zh-CN" dirty="0">
              <a:latin typeface="+mn-ea"/>
            </a:endParaRP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latin typeface="+mn-ea"/>
              </a:rPr>
              <a:t>Bob</a:t>
            </a:r>
            <a:r>
              <a:rPr lang="zh-CN" altLang="en-US" dirty="0">
                <a:latin typeface="+mn-ea"/>
              </a:rPr>
              <a:t>收到</a:t>
            </a:r>
            <a:r>
              <a:rPr lang="en-US" altLang="zh-CN" dirty="0">
                <a:latin typeface="+mn-ea"/>
              </a:rPr>
              <a:t>Alice</a:t>
            </a:r>
            <a:r>
              <a:rPr lang="zh-CN" altLang="en-US" dirty="0">
                <a:latin typeface="+mn-ea"/>
              </a:rPr>
              <a:t>发送的某条消息后，否认收到过这条消息。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6216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数字签名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9226" y="657299"/>
            <a:ext cx="8826217" cy="1947096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zh-CN" altLang="en-US" dirty="0">
                <a:latin typeface="+mn-ea"/>
              </a:rPr>
              <a:t>在上述过程中，通信双方互不信任，单纯地使用签名讨论的方法无法解决这些问题，而数字签名是最好的选择。</a:t>
            </a:r>
            <a:endParaRPr lang="en-US" altLang="zh-CN" dirty="0">
              <a:latin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3619500" y="3580408"/>
            <a:ext cx="1546225" cy="1546225"/>
          </a:xfrm>
          <a:custGeom>
            <a:avLst/>
            <a:gdLst>
              <a:gd name="T0" fmla="*/ 0 w 1439167"/>
              <a:gd name="T1" fmla="*/ 0 h 1439167"/>
              <a:gd name="T2" fmla="*/ 1439167 w 1439167"/>
              <a:gd name="T3" fmla="*/ 1439167 h 1439167"/>
            </a:gdLst>
            <a:ahLst/>
            <a:cxnLst/>
            <a:rect l="T0" t="T1" r="T2" b="T3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可以解决的问题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570163" y="2692995"/>
            <a:ext cx="3446462" cy="3357563"/>
            <a:chOff x="4011151" y="1466806"/>
            <a:chExt cx="4049417" cy="3944518"/>
          </a:xfrm>
        </p:grpSpPr>
        <p:sp>
          <p:nvSpPr>
            <p:cNvPr id="10" name="空心弧 9"/>
            <p:cNvSpPr/>
            <p:nvPr/>
          </p:nvSpPr>
          <p:spPr>
            <a:xfrm>
              <a:off x="4115604" y="1466806"/>
              <a:ext cx="3944964" cy="3944518"/>
            </a:xfrm>
            <a:prstGeom prst="blockArc">
              <a:avLst>
                <a:gd name="adj1" fmla="val 10800000"/>
                <a:gd name="adj2" fmla="val 0"/>
                <a:gd name="adj3" fmla="val 4638"/>
              </a:avLst>
            </a:prstGeom>
            <a:solidFill>
              <a:srgbClr val="7F7F7F"/>
            </a:solidFill>
            <a:ln>
              <a:noFill/>
            </a:ln>
          </p:spPr>
        </p:sp>
        <p:sp>
          <p:nvSpPr>
            <p:cNvPr id="11" name="空心弧 10"/>
            <p:cNvSpPr/>
            <p:nvPr/>
          </p:nvSpPr>
          <p:spPr>
            <a:xfrm>
              <a:off x="4115604" y="1466806"/>
              <a:ext cx="3944964" cy="3944518"/>
            </a:xfrm>
            <a:prstGeom prst="blockArc">
              <a:avLst>
                <a:gd name="adj1" fmla="val 5400000"/>
                <a:gd name="adj2" fmla="val 5400000"/>
                <a:gd name="adj3" fmla="val 4638"/>
              </a:avLst>
            </a:prstGeom>
            <a:solidFill>
              <a:srgbClr val="7F7F7F"/>
            </a:solidFill>
            <a:ln>
              <a:noFill/>
            </a:ln>
          </p:spPr>
        </p:sp>
        <p:sp>
          <p:nvSpPr>
            <p:cNvPr id="12" name="空心弧 11"/>
            <p:cNvSpPr/>
            <p:nvPr/>
          </p:nvSpPr>
          <p:spPr>
            <a:xfrm>
              <a:off x="4115604" y="1466806"/>
              <a:ext cx="3944964" cy="3944518"/>
            </a:xfrm>
            <a:prstGeom prst="blockArc">
              <a:avLst>
                <a:gd name="adj1" fmla="val 0"/>
                <a:gd name="adj2" fmla="val 10800000"/>
                <a:gd name="adj3" fmla="val 4638"/>
              </a:avLst>
            </a:prstGeom>
            <a:solidFill>
              <a:srgbClr val="7F7F7F"/>
            </a:solidFill>
            <a:ln>
              <a:noFill/>
            </a:ln>
          </p:spPr>
        </p:sp>
        <p:sp>
          <p:nvSpPr>
            <p:cNvPr id="13" name="空心弧 12"/>
            <p:cNvSpPr/>
            <p:nvPr/>
          </p:nvSpPr>
          <p:spPr>
            <a:xfrm>
              <a:off x="4115604" y="1466806"/>
              <a:ext cx="3944964" cy="3944518"/>
            </a:xfrm>
            <a:prstGeom prst="blockArc">
              <a:avLst>
                <a:gd name="adj1" fmla="val 16200000"/>
                <a:gd name="adj2" fmla="val 16200000"/>
                <a:gd name="adj3" fmla="val 4638"/>
              </a:avLst>
            </a:prstGeom>
            <a:solidFill>
              <a:srgbClr val="7F7F7F"/>
            </a:solidFill>
            <a:ln>
              <a:noFill/>
            </a:ln>
          </p:spPr>
        </p:sp>
        <p:sp>
          <p:nvSpPr>
            <p:cNvPr id="14" name="任意多边形 1048830"/>
            <p:cNvSpPr>
              <a:spLocks/>
            </p:cNvSpPr>
            <p:nvPr/>
          </p:nvSpPr>
          <p:spPr bwMode="auto">
            <a:xfrm>
              <a:off x="4011151" y="3318998"/>
              <a:ext cx="142221" cy="16898"/>
            </a:xfrm>
            <a:custGeom>
              <a:avLst/>
              <a:gdLst>
                <a:gd name="T0" fmla="*/ 2 w 42"/>
                <a:gd name="T1" fmla="*/ 5 h 5"/>
                <a:gd name="T2" fmla="*/ 39 w 42"/>
                <a:gd name="T3" fmla="*/ 5 h 5"/>
                <a:gd name="T4" fmla="*/ 42 w 42"/>
                <a:gd name="T5" fmla="*/ 2 h 5"/>
                <a:gd name="T6" fmla="*/ 39 w 42"/>
                <a:gd name="T7" fmla="*/ 0 h 5"/>
                <a:gd name="T8" fmla="*/ 2 w 42"/>
                <a:gd name="T9" fmla="*/ 0 h 5"/>
                <a:gd name="T10" fmla="*/ 0 w 42"/>
                <a:gd name="T11" fmla="*/ 2 h 5"/>
                <a:gd name="T12" fmla="*/ 2 w 42"/>
                <a:gd name="T13" fmla="*/ 5 h 5"/>
                <a:gd name="T14" fmla="*/ 0 w 42"/>
                <a:gd name="T15" fmla="*/ 0 h 5"/>
                <a:gd name="T16" fmla="*/ 42 w 4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42" h="5">
                  <a:moveTo>
                    <a:pt x="2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41" y="5"/>
                    <a:pt x="42" y="4"/>
                    <a:pt x="42" y="2"/>
                  </a:cubicBezTo>
                  <a:cubicBezTo>
                    <a:pt x="42" y="1"/>
                    <a:pt x="41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任意多边形 1048831"/>
            <p:cNvSpPr>
              <a:spLocks/>
            </p:cNvSpPr>
            <p:nvPr/>
          </p:nvSpPr>
          <p:spPr bwMode="auto">
            <a:xfrm>
              <a:off x="5850107" y="1570560"/>
              <a:ext cx="297114" cy="16898"/>
            </a:xfrm>
            <a:custGeom>
              <a:avLst/>
              <a:gdLst>
                <a:gd name="T0" fmla="*/ 86 w 88"/>
                <a:gd name="T1" fmla="*/ 0 h 5"/>
                <a:gd name="T2" fmla="*/ 3 w 88"/>
                <a:gd name="T3" fmla="*/ 0 h 5"/>
                <a:gd name="T4" fmla="*/ 0 w 88"/>
                <a:gd name="T5" fmla="*/ 3 h 5"/>
                <a:gd name="T6" fmla="*/ 3 w 88"/>
                <a:gd name="T7" fmla="*/ 5 h 5"/>
                <a:gd name="T8" fmla="*/ 86 w 88"/>
                <a:gd name="T9" fmla="*/ 5 h 5"/>
                <a:gd name="T10" fmla="*/ 88 w 88"/>
                <a:gd name="T11" fmla="*/ 3 h 5"/>
                <a:gd name="T12" fmla="*/ 86 w 88"/>
                <a:gd name="T13" fmla="*/ 0 h 5"/>
                <a:gd name="T14" fmla="*/ 0 w 88"/>
                <a:gd name="T15" fmla="*/ 0 h 5"/>
                <a:gd name="T16" fmla="*/ 88 w 88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88" h="5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7" y="5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任意多边形 19"/>
          <p:cNvSpPr>
            <a:spLocks/>
          </p:cNvSpPr>
          <p:nvPr/>
        </p:nvSpPr>
        <p:spPr bwMode="auto">
          <a:xfrm>
            <a:off x="3806825" y="2305645"/>
            <a:ext cx="1182688" cy="1109663"/>
          </a:xfrm>
          <a:custGeom>
            <a:avLst/>
            <a:gdLst>
              <a:gd name="T0" fmla="*/ 0 w 1439167"/>
              <a:gd name="T1" fmla="*/ 0 h 1439167"/>
              <a:gd name="T2" fmla="*/ 1439167 w 1439167"/>
              <a:gd name="T3" fmla="*/ 1439167 h 1439167"/>
            </a:gdLst>
            <a:ahLst/>
            <a:cxnLst/>
            <a:rect l="T0" t="T1" r="T2" b="T3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否认</a:t>
            </a:r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232400" y="3785195"/>
            <a:ext cx="1181100" cy="1108075"/>
          </a:xfrm>
          <a:custGeom>
            <a:avLst/>
            <a:gdLst>
              <a:gd name="T0" fmla="*/ 0 w 1439167"/>
              <a:gd name="T1" fmla="*/ 0 h 1439167"/>
              <a:gd name="T2" fmla="*/ 1439167 w 1439167"/>
              <a:gd name="T3" fmla="*/ 1439167 h 1439167"/>
            </a:gdLst>
            <a:ahLst/>
            <a:cxnLst/>
            <a:rect l="T0" t="T1" r="T2" b="T3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伪造</a:t>
            </a:r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3727450" y="5488583"/>
            <a:ext cx="1181100" cy="1108075"/>
          </a:xfrm>
          <a:custGeom>
            <a:avLst/>
            <a:gdLst>
              <a:gd name="T0" fmla="*/ 0 w 1439167"/>
              <a:gd name="T1" fmla="*/ 0 h 1439167"/>
              <a:gd name="T2" fmla="*/ 1439167 w 1439167"/>
              <a:gd name="T3" fmla="*/ 1439167 h 1439167"/>
            </a:gdLst>
            <a:ahLst/>
            <a:cxnLst/>
            <a:rect l="T0" t="T1" r="T2" b="T3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篡改</a:t>
            </a:r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2149475" y="3839170"/>
            <a:ext cx="1181100" cy="1108075"/>
          </a:xfrm>
          <a:custGeom>
            <a:avLst/>
            <a:gdLst>
              <a:gd name="T0" fmla="*/ 0 w 1439167"/>
              <a:gd name="T1" fmla="*/ 0 h 1439167"/>
              <a:gd name="T2" fmla="*/ 1439167 w 1439167"/>
              <a:gd name="T3" fmla="*/ 1439167 h 1439167"/>
            </a:gdLst>
            <a:ahLst/>
            <a:cxnLst/>
            <a:rect l="T0" t="T1" r="T2" b="T3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冒充</a:t>
            </a:r>
          </a:p>
        </p:txBody>
      </p:sp>
    </p:spTree>
    <p:extLst>
      <p:ext uri="{BB962C8B-B14F-4D97-AF65-F5344CB8AC3E}">
        <p14:creationId xmlns:p14="http://schemas.microsoft.com/office/powerpoint/2010/main" val="144908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数字签名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9226" y="657298"/>
            <a:ext cx="8826217" cy="2695501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zh-CN" altLang="en-US" dirty="0">
                <a:latin typeface="+mn-ea"/>
              </a:rPr>
              <a:t>数字签名也是一种认证机制，它是公钥密码学发展过程中的一个重要组成部分，是公钥密码算法的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典型应用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latin typeface="+mn-ea"/>
              </a:rPr>
              <a:t>数字签名的应用过程是：</a:t>
            </a:r>
            <a:endParaRPr lang="en-US" altLang="zh-CN" dirty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33227" y="3069983"/>
            <a:ext cx="1029351" cy="1151927"/>
            <a:chOff x="1114670" y="1696662"/>
            <a:chExt cx="1029351" cy="1151927"/>
          </a:xfrm>
        </p:grpSpPr>
        <p:pic>
          <p:nvPicPr>
            <p:cNvPr id="8" name="Picture 38" descr="EndUser_Female_Righ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210262" y="2036246"/>
              <a:ext cx="562848" cy="81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38"/>
            <p:cNvSpPr txBox="1">
              <a:spLocks/>
            </p:cNvSpPr>
            <p:nvPr/>
          </p:nvSpPr>
          <p:spPr bwMode="auto">
            <a:xfrm>
              <a:off x="1114670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Alice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472408" y="3022136"/>
            <a:ext cx="1029351" cy="1240400"/>
            <a:chOff x="6981769" y="1696662"/>
            <a:chExt cx="1029351" cy="1240400"/>
          </a:xfrm>
        </p:grpSpPr>
        <p:pic>
          <p:nvPicPr>
            <p:cNvPr id="11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pic>
        <p:nvPicPr>
          <p:cNvPr id="21" name="Picture 6" descr="âenvelope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18" y="4230354"/>
            <a:ext cx="856128" cy="8561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竖卷形 3"/>
          <p:cNvSpPr/>
          <p:nvPr/>
        </p:nvSpPr>
        <p:spPr>
          <a:xfrm>
            <a:off x="2110243" y="4348852"/>
            <a:ext cx="457200" cy="631002"/>
          </a:xfrm>
          <a:prstGeom prst="verticalScroll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019857" y="4658418"/>
            <a:ext cx="768415" cy="712082"/>
            <a:chOff x="6030607" y="4658418"/>
            <a:chExt cx="768415" cy="712082"/>
          </a:xfrm>
        </p:grpSpPr>
        <p:pic>
          <p:nvPicPr>
            <p:cNvPr id="19" name="Picture 2" descr="âkey pngâçå¾çæç´¢ç»æ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4623" y="4658418"/>
              <a:ext cx="357123" cy="360040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20" name="TextBox 38"/>
            <p:cNvSpPr txBox="1">
              <a:spLocks/>
            </p:cNvSpPr>
            <p:nvPr/>
          </p:nvSpPr>
          <p:spPr bwMode="auto">
            <a:xfrm>
              <a:off x="6030607" y="4928300"/>
              <a:ext cx="768415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私钥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pic>
        <p:nvPicPr>
          <p:cNvPr id="22" name="Picture 6" descr="âenvelope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491" y="5637496"/>
            <a:ext cx="856128" cy="8561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竖卷形 22"/>
          <p:cNvSpPr/>
          <p:nvPr/>
        </p:nvSpPr>
        <p:spPr>
          <a:xfrm>
            <a:off x="6714494" y="4452497"/>
            <a:ext cx="457200" cy="631002"/>
          </a:xfrm>
          <a:prstGeom prst="verticalScroll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679883" y="4762063"/>
            <a:ext cx="768415" cy="711729"/>
            <a:chOff x="7264369" y="4478398"/>
            <a:chExt cx="768415" cy="711729"/>
          </a:xfrm>
        </p:grpSpPr>
        <p:pic>
          <p:nvPicPr>
            <p:cNvPr id="13" name="Picture 2" descr="âkey pngâçå¾çæç´¢ç»æ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480" y="4478398"/>
              <a:ext cx="357123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38"/>
            <p:cNvSpPr txBox="1">
              <a:spLocks/>
            </p:cNvSpPr>
            <p:nvPr/>
          </p:nvSpPr>
          <p:spPr bwMode="auto">
            <a:xfrm>
              <a:off x="7264369" y="4747927"/>
              <a:ext cx="768415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公钥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7" name="竖卷形 26"/>
          <p:cNvSpPr/>
          <p:nvPr/>
        </p:nvSpPr>
        <p:spPr>
          <a:xfrm>
            <a:off x="7971794" y="5750059"/>
            <a:ext cx="457200" cy="631002"/>
          </a:xfrm>
          <a:prstGeom prst="verticalScroll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7412074" y="5018458"/>
            <a:ext cx="559720" cy="532062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574409" y="464051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？</a:t>
            </a:r>
          </a:p>
        </p:txBody>
      </p:sp>
      <p:sp>
        <p:nvSpPr>
          <p:cNvPr id="31" name="右箭头 30"/>
          <p:cNvSpPr/>
          <p:nvPr/>
        </p:nvSpPr>
        <p:spPr>
          <a:xfrm>
            <a:off x="3062092" y="4568754"/>
            <a:ext cx="2978705" cy="26968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54"/>
          <p:cNvSpPr txBox="1"/>
          <p:nvPr/>
        </p:nvSpPr>
        <p:spPr>
          <a:xfrm>
            <a:off x="1832651" y="5446655"/>
            <a:ext cx="101238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algn="ctr"/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</a:p>
        </p:txBody>
      </p:sp>
      <p:sp>
        <p:nvSpPr>
          <p:cNvPr id="33" name="TextBox 54"/>
          <p:cNvSpPr txBox="1"/>
          <p:nvPr/>
        </p:nvSpPr>
        <p:spPr>
          <a:xfrm>
            <a:off x="8036482" y="4056598"/>
            <a:ext cx="1012384" cy="807881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签名验证</a:t>
            </a:r>
          </a:p>
        </p:txBody>
      </p:sp>
    </p:spTree>
    <p:extLst>
      <p:ext uri="{BB962C8B-B14F-4D97-AF65-F5344CB8AC3E}">
        <p14:creationId xmlns:p14="http://schemas.microsoft.com/office/powerpoint/2010/main" val="365412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7" grpId="0" animBg="1"/>
      <p:bldP spid="30" grpId="0"/>
      <p:bldP spid="31" grpId="0" animBg="1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224" y="4658771"/>
            <a:ext cx="357123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38"/>
          <p:cNvSpPr txBox="1">
            <a:spLocks/>
          </p:cNvSpPr>
          <p:nvPr/>
        </p:nvSpPr>
        <p:spPr bwMode="auto">
          <a:xfrm>
            <a:off x="2049113" y="4928300"/>
            <a:ext cx="768415" cy="44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公钥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右箭头 20"/>
          <p:cNvSpPr/>
          <p:nvPr/>
        </p:nvSpPr>
        <p:spPr>
          <a:xfrm rot="16200000">
            <a:off x="1904075" y="4037023"/>
            <a:ext cx="777852" cy="28063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623" y="4658418"/>
            <a:ext cx="357123" cy="36004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23" name="TextBox 38"/>
          <p:cNvSpPr txBox="1">
            <a:spLocks/>
          </p:cNvSpPr>
          <p:nvPr/>
        </p:nvSpPr>
        <p:spPr bwMode="auto">
          <a:xfrm>
            <a:off x="6030607" y="4928300"/>
            <a:ext cx="768415" cy="44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私钥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 rot="16200000">
            <a:off x="5960932" y="4037990"/>
            <a:ext cx="777852" cy="28063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8"/>
          <p:cNvSpPr txBox="1">
            <a:spLocks/>
          </p:cNvSpPr>
          <p:nvPr/>
        </p:nvSpPr>
        <p:spPr bwMode="auto">
          <a:xfrm>
            <a:off x="3946660" y="5523044"/>
            <a:ext cx="1113525" cy="44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攻击者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33624" y="2736152"/>
            <a:ext cx="6903642" cy="2813907"/>
            <a:chOff x="1033624" y="2736152"/>
            <a:chExt cx="6903642" cy="2813907"/>
          </a:xfrm>
        </p:grpSpPr>
        <p:pic>
          <p:nvPicPr>
            <p:cNvPr id="7" name="Picture 38" descr="EndUser_Female_Right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136408" y="3075736"/>
              <a:ext cx="562848" cy="81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37" descr="EndUser_CiscoWork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173210" y="314660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5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168176" y="4658418"/>
              <a:ext cx="671029" cy="8916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0" name="Picture 6" descr="âenvelope pngâçå¾çæç´¢ç»æ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569" y="3324889"/>
              <a:ext cx="467766" cy="46776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右箭头 10"/>
            <p:cNvSpPr/>
            <p:nvPr/>
          </p:nvSpPr>
          <p:spPr>
            <a:xfrm>
              <a:off x="1699256" y="3415276"/>
              <a:ext cx="1284899" cy="280638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38"/>
            <p:cNvSpPr txBox="1">
              <a:spLocks/>
            </p:cNvSpPr>
            <p:nvPr/>
          </p:nvSpPr>
          <p:spPr bwMode="auto">
            <a:xfrm>
              <a:off x="1764463" y="2973076"/>
              <a:ext cx="1284899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安全变换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" name="TextBox 38"/>
            <p:cNvSpPr txBox="1">
              <a:spLocks/>
            </p:cNvSpPr>
            <p:nvPr/>
          </p:nvSpPr>
          <p:spPr bwMode="auto">
            <a:xfrm>
              <a:off x="1033624" y="3853394"/>
              <a:ext cx="768415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消息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4" name="TextBox 38"/>
            <p:cNvSpPr txBox="1">
              <a:spLocks/>
            </p:cNvSpPr>
            <p:nvPr/>
          </p:nvSpPr>
          <p:spPr bwMode="auto">
            <a:xfrm>
              <a:off x="2819166" y="3716288"/>
              <a:ext cx="1284899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秘密消息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pic>
          <p:nvPicPr>
            <p:cNvPr id="25" name="Picture 6" descr="âenvelope pngâçå¾çæç´¢ç»æ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2618" y="3324889"/>
              <a:ext cx="467766" cy="46776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38"/>
            <p:cNvSpPr txBox="1">
              <a:spLocks/>
            </p:cNvSpPr>
            <p:nvPr/>
          </p:nvSpPr>
          <p:spPr bwMode="auto">
            <a:xfrm>
              <a:off x="4887215" y="3716288"/>
              <a:ext cx="1284899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秘密消息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" name="右箭头 26"/>
            <p:cNvSpPr/>
            <p:nvPr/>
          </p:nvSpPr>
          <p:spPr>
            <a:xfrm>
              <a:off x="5756113" y="3416243"/>
              <a:ext cx="1284899" cy="280638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38"/>
            <p:cNvSpPr txBox="1">
              <a:spLocks/>
            </p:cNvSpPr>
            <p:nvPr/>
          </p:nvSpPr>
          <p:spPr bwMode="auto">
            <a:xfrm>
              <a:off x="5821320" y="2974043"/>
              <a:ext cx="1284899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安全变换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4" name="圆柱形 33"/>
            <p:cNvSpPr/>
            <p:nvPr/>
          </p:nvSpPr>
          <p:spPr>
            <a:xfrm rot="16200000">
              <a:off x="4231568" y="2866165"/>
              <a:ext cx="350794" cy="1447083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TextBox 38"/>
            <p:cNvSpPr txBox="1">
              <a:spLocks/>
            </p:cNvSpPr>
            <p:nvPr/>
          </p:nvSpPr>
          <p:spPr bwMode="auto">
            <a:xfrm>
              <a:off x="3610063" y="3056240"/>
              <a:ext cx="1869872" cy="30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信息传输通道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4483349" y="3853394"/>
              <a:ext cx="0" cy="782463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8"/>
            <p:cNvSpPr txBox="1">
              <a:spLocks/>
            </p:cNvSpPr>
            <p:nvPr/>
          </p:nvSpPr>
          <p:spPr bwMode="auto">
            <a:xfrm>
              <a:off x="1040816" y="273615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发送方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9" name="TextBox 38"/>
            <p:cNvSpPr txBox="1">
              <a:spLocks/>
            </p:cNvSpPr>
            <p:nvPr/>
          </p:nvSpPr>
          <p:spPr bwMode="auto">
            <a:xfrm>
              <a:off x="6907915" y="273615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接收方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TextBox 38"/>
            <p:cNvSpPr txBox="1">
              <a:spLocks/>
            </p:cNvSpPr>
            <p:nvPr/>
          </p:nvSpPr>
          <p:spPr bwMode="auto">
            <a:xfrm>
              <a:off x="7057572" y="3976552"/>
              <a:ext cx="768415" cy="339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消息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pic>
        <p:nvPicPr>
          <p:cNvPr id="41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133" y="1843350"/>
            <a:ext cx="357123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3099">
            <a:off x="7198782" y="1806228"/>
            <a:ext cx="357123" cy="360040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43" name="Picture 2" descr="âkey pngâçå¾çæç´¢ç»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535" y="5965244"/>
            <a:ext cx="357123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24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3" grpId="0"/>
      <p:bldP spid="2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数字签名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9226" y="657298"/>
            <a:ext cx="8826217" cy="818027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zh-CN" altLang="en-US" dirty="0">
                <a:latin typeface="+mn-ea"/>
              </a:rPr>
              <a:t>数字签名需要满足以下条件：</a:t>
            </a:r>
            <a:endParaRPr lang="en-US" altLang="zh-CN" dirty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33227" y="3069983"/>
            <a:ext cx="1029351" cy="1151927"/>
            <a:chOff x="1114670" y="1696662"/>
            <a:chExt cx="1029351" cy="1151927"/>
          </a:xfrm>
        </p:grpSpPr>
        <p:pic>
          <p:nvPicPr>
            <p:cNvPr id="8" name="Picture 38" descr="EndUser_Female_Righ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210262" y="2036246"/>
              <a:ext cx="562848" cy="81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38"/>
            <p:cNvSpPr txBox="1">
              <a:spLocks/>
            </p:cNvSpPr>
            <p:nvPr/>
          </p:nvSpPr>
          <p:spPr bwMode="auto">
            <a:xfrm>
              <a:off x="1114670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Alice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472408" y="3022136"/>
            <a:ext cx="1029351" cy="1240400"/>
            <a:chOff x="6981769" y="1696662"/>
            <a:chExt cx="1029351" cy="1240400"/>
          </a:xfrm>
        </p:grpSpPr>
        <p:pic>
          <p:nvPicPr>
            <p:cNvPr id="11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47064" y="210711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38"/>
            <p:cNvSpPr txBox="1">
              <a:spLocks/>
            </p:cNvSpPr>
            <p:nvPr/>
          </p:nvSpPr>
          <p:spPr bwMode="auto">
            <a:xfrm>
              <a:off x="6981769" y="169666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</p:grpSp>
      <p:pic>
        <p:nvPicPr>
          <p:cNvPr id="21" name="Picture 6" descr="âenvelope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18" y="4230354"/>
            <a:ext cx="856128" cy="8561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竖卷形 3"/>
          <p:cNvSpPr/>
          <p:nvPr/>
        </p:nvSpPr>
        <p:spPr>
          <a:xfrm>
            <a:off x="2110243" y="4348852"/>
            <a:ext cx="457200" cy="631002"/>
          </a:xfrm>
          <a:prstGeom prst="verticalScroll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019857" y="4658418"/>
            <a:ext cx="768415" cy="712082"/>
            <a:chOff x="6030607" y="4658418"/>
            <a:chExt cx="768415" cy="712082"/>
          </a:xfrm>
        </p:grpSpPr>
        <p:pic>
          <p:nvPicPr>
            <p:cNvPr id="19" name="Picture 2" descr="âkey pngâçå¾çæç´¢ç»æ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4623" y="4658418"/>
              <a:ext cx="357123" cy="360040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20" name="TextBox 38"/>
            <p:cNvSpPr txBox="1">
              <a:spLocks/>
            </p:cNvSpPr>
            <p:nvPr/>
          </p:nvSpPr>
          <p:spPr bwMode="auto">
            <a:xfrm>
              <a:off x="6030607" y="4928300"/>
              <a:ext cx="768415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私钥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pic>
        <p:nvPicPr>
          <p:cNvPr id="22" name="Picture 6" descr="âenvelope png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491" y="5637496"/>
            <a:ext cx="856128" cy="8561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竖卷形 22"/>
          <p:cNvSpPr/>
          <p:nvPr/>
        </p:nvSpPr>
        <p:spPr>
          <a:xfrm>
            <a:off x="6714494" y="4452497"/>
            <a:ext cx="457200" cy="631002"/>
          </a:xfrm>
          <a:prstGeom prst="verticalScroll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679883" y="4762063"/>
            <a:ext cx="768415" cy="711729"/>
            <a:chOff x="7264369" y="4478398"/>
            <a:chExt cx="768415" cy="711729"/>
          </a:xfrm>
        </p:grpSpPr>
        <p:pic>
          <p:nvPicPr>
            <p:cNvPr id="13" name="Picture 2" descr="âkey pngâçå¾çæç´¢ç»æ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480" y="4478398"/>
              <a:ext cx="357123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38"/>
            <p:cNvSpPr txBox="1">
              <a:spLocks/>
            </p:cNvSpPr>
            <p:nvPr/>
          </p:nvSpPr>
          <p:spPr bwMode="auto">
            <a:xfrm>
              <a:off x="7264369" y="4747927"/>
              <a:ext cx="768415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公钥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7" name="竖卷形 26"/>
          <p:cNvSpPr/>
          <p:nvPr/>
        </p:nvSpPr>
        <p:spPr>
          <a:xfrm>
            <a:off x="7971794" y="5750059"/>
            <a:ext cx="457200" cy="631002"/>
          </a:xfrm>
          <a:prstGeom prst="verticalScroll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7412074" y="5018458"/>
            <a:ext cx="559720" cy="532062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574409" y="464051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？</a:t>
            </a:r>
          </a:p>
        </p:txBody>
      </p:sp>
      <p:sp>
        <p:nvSpPr>
          <p:cNvPr id="31" name="右箭头 30"/>
          <p:cNvSpPr/>
          <p:nvPr/>
        </p:nvSpPr>
        <p:spPr>
          <a:xfrm>
            <a:off x="3062092" y="4568754"/>
            <a:ext cx="2978705" cy="26968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54"/>
          <p:cNvSpPr txBox="1"/>
          <p:nvPr/>
        </p:nvSpPr>
        <p:spPr>
          <a:xfrm>
            <a:off x="1832651" y="5446655"/>
            <a:ext cx="101238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algn="ctr"/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</a:p>
        </p:txBody>
      </p:sp>
      <p:sp>
        <p:nvSpPr>
          <p:cNvPr id="33" name="TextBox 54"/>
          <p:cNvSpPr txBox="1"/>
          <p:nvPr/>
        </p:nvSpPr>
        <p:spPr>
          <a:xfrm>
            <a:off x="8036482" y="4056598"/>
            <a:ext cx="1012384" cy="807881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签名验证</a:t>
            </a:r>
          </a:p>
        </p:txBody>
      </p:sp>
      <p:sp>
        <p:nvSpPr>
          <p:cNvPr id="5" name="线形标注 2 4"/>
          <p:cNvSpPr/>
          <p:nvPr/>
        </p:nvSpPr>
        <p:spPr>
          <a:xfrm>
            <a:off x="126938" y="1404052"/>
            <a:ext cx="2762593" cy="1053713"/>
          </a:xfrm>
          <a:prstGeom prst="borderCallout2">
            <a:avLst>
              <a:gd name="adj1" fmla="val 97577"/>
              <a:gd name="adj2" fmla="val 18274"/>
              <a:gd name="adj3" fmla="val 151365"/>
              <a:gd name="adj4" fmla="val 18222"/>
              <a:gd name="adj5" fmla="val 280211"/>
              <a:gd name="adj6" fmla="val 47436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签名结果必须与被签名的消息相关</a:t>
            </a:r>
          </a:p>
        </p:txBody>
      </p:sp>
      <p:sp>
        <p:nvSpPr>
          <p:cNvPr id="34" name="线形标注 2 33"/>
          <p:cNvSpPr/>
          <p:nvPr/>
        </p:nvSpPr>
        <p:spPr>
          <a:xfrm>
            <a:off x="3381162" y="5550520"/>
            <a:ext cx="2762593" cy="1053713"/>
          </a:xfrm>
          <a:prstGeom prst="borderCallout2">
            <a:avLst>
              <a:gd name="adj1" fmla="val -49"/>
              <a:gd name="adj2" fmla="val 16436"/>
              <a:gd name="adj3" fmla="val -52324"/>
              <a:gd name="adj4" fmla="val 4891"/>
              <a:gd name="adj5" fmla="val -54852"/>
              <a:gd name="adj6" fmla="val -307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签名必须与发送方独有的信息相关</a:t>
            </a:r>
          </a:p>
        </p:txBody>
      </p:sp>
      <p:sp>
        <p:nvSpPr>
          <p:cNvPr id="35" name="线形标注 2 34"/>
          <p:cNvSpPr/>
          <p:nvPr/>
        </p:nvSpPr>
        <p:spPr>
          <a:xfrm>
            <a:off x="3789103" y="3376571"/>
            <a:ext cx="2227740" cy="1053713"/>
          </a:xfrm>
          <a:prstGeom prst="borderCallout2">
            <a:avLst>
              <a:gd name="adj1" fmla="val 59009"/>
              <a:gd name="adj2" fmla="val 1044"/>
              <a:gd name="adj3" fmla="val 58560"/>
              <a:gd name="adj4" fmla="val -20763"/>
              <a:gd name="adj5" fmla="val 200663"/>
              <a:gd name="adj6" fmla="val -5180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产生数字签名比较容易</a:t>
            </a:r>
          </a:p>
        </p:txBody>
      </p:sp>
      <p:sp>
        <p:nvSpPr>
          <p:cNvPr id="36" name="线形标注 2 35"/>
          <p:cNvSpPr/>
          <p:nvPr/>
        </p:nvSpPr>
        <p:spPr>
          <a:xfrm>
            <a:off x="6504932" y="1699312"/>
            <a:ext cx="2227740" cy="1053713"/>
          </a:xfrm>
          <a:prstGeom prst="borderCallout2">
            <a:avLst>
              <a:gd name="adj1" fmla="val 96372"/>
              <a:gd name="adj2" fmla="val 35819"/>
              <a:gd name="adj3" fmla="val 139313"/>
              <a:gd name="adj4" fmla="val 36245"/>
              <a:gd name="adj5" fmla="val 221152"/>
              <a:gd name="adj6" fmla="val 82162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识别和验证签名比较容易</a:t>
            </a:r>
          </a:p>
        </p:txBody>
      </p:sp>
      <p:sp>
        <p:nvSpPr>
          <p:cNvPr id="37" name="线形标注 2 36"/>
          <p:cNvSpPr/>
          <p:nvPr/>
        </p:nvSpPr>
        <p:spPr>
          <a:xfrm>
            <a:off x="3381162" y="1660550"/>
            <a:ext cx="2359238" cy="1053713"/>
          </a:xfrm>
          <a:prstGeom prst="borderCallout2">
            <a:avLst>
              <a:gd name="adj1" fmla="val 52983"/>
              <a:gd name="adj2" fmla="val 97940"/>
              <a:gd name="adj3" fmla="val 51328"/>
              <a:gd name="adj4" fmla="val 114353"/>
              <a:gd name="adj5" fmla="val 263337"/>
              <a:gd name="adj6" fmla="val 145214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给定签名和消息，伪造不可行</a:t>
            </a:r>
          </a:p>
        </p:txBody>
      </p:sp>
      <p:sp>
        <p:nvSpPr>
          <p:cNvPr id="38" name="线形标注 2 37"/>
          <p:cNvSpPr/>
          <p:nvPr/>
        </p:nvSpPr>
        <p:spPr>
          <a:xfrm>
            <a:off x="85449" y="5847945"/>
            <a:ext cx="2602972" cy="1053713"/>
          </a:xfrm>
          <a:prstGeom prst="borderCallout2">
            <a:avLst>
              <a:gd name="adj1" fmla="val -49"/>
              <a:gd name="adj2" fmla="val 16657"/>
              <a:gd name="adj3" fmla="val -34245"/>
              <a:gd name="adj4" fmla="val 16806"/>
              <a:gd name="adj5" fmla="val -88600"/>
              <a:gd name="adj6" fmla="val 77974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根据签名，可由第三方仲裁</a:t>
            </a:r>
          </a:p>
        </p:txBody>
      </p:sp>
    </p:spTree>
    <p:extLst>
      <p:ext uri="{BB962C8B-B14F-4D97-AF65-F5344CB8AC3E}">
        <p14:creationId xmlns:p14="http://schemas.microsoft.com/office/powerpoint/2010/main" val="162679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数字签名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6190" y="1527616"/>
            <a:ext cx="8826217" cy="818027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Hash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函数（哈希函数）是一种单向散列函数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54"/>
          <p:cNvSpPr txBox="1"/>
          <p:nvPr/>
        </p:nvSpPr>
        <p:spPr>
          <a:xfrm>
            <a:off x="615626" y="945883"/>
            <a:ext cx="3943673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计算消息摘要</a:t>
            </a: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827707" y="2957158"/>
            <a:ext cx="63786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D0D0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单向散列函数是一种单向的、不可逆的函数</a:t>
            </a:r>
            <a:endParaRPr lang="tr-TR" altLang="zh-CN" sz="2400" dirty="0">
              <a:solidFill>
                <a:srgbClr val="0D0D0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237140"/>
              </p:ext>
            </p:extLst>
          </p:nvPr>
        </p:nvGraphicFramePr>
        <p:xfrm>
          <a:off x="2911475" y="2276160"/>
          <a:ext cx="22113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2" name="Equation" r:id="rId3" imgW="1244520" imgH="291960" progId="Equation.DSMT4">
                  <p:embed/>
                </p:oleObj>
              </mc:Choice>
              <mc:Fallback>
                <p:oleObj name="Equation" r:id="rId3" imgW="1244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1475" y="2276160"/>
                        <a:ext cx="2211388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752381"/>
              </p:ext>
            </p:extLst>
          </p:nvPr>
        </p:nvGraphicFramePr>
        <p:xfrm>
          <a:off x="7308428" y="2957158"/>
          <a:ext cx="1212593" cy="545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3" name="Equation" r:id="rId5" imgW="761760" imgH="342720" progId="Equation.DSMT4">
                  <p:embed/>
                </p:oleObj>
              </mc:Choice>
              <mc:Fallback>
                <p:oleObj name="Equation" r:id="rId5" imgW="7617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08428" y="2957158"/>
                        <a:ext cx="1212593" cy="545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乘号 10"/>
          <p:cNvSpPr/>
          <p:nvPr/>
        </p:nvSpPr>
        <p:spPr>
          <a:xfrm>
            <a:off x="7431462" y="2957158"/>
            <a:ext cx="936104" cy="54566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27707" y="3667607"/>
            <a:ext cx="4533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D0D0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由散列值寻找等价明文很困难</a:t>
            </a:r>
            <a:endParaRPr lang="tr-TR" altLang="zh-CN" sz="2400" dirty="0">
              <a:solidFill>
                <a:srgbClr val="0D0D0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573661"/>
              </p:ext>
            </p:extLst>
          </p:nvPr>
        </p:nvGraphicFramePr>
        <p:xfrm>
          <a:off x="5681942" y="3711760"/>
          <a:ext cx="223278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4" name="Equation" r:id="rId7" imgW="1562040" imgH="291960" progId="Equation.DSMT4">
                  <p:embed/>
                </p:oleObj>
              </mc:Choice>
              <mc:Fallback>
                <p:oleObj name="Equation" r:id="rId7" imgW="15620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81942" y="3711760"/>
                        <a:ext cx="2232782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乘号 13"/>
          <p:cNvSpPr/>
          <p:nvPr/>
        </p:nvSpPr>
        <p:spPr>
          <a:xfrm>
            <a:off x="6557909" y="3696108"/>
            <a:ext cx="390084" cy="44881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827707" y="4407277"/>
            <a:ext cx="75607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D0D0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散列函数的输入可以是任意长度，但输出长度固定</a:t>
            </a:r>
            <a:endParaRPr lang="tr-TR" altLang="zh-CN" sz="2400" dirty="0">
              <a:solidFill>
                <a:srgbClr val="0D0D0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86911" y="4900462"/>
            <a:ext cx="85660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碰撞不可避免：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不同数据源可能被映射到同一个散列值。</a:t>
            </a:r>
            <a:endParaRPr lang="tr-TR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86911" y="5402636"/>
            <a:ext cx="89447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强碰撞自由：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找到两个不同的消息，使其散列值相等，在计算上不可行。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弱碰撞自由：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给定一个消息，找到另一个消息，使其散列值相等，在计算上不可行。</a:t>
            </a:r>
            <a:endParaRPr lang="tr-TR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885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11" grpId="0" animBg="1"/>
      <p:bldP spid="12" grpId="0"/>
      <p:bldP spid="14" grpId="0" animBg="1"/>
      <p:bldP spid="19" grpId="0"/>
      <p:bldP spid="20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数字签名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6190" y="1527616"/>
            <a:ext cx="8826217" cy="818027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Hash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函数（哈希函数）是一种单向散列函数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54"/>
          <p:cNvSpPr txBox="1"/>
          <p:nvPr/>
        </p:nvSpPr>
        <p:spPr>
          <a:xfrm>
            <a:off x="615626" y="945883"/>
            <a:ext cx="3943673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计算消息摘要</a:t>
            </a: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827707" y="2957158"/>
            <a:ext cx="63786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D0D0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单向散列函数是一种单向的、不可逆的函数</a:t>
            </a:r>
            <a:endParaRPr lang="tr-TR" altLang="zh-CN" sz="2400" dirty="0">
              <a:solidFill>
                <a:srgbClr val="0D0D0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911475" y="2276160"/>
          <a:ext cx="22113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6" name="Equation" r:id="rId3" imgW="1244520" imgH="291960" progId="Equation.DSMT4">
                  <p:embed/>
                </p:oleObj>
              </mc:Choice>
              <mc:Fallback>
                <p:oleObj name="Equation" r:id="rId3" imgW="1244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1475" y="2276160"/>
                        <a:ext cx="2211388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308428" y="2957158"/>
          <a:ext cx="1212593" cy="545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" name="Equation" r:id="rId5" imgW="761760" imgH="342720" progId="Equation.DSMT4">
                  <p:embed/>
                </p:oleObj>
              </mc:Choice>
              <mc:Fallback>
                <p:oleObj name="Equation" r:id="rId5" imgW="7617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08428" y="2957158"/>
                        <a:ext cx="1212593" cy="545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乘号 10"/>
          <p:cNvSpPr/>
          <p:nvPr/>
        </p:nvSpPr>
        <p:spPr>
          <a:xfrm>
            <a:off x="7431462" y="2957158"/>
            <a:ext cx="936104" cy="54566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27707" y="3667607"/>
            <a:ext cx="4533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D0D0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由散列值寻找等价明文很困难</a:t>
            </a:r>
            <a:endParaRPr lang="tr-TR" altLang="zh-CN" sz="2400" dirty="0">
              <a:solidFill>
                <a:srgbClr val="0D0D0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681942" y="3711760"/>
          <a:ext cx="223278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Equation" r:id="rId7" imgW="1562040" imgH="291960" progId="Equation.DSMT4">
                  <p:embed/>
                </p:oleObj>
              </mc:Choice>
              <mc:Fallback>
                <p:oleObj name="Equation" r:id="rId7" imgW="15620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81942" y="3711760"/>
                        <a:ext cx="2232782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乘号 13"/>
          <p:cNvSpPr/>
          <p:nvPr/>
        </p:nvSpPr>
        <p:spPr>
          <a:xfrm>
            <a:off x="6557909" y="3696108"/>
            <a:ext cx="390084" cy="44881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827707" y="4407277"/>
            <a:ext cx="75607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D0D0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散列函数的输入可以是任意长度，但输出长度固定</a:t>
            </a:r>
            <a:endParaRPr lang="tr-TR" altLang="zh-CN" sz="2400" dirty="0">
              <a:solidFill>
                <a:srgbClr val="0D0D0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827706" y="5146947"/>
            <a:ext cx="64807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D0D0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散列函数具有较强的码间相关性</a:t>
            </a:r>
            <a:endParaRPr lang="tr-TR" altLang="zh-CN" sz="2400" dirty="0">
              <a:solidFill>
                <a:srgbClr val="0D0D0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-12702" y="5766069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修改明文中的一个比特，就会使输出比特串大约一半的比特发生改变。这一性质使得，最后得到的散列值与明文的每个比特密切相关。</a:t>
            </a:r>
            <a:endParaRPr lang="tr-TR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98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数字签名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365370"/>
              </p:ext>
            </p:extLst>
          </p:nvPr>
        </p:nvGraphicFramePr>
        <p:xfrm>
          <a:off x="3172176" y="2552700"/>
          <a:ext cx="2425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4" name="Equation" r:id="rId3" imgW="2425680" imgH="482400" progId="Equation.DSMT4">
                  <p:embed/>
                </p:oleObj>
              </mc:Choice>
              <mc:Fallback>
                <p:oleObj name="Equation" r:id="rId3" imgW="2425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2176" y="2552700"/>
                        <a:ext cx="24257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749393"/>
              </p:ext>
            </p:extLst>
          </p:nvPr>
        </p:nvGraphicFramePr>
        <p:xfrm>
          <a:off x="1259632" y="2667000"/>
          <a:ext cx="330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5" name="Equation" r:id="rId5" imgW="330120" imgH="253800" progId="Equation.DSMT4">
                  <p:embed/>
                </p:oleObj>
              </mc:Choice>
              <mc:Fallback>
                <p:oleObj name="Equation" r:id="rId5" imgW="330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9632" y="2667000"/>
                        <a:ext cx="3302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449579"/>
              </p:ext>
            </p:extLst>
          </p:nvPr>
        </p:nvGraphicFramePr>
        <p:xfrm>
          <a:off x="3000845" y="3745557"/>
          <a:ext cx="277653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6" name="Equation" r:id="rId7" imgW="1562040" imgH="330120" progId="Equation.DSMT4">
                  <p:embed/>
                </p:oleObj>
              </mc:Choice>
              <mc:Fallback>
                <p:oleObj name="Equation" r:id="rId7" imgW="15620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00845" y="3745557"/>
                        <a:ext cx="2776538" cy="585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881816"/>
              </p:ext>
            </p:extLst>
          </p:nvPr>
        </p:nvGraphicFramePr>
        <p:xfrm>
          <a:off x="2905074" y="5041601"/>
          <a:ext cx="29591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7" name="Equation" r:id="rId9" imgW="1663560" imgH="330120" progId="Equation.DSMT4">
                  <p:embed/>
                </p:oleObj>
              </mc:Choice>
              <mc:Fallback>
                <p:oleObj name="Equation" r:id="rId9" imgW="16635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05074" y="5041601"/>
                        <a:ext cx="2959100" cy="585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燕尾形箭头 9"/>
          <p:cNvSpPr/>
          <p:nvPr/>
        </p:nvSpPr>
        <p:spPr>
          <a:xfrm>
            <a:off x="1948427" y="2667000"/>
            <a:ext cx="798817" cy="268768"/>
          </a:xfrm>
          <a:prstGeom prst="notched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燕尾形箭头 10"/>
          <p:cNvSpPr/>
          <p:nvPr/>
        </p:nvSpPr>
        <p:spPr>
          <a:xfrm rot="5400000">
            <a:off x="4086393" y="3256356"/>
            <a:ext cx="596462" cy="272186"/>
          </a:xfrm>
          <a:prstGeom prst="notched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燕尾形箭头 11"/>
          <p:cNvSpPr/>
          <p:nvPr/>
        </p:nvSpPr>
        <p:spPr>
          <a:xfrm rot="5400000">
            <a:off x="4086393" y="4550681"/>
            <a:ext cx="596462" cy="272186"/>
          </a:xfrm>
          <a:prstGeom prst="notched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658015"/>
              </p:ext>
            </p:extLst>
          </p:nvPr>
        </p:nvGraphicFramePr>
        <p:xfrm>
          <a:off x="7330316" y="5144788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8" name="Equation" r:id="rId11" imgW="355320" imgH="482400" progId="Equation.DSMT4">
                  <p:embed/>
                </p:oleObj>
              </mc:Choice>
              <mc:Fallback>
                <p:oleObj name="Equation" r:id="rId11" imgW="355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30316" y="5144788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燕尾形箭头 13"/>
          <p:cNvSpPr/>
          <p:nvPr/>
        </p:nvSpPr>
        <p:spPr>
          <a:xfrm>
            <a:off x="6216697" y="5251704"/>
            <a:ext cx="798817" cy="268768"/>
          </a:xfrm>
          <a:prstGeom prst="notched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TextBox 54"/>
          <p:cNvSpPr txBox="1"/>
          <p:nvPr/>
        </p:nvSpPr>
        <p:spPr>
          <a:xfrm>
            <a:off x="615626" y="945883"/>
            <a:ext cx="3943673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计算消息摘要</a:t>
            </a:r>
          </a:p>
        </p:txBody>
      </p:sp>
      <p:sp>
        <p:nvSpPr>
          <p:cNvPr id="22" name="Rectangle 3"/>
          <p:cNvSpPr>
            <a:spLocks noGrp="1" noChangeArrowheads="1"/>
          </p:cNvSpPr>
          <p:nvPr>
            <p:ph idx="1"/>
          </p:nvPr>
        </p:nvSpPr>
        <p:spPr>
          <a:xfrm>
            <a:off x="146190" y="1527616"/>
            <a:ext cx="8826217" cy="818027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单向散列函数通常都是嵌套使用的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73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数字签名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4"/>
          <p:cNvSpPr txBox="1"/>
          <p:nvPr/>
        </p:nvSpPr>
        <p:spPr>
          <a:xfrm>
            <a:off x="615626" y="945883"/>
            <a:ext cx="3943673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计算消息摘要</a:t>
            </a: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199226" y="1855918"/>
            <a:ext cx="86160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针对哈希函数的攻击：</a:t>
            </a:r>
            <a:r>
              <a:rPr lang="zh-CN" altLang="en-US" sz="2400" dirty="0">
                <a:solidFill>
                  <a:srgbClr val="0D0D0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基于高强度计算能力和“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生日碰撞</a:t>
            </a:r>
            <a:r>
              <a:rPr lang="zh-CN" altLang="en-US" sz="2400" dirty="0">
                <a:solidFill>
                  <a:srgbClr val="0D0D0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”</a:t>
            </a:r>
            <a:endParaRPr lang="tr-TR" altLang="zh-CN" sz="2400" dirty="0">
              <a:solidFill>
                <a:srgbClr val="0D0D0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0" y="2555082"/>
            <a:ext cx="3715131" cy="37151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896" y="3926149"/>
            <a:ext cx="1527386" cy="1534436"/>
          </a:xfrm>
          <a:prstGeom prst="rect">
            <a:avLst/>
          </a:prstGeom>
        </p:spPr>
      </p:pic>
      <p:sp>
        <p:nvSpPr>
          <p:cNvPr id="11" name="燕尾形箭头 10"/>
          <p:cNvSpPr/>
          <p:nvPr/>
        </p:nvSpPr>
        <p:spPr>
          <a:xfrm rot="791855" flipV="1">
            <a:off x="3232655" y="4006867"/>
            <a:ext cx="2064169" cy="163566"/>
          </a:xfrm>
          <a:prstGeom prst="notched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燕尾形箭头 11"/>
          <p:cNvSpPr/>
          <p:nvPr/>
        </p:nvSpPr>
        <p:spPr>
          <a:xfrm rot="21296144" flipV="1">
            <a:off x="3245227" y="4867032"/>
            <a:ext cx="2064169" cy="163566"/>
          </a:xfrm>
          <a:prstGeom prst="notched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02104" y="4138434"/>
            <a:ext cx="549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22149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数字签名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4"/>
          <p:cNvSpPr txBox="1"/>
          <p:nvPr/>
        </p:nvSpPr>
        <p:spPr>
          <a:xfrm>
            <a:off x="615626" y="945883"/>
            <a:ext cx="3943673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计算消息摘要</a:t>
            </a: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196125" y="3081858"/>
            <a:ext cx="861601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根据生日碰撞理论，只要攻击者产生一定数量的消息，这些消息的散列值与合法消息的散列值发生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碰撞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的概率就会变得非常大。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如果，不同消息的散列值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以较大概率发生碰撞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，我们就认为该散列函数已经被攻破。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攻击成功的关键在于攻击者需要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计算多少消息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才能发生散列值碰撞。如果消息的数目大到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计算上不可行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，或者攻击者无法在有效时间内完成计算，那么就认为该算法是安全的。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00862"/>
              </p:ext>
            </p:extLst>
          </p:nvPr>
        </p:nvGraphicFramePr>
        <p:xfrm>
          <a:off x="682462" y="1569768"/>
          <a:ext cx="190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" name="Equation" r:id="rId3" imgW="1904760" imgH="431640" progId="Equation.DSMT4">
                  <p:embed/>
                </p:oleObj>
              </mc:Choice>
              <mc:Fallback>
                <p:oleObj name="Equation" r:id="rId3" imgW="1904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2462" y="1569768"/>
                        <a:ext cx="1905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051116"/>
              </p:ext>
            </p:extLst>
          </p:nvPr>
        </p:nvGraphicFramePr>
        <p:xfrm>
          <a:off x="2967430" y="1302857"/>
          <a:ext cx="3073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6" name="Equation" r:id="rId5" imgW="3073320" imgH="1028520" progId="Equation.DSMT4">
                  <p:embed/>
                </p:oleObj>
              </mc:Choice>
              <mc:Fallback>
                <p:oleObj name="Equation" r:id="rId5" imgW="3073320" imgH="10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7430" y="1302857"/>
                        <a:ext cx="307340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241932"/>
              </p:ext>
            </p:extLst>
          </p:nvPr>
        </p:nvGraphicFramePr>
        <p:xfrm>
          <a:off x="6198673" y="1614218"/>
          <a:ext cx="1600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Equation" r:id="rId7" imgW="1600200" imgH="342720" progId="Equation.DSMT4">
                  <p:embed/>
                </p:oleObj>
              </mc:Choice>
              <mc:Fallback>
                <p:oleObj name="Equation" r:id="rId7" imgW="16002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98673" y="1614218"/>
                        <a:ext cx="16002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60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数字签名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4"/>
          <p:cNvSpPr txBox="1"/>
          <p:nvPr/>
        </p:nvSpPr>
        <p:spPr>
          <a:xfrm>
            <a:off x="615626" y="945883"/>
            <a:ext cx="3943673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签名算法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-RSA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1048886"/>
          <p:cNvSpPr>
            <a:spLocks noChangeArrowheads="1"/>
          </p:cNvSpPr>
          <p:nvPr/>
        </p:nvSpPr>
        <p:spPr bwMode="auto">
          <a:xfrm>
            <a:off x="615626" y="1685925"/>
            <a:ext cx="75041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RSA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不仅是最流行的加密算法，也是主流的数字签名算法。</a:t>
            </a:r>
          </a:p>
        </p:txBody>
      </p:sp>
      <p:pic>
        <p:nvPicPr>
          <p:cNvPr id="8" name="图片 209717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576" y="2884488"/>
            <a:ext cx="6727825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453651"/>
      </p:ext>
    </p:extLst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数字签名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9226" y="1642782"/>
            <a:ext cx="8826217" cy="4811994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altLang="zh-CN" dirty="0">
                <a:latin typeface="+mn-ea"/>
              </a:rPr>
              <a:t>(1) </a:t>
            </a:r>
            <a:r>
              <a:rPr lang="zh-CN" altLang="en-US" dirty="0">
                <a:latin typeface="+mn-ea"/>
              </a:rPr>
              <a:t>取两个随机</a:t>
            </a:r>
            <a:r>
              <a:rPr lang="zh-CN" altLang="en-US" dirty="0">
                <a:solidFill>
                  <a:srgbClr val="6600FF"/>
                </a:solidFill>
                <a:latin typeface="+mn-ea"/>
              </a:rPr>
              <a:t>大素数</a:t>
            </a:r>
            <a:r>
              <a:rPr lang="en-US" altLang="zh-CN" i="1" dirty="0">
                <a:solidFill>
                  <a:srgbClr val="FF0066"/>
                </a:solidFill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i="1" dirty="0">
                <a:solidFill>
                  <a:srgbClr val="FF0066"/>
                </a:solidFill>
                <a:latin typeface="+mn-ea"/>
              </a:rPr>
              <a:t>q</a:t>
            </a:r>
            <a:r>
              <a:rPr lang="zh-CN" altLang="en-US" dirty="0">
                <a:latin typeface="+mn-ea"/>
              </a:rPr>
              <a:t>（保密）</a:t>
            </a:r>
          </a:p>
          <a:p>
            <a:pPr lvl="1">
              <a:lnSpc>
                <a:spcPct val="200000"/>
              </a:lnSpc>
            </a:pPr>
            <a:r>
              <a:rPr lang="en-US" altLang="zh-CN" dirty="0">
                <a:latin typeface="+mn-ea"/>
              </a:rPr>
              <a:t>(2) </a:t>
            </a:r>
            <a:r>
              <a:rPr lang="zh-CN" altLang="en-US" dirty="0">
                <a:latin typeface="+mn-ea"/>
              </a:rPr>
              <a:t>计算公开的模数</a:t>
            </a:r>
            <a:r>
              <a:rPr lang="en-US" altLang="zh-CN" i="1" dirty="0">
                <a:solidFill>
                  <a:srgbClr val="6600FF"/>
                </a:solidFill>
                <a:latin typeface="+mn-ea"/>
              </a:rPr>
              <a:t>p</a:t>
            </a:r>
            <a:r>
              <a:rPr lang="zh-CN" altLang="en-US" i="1" dirty="0">
                <a:solidFill>
                  <a:srgbClr val="6600FF"/>
                </a:solidFill>
                <a:latin typeface="+mn-ea"/>
              </a:rPr>
              <a:t>*</a:t>
            </a:r>
            <a:r>
              <a:rPr lang="en-US" altLang="zh-CN" i="1" dirty="0">
                <a:solidFill>
                  <a:srgbClr val="6600FF"/>
                </a:solidFill>
                <a:latin typeface="+mn-ea"/>
              </a:rPr>
              <a:t>q=n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公开</a:t>
            </a:r>
            <a:r>
              <a:rPr lang="en-US" altLang="zh-CN" dirty="0">
                <a:latin typeface="+mn-ea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zh-CN" dirty="0">
                <a:latin typeface="+mn-ea"/>
              </a:rPr>
              <a:t>(3) </a:t>
            </a:r>
            <a:r>
              <a:rPr lang="zh-CN" altLang="en-US" dirty="0">
                <a:latin typeface="+mn-ea"/>
              </a:rPr>
              <a:t>计算秘密的欧拉函数</a:t>
            </a:r>
            <a:r>
              <a:rPr lang="en-US" altLang="zh-CN" i="1" dirty="0">
                <a:solidFill>
                  <a:srgbClr val="6600FF"/>
                </a:solidFill>
                <a:latin typeface="+mn-ea"/>
              </a:rPr>
              <a:t>φ (n)</a:t>
            </a:r>
            <a:r>
              <a:rPr lang="en-US" altLang="zh-CN" dirty="0">
                <a:solidFill>
                  <a:srgbClr val="6600FF"/>
                </a:solidFill>
                <a:latin typeface="+mn-ea"/>
              </a:rPr>
              <a:t> =</a:t>
            </a:r>
            <a:r>
              <a:rPr lang="en-US" altLang="zh-CN" i="1" dirty="0">
                <a:solidFill>
                  <a:srgbClr val="6600FF"/>
                </a:solidFill>
                <a:latin typeface="+mn-ea"/>
              </a:rPr>
              <a:t>(p-1)(q-1)</a:t>
            </a:r>
            <a:r>
              <a:rPr lang="zh-CN" altLang="en-US" dirty="0">
                <a:latin typeface="+mn-ea"/>
              </a:rPr>
              <a:t>（保密）</a:t>
            </a:r>
            <a:endParaRPr lang="en-US" altLang="zh-CN" dirty="0">
              <a:latin typeface="+mn-ea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dirty="0">
                <a:latin typeface="+mn-ea"/>
              </a:rPr>
              <a:t>两个素数</a:t>
            </a:r>
            <a:r>
              <a:rPr lang="en-US" altLang="zh-CN" i="1" dirty="0">
                <a:solidFill>
                  <a:srgbClr val="FF0066"/>
                </a:solidFill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i="1" dirty="0">
                <a:solidFill>
                  <a:srgbClr val="FF0066"/>
                </a:solidFill>
                <a:latin typeface="+mn-ea"/>
              </a:rPr>
              <a:t>q</a:t>
            </a:r>
            <a:r>
              <a:rPr lang="zh-CN" altLang="en-US" dirty="0">
                <a:latin typeface="+mn-ea"/>
              </a:rPr>
              <a:t>不再需要，应该销毁。</a:t>
            </a:r>
          </a:p>
          <a:p>
            <a:pPr lvl="1">
              <a:lnSpc>
                <a:spcPct val="200000"/>
              </a:lnSpc>
            </a:pPr>
            <a:r>
              <a:rPr lang="en-US" altLang="zh-CN" dirty="0">
                <a:latin typeface="+mn-ea"/>
              </a:rPr>
              <a:t>(4) </a:t>
            </a:r>
            <a:r>
              <a:rPr lang="zh-CN" altLang="en-US" dirty="0">
                <a:latin typeface="+mn-ea"/>
              </a:rPr>
              <a:t>随机选取整数</a:t>
            </a:r>
            <a:r>
              <a:rPr lang="en-US" altLang="zh-CN" i="1" dirty="0">
                <a:solidFill>
                  <a:srgbClr val="FF0066"/>
                </a:solidFill>
                <a:latin typeface="+mn-ea"/>
              </a:rPr>
              <a:t>e</a:t>
            </a:r>
            <a:r>
              <a:rPr lang="zh-CN" altLang="en-US" dirty="0">
                <a:latin typeface="+mn-ea"/>
              </a:rPr>
              <a:t>，满足</a:t>
            </a:r>
            <a:r>
              <a:rPr lang="en-US" altLang="zh-CN" dirty="0">
                <a:latin typeface="+mn-ea"/>
              </a:rPr>
              <a:t>1&lt;</a:t>
            </a:r>
            <a:r>
              <a:rPr lang="en-US" altLang="zh-CN" i="1" dirty="0">
                <a:solidFill>
                  <a:srgbClr val="6600FF"/>
                </a:solidFill>
                <a:latin typeface="+mn-ea"/>
              </a:rPr>
              <a:t>e&lt;φ (n),</a:t>
            </a:r>
            <a:r>
              <a:rPr lang="en-US" altLang="zh-CN" i="1" dirty="0" err="1">
                <a:solidFill>
                  <a:srgbClr val="6600FF"/>
                </a:solidFill>
                <a:latin typeface="+mn-ea"/>
              </a:rPr>
              <a:t>gcd</a:t>
            </a:r>
            <a:r>
              <a:rPr lang="en-US" altLang="zh-CN" i="1" dirty="0">
                <a:solidFill>
                  <a:srgbClr val="6600FF"/>
                </a:solidFill>
                <a:latin typeface="+mn-ea"/>
              </a:rPr>
              <a:t>(e, φ (n))</a:t>
            </a:r>
            <a:r>
              <a:rPr lang="en-US" altLang="zh-CN" dirty="0">
                <a:solidFill>
                  <a:srgbClr val="6600FF"/>
                </a:solidFill>
                <a:latin typeface="+mn-ea"/>
              </a:rPr>
              <a:t>=</a:t>
            </a:r>
            <a:r>
              <a:rPr lang="en-US" altLang="zh-CN" i="1" dirty="0">
                <a:solidFill>
                  <a:srgbClr val="6600FF"/>
                </a:solidFill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公开</a:t>
            </a:r>
            <a:r>
              <a:rPr lang="en-US" altLang="zh-CN" i="1" dirty="0">
                <a:solidFill>
                  <a:srgbClr val="FF0066"/>
                </a:solidFill>
                <a:latin typeface="+mn-ea"/>
              </a:rPr>
              <a:t>e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。</a:t>
            </a:r>
          </a:p>
        </p:txBody>
      </p:sp>
      <p:sp>
        <p:nvSpPr>
          <p:cNvPr id="7" name="TextBox 54"/>
          <p:cNvSpPr txBox="1"/>
          <p:nvPr/>
        </p:nvSpPr>
        <p:spPr>
          <a:xfrm>
            <a:off x="615626" y="945883"/>
            <a:ext cx="3943673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签名算法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-RSA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65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数字签名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9226" y="1527616"/>
                <a:ext cx="8826217" cy="3334871"/>
              </a:xfrm>
            </p:spPr>
            <p:txBody>
              <a:bodyPr>
                <a:noAutofit/>
              </a:bodyPr>
              <a:lstStyle/>
              <a:p>
                <a:pPr lvl="1">
                  <a:lnSpc>
                    <a:spcPct val="200000"/>
                  </a:lnSpc>
                </a:pPr>
                <a:r>
                  <a:rPr lang="en-US" altLang="zh-CN" dirty="0">
                    <a:latin typeface="+mn-ea"/>
                  </a:rPr>
                  <a:t>(5) </a:t>
                </a:r>
                <a:r>
                  <a:rPr lang="zh-CN" altLang="en-US" dirty="0">
                    <a:latin typeface="+mn-ea"/>
                  </a:rPr>
                  <a:t>求</a:t>
                </a:r>
                <a:r>
                  <a:rPr lang="en-US" altLang="zh-CN" i="1" dirty="0">
                    <a:solidFill>
                      <a:srgbClr val="6600FF"/>
                    </a:solidFill>
                    <a:latin typeface="+mn-ea"/>
                  </a:rPr>
                  <a:t>e</a:t>
                </a:r>
                <a:r>
                  <a:rPr lang="zh-CN" altLang="en-US" dirty="0">
                    <a:latin typeface="+mn-ea"/>
                  </a:rPr>
                  <a:t>的逆元</a:t>
                </a:r>
                <a:r>
                  <a:rPr lang="en-US" altLang="zh-CN" i="1" dirty="0">
                    <a:solidFill>
                      <a:srgbClr val="6600FF"/>
                    </a:solidFill>
                    <a:latin typeface="+mn-ea"/>
                  </a:rPr>
                  <a:t>d </a:t>
                </a:r>
                <a:r>
                  <a:rPr lang="en-US" altLang="zh-CN" dirty="0">
                    <a:latin typeface="+mn-ea"/>
                  </a:rPr>
                  <a:t>(</a:t>
                </a:r>
                <a:r>
                  <a:rPr lang="en-US" altLang="zh-CN" i="1" dirty="0">
                    <a:solidFill>
                      <a:srgbClr val="6600FF"/>
                    </a:solidFill>
                    <a:latin typeface="+mn-ea"/>
                  </a:rPr>
                  <a:t>d </a:t>
                </a:r>
                <a:r>
                  <a:rPr lang="zh-CN" altLang="en-US" dirty="0">
                    <a:latin typeface="+mn-ea"/>
                  </a:rPr>
                  <a:t>保密</a:t>
                </a:r>
                <a:r>
                  <a:rPr lang="en-US" altLang="zh-CN" dirty="0">
                    <a:latin typeface="+mn-ea"/>
                  </a:rPr>
                  <a:t>)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>
                  <a:latin typeface="+mn-ea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zh-CN" dirty="0">
                    <a:latin typeface="+mn-ea"/>
                  </a:rPr>
                  <a:t>(6) </a:t>
                </a:r>
                <a:r>
                  <a:rPr lang="zh-CN" altLang="en-US" dirty="0">
                    <a:latin typeface="+mn-ea"/>
                  </a:rPr>
                  <a:t>公开公钥：</a:t>
                </a:r>
                <a:r>
                  <a:rPr lang="en-US" altLang="zh-CN" dirty="0">
                    <a:latin typeface="+mn-ea"/>
                  </a:rPr>
                  <a:t>PU={</a:t>
                </a:r>
                <a:r>
                  <a:rPr lang="en-US" altLang="zh-CN" i="1" dirty="0" err="1">
                    <a:latin typeface="+mn-ea"/>
                  </a:rPr>
                  <a:t>e</a:t>
                </a:r>
                <a:r>
                  <a:rPr lang="en-US" altLang="zh-CN" dirty="0" err="1">
                    <a:latin typeface="+mn-ea"/>
                  </a:rPr>
                  <a:t>,</a:t>
                </a:r>
                <a:r>
                  <a:rPr lang="en-US" altLang="zh-CN" i="1" dirty="0" err="1">
                    <a:latin typeface="+mn-ea"/>
                  </a:rPr>
                  <a:t>n</a:t>
                </a:r>
                <a:r>
                  <a:rPr lang="en-US" altLang="zh-CN" dirty="0">
                    <a:latin typeface="+mn-ea"/>
                  </a:rPr>
                  <a:t>}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zh-CN" dirty="0">
                    <a:latin typeface="+mn-ea"/>
                  </a:rPr>
                  <a:t>(7) </a:t>
                </a:r>
                <a:r>
                  <a:rPr lang="zh-CN" altLang="en-US" dirty="0">
                    <a:latin typeface="+mn-ea"/>
                  </a:rPr>
                  <a:t>保存私钥：</a:t>
                </a:r>
                <a:r>
                  <a:rPr lang="en-US" altLang="zh-CN" dirty="0">
                    <a:latin typeface="+mn-ea"/>
                  </a:rPr>
                  <a:t>PR={</a:t>
                </a:r>
                <a:r>
                  <a:rPr lang="en-US" altLang="zh-CN" i="1" dirty="0" err="1">
                    <a:latin typeface="+mn-ea"/>
                  </a:rPr>
                  <a:t>d</a:t>
                </a:r>
                <a:r>
                  <a:rPr lang="en-US" altLang="zh-CN" dirty="0" err="1">
                    <a:latin typeface="+mn-ea"/>
                  </a:rPr>
                  <a:t>,</a:t>
                </a:r>
                <a:r>
                  <a:rPr lang="en-US" altLang="zh-CN" i="1" dirty="0" err="1">
                    <a:solidFill>
                      <a:schemeClr val="accent4">
                        <a:lumMod val="75000"/>
                      </a:schemeClr>
                    </a:solidFill>
                    <a:latin typeface="+mn-ea"/>
                  </a:rPr>
                  <a:t>p</a:t>
                </a:r>
                <a:r>
                  <a:rPr lang="en-US" altLang="zh-CN" dirty="0" err="1">
                    <a:solidFill>
                      <a:schemeClr val="accent4">
                        <a:lumMod val="75000"/>
                      </a:schemeClr>
                    </a:solidFill>
                    <a:latin typeface="+mn-ea"/>
                  </a:rPr>
                  <a:t>,</a:t>
                </a:r>
                <a:r>
                  <a:rPr lang="en-US" altLang="zh-CN" i="1" dirty="0" err="1">
                    <a:solidFill>
                      <a:schemeClr val="accent4">
                        <a:lumMod val="75000"/>
                      </a:schemeClr>
                    </a:solidFill>
                    <a:latin typeface="+mn-ea"/>
                  </a:rPr>
                  <a:t>q</a:t>
                </a:r>
                <a:r>
                  <a:rPr lang="en-US" altLang="zh-CN" dirty="0">
                    <a:latin typeface="+mn-ea"/>
                  </a:rPr>
                  <a:t>}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226" y="1527616"/>
                <a:ext cx="8826217" cy="333487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54"/>
          <p:cNvSpPr txBox="1"/>
          <p:nvPr/>
        </p:nvSpPr>
        <p:spPr>
          <a:xfrm>
            <a:off x="615626" y="945883"/>
            <a:ext cx="3943673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签名算法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-RSA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5841999" y="3136901"/>
            <a:ext cx="2933701" cy="675102"/>
          </a:xfrm>
          <a:prstGeom prst="wedgeRoundRectCallout">
            <a:avLst>
              <a:gd name="adj1" fmla="val -98436"/>
              <a:gd name="adj2" fmla="val 13559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加密（加密算法）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121399" y="4017485"/>
            <a:ext cx="2768601" cy="745015"/>
          </a:xfrm>
          <a:prstGeom prst="wedgeRoundRectCallout">
            <a:avLst>
              <a:gd name="adj1" fmla="val -102014"/>
              <a:gd name="adj2" fmla="val 5151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解密（加密算法）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5327648" y="5329578"/>
            <a:ext cx="2933701" cy="675102"/>
          </a:xfrm>
          <a:prstGeom prst="wedgeRoundRectCallout">
            <a:avLst>
              <a:gd name="adj1" fmla="val -74626"/>
              <a:gd name="adj2" fmla="val -165154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签名（签名算法）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5841998" y="1657157"/>
            <a:ext cx="2933701" cy="675102"/>
          </a:xfrm>
          <a:prstGeom prst="wedgeRoundRectCallout">
            <a:avLst>
              <a:gd name="adj1" fmla="val -98003"/>
              <a:gd name="adj2" fmla="val 212966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验证（签名算法）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799534" y="6150914"/>
                <a:ext cx="4875629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𝑆𝑖𝑔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34" y="6150914"/>
                <a:ext cx="4875629" cy="5936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472282" y="701951"/>
                <a:ext cx="217386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𝑉𝑒𝑟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82" y="701951"/>
                <a:ext cx="2173865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044137" y="703743"/>
                <a:ext cx="274363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137" y="703743"/>
                <a:ext cx="2743636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右箭头 3"/>
          <p:cNvSpPr/>
          <p:nvPr/>
        </p:nvSpPr>
        <p:spPr>
          <a:xfrm>
            <a:off x="5620745" y="878825"/>
            <a:ext cx="475252" cy="227617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8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3" grpId="0"/>
      <p:bldP spid="13" grpId="0"/>
      <p:bldP spid="14" grpId="0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1048642"/>
              <p:cNvSpPr>
                <a:spLocks noGrp="1"/>
              </p:cNvSpPr>
              <p:nvPr>
                <p:ph idx="1"/>
              </p:nvPr>
            </p:nvSpPr>
            <p:spPr>
              <a:xfrm>
                <a:off x="527990" y="2727945"/>
                <a:ext cx="8293281" cy="413005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𝐿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 bits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长的素数。</a:t>
                </a:r>
                <a:r>
                  <a:rPr lang="en-US" altLang="en-US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𝐿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是</a:t>
                </a:r>
                <a:r>
                  <a:rPr lang="en-US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64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的倍数，范围是从</a:t>
                </a:r>
                <a:r>
                  <a:rPr lang="en-US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512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到</a:t>
                </a:r>
                <a:r>
                  <a:rPr lang="en-US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1024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；</a:t>
                </a:r>
                <a:endParaRPr lang="en-US" altLang="en-US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的素因子，且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159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160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为</a:t>
                </a:r>
                <a:r>
                  <a:rPr lang="en-US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160 bits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长的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的素因子；</a:t>
                </a:r>
                <a:endParaRPr lang="en-US" altLang="en-US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，并且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−1)/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zh-CN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</a:rPr>
                  <a:t>可由一组用户共享，但在实际应用中，使用公共模数可能会带来一定的威胁。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endParaRPr lang="zh-CN" altLang="en-US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内容占位符 104864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990" y="2727945"/>
                <a:ext cx="8293281" cy="4130055"/>
              </a:xfrm>
              <a:blipFill rotWithShape="0">
                <a:blip r:embed="rId2"/>
                <a:stretch>
                  <a:fillRect l="-1544" t="-2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数字签名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4"/>
          <p:cNvSpPr txBox="1"/>
          <p:nvPr/>
        </p:nvSpPr>
        <p:spPr>
          <a:xfrm>
            <a:off x="615626" y="945883"/>
            <a:ext cx="3943673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签名算法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-DSS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1048764"/>
          <p:cNvSpPr>
            <a:spLocks noChangeArrowheads="1"/>
          </p:cNvSpPr>
          <p:nvPr/>
        </p:nvSpPr>
        <p:spPr bwMode="auto">
          <a:xfrm>
            <a:off x="527990" y="1527616"/>
            <a:ext cx="81826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zh-CN" altLang="zh-CN" sz="2400" dirty="0">
                <a:latin typeface="宋体" panose="02010600030101010101" pitchFamily="2" charset="-122"/>
                <a:sym typeface="宋体" panose="02010600030101010101" pitchFamily="2" charset="-122"/>
              </a:rPr>
              <a:t>DSS</a:t>
            </a:r>
            <a:r>
              <a:rPr lang="zh-CN" altLang="en-US" sz="2400" dirty="0">
                <a:latin typeface="宋体" panose="02010600030101010101" pitchFamily="2" charset="-122"/>
                <a:sym typeface="宋体" panose="02010600030101010101" pitchFamily="2" charset="-122"/>
              </a:rPr>
              <a:t>是由美国</a:t>
            </a:r>
            <a:r>
              <a:rPr lang="en-US" altLang="zh-CN" sz="2400" dirty="0">
                <a:latin typeface="宋体" panose="02010600030101010101" pitchFamily="2" charset="-122"/>
                <a:sym typeface="宋体" panose="02010600030101010101" pitchFamily="2" charset="-122"/>
              </a:rPr>
              <a:t>NIST</a:t>
            </a:r>
            <a:r>
              <a:rPr lang="zh-CN" altLang="en-US" sz="2400" dirty="0">
                <a:latin typeface="宋体" panose="02010600030101010101" pitchFamily="2" charset="-122"/>
                <a:sym typeface="宋体" panose="02010600030101010101" pitchFamily="2" charset="-122"/>
              </a:rPr>
              <a:t>公布的联邦信息处理标准</a:t>
            </a:r>
            <a:r>
              <a:rPr lang="en-US" altLang="zh-CN" sz="2400" dirty="0">
                <a:latin typeface="宋体" panose="02010600030101010101" pitchFamily="2" charset="-122"/>
                <a:sym typeface="宋体" panose="02010600030101010101" pitchFamily="2" charset="-122"/>
              </a:rPr>
              <a:t>FIPS PUB186</a:t>
            </a:r>
            <a:r>
              <a:rPr lang="zh-CN" altLang="en-US" sz="2400" dirty="0">
                <a:latin typeface="宋体" panose="02010600030101010101" pitchFamily="2" charset="-122"/>
                <a:sym typeface="宋体" panose="02010600030101010101" pitchFamily="2" charset="-122"/>
              </a:rPr>
              <a:t>，其中，采用了</a:t>
            </a:r>
            <a:r>
              <a:rPr lang="en-US" altLang="zh-CN" sz="2400" dirty="0">
                <a:latin typeface="宋体" panose="02010600030101010101" pitchFamily="2" charset="-122"/>
                <a:sym typeface="宋体" panose="02010600030101010101" pitchFamily="2" charset="-122"/>
              </a:rPr>
              <a:t>SHA</a:t>
            </a:r>
            <a:r>
              <a:rPr lang="zh-CN" altLang="en-US" sz="2400" dirty="0">
                <a:latin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sym typeface="宋体" panose="02010600030101010101" pitchFamily="2" charset="-122"/>
              </a:rPr>
              <a:t>DSA</a:t>
            </a:r>
            <a:r>
              <a:rPr lang="zh-CN" altLang="en-US" sz="2400" dirty="0">
                <a:latin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latin typeface="宋体" panose="02010600030101010101" pitchFamily="2" charset="-122"/>
                <a:sym typeface="宋体" panose="02010600030101010101" pitchFamily="2" charset="-122"/>
              </a:rPr>
              <a:t>DSS</a:t>
            </a:r>
            <a:r>
              <a:rPr lang="zh-CN" altLang="en-US" sz="2400" dirty="0">
                <a:latin typeface="宋体" panose="02010600030101010101" pitchFamily="2" charset="-122"/>
                <a:sym typeface="宋体" panose="02010600030101010101" pitchFamily="2" charset="-122"/>
              </a:rPr>
              <a:t>中的参数：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9164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21415"/>
              </p:ext>
            </p:extLst>
          </p:nvPr>
        </p:nvGraphicFramePr>
        <p:xfrm>
          <a:off x="242886" y="1426503"/>
          <a:ext cx="8658228" cy="400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3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1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指标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对称加密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非对称加密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1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加解密密钥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相同密钥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不同密钥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75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安全条件</a:t>
                      </a:r>
                      <a:endParaRPr lang="en-US" altLang="zh-C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加解密密钥须保密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其中一个密钥保密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1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加解密速度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90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加密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加密、数字签名、密钥分发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圆角矩形标注 2"/>
          <p:cNvSpPr/>
          <p:nvPr/>
        </p:nvSpPr>
        <p:spPr>
          <a:xfrm>
            <a:off x="331028" y="869339"/>
            <a:ext cx="2891118" cy="488219"/>
          </a:xfrm>
          <a:prstGeom prst="wedgeRoundRectCallout">
            <a:avLst>
              <a:gd name="adj1" fmla="val 55910"/>
              <a:gd name="adj2" fmla="val 2061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/>
                </a:solidFill>
              </a:rPr>
              <a:t>密钥分发不便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3446732" y="869338"/>
            <a:ext cx="2891118" cy="488219"/>
          </a:xfrm>
          <a:prstGeom prst="wedgeRoundRectCallout">
            <a:avLst>
              <a:gd name="adj1" fmla="val 55910"/>
              <a:gd name="adj2" fmla="val 2061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/>
                </a:solidFill>
              </a:rPr>
              <a:t>密钥公开方便</a:t>
            </a:r>
          </a:p>
        </p:txBody>
      </p:sp>
    </p:spTree>
    <p:extLst>
      <p:ext uri="{BB962C8B-B14F-4D97-AF65-F5344CB8AC3E}">
        <p14:creationId xmlns:p14="http://schemas.microsoft.com/office/powerpoint/2010/main" val="143212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数字签名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4"/>
          <p:cNvSpPr txBox="1"/>
          <p:nvPr/>
        </p:nvSpPr>
        <p:spPr>
          <a:xfrm>
            <a:off x="615626" y="945883"/>
            <a:ext cx="3943673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签名算法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-DSS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048616"/>
              <p:cNvSpPr>
                <a:spLocks noGrp="1"/>
              </p:cNvSpPr>
              <p:nvPr>
                <p:ph idx="1"/>
              </p:nvPr>
            </p:nvSpPr>
            <p:spPr>
              <a:xfrm>
                <a:off x="450241" y="1801905"/>
                <a:ext cx="8218115" cy="424815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：用户私钥，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的随机或伪随机正整数；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为用户公钥；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：随机数，且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𝐻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：单向</a:t>
                </a:r>
                <a:r>
                  <a:rPr lang="en-US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Hash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函数。</a:t>
                </a:r>
                <a:r>
                  <a:rPr lang="en-US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DSS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中选用</a:t>
                </a:r>
                <a:r>
                  <a:rPr lang="en-US" altLang="en-US" dirty="0">
                    <a:solidFill>
                      <a:srgbClr val="C0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SHA</a:t>
                </a:r>
                <a:r>
                  <a:rPr lang="en-US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( Secure Hash Algorithm)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7" name="内容占位符 10486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241" y="1801905"/>
                <a:ext cx="8218115" cy="4248150"/>
              </a:xfrm>
              <a:blipFill rotWithShape="0">
                <a:blip r:embed="rId2"/>
                <a:stretch>
                  <a:fillRect t="-3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1154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数字签名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4"/>
          <p:cNvSpPr txBox="1"/>
          <p:nvPr/>
        </p:nvSpPr>
        <p:spPr>
          <a:xfrm>
            <a:off x="615626" y="945883"/>
            <a:ext cx="3943673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签名算法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-DSS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15626" y="1659085"/>
            <a:ext cx="739588" cy="1544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M</a:t>
            </a:r>
            <a:endParaRPr lang="zh-CN" altLang="en-US" sz="3200" b="1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355214" y="1996888"/>
            <a:ext cx="37683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>
            <a:off x="1637602" y="1996888"/>
            <a:ext cx="914400" cy="914400"/>
          </a:xfrm>
          <a:prstGeom prst="bentConnector3">
            <a:avLst>
              <a:gd name="adj1" fmla="val 7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587462" y="2609345"/>
            <a:ext cx="605681" cy="612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H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40644" y="3389476"/>
                <a:ext cx="131093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44" y="3389476"/>
                <a:ext cx="1310936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69553" y="4160052"/>
                <a:ext cx="5080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553" y="4160052"/>
                <a:ext cx="50808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>
          <a:xfrm>
            <a:off x="1956146" y="3725405"/>
            <a:ext cx="641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956145" y="4498474"/>
            <a:ext cx="641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圆角矩形 24"/>
              <p:cNvSpPr/>
              <p:nvPr/>
            </p:nvSpPr>
            <p:spPr>
              <a:xfrm>
                <a:off x="2597286" y="3389477"/>
                <a:ext cx="595857" cy="135535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圆角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286" y="3389477"/>
                <a:ext cx="595857" cy="135535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461922" y="5253188"/>
                <a:ext cx="5157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922" y="5253188"/>
                <a:ext cx="51571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肘形连接符 26"/>
          <p:cNvCxnSpPr/>
          <p:nvPr/>
        </p:nvCxnSpPr>
        <p:spPr>
          <a:xfrm>
            <a:off x="2204067" y="4548096"/>
            <a:ext cx="1743819" cy="402591"/>
          </a:xfrm>
          <a:prstGeom prst="bentConnector3">
            <a:avLst>
              <a:gd name="adj1" fmla="val 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956145" y="5537363"/>
            <a:ext cx="1991741" cy="8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3193143" y="4067152"/>
            <a:ext cx="754743" cy="6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182602" y="2903076"/>
            <a:ext cx="765284" cy="8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圆角矩形 41"/>
              <p:cNvSpPr/>
              <p:nvPr/>
            </p:nvSpPr>
            <p:spPr>
              <a:xfrm>
                <a:off x="3939653" y="2606069"/>
                <a:ext cx="595857" cy="323189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圆角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653" y="2606069"/>
                <a:ext cx="595857" cy="3231893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肘形连接符 42"/>
          <p:cNvCxnSpPr/>
          <p:nvPr/>
        </p:nvCxnSpPr>
        <p:spPr>
          <a:xfrm rot="5400000" flipH="1" flipV="1">
            <a:off x="3501313" y="2458225"/>
            <a:ext cx="1686163" cy="1558298"/>
          </a:xfrm>
          <a:prstGeom prst="bentConnector3">
            <a:avLst>
              <a:gd name="adj1" fmla="val 999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圆角矩形 52"/>
              <p:cNvSpPr/>
              <p:nvPr/>
            </p:nvSpPr>
            <p:spPr>
              <a:xfrm>
                <a:off x="5139658" y="2265543"/>
                <a:ext cx="723474" cy="34052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" name="圆角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658" y="2265543"/>
                <a:ext cx="723474" cy="340526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圆角矩形 53"/>
              <p:cNvSpPr/>
              <p:nvPr/>
            </p:nvSpPr>
            <p:spPr>
              <a:xfrm>
                <a:off x="5119633" y="2601303"/>
                <a:ext cx="743499" cy="3099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圆角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633" y="2601303"/>
                <a:ext cx="743499" cy="309985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圆角矩形 54"/>
          <p:cNvSpPr/>
          <p:nvPr/>
        </p:nvSpPr>
        <p:spPr>
          <a:xfrm>
            <a:off x="5139658" y="820032"/>
            <a:ext cx="739588" cy="1427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M</a:t>
            </a:r>
            <a:endParaRPr lang="zh-CN" altLang="en-US" sz="3200" b="1" dirty="0"/>
          </a:p>
        </p:txBody>
      </p:sp>
      <p:cxnSp>
        <p:nvCxnSpPr>
          <p:cNvPr id="56" name="肘形连接符 55"/>
          <p:cNvCxnSpPr/>
          <p:nvPr/>
        </p:nvCxnSpPr>
        <p:spPr>
          <a:xfrm rot="5400000" flipH="1" flipV="1">
            <a:off x="4407345" y="3046986"/>
            <a:ext cx="1248764" cy="977368"/>
          </a:xfrm>
          <a:prstGeom prst="bentConnector3">
            <a:avLst>
              <a:gd name="adj1" fmla="val 23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4694396" y="4411495"/>
                <a:ext cx="43754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396" y="4411495"/>
                <a:ext cx="4375493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2000136" y="6035158"/>
                <a:ext cx="5267981" cy="596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𝒙𝒓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136" y="6035158"/>
                <a:ext cx="5267981" cy="5965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05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/>
      <p:bldP spid="13" grpId="0"/>
      <p:bldP spid="25" grpId="0" animBg="1"/>
      <p:bldP spid="26" grpId="0"/>
      <p:bldP spid="42" grpId="0" animBg="1"/>
      <p:bldP spid="53" grpId="0" animBg="1"/>
      <p:bldP spid="54" grpId="0" animBg="1"/>
      <p:bldP spid="55" grpId="0" animBg="1"/>
      <p:bldP spid="60" grpId="0"/>
      <p:bldP spid="6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数字签名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4"/>
          <p:cNvSpPr txBox="1"/>
          <p:nvPr/>
        </p:nvSpPr>
        <p:spPr>
          <a:xfrm>
            <a:off x="615626" y="945883"/>
            <a:ext cx="3943673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签名算法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-DSS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15626" y="1527615"/>
            <a:ext cx="739588" cy="1544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M</a:t>
            </a:r>
            <a:endParaRPr lang="zh-CN" altLang="en-US" sz="3200" b="1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355214" y="1996888"/>
            <a:ext cx="37683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>
            <a:off x="1637602" y="1996888"/>
            <a:ext cx="914400" cy="914400"/>
          </a:xfrm>
          <a:prstGeom prst="bentConnector3">
            <a:avLst>
              <a:gd name="adj1" fmla="val 7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587462" y="2609345"/>
            <a:ext cx="605681" cy="612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H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40644" y="3389476"/>
                <a:ext cx="131093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44" y="3389476"/>
                <a:ext cx="1310936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69553" y="4160052"/>
                <a:ext cx="5080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553" y="4160052"/>
                <a:ext cx="50808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>
          <a:xfrm>
            <a:off x="1956146" y="3725405"/>
            <a:ext cx="641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956145" y="4498474"/>
            <a:ext cx="641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圆角矩形 24"/>
              <p:cNvSpPr/>
              <p:nvPr/>
            </p:nvSpPr>
            <p:spPr>
              <a:xfrm>
                <a:off x="2597286" y="3389477"/>
                <a:ext cx="595857" cy="135535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圆角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286" y="3389477"/>
                <a:ext cx="595857" cy="135535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461922" y="5253188"/>
                <a:ext cx="5157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922" y="5253188"/>
                <a:ext cx="51571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肘形连接符 26"/>
          <p:cNvCxnSpPr/>
          <p:nvPr/>
        </p:nvCxnSpPr>
        <p:spPr>
          <a:xfrm>
            <a:off x="2204067" y="4548096"/>
            <a:ext cx="1743819" cy="402591"/>
          </a:xfrm>
          <a:prstGeom prst="bentConnector3">
            <a:avLst>
              <a:gd name="adj1" fmla="val 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956145" y="5537363"/>
            <a:ext cx="1991741" cy="8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3193143" y="4067152"/>
            <a:ext cx="754743" cy="6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182602" y="2903076"/>
            <a:ext cx="765284" cy="8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圆角矩形 41"/>
              <p:cNvSpPr/>
              <p:nvPr/>
            </p:nvSpPr>
            <p:spPr>
              <a:xfrm>
                <a:off x="3939653" y="2606069"/>
                <a:ext cx="595857" cy="323189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圆角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653" y="2606069"/>
                <a:ext cx="595857" cy="3231893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肘形连接符 42"/>
          <p:cNvCxnSpPr/>
          <p:nvPr/>
        </p:nvCxnSpPr>
        <p:spPr>
          <a:xfrm rot="5400000" flipH="1" flipV="1">
            <a:off x="3501313" y="2458225"/>
            <a:ext cx="1686163" cy="1558298"/>
          </a:xfrm>
          <a:prstGeom prst="bentConnector3">
            <a:avLst>
              <a:gd name="adj1" fmla="val 999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圆角矩形 52"/>
              <p:cNvSpPr/>
              <p:nvPr/>
            </p:nvSpPr>
            <p:spPr>
              <a:xfrm>
                <a:off x="5139658" y="2265543"/>
                <a:ext cx="723474" cy="34052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" name="圆角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658" y="2265543"/>
                <a:ext cx="723474" cy="340526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圆角矩形 53"/>
              <p:cNvSpPr/>
              <p:nvPr/>
            </p:nvSpPr>
            <p:spPr>
              <a:xfrm>
                <a:off x="5119633" y="2601303"/>
                <a:ext cx="743499" cy="3099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圆角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633" y="2601303"/>
                <a:ext cx="743499" cy="309985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圆角矩形 54"/>
          <p:cNvSpPr/>
          <p:nvPr/>
        </p:nvSpPr>
        <p:spPr>
          <a:xfrm>
            <a:off x="5139658" y="820034"/>
            <a:ext cx="739588" cy="1427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M</a:t>
            </a:r>
            <a:endParaRPr lang="zh-CN" altLang="en-US" sz="3200" b="1" dirty="0"/>
          </a:p>
        </p:txBody>
      </p:sp>
      <p:cxnSp>
        <p:nvCxnSpPr>
          <p:cNvPr id="56" name="肘形连接符 55"/>
          <p:cNvCxnSpPr/>
          <p:nvPr/>
        </p:nvCxnSpPr>
        <p:spPr>
          <a:xfrm rot="5400000" flipH="1" flipV="1">
            <a:off x="4407345" y="3046986"/>
            <a:ext cx="1248764" cy="977368"/>
          </a:xfrm>
          <a:prstGeom prst="bentConnector3">
            <a:avLst>
              <a:gd name="adj1" fmla="val 23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512245" y="1237947"/>
            <a:ext cx="605681" cy="612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H</a:t>
            </a:r>
            <a:endParaRPr lang="zh-CN" altLang="en-US" sz="3200" b="1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5856590" y="1544360"/>
            <a:ext cx="641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117926" y="1544360"/>
            <a:ext cx="641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879246" y="2435806"/>
            <a:ext cx="18798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879246" y="2756295"/>
            <a:ext cx="18798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7768891" y="1177695"/>
            <a:ext cx="595857" cy="18945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C00000"/>
                </a:solidFill>
              </a:rPr>
              <a:t>验证</a:t>
            </a:r>
          </a:p>
        </p:txBody>
      </p:sp>
      <p:cxnSp>
        <p:nvCxnSpPr>
          <p:cNvPr id="37" name="肘形连接符 36"/>
          <p:cNvCxnSpPr>
            <a:stCxn id="34" idx="3"/>
          </p:cNvCxnSpPr>
          <p:nvPr/>
        </p:nvCxnSpPr>
        <p:spPr>
          <a:xfrm>
            <a:off x="8364748" y="2124950"/>
            <a:ext cx="387366" cy="173634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7438520" y="3855783"/>
            <a:ext cx="1506582" cy="1094903"/>
            <a:chOff x="7438520" y="3855783"/>
            <a:chExt cx="1506582" cy="1094903"/>
          </a:xfrm>
        </p:grpSpPr>
        <p:sp>
          <p:nvSpPr>
            <p:cNvPr id="7" name="流程图: 摘录 6"/>
            <p:cNvSpPr/>
            <p:nvPr/>
          </p:nvSpPr>
          <p:spPr>
            <a:xfrm rot="10800000">
              <a:off x="7438520" y="3861291"/>
              <a:ext cx="1506582" cy="1089395"/>
            </a:xfrm>
            <a:prstGeom prst="flowChartExtra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655274" y="3855783"/>
              <a:ext cx="12182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C00000"/>
                  </a:solidFill>
                </a:rPr>
                <a:t>比较</a:t>
              </a:r>
            </a:p>
          </p:txBody>
        </p:sp>
      </p:grpSp>
      <p:cxnSp>
        <p:nvCxnSpPr>
          <p:cNvPr id="33" name="肘形连接符 32"/>
          <p:cNvCxnSpPr/>
          <p:nvPr/>
        </p:nvCxnSpPr>
        <p:spPr>
          <a:xfrm rot="16200000" flipH="1">
            <a:off x="6494020" y="2439516"/>
            <a:ext cx="1419977" cy="1412555"/>
          </a:xfrm>
          <a:prstGeom prst="bentConnector3">
            <a:avLst>
              <a:gd name="adj1" fmla="val 632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191811" y="4950687"/>
            <a:ext cx="0" cy="582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8466902" y="1558385"/>
                <a:ext cx="5245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902" y="1558385"/>
                <a:ext cx="524503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4821663" y="4710789"/>
                <a:ext cx="3066672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663" y="4710789"/>
                <a:ext cx="3066672" cy="5959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86853" y="6013214"/>
                <a:ext cx="423442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3" y="6013214"/>
                <a:ext cx="4234428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4647737" y="6185176"/>
                <a:ext cx="34145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𝒓𝒘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737" y="6185176"/>
                <a:ext cx="3414524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3565999" y="163667"/>
                <a:ext cx="557800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CN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99" y="163667"/>
                <a:ext cx="5578001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圆角矩形 57"/>
              <p:cNvSpPr/>
              <p:nvPr/>
            </p:nvSpPr>
            <p:spPr>
              <a:xfrm>
                <a:off x="7521755" y="5501424"/>
                <a:ext cx="1340112" cy="646986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圆角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755" y="5501424"/>
                <a:ext cx="1340112" cy="646986"/>
              </a:xfrm>
              <a:prstGeom prst="round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80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44" grpId="0"/>
      <p:bldP spid="50" grpId="0"/>
      <p:bldP spid="51" grpId="0"/>
      <p:bldP spid="52" grpId="0"/>
      <p:bldP spid="57" grpId="0"/>
      <p:bldP spid="5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数字签名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4"/>
          <p:cNvSpPr txBox="1"/>
          <p:nvPr/>
        </p:nvSpPr>
        <p:spPr>
          <a:xfrm>
            <a:off x="615626" y="945883"/>
            <a:ext cx="3943673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签名算法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-DSS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15626" y="1527615"/>
            <a:ext cx="739588" cy="1544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M</a:t>
            </a:r>
            <a:endParaRPr lang="zh-CN" altLang="en-US" sz="3200" b="1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355214" y="1996888"/>
            <a:ext cx="37683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>
            <a:off x="1637602" y="1996888"/>
            <a:ext cx="914400" cy="914400"/>
          </a:xfrm>
          <a:prstGeom prst="bentConnector3">
            <a:avLst>
              <a:gd name="adj1" fmla="val 7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587462" y="2609345"/>
            <a:ext cx="605681" cy="612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H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40644" y="3389476"/>
                <a:ext cx="131093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44" y="3389476"/>
                <a:ext cx="1310936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69553" y="4160052"/>
                <a:ext cx="5080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553" y="4160052"/>
                <a:ext cx="50808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>
          <a:xfrm>
            <a:off x="1956146" y="3725405"/>
            <a:ext cx="641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956145" y="4498474"/>
            <a:ext cx="641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圆角矩形 24"/>
              <p:cNvSpPr/>
              <p:nvPr/>
            </p:nvSpPr>
            <p:spPr>
              <a:xfrm>
                <a:off x="2597286" y="3389477"/>
                <a:ext cx="595857" cy="135535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圆角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286" y="3389477"/>
                <a:ext cx="595857" cy="135535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461922" y="5253188"/>
                <a:ext cx="5157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922" y="5253188"/>
                <a:ext cx="51571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肘形连接符 26"/>
          <p:cNvCxnSpPr/>
          <p:nvPr/>
        </p:nvCxnSpPr>
        <p:spPr>
          <a:xfrm>
            <a:off x="2204067" y="4548096"/>
            <a:ext cx="1743819" cy="402591"/>
          </a:xfrm>
          <a:prstGeom prst="bentConnector3">
            <a:avLst>
              <a:gd name="adj1" fmla="val 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956145" y="5537363"/>
            <a:ext cx="1991741" cy="8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3193143" y="4067152"/>
            <a:ext cx="754743" cy="6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182602" y="2903076"/>
            <a:ext cx="765284" cy="8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圆角矩形 41"/>
              <p:cNvSpPr/>
              <p:nvPr/>
            </p:nvSpPr>
            <p:spPr>
              <a:xfrm>
                <a:off x="3939653" y="2606069"/>
                <a:ext cx="595857" cy="323189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圆角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653" y="2606069"/>
                <a:ext cx="595857" cy="3231893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肘形连接符 42"/>
          <p:cNvCxnSpPr/>
          <p:nvPr/>
        </p:nvCxnSpPr>
        <p:spPr>
          <a:xfrm rot="5400000" flipH="1" flipV="1">
            <a:off x="3501313" y="2458225"/>
            <a:ext cx="1686163" cy="1558298"/>
          </a:xfrm>
          <a:prstGeom prst="bentConnector3">
            <a:avLst>
              <a:gd name="adj1" fmla="val 999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圆角矩形 52"/>
              <p:cNvSpPr/>
              <p:nvPr/>
            </p:nvSpPr>
            <p:spPr>
              <a:xfrm>
                <a:off x="5139658" y="2265543"/>
                <a:ext cx="723474" cy="34052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" name="圆角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658" y="2265543"/>
                <a:ext cx="723474" cy="340526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圆角矩形 53"/>
              <p:cNvSpPr/>
              <p:nvPr/>
            </p:nvSpPr>
            <p:spPr>
              <a:xfrm>
                <a:off x="5119633" y="2601303"/>
                <a:ext cx="743499" cy="3099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圆角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633" y="2601303"/>
                <a:ext cx="743499" cy="309985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圆角矩形 54"/>
          <p:cNvSpPr/>
          <p:nvPr/>
        </p:nvSpPr>
        <p:spPr>
          <a:xfrm>
            <a:off x="5139658" y="820034"/>
            <a:ext cx="739588" cy="1427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M</a:t>
            </a:r>
            <a:endParaRPr lang="zh-CN" altLang="en-US" sz="3200" b="1" dirty="0"/>
          </a:p>
        </p:txBody>
      </p:sp>
      <p:cxnSp>
        <p:nvCxnSpPr>
          <p:cNvPr id="56" name="肘形连接符 55"/>
          <p:cNvCxnSpPr/>
          <p:nvPr/>
        </p:nvCxnSpPr>
        <p:spPr>
          <a:xfrm rot="5400000" flipH="1" flipV="1">
            <a:off x="4407345" y="3046986"/>
            <a:ext cx="1248764" cy="977368"/>
          </a:xfrm>
          <a:prstGeom prst="bentConnector3">
            <a:avLst>
              <a:gd name="adj1" fmla="val 23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512245" y="1237947"/>
            <a:ext cx="605681" cy="612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H</a:t>
            </a:r>
            <a:endParaRPr lang="zh-CN" altLang="en-US" sz="3200" b="1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5856590" y="1544360"/>
            <a:ext cx="641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117926" y="1544360"/>
            <a:ext cx="641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879246" y="2435806"/>
            <a:ext cx="18798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879246" y="2756295"/>
            <a:ext cx="18798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7768891" y="1177695"/>
            <a:ext cx="595857" cy="18945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C00000"/>
                </a:solidFill>
              </a:rPr>
              <a:t>验证</a:t>
            </a:r>
          </a:p>
        </p:txBody>
      </p:sp>
      <p:cxnSp>
        <p:nvCxnSpPr>
          <p:cNvPr id="37" name="肘形连接符 36"/>
          <p:cNvCxnSpPr>
            <a:stCxn id="34" idx="3"/>
          </p:cNvCxnSpPr>
          <p:nvPr/>
        </p:nvCxnSpPr>
        <p:spPr>
          <a:xfrm>
            <a:off x="8364748" y="2124950"/>
            <a:ext cx="387366" cy="173634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7438520" y="3855783"/>
            <a:ext cx="1506582" cy="1094903"/>
            <a:chOff x="7438520" y="3855783"/>
            <a:chExt cx="1506582" cy="1094903"/>
          </a:xfrm>
        </p:grpSpPr>
        <p:sp>
          <p:nvSpPr>
            <p:cNvPr id="7" name="流程图: 摘录 6"/>
            <p:cNvSpPr/>
            <p:nvPr/>
          </p:nvSpPr>
          <p:spPr>
            <a:xfrm rot="10800000">
              <a:off x="7438520" y="3861291"/>
              <a:ext cx="1506582" cy="1089395"/>
            </a:xfrm>
            <a:prstGeom prst="flowChartExtra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655274" y="3855783"/>
              <a:ext cx="12182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C00000"/>
                  </a:solidFill>
                </a:rPr>
                <a:t>比较</a:t>
              </a:r>
            </a:p>
          </p:txBody>
        </p:sp>
      </p:grpSp>
      <p:cxnSp>
        <p:nvCxnSpPr>
          <p:cNvPr id="33" name="肘形连接符 32"/>
          <p:cNvCxnSpPr/>
          <p:nvPr/>
        </p:nvCxnSpPr>
        <p:spPr>
          <a:xfrm rot="16200000" flipH="1">
            <a:off x="6494020" y="2439516"/>
            <a:ext cx="1419977" cy="1412555"/>
          </a:xfrm>
          <a:prstGeom prst="bentConnector3">
            <a:avLst>
              <a:gd name="adj1" fmla="val 632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191811" y="4950687"/>
            <a:ext cx="0" cy="582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8466902" y="1558385"/>
                <a:ext cx="5245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902" y="1558385"/>
                <a:ext cx="524503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圆角矩形 57"/>
              <p:cNvSpPr/>
              <p:nvPr/>
            </p:nvSpPr>
            <p:spPr>
              <a:xfrm>
                <a:off x="7521755" y="5501424"/>
                <a:ext cx="1340112" cy="646986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圆角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755" y="5501424"/>
                <a:ext cx="1340112" cy="646986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/>
          <p:cNvSpPr/>
          <p:nvPr/>
        </p:nvSpPr>
        <p:spPr>
          <a:xfrm>
            <a:off x="2523493" y="3755495"/>
            <a:ext cx="641141" cy="58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9086" y="5080755"/>
            <a:ext cx="710749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DSA</a:t>
            </a:r>
            <a:r>
              <a:rPr lang="zh-CN" altLang="en-US" sz="2400" b="1" dirty="0">
                <a:latin typeface="Calibri" panose="020F0502020204030204" pitchFamily="34" charset="0"/>
              </a:rPr>
              <a:t>算法也是一个“非确定性的”数字签名算法，对于一个报文</a:t>
            </a:r>
            <a:r>
              <a:rPr lang="en-US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400" b="1" dirty="0">
                <a:latin typeface="Calibri" panose="020F0502020204030204" pitchFamily="34" charset="0"/>
              </a:rPr>
              <a:t>，它的签名依赖于随机数</a:t>
            </a:r>
            <a:r>
              <a:rPr lang="en-US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r,</a:t>
            </a:r>
            <a:r>
              <a:rPr lang="zh-CN" altLang="en-US" sz="2400" b="1" dirty="0">
                <a:latin typeface="Calibri" panose="020F0502020204030204" pitchFamily="34" charset="0"/>
              </a:rPr>
              <a:t>这样相同的报文就可能会具有不同的签名。</a:t>
            </a:r>
          </a:p>
        </p:txBody>
      </p:sp>
    </p:spTree>
    <p:extLst>
      <p:ext uri="{BB962C8B-B14F-4D97-AF65-F5344CB8AC3E}">
        <p14:creationId xmlns:p14="http://schemas.microsoft.com/office/powerpoint/2010/main" val="429374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认证技术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73724" y="2194560"/>
            <a:ext cx="576775" cy="2377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认证目的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859458" y="1674055"/>
            <a:ext cx="6384209" cy="8018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验证发送方的身份，称为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实体认证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859458" y="4049150"/>
            <a:ext cx="6384209" cy="8018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验证消息的完整性，称为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消息认证</a:t>
            </a:r>
          </a:p>
        </p:txBody>
      </p:sp>
    </p:spTree>
    <p:extLst>
      <p:ext uri="{BB962C8B-B14F-4D97-AF65-F5344CB8AC3E}">
        <p14:creationId xmlns:p14="http://schemas.microsoft.com/office/powerpoint/2010/main" val="2531136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认证技术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38352" y="1648781"/>
            <a:ext cx="4477587" cy="3888893"/>
            <a:chOff x="2138352" y="1648781"/>
            <a:chExt cx="4477587" cy="3888893"/>
          </a:xfrm>
        </p:grpSpPr>
        <p:pic>
          <p:nvPicPr>
            <p:cNvPr id="7" name="Picture 38" descr="EndUser_Female_Righ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2234692" y="1704366"/>
              <a:ext cx="712525" cy="1028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37" descr="EndUser_CiscoWork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5467497" y="1648781"/>
              <a:ext cx="864096" cy="1098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5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43361" y="4313077"/>
              <a:ext cx="671029" cy="8916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38"/>
            <p:cNvSpPr txBox="1">
              <a:spLocks/>
            </p:cNvSpPr>
            <p:nvPr/>
          </p:nvSpPr>
          <p:spPr bwMode="auto">
            <a:xfrm>
              <a:off x="2138352" y="2765873"/>
              <a:ext cx="905203" cy="345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Alice</a:t>
              </a:r>
            </a:p>
          </p:txBody>
        </p:sp>
        <p:sp>
          <p:nvSpPr>
            <p:cNvPr id="11" name="TextBox 38"/>
            <p:cNvSpPr txBox="1">
              <a:spLocks/>
            </p:cNvSpPr>
            <p:nvPr/>
          </p:nvSpPr>
          <p:spPr bwMode="auto">
            <a:xfrm>
              <a:off x="5710736" y="2732733"/>
              <a:ext cx="905203" cy="378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Bob</a:t>
              </a:r>
            </a:p>
          </p:txBody>
        </p:sp>
        <p:sp>
          <p:nvSpPr>
            <p:cNvPr id="12" name="TextBox 38"/>
            <p:cNvSpPr txBox="1">
              <a:spLocks/>
            </p:cNvSpPr>
            <p:nvPr/>
          </p:nvSpPr>
          <p:spPr bwMode="auto">
            <a:xfrm>
              <a:off x="4126273" y="5159011"/>
              <a:ext cx="905203" cy="378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Eve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3379265" y="2218549"/>
              <a:ext cx="1872208" cy="0"/>
            </a:xfrm>
            <a:prstGeom prst="line">
              <a:avLst/>
            </a:prstGeom>
            <a:ln w="63500">
              <a:headEnd type="triangl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8"/>
            <p:cNvSpPr txBox="1">
              <a:spLocks/>
            </p:cNvSpPr>
            <p:nvPr/>
          </p:nvSpPr>
          <p:spPr bwMode="auto">
            <a:xfrm>
              <a:off x="3600751" y="1730411"/>
              <a:ext cx="1580490" cy="484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合法通信</a:t>
              </a:r>
              <a:endPara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042182" y="2870822"/>
              <a:ext cx="1084091" cy="1298239"/>
            </a:xfrm>
            <a:prstGeom prst="line">
              <a:avLst/>
            </a:prstGeom>
            <a:ln w="63500">
              <a:solidFill>
                <a:srgbClr val="FF0000"/>
              </a:solidFill>
              <a:headEnd type="non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4785235" y="2721361"/>
              <a:ext cx="867954" cy="1447700"/>
            </a:xfrm>
            <a:prstGeom prst="line">
              <a:avLst/>
            </a:prstGeom>
            <a:ln w="63500">
              <a:solidFill>
                <a:srgbClr val="FF0000"/>
              </a:solidFill>
              <a:headEnd type="non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38"/>
            <p:cNvSpPr txBox="1">
              <a:spLocks/>
            </p:cNvSpPr>
            <p:nvPr/>
          </p:nvSpPr>
          <p:spPr bwMode="auto">
            <a:xfrm rot="18011982">
              <a:off x="4727236" y="3432838"/>
              <a:ext cx="1580490" cy="484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主动攻击</a:t>
              </a:r>
              <a:endPara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2" name="TextBox 38"/>
            <p:cNvSpPr txBox="1">
              <a:spLocks/>
            </p:cNvSpPr>
            <p:nvPr/>
          </p:nvSpPr>
          <p:spPr bwMode="auto">
            <a:xfrm rot="2956994">
              <a:off x="2656477" y="3557315"/>
              <a:ext cx="1580490" cy="484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被动攻击</a:t>
              </a:r>
              <a:endPara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3" name="TextBox 38"/>
          <p:cNvSpPr txBox="1">
            <a:spLocks/>
          </p:cNvSpPr>
          <p:nvPr/>
        </p:nvSpPr>
        <p:spPr bwMode="auto">
          <a:xfrm>
            <a:off x="973771" y="3526531"/>
            <a:ext cx="1833711" cy="48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加密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TextBox 38"/>
          <p:cNvSpPr txBox="1">
            <a:spLocks/>
          </p:cNvSpPr>
          <p:nvPr/>
        </p:nvSpPr>
        <p:spPr bwMode="auto">
          <a:xfrm>
            <a:off x="331028" y="4070733"/>
            <a:ext cx="2464383" cy="48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保密性，防窃听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TextBox 38"/>
          <p:cNvSpPr txBox="1">
            <a:spLocks/>
          </p:cNvSpPr>
          <p:nvPr/>
        </p:nvSpPr>
        <p:spPr bwMode="auto">
          <a:xfrm>
            <a:off x="5999730" y="3408802"/>
            <a:ext cx="1833711" cy="48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认证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TextBox 38"/>
          <p:cNvSpPr txBox="1">
            <a:spLocks/>
          </p:cNvSpPr>
          <p:nvPr/>
        </p:nvSpPr>
        <p:spPr bwMode="auto">
          <a:xfrm>
            <a:off x="5987659" y="3953004"/>
            <a:ext cx="2833612" cy="52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tIns="0" rIns="16200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防篡改、冒充等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31489" y="5702699"/>
            <a:ext cx="710749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</a:rPr>
              <a:t>保密性不能自然地提供认证功能，认证也无法自然地提供保密功能。</a:t>
            </a:r>
          </a:p>
        </p:txBody>
      </p:sp>
    </p:spTree>
    <p:extLst>
      <p:ext uri="{BB962C8B-B14F-4D97-AF65-F5344CB8AC3E}">
        <p14:creationId xmlns:p14="http://schemas.microsoft.com/office/powerpoint/2010/main" val="332599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认证技术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77A8167-7D96-474C-B3EF-61BAC547CF02}"/>
              </a:ext>
            </a:extLst>
          </p:cNvPr>
          <p:cNvGrpSpPr/>
          <p:nvPr/>
        </p:nvGrpSpPr>
        <p:grpSpPr>
          <a:xfrm>
            <a:off x="1033624" y="1039490"/>
            <a:ext cx="6903642" cy="4925754"/>
            <a:chOff x="1033624" y="1039490"/>
            <a:chExt cx="6903642" cy="4925754"/>
          </a:xfrm>
        </p:grpSpPr>
        <p:pic>
          <p:nvPicPr>
            <p:cNvPr id="7" name="Picture 38" descr="EndUser_Female_Right">
              <a:extLst>
                <a:ext uri="{FF2B5EF4-FFF2-40B4-BE49-F238E27FC236}">
                  <a16:creationId xmlns:a16="http://schemas.microsoft.com/office/drawing/2014/main" id="{C0EC55AF-2B37-4F27-A414-8B742586E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136408" y="3075736"/>
              <a:ext cx="562848" cy="81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37" descr="EndUser_CiscoWorks">
              <a:extLst>
                <a:ext uri="{FF2B5EF4-FFF2-40B4-BE49-F238E27FC236}">
                  <a16:creationId xmlns:a16="http://schemas.microsoft.com/office/drawing/2014/main" id="{3C726760-4EB7-4EB2-BF8F-2FE7C4B9E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173210" y="3146603"/>
              <a:ext cx="652777" cy="82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55">
              <a:extLst>
                <a:ext uri="{FF2B5EF4-FFF2-40B4-BE49-F238E27FC236}">
                  <a16:creationId xmlns:a16="http://schemas.microsoft.com/office/drawing/2014/main" id="{1612B0EE-D8E0-4649-B00F-5C723C2B7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68176" y="4658418"/>
              <a:ext cx="671029" cy="8916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0" name="Picture 6" descr="âenvelope pngâçå¾çæç´¢ç»æ">
              <a:extLst>
                <a:ext uri="{FF2B5EF4-FFF2-40B4-BE49-F238E27FC236}">
                  <a16:creationId xmlns:a16="http://schemas.microsoft.com/office/drawing/2014/main" id="{14FE80DF-A62C-4038-8433-67621D2EB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569" y="3324889"/>
              <a:ext cx="467766" cy="46776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右箭头 11">
              <a:extLst>
                <a:ext uri="{FF2B5EF4-FFF2-40B4-BE49-F238E27FC236}">
                  <a16:creationId xmlns:a16="http://schemas.microsoft.com/office/drawing/2014/main" id="{CE78A127-E29D-48FD-9D23-69AB882E5A8B}"/>
                </a:ext>
              </a:extLst>
            </p:cNvPr>
            <p:cNvSpPr/>
            <p:nvPr/>
          </p:nvSpPr>
          <p:spPr>
            <a:xfrm>
              <a:off x="1699256" y="3415276"/>
              <a:ext cx="1284899" cy="280638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8" descr="âäºº pngâçå¾çæç´¢ç»æ">
              <a:extLst>
                <a:ext uri="{FF2B5EF4-FFF2-40B4-BE49-F238E27FC236}">
                  <a16:creationId xmlns:a16="http://schemas.microsoft.com/office/drawing/2014/main" id="{134E793C-9BD2-4750-BB26-8FE7227D44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83" t="-2978" r="67859" b="-2980"/>
            <a:stretch/>
          </p:blipFill>
          <p:spPr bwMode="auto">
            <a:xfrm>
              <a:off x="4256761" y="1465049"/>
              <a:ext cx="453176" cy="80564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38">
              <a:extLst>
                <a:ext uri="{FF2B5EF4-FFF2-40B4-BE49-F238E27FC236}">
                  <a16:creationId xmlns:a16="http://schemas.microsoft.com/office/drawing/2014/main" id="{6BC5EB56-92F7-4E22-8DCA-265F47DEEA2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64463" y="2973076"/>
              <a:ext cx="1284899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安全变换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pic>
          <p:nvPicPr>
            <p:cNvPr id="14" name="Picture 2" descr="âkey pngâçå¾çæç´¢ç»æ">
              <a:extLst>
                <a:ext uri="{FF2B5EF4-FFF2-40B4-BE49-F238E27FC236}">
                  <a16:creationId xmlns:a16="http://schemas.microsoft.com/office/drawing/2014/main" id="{D645C584-8156-46A5-84F1-8B9112B7FD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224" y="4658771"/>
              <a:ext cx="357123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38">
              <a:extLst>
                <a:ext uri="{FF2B5EF4-FFF2-40B4-BE49-F238E27FC236}">
                  <a16:creationId xmlns:a16="http://schemas.microsoft.com/office/drawing/2014/main" id="{D444AB0E-B613-4316-9AB7-72EF6C9EE4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49113" y="4928300"/>
              <a:ext cx="768415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密钥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" name="TextBox 38">
              <a:extLst>
                <a:ext uri="{FF2B5EF4-FFF2-40B4-BE49-F238E27FC236}">
                  <a16:creationId xmlns:a16="http://schemas.microsoft.com/office/drawing/2014/main" id="{B68CC94B-1C00-40FF-9217-B5A1E1B804F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33624" y="3853394"/>
              <a:ext cx="768415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消息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右箭头 21">
              <a:extLst>
                <a:ext uri="{FF2B5EF4-FFF2-40B4-BE49-F238E27FC236}">
                  <a16:creationId xmlns:a16="http://schemas.microsoft.com/office/drawing/2014/main" id="{3AFE7DD3-DD8F-444A-A325-E9BB018A6A1A}"/>
                </a:ext>
              </a:extLst>
            </p:cNvPr>
            <p:cNvSpPr/>
            <p:nvPr/>
          </p:nvSpPr>
          <p:spPr>
            <a:xfrm rot="16200000">
              <a:off x="1904075" y="4037023"/>
              <a:ext cx="777852" cy="280638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Picture 2" descr="âkey pngâçå¾çæç´¢ç»æ">
              <a:extLst>
                <a:ext uri="{FF2B5EF4-FFF2-40B4-BE49-F238E27FC236}">
                  <a16:creationId xmlns:a16="http://schemas.microsoft.com/office/drawing/2014/main" id="{29BACBAF-39C9-4E75-9190-B3B2114AA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4623" y="4658418"/>
              <a:ext cx="357123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id="{65AC2B79-F992-4A28-971A-21CB424C352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30607" y="4928300"/>
              <a:ext cx="768415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密钥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4" name="TextBox 38">
              <a:extLst>
                <a:ext uri="{FF2B5EF4-FFF2-40B4-BE49-F238E27FC236}">
                  <a16:creationId xmlns:a16="http://schemas.microsoft.com/office/drawing/2014/main" id="{7FC9D826-6505-4366-9BF0-4503F28F500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19166" y="3716288"/>
              <a:ext cx="1284899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秘密消息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pic>
          <p:nvPicPr>
            <p:cNvPr id="25" name="Picture 6" descr="âenvelope pngâçå¾çæç´¢ç»æ">
              <a:extLst>
                <a:ext uri="{FF2B5EF4-FFF2-40B4-BE49-F238E27FC236}">
                  <a16:creationId xmlns:a16="http://schemas.microsoft.com/office/drawing/2014/main" id="{DEA35F1E-35E7-4E92-ADE7-ADA8FC0CAE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2618" y="3324889"/>
              <a:ext cx="467766" cy="46776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38">
              <a:extLst>
                <a:ext uri="{FF2B5EF4-FFF2-40B4-BE49-F238E27FC236}">
                  <a16:creationId xmlns:a16="http://schemas.microsoft.com/office/drawing/2014/main" id="{37011D0D-248A-4E24-9400-9091BFF62B4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887215" y="3716288"/>
              <a:ext cx="1284899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秘密消息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" name="右箭头 27">
              <a:extLst>
                <a:ext uri="{FF2B5EF4-FFF2-40B4-BE49-F238E27FC236}">
                  <a16:creationId xmlns:a16="http://schemas.microsoft.com/office/drawing/2014/main" id="{757ABF17-6013-467C-969B-F1EB072A108F}"/>
                </a:ext>
              </a:extLst>
            </p:cNvPr>
            <p:cNvSpPr/>
            <p:nvPr/>
          </p:nvSpPr>
          <p:spPr>
            <a:xfrm>
              <a:off x="5756113" y="3416243"/>
              <a:ext cx="1284899" cy="280638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38">
              <a:extLst>
                <a:ext uri="{FF2B5EF4-FFF2-40B4-BE49-F238E27FC236}">
                  <a16:creationId xmlns:a16="http://schemas.microsoft.com/office/drawing/2014/main" id="{F91A4861-6AAA-4DBC-A9D0-38401EFBA39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21320" y="2974043"/>
              <a:ext cx="1284899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安全变换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右箭头 29">
              <a:extLst>
                <a:ext uri="{FF2B5EF4-FFF2-40B4-BE49-F238E27FC236}">
                  <a16:creationId xmlns:a16="http://schemas.microsoft.com/office/drawing/2014/main" id="{DE9B9F86-F475-4271-BFD1-47F7B76A4DF3}"/>
                </a:ext>
              </a:extLst>
            </p:cNvPr>
            <p:cNvSpPr/>
            <p:nvPr/>
          </p:nvSpPr>
          <p:spPr>
            <a:xfrm rot="16200000">
              <a:off x="5960932" y="4037990"/>
              <a:ext cx="777852" cy="280638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38">
              <a:extLst>
                <a:ext uri="{FF2B5EF4-FFF2-40B4-BE49-F238E27FC236}">
                  <a16:creationId xmlns:a16="http://schemas.microsoft.com/office/drawing/2014/main" id="{038D420B-FAC4-407E-9194-FAB82BF85B4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527947" y="1039490"/>
              <a:ext cx="1950953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可信的第三方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8B5240F-EFF0-451F-B21D-9945680BBBA3}"/>
                </a:ext>
              </a:extLst>
            </p:cNvPr>
            <p:cNvCxnSpPr>
              <a:stCxn id="12" idx="1"/>
              <a:endCxn id="38" idx="0"/>
            </p:cNvCxnSpPr>
            <p:nvPr/>
          </p:nvCxnSpPr>
          <p:spPr>
            <a:xfrm flipH="1">
              <a:off x="1555492" y="1867872"/>
              <a:ext cx="2701269" cy="868280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E96D021-D959-499A-A8B2-F77FC6C06428}"/>
                </a:ext>
              </a:extLst>
            </p:cNvPr>
            <p:cNvCxnSpPr/>
            <p:nvPr/>
          </p:nvCxnSpPr>
          <p:spPr>
            <a:xfrm>
              <a:off x="4483349" y="2292132"/>
              <a:ext cx="0" cy="782463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73CF4C11-AB5E-4D36-96B7-AFF4FBFDA649}"/>
                </a:ext>
              </a:extLst>
            </p:cNvPr>
            <p:cNvCxnSpPr>
              <a:stCxn id="12" idx="3"/>
              <a:endCxn id="39" idx="0"/>
            </p:cNvCxnSpPr>
            <p:nvPr/>
          </p:nvCxnSpPr>
          <p:spPr>
            <a:xfrm>
              <a:off x="4709937" y="1867872"/>
              <a:ext cx="2712654" cy="868280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圆柱形 34">
              <a:extLst>
                <a:ext uri="{FF2B5EF4-FFF2-40B4-BE49-F238E27FC236}">
                  <a16:creationId xmlns:a16="http://schemas.microsoft.com/office/drawing/2014/main" id="{99C651F3-0AB6-4942-BA52-C482E7073609}"/>
                </a:ext>
              </a:extLst>
            </p:cNvPr>
            <p:cNvSpPr/>
            <p:nvPr/>
          </p:nvSpPr>
          <p:spPr>
            <a:xfrm rot="16200000">
              <a:off x="4231568" y="2866165"/>
              <a:ext cx="350794" cy="1447083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TextBox 38">
              <a:extLst>
                <a:ext uri="{FF2B5EF4-FFF2-40B4-BE49-F238E27FC236}">
                  <a16:creationId xmlns:a16="http://schemas.microsoft.com/office/drawing/2014/main" id="{8C6C6D01-CBC9-4257-A1CD-8378C779A92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10063" y="3056240"/>
              <a:ext cx="1869872" cy="30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信息传输通道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73A5BDC-5EBF-4CEF-9AEF-80A186839486}"/>
                </a:ext>
              </a:extLst>
            </p:cNvPr>
            <p:cNvCxnSpPr/>
            <p:nvPr/>
          </p:nvCxnSpPr>
          <p:spPr>
            <a:xfrm>
              <a:off x="4483349" y="3853394"/>
              <a:ext cx="0" cy="782463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8">
              <a:extLst>
                <a:ext uri="{FF2B5EF4-FFF2-40B4-BE49-F238E27FC236}">
                  <a16:creationId xmlns:a16="http://schemas.microsoft.com/office/drawing/2014/main" id="{C0542A22-622B-4B50-818A-61086B05F76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46660" y="5523044"/>
              <a:ext cx="1113525" cy="44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攻击者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8" name="TextBox 38">
              <a:extLst>
                <a:ext uri="{FF2B5EF4-FFF2-40B4-BE49-F238E27FC236}">
                  <a16:creationId xmlns:a16="http://schemas.microsoft.com/office/drawing/2014/main" id="{A1CC85B5-2A8F-4D7E-99B3-A4167EE4DE1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816" y="273615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发送方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A78A01D-E643-4F77-A5C8-0918B40C312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907915" y="2736152"/>
              <a:ext cx="1029351" cy="26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接收方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TextBox 38">
              <a:extLst>
                <a:ext uri="{FF2B5EF4-FFF2-40B4-BE49-F238E27FC236}">
                  <a16:creationId xmlns:a16="http://schemas.microsoft.com/office/drawing/2014/main" id="{0817C90A-85E5-491C-AD7E-2BE7344A4AE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57572" y="3976552"/>
              <a:ext cx="768415" cy="339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54000" tIns="0" rIns="162000" bIns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消息</a:t>
              </a:r>
              <a:endPara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pic>
        <p:nvPicPr>
          <p:cNvPr id="41" name="Picture 2" descr="âkey pngâçå¾çæç´¢ç»æ">
            <a:extLst>
              <a:ext uri="{FF2B5EF4-FFF2-40B4-BE49-F238E27FC236}">
                <a16:creationId xmlns:a16="http://schemas.microsoft.com/office/drawing/2014/main" id="{CCFF72D9-113B-4E13-831B-F06E6194B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301" y="1744833"/>
            <a:ext cx="357123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âkey pngâçå¾çæç´¢ç»æ">
            <a:extLst>
              <a:ext uri="{FF2B5EF4-FFF2-40B4-BE49-F238E27FC236}">
                <a16:creationId xmlns:a16="http://schemas.microsoft.com/office/drawing/2014/main" id="{71CEBDEE-8B02-4C6F-B488-1C0B1BD14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3099">
            <a:off x="4615275" y="1767717"/>
            <a:ext cx="357123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54CEF446-45B7-4BA9-A121-58AB1975BAC9}"/>
              </a:ext>
            </a:extLst>
          </p:cNvPr>
          <p:cNvSpPr/>
          <p:nvPr/>
        </p:nvSpPr>
        <p:spPr>
          <a:xfrm>
            <a:off x="2853319" y="101253"/>
            <a:ext cx="4054596" cy="1000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认证中心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（</a:t>
            </a:r>
            <a:r>
              <a:rPr lang="en-US" altLang="zh-CN" sz="2400" b="1" dirty="0"/>
              <a:t>CA, Certificate Authority</a:t>
            </a:r>
            <a:r>
              <a:rPr lang="zh-CN" altLang="en-US" sz="2400" b="1" dirty="0"/>
              <a:t>）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A0A10200-6244-49F3-99A9-E1779B3AA757}"/>
              </a:ext>
            </a:extLst>
          </p:cNvPr>
          <p:cNvSpPr/>
          <p:nvPr/>
        </p:nvSpPr>
        <p:spPr>
          <a:xfrm>
            <a:off x="6398562" y="1217307"/>
            <a:ext cx="2198786" cy="4126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接收注册申请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8D48A0B-D198-4CEC-AF7C-32174CA6D182}"/>
              </a:ext>
            </a:extLst>
          </p:cNvPr>
          <p:cNvSpPr/>
          <p:nvPr/>
        </p:nvSpPr>
        <p:spPr>
          <a:xfrm>
            <a:off x="6424280" y="1736278"/>
            <a:ext cx="2198786" cy="4126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处理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4D3A5E8-6438-42E3-A522-F25B59AAFADE}"/>
              </a:ext>
            </a:extLst>
          </p:cNvPr>
          <p:cNvSpPr/>
          <p:nvPr/>
        </p:nvSpPr>
        <p:spPr>
          <a:xfrm>
            <a:off x="6512132" y="5567321"/>
            <a:ext cx="2198786" cy="4126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批准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拒绝请求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FFE5009-401C-4150-BBF0-EFF782FAF5A8}"/>
              </a:ext>
            </a:extLst>
          </p:cNvPr>
          <p:cNvSpPr/>
          <p:nvPr/>
        </p:nvSpPr>
        <p:spPr>
          <a:xfrm>
            <a:off x="6531746" y="6200286"/>
            <a:ext cx="2198786" cy="4126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颁发证书</a:t>
            </a:r>
          </a:p>
        </p:txBody>
      </p:sp>
    </p:spTree>
    <p:extLst>
      <p:ext uri="{BB962C8B-B14F-4D97-AF65-F5344CB8AC3E}">
        <p14:creationId xmlns:p14="http://schemas.microsoft.com/office/powerpoint/2010/main" val="224072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-0.35642 0.1481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740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0.36823 0.1442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3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认证技术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BBB592F-9B0A-427E-A6AA-DE8AD7040D7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52700"/>
            <a:ext cx="8229600" cy="5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可提供认证功能的函数分为三类：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0A6469B-24E5-47E9-81EE-281FFF38E6E4}"/>
              </a:ext>
            </a:extLst>
          </p:cNvPr>
          <p:cNvSpPr txBox="1">
            <a:spLocks noChangeArrowheads="1"/>
          </p:cNvSpPr>
          <p:nvPr/>
        </p:nvSpPr>
        <p:spPr>
          <a:xfrm>
            <a:off x="173935" y="1890034"/>
            <a:ext cx="8512864" cy="1336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加密函数</a:t>
            </a:r>
            <a:r>
              <a:rPr lang="zh-CN" altLang="en-US" dirty="0">
                <a:ea typeface="宋体" panose="02010600030101010101" pitchFamily="2" charset="-122"/>
              </a:rPr>
              <a:t>：使用消息发送方和消息接收方共享的密钥对整个消息进行加密，则整个消息的密文作为认证符。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AED24F-882C-47EF-9B31-F18BD79CF871}"/>
              </a:ext>
            </a:extLst>
          </p:cNvPr>
          <p:cNvSpPr txBox="1">
            <a:spLocks noChangeArrowheads="1"/>
          </p:cNvSpPr>
          <p:nvPr/>
        </p:nvSpPr>
        <p:spPr>
          <a:xfrm>
            <a:off x="173933" y="3483243"/>
            <a:ext cx="8512866" cy="13365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消息认证码</a:t>
            </a:r>
            <a:r>
              <a:rPr lang="zh-CN" altLang="en-US" dirty="0"/>
              <a:t>：</a:t>
            </a:r>
            <a:r>
              <a:rPr lang="en-US" altLang="zh-CN" dirty="0"/>
              <a:t>Message Authentication Code, </a:t>
            </a:r>
            <a:r>
              <a:rPr lang="en-US" altLang="zh-CN" dirty="0">
                <a:solidFill>
                  <a:srgbClr val="FF0000"/>
                </a:solidFill>
              </a:rPr>
              <a:t>MAC</a:t>
            </a:r>
            <a:r>
              <a:rPr lang="en-US" altLang="zh-CN" dirty="0"/>
              <a:t>. </a:t>
            </a:r>
            <a:r>
              <a:rPr lang="zh-CN" altLang="en-US" dirty="0">
                <a:ea typeface="宋体" panose="02010600030101010101" pitchFamily="2" charset="-122"/>
              </a:rPr>
              <a:t>它是消息和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密钥</a:t>
            </a:r>
            <a:r>
              <a:rPr lang="zh-CN" altLang="en-US" dirty="0">
                <a:ea typeface="宋体" panose="02010600030101010101" pitchFamily="2" charset="-122"/>
              </a:rPr>
              <a:t>的函数，产生定长度值，该值作为消息的认证符。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DB94778-1AB1-4482-B01C-E7592E0FA09E}"/>
              </a:ext>
            </a:extLst>
          </p:cNvPr>
          <p:cNvSpPr txBox="1">
            <a:spLocks noChangeArrowheads="1"/>
          </p:cNvSpPr>
          <p:nvPr/>
        </p:nvSpPr>
        <p:spPr>
          <a:xfrm>
            <a:off x="173934" y="5181167"/>
            <a:ext cx="8512865" cy="13232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散列函数</a:t>
            </a:r>
            <a:r>
              <a:rPr lang="zh-CN" altLang="en-US" dirty="0">
                <a:ea typeface="宋体" panose="02010600030101010101" pitchFamily="2" charset="-122"/>
              </a:rPr>
              <a:t>：它是将任意长的消息映射为定长的</a:t>
            </a:r>
            <a:r>
              <a:rPr lang="en-US" altLang="zh-CN" dirty="0">
                <a:ea typeface="宋体" panose="02010600030101010101" pitchFamily="2" charset="-122"/>
              </a:rPr>
              <a:t>hash</a:t>
            </a:r>
            <a:r>
              <a:rPr lang="zh-CN" altLang="en-US" dirty="0">
                <a:ea typeface="宋体" panose="02010600030101010101" pitchFamily="2" charset="-122"/>
              </a:rPr>
              <a:t>值的函数（无需密钥），以该</a:t>
            </a:r>
            <a:r>
              <a:rPr lang="en-US" altLang="zh-CN" dirty="0">
                <a:ea typeface="宋体" panose="02010600030101010101" pitchFamily="2" charset="-122"/>
              </a:rPr>
              <a:t>hash</a:t>
            </a:r>
            <a:r>
              <a:rPr lang="zh-CN" altLang="en-US" dirty="0">
                <a:ea typeface="宋体" panose="02010600030101010101" pitchFamily="2" charset="-122"/>
              </a:rPr>
              <a:t>值作为认证符。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23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认证技术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FE35C7-E8A4-46EC-994C-D2A2CD855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627" y="1174909"/>
            <a:ext cx="3779670" cy="6538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a typeface="宋体" panose="02010600030101010101" pitchFamily="2" charset="-122"/>
              </a:rPr>
              <a:t>基于</a:t>
            </a:r>
            <a:r>
              <a:rPr lang="en-US" altLang="zh-CN" sz="2800" b="1" dirty="0">
                <a:solidFill>
                  <a:srgbClr val="7030A0"/>
                </a:solidFill>
                <a:ea typeface="宋体" panose="02010600030101010101" pitchFamily="2" charset="-122"/>
              </a:rPr>
              <a:t>DES</a:t>
            </a:r>
            <a:r>
              <a:rPr lang="zh-CN" altLang="en-US" sz="2800" b="1" dirty="0">
                <a:solidFill>
                  <a:srgbClr val="7030A0"/>
                </a:solidFill>
                <a:ea typeface="宋体" panose="02010600030101010101" pitchFamily="2" charset="-122"/>
              </a:rPr>
              <a:t>的消息认证码 </a:t>
            </a:r>
            <a:endParaRPr lang="zh-CN" altLang="en-AU" sz="2800" b="1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16F38B5-8B15-43CF-8469-4C46C19FE7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715423"/>
              </p:ext>
            </p:extLst>
          </p:nvPr>
        </p:nvGraphicFramePr>
        <p:xfrm>
          <a:off x="199226" y="2528149"/>
          <a:ext cx="8675688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Visio" r:id="rId3" imgW="5079187" imgH="1798625" progId="Visio.Drawing.11">
                  <p:embed/>
                </p:oleObj>
              </mc:Choice>
              <mc:Fallback>
                <p:oleObj name="Visio" r:id="rId3" imgW="5079187" imgH="1798625" progId="Visio.Drawing.11">
                  <p:embed/>
                  <p:pic>
                    <p:nvPicPr>
                      <p:cNvPr id="89094" name="Object 6">
                        <a:extLst>
                          <a:ext uri="{FF2B5EF4-FFF2-40B4-BE49-F238E27FC236}">
                            <a16:creationId xmlns:a16="http://schemas.microsoft.com/office/drawing/2014/main" id="{5F8DBB95-E494-4E87-B36E-572EA9A43B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26" y="2528149"/>
                        <a:ext cx="8675688" cy="307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506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认证技术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D59CAE-E774-4239-911E-C5C115802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627" y="1004758"/>
            <a:ext cx="3779670" cy="6538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a typeface="宋体" panose="02010600030101010101" pitchFamily="2" charset="-122"/>
              </a:rPr>
              <a:t>基于</a:t>
            </a:r>
            <a:r>
              <a:rPr lang="en-US" altLang="zh-CN" sz="2800" b="1" dirty="0">
                <a:solidFill>
                  <a:srgbClr val="7030A0"/>
                </a:solidFill>
                <a:ea typeface="宋体" panose="02010600030101010101" pitchFamily="2" charset="-122"/>
              </a:rPr>
              <a:t>Hash</a:t>
            </a:r>
            <a:r>
              <a:rPr lang="zh-CN" altLang="en-US" sz="2800" b="1" dirty="0">
                <a:solidFill>
                  <a:srgbClr val="7030A0"/>
                </a:solidFill>
                <a:ea typeface="宋体" panose="02010600030101010101" pitchFamily="2" charset="-122"/>
              </a:rPr>
              <a:t>函数的认证 </a:t>
            </a:r>
            <a:endParaRPr lang="zh-CN" altLang="en-AU" sz="2800" b="1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03695F9D-AEA8-4DA9-8E0D-A6F348FE1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089776"/>
              </p:ext>
            </p:extLst>
          </p:nvPr>
        </p:nvGraphicFramePr>
        <p:xfrm>
          <a:off x="1337435" y="1860709"/>
          <a:ext cx="6921983" cy="5560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Visio" r:id="rId3" imgW="4162654" imgH="3344875" progId="Visio.Drawing.11">
                  <p:embed/>
                </p:oleObj>
              </mc:Choice>
              <mc:Fallback>
                <p:oleObj name="Visio" r:id="rId3" imgW="4162654" imgH="3344875" progId="Visio.Drawing.11">
                  <p:embed/>
                  <p:pic>
                    <p:nvPicPr>
                      <p:cNvPr id="97285" name="Object 5">
                        <a:extLst>
                          <a:ext uri="{FF2B5EF4-FFF2-40B4-BE49-F238E27FC236}">
                            <a16:creationId xmlns:a16="http://schemas.microsoft.com/office/drawing/2014/main" id="{F68F8760-8F2D-4214-A5F7-536DCBBCFC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435" y="1860709"/>
                        <a:ext cx="6921983" cy="55604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43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4"/>
          <p:cNvSpPr txBox="1"/>
          <p:nvPr/>
        </p:nvSpPr>
        <p:spPr>
          <a:xfrm>
            <a:off x="615627" y="945883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单向陷门函数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237474" y="6082534"/>
            <a:ext cx="86611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/>
              <a:t>Diffie</a:t>
            </a:r>
            <a:r>
              <a:rPr lang="en-US" altLang="zh-CN" sz="3200" dirty="0"/>
              <a:t> &amp; Hellman Receive the 2015 </a:t>
            </a:r>
            <a:r>
              <a:rPr lang="en-US" altLang="zh-CN" sz="3200" dirty="0">
                <a:solidFill>
                  <a:srgbClr val="FF0066"/>
                </a:solidFill>
              </a:rPr>
              <a:t>Turing Award</a:t>
            </a:r>
            <a:endParaRPr lang="zh-CN" altLang="en-US" sz="3200" dirty="0">
              <a:solidFill>
                <a:srgbClr val="FF0066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27" y="1527616"/>
            <a:ext cx="7651376" cy="4347192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2715592" y="802699"/>
            <a:ext cx="6401514" cy="64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7030A0"/>
                </a:solidFill>
              </a:rPr>
              <a:t>《</a:t>
            </a:r>
            <a:r>
              <a:rPr lang="zh-CN" altLang="en-US" sz="3200" dirty="0">
                <a:solidFill>
                  <a:srgbClr val="7030A0"/>
                </a:solidFill>
              </a:rPr>
              <a:t>密码学的新方向</a:t>
            </a:r>
            <a:r>
              <a:rPr lang="en-US" altLang="zh-CN" sz="3200" dirty="0">
                <a:solidFill>
                  <a:srgbClr val="7030A0"/>
                </a:solidFill>
              </a:rPr>
              <a:t>》</a:t>
            </a:r>
            <a:r>
              <a:rPr lang="zh-CN" altLang="en-US" sz="3200" dirty="0">
                <a:solidFill>
                  <a:srgbClr val="7030A0"/>
                </a:solidFill>
              </a:rPr>
              <a:t>：公钥密码学</a:t>
            </a:r>
          </a:p>
        </p:txBody>
      </p:sp>
    </p:spTree>
    <p:extLst>
      <p:ext uri="{BB962C8B-B14F-4D97-AF65-F5344CB8AC3E}">
        <p14:creationId xmlns:p14="http://schemas.microsoft.com/office/powerpoint/2010/main" val="1884064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认证技术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CD20132-E93F-4671-A36F-2CD279B2D5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369172"/>
              </p:ext>
            </p:extLst>
          </p:nvPr>
        </p:nvGraphicFramePr>
        <p:xfrm>
          <a:off x="2857914" y="364150"/>
          <a:ext cx="6196634" cy="6332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Visio" r:id="rId3" imgW="4317187" imgH="4408018" progId="Visio.Drawing.11">
                  <p:embed/>
                </p:oleObj>
              </mc:Choice>
              <mc:Fallback>
                <p:oleObj name="Visio" r:id="rId3" imgW="4317187" imgH="4408018" progId="Visio.Drawing.11">
                  <p:embed/>
                  <p:pic>
                    <p:nvPicPr>
                      <p:cNvPr id="99333" name="Object 5">
                        <a:extLst>
                          <a:ext uri="{FF2B5EF4-FFF2-40B4-BE49-F238E27FC236}">
                            <a16:creationId xmlns:a16="http://schemas.microsoft.com/office/drawing/2014/main" id="{6B106064-184E-43EC-9E95-2933D549AE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914" y="364150"/>
                        <a:ext cx="6196634" cy="6332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F4C44E14-10A4-43DC-8D40-2CD58733B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8482" y="1680619"/>
            <a:ext cx="2194421" cy="15694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a typeface="宋体" panose="02010600030101010101" pitchFamily="2" charset="-122"/>
              </a:rPr>
              <a:t>结合加密的</a:t>
            </a:r>
            <a:r>
              <a:rPr lang="en-US" altLang="zh-CN" sz="2800" b="1" dirty="0">
                <a:solidFill>
                  <a:srgbClr val="7030A0"/>
                </a:solidFill>
                <a:ea typeface="宋体" panose="02010600030101010101" pitchFamily="2" charset="-122"/>
              </a:rPr>
              <a:t>Hash</a:t>
            </a:r>
            <a:r>
              <a:rPr lang="zh-CN" altLang="en-US" sz="2800" b="1" dirty="0">
                <a:solidFill>
                  <a:srgbClr val="7030A0"/>
                </a:solidFill>
                <a:ea typeface="宋体" panose="02010600030101010101" pitchFamily="2" charset="-122"/>
              </a:rPr>
              <a:t>函数的三种应用 </a:t>
            </a:r>
            <a:endParaRPr lang="zh-CN" altLang="en-AU" sz="2800" b="1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276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03A13C4D-F3D8-4CF1-B8C0-96C886643CF8}"/>
              </a:ext>
            </a:extLst>
          </p:cNvPr>
          <p:cNvSpPr txBox="1">
            <a:spLocks noChangeArrowheads="1"/>
          </p:cNvSpPr>
          <p:nvPr/>
        </p:nvSpPr>
        <p:spPr>
          <a:xfrm>
            <a:off x="3642814" y="1068778"/>
            <a:ext cx="1858371" cy="5050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RSA</a:t>
            </a:r>
            <a:endParaRPr lang="zh-CN" altLang="en-US" dirty="0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FD6A2EAF-4254-4517-8B8D-BDD9E33BD7B5}"/>
              </a:ext>
            </a:extLst>
          </p:cNvPr>
          <p:cNvSpPr txBox="1">
            <a:spLocks noChangeArrowheads="1"/>
          </p:cNvSpPr>
          <p:nvPr/>
        </p:nvSpPr>
        <p:spPr>
          <a:xfrm>
            <a:off x="3642814" y="2839508"/>
            <a:ext cx="1858371" cy="5050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RSA</a:t>
            </a:r>
            <a:endParaRPr lang="zh-CN" altLang="en-US" dirty="0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711EE8A5-BB8F-4B6E-97C2-5C9B7E06C27A}"/>
              </a:ext>
            </a:extLst>
          </p:cNvPr>
          <p:cNvSpPr txBox="1">
            <a:spLocks noChangeArrowheads="1"/>
          </p:cNvSpPr>
          <p:nvPr/>
        </p:nvSpPr>
        <p:spPr>
          <a:xfrm>
            <a:off x="3642813" y="3544496"/>
            <a:ext cx="1858371" cy="5050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DSS</a:t>
            </a:r>
            <a:endParaRPr lang="zh-CN" altLang="en-US" dirty="0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A2228DF3-DAC0-4ACE-B214-22FF397B49A7}"/>
              </a:ext>
            </a:extLst>
          </p:cNvPr>
          <p:cNvSpPr txBox="1">
            <a:spLocks noChangeArrowheads="1"/>
          </p:cNvSpPr>
          <p:nvPr/>
        </p:nvSpPr>
        <p:spPr>
          <a:xfrm>
            <a:off x="3642813" y="1773766"/>
            <a:ext cx="2678474" cy="5050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Diffie-Hellman</a:t>
            </a:r>
            <a:endParaRPr lang="zh-CN" altLang="en-US" dirty="0"/>
          </a:p>
        </p:txBody>
      </p:sp>
      <p:sp>
        <p:nvSpPr>
          <p:cNvPr id="32" name="TextBox 54">
            <a:extLst>
              <a:ext uri="{FF2B5EF4-FFF2-40B4-BE49-F238E27FC236}">
                <a16:creationId xmlns:a16="http://schemas.microsoft.com/office/drawing/2014/main" id="{730C9692-A162-440D-8B8E-05C742B3A100}"/>
              </a:ext>
            </a:extLst>
          </p:cNvPr>
          <p:cNvSpPr txBox="1"/>
          <p:nvPr/>
        </p:nvSpPr>
        <p:spPr>
          <a:xfrm>
            <a:off x="399151" y="1409178"/>
            <a:ext cx="2769018" cy="6214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54">
            <a:extLst>
              <a:ext uri="{FF2B5EF4-FFF2-40B4-BE49-F238E27FC236}">
                <a16:creationId xmlns:a16="http://schemas.microsoft.com/office/drawing/2014/main" id="{EC2444C5-6A27-411E-A377-23DBBD48ED48}"/>
              </a:ext>
            </a:extLst>
          </p:cNvPr>
          <p:cNvSpPr txBox="1"/>
          <p:nvPr/>
        </p:nvSpPr>
        <p:spPr>
          <a:xfrm>
            <a:off x="399151" y="3118294"/>
            <a:ext cx="2769018" cy="62141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数字签名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54">
            <a:extLst>
              <a:ext uri="{FF2B5EF4-FFF2-40B4-BE49-F238E27FC236}">
                <a16:creationId xmlns:a16="http://schemas.microsoft.com/office/drawing/2014/main" id="{C3C8664B-5AF0-464C-86C0-11F1B9AD397B}"/>
              </a:ext>
            </a:extLst>
          </p:cNvPr>
          <p:cNvSpPr txBox="1"/>
          <p:nvPr/>
        </p:nvSpPr>
        <p:spPr>
          <a:xfrm>
            <a:off x="402062" y="5137935"/>
            <a:ext cx="2769018" cy="6214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认证技术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5D4D802-B91F-4392-A8EB-BD7551D4BCAB}"/>
              </a:ext>
            </a:extLst>
          </p:cNvPr>
          <p:cNvSpPr txBox="1">
            <a:spLocks noChangeArrowheads="1"/>
          </p:cNvSpPr>
          <p:nvPr/>
        </p:nvSpPr>
        <p:spPr>
          <a:xfrm>
            <a:off x="3642813" y="5196111"/>
            <a:ext cx="1858371" cy="5050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DES</a:t>
            </a:r>
            <a:endParaRPr lang="zh-CN" alt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5A9C6B0-9F8C-469E-8137-42D6067A4B32}"/>
              </a:ext>
            </a:extLst>
          </p:cNvPr>
          <p:cNvSpPr txBox="1">
            <a:spLocks noChangeArrowheads="1"/>
          </p:cNvSpPr>
          <p:nvPr/>
        </p:nvSpPr>
        <p:spPr>
          <a:xfrm>
            <a:off x="3642813" y="5901099"/>
            <a:ext cx="1858371" cy="5050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DAE65F3-CDAE-46E7-B629-FCBAB4B18D87}"/>
              </a:ext>
            </a:extLst>
          </p:cNvPr>
          <p:cNvSpPr txBox="1">
            <a:spLocks noChangeArrowheads="1"/>
          </p:cNvSpPr>
          <p:nvPr/>
        </p:nvSpPr>
        <p:spPr>
          <a:xfrm>
            <a:off x="3642813" y="4491123"/>
            <a:ext cx="1858371" cy="5050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加密</a:t>
            </a:r>
          </a:p>
        </p:txBody>
      </p:sp>
    </p:spTree>
    <p:extLst>
      <p:ext uri="{BB962C8B-B14F-4D97-AF65-F5344CB8AC3E}">
        <p14:creationId xmlns:p14="http://schemas.microsoft.com/office/powerpoint/2010/main" val="301878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13" grpId="0" animBg="1"/>
      <p:bldP spid="14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0" y="4178474"/>
            <a:ext cx="8949467" cy="2637204"/>
            <a:chOff x="0" y="4045470"/>
            <a:chExt cx="12192672" cy="1532163"/>
          </a:xfrm>
        </p:grpSpPr>
        <p:sp>
          <p:nvSpPr>
            <p:cNvPr id="7" name="矩形 6"/>
            <p:cNvSpPr/>
            <p:nvPr/>
          </p:nvSpPr>
          <p:spPr>
            <a:xfrm>
              <a:off x="0" y="4331262"/>
              <a:ext cx="1441529" cy="12463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1" lang="zh-CN" altLang="en-US" sz="3200" noProof="1"/>
            </a:p>
          </p:txBody>
        </p:sp>
        <p:sp>
          <p:nvSpPr>
            <p:cNvPr id="8" name="矩形 7"/>
            <p:cNvSpPr/>
            <p:nvPr/>
          </p:nvSpPr>
          <p:spPr>
            <a:xfrm>
              <a:off x="2206747" y="4045470"/>
              <a:ext cx="9985925" cy="8875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1" lang="zh-CN" altLang="en-US" sz="3200" noProof="1"/>
            </a:p>
          </p:txBody>
        </p:sp>
        <p:sp>
          <p:nvSpPr>
            <p:cNvPr id="9" name="矩形 11"/>
            <p:cNvSpPr/>
            <p:nvPr/>
          </p:nvSpPr>
          <p:spPr>
            <a:xfrm flipV="1">
              <a:off x="1427242" y="4047058"/>
              <a:ext cx="779505" cy="1530575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-1" fmla="*/ 0 w 1826176"/>
                <a:gd name="connsiteY0-2" fmla="*/ 0 h 1133668"/>
                <a:gd name="connsiteX1-3" fmla="*/ 1826176 w 1826176"/>
                <a:gd name="connsiteY1-4" fmla="*/ 0 h 1133668"/>
                <a:gd name="connsiteX2-5" fmla="*/ 556249 w 1826176"/>
                <a:gd name="connsiteY2-6" fmla="*/ 1133668 h 1133668"/>
                <a:gd name="connsiteX3-7" fmla="*/ 0 w 1826176"/>
                <a:gd name="connsiteY3-8" fmla="*/ 934227 h 1133668"/>
                <a:gd name="connsiteX4-9" fmla="*/ 0 w 1826176"/>
                <a:gd name="connsiteY4-10" fmla="*/ 0 h 1133668"/>
                <a:gd name="connsiteX0-11" fmla="*/ 0 w 556249"/>
                <a:gd name="connsiteY0-12" fmla="*/ 0 h 1133668"/>
                <a:gd name="connsiteX1-13" fmla="*/ 524763 w 556249"/>
                <a:gd name="connsiteY1-14" fmla="*/ 461865 h 1133668"/>
                <a:gd name="connsiteX2-15" fmla="*/ 556249 w 556249"/>
                <a:gd name="connsiteY2-16" fmla="*/ 1133668 h 1133668"/>
                <a:gd name="connsiteX3-17" fmla="*/ 0 w 556249"/>
                <a:gd name="connsiteY3-18" fmla="*/ 934227 h 1133668"/>
                <a:gd name="connsiteX4-19" fmla="*/ 0 w 556249"/>
                <a:gd name="connsiteY4-20" fmla="*/ 0 h 1133668"/>
                <a:gd name="connsiteX0-21" fmla="*/ 0 w 598230"/>
                <a:gd name="connsiteY0-22" fmla="*/ 0 h 1133668"/>
                <a:gd name="connsiteX1-23" fmla="*/ 598230 w 598230"/>
                <a:gd name="connsiteY1-24" fmla="*/ 493356 h 1133668"/>
                <a:gd name="connsiteX2-25" fmla="*/ 556249 w 598230"/>
                <a:gd name="connsiteY2-26" fmla="*/ 1133668 h 1133668"/>
                <a:gd name="connsiteX3-27" fmla="*/ 0 w 598230"/>
                <a:gd name="connsiteY3-28" fmla="*/ 934227 h 1133668"/>
                <a:gd name="connsiteX4-29" fmla="*/ 0 w 598230"/>
                <a:gd name="connsiteY4-30" fmla="*/ 0 h 1133668"/>
                <a:gd name="connsiteX0-31" fmla="*/ 0 w 608726"/>
                <a:gd name="connsiteY0-32" fmla="*/ 0 h 1154661"/>
                <a:gd name="connsiteX1-33" fmla="*/ 598230 w 608726"/>
                <a:gd name="connsiteY1-34" fmla="*/ 493356 h 1154661"/>
                <a:gd name="connsiteX2-35" fmla="*/ 608726 w 608726"/>
                <a:gd name="connsiteY2-36" fmla="*/ 1154661 h 1154661"/>
                <a:gd name="connsiteX3-37" fmla="*/ 0 w 608726"/>
                <a:gd name="connsiteY3-38" fmla="*/ 934227 h 1154661"/>
                <a:gd name="connsiteX4-39" fmla="*/ 0 w 608726"/>
                <a:gd name="connsiteY4-40" fmla="*/ 0 h 1154661"/>
                <a:gd name="connsiteX0-41" fmla="*/ 0 w 598230"/>
                <a:gd name="connsiteY0-42" fmla="*/ 0 h 1144165"/>
                <a:gd name="connsiteX1-43" fmla="*/ 598230 w 598230"/>
                <a:gd name="connsiteY1-44" fmla="*/ 493356 h 1144165"/>
                <a:gd name="connsiteX2-45" fmla="*/ 577240 w 598230"/>
                <a:gd name="connsiteY2-46" fmla="*/ 1144165 h 1144165"/>
                <a:gd name="connsiteX3-47" fmla="*/ 0 w 598230"/>
                <a:gd name="connsiteY3-48" fmla="*/ 934227 h 1144165"/>
                <a:gd name="connsiteX4-49" fmla="*/ 0 w 598230"/>
                <a:gd name="connsiteY4-50" fmla="*/ 0 h 1144165"/>
                <a:gd name="connsiteX0-51" fmla="*/ 0 w 577240"/>
                <a:gd name="connsiteY0-52" fmla="*/ 0 h 1144165"/>
                <a:gd name="connsiteX1-53" fmla="*/ 559424 w 577240"/>
                <a:gd name="connsiteY1-54" fmla="*/ 493356 h 1144165"/>
                <a:gd name="connsiteX2-55" fmla="*/ 577240 w 577240"/>
                <a:gd name="connsiteY2-56" fmla="*/ 1144165 h 1144165"/>
                <a:gd name="connsiteX3-57" fmla="*/ 0 w 577240"/>
                <a:gd name="connsiteY3-58" fmla="*/ 934227 h 1144165"/>
                <a:gd name="connsiteX4-59" fmla="*/ 0 w 577240"/>
                <a:gd name="connsiteY4-60" fmla="*/ 0 h 1144165"/>
                <a:gd name="connsiteX0-61" fmla="*/ 0 w 584118"/>
                <a:gd name="connsiteY0-62" fmla="*/ 0 h 1144165"/>
                <a:gd name="connsiteX1-63" fmla="*/ 584118 w 584118"/>
                <a:gd name="connsiteY1-64" fmla="*/ 486300 h 1144165"/>
                <a:gd name="connsiteX2-65" fmla="*/ 577240 w 584118"/>
                <a:gd name="connsiteY2-66" fmla="*/ 1144165 h 1144165"/>
                <a:gd name="connsiteX3-67" fmla="*/ 0 w 584118"/>
                <a:gd name="connsiteY3-68" fmla="*/ 934227 h 1144165"/>
                <a:gd name="connsiteX4-69" fmla="*/ 0 w 584118"/>
                <a:gd name="connsiteY4-70" fmla="*/ 0 h 1144165"/>
                <a:gd name="connsiteX0-71" fmla="*/ 0 w 584937"/>
                <a:gd name="connsiteY0-72" fmla="*/ 0 h 1147693"/>
                <a:gd name="connsiteX1-73" fmla="*/ 584118 w 584937"/>
                <a:gd name="connsiteY1-74" fmla="*/ 486300 h 1147693"/>
                <a:gd name="connsiteX2-75" fmla="*/ 584295 w 584937"/>
                <a:gd name="connsiteY2-76" fmla="*/ 1147693 h 1147693"/>
                <a:gd name="connsiteX3-77" fmla="*/ 0 w 584937"/>
                <a:gd name="connsiteY3-78" fmla="*/ 934227 h 1147693"/>
                <a:gd name="connsiteX4-79" fmla="*/ 0 w 584937"/>
                <a:gd name="connsiteY4-80" fmla="*/ 0 h 1147693"/>
              </a:gdLst>
              <a:ahLst/>
              <a:cxnLst>
                <a:cxn ang="0">
                  <a:pos x="connsiteX0-71" y="connsiteY0-72"/>
                </a:cxn>
                <a:cxn ang="0">
                  <a:pos x="connsiteX1-73" y="connsiteY1-74"/>
                </a:cxn>
                <a:cxn ang="0">
                  <a:pos x="connsiteX2-75" y="connsiteY2-76"/>
                </a:cxn>
                <a:cxn ang="0">
                  <a:pos x="connsiteX3-77" y="connsiteY3-78"/>
                </a:cxn>
                <a:cxn ang="0">
                  <a:pos x="connsiteX4-79" y="connsiteY4-80"/>
                </a:cxn>
              </a:cxnLst>
              <a:rect l="l" t="t" r="r" b="b"/>
              <a:pathLst>
                <a:path w="584937" h="1147693">
                  <a:moveTo>
                    <a:pt x="0" y="0"/>
                  </a:moveTo>
                  <a:lnTo>
                    <a:pt x="584118" y="486300"/>
                  </a:lnTo>
                  <a:cubicBezTo>
                    <a:pt x="581825" y="705588"/>
                    <a:pt x="586588" y="928405"/>
                    <a:pt x="584295" y="1147693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1" lang="zh-CN" altLang="en-US" sz="3200" noProof="1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0" y="4800193"/>
              <a:ext cx="2022586" cy="530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5335" b="1" noProof="1">
                  <a:solidFill>
                    <a:srgbClr val="FFFFFF"/>
                  </a:solidFill>
                  <a:latin typeface="Verdana" charset="0"/>
                  <a:cs typeface="+mn-ea"/>
                </a:rPr>
                <a:t>03</a:t>
              </a:r>
              <a:endParaRPr kumimoji="1" lang="zh-CN" altLang="en-US" sz="5335" b="1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-15149" y="838010"/>
            <a:ext cx="8964616" cy="2637202"/>
            <a:chOff x="-20638" y="1343867"/>
            <a:chExt cx="12212639" cy="1532165"/>
          </a:xfrm>
        </p:grpSpPr>
        <p:sp>
          <p:nvSpPr>
            <p:cNvPr id="12" name="矩形 11"/>
            <p:cNvSpPr/>
            <p:nvPr/>
          </p:nvSpPr>
          <p:spPr>
            <a:xfrm>
              <a:off x="0" y="1343867"/>
              <a:ext cx="1441450" cy="12463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1" lang="zh-CN" altLang="en-US" sz="3200" noProof="1"/>
            </a:p>
          </p:txBody>
        </p:sp>
        <p:sp>
          <p:nvSpPr>
            <p:cNvPr id="13" name="矩形 12"/>
            <p:cNvSpPr/>
            <p:nvPr/>
          </p:nvSpPr>
          <p:spPr>
            <a:xfrm>
              <a:off x="2212975" y="1988488"/>
              <a:ext cx="9979026" cy="8875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1" lang="zh-CN" altLang="en-US" sz="3200" noProof="1"/>
            </a:p>
          </p:txBody>
        </p:sp>
        <p:sp>
          <p:nvSpPr>
            <p:cNvPr id="14" name="矩形 11"/>
            <p:cNvSpPr/>
            <p:nvPr/>
          </p:nvSpPr>
          <p:spPr>
            <a:xfrm>
              <a:off x="1436688" y="1343867"/>
              <a:ext cx="779462" cy="1530578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-1" fmla="*/ 0 w 1826176"/>
                <a:gd name="connsiteY0-2" fmla="*/ 0 h 1133668"/>
                <a:gd name="connsiteX1-3" fmla="*/ 1826176 w 1826176"/>
                <a:gd name="connsiteY1-4" fmla="*/ 0 h 1133668"/>
                <a:gd name="connsiteX2-5" fmla="*/ 556249 w 1826176"/>
                <a:gd name="connsiteY2-6" fmla="*/ 1133668 h 1133668"/>
                <a:gd name="connsiteX3-7" fmla="*/ 0 w 1826176"/>
                <a:gd name="connsiteY3-8" fmla="*/ 934227 h 1133668"/>
                <a:gd name="connsiteX4-9" fmla="*/ 0 w 1826176"/>
                <a:gd name="connsiteY4-10" fmla="*/ 0 h 1133668"/>
                <a:gd name="connsiteX0-11" fmla="*/ 0 w 556249"/>
                <a:gd name="connsiteY0-12" fmla="*/ 0 h 1133668"/>
                <a:gd name="connsiteX1-13" fmla="*/ 524763 w 556249"/>
                <a:gd name="connsiteY1-14" fmla="*/ 461865 h 1133668"/>
                <a:gd name="connsiteX2-15" fmla="*/ 556249 w 556249"/>
                <a:gd name="connsiteY2-16" fmla="*/ 1133668 h 1133668"/>
                <a:gd name="connsiteX3-17" fmla="*/ 0 w 556249"/>
                <a:gd name="connsiteY3-18" fmla="*/ 934227 h 1133668"/>
                <a:gd name="connsiteX4-19" fmla="*/ 0 w 556249"/>
                <a:gd name="connsiteY4-20" fmla="*/ 0 h 1133668"/>
                <a:gd name="connsiteX0-21" fmla="*/ 0 w 598230"/>
                <a:gd name="connsiteY0-22" fmla="*/ 0 h 1133668"/>
                <a:gd name="connsiteX1-23" fmla="*/ 598230 w 598230"/>
                <a:gd name="connsiteY1-24" fmla="*/ 493356 h 1133668"/>
                <a:gd name="connsiteX2-25" fmla="*/ 556249 w 598230"/>
                <a:gd name="connsiteY2-26" fmla="*/ 1133668 h 1133668"/>
                <a:gd name="connsiteX3-27" fmla="*/ 0 w 598230"/>
                <a:gd name="connsiteY3-28" fmla="*/ 934227 h 1133668"/>
                <a:gd name="connsiteX4-29" fmla="*/ 0 w 598230"/>
                <a:gd name="connsiteY4-30" fmla="*/ 0 h 1133668"/>
                <a:gd name="connsiteX0-31" fmla="*/ 0 w 608726"/>
                <a:gd name="connsiteY0-32" fmla="*/ 0 h 1154661"/>
                <a:gd name="connsiteX1-33" fmla="*/ 598230 w 608726"/>
                <a:gd name="connsiteY1-34" fmla="*/ 493356 h 1154661"/>
                <a:gd name="connsiteX2-35" fmla="*/ 608726 w 608726"/>
                <a:gd name="connsiteY2-36" fmla="*/ 1154661 h 1154661"/>
                <a:gd name="connsiteX3-37" fmla="*/ 0 w 608726"/>
                <a:gd name="connsiteY3-38" fmla="*/ 934227 h 1154661"/>
                <a:gd name="connsiteX4-39" fmla="*/ 0 w 608726"/>
                <a:gd name="connsiteY4-40" fmla="*/ 0 h 1154661"/>
                <a:gd name="connsiteX0-41" fmla="*/ 0 w 598230"/>
                <a:gd name="connsiteY0-42" fmla="*/ 0 h 1144165"/>
                <a:gd name="connsiteX1-43" fmla="*/ 598230 w 598230"/>
                <a:gd name="connsiteY1-44" fmla="*/ 493356 h 1144165"/>
                <a:gd name="connsiteX2-45" fmla="*/ 577240 w 598230"/>
                <a:gd name="connsiteY2-46" fmla="*/ 1144165 h 1144165"/>
                <a:gd name="connsiteX3-47" fmla="*/ 0 w 598230"/>
                <a:gd name="connsiteY3-48" fmla="*/ 934227 h 1144165"/>
                <a:gd name="connsiteX4-49" fmla="*/ 0 w 598230"/>
                <a:gd name="connsiteY4-50" fmla="*/ 0 h 1144165"/>
                <a:gd name="connsiteX0-51" fmla="*/ 0 w 577240"/>
                <a:gd name="connsiteY0-52" fmla="*/ 0 h 1144165"/>
                <a:gd name="connsiteX1-53" fmla="*/ 559424 w 577240"/>
                <a:gd name="connsiteY1-54" fmla="*/ 493356 h 1144165"/>
                <a:gd name="connsiteX2-55" fmla="*/ 577240 w 577240"/>
                <a:gd name="connsiteY2-56" fmla="*/ 1144165 h 1144165"/>
                <a:gd name="connsiteX3-57" fmla="*/ 0 w 577240"/>
                <a:gd name="connsiteY3-58" fmla="*/ 934227 h 1144165"/>
                <a:gd name="connsiteX4-59" fmla="*/ 0 w 577240"/>
                <a:gd name="connsiteY4-60" fmla="*/ 0 h 1144165"/>
                <a:gd name="connsiteX0-61" fmla="*/ 0 w 584118"/>
                <a:gd name="connsiteY0-62" fmla="*/ 0 h 1144165"/>
                <a:gd name="connsiteX1-63" fmla="*/ 584118 w 584118"/>
                <a:gd name="connsiteY1-64" fmla="*/ 486300 h 1144165"/>
                <a:gd name="connsiteX2-65" fmla="*/ 577240 w 584118"/>
                <a:gd name="connsiteY2-66" fmla="*/ 1144165 h 1144165"/>
                <a:gd name="connsiteX3-67" fmla="*/ 0 w 584118"/>
                <a:gd name="connsiteY3-68" fmla="*/ 934227 h 1144165"/>
                <a:gd name="connsiteX4-69" fmla="*/ 0 w 584118"/>
                <a:gd name="connsiteY4-70" fmla="*/ 0 h 1144165"/>
                <a:gd name="connsiteX0-71" fmla="*/ 0 w 584937"/>
                <a:gd name="connsiteY0-72" fmla="*/ 0 h 1147693"/>
                <a:gd name="connsiteX1-73" fmla="*/ 584118 w 584937"/>
                <a:gd name="connsiteY1-74" fmla="*/ 486300 h 1147693"/>
                <a:gd name="connsiteX2-75" fmla="*/ 584295 w 584937"/>
                <a:gd name="connsiteY2-76" fmla="*/ 1147693 h 1147693"/>
                <a:gd name="connsiteX3-77" fmla="*/ 0 w 584937"/>
                <a:gd name="connsiteY3-78" fmla="*/ 934227 h 1147693"/>
                <a:gd name="connsiteX4-79" fmla="*/ 0 w 584937"/>
                <a:gd name="connsiteY4-80" fmla="*/ 0 h 1147693"/>
              </a:gdLst>
              <a:ahLst/>
              <a:cxnLst>
                <a:cxn ang="0">
                  <a:pos x="connsiteX0-71" y="connsiteY0-72"/>
                </a:cxn>
                <a:cxn ang="0">
                  <a:pos x="connsiteX1-73" y="connsiteY1-74"/>
                </a:cxn>
                <a:cxn ang="0">
                  <a:pos x="connsiteX2-75" y="connsiteY2-76"/>
                </a:cxn>
                <a:cxn ang="0">
                  <a:pos x="connsiteX3-77" y="connsiteY3-78"/>
                </a:cxn>
                <a:cxn ang="0">
                  <a:pos x="connsiteX4-79" y="connsiteY4-80"/>
                </a:cxn>
              </a:cxnLst>
              <a:rect l="l" t="t" r="r" b="b"/>
              <a:pathLst>
                <a:path w="584937" h="1147693">
                  <a:moveTo>
                    <a:pt x="0" y="0"/>
                  </a:moveTo>
                  <a:lnTo>
                    <a:pt x="584118" y="486300"/>
                  </a:lnTo>
                  <a:cubicBezTo>
                    <a:pt x="581825" y="705588"/>
                    <a:pt x="586588" y="928405"/>
                    <a:pt x="584295" y="1147693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1" lang="zh-CN" altLang="en-US" sz="3200" noProof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-20638" y="1691296"/>
              <a:ext cx="1827540" cy="5306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5335" b="1" noProof="1">
                  <a:solidFill>
                    <a:srgbClr val="FFFFFF"/>
                  </a:solidFill>
                  <a:latin typeface="Verdana" charset="0"/>
                  <a:cs typeface="+mn-ea"/>
                </a:rPr>
                <a:t>01</a:t>
              </a:r>
              <a:endParaRPr kumimoji="1" lang="zh-CN" altLang="en-US" sz="5335" b="1" noProof="1">
                <a:solidFill>
                  <a:srgbClr val="FFFFFF"/>
                </a:solidFill>
              </a:endParaRPr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2225677" y="2052712"/>
              <a:ext cx="9771388" cy="58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 </a:t>
              </a: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对称密码的加解密使用同样的密钥，所以速度快，但由于需要分发密钥，所以安全性不高。</a:t>
              </a: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-15149" y="2757487"/>
            <a:ext cx="8964617" cy="3055458"/>
            <a:chOff x="-20638" y="2757455"/>
            <a:chExt cx="12212004" cy="1774358"/>
          </a:xfrm>
        </p:grpSpPr>
        <p:sp>
          <p:nvSpPr>
            <p:cNvPr id="22" name="矩形 21"/>
            <p:cNvSpPr/>
            <p:nvPr/>
          </p:nvSpPr>
          <p:spPr>
            <a:xfrm>
              <a:off x="0" y="2757455"/>
              <a:ext cx="1441375" cy="12458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1" lang="zh-CN" altLang="en-US" sz="3200" noProof="1"/>
            </a:p>
          </p:txBody>
        </p:sp>
        <p:sp>
          <p:nvSpPr>
            <p:cNvPr id="23" name="矩形 22"/>
            <p:cNvSpPr/>
            <p:nvPr/>
          </p:nvSpPr>
          <p:spPr>
            <a:xfrm>
              <a:off x="2212860" y="3016138"/>
              <a:ext cx="9978506" cy="888729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1" lang="zh-CN" altLang="en-US" sz="3200" noProof="1"/>
            </a:p>
          </p:txBody>
        </p:sp>
        <p:sp>
          <p:nvSpPr>
            <p:cNvPr id="24" name="矩形 13"/>
            <p:cNvSpPr/>
            <p:nvPr/>
          </p:nvSpPr>
          <p:spPr>
            <a:xfrm>
              <a:off x="1436613" y="2757455"/>
              <a:ext cx="784184" cy="1245807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-1" fmla="*/ 0 w 1826176"/>
                <a:gd name="connsiteY0-2" fmla="*/ 0 h 934227"/>
                <a:gd name="connsiteX1-3" fmla="*/ 546455 w 1826176"/>
                <a:gd name="connsiteY1-4" fmla="*/ 230621 h 934227"/>
                <a:gd name="connsiteX2-5" fmla="*/ 1826176 w 1826176"/>
                <a:gd name="connsiteY2-6" fmla="*/ 934227 h 934227"/>
                <a:gd name="connsiteX3-7" fmla="*/ 0 w 1826176"/>
                <a:gd name="connsiteY3-8" fmla="*/ 934227 h 934227"/>
                <a:gd name="connsiteX4-9" fmla="*/ 0 w 1826176"/>
                <a:gd name="connsiteY4-10" fmla="*/ 0 h 934227"/>
                <a:gd name="connsiteX0-11" fmla="*/ 0 w 546455"/>
                <a:gd name="connsiteY0-12" fmla="*/ 0 h 934227"/>
                <a:gd name="connsiteX1-13" fmla="*/ 546455 w 546455"/>
                <a:gd name="connsiteY1-14" fmla="*/ 230621 h 934227"/>
                <a:gd name="connsiteX2-15" fmla="*/ 367813 w 546455"/>
                <a:gd name="connsiteY2-16" fmla="*/ 716599 h 934227"/>
                <a:gd name="connsiteX3-17" fmla="*/ 0 w 546455"/>
                <a:gd name="connsiteY3-18" fmla="*/ 934227 h 934227"/>
                <a:gd name="connsiteX4-19" fmla="*/ 0 w 546455"/>
                <a:gd name="connsiteY4-20" fmla="*/ 0 h 934227"/>
                <a:gd name="connsiteX0-21" fmla="*/ 0 w 585431"/>
                <a:gd name="connsiteY0-22" fmla="*/ 0 h 934227"/>
                <a:gd name="connsiteX1-23" fmla="*/ 546455 w 585431"/>
                <a:gd name="connsiteY1-24" fmla="*/ 230621 h 934227"/>
                <a:gd name="connsiteX2-25" fmla="*/ 585431 w 585431"/>
                <a:gd name="connsiteY2-26" fmla="*/ 856271 h 934227"/>
                <a:gd name="connsiteX3-27" fmla="*/ 0 w 585431"/>
                <a:gd name="connsiteY3-28" fmla="*/ 934227 h 934227"/>
                <a:gd name="connsiteX4-29" fmla="*/ 0 w 585431"/>
                <a:gd name="connsiteY4-30" fmla="*/ 0 h 934227"/>
                <a:gd name="connsiteX0-31" fmla="*/ 0 w 585431"/>
                <a:gd name="connsiteY0-32" fmla="*/ 0 h 934227"/>
                <a:gd name="connsiteX1-33" fmla="*/ 585431 w 585431"/>
                <a:gd name="connsiteY1-34" fmla="*/ 204636 h 934227"/>
                <a:gd name="connsiteX2-35" fmla="*/ 585431 w 585431"/>
                <a:gd name="connsiteY2-36" fmla="*/ 856271 h 934227"/>
                <a:gd name="connsiteX3-37" fmla="*/ 0 w 585431"/>
                <a:gd name="connsiteY3-38" fmla="*/ 934227 h 934227"/>
                <a:gd name="connsiteX4-39" fmla="*/ 0 w 585431"/>
                <a:gd name="connsiteY4-40" fmla="*/ 0 h 934227"/>
                <a:gd name="connsiteX0-41" fmla="*/ 0 w 588679"/>
                <a:gd name="connsiteY0-42" fmla="*/ 0 h 934227"/>
                <a:gd name="connsiteX1-43" fmla="*/ 588679 w 588679"/>
                <a:gd name="connsiteY1-44" fmla="*/ 194891 h 934227"/>
                <a:gd name="connsiteX2-45" fmla="*/ 585431 w 588679"/>
                <a:gd name="connsiteY2-46" fmla="*/ 856271 h 934227"/>
                <a:gd name="connsiteX3-47" fmla="*/ 0 w 588679"/>
                <a:gd name="connsiteY3-48" fmla="*/ 934227 h 934227"/>
                <a:gd name="connsiteX4-49" fmla="*/ 0 w 588679"/>
                <a:gd name="connsiteY4-50" fmla="*/ 0 h 934227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1" lang="zh-CN" altLang="en-US" sz="3200" noProof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-20638" y="3115165"/>
              <a:ext cx="1982683" cy="5303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5335" b="1" noProof="1">
                  <a:solidFill>
                    <a:srgbClr val="FFFFFF"/>
                  </a:solidFill>
                  <a:latin typeface="Verdana" charset="0"/>
                  <a:cs typeface="+mn-ea"/>
                </a:rPr>
                <a:t>02</a:t>
              </a:r>
              <a:endParaRPr kumimoji="1" lang="zh-CN" altLang="en-US" sz="5335" b="1" noProof="1">
                <a:solidFill>
                  <a:srgbClr val="FFFFFF"/>
                </a:solidFill>
              </a:endParaRPr>
            </a:p>
          </p:txBody>
        </p:sp>
        <p:sp>
          <p:nvSpPr>
            <p:cNvPr id="26" name="矩形 20"/>
            <p:cNvSpPr>
              <a:spLocks noChangeArrowheads="1"/>
            </p:cNvSpPr>
            <p:nvPr/>
          </p:nvSpPr>
          <p:spPr bwMode="auto">
            <a:xfrm>
              <a:off x="2225558" y="3169279"/>
              <a:ext cx="9770878" cy="611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非对称密码采用公钥与私钥分别加解密，所以安全性高，但运算速度慢。</a:t>
              </a:r>
            </a:p>
          </p:txBody>
        </p:sp>
        <p:sp>
          <p:nvSpPr>
            <p:cNvPr id="27" name="矩形 21"/>
            <p:cNvSpPr>
              <a:spLocks noChangeArrowheads="1"/>
            </p:cNvSpPr>
            <p:nvPr/>
          </p:nvSpPr>
          <p:spPr bwMode="auto">
            <a:xfrm>
              <a:off x="2227148" y="3920552"/>
              <a:ext cx="9964217" cy="611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解决办法：用非对称密码技术分发密钥，用对称密码加密消息。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33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4"/>
          <p:cNvSpPr txBox="1"/>
          <p:nvPr/>
        </p:nvSpPr>
        <p:spPr>
          <a:xfrm>
            <a:off x="615627" y="945883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单向陷门函数</a:t>
            </a:r>
          </a:p>
        </p:txBody>
      </p:sp>
      <p:pic>
        <p:nvPicPr>
          <p:cNvPr id="10242" name="Picture 2" descr="https://timgsa.baidu.com/timg?image&amp;quality=80&amp;size=b9999_10000&amp;sec=1567853419113&amp;di=fc6335d38e82108c60e92c87248e9b78&amp;imgtype=0&amp;src=http%3A%2F%2Fi2.sinaimg.cn%2Fedu%2F2015%2F0601%2FU2999P42DT201506011449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6" y="1586982"/>
            <a:ext cx="21621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timgsa.baidu.com/timg?image&amp;quality=80&amp;size=b9999_10000&amp;sec=1567853511037&amp;di=4069f0dfd85738cc4f6e663b76d78bd1&amp;imgtype=0&amp;src=http%3A%2F%2Fwww.hilzg.com%2Fimages%2F201610%2Fgoods_img%2F26736_P_147769679227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974" y="1527616"/>
            <a:ext cx="2107945" cy="210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s://timgsa.baidu.com/timg?image&amp;quality=80&amp;size=b9999_10000&amp;sec=1567853568844&amp;di=b92d7681bee67e49199ed2aee3560fbe&amp;imgtype=0&amp;src=http%3A%2F%2Fdingyue.nosdn.127.net%2FLlv0HPRuQscdI9nAJAMXxcKgmRpzyFZVQffzSWgFSZzYk1555635298406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815" y="4129177"/>
            <a:ext cx="3080647" cy="203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tps://timgsa.baidu.com/timg?image&amp;quality=80&amp;size=b9999_10000&amp;sec=1567853617392&amp;di=d82070f2e583e5c72528ae9e5629c2ab&amp;imgtype=0&amp;src=http%3A%2F%2Fliuxue.ajiao.com%2Fuploadfiles%2Fimage%2F201509%2F28%2F635790440718079688932756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139" y="945883"/>
            <a:ext cx="33242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timgsa.baidu.com/timg?image&amp;quality=80&amp;size=b9999_10000&amp;sec=1567853465144&amp;di=d983c3716d2a1cbdb39a5bd2ad8061df&amp;imgtype=0&amp;src=http%3A%2F%2Fb-ssl.duitang.com%2Fuploads%2Fitem%2F201602%2F21%2F20160221203216_BLWY8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64" y="2888846"/>
            <a:ext cx="2086180" cy="278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88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4"/>
          <p:cNvSpPr txBox="1"/>
          <p:nvPr/>
        </p:nvSpPr>
        <p:spPr>
          <a:xfrm>
            <a:off x="615627" y="945883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单向陷门函数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296966" y="1527616"/>
            <a:ext cx="8558799" cy="48694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很多函数看起来和感觉像单向函数，我们能够有效地计算它们，但我们至今未找到有效的求逆算法。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我们把</a:t>
            </a:r>
            <a:r>
              <a:rPr lang="zh-CN" altLang="en-US" sz="2800" b="1" dirty="0">
                <a:solidFill>
                  <a:srgbClr val="00B0F0"/>
                </a:solidFill>
              </a:rPr>
              <a:t>离散对数函数</a:t>
            </a:r>
            <a:r>
              <a:rPr lang="zh-CN" altLang="en-US" sz="2800" dirty="0"/>
              <a:t>、</a:t>
            </a:r>
            <a:r>
              <a:rPr lang="en-US" altLang="zh-CN" sz="2800" b="1" dirty="0">
                <a:solidFill>
                  <a:srgbClr val="00B0F0"/>
                </a:solidFill>
              </a:rPr>
              <a:t>RSA</a:t>
            </a:r>
            <a:r>
              <a:rPr lang="zh-CN" altLang="en-US" sz="2800" b="1" dirty="0">
                <a:solidFill>
                  <a:srgbClr val="00B0F0"/>
                </a:solidFill>
              </a:rPr>
              <a:t>函数</a:t>
            </a:r>
            <a:r>
              <a:rPr lang="zh-CN" altLang="en-US" sz="2800" dirty="0"/>
              <a:t>作为单向函数来使用，但是，目前还没有严格的数学证明表明所谓这些单向函数真正难以求逆，即</a:t>
            </a:r>
            <a:r>
              <a:rPr lang="zh-CN" altLang="en-US" sz="2800" b="1" dirty="0">
                <a:solidFill>
                  <a:srgbClr val="00B0F0"/>
                </a:solidFill>
              </a:rPr>
              <a:t>单向函数是否存在还是未知的</a:t>
            </a:r>
            <a:r>
              <a:rPr lang="zh-CN" altLang="en-US" sz="2800" dirty="0"/>
              <a:t>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在密码学中最常用的单向函数有两类：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公开密钥密码中使用的</a:t>
            </a:r>
            <a:r>
              <a:rPr lang="zh-CN" altLang="en-US" sz="2800" b="1" dirty="0">
                <a:solidFill>
                  <a:srgbClr val="00B0F0"/>
                </a:solidFill>
              </a:rPr>
              <a:t>单向陷门函数</a:t>
            </a:r>
            <a:r>
              <a:rPr lang="zh-CN" altLang="en-US" sz="2800" dirty="0"/>
              <a:t>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消息摘要中使用的</a:t>
            </a:r>
            <a:r>
              <a:rPr lang="zh-CN" altLang="en-US" sz="2800" b="1" dirty="0">
                <a:solidFill>
                  <a:srgbClr val="00B0F0"/>
                </a:solidFill>
              </a:rPr>
              <a:t>单向散列函数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1044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公钥加密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4"/>
          <p:cNvSpPr txBox="1"/>
          <p:nvPr/>
        </p:nvSpPr>
        <p:spPr>
          <a:xfrm>
            <a:off x="615627" y="945883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单向陷门函数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672260" y="2001825"/>
                <a:ext cx="167174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260" y="2001825"/>
                <a:ext cx="167174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672260" y="3447173"/>
                <a:ext cx="2092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260" y="3447173"/>
                <a:ext cx="209294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645729" y="5115616"/>
                <a:ext cx="68833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729" y="5115616"/>
                <a:ext cx="68833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645729" y="3447172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729" y="3447172"/>
                <a:ext cx="32919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711587" y="2001825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587" y="2001825"/>
                <a:ext cx="323422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88776" y="2014783"/>
            <a:ext cx="1052609" cy="46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305211" y="2248046"/>
            <a:ext cx="1156447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4"/>
          <p:cNvSpPr txBox="1"/>
          <p:nvPr/>
        </p:nvSpPr>
        <p:spPr>
          <a:xfrm>
            <a:off x="6418347" y="1599515"/>
            <a:ext cx="1975173" cy="1404549"/>
          </a:xfrm>
          <a:prstGeom prst="irregularSeal1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307558" y="3693393"/>
            <a:ext cx="1156447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4"/>
          <p:cNvSpPr txBox="1"/>
          <p:nvPr/>
        </p:nvSpPr>
        <p:spPr>
          <a:xfrm>
            <a:off x="6612158" y="3004064"/>
            <a:ext cx="1587550" cy="1577428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672260" y="5115614"/>
                <a:ext cx="2092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260" y="5115614"/>
                <a:ext cx="209294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>
          <a:xfrm flipV="1">
            <a:off x="2561558" y="5361835"/>
            <a:ext cx="900100" cy="1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54"/>
          <p:cNvSpPr txBox="1"/>
          <p:nvPr/>
        </p:nvSpPr>
        <p:spPr>
          <a:xfrm>
            <a:off x="6418347" y="4684533"/>
            <a:ext cx="2338030" cy="1577428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</a:t>
            </a:r>
          </a:p>
        </p:txBody>
      </p:sp>
      <p:sp>
        <p:nvSpPr>
          <p:cNvPr id="25" name="圆角矩形标注 24"/>
          <p:cNvSpPr/>
          <p:nvPr/>
        </p:nvSpPr>
        <p:spPr>
          <a:xfrm>
            <a:off x="494266" y="4283506"/>
            <a:ext cx="1337022" cy="488219"/>
          </a:xfrm>
          <a:prstGeom prst="wedgeRoundRectCallout">
            <a:avLst>
              <a:gd name="adj1" fmla="val 75019"/>
              <a:gd name="adj2" fmla="val 1400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/>
                </a:solidFill>
              </a:rPr>
              <a:t>陷门</a:t>
            </a:r>
          </a:p>
        </p:txBody>
      </p:sp>
      <p:sp>
        <p:nvSpPr>
          <p:cNvPr id="26" name="矩形 25"/>
          <p:cNvSpPr/>
          <p:nvPr/>
        </p:nvSpPr>
        <p:spPr>
          <a:xfrm>
            <a:off x="345440" y="6193947"/>
            <a:ext cx="7866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单向函数一般不用于加密，但单向陷门函数可以。</a:t>
            </a:r>
          </a:p>
        </p:txBody>
      </p:sp>
    </p:spTree>
    <p:extLst>
      <p:ext uri="{BB962C8B-B14F-4D97-AF65-F5344CB8AC3E}">
        <p14:creationId xmlns:p14="http://schemas.microsoft.com/office/powerpoint/2010/main" val="173095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4" grpId="0"/>
      <p:bldP spid="13" grpId="0"/>
      <p:bldP spid="14" grpId="0"/>
      <p:bldP spid="5" grpId="0" animBg="1"/>
      <p:bldP spid="19" grpId="0" animBg="1"/>
      <p:bldP spid="21" grpId="0" animBg="1"/>
      <p:bldP spid="22" grpId="0"/>
      <p:bldP spid="24" grpId="0" animBg="1"/>
      <p:bldP spid="25" grpId="0" animBg="1"/>
      <p:bldP spid="26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4172</TotalTime>
  <Words>3204</Words>
  <Application>Microsoft Office PowerPoint</Application>
  <PresentationFormat>全屏显示(4:3)</PresentationFormat>
  <Paragraphs>529</Paragraphs>
  <Slides>62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77" baseType="lpstr">
      <vt:lpstr>等线</vt:lpstr>
      <vt:lpstr>黑体</vt:lpstr>
      <vt:lpstr>华文琥珀</vt:lpstr>
      <vt:lpstr>华文楷体</vt:lpstr>
      <vt:lpstr>宋体</vt:lpstr>
      <vt:lpstr>微软雅黑</vt:lpstr>
      <vt:lpstr>Arial</vt:lpstr>
      <vt:lpstr>Calibri</vt:lpstr>
      <vt:lpstr>Calibri Light</vt:lpstr>
      <vt:lpstr>Cambria Math</vt:lpstr>
      <vt:lpstr>Verdana</vt:lpstr>
      <vt:lpstr>Wingdings</vt:lpstr>
      <vt:lpstr>Office 主题</vt:lpstr>
      <vt:lpstr>Equation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基于DES的消息认证码 </vt:lpstr>
      <vt:lpstr>基于Hash函数的认证 </vt:lpstr>
      <vt:lpstr>结合加密的Hash函数的三种应用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user</cp:lastModifiedBy>
  <cp:revision>276</cp:revision>
  <dcterms:created xsi:type="dcterms:W3CDTF">2019-08-31T08:17:26Z</dcterms:created>
  <dcterms:modified xsi:type="dcterms:W3CDTF">2021-04-07T03:41:16Z</dcterms:modified>
</cp:coreProperties>
</file>