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4855" r:id="rId2"/>
    <p:sldId id="4856" r:id="rId3"/>
    <p:sldId id="4857" r:id="rId4"/>
    <p:sldId id="4858" r:id="rId5"/>
    <p:sldId id="4885" r:id="rId6"/>
    <p:sldId id="4886" r:id="rId7"/>
    <p:sldId id="4887" r:id="rId8"/>
    <p:sldId id="4888" r:id="rId9"/>
    <p:sldId id="4859" r:id="rId10"/>
    <p:sldId id="4866" r:id="rId11"/>
    <p:sldId id="4860" r:id="rId12"/>
    <p:sldId id="4861" r:id="rId13"/>
    <p:sldId id="4862" r:id="rId14"/>
    <p:sldId id="4863" r:id="rId15"/>
    <p:sldId id="4871" r:id="rId16"/>
    <p:sldId id="4867" r:id="rId17"/>
    <p:sldId id="4872" r:id="rId18"/>
    <p:sldId id="4868" r:id="rId19"/>
    <p:sldId id="4873" r:id="rId20"/>
    <p:sldId id="4869" r:id="rId21"/>
    <p:sldId id="4874" r:id="rId22"/>
    <p:sldId id="4870" r:id="rId23"/>
    <p:sldId id="4875" r:id="rId24"/>
    <p:sldId id="4876" r:id="rId25"/>
    <p:sldId id="4878" r:id="rId26"/>
    <p:sldId id="4882" r:id="rId27"/>
    <p:sldId id="4889" r:id="rId28"/>
    <p:sldId id="4890" r:id="rId29"/>
    <p:sldId id="4925" r:id="rId30"/>
    <p:sldId id="4924" r:id="rId31"/>
    <p:sldId id="4894" r:id="rId32"/>
    <p:sldId id="4891" r:id="rId33"/>
    <p:sldId id="4892" r:id="rId34"/>
    <p:sldId id="4895" r:id="rId35"/>
    <p:sldId id="4926" r:id="rId36"/>
    <p:sldId id="4896" r:id="rId37"/>
    <p:sldId id="4905" r:id="rId38"/>
    <p:sldId id="4906" r:id="rId39"/>
    <p:sldId id="4907" r:id="rId40"/>
    <p:sldId id="4908" r:id="rId41"/>
    <p:sldId id="4909" r:id="rId42"/>
    <p:sldId id="4910" r:id="rId43"/>
    <p:sldId id="4911" r:id="rId44"/>
    <p:sldId id="4912" r:id="rId45"/>
    <p:sldId id="4913" r:id="rId46"/>
    <p:sldId id="4914" r:id="rId47"/>
    <p:sldId id="4915" r:id="rId48"/>
    <p:sldId id="4916" r:id="rId49"/>
    <p:sldId id="4917" r:id="rId50"/>
    <p:sldId id="4918" r:id="rId51"/>
    <p:sldId id="4927" r:id="rId52"/>
    <p:sldId id="4928" r:id="rId53"/>
    <p:sldId id="4929" r:id="rId54"/>
    <p:sldId id="4930" r:id="rId55"/>
    <p:sldId id="4931" r:id="rId56"/>
    <p:sldId id="4932" r:id="rId57"/>
    <p:sldId id="4933" r:id="rId58"/>
    <p:sldId id="4934"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34" autoAdjust="0"/>
    <p:restoredTop sz="94660"/>
  </p:normalViewPr>
  <p:slideViewPr>
    <p:cSldViewPr snapToGrid="0">
      <p:cViewPr varScale="1">
        <p:scale>
          <a:sx n="71" d="100"/>
          <a:sy n="71" d="100"/>
        </p:scale>
        <p:origin x="61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A93BF-621F-4C37-85DA-890912058FA7}" type="datetimeFigureOut">
              <a:rPr lang="zh-CN" altLang="en-US" smtClean="0"/>
              <a:t>2020/4/7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A846-7BD8-42EA-AE44-A5B6417641DA}" type="slidenum">
              <a:rPr lang="zh-CN" altLang="en-US" smtClean="0"/>
              <a:t>‹#›</a:t>
            </a:fld>
            <a:endParaRPr lang="zh-CN" altLang="en-US"/>
          </a:p>
        </p:txBody>
      </p:sp>
    </p:spTree>
    <p:extLst>
      <p:ext uri="{BB962C8B-B14F-4D97-AF65-F5344CB8AC3E}">
        <p14:creationId xmlns:p14="http://schemas.microsoft.com/office/powerpoint/2010/main" val="132772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141791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117328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98852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60835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764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38226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55488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48412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02408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00472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25773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72D6-691F-4B34-A6AB-D24EC0621244}" type="datetimeFigureOut">
              <a:rPr lang="zh-CN" altLang="en-US" smtClean="0"/>
              <a:t>2020/4/7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40962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0.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1.wmf"/><Relationship Id="rId10" Type="http://schemas.openxmlformats.org/officeDocument/2006/relationships/oleObject" Target="../embeddings/oleObject5.bin"/><Relationship Id="rId4" Type="http://schemas.openxmlformats.org/officeDocument/2006/relationships/image" Target="../media/image9.wmf"/><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10.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oleObject" Target="../embeddings/oleObject13.bin"/><Relationship Id="rId5" Type="http://schemas.openxmlformats.org/officeDocument/2006/relationships/image" Target="../media/image11.wmf"/><Relationship Id="rId10" Type="http://schemas.openxmlformats.org/officeDocument/2006/relationships/oleObject" Target="../embeddings/oleObject12.bin"/><Relationship Id="rId4" Type="http://schemas.openxmlformats.org/officeDocument/2006/relationships/image" Target="../media/image9.wmf"/><Relationship Id="rId9"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2"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13" name="TextBox 42"/>
          <p:cNvSpPr txBox="1"/>
          <p:nvPr/>
        </p:nvSpPr>
        <p:spPr>
          <a:xfrm>
            <a:off x="2295341" y="3248786"/>
            <a:ext cx="4934539" cy="853406"/>
          </a:xfrm>
          <a:prstGeom prst="rect">
            <a:avLst/>
          </a:prstGeom>
          <a:noFill/>
        </p:spPr>
        <p:txBody>
          <a:bodyPr wrap="square" lIns="68549" tIns="34274" rIns="68549" bIns="34274" rtlCol="0">
            <a:spAutoFit/>
          </a:bodyPr>
          <a:lstStyle/>
          <a:p>
            <a:r>
              <a:rPr lang="zh-CN" altLang="en-US" sz="5096" b="1" dirty="0">
                <a:solidFill>
                  <a:srgbClr val="02B9E7"/>
                </a:solidFill>
                <a:latin typeface="+mj-ea"/>
                <a:ea typeface="+mj-ea"/>
              </a:rPr>
              <a:t>网络安全协议</a:t>
            </a:r>
          </a:p>
        </p:txBody>
      </p:sp>
      <p:sp>
        <p:nvSpPr>
          <p:cNvPr id="1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zh-CN" altLang="en-US" sz="2700" dirty="0" smtClean="0">
                <a:solidFill>
                  <a:srgbClr val="02B9E7"/>
                </a:solidFill>
                <a:latin typeface="+mn-ea"/>
              </a:rPr>
              <a:t>第七讲</a:t>
            </a:r>
            <a:endParaRPr lang="zh-CN" altLang="en-US" sz="2700" dirty="0">
              <a:solidFill>
                <a:srgbClr val="02B9E7"/>
              </a:solidFill>
              <a:latin typeface="+mn-ea"/>
            </a:endParaRPr>
          </a:p>
        </p:txBody>
      </p:sp>
      <p:sp>
        <p:nvSpPr>
          <p:cNvPr id="15"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16" name="矩形 1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68362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90"/>
                                          </p:val>
                                        </p:tav>
                                        <p:tav tm="100000">
                                          <p:val>
                                            <p:fltVal val="0"/>
                                          </p:val>
                                        </p:tav>
                                      </p:tavLst>
                                    </p:anim>
                                    <p:animEffect transition="in" filter="fade">
                                      <p:cBhvr>
                                        <p:cTn id="20" dur="500"/>
                                        <p:tgtEl>
                                          <p:spTgt spid="15"/>
                                        </p:tgtEl>
                                      </p:cBhvr>
                                    </p:animEffect>
                                  </p:childTnLst>
                                </p:cTn>
                              </p:par>
                              <p:par>
                                <p:cTn id="21" presetID="8" presetClass="emph" presetSubtype="0" fill="hold" grpId="1" nodeType="withEffect">
                                  <p:stCondLst>
                                    <p:cond delay="0"/>
                                  </p:stCondLst>
                                  <p:childTnLst>
                                    <p:animRot by="21600000">
                                      <p:cBhvr>
                                        <p:cTn id="22" dur="500" fill="hold"/>
                                        <p:tgtEl>
                                          <p:spTgt spid="15"/>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400" fill="hold"/>
                                        <p:tgtEl>
                                          <p:spTgt spid="14"/>
                                        </p:tgtEl>
                                        <p:attrNameLst>
                                          <p:attrName>ppt_w</p:attrName>
                                        </p:attrNameLst>
                                      </p:cBhvr>
                                      <p:tavLst>
                                        <p:tav tm="0">
                                          <p:val>
                                            <p:fltVal val="0"/>
                                          </p:val>
                                        </p:tav>
                                        <p:tav tm="100000">
                                          <p:val>
                                            <p:strVal val="#ppt_w"/>
                                          </p:val>
                                        </p:tav>
                                      </p:tavLst>
                                    </p:anim>
                                    <p:anim calcmode="lin" valueType="num">
                                      <p:cBhvr>
                                        <p:cTn id="27" dur="400" fill="hold"/>
                                        <p:tgtEl>
                                          <p:spTgt spid="14"/>
                                        </p:tgtEl>
                                        <p:attrNameLst>
                                          <p:attrName>ppt_h</p:attrName>
                                        </p:attrNameLst>
                                      </p:cBhvr>
                                      <p:tavLst>
                                        <p:tav tm="0">
                                          <p:val>
                                            <p:fltVal val="0"/>
                                          </p:val>
                                        </p:tav>
                                        <p:tav tm="100000">
                                          <p:val>
                                            <p:strVal val="#ppt_h"/>
                                          </p:val>
                                        </p:tav>
                                      </p:tavLst>
                                    </p:anim>
                                    <p:anim calcmode="lin" valueType="num">
                                      <p:cBhvr>
                                        <p:cTn id="28" dur="400" fill="hold"/>
                                        <p:tgtEl>
                                          <p:spTgt spid="14"/>
                                        </p:tgtEl>
                                        <p:attrNameLst>
                                          <p:attrName>style.rotation</p:attrName>
                                        </p:attrNameLst>
                                      </p:cBhvr>
                                      <p:tavLst>
                                        <p:tav tm="0">
                                          <p:val>
                                            <p:fltVal val="90"/>
                                          </p:val>
                                        </p:tav>
                                        <p:tav tm="100000">
                                          <p:val>
                                            <p:fltVal val="0"/>
                                          </p:val>
                                        </p:tav>
                                      </p:tavLst>
                                    </p:anim>
                                    <p:animEffect transition="in" filter="fade">
                                      <p:cBhvr>
                                        <p:cTn id="29" dur="400"/>
                                        <p:tgtEl>
                                          <p:spTgt spid="1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by="(-#ppt_w*2)" calcmode="lin" valueType="num">
                                      <p:cBhvr rctx="PPT">
                                        <p:cTn id="33" dur="250" autoRev="1" fill="hold">
                                          <p:stCondLst>
                                            <p:cond delay="0"/>
                                          </p:stCondLst>
                                        </p:cTn>
                                        <p:tgtEl>
                                          <p:spTgt spid="13"/>
                                        </p:tgtEl>
                                        <p:attrNameLst>
                                          <p:attrName>ppt_w</p:attrName>
                                        </p:attrNameLst>
                                      </p:cBhvr>
                                    </p:anim>
                                    <p:anim by="(#ppt_w*0.50)" calcmode="lin" valueType="num">
                                      <p:cBhvr>
                                        <p:cTn id="34" dur="250" decel="50000" autoRev="1" fill="hold">
                                          <p:stCondLst>
                                            <p:cond delay="0"/>
                                          </p:stCondLst>
                                        </p:cTn>
                                        <p:tgtEl>
                                          <p:spTgt spid="13"/>
                                        </p:tgtEl>
                                        <p:attrNameLst>
                                          <p:attrName>ppt_x</p:attrName>
                                        </p:attrNameLst>
                                      </p:cBhvr>
                                    </p:anim>
                                    <p:anim from="(-#ppt_h/2)" to="(#ppt_y)" calcmode="lin" valueType="num">
                                      <p:cBhvr>
                                        <p:cTn id="35" dur="500" fill="hold">
                                          <p:stCondLst>
                                            <p:cond delay="0"/>
                                          </p:stCondLst>
                                        </p:cTn>
                                        <p:tgtEl>
                                          <p:spTgt spid="13"/>
                                        </p:tgtEl>
                                        <p:attrNameLst>
                                          <p:attrName>ppt_y</p:attrName>
                                        </p:attrNameLst>
                                      </p:cBhvr>
                                    </p:anim>
                                    <p:animRot by="21600000">
                                      <p:cBhvr>
                                        <p:cTn id="36" dur="5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xmlns="" id="{5F0DAA8E-57A8-4107-BC45-BFEA036768E7}"/>
              </a:ext>
            </a:extLst>
          </p:cNvPr>
          <p:cNvGrpSpPr/>
          <p:nvPr/>
        </p:nvGrpSpPr>
        <p:grpSpPr>
          <a:xfrm>
            <a:off x="899244" y="1400618"/>
            <a:ext cx="7745099" cy="4702864"/>
            <a:chOff x="868422" y="1133490"/>
            <a:chExt cx="7745099" cy="4702864"/>
          </a:xfrm>
        </p:grpSpPr>
        <p:sp>
          <p:nvSpPr>
            <p:cNvPr id="2" name="矩形 1">
              <a:extLst>
                <a:ext uri="{FF2B5EF4-FFF2-40B4-BE49-F238E27FC236}">
                  <a16:creationId xmlns:a16="http://schemas.microsoft.com/office/drawing/2014/main" xmlns="" id="{AF9F5ECD-1100-4EC5-8592-F63984EFC5C3}"/>
                </a:ext>
              </a:extLst>
            </p:cNvPr>
            <p:cNvSpPr/>
            <p:nvPr/>
          </p:nvSpPr>
          <p:spPr>
            <a:xfrm>
              <a:off x="2998128" y="1133490"/>
              <a:ext cx="2513576"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IPSec</a:t>
              </a:r>
              <a:r>
                <a:rPr lang="zh-CN" altLang="en-US" sz="2800" dirty="0">
                  <a:solidFill>
                    <a:schemeClr val="tx1"/>
                  </a:solidFill>
                </a:rPr>
                <a:t>体系结构</a:t>
              </a:r>
            </a:p>
          </p:txBody>
        </p:sp>
        <p:sp>
          <p:nvSpPr>
            <p:cNvPr id="7" name="矩形 6">
              <a:extLst>
                <a:ext uri="{FF2B5EF4-FFF2-40B4-BE49-F238E27FC236}">
                  <a16:creationId xmlns:a16="http://schemas.microsoft.com/office/drawing/2014/main" xmlns="" id="{47DFF26E-01E4-4A05-BC1D-46A3918C990E}"/>
                </a:ext>
              </a:extLst>
            </p:cNvPr>
            <p:cNvSpPr/>
            <p:nvPr/>
          </p:nvSpPr>
          <p:spPr>
            <a:xfrm>
              <a:off x="1094272" y="2248329"/>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sp>
          <p:nvSpPr>
            <p:cNvPr id="8" name="矩形 7">
              <a:extLst>
                <a:ext uri="{FF2B5EF4-FFF2-40B4-BE49-F238E27FC236}">
                  <a16:creationId xmlns:a16="http://schemas.microsoft.com/office/drawing/2014/main" xmlns="" id="{4ADC14DD-7C0C-4687-A833-12A9D2AA4006}"/>
                </a:ext>
              </a:extLst>
            </p:cNvPr>
            <p:cNvSpPr/>
            <p:nvPr/>
          </p:nvSpPr>
          <p:spPr>
            <a:xfrm>
              <a:off x="4642542" y="2235936"/>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sp>
          <p:nvSpPr>
            <p:cNvPr id="9" name="矩形 8">
              <a:extLst>
                <a:ext uri="{FF2B5EF4-FFF2-40B4-BE49-F238E27FC236}">
                  <a16:creationId xmlns:a16="http://schemas.microsoft.com/office/drawing/2014/main" xmlns="" id="{60DB01A0-81C1-44C3-B099-30A176ED6CB0}"/>
                </a:ext>
              </a:extLst>
            </p:cNvPr>
            <p:cNvSpPr/>
            <p:nvPr/>
          </p:nvSpPr>
          <p:spPr>
            <a:xfrm>
              <a:off x="1094272" y="3282856"/>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加密算法</a:t>
              </a:r>
            </a:p>
          </p:txBody>
        </p:sp>
        <p:sp>
          <p:nvSpPr>
            <p:cNvPr id="10" name="矩形 9">
              <a:extLst>
                <a:ext uri="{FF2B5EF4-FFF2-40B4-BE49-F238E27FC236}">
                  <a16:creationId xmlns:a16="http://schemas.microsoft.com/office/drawing/2014/main" xmlns="" id="{9C4784BA-6DB9-41B4-9CEA-3F589C1E8D26}"/>
                </a:ext>
              </a:extLst>
            </p:cNvPr>
            <p:cNvSpPr/>
            <p:nvPr/>
          </p:nvSpPr>
          <p:spPr>
            <a:xfrm>
              <a:off x="4642542" y="3282856"/>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认证算法</a:t>
              </a:r>
            </a:p>
          </p:txBody>
        </p:sp>
        <p:sp>
          <p:nvSpPr>
            <p:cNvPr id="11" name="矩形 10">
              <a:extLst>
                <a:ext uri="{FF2B5EF4-FFF2-40B4-BE49-F238E27FC236}">
                  <a16:creationId xmlns:a16="http://schemas.microsoft.com/office/drawing/2014/main" xmlns="" id="{4BA95BD5-8887-49FC-831B-DD2B25628AF4}"/>
                </a:ext>
              </a:extLst>
            </p:cNvPr>
            <p:cNvSpPr/>
            <p:nvPr/>
          </p:nvSpPr>
          <p:spPr>
            <a:xfrm>
              <a:off x="3063877" y="437947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sp>
          <p:nvSpPr>
            <p:cNvPr id="12" name="矩形 11">
              <a:extLst>
                <a:ext uri="{FF2B5EF4-FFF2-40B4-BE49-F238E27FC236}">
                  <a16:creationId xmlns:a16="http://schemas.microsoft.com/office/drawing/2014/main" xmlns="" id="{7B3FC7C1-0B94-48D1-8A4E-7D21BEF9F4FB}"/>
                </a:ext>
              </a:extLst>
            </p:cNvPr>
            <p:cNvSpPr/>
            <p:nvPr/>
          </p:nvSpPr>
          <p:spPr>
            <a:xfrm>
              <a:off x="3063877" y="526982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sp>
          <p:nvSpPr>
            <p:cNvPr id="13" name="矩形 12">
              <a:extLst>
                <a:ext uri="{FF2B5EF4-FFF2-40B4-BE49-F238E27FC236}">
                  <a16:creationId xmlns:a16="http://schemas.microsoft.com/office/drawing/2014/main" xmlns="" id="{5CD5CC0E-41C5-4552-9F90-DC00EA3990ED}"/>
                </a:ext>
              </a:extLst>
            </p:cNvPr>
            <p:cNvSpPr/>
            <p:nvPr/>
          </p:nvSpPr>
          <p:spPr>
            <a:xfrm>
              <a:off x="6544526" y="5269824"/>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cxnSp>
          <p:nvCxnSpPr>
            <p:cNvPr id="6" name="连接符: 肘形 5">
              <a:extLst>
                <a:ext uri="{FF2B5EF4-FFF2-40B4-BE49-F238E27FC236}">
                  <a16:creationId xmlns:a16="http://schemas.microsoft.com/office/drawing/2014/main" xmlns="" id="{B1C3CBA2-FB23-45C5-9C3A-77F08AB75E0B}"/>
                </a:ext>
              </a:extLst>
            </p:cNvPr>
            <p:cNvCxnSpPr>
              <a:cxnSpLocks/>
              <a:stCxn id="2" idx="1"/>
              <a:endCxn id="7" idx="0"/>
            </p:cNvCxnSpPr>
            <p:nvPr/>
          </p:nvCxnSpPr>
          <p:spPr>
            <a:xfrm rot="10800000" flipV="1">
              <a:off x="2530476" y="1416755"/>
              <a:ext cx="467652" cy="8315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xmlns="" id="{597372EE-E921-439B-A0F2-F0CE6FF6D715}"/>
                </a:ext>
              </a:extLst>
            </p:cNvPr>
            <p:cNvCxnSpPr>
              <a:cxnSpLocks/>
              <a:stCxn id="2" idx="3"/>
              <a:endCxn id="8" idx="0"/>
            </p:cNvCxnSpPr>
            <p:nvPr/>
          </p:nvCxnSpPr>
          <p:spPr>
            <a:xfrm>
              <a:off x="5511704" y="1416755"/>
              <a:ext cx="321877" cy="8191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70F2FCB-9669-490A-8ECD-5BD12186EF89}"/>
                </a:ext>
              </a:extLst>
            </p:cNvPr>
            <p:cNvCxnSpPr>
              <a:stCxn id="7" idx="2"/>
              <a:endCxn id="9" idx="0"/>
            </p:cNvCxnSpPr>
            <p:nvPr/>
          </p:nvCxnSpPr>
          <p:spPr>
            <a:xfrm>
              <a:off x="2530476" y="2814859"/>
              <a:ext cx="0" cy="467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C10D8792-A91B-4E07-82B2-46D0AF0EA12C}"/>
                </a:ext>
              </a:extLst>
            </p:cNvPr>
            <p:cNvCxnSpPr>
              <a:stCxn id="8" idx="2"/>
              <a:endCxn id="10" idx="0"/>
            </p:cNvCxnSpPr>
            <p:nvPr/>
          </p:nvCxnSpPr>
          <p:spPr>
            <a:xfrm>
              <a:off x="5833581" y="2802466"/>
              <a:ext cx="0" cy="480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xmlns="" id="{F2D38E76-6D58-4C36-82A5-4E75845258B4}"/>
                </a:ext>
              </a:extLst>
            </p:cNvPr>
            <p:cNvCxnSpPr/>
            <p:nvPr/>
          </p:nvCxnSpPr>
          <p:spPr>
            <a:xfrm>
              <a:off x="2530475" y="3048857"/>
              <a:ext cx="2668249" cy="233999"/>
            </a:xfrm>
            <a:prstGeom prst="bentConnector3">
              <a:avLst>
                <a:gd name="adj1" fmla="val 1000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xmlns="" id="{2D56B654-5991-49D5-899E-5A1131EC0E02}"/>
                </a:ext>
              </a:extLst>
            </p:cNvPr>
            <p:cNvCxnSpPr>
              <a:cxnSpLocks/>
              <a:stCxn id="9" idx="2"/>
              <a:endCxn id="11" idx="0"/>
            </p:cNvCxnSpPr>
            <p:nvPr/>
          </p:nvCxnSpPr>
          <p:spPr>
            <a:xfrm rot="16200000" flipH="1">
              <a:off x="3127652" y="3252210"/>
              <a:ext cx="530088" cy="17244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xmlns="" id="{05695906-8B78-4AB1-A182-ACB01507B655}"/>
                </a:ext>
              </a:extLst>
            </p:cNvPr>
            <p:cNvCxnSpPr>
              <a:stCxn id="10" idx="2"/>
              <a:endCxn id="11" idx="0"/>
            </p:cNvCxnSpPr>
            <p:nvPr/>
          </p:nvCxnSpPr>
          <p:spPr>
            <a:xfrm rot="5400000">
              <a:off x="4779205" y="3325098"/>
              <a:ext cx="530088" cy="15786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8EED247C-AB6F-44F2-9FCF-D29A0F843D1E}"/>
                </a:ext>
              </a:extLst>
            </p:cNvPr>
            <p:cNvCxnSpPr>
              <a:stCxn id="11" idx="2"/>
              <a:endCxn id="12" idx="0"/>
            </p:cNvCxnSpPr>
            <p:nvPr/>
          </p:nvCxnSpPr>
          <p:spPr>
            <a:xfrm>
              <a:off x="4254916" y="4946004"/>
              <a:ext cx="0" cy="32382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18E9F650-5D5E-419D-8A0C-C161EDABA2BB}"/>
                </a:ext>
              </a:extLst>
            </p:cNvPr>
            <p:cNvCxnSpPr>
              <a:stCxn id="13" idx="1"/>
              <a:endCxn id="12" idx="3"/>
            </p:cNvCxnSpPr>
            <p:nvPr/>
          </p:nvCxnSpPr>
          <p:spPr>
            <a:xfrm flipH="1">
              <a:off x="5445955" y="5553089"/>
              <a:ext cx="10985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xmlns="" id="{73960BF0-0029-48DE-BD6E-FA591CA99FA8}"/>
                </a:ext>
              </a:extLst>
            </p:cNvPr>
            <p:cNvCxnSpPr>
              <a:stCxn id="8" idx="3"/>
              <a:endCxn id="13" idx="0"/>
            </p:cNvCxnSpPr>
            <p:nvPr/>
          </p:nvCxnSpPr>
          <p:spPr>
            <a:xfrm>
              <a:off x="7024620" y="2519201"/>
              <a:ext cx="554404" cy="2750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4CF37806-F4B4-4CBF-9BAF-CF75C35E0C61}"/>
                </a:ext>
              </a:extLst>
            </p:cNvPr>
            <p:cNvCxnSpPr>
              <a:endCxn id="11" idx="3"/>
            </p:cNvCxnSpPr>
            <p:nvPr/>
          </p:nvCxnSpPr>
          <p:spPr>
            <a:xfrm flipH="1">
              <a:off x="5445955" y="4662739"/>
              <a:ext cx="21330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a:extLst>
                <a:ext uri="{FF2B5EF4-FFF2-40B4-BE49-F238E27FC236}">
                  <a16:creationId xmlns:a16="http://schemas.microsoft.com/office/drawing/2014/main" xmlns="" id="{A2D44556-2BC7-4D7D-BA5C-33415B5D03E9}"/>
                </a:ext>
              </a:extLst>
            </p:cNvPr>
            <p:cNvCxnSpPr>
              <a:stCxn id="7" idx="1"/>
              <a:endCxn id="13" idx="2"/>
            </p:cNvCxnSpPr>
            <p:nvPr/>
          </p:nvCxnSpPr>
          <p:spPr>
            <a:xfrm rot="10800000" flipH="1" flipV="1">
              <a:off x="1094272" y="2531594"/>
              <a:ext cx="6484752" cy="3304760"/>
            </a:xfrm>
            <a:prstGeom prst="bentConnector4">
              <a:avLst>
                <a:gd name="adj1" fmla="val -3525"/>
                <a:gd name="adj2" fmla="val 11126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DDD44636-074D-4FD3-B7AD-0575196B3B52}"/>
                </a:ext>
              </a:extLst>
            </p:cNvPr>
            <p:cNvCxnSpPr>
              <a:endCxn id="11" idx="1"/>
            </p:cNvCxnSpPr>
            <p:nvPr/>
          </p:nvCxnSpPr>
          <p:spPr>
            <a:xfrm>
              <a:off x="868422" y="4662739"/>
              <a:ext cx="2195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矩形 60">
            <a:extLst>
              <a:ext uri="{FF2B5EF4-FFF2-40B4-BE49-F238E27FC236}">
                <a16:creationId xmlns:a16="http://schemas.microsoft.com/office/drawing/2014/main" xmlns="" id="{C718C9A5-15DC-402E-92F1-BEEEBF069BBA}"/>
              </a:ext>
            </a:extLst>
          </p:cNvPr>
          <p:cNvSpPr/>
          <p:nvPr/>
        </p:nvSpPr>
        <p:spPr>
          <a:xfrm>
            <a:off x="615626" y="2211398"/>
            <a:ext cx="7403279" cy="2031827"/>
          </a:xfrm>
          <a:prstGeom prst="rect">
            <a:avLst/>
          </a:prstGeom>
          <a:noFill/>
          <a:ln w="4762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xmlns="" id="{76061186-DBA2-4201-8EB6-3E6A1251EBCB}"/>
              </a:ext>
            </a:extLst>
          </p:cNvPr>
          <p:cNvSpPr/>
          <p:nvPr/>
        </p:nvSpPr>
        <p:spPr>
          <a:xfrm>
            <a:off x="2905267" y="5410258"/>
            <a:ext cx="5930619" cy="1173615"/>
          </a:xfrm>
          <a:prstGeom prst="rect">
            <a:avLst/>
          </a:prstGeom>
          <a:noFill/>
          <a:ln w="4762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xmlns="" id="{DC916E95-8781-4A47-B646-DBF55E8440C3}"/>
              </a:ext>
            </a:extLst>
          </p:cNvPr>
          <p:cNvSpPr txBox="1"/>
          <p:nvPr/>
        </p:nvSpPr>
        <p:spPr>
          <a:xfrm>
            <a:off x="308114" y="5721895"/>
            <a:ext cx="2510002" cy="523220"/>
          </a:xfrm>
          <a:prstGeom prst="rect">
            <a:avLst/>
          </a:prstGeom>
          <a:noFill/>
        </p:spPr>
        <p:txBody>
          <a:bodyPr wrap="square" rtlCol="0">
            <a:spAutoFit/>
          </a:bodyPr>
          <a:lstStyle/>
          <a:p>
            <a:pPr algn="ctr"/>
            <a:r>
              <a:rPr lang="zh-CN" altLang="en-US" sz="2800" b="1" dirty="0">
                <a:solidFill>
                  <a:srgbClr val="00B0F0"/>
                </a:solidFill>
                <a:latin typeface="微软雅黑" panose="020B0503020204020204" pitchFamily="34" charset="-122"/>
                <a:ea typeface="微软雅黑" panose="020B0503020204020204" pitchFamily="34" charset="-122"/>
              </a:rPr>
              <a:t>密钥管理及</a:t>
            </a:r>
            <a:r>
              <a:rPr lang="en-US" altLang="zh-CN" sz="2800" b="1" dirty="0">
                <a:solidFill>
                  <a:srgbClr val="00B0F0"/>
                </a:solidFill>
                <a:latin typeface="微软雅黑" panose="020B0503020204020204" pitchFamily="34" charset="-122"/>
                <a:ea typeface="微软雅黑" panose="020B0503020204020204" pitchFamily="34" charset="-122"/>
              </a:rPr>
              <a:t>SA</a:t>
            </a:r>
            <a:endParaRPr lang="zh-CN" altLang="en-US" sz="2800" b="1" dirty="0">
              <a:solidFill>
                <a:srgbClr val="00B0F0"/>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xmlns="" id="{393016A2-464C-4951-9DDE-25AC9C2379D3}"/>
              </a:ext>
            </a:extLst>
          </p:cNvPr>
          <p:cNvSpPr txBox="1"/>
          <p:nvPr/>
        </p:nvSpPr>
        <p:spPr>
          <a:xfrm>
            <a:off x="456715" y="1583480"/>
            <a:ext cx="1793270" cy="523220"/>
          </a:xfrm>
          <a:prstGeom prst="rect">
            <a:avLst/>
          </a:prstGeom>
          <a:noFill/>
        </p:spPr>
        <p:txBody>
          <a:bodyPr wrap="square" rtlCol="0">
            <a:spAutoFit/>
          </a:bodyPr>
          <a:lstStyle/>
          <a:p>
            <a:pPr algn="ctr"/>
            <a:r>
              <a:rPr lang="zh-CN" altLang="en-US" sz="2800" b="1" dirty="0">
                <a:solidFill>
                  <a:srgbClr val="92D050"/>
                </a:solidFill>
                <a:latin typeface="微软雅黑" panose="020B0503020204020204" pitchFamily="34" charset="-122"/>
                <a:ea typeface="微软雅黑" panose="020B0503020204020204" pitchFamily="34" charset="-122"/>
              </a:rPr>
              <a:t>安全协议</a:t>
            </a:r>
          </a:p>
        </p:txBody>
      </p:sp>
      <p:sp>
        <p:nvSpPr>
          <p:cNvPr id="70" name="Rectangle 3">
            <a:extLst>
              <a:ext uri="{FF2B5EF4-FFF2-40B4-BE49-F238E27FC236}">
                <a16:creationId xmlns:a16="http://schemas.microsoft.com/office/drawing/2014/main" xmlns="" id="{78C8BCA2-8039-4C9E-97E8-C1EB7D335656}"/>
              </a:ext>
            </a:extLst>
          </p:cNvPr>
          <p:cNvSpPr txBox="1">
            <a:spLocks noChangeArrowheads="1"/>
          </p:cNvSpPr>
          <p:nvPr/>
        </p:nvSpPr>
        <p:spPr>
          <a:xfrm>
            <a:off x="3601121" y="620109"/>
            <a:ext cx="1287119" cy="62375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10000"/>
              </a:lnSpc>
              <a:buNone/>
            </a:pPr>
            <a:r>
              <a:rPr lang="zh-CN" altLang="en-US" sz="2800" dirty="0">
                <a:solidFill>
                  <a:srgbClr val="00B0F0"/>
                </a:solidFill>
                <a:ea typeface="宋体" panose="02010600030101010101" pitchFamily="2" charset="-122"/>
              </a:rPr>
              <a:t>组成</a:t>
            </a:r>
            <a:endParaRPr lang="en-US" altLang="zh-CN" sz="2800" dirty="0">
              <a:solidFill>
                <a:srgbClr val="00B0F0"/>
              </a:solidFill>
              <a:ea typeface="宋体" panose="02010600030101010101" pitchFamily="2" charset="-122"/>
            </a:endParaRPr>
          </a:p>
        </p:txBody>
      </p:sp>
    </p:spTree>
    <p:extLst>
      <p:ext uri="{BB962C8B-B14F-4D97-AF65-F5344CB8AC3E}">
        <p14:creationId xmlns:p14="http://schemas.microsoft.com/office/powerpoint/2010/main" val="23508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250" fill="hold"/>
                                        <p:tgtEl>
                                          <p:spTgt spid="70"/>
                                        </p:tgtEl>
                                        <p:attrNameLst>
                                          <p:attrName>ppt_x</p:attrName>
                                        </p:attrNameLst>
                                      </p:cBhvr>
                                      <p:tavLst>
                                        <p:tav tm="0">
                                          <p:val>
                                            <p:strVal val="#ppt_x"/>
                                          </p:val>
                                        </p:tav>
                                        <p:tav tm="100000">
                                          <p:val>
                                            <p:strVal val="#ppt_x"/>
                                          </p:val>
                                        </p:tav>
                                      </p:tavLst>
                                    </p:anim>
                                    <p:anim calcmode="lin" valueType="num">
                                      <p:cBhvr additive="base">
                                        <p:cTn id="8" dur="250" fill="hold"/>
                                        <p:tgtEl>
                                          <p:spTgt spid="70"/>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1" presetClass="entr" presetSubtype="1"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heel(1)">
                                      <p:cBhvr>
                                        <p:cTn id="12" dur="500"/>
                                        <p:tgtEl>
                                          <p:spTgt spid="61"/>
                                        </p:tgtEl>
                                      </p:cBhvr>
                                    </p:animEffect>
                                  </p:childTnLst>
                                </p:cTn>
                              </p:par>
                            </p:childTnLst>
                          </p:cTn>
                        </p:par>
                        <p:par>
                          <p:cTn id="13" fill="hold">
                            <p:stCondLst>
                              <p:cond delay="750"/>
                            </p:stCondLst>
                            <p:childTnLst>
                              <p:par>
                                <p:cTn id="14" presetID="21" presetClass="entr" presetSubtype="1"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heel(1)">
                                      <p:cBhvr>
                                        <p:cTn id="16" dur="500"/>
                                        <p:tgtEl>
                                          <p:spTgt spid="62"/>
                                        </p:tgtEl>
                                      </p:cBhvr>
                                    </p:animEffect>
                                  </p:childTnLst>
                                </p:cTn>
                              </p:par>
                            </p:childTnLst>
                          </p:cTn>
                        </p:par>
                        <p:par>
                          <p:cTn id="17" fill="hold">
                            <p:stCondLst>
                              <p:cond delay="1250"/>
                            </p:stCondLst>
                            <p:childTnLst>
                              <p:par>
                                <p:cTn id="18" presetID="23" presetClass="entr" presetSubtype="36" fill="hold" grpId="0" nodeType="after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p:cTn id="20" dur="250" fill="hold"/>
                                        <p:tgtEl>
                                          <p:spTgt spid="64"/>
                                        </p:tgtEl>
                                        <p:attrNameLst>
                                          <p:attrName>ppt_w</p:attrName>
                                        </p:attrNameLst>
                                      </p:cBhvr>
                                      <p:tavLst>
                                        <p:tav tm="0">
                                          <p:val>
                                            <p:strVal val="(6*min(max(#ppt_w*#ppt_h,.3),1)-7.4)/-.7*#ppt_w"/>
                                          </p:val>
                                        </p:tav>
                                        <p:tav tm="100000">
                                          <p:val>
                                            <p:strVal val="#ppt_w"/>
                                          </p:val>
                                        </p:tav>
                                      </p:tavLst>
                                    </p:anim>
                                    <p:anim calcmode="lin" valueType="num">
                                      <p:cBhvr>
                                        <p:cTn id="21" dur="250" fill="hold"/>
                                        <p:tgtEl>
                                          <p:spTgt spid="64"/>
                                        </p:tgtEl>
                                        <p:attrNameLst>
                                          <p:attrName>ppt_h</p:attrName>
                                        </p:attrNameLst>
                                      </p:cBhvr>
                                      <p:tavLst>
                                        <p:tav tm="0">
                                          <p:val>
                                            <p:strVal val="(6*min(max(#ppt_w*#ppt_h,.3),1)-7.4)/-.7*#ppt_h"/>
                                          </p:val>
                                        </p:tav>
                                        <p:tav tm="100000">
                                          <p:val>
                                            <p:strVal val="#ppt_h"/>
                                          </p:val>
                                        </p:tav>
                                      </p:tavLst>
                                    </p:anim>
                                    <p:anim calcmode="lin" valueType="num">
                                      <p:cBhvr>
                                        <p:cTn id="22" dur="250" fill="hold"/>
                                        <p:tgtEl>
                                          <p:spTgt spid="64"/>
                                        </p:tgtEl>
                                        <p:attrNameLst>
                                          <p:attrName>ppt_x</p:attrName>
                                        </p:attrNameLst>
                                      </p:cBhvr>
                                      <p:tavLst>
                                        <p:tav tm="0">
                                          <p:val>
                                            <p:fltVal val="0.5"/>
                                          </p:val>
                                        </p:tav>
                                        <p:tav tm="100000">
                                          <p:val>
                                            <p:strVal val="#ppt_x"/>
                                          </p:val>
                                        </p:tav>
                                      </p:tavLst>
                                    </p:anim>
                                    <p:anim calcmode="lin" valueType="num">
                                      <p:cBhvr>
                                        <p:cTn id="23" dur="250" fill="hold"/>
                                        <p:tgtEl>
                                          <p:spTgt spid="64"/>
                                        </p:tgtEl>
                                        <p:attrNameLst>
                                          <p:attrName>ppt_y</p:attrName>
                                        </p:attrNameLst>
                                      </p:cBhvr>
                                      <p:tavLst>
                                        <p:tav tm="0">
                                          <p:val>
                                            <p:strVal val="1+(6*min(max(#ppt_w*#ppt_h,.3),1)-7.4)/-.7*#ppt_h/2"/>
                                          </p:val>
                                        </p:tav>
                                        <p:tav tm="100000">
                                          <p:val>
                                            <p:strVal val="#ppt_y"/>
                                          </p:val>
                                        </p:tav>
                                      </p:tavLst>
                                    </p:anim>
                                  </p:childTnLst>
                                </p:cTn>
                              </p:par>
                            </p:childTnLst>
                          </p:cTn>
                        </p:par>
                        <p:par>
                          <p:cTn id="24" fill="hold">
                            <p:stCondLst>
                              <p:cond delay="1500"/>
                            </p:stCondLst>
                            <p:childTnLst>
                              <p:par>
                                <p:cTn id="25" presetID="23" presetClass="entr" presetSubtype="36"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p:cTn id="27" dur="250" fill="hold"/>
                                        <p:tgtEl>
                                          <p:spTgt spid="63"/>
                                        </p:tgtEl>
                                        <p:attrNameLst>
                                          <p:attrName>ppt_w</p:attrName>
                                        </p:attrNameLst>
                                      </p:cBhvr>
                                      <p:tavLst>
                                        <p:tav tm="0">
                                          <p:val>
                                            <p:strVal val="(6*min(max(#ppt_w*#ppt_h,.3),1)-7.4)/-.7*#ppt_w"/>
                                          </p:val>
                                        </p:tav>
                                        <p:tav tm="100000">
                                          <p:val>
                                            <p:strVal val="#ppt_w"/>
                                          </p:val>
                                        </p:tav>
                                      </p:tavLst>
                                    </p:anim>
                                    <p:anim calcmode="lin" valueType="num">
                                      <p:cBhvr>
                                        <p:cTn id="28" dur="250" fill="hold"/>
                                        <p:tgtEl>
                                          <p:spTgt spid="63"/>
                                        </p:tgtEl>
                                        <p:attrNameLst>
                                          <p:attrName>ppt_h</p:attrName>
                                        </p:attrNameLst>
                                      </p:cBhvr>
                                      <p:tavLst>
                                        <p:tav tm="0">
                                          <p:val>
                                            <p:strVal val="(6*min(max(#ppt_w*#ppt_h,.3),1)-7.4)/-.7*#ppt_h"/>
                                          </p:val>
                                        </p:tav>
                                        <p:tav tm="100000">
                                          <p:val>
                                            <p:strVal val="#ppt_h"/>
                                          </p:val>
                                        </p:tav>
                                      </p:tavLst>
                                    </p:anim>
                                    <p:anim calcmode="lin" valueType="num">
                                      <p:cBhvr>
                                        <p:cTn id="29" dur="250" fill="hold"/>
                                        <p:tgtEl>
                                          <p:spTgt spid="63"/>
                                        </p:tgtEl>
                                        <p:attrNameLst>
                                          <p:attrName>ppt_x</p:attrName>
                                        </p:attrNameLst>
                                      </p:cBhvr>
                                      <p:tavLst>
                                        <p:tav tm="0">
                                          <p:val>
                                            <p:fltVal val="0.5"/>
                                          </p:val>
                                        </p:tav>
                                        <p:tav tm="100000">
                                          <p:val>
                                            <p:strVal val="#ppt_x"/>
                                          </p:val>
                                        </p:tav>
                                      </p:tavLst>
                                    </p:anim>
                                    <p:anim calcmode="lin" valueType="num">
                                      <p:cBhvr>
                                        <p:cTn id="30" dur="250" fill="hold"/>
                                        <p:tgtEl>
                                          <p:spTgt spid="6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p:bldP spid="64" grpId="0"/>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C51B6701-7852-4EDE-9793-9ACF140BD43A}"/>
              </a:ext>
            </a:extLst>
          </p:cNvPr>
          <p:cNvSpPr txBox="1">
            <a:spLocks noChangeArrowheads="1"/>
          </p:cNvSpPr>
          <p:nvPr/>
        </p:nvSpPr>
        <p:spPr>
          <a:xfrm>
            <a:off x="199226" y="1408895"/>
            <a:ext cx="8512865" cy="1513209"/>
          </a:xfrm>
          <a:prstGeom prst="round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b="1" dirty="0" err="1">
                <a:solidFill>
                  <a:srgbClr val="FF0000"/>
                </a:solidFill>
                <a:ea typeface="宋体" panose="02010600030101010101" pitchFamily="2" charset="-122"/>
              </a:rPr>
              <a:t>IPSec</a:t>
            </a:r>
            <a:r>
              <a:rPr lang="zh-CN" altLang="en-US" b="1" dirty="0">
                <a:solidFill>
                  <a:srgbClr val="FF0000"/>
                </a:solidFill>
                <a:ea typeface="宋体" panose="02010600030101010101" pitchFamily="2" charset="-122"/>
              </a:rPr>
              <a:t>安全协议：</a:t>
            </a:r>
            <a:r>
              <a:rPr lang="zh-CN" altLang="en-US" dirty="0"/>
              <a:t>定义了如何通过在</a:t>
            </a:r>
            <a:r>
              <a:rPr lang="en-US" altLang="zh-CN" dirty="0"/>
              <a:t>IP</a:t>
            </a:r>
            <a:r>
              <a:rPr lang="zh-CN" altLang="en-US" dirty="0"/>
              <a:t>数据包中增加</a:t>
            </a:r>
            <a:r>
              <a:rPr lang="zh-CN" altLang="en-US" b="1" dirty="0">
                <a:solidFill>
                  <a:srgbClr val="C00000"/>
                </a:solidFill>
              </a:rPr>
              <a:t>扩展头</a:t>
            </a:r>
            <a:r>
              <a:rPr lang="zh-CN" altLang="en-US" dirty="0"/>
              <a:t>和</a:t>
            </a:r>
            <a:r>
              <a:rPr lang="zh-CN" altLang="en-US" b="1" dirty="0">
                <a:solidFill>
                  <a:srgbClr val="C00000"/>
                </a:solidFill>
              </a:rPr>
              <a:t>字段</a:t>
            </a:r>
            <a:r>
              <a:rPr lang="zh-CN" altLang="en-US" dirty="0"/>
              <a:t>来保证</a:t>
            </a:r>
            <a:r>
              <a:rPr lang="en-US" altLang="zh-CN" dirty="0"/>
              <a:t>IP</a:t>
            </a:r>
            <a:r>
              <a:rPr lang="zh-CN" altLang="en-US" dirty="0"/>
              <a:t>包的机密性、完整性和可认证性。它包括</a:t>
            </a:r>
            <a:r>
              <a:rPr lang="en-US" altLang="zh-CN" b="1" dirty="0">
                <a:solidFill>
                  <a:srgbClr val="C00000"/>
                </a:solidFill>
              </a:rPr>
              <a:t>IP</a:t>
            </a:r>
            <a:r>
              <a:rPr lang="zh-CN" altLang="en-US" b="1" dirty="0">
                <a:solidFill>
                  <a:srgbClr val="C00000"/>
                </a:solidFill>
              </a:rPr>
              <a:t>验证头</a:t>
            </a:r>
            <a:r>
              <a:rPr lang="zh-CN" altLang="en-US" dirty="0"/>
              <a:t>（</a:t>
            </a:r>
            <a:r>
              <a:rPr lang="en-US" altLang="zh-CN" dirty="0"/>
              <a:t>IP AH</a:t>
            </a:r>
            <a:r>
              <a:rPr lang="zh-CN" altLang="en-US" dirty="0"/>
              <a:t>）和</a:t>
            </a:r>
            <a:r>
              <a:rPr lang="en-US" altLang="zh-CN" b="1" dirty="0">
                <a:solidFill>
                  <a:srgbClr val="C00000"/>
                </a:solidFill>
              </a:rPr>
              <a:t>IP</a:t>
            </a:r>
            <a:r>
              <a:rPr lang="zh-CN" altLang="en-US" b="1" dirty="0">
                <a:solidFill>
                  <a:srgbClr val="C00000"/>
                </a:solidFill>
              </a:rPr>
              <a:t>封装安全有效负载</a:t>
            </a:r>
            <a:r>
              <a:rPr lang="zh-CN" altLang="en-US" dirty="0"/>
              <a:t>（</a:t>
            </a:r>
            <a:r>
              <a:rPr lang="en-US" altLang="zh-CN" dirty="0"/>
              <a:t>IP ESP</a:t>
            </a:r>
            <a:r>
              <a:rPr lang="zh-CN" altLang="en-US" dirty="0"/>
              <a:t>）两个安全协议。</a:t>
            </a:r>
            <a:endParaRPr lang="en-US" altLang="zh-CN" dirty="0">
              <a:ea typeface="宋体" panose="02010600030101010101" pitchFamily="2" charset="-122"/>
            </a:endParaRPr>
          </a:p>
        </p:txBody>
      </p:sp>
      <p:sp>
        <p:nvSpPr>
          <p:cNvPr id="7" name="Rectangle 3">
            <a:extLst>
              <a:ext uri="{FF2B5EF4-FFF2-40B4-BE49-F238E27FC236}">
                <a16:creationId xmlns:a16="http://schemas.microsoft.com/office/drawing/2014/main" xmlns="" id="{C45C2C6E-75BE-47F0-8AFE-8D6CBE31AE7F}"/>
              </a:ext>
            </a:extLst>
          </p:cNvPr>
          <p:cNvSpPr txBox="1">
            <a:spLocks noChangeArrowheads="1"/>
          </p:cNvSpPr>
          <p:nvPr/>
        </p:nvSpPr>
        <p:spPr>
          <a:xfrm>
            <a:off x="291271" y="3808287"/>
            <a:ext cx="8512864" cy="1071826"/>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b="1" dirty="0">
                <a:solidFill>
                  <a:srgbClr val="FF0000"/>
                </a:solidFill>
              </a:rPr>
              <a:t>SA</a:t>
            </a:r>
            <a:r>
              <a:rPr lang="zh-CN" altLang="en-US" b="1" dirty="0">
                <a:solidFill>
                  <a:srgbClr val="FF0000"/>
                </a:solidFill>
              </a:rPr>
              <a:t>及密钥管理：</a:t>
            </a:r>
            <a:r>
              <a:rPr lang="zh-CN" altLang="en-US" dirty="0"/>
              <a:t>定义了通信实体间进行</a:t>
            </a:r>
            <a:r>
              <a:rPr lang="zh-CN" altLang="en-US" b="1" dirty="0">
                <a:solidFill>
                  <a:srgbClr val="C00000"/>
                </a:solidFill>
              </a:rPr>
              <a:t>身份认证</a:t>
            </a:r>
            <a:r>
              <a:rPr lang="zh-CN" altLang="en-US" dirty="0"/>
              <a:t>、创建</a:t>
            </a:r>
            <a:r>
              <a:rPr lang="zh-CN" altLang="en-US" b="1" dirty="0">
                <a:solidFill>
                  <a:srgbClr val="C00000"/>
                </a:solidFill>
              </a:rPr>
              <a:t>安全联盟</a:t>
            </a:r>
            <a:r>
              <a:rPr lang="zh-CN" altLang="en-US" dirty="0"/>
              <a:t>、</a:t>
            </a:r>
            <a:r>
              <a:rPr lang="zh-CN" altLang="en-US" b="1" dirty="0">
                <a:solidFill>
                  <a:srgbClr val="C00000"/>
                </a:solidFill>
              </a:rPr>
              <a:t>协商加密算法</a:t>
            </a:r>
            <a:r>
              <a:rPr lang="zh-CN" altLang="en-US" dirty="0"/>
              <a:t>以及生成</a:t>
            </a:r>
            <a:r>
              <a:rPr lang="zh-CN" altLang="en-US" b="1" dirty="0">
                <a:solidFill>
                  <a:srgbClr val="C00000"/>
                </a:solidFill>
              </a:rPr>
              <a:t>共享会话密钥</a:t>
            </a:r>
            <a:r>
              <a:rPr lang="zh-CN" altLang="en-US" dirty="0"/>
              <a:t>的方法。</a:t>
            </a:r>
            <a:endParaRPr lang="en-US" altLang="zh-CN" dirty="0"/>
          </a:p>
        </p:txBody>
      </p:sp>
    </p:spTree>
    <p:extLst>
      <p:ext uri="{BB962C8B-B14F-4D97-AF65-F5344CB8AC3E}">
        <p14:creationId xmlns:p14="http://schemas.microsoft.com/office/powerpoint/2010/main" val="18103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A9F0277E-D13C-4DBC-9F3E-6758AFDBCF9B}"/>
              </a:ext>
            </a:extLst>
          </p:cNvPr>
          <p:cNvSpPr/>
          <p:nvPr/>
        </p:nvSpPr>
        <p:spPr>
          <a:xfrm>
            <a:off x="1125094" y="2515457"/>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grpSp>
        <p:nvGrpSpPr>
          <p:cNvPr id="2" name="组合 1">
            <a:extLst>
              <a:ext uri="{FF2B5EF4-FFF2-40B4-BE49-F238E27FC236}">
                <a16:creationId xmlns:a16="http://schemas.microsoft.com/office/drawing/2014/main" xmlns="" id="{C395DC71-0EDC-4928-877E-1EE5DA50EAD5}"/>
              </a:ext>
            </a:extLst>
          </p:cNvPr>
          <p:cNvGrpSpPr/>
          <p:nvPr/>
        </p:nvGrpSpPr>
        <p:grpSpPr>
          <a:xfrm>
            <a:off x="899244" y="1400618"/>
            <a:ext cx="7745099" cy="4702864"/>
            <a:chOff x="899244" y="1400618"/>
            <a:chExt cx="7745099" cy="4702864"/>
          </a:xfrm>
        </p:grpSpPr>
        <p:sp>
          <p:nvSpPr>
            <p:cNvPr id="7" name="矩形 6">
              <a:extLst>
                <a:ext uri="{FF2B5EF4-FFF2-40B4-BE49-F238E27FC236}">
                  <a16:creationId xmlns:a16="http://schemas.microsoft.com/office/drawing/2014/main" xmlns="" id="{5AA24A65-9CE9-49F7-AEC8-14246EE7EB01}"/>
                </a:ext>
              </a:extLst>
            </p:cNvPr>
            <p:cNvSpPr/>
            <p:nvPr/>
          </p:nvSpPr>
          <p:spPr>
            <a:xfrm>
              <a:off x="3028950" y="1400618"/>
              <a:ext cx="2513576"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IPSec</a:t>
              </a:r>
              <a:r>
                <a:rPr lang="zh-CN" altLang="en-US" sz="2800" dirty="0">
                  <a:solidFill>
                    <a:schemeClr val="tx1"/>
                  </a:solidFill>
                </a:rPr>
                <a:t>体系结构</a:t>
              </a:r>
            </a:p>
          </p:txBody>
        </p:sp>
        <p:sp>
          <p:nvSpPr>
            <p:cNvPr id="9" name="矩形 8">
              <a:extLst>
                <a:ext uri="{FF2B5EF4-FFF2-40B4-BE49-F238E27FC236}">
                  <a16:creationId xmlns:a16="http://schemas.microsoft.com/office/drawing/2014/main" xmlns="" id="{A004743A-070D-4436-BB21-3E058DD37528}"/>
                </a:ext>
              </a:extLst>
            </p:cNvPr>
            <p:cNvSpPr/>
            <p:nvPr/>
          </p:nvSpPr>
          <p:spPr>
            <a:xfrm>
              <a:off x="4673364" y="250306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sp>
          <p:nvSpPr>
            <p:cNvPr id="10" name="矩形 9">
              <a:extLst>
                <a:ext uri="{FF2B5EF4-FFF2-40B4-BE49-F238E27FC236}">
                  <a16:creationId xmlns:a16="http://schemas.microsoft.com/office/drawing/2014/main" xmlns="" id="{B0345AB3-3856-4308-8400-17F2823E75C1}"/>
                </a:ext>
              </a:extLst>
            </p:cNvPr>
            <p:cNvSpPr/>
            <p:nvPr/>
          </p:nvSpPr>
          <p:spPr>
            <a:xfrm>
              <a:off x="1125094" y="3549984"/>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加密算法</a:t>
              </a:r>
            </a:p>
          </p:txBody>
        </p:sp>
        <p:sp>
          <p:nvSpPr>
            <p:cNvPr id="11" name="矩形 10">
              <a:extLst>
                <a:ext uri="{FF2B5EF4-FFF2-40B4-BE49-F238E27FC236}">
                  <a16:creationId xmlns:a16="http://schemas.microsoft.com/office/drawing/2014/main" xmlns="" id="{5A54A343-E622-4E1B-BC1C-B74DB20E895F}"/>
                </a:ext>
              </a:extLst>
            </p:cNvPr>
            <p:cNvSpPr/>
            <p:nvPr/>
          </p:nvSpPr>
          <p:spPr>
            <a:xfrm>
              <a:off x="4673364" y="354998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认证算法</a:t>
              </a:r>
            </a:p>
          </p:txBody>
        </p:sp>
        <p:sp>
          <p:nvSpPr>
            <p:cNvPr id="12" name="矩形 11">
              <a:extLst>
                <a:ext uri="{FF2B5EF4-FFF2-40B4-BE49-F238E27FC236}">
                  <a16:creationId xmlns:a16="http://schemas.microsoft.com/office/drawing/2014/main" xmlns="" id="{725D240D-A87F-4FDF-8DB0-E02BC473E653}"/>
                </a:ext>
              </a:extLst>
            </p:cNvPr>
            <p:cNvSpPr/>
            <p:nvPr/>
          </p:nvSpPr>
          <p:spPr>
            <a:xfrm>
              <a:off x="3094699" y="464660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sp>
          <p:nvSpPr>
            <p:cNvPr id="13" name="矩形 12">
              <a:extLst>
                <a:ext uri="{FF2B5EF4-FFF2-40B4-BE49-F238E27FC236}">
                  <a16:creationId xmlns:a16="http://schemas.microsoft.com/office/drawing/2014/main" xmlns="" id="{8BE44B24-AA56-465D-9AA2-1CC6CCA35770}"/>
                </a:ext>
              </a:extLst>
            </p:cNvPr>
            <p:cNvSpPr/>
            <p:nvPr/>
          </p:nvSpPr>
          <p:spPr>
            <a:xfrm>
              <a:off x="3094699" y="553695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sp>
          <p:nvSpPr>
            <p:cNvPr id="14" name="矩形 13">
              <a:extLst>
                <a:ext uri="{FF2B5EF4-FFF2-40B4-BE49-F238E27FC236}">
                  <a16:creationId xmlns:a16="http://schemas.microsoft.com/office/drawing/2014/main" xmlns="" id="{6EC43E16-BC88-430E-850D-6D1D6296E234}"/>
                </a:ext>
              </a:extLst>
            </p:cNvPr>
            <p:cNvSpPr/>
            <p:nvPr/>
          </p:nvSpPr>
          <p:spPr>
            <a:xfrm>
              <a:off x="6575348" y="5536952"/>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cxnSp>
          <p:nvCxnSpPr>
            <p:cNvPr id="19" name="连接符: 肘形 18">
              <a:extLst>
                <a:ext uri="{FF2B5EF4-FFF2-40B4-BE49-F238E27FC236}">
                  <a16:creationId xmlns:a16="http://schemas.microsoft.com/office/drawing/2014/main" xmlns="" id="{73115DDD-9F98-4E59-9A34-B3053939E573}"/>
                </a:ext>
              </a:extLst>
            </p:cNvPr>
            <p:cNvCxnSpPr>
              <a:cxnSpLocks/>
              <a:stCxn id="7" idx="1"/>
              <a:endCxn id="8" idx="0"/>
            </p:cNvCxnSpPr>
            <p:nvPr/>
          </p:nvCxnSpPr>
          <p:spPr>
            <a:xfrm rot="10800000" flipV="1">
              <a:off x="2561298" y="1683883"/>
              <a:ext cx="467652" cy="8315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xmlns="" id="{F9B7EEC9-A50E-437A-BCBE-297EE22947A4}"/>
                </a:ext>
              </a:extLst>
            </p:cNvPr>
            <p:cNvCxnSpPr>
              <a:cxnSpLocks/>
              <a:stCxn id="7" idx="3"/>
              <a:endCxn id="9" idx="0"/>
            </p:cNvCxnSpPr>
            <p:nvPr/>
          </p:nvCxnSpPr>
          <p:spPr>
            <a:xfrm>
              <a:off x="5542526" y="1683883"/>
              <a:ext cx="321877" cy="8191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5E5D2AC6-79BA-432E-9665-D089725F9A7E}"/>
                </a:ext>
              </a:extLst>
            </p:cNvPr>
            <p:cNvCxnSpPr>
              <a:stCxn id="8" idx="2"/>
              <a:endCxn id="10" idx="0"/>
            </p:cNvCxnSpPr>
            <p:nvPr/>
          </p:nvCxnSpPr>
          <p:spPr>
            <a:xfrm>
              <a:off x="2561298" y="3081987"/>
              <a:ext cx="0" cy="467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25BE111B-780C-4EB9-A2A5-60BAC7895704}"/>
                </a:ext>
              </a:extLst>
            </p:cNvPr>
            <p:cNvCxnSpPr>
              <a:stCxn id="9" idx="2"/>
              <a:endCxn id="11" idx="0"/>
            </p:cNvCxnSpPr>
            <p:nvPr/>
          </p:nvCxnSpPr>
          <p:spPr>
            <a:xfrm>
              <a:off x="5864403" y="3069594"/>
              <a:ext cx="0" cy="480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xmlns="" id="{D5040D89-A15F-43B3-9833-41E036D6BB6F}"/>
                </a:ext>
              </a:extLst>
            </p:cNvPr>
            <p:cNvCxnSpPr/>
            <p:nvPr/>
          </p:nvCxnSpPr>
          <p:spPr>
            <a:xfrm>
              <a:off x="2561297" y="3315985"/>
              <a:ext cx="2668249" cy="233999"/>
            </a:xfrm>
            <a:prstGeom prst="bentConnector3">
              <a:avLst>
                <a:gd name="adj1" fmla="val 1000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xmlns="" id="{6A902F44-1FFA-4790-81CC-93F9660E71F1}"/>
                </a:ext>
              </a:extLst>
            </p:cNvPr>
            <p:cNvCxnSpPr>
              <a:cxnSpLocks/>
              <a:stCxn id="10" idx="2"/>
              <a:endCxn id="12" idx="0"/>
            </p:cNvCxnSpPr>
            <p:nvPr/>
          </p:nvCxnSpPr>
          <p:spPr>
            <a:xfrm rot="16200000" flipH="1">
              <a:off x="3158474" y="3519338"/>
              <a:ext cx="530088" cy="17244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xmlns="" id="{9060B327-58AA-42F2-A9B6-027E7677AF60}"/>
                </a:ext>
              </a:extLst>
            </p:cNvPr>
            <p:cNvCxnSpPr>
              <a:stCxn id="11" idx="2"/>
              <a:endCxn id="12" idx="0"/>
            </p:cNvCxnSpPr>
            <p:nvPr/>
          </p:nvCxnSpPr>
          <p:spPr>
            <a:xfrm rot="5400000">
              <a:off x="4810027" y="3592226"/>
              <a:ext cx="530088" cy="15786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C28070EA-A03C-473C-8E09-6CD3FDF0E9D3}"/>
                </a:ext>
              </a:extLst>
            </p:cNvPr>
            <p:cNvCxnSpPr>
              <a:stCxn id="12" idx="2"/>
              <a:endCxn id="13" idx="0"/>
            </p:cNvCxnSpPr>
            <p:nvPr/>
          </p:nvCxnSpPr>
          <p:spPr>
            <a:xfrm>
              <a:off x="4285738" y="5213132"/>
              <a:ext cx="0" cy="32382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C8AC3F6-B675-4986-ABDA-3D1BD410748A}"/>
                </a:ext>
              </a:extLst>
            </p:cNvPr>
            <p:cNvCxnSpPr>
              <a:stCxn id="14" idx="1"/>
              <a:endCxn id="13" idx="3"/>
            </p:cNvCxnSpPr>
            <p:nvPr/>
          </p:nvCxnSpPr>
          <p:spPr>
            <a:xfrm flipH="1">
              <a:off x="5476777" y="5820217"/>
              <a:ext cx="10985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xmlns="" id="{411ADAE8-F905-4FBE-BBD2-80D315AFFD6D}"/>
                </a:ext>
              </a:extLst>
            </p:cNvPr>
            <p:cNvCxnSpPr>
              <a:stCxn id="9" idx="3"/>
              <a:endCxn id="14" idx="0"/>
            </p:cNvCxnSpPr>
            <p:nvPr/>
          </p:nvCxnSpPr>
          <p:spPr>
            <a:xfrm>
              <a:off x="7055442" y="2786329"/>
              <a:ext cx="554404" cy="2750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0B2D8B7E-FA42-4B43-8DC9-5BC3AE275045}"/>
                </a:ext>
              </a:extLst>
            </p:cNvPr>
            <p:cNvCxnSpPr>
              <a:endCxn id="12" idx="3"/>
            </p:cNvCxnSpPr>
            <p:nvPr/>
          </p:nvCxnSpPr>
          <p:spPr>
            <a:xfrm flipH="1">
              <a:off x="5476777" y="4929867"/>
              <a:ext cx="21330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xmlns="" id="{6FB6D05D-67B8-42A5-976D-959AE41F635D}"/>
                </a:ext>
              </a:extLst>
            </p:cNvPr>
            <p:cNvCxnSpPr>
              <a:stCxn id="8" idx="1"/>
              <a:endCxn id="14" idx="2"/>
            </p:cNvCxnSpPr>
            <p:nvPr/>
          </p:nvCxnSpPr>
          <p:spPr>
            <a:xfrm rot="10800000" flipH="1" flipV="1">
              <a:off x="1125094" y="2798722"/>
              <a:ext cx="6484752" cy="3304760"/>
            </a:xfrm>
            <a:prstGeom prst="bentConnector4">
              <a:avLst>
                <a:gd name="adj1" fmla="val -3525"/>
                <a:gd name="adj2" fmla="val 11126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24EE68E7-B6E0-4900-9FDE-F01006D4C4D6}"/>
                </a:ext>
              </a:extLst>
            </p:cNvPr>
            <p:cNvCxnSpPr>
              <a:endCxn id="12" idx="1"/>
            </p:cNvCxnSpPr>
            <p:nvPr/>
          </p:nvCxnSpPr>
          <p:spPr>
            <a:xfrm>
              <a:off x="899244" y="4929867"/>
              <a:ext cx="2195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451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40CA9BEE-839A-4B69-9992-0B028F7B2475}"/>
              </a:ext>
            </a:extLst>
          </p:cNvPr>
          <p:cNvSpPr/>
          <p:nvPr/>
        </p:nvSpPr>
        <p:spPr>
          <a:xfrm>
            <a:off x="1125094" y="2515457"/>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sp>
        <p:nvSpPr>
          <p:cNvPr id="7" name="Rectangle 3">
            <a:extLst>
              <a:ext uri="{FF2B5EF4-FFF2-40B4-BE49-F238E27FC236}">
                <a16:creationId xmlns:a16="http://schemas.microsoft.com/office/drawing/2014/main" xmlns="" id="{89016D7C-9A71-4FE1-974E-61EFE660D8E2}"/>
              </a:ext>
            </a:extLst>
          </p:cNvPr>
          <p:cNvSpPr txBox="1">
            <a:spLocks noChangeArrowheads="1"/>
          </p:cNvSpPr>
          <p:nvPr/>
        </p:nvSpPr>
        <p:spPr>
          <a:xfrm>
            <a:off x="291271" y="3808287"/>
            <a:ext cx="8512864" cy="1071826"/>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ESP</a:t>
            </a:r>
            <a:r>
              <a:rPr lang="zh-CN" altLang="en-US" dirty="0"/>
              <a:t>规定了为通信提供</a:t>
            </a:r>
            <a:r>
              <a:rPr lang="zh-CN" altLang="en-US" b="1" dirty="0">
                <a:solidFill>
                  <a:srgbClr val="C00000"/>
                </a:solidFill>
              </a:rPr>
              <a:t>机密性</a:t>
            </a:r>
            <a:r>
              <a:rPr lang="zh-CN" altLang="en-US" dirty="0"/>
              <a:t>的具体方案，包括</a:t>
            </a:r>
            <a:r>
              <a:rPr lang="en-US" altLang="zh-CN" dirty="0"/>
              <a:t>ESP</a:t>
            </a:r>
            <a:r>
              <a:rPr lang="zh-CN" altLang="en-US" dirty="0"/>
              <a:t>载荷的</a:t>
            </a:r>
            <a:r>
              <a:rPr lang="zh-CN" altLang="en-US" b="1" dirty="0">
                <a:solidFill>
                  <a:srgbClr val="C00000"/>
                </a:solidFill>
              </a:rPr>
              <a:t>格式</a:t>
            </a:r>
            <a:r>
              <a:rPr lang="zh-CN" altLang="en-US" dirty="0"/>
              <a:t>、</a:t>
            </a:r>
            <a:r>
              <a:rPr lang="zh-CN" altLang="en-US" b="1" dirty="0">
                <a:solidFill>
                  <a:srgbClr val="C00000"/>
                </a:solidFill>
              </a:rPr>
              <a:t>语义</a:t>
            </a:r>
            <a:r>
              <a:rPr lang="zh-CN" altLang="en-US" dirty="0"/>
              <a:t>、</a:t>
            </a:r>
            <a:r>
              <a:rPr lang="zh-CN" altLang="en-US" b="1" dirty="0">
                <a:solidFill>
                  <a:srgbClr val="C00000"/>
                </a:solidFill>
              </a:rPr>
              <a:t>取值</a:t>
            </a:r>
            <a:r>
              <a:rPr lang="zh-CN" altLang="en-US" dirty="0"/>
              <a:t>以及</a:t>
            </a:r>
            <a:r>
              <a:rPr lang="zh-CN" altLang="en-US" b="1" dirty="0">
                <a:solidFill>
                  <a:srgbClr val="C00000"/>
                </a:solidFill>
              </a:rPr>
              <a:t>进入分组</a:t>
            </a:r>
            <a:r>
              <a:rPr lang="zh-CN" altLang="en-US" dirty="0"/>
              <a:t>和</a:t>
            </a:r>
            <a:r>
              <a:rPr lang="zh-CN" altLang="en-US" b="1" dirty="0">
                <a:solidFill>
                  <a:srgbClr val="C00000"/>
                </a:solidFill>
              </a:rPr>
              <a:t>外出分组</a:t>
            </a:r>
            <a:r>
              <a:rPr lang="zh-CN" altLang="en-US" dirty="0"/>
              <a:t>的处理过程等。</a:t>
            </a:r>
            <a:endParaRPr lang="en-US" altLang="zh-CN" dirty="0"/>
          </a:p>
        </p:txBody>
      </p:sp>
      <p:sp>
        <p:nvSpPr>
          <p:cNvPr id="8" name="Rectangle 3">
            <a:extLst>
              <a:ext uri="{FF2B5EF4-FFF2-40B4-BE49-F238E27FC236}">
                <a16:creationId xmlns:a16="http://schemas.microsoft.com/office/drawing/2014/main" xmlns="" id="{0B6CEA41-20C4-4B6A-A4C2-6EDA44EE090D}"/>
              </a:ext>
            </a:extLst>
          </p:cNvPr>
          <p:cNvSpPr txBox="1">
            <a:spLocks noChangeArrowheads="1"/>
          </p:cNvSpPr>
          <p:nvPr/>
        </p:nvSpPr>
        <p:spPr>
          <a:xfrm>
            <a:off x="291271" y="5166065"/>
            <a:ext cx="8512864" cy="103894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zh-CN" altLang="en-US" dirty="0"/>
              <a:t>为了达到</a:t>
            </a:r>
            <a:r>
              <a:rPr lang="en-US" altLang="zh-CN" dirty="0" err="1"/>
              <a:t>IPSec</a:t>
            </a:r>
            <a:r>
              <a:rPr lang="zh-CN" altLang="en-US" dirty="0"/>
              <a:t>实施的互通性，</a:t>
            </a:r>
            <a:r>
              <a:rPr lang="en-US" altLang="zh-CN" dirty="0"/>
              <a:t>ESP</a:t>
            </a:r>
            <a:r>
              <a:rPr lang="zh-CN" altLang="en-US" dirty="0"/>
              <a:t>还规定了双方必须支持的默认的</a:t>
            </a:r>
            <a:r>
              <a:rPr lang="zh-CN" altLang="en-US" b="1" dirty="0">
                <a:solidFill>
                  <a:srgbClr val="C00000"/>
                </a:solidFill>
              </a:rPr>
              <a:t>加密</a:t>
            </a:r>
            <a:r>
              <a:rPr lang="zh-CN" altLang="en-US" dirty="0"/>
              <a:t>和</a:t>
            </a:r>
            <a:r>
              <a:rPr lang="zh-CN" altLang="en-US" b="1" dirty="0">
                <a:solidFill>
                  <a:srgbClr val="C00000"/>
                </a:solidFill>
              </a:rPr>
              <a:t>鉴别算法</a:t>
            </a:r>
            <a:r>
              <a:rPr lang="zh-CN" altLang="en-US" dirty="0"/>
              <a:t>。</a:t>
            </a:r>
            <a:endParaRPr lang="en-US" altLang="zh-CN" dirty="0"/>
          </a:p>
        </p:txBody>
      </p:sp>
    </p:spTree>
    <p:extLst>
      <p:ext uri="{BB962C8B-B14F-4D97-AF65-F5344CB8AC3E}">
        <p14:creationId xmlns:p14="http://schemas.microsoft.com/office/powerpoint/2010/main" val="34655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xmlns="" id="{7C5940B6-F357-4110-BBEA-019CEDE9B73C}"/>
              </a:ext>
            </a:extLst>
          </p:cNvPr>
          <p:cNvSpPr/>
          <p:nvPr/>
        </p:nvSpPr>
        <p:spPr>
          <a:xfrm>
            <a:off x="4673364" y="250306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grpSp>
        <p:nvGrpSpPr>
          <p:cNvPr id="2" name="组合 1">
            <a:extLst>
              <a:ext uri="{FF2B5EF4-FFF2-40B4-BE49-F238E27FC236}">
                <a16:creationId xmlns:a16="http://schemas.microsoft.com/office/drawing/2014/main" xmlns="" id="{E77B9ED4-ABB8-4A4D-B381-C1EAD32D1B21}"/>
              </a:ext>
            </a:extLst>
          </p:cNvPr>
          <p:cNvGrpSpPr/>
          <p:nvPr/>
        </p:nvGrpSpPr>
        <p:grpSpPr>
          <a:xfrm>
            <a:off x="899244" y="1400618"/>
            <a:ext cx="7745099" cy="4702864"/>
            <a:chOff x="899244" y="1400618"/>
            <a:chExt cx="7745099" cy="4702864"/>
          </a:xfrm>
        </p:grpSpPr>
        <p:sp>
          <p:nvSpPr>
            <p:cNvPr id="7" name="矩形 6">
              <a:extLst>
                <a:ext uri="{FF2B5EF4-FFF2-40B4-BE49-F238E27FC236}">
                  <a16:creationId xmlns:a16="http://schemas.microsoft.com/office/drawing/2014/main" xmlns="" id="{98AF66CF-E2BA-4E97-B33E-41BE40B9A0F5}"/>
                </a:ext>
              </a:extLst>
            </p:cNvPr>
            <p:cNvSpPr/>
            <p:nvPr/>
          </p:nvSpPr>
          <p:spPr>
            <a:xfrm>
              <a:off x="3028950" y="1400618"/>
              <a:ext cx="2513576"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IPSec</a:t>
              </a:r>
              <a:r>
                <a:rPr lang="zh-CN" altLang="en-US" sz="2800" dirty="0">
                  <a:solidFill>
                    <a:schemeClr val="tx1"/>
                  </a:solidFill>
                </a:rPr>
                <a:t>体系结构</a:t>
              </a:r>
            </a:p>
          </p:txBody>
        </p:sp>
        <p:sp>
          <p:nvSpPr>
            <p:cNvPr id="8" name="矩形 7">
              <a:extLst>
                <a:ext uri="{FF2B5EF4-FFF2-40B4-BE49-F238E27FC236}">
                  <a16:creationId xmlns:a16="http://schemas.microsoft.com/office/drawing/2014/main" xmlns="" id="{931D9F48-589D-4FB5-B6C9-56872A75C56B}"/>
                </a:ext>
              </a:extLst>
            </p:cNvPr>
            <p:cNvSpPr/>
            <p:nvPr/>
          </p:nvSpPr>
          <p:spPr>
            <a:xfrm>
              <a:off x="1125094" y="2515457"/>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sp>
          <p:nvSpPr>
            <p:cNvPr id="10" name="矩形 9">
              <a:extLst>
                <a:ext uri="{FF2B5EF4-FFF2-40B4-BE49-F238E27FC236}">
                  <a16:creationId xmlns:a16="http://schemas.microsoft.com/office/drawing/2014/main" xmlns="" id="{9C514C60-4BD2-4DB3-9222-2CEC3575E25F}"/>
                </a:ext>
              </a:extLst>
            </p:cNvPr>
            <p:cNvSpPr/>
            <p:nvPr/>
          </p:nvSpPr>
          <p:spPr>
            <a:xfrm>
              <a:off x="1125094" y="3549984"/>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加密算法</a:t>
              </a:r>
            </a:p>
          </p:txBody>
        </p:sp>
        <p:sp>
          <p:nvSpPr>
            <p:cNvPr id="11" name="矩形 10">
              <a:extLst>
                <a:ext uri="{FF2B5EF4-FFF2-40B4-BE49-F238E27FC236}">
                  <a16:creationId xmlns:a16="http://schemas.microsoft.com/office/drawing/2014/main" xmlns="" id="{920EF508-0438-4935-9F39-05274D8D97EC}"/>
                </a:ext>
              </a:extLst>
            </p:cNvPr>
            <p:cNvSpPr/>
            <p:nvPr/>
          </p:nvSpPr>
          <p:spPr>
            <a:xfrm>
              <a:off x="4673364" y="354998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认证算法</a:t>
              </a:r>
            </a:p>
          </p:txBody>
        </p:sp>
        <p:sp>
          <p:nvSpPr>
            <p:cNvPr id="12" name="矩形 11">
              <a:extLst>
                <a:ext uri="{FF2B5EF4-FFF2-40B4-BE49-F238E27FC236}">
                  <a16:creationId xmlns:a16="http://schemas.microsoft.com/office/drawing/2014/main" xmlns="" id="{A2858012-2C48-48F9-BC9C-FF7B4E32DAD3}"/>
                </a:ext>
              </a:extLst>
            </p:cNvPr>
            <p:cNvSpPr/>
            <p:nvPr/>
          </p:nvSpPr>
          <p:spPr>
            <a:xfrm>
              <a:off x="3094699" y="464660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sp>
          <p:nvSpPr>
            <p:cNvPr id="13" name="矩形 12">
              <a:extLst>
                <a:ext uri="{FF2B5EF4-FFF2-40B4-BE49-F238E27FC236}">
                  <a16:creationId xmlns:a16="http://schemas.microsoft.com/office/drawing/2014/main" xmlns="" id="{D294389E-C005-44D8-B1B8-0628EA02BD41}"/>
                </a:ext>
              </a:extLst>
            </p:cNvPr>
            <p:cNvSpPr/>
            <p:nvPr/>
          </p:nvSpPr>
          <p:spPr>
            <a:xfrm>
              <a:off x="3094699" y="553695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sp>
          <p:nvSpPr>
            <p:cNvPr id="14" name="矩形 13">
              <a:extLst>
                <a:ext uri="{FF2B5EF4-FFF2-40B4-BE49-F238E27FC236}">
                  <a16:creationId xmlns:a16="http://schemas.microsoft.com/office/drawing/2014/main" xmlns="" id="{0B49B478-E817-4615-BDF9-74B8BFAA68A3}"/>
                </a:ext>
              </a:extLst>
            </p:cNvPr>
            <p:cNvSpPr/>
            <p:nvPr/>
          </p:nvSpPr>
          <p:spPr>
            <a:xfrm>
              <a:off x="6575348" y="5536952"/>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cxnSp>
          <p:nvCxnSpPr>
            <p:cNvPr id="19" name="连接符: 肘形 18">
              <a:extLst>
                <a:ext uri="{FF2B5EF4-FFF2-40B4-BE49-F238E27FC236}">
                  <a16:creationId xmlns:a16="http://schemas.microsoft.com/office/drawing/2014/main" xmlns="" id="{DBBFA78E-45C1-461E-B129-23F7B5EBD5CA}"/>
                </a:ext>
              </a:extLst>
            </p:cNvPr>
            <p:cNvCxnSpPr>
              <a:cxnSpLocks/>
              <a:stCxn id="7" idx="1"/>
              <a:endCxn id="8" idx="0"/>
            </p:cNvCxnSpPr>
            <p:nvPr/>
          </p:nvCxnSpPr>
          <p:spPr>
            <a:xfrm rot="10800000" flipV="1">
              <a:off x="2561298" y="1683883"/>
              <a:ext cx="467652" cy="8315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xmlns="" id="{4A1C5B81-DDBE-43FA-86D9-DD5DAC3F1B26}"/>
                </a:ext>
              </a:extLst>
            </p:cNvPr>
            <p:cNvCxnSpPr>
              <a:cxnSpLocks/>
              <a:stCxn id="7" idx="3"/>
              <a:endCxn id="9" idx="0"/>
            </p:cNvCxnSpPr>
            <p:nvPr/>
          </p:nvCxnSpPr>
          <p:spPr>
            <a:xfrm>
              <a:off x="5542526" y="1683883"/>
              <a:ext cx="321877" cy="8191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E905AA7-EB6A-41BB-9CF4-B92DBB56E524}"/>
                </a:ext>
              </a:extLst>
            </p:cNvPr>
            <p:cNvCxnSpPr>
              <a:stCxn id="8" idx="2"/>
              <a:endCxn id="10" idx="0"/>
            </p:cNvCxnSpPr>
            <p:nvPr/>
          </p:nvCxnSpPr>
          <p:spPr>
            <a:xfrm>
              <a:off x="2561298" y="3081987"/>
              <a:ext cx="0" cy="467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73FBEF09-3DFD-4B77-B440-E8C359F39C0D}"/>
                </a:ext>
              </a:extLst>
            </p:cNvPr>
            <p:cNvCxnSpPr>
              <a:stCxn id="9" idx="2"/>
              <a:endCxn id="11" idx="0"/>
            </p:cNvCxnSpPr>
            <p:nvPr/>
          </p:nvCxnSpPr>
          <p:spPr>
            <a:xfrm>
              <a:off x="5864403" y="3069594"/>
              <a:ext cx="0" cy="480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xmlns="" id="{35D82CA7-A27A-42F3-9FD4-557ECB484DBA}"/>
                </a:ext>
              </a:extLst>
            </p:cNvPr>
            <p:cNvCxnSpPr/>
            <p:nvPr/>
          </p:nvCxnSpPr>
          <p:spPr>
            <a:xfrm>
              <a:off x="2561297" y="3315985"/>
              <a:ext cx="2668249" cy="233999"/>
            </a:xfrm>
            <a:prstGeom prst="bentConnector3">
              <a:avLst>
                <a:gd name="adj1" fmla="val 1000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xmlns="" id="{0DE57840-9E3A-4A5B-8611-D398120EC914}"/>
                </a:ext>
              </a:extLst>
            </p:cNvPr>
            <p:cNvCxnSpPr>
              <a:cxnSpLocks/>
              <a:stCxn id="10" idx="2"/>
              <a:endCxn id="12" idx="0"/>
            </p:cNvCxnSpPr>
            <p:nvPr/>
          </p:nvCxnSpPr>
          <p:spPr>
            <a:xfrm rot="16200000" flipH="1">
              <a:off x="3158474" y="3519338"/>
              <a:ext cx="530088" cy="17244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xmlns="" id="{5A5994CE-9B5F-4E1F-AB63-A8FA9A3F58CA}"/>
                </a:ext>
              </a:extLst>
            </p:cNvPr>
            <p:cNvCxnSpPr>
              <a:stCxn id="11" idx="2"/>
              <a:endCxn id="12" idx="0"/>
            </p:cNvCxnSpPr>
            <p:nvPr/>
          </p:nvCxnSpPr>
          <p:spPr>
            <a:xfrm rot="5400000">
              <a:off x="4810027" y="3592226"/>
              <a:ext cx="530088" cy="15786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535455C0-3394-4970-8DE9-A56EAE7A0FE8}"/>
                </a:ext>
              </a:extLst>
            </p:cNvPr>
            <p:cNvCxnSpPr>
              <a:stCxn id="12" idx="2"/>
              <a:endCxn id="13" idx="0"/>
            </p:cNvCxnSpPr>
            <p:nvPr/>
          </p:nvCxnSpPr>
          <p:spPr>
            <a:xfrm>
              <a:off x="4285738" y="5213132"/>
              <a:ext cx="0" cy="32382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AEDE716-349C-4605-A8CC-3D77B54D646A}"/>
                </a:ext>
              </a:extLst>
            </p:cNvPr>
            <p:cNvCxnSpPr>
              <a:stCxn id="14" idx="1"/>
              <a:endCxn id="13" idx="3"/>
            </p:cNvCxnSpPr>
            <p:nvPr/>
          </p:nvCxnSpPr>
          <p:spPr>
            <a:xfrm flipH="1">
              <a:off x="5476777" y="5820217"/>
              <a:ext cx="10985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xmlns="" id="{61EFD552-62C5-4508-AF7E-D4167DB60F2A}"/>
                </a:ext>
              </a:extLst>
            </p:cNvPr>
            <p:cNvCxnSpPr>
              <a:stCxn id="9" idx="3"/>
              <a:endCxn id="14" idx="0"/>
            </p:cNvCxnSpPr>
            <p:nvPr/>
          </p:nvCxnSpPr>
          <p:spPr>
            <a:xfrm>
              <a:off x="7055442" y="2786329"/>
              <a:ext cx="554404" cy="2750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33DA3E9F-8DC5-42BD-BD8D-12369D9D5A32}"/>
                </a:ext>
              </a:extLst>
            </p:cNvPr>
            <p:cNvCxnSpPr>
              <a:endCxn id="12" idx="3"/>
            </p:cNvCxnSpPr>
            <p:nvPr/>
          </p:nvCxnSpPr>
          <p:spPr>
            <a:xfrm flipH="1">
              <a:off x="5476777" y="4929867"/>
              <a:ext cx="21330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xmlns="" id="{05EAA9E3-6CED-4A81-8B2B-37D105912114}"/>
                </a:ext>
              </a:extLst>
            </p:cNvPr>
            <p:cNvCxnSpPr>
              <a:stCxn id="8" idx="1"/>
              <a:endCxn id="14" idx="2"/>
            </p:cNvCxnSpPr>
            <p:nvPr/>
          </p:nvCxnSpPr>
          <p:spPr>
            <a:xfrm rot="10800000" flipH="1" flipV="1">
              <a:off x="1125094" y="2798722"/>
              <a:ext cx="6484752" cy="3304760"/>
            </a:xfrm>
            <a:prstGeom prst="bentConnector4">
              <a:avLst>
                <a:gd name="adj1" fmla="val -3525"/>
                <a:gd name="adj2" fmla="val 11126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0449626D-8089-4821-8D6F-8E2990C65A37}"/>
                </a:ext>
              </a:extLst>
            </p:cNvPr>
            <p:cNvCxnSpPr>
              <a:endCxn id="12" idx="1"/>
            </p:cNvCxnSpPr>
            <p:nvPr/>
          </p:nvCxnSpPr>
          <p:spPr>
            <a:xfrm>
              <a:off x="899244" y="4929867"/>
              <a:ext cx="2195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003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663A343C-1179-4DAF-8027-5A089708ED55}"/>
              </a:ext>
            </a:extLst>
          </p:cNvPr>
          <p:cNvSpPr txBox="1">
            <a:spLocks noChangeArrowheads="1"/>
          </p:cNvSpPr>
          <p:nvPr/>
        </p:nvSpPr>
        <p:spPr>
          <a:xfrm>
            <a:off x="291271" y="3240157"/>
            <a:ext cx="8512864" cy="1391478"/>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AH</a:t>
            </a:r>
            <a:r>
              <a:rPr lang="zh-CN" altLang="en-US" dirty="0"/>
              <a:t>协议规定了</a:t>
            </a:r>
            <a:r>
              <a:rPr lang="zh-CN" altLang="en-US" b="1" dirty="0">
                <a:solidFill>
                  <a:srgbClr val="C00000"/>
                </a:solidFill>
              </a:rPr>
              <a:t>认证</a:t>
            </a:r>
            <a:r>
              <a:rPr lang="zh-CN" altLang="en-US" dirty="0"/>
              <a:t>的应用方法，包括插入</a:t>
            </a:r>
            <a:r>
              <a:rPr lang="en-US" altLang="zh-CN" b="1" dirty="0">
                <a:solidFill>
                  <a:srgbClr val="C00000"/>
                </a:solidFill>
              </a:rPr>
              <a:t>IP</a:t>
            </a:r>
            <a:r>
              <a:rPr lang="zh-CN" altLang="en-US" b="1" dirty="0">
                <a:solidFill>
                  <a:srgbClr val="C00000"/>
                </a:solidFill>
              </a:rPr>
              <a:t>头的位置</a:t>
            </a:r>
            <a:r>
              <a:rPr lang="zh-CN" altLang="en-US" dirty="0"/>
              <a:t>、</a:t>
            </a:r>
            <a:r>
              <a:rPr lang="en-US" altLang="zh-CN" dirty="0"/>
              <a:t>AH</a:t>
            </a:r>
            <a:r>
              <a:rPr lang="zh-CN" altLang="en-US" dirty="0"/>
              <a:t>头的</a:t>
            </a:r>
            <a:r>
              <a:rPr lang="zh-CN" altLang="en-US" b="1" dirty="0">
                <a:solidFill>
                  <a:srgbClr val="C00000"/>
                </a:solidFill>
              </a:rPr>
              <a:t>语法格式</a:t>
            </a:r>
            <a:r>
              <a:rPr lang="zh-CN" altLang="en-US" dirty="0"/>
              <a:t>、各字段的</a:t>
            </a:r>
            <a:r>
              <a:rPr lang="zh-CN" altLang="en-US" b="1" dirty="0">
                <a:solidFill>
                  <a:srgbClr val="C00000"/>
                </a:solidFill>
              </a:rPr>
              <a:t>语义</a:t>
            </a:r>
            <a:r>
              <a:rPr lang="zh-CN" altLang="en-US" dirty="0"/>
              <a:t>及</a:t>
            </a:r>
            <a:r>
              <a:rPr lang="zh-CN" altLang="en-US" b="1" dirty="0">
                <a:solidFill>
                  <a:srgbClr val="C00000"/>
                </a:solidFill>
              </a:rPr>
              <a:t>取值方式</a:t>
            </a:r>
            <a:r>
              <a:rPr lang="zh-CN" altLang="en-US" dirty="0"/>
              <a:t>，以及实施</a:t>
            </a:r>
            <a:r>
              <a:rPr lang="en-US" altLang="zh-CN" dirty="0"/>
              <a:t>AH</a:t>
            </a:r>
            <a:r>
              <a:rPr lang="zh-CN" altLang="en-US" dirty="0"/>
              <a:t>时</a:t>
            </a:r>
            <a:r>
              <a:rPr lang="zh-CN" altLang="en-US" b="1" dirty="0">
                <a:solidFill>
                  <a:srgbClr val="C00000"/>
                </a:solidFill>
              </a:rPr>
              <a:t>进入和外出分组</a:t>
            </a:r>
            <a:r>
              <a:rPr lang="zh-CN" altLang="en-US" dirty="0"/>
              <a:t>的处理过程。</a:t>
            </a:r>
            <a:endParaRPr lang="en-US" altLang="zh-CN" dirty="0"/>
          </a:p>
        </p:txBody>
      </p:sp>
      <p:sp>
        <p:nvSpPr>
          <p:cNvPr id="7" name="Rectangle 3">
            <a:extLst>
              <a:ext uri="{FF2B5EF4-FFF2-40B4-BE49-F238E27FC236}">
                <a16:creationId xmlns:a16="http://schemas.microsoft.com/office/drawing/2014/main" xmlns="" id="{B95CB99C-14AF-4036-AC5B-CC5EC634C0DD}"/>
              </a:ext>
            </a:extLst>
          </p:cNvPr>
          <p:cNvSpPr txBox="1">
            <a:spLocks noChangeArrowheads="1"/>
          </p:cNvSpPr>
          <p:nvPr/>
        </p:nvSpPr>
        <p:spPr>
          <a:xfrm>
            <a:off x="291271" y="5166065"/>
            <a:ext cx="8512864" cy="103894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zh-CN" altLang="en-US" dirty="0"/>
              <a:t>为了达到</a:t>
            </a:r>
            <a:r>
              <a:rPr lang="en-US" altLang="zh-CN" dirty="0" err="1"/>
              <a:t>IPSec</a:t>
            </a:r>
            <a:r>
              <a:rPr lang="zh-CN" altLang="en-US" dirty="0"/>
              <a:t>实施的互通性，</a:t>
            </a:r>
            <a:r>
              <a:rPr lang="en-US" altLang="zh-CN" dirty="0"/>
              <a:t> AH</a:t>
            </a:r>
            <a:r>
              <a:rPr lang="zh-CN" altLang="en-US" dirty="0"/>
              <a:t>协议还规定了双方必须支持的默认的</a:t>
            </a:r>
            <a:r>
              <a:rPr lang="zh-CN" altLang="en-US" b="1" dirty="0">
                <a:solidFill>
                  <a:srgbClr val="C00000"/>
                </a:solidFill>
              </a:rPr>
              <a:t>鉴别算法</a:t>
            </a:r>
            <a:r>
              <a:rPr lang="zh-CN" altLang="en-US" dirty="0"/>
              <a:t>。</a:t>
            </a:r>
            <a:endParaRPr lang="en-US" altLang="zh-CN" dirty="0"/>
          </a:p>
        </p:txBody>
      </p:sp>
      <p:sp>
        <p:nvSpPr>
          <p:cNvPr id="8" name="矩形 7">
            <a:extLst>
              <a:ext uri="{FF2B5EF4-FFF2-40B4-BE49-F238E27FC236}">
                <a16:creationId xmlns:a16="http://schemas.microsoft.com/office/drawing/2014/main" xmlns="" id="{1F2B368C-0FE7-48CF-9D71-4DE917C5EBE0}"/>
              </a:ext>
            </a:extLst>
          </p:cNvPr>
          <p:cNvSpPr/>
          <p:nvPr/>
        </p:nvSpPr>
        <p:spPr>
          <a:xfrm>
            <a:off x="4673364" y="250306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sp>
        <p:nvSpPr>
          <p:cNvPr id="9" name="Rectangle 3">
            <a:extLst>
              <a:ext uri="{FF2B5EF4-FFF2-40B4-BE49-F238E27FC236}">
                <a16:creationId xmlns:a16="http://schemas.microsoft.com/office/drawing/2014/main" xmlns="" id="{E6072B2B-6158-4DA4-B978-7D28C8AA107F}"/>
              </a:ext>
            </a:extLst>
          </p:cNvPr>
          <p:cNvSpPr txBox="1">
            <a:spLocks noChangeArrowheads="1"/>
          </p:cNvSpPr>
          <p:nvPr/>
        </p:nvSpPr>
        <p:spPr>
          <a:xfrm>
            <a:off x="736597" y="1333934"/>
            <a:ext cx="8067538" cy="566530"/>
          </a:xfrm>
          <a:prstGeom prst="round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buNone/>
            </a:pPr>
            <a:r>
              <a:rPr lang="en-US" altLang="zh-CN" dirty="0"/>
              <a:t>ESP</a:t>
            </a:r>
            <a:r>
              <a:rPr lang="zh-CN" altLang="en-US" dirty="0"/>
              <a:t>和</a:t>
            </a:r>
            <a:r>
              <a:rPr lang="en-US" altLang="zh-CN" dirty="0"/>
              <a:t>AH</a:t>
            </a:r>
            <a:r>
              <a:rPr lang="zh-CN" altLang="en-US" dirty="0"/>
              <a:t>都可以提供认证服务，但</a:t>
            </a:r>
            <a:r>
              <a:rPr lang="en-US" altLang="zh-CN" dirty="0"/>
              <a:t>AH</a:t>
            </a:r>
            <a:r>
              <a:rPr lang="zh-CN" altLang="en-US" dirty="0"/>
              <a:t>提供的认证服务更强</a:t>
            </a:r>
            <a:endParaRPr lang="en-US" altLang="zh-CN" dirty="0"/>
          </a:p>
        </p:txBody>
      </p:sp>
    </p:spTree>
    <p:extLst>
      <p:ext uri="{BB962C8B-B14F-4D97-AF65-F5344CB8AC3E}">
        <p14:creationId xmlns:p14="http://schemas.microsoft.com/office/powerpoint/2010/main" val="301966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D294389E-C005-44D8-B1B8-0628EA02BD41}"/>
              </a:ext>
            </a:extLst>
          </p:cNvPr>
          <p:cNvSpPr/>
          <p:nvPr/>
        </p:nvSpPr>
        <p:spPr>
          <a:xfrm>
            <a:off x="3094699" y="553695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grpSp>
        <p:nvGrpSpPr>
          <p:cNvPr id="2" name="组合 1">
            <a:extLst>
              <a:ext uri="{FF2B5EF4-FFF2-40B4-BE49-F238E27FC236}">
                <a16:creationId xmlns:a16="http://schemas.microsoft.com/office/drawing/2014/main" xmlns="" id="{B996C3D2-832A-4134-BA85-C281213FD42F}"/>
              </a:ext>
            </a:extLst>
          </p:cNvPr>
          <p:cNvGrpSpPr/>
          <p:nvPr/>
        </p:nvGrpSpPr>
        <p:grpSpPr>
          <a:xfrm>
            <a:off x="899244" y="1400618"/>
            <a:ext cx="7745099" cy="4702864"/>
            <a:chOff x="899244" y="1400618"/>
            <a:chExt cx="7745099" cy="4702864"/>
          </a:xfrm>
        </p:grpSpPr>
        <p:sp>
          <p:nvSpPr>
            <p:cNvPr id="7" name="矩形 6">
              <a:extLst>
                <a:ext uri="{FF2B5EF4-FFF2-40B4-BE49-F238E27FC236}">
                  <a16:creationId xmlns:a16="http://schemas.microsoft.com/office/drawing/2014/main" xmlns="" id="{98AF66CF-E2BA-4E97-B33E-41BE40B9A0F5}"/>
                </a:ext>
              </a:extLst>
            </p:cNvPr>
            <p:cNvSpPr/>
            <p:nvPr/>
          </p:nvSpPr>
          <p:spPr>
            <a:xfrm>
              <a:off x="3028950" y="1400618"/>
              <a:ext cx="2513576"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IPSec</a:t>
              </a:r>
              <a:r>
                <a:rPr lang="zh-CN" altLang="en-US" sz="2800" dirty="0">
                  <a:solidFill>
                    <a:schemeClr val="tx1"/>
                  </a:solidFill>
                </a:rPr>
                <a:t>体系结构</a:t>
              </a:r>
            </a:p>
          </p:txBody>
        </p:sp>
        <p:sp>
          <p:nvSpPr>
            <p:cNvPr id="8" name="矩形 7">
              <a:extLst>
                <a:ext uri="{FF2B5EF4-FFF2-40B4-BE49-F238E27FC236}">
                  <a16:creationId xmlns:a16="http://schemas.microsoft.com/office/drawing/2014/main" xmlns="" id="{931D9F48-589D-4FB5-B6C9-56872A75C56B}"/>
                </a:ext>
              </a:extLst>
            </p:cNvPr>
            <p:cNvSpPr/>
            <p:nvPr/>
          </p:nvSpPr>
          <p:spPr>
            <a:xfrm>
              <a:off x="1125094" y="2515457"/>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sp>
          <p:nvSpPr>
            <p:cNvPr id="9" name="矩形 8">
              <a:extLst>
                <a:ext uri="{FF2B5EF4-FFF2-40B4-BE49-F238E27FC236}">
                  <a16:creationId xmlns:a16="http://schemas.microsoft.com/office/drawing/2014/main" xmlns="" id="{7C5940B6-F357-4110-BBEA-019CEDE9B73C}"/>
                </a:ext>
              </a:extLst>
            </p:cNvPr>
            <p:cNvSpPr/>
            <p:nvPr/>
          </p:nvSpPr>
          <p:spPr>
            <a:xfrm>
              <a:off x="4673364" y="250306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sp>
          <p:nvSpPr>
            <p:cNvPr id="10" name="矩形 9">
              <a:extLst>
                <a:ext uri="{FF2B5EF4-FFF2-40B4-BE49-F238E27FC236}">
                  <a16:creationId xmlns:a16="http://schemas.microsoft.com/office/drawing/2014/main" xmlns="" id="{9C514C60-4BD2-4DB3-9222-2CEC3575E25F}"/>
                </a:ext>
              </a:extLst>
            </p:cNvPr>
            <p:cNvSpPr/>
            <p:nvPr/>
          </p:nvSpPr>
          <p:spPr>
            <a:xfrm>
              <a:off x="1125094" y="3549984"/>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加密算法</a:t>
              </a:r>
            </a:p>
          </p:txBody>
        </p:sp>
        <p:sp>
          <p:nvSpPr>
            <p:cNvPr id="11" name="矩形 10">
              <a:extLst>
                <a:ext uri="{FF2B5EF4-FFF2-40B4-BE49-F238E27FC236}">
                  <a16:creationId xmlns:a16="http://schemas.microsoft.com/office/drawing/2014/main" xmlns="" id="{920EF508-0438-4935-9F39-05274D8D97EC}"/>
                </a:ext>
              </a:extLst>
            </p:cNvPr>
            <p:cNvSpPr/>
            <p:nvPr/>
          </p:nvSpPr>
          <p:spPr>
            <a:xfrm>
              <a:off x="4673364" y="354998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认证算法</a:t>
              </a:r>
            </a:p>
          </p:txBody>
        </p:sp>
        <p:sp>
          <p:nvSpPr>
            <p:cNvPr id="12" name="矩形 11">
              <a:extLst>
                <a:ext uri="{FF2B5EF4-FFF2-40B4-BE49-F238E27FC236}">
                  <a16:creationId xmlns:a16="http://schemas.microsoft.com/office/drawing/2014/main" xmlns="" id="{A2858012-2C48-48F9-BC9C-FF7B4E32DAD3}"/>
                </a:ext>
              </a:extLst>
            </p:cNvPr>
            <p:cNvSpPr/>
            <p:nvPr/>
          </p:nvSpPr>
          <p:spPr>
            <a:xfrm>
              <a:off x="3094699" y="464660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sp>
          <p:nvSpPr>
            <p:cNvPr id="14" name="矩形 13">
              <a:extLst>
                <a:ext uri="{FF2B5EF4-FFF2-40B4-BE49-F238E27FC236}">
                  <a16:creationId xmlns:a16="http://schemas.microsoft.com/office/drawing/2014/main" xmlns="" id="{0B49B478-E817-4615-BDF9-74B8BFAA68A3}"/>
                </a:ext>
              </a:extLst>
            </p:cNvPr>
            <p:cNvSpPr/>
            <p:nvPr/>
          </p:nvSpPr>
          <p:spPr>
            <a:xfrm>
              <a:off x="6575348" y="5536952"/>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cxnSp>
          <p:nvCxnSpPr>
            <p:cNvPr id="19" name="连接符: 肘形 18">
              <a:extLst>
                <a:ext uri="{FF2B5EF4-FFF2-40B4-BE49-F238E27FC236}">
                  <a16:creationId xmlns:a16="http://schemas.microsoft.com/office/drawing/2014/main" xmlns="" id="{DBBFA78E-45C1-461E-B129-23F7B5EBD5CA}"/>
                </a:ext>
              </a:extLst>
            </p:cNvPr>
            <p:cNvCxnSpPr>
              <a:cxnSpLocks/>
              <a:stCxn id="7" idx="1"/>
              <a:endCxn id="8" idx="0"/>
            </p:cNvCxnSpPr>
            <p:nvPr/>
          </p:nvCxnSpPr>
          <p:spPr>
            <a:xfrm rot="10800000" flipV="1">
              <a:off x="2561298" y="1683883"/>
              <a:ext cx="467652" cy="8315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xmlns="" id="{4A1C5B81-DDBE-43FA-86D9-DD5DAC3F1B26}"/>
                </a:ext>
              </a:extLst>
            </p:cNvPr>
            <p:cNvCxnSpPr>
              <a:cxnSpLocks/>
              <a:stCxn id="7" idx="3"/>
              <a:endCxn id="9" idx="0"/>
            </p:cNvCxnSpPr>
            <p:nvPr/>
          </p:nvCxnSpPr>
          <p:spPr>
            <a:xfrm>
              <a:off x="5542526" y="1683883"/>
              <a:ext cx="321877" cy="8191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E905AA7-EB6A-41BB-9CF4-B92DBB56E524}"/>
                </a:ext>
              </a:extLst>
            </p:cNvPr>
            <p:cNvCxnSpPr>
              <a:stCxn id="8" idx="2"/>
              <a:endCxn id="10" idx="0"/>
            </p:cNvCxnSpPr>
            <p:nvPr/>
          </p:nvCxnSpPr>
          <p:spPr>
            <a:xfrm>
              <a:off x="2561298" y="3081987"/>
              <a:ext cx="0" cy="467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73FBEF09-3DFD-4B77-B440-E8C359F39C0D}"/>
                </a:ext>
              </a:extLst>
            </p:cNvPr>
            <p:cNvCxnSpPr>
              <a:stCxn id="9" idx="2"/>
              <a:endCxn id="11" idx="0"/>
            </p:cNvCxnSpPr>
            <p:nvPr/>
          </p:nvCxnSpPr>
          <p:spPr>
            <a:xfrm>
              <a:off x="5864403" y="3069594"/>
              <a:ext cx="0" cy="480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xmlns="" id="{35D82CA7-A27A-42F3-9FD4-557ECB484DBA}"/>
                </a:ext>
              </a:extLst>
            </p:cNvPr>
            <p:cNvCxnSpPr/>
            <p:nvPr/>
          </p:nvCxnSpPr>
          <p:spPr>
            <a:xfrm>
              <a:off x="2561297" y="3315985"/>
              <a:ext cx="2668249" cy="233999"/>
            </a:xfrm>
            <a:prstGeom prst="bentConnector3">
              <a:avLst>
                <a:gd name="adj1" fmla="val 1000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xmlns="" id="{0DE57840-9E3A-4A5B-8611-D398120EC914}"/>
                </a:ext>
              </a:extLst>
            </p:cNvPr>
            <p:cNvCxnSpPr>
              <a:cxnSpLocks/>
              <a:stCxn id="10" idx="2"/>
              <a:endCxn id="12" idx="0"/>
            </p:cNvCxnSpPr>
            <p:nvPr/>
          </p:nvCxnSpPr>
          <p:spPr>
            <a:xfrm rot="16200000" flipH="1">
              <a:off x="3158474" y="3519338"/>
              <a:ext cx="530088" cy="17244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xmlns="" id="{5A5994CE-9B5F-4E1F-AB63-A8FA9A3F58CA}"/>
                </a:ext>
              </a:extLst>
            </p:cNvPr>
            <p:cNvCxnSpPr>
              <a:stCxn id="11" idx="2"/>
              <a:endCxn id="12" idx="0"/>
            </p:cNvCxnSpPr>
            <p:nvPr/>
          </p:nvCxnSpPr>
          <p:spPr>
            <a:xfrm rot="5400000">
              <a:off x="4810027" y="3592226"/>
              <a:ext cx="530088" cy="15786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535455C0-3394-4970-8DE9-A56EAE7A0FE8}"/>
                </a:ext>
              </a:extLst>
            </p:cNvPr>
            <p:cNvCxnSpPr>
              <a:stCxn id="12" idx="2"/>
              <a:endCxn id="13" idx="0"/>
            </p:cNvCxnSpPr>
            <p:nvPr/>
          </p:nvCxnSpPr>
          <p:spPr>
            <a:xfrm>
              <a:off x="4285738" y="5213132"/>
              <a:ext cx="0" cy="32382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AEDE716-349C-4605-A8CC-3D77B54D646A}"/>
                </a:ext>
              </a:extLst>
            </p:cNvPr>
            <p:cNvCxnSpPr>
              <a:stCxn id="14" idx="1"/>
              <a:endCxn id="13" idx="3"/>
            </p:cNvCxnSpPr>
            <p:nvPr/>
          </p:nvCxnSpPr>
          <p:spPr>
            <a:xfrm flipH="1">
              <a:off x="5476777" y="5820217"/>
              <a:ext cx="10985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xmlns="" id="{61EFD552-62C5-4508-AF7E-D4167DB60F2A}"/>
                </a:ext>
              </a:extLst>
            </p:cNvPr>
            <p:cNvCxnSpPr>
              <a:stCxn id="9" idx="3"/>
              <a:endCxn id="14" idx="0"/>
            </p:cNvCxnSpPr>
            <p:nvPr/>
          </p:nvCxnSpPr>
          <p:spPr>
            <a:xfrm>
              <a:off x="7055442" y="2786329"/>
              <a:ext cx="554404" cy="2750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33DA3E9F-8DC5-42BD-BD8D-12369D9D5A32}"/>
                </a:ext>
              </a:extLst>
            </p:cNvPr>
            <p:cNvCxnSpPr>
              <a:endCxn id="12" idx="3"/>
            </p:cNvCxnSpPr>
            <p:nvPr/>
          </p:nvCxnSpPr>
          <p:spPr>
            <a:xfrm flipH="1">
              <a:off x="5476777" y="4929867"/>
              <a:ext cx="21330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xmlns="" id="{05EAA9E3-6CED-4A81-8B2B-37D105912114}"/>
                </a:ext>
              </a:extLst>
            </p:cNvPr>
            <p:cNvCxnSpPr>
              <a:stCxn id="8" idx="1"/>
              <a:endCxn id="14" idx="2"/>
            </p:cNvCxnSpPr>
            <p:nvPr/>
          </p:nvCxnSpPr>
          <p:spPr>
            <a:xfrm rot="10800000" flipH="1" flipV="1">
              <a:off x="1125094" y="2798722"/>
              <a:ext cx="6484752" cy="3304760"/>
            </a:xfrm>
            <a:prstGeom prst="bentConnector4">
              <a:avLst>
                <a:gd name="adj1" fmla="val -3525"/>
                <a:gd name="adj2" fmla="val 11126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0449626D-8089-4821-8D6F-8E2990C65A37}"/>
                </a:ext>
              </a:extLst>
            </p:cNvPr>
            <p:cNvCxnSpPr>
              <a:endCxn id="12" idx="1"/>
            </p:cNvCxnSpPr>
            <p:nvPr/>
          </p:nvCxnSpPr>
          <p:spPr>
            <a:xfrm>
              <a:off x="899244" y="4929867"/>
              <a:ext cx="2195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81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80BE756B-223E-4817-9CE8-EC1BBD403B34}"/>
              </a:ext>
            </a:extLst>
          </p:cNvPr>
          <p:cNvSpPr txBox="1">
            <a:spLocks noChangeArrowheads="1"/>
          </p:cNvSpPr>
          <p:nvPr/>
        </p:nvSpPr>
        <p:spPr>
          <a:xfrm>
            <a:off x="673086" y="3289467"/>
            <a:ext cx="7225304" cy="1531012"/>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IKE</a:t>
            </a:r>
            <a:r>
              <a:rPr lang="zh-CN" altLang="en-US" dirty="0"/>
              <a:t>协议是目前</a:t>
            </a:r>
            <a:r>
              <a:rPr lang="en-US" altLang="zh-CN" dirty="0" err="1"/>
              <a:t>IPSec</a:t>
            </a:r>
            <a:r>
              <a:rPr lang="zh-CN" altLang="en-US" dirty="0"/>
              <a:t>唯一的、正式确定的</a:t>
            </a:r>
            <a:r>
              <a:rPr lang="zh-CN" altLang="en-US" b="1" dirty="0">
                <a:solidFill>
                  <a:srgbClr val="C00000"/>
                </a:solidFill>
              </a:rPr>
              <a:t>密钥交换</a:t>
            </a:r>
            <a:r>
              <a:rPr lang="zh-CN" altLang="en-US" dirty="0"/>
              <a:t>协议，为</a:t>
            </a:r>
            <a:r>
              <a:rPr lang="en-US" altLang="zh-CN" dirty="0"/>
              <a:t>AH</a:t>
            </a:r>
            <a:r>
              <a:rPr lang="zh-CN" altLang="en-US" dirty="0"/>
              <a:t>和</a:t>
            </a:r>
            <a:r>
              <a:rPr lang="en-US" altLang="zh-CN" dirty="0"/>
              <a:t>ESP</a:t>
            </a:r>
            <a:r>
              <a:rPr lang="zh-CN" altLang="en-US" dirty="0"/>
              <a:t>提供密钥交换支持，同时也支持其他机制，如</a:t>
            </a:r>
            <a:r>
              <a:rPr lang="zh-CN" altLang="en-US" b="1" dirty="0">
                <a:solidFill>
                  <a:srgbClr val="C00000"/>
                </a:solidFill>
              </a:rPr>
              <a:t>密钥协商</a:t>
            </a:r>
            <a:r>
              <a:rPr lang="zh-CN" altLang="en-US" dirty="0"/>
              <a:t>。</a:t>
            </a:r>
            <a:endParaRPr lang="en-US" altLang="zh-CN" dirty="0"/>
          </a:p>
        </p:txBody>
      </p:sp>
      <p:sp>
        <p:nvSpPr>
          <p:cNvPr id="8" name="矩形 7">
            <a:extLst>
              <a:ext uri="{FF2B5EF4-FFF2-40B4-BE49-F238E27FC236}">
                <a16:creationId xmlns:a16="http://schemas.microsoft.com/office/drawing/2014/main" xmlns="" id="{D1187A49-B9DB-4FBE-A4E6-EC64B906654C}"/>
              </a:ext>
            </a:extLst>
          </p:cNvPr>
          <p:cNvSpPr/>
          <p:nvPr/>
        </p:nvSpPr>
        <p:spPr>
          <a:xfrm>
            <a:off x="3094699" y="553695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spTree>
    <p:extLst>
      <p:ext uri="{BB962C8B-B14F-4D97-AF65-F5344CB8AC3E}">
        <p14:creationId xmlns:p14="http://schemas.microsoft.com/office/powerpoint/2010/main" val="93690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xmlns="" id="{0B49B478-E817-4615-BDF9-74B8BFAA68A3}"/>
              </a:ext>
            </a:extLst>
          </p:cNvPr>
          <p:cNvSpPr/>
          <p:nvPr/>
        </p:nvSpPr>
        <p:spPr>
          <a:xfrm>
            <a:off x="6575348" y="5536952"/>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grpSp>
        <p:nvGrpSpPr>
          <p:cNvPr id="2" name="组合 1">
            <a:extLst>
              <a:ext uri="{FF2B5EF4-FFF2-40B4-BE49-F238E27FC236}">
                <a16:creationId xmlns:a16="http://schemas.microsoft.com/office/drawing/2014/main" xmlns="" id="{862E54DE-EBEC-4994-A21E-CAD1E6A39F2C}"/>
              </a:ext>
            </a:extLst>
          </p:cNvPr>
          <p:cNvGrpSpPr/>
          <p:nvPr/>
        </p:nvGrpSpPr>
        <p:grpSpPr>
          <a:xfrm>
            <a:off x="899244" y="1400618"/>
            <a:ext cx="6710602" cy="4702864"/>
            <a:chOff x="899244" y="1400618"/>
            <a:chExt cx="6710602" cy="4702864"/>
          </a:xfrm>
        </p:grpSpPr>
        <p:sp>
          <p:nvSpPr>
            <p:cNvPr id="7" name="矩形 6">
              <a:extLst>
                <a:ext uri="{FF2B5EF4-FFF2-40B4-BE49-F238E27FC236}">
                  <a16:creationId xmlns:a16="http://schemas.microsoft.com/office/drawing/2014/main" xmlns="" id="{98AF66CF-E2BA-4E97-B33E-41BE40B9A0F5}"/>
                </a:ext>
              </a:extLst>
            </p:cNvPr>
            <p:cNvSpPr/>
            <p:nvPr/>
          </p:nvSpPr>
          <p:spPr>
            <a:xfrm>
              <a:off x="3028950" y="1400618"/>
              <a:ext cx="2513576"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IPSec</a:t>
              </a:r>
              <a:r>
                <a:rPr lang="zh-CN" altLang="en-US" sz="2800" dirty="0">
                  <a:solidFill>
                    <a:schemeClr val="tx1"/>
                  </a:solidFill>
                </a:rPr>
                <a:t>体系结构</a:t>
              </a:r>
            </a:p>
          </p:txBody>
        </p:sp>
        <p:sp>
          <p:nvSpPr>
            <p:cNvPr id="8" name="矩形 7">
              <a:extLst>
                <a:ext uri="{FF2B5EF4-FFF2-40B4-BE49-F238E27FC236}">
                  <a16:creationId xmlns:a16="http://schemas.microsoft.com/office/drawing/2014/main" xmlns="" id="{931D9F48-589D-4FB5-B6C9-56872A75C56B}"/>
                </a:ext>
              </a:extLst>
            </p:cNvPr>
            <p:cNvSpPr/>
            <p:nvPr/>
          </p:nvSpPr>
          <p:spPr>
            <a:xfrm>
              <a:off x="1125094" y="2515457"/>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sp>
          <p:nvSpPr>
            <p:cNvPr id="9" name="矩形 8">
              <a:extLst>
                <a:ext uri="{FF2B5EF4-FFF2-40B4-BE49-F238E27FC236}">
                  <a16:creationId xmlns:a16="http://schemas.microsoft.com/office/drawing/2014/main" xmlns="" id="{7C5940B6-F357-4110-BBEA-019CEDE9B73C}"/>
                </a:ext>
              </a:extLst>
            </p:cNvPr>
            <p:cNvSpPr/>
            <p:nvPr/>
          </p:nvSpPr>
          <p:spPr>
            <a:xfrm>
              <a:off x="4673364" y="250306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sp>
          <p:nvSpPr>
            <p:cNvPr id="10" name="矩形 9">
              <a:extLst>
                <a:ext uri="{FF2B5EF4-FFF2-40B4-BE49-F238E27FC236}">
                  <a16:creationId xmlns:a16="http://schemas.microsoft.com/office/drawing/2014/main" xmlns="" id="{9C514C60-4BD2-4DB3-9222-2CEC3575E25F}"/>
                </a:ext>
              </a:extLst>
            </p:cNvPr>
            <p:cNvSpPr/>
            <p:nvPr/>
          </p:nvSpPr>
          <p:spPr>
            <a:xfrm>
              <a:off x="1125094" y="3549984"/>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加密算法</a:t>
              </a:r>
            </a:p>
          </p:txBody>
        </p:sp>
        <p:sp>
          <p:nvSpPr>
            <p:cNvPr id="11" name="矩形 10">
              <a:extLst>
                <a:ext uri="{FF2B5EF4-FFF2-40B4-BE49-F238E27FC236}">
                  <a16:creationId xmlns:a16="http://schemas.microsoft.com/office/drawing/2014/main" xmlns="" id="{920EF508-0438-4935-9F39-05274D8D97EC}"/>
                </a:ext>
              </a:extLst>
            </p:cNvPr>
            <p:cNvSpPr/>
            <p:nvPr/>
          </p:nvSpPr>
          <p:spPr>
            <a:xfrm>
              <a:off x="4673364" y="354998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认证算法</a:t>
              </a:r>
            </a:p>
          </p:txBody>
        </p:sp>
        <p:sp>
          <p:nvSpPr>
            <p:cNvPr id="12" name="矩形 11">
              <a:extLst>
                <a:ext uri="{FF2B5EF4-FFF2-40B4-BE49-F238E27FC236}">
                  <a16:creationId xmlns:a16="http://schemas.microsoft.com/office/drawing/2014/main" xmlns="" id="{A2858012-2C48-48F9-BC9C-FF7B4E32DAD3}"/>
                </a:ext>
              </a:extLst>
            </p:cNvPr>
            <p:cNvSpPr/>
            <p:nvPr/>
          </p:nvSpPr>
          <p:spPr>
            <a:xfrm>
              <a:off x="3094699" y="464660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sp>
          <p:nvSpPr>
            <p:cNvPr id="13" name="矩形 12">
              <a:extLst>
                <a:ext uri="{FF2B5EF4-FFF2-40B4-BE49-F238E27FC236}">
                  <a16:creationId xmlns:a16="http://schemas.microsoft.com/office/drawing/2014/main" xmlns="" id="{D294389E-C005-44D8-B1B8-0628EA02BD41}"/>
                </a:ext>
              </a:extLst>
            </p:cNvPr>
            <p:cNvSpPr/>
            <p:nvPr/>
          </p:nvSpPr>
          <p:spPr>
            <a:xfrm>
              <a:off x="3094699" y="553695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cxnSp>
          <p:nvCxnSpPr>
            <p:cNvPr id="19" name="连接符: 肘形 18">
              <a:extLst>
                <a:ext uri="{FF2B5EF4-FFF2-40B4-BE49-F238E27FC236}">
                  <a16:creationId xmlns:a16="http://schemas.microsoft.com/office/drawing/2014/main" xmlns="" id="{DBBFA78E-45C1-461E-B129-23F7B5EBD5CA}"/>
                </a:ext>
              </a:extLst>
            </p:cNvPr>
            <p:cNvCxnSpPr>
              <a:cxnSpLocks/>
              <a:stCxn id="7" idx="1"/>
              <a:endCxn id="8" idx="0"/>
            </p:cNvCxnSpPr>
            <p:nvPr/>
          </p:nvCxnSpPr>
          <p:spPr>
            <a:xfrm rot="10800000" flipV="1">
              <a:off x="2561298" y="1683883"/>
              <a:ext cx="467652" cy="8315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xmlns="" id="{4A1C5B81-DDBE-43FA-86D9-DD5DAC3F1B26}"/>
                </a:ext>
              </a:extLst>
            </p:cNvPr>
            <p:cNvCxnSpPr>
              <a:cxnSpLocks/>
              <a:stCxn id="7" idx="3"/>
              <a:endCxn id="9" idx="0"/>
            </p:cNvCxnSpPr>
            <p:nvPr/>
          </p:nvCxnSpPr>
          <p:spPr>
            <a:xfrm>
              <a:off x="5542526" y="1683883"/>
              <a:ext cx="321877" cy="8191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E905AA7-EB6A-41BB-9CF4-B92DBB56E524}"/>
                </a:ext>
              </a:extLst>
            </p:cNvPr>
            <p:cNvCxnSpPr>
              <a:stCxn id="8" idx="2"/>
              <a:endCxn id="10" idx="0"/>
            </p:cNvCxnSpPr>
            <p:nvPr/>
          </p:nvCxnSpPr>
          <p:spPr>
            <a:xfrm>
              <a:off x="2561298" y="3081987"/>
              <a:ext cx="0" cy="467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73FBEF09-3DFD-4B77-B440-E8C359F39C0D}"/>
                </a:ext>
              </a:extLst>
            </p:cNvPr>
            <p:cNvCxnSpPr>
              <a:stCxn id="9" idx="2"/>
              <a:endCxn id="11" idx="0"/>
            </p:cNvCxnSpPr>
            <p:nvPr/>
          </p:nvCxnSpPr>
          <p:spPr>
            <a:xfrm>
              <a:off x="5864403" y="3069594"/>
              <a:ext cx="0" cy="480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xmlns="" id="{35D82CA7-A27A-42F3-9FD4-557ECB484DBA}"/>
                </a:ext>
              </a:extLst>
            </p:cNvPr>
            <p:cNvCxnSpPr/>
            <p:nvPr/>
          </p:nvCxnSpPr>
          <p:spPr>
            <a:xfrm>
              <a:off x="2561297" y="3315985"/>
              <a:ext cx="2668249" cy="233999"/>
            </a:xfrm>
            <a:prstGeom prst="bentConnector3">
              <a:avLst>
                <a:gd name="adj1" fmla="val 1000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xmlns="" id="{0DE57840-9E3A-4A5B-8611-D398120EC914}"/>
                </a:ext>
              </a:extLst>
            </p:cNvPr>
            <p:cNvCxnSpPr>
              <a:cxnSpLocks/>
              <a:stCxn id="10" idx="2"/>
              <a:endCxn id="12" idx="0"/>
            </p:cNvCxnSpPr>
            <p:nvPr/>
          </p:nvCxnSpPr>
          <p:spPr>
            <a:xfrm rot="16200000" flipH="1">
              <a:off x="3158474" y="3519338"/>
              <a:ext cx="530088" cy="17244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xmlns="" id="{5A5994CE-9B5F-4E1F-AB63-A8FA9A3F58CA}"/>
                </a:ext>
              </a:extLst>
            </p:cNvPr>
            <p:cNvCxnSpPr>
              <a:stCxn id="11" idx="2"/>
              <a:endCxn id="12" idx="0"/>
            </p:cNvCxnSpPr>
            <p:nvPr/>
          </p:nvCxnSpPr>
          <p:spPr>
            <a:xfrm rot="5400000">
              <a:off x="4810027" y="3592226"/>
              <a:ext cx="530088" cy="15786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535455C0-3394-4970-8DE9-A56EAE7A0FE8}"/>
                </a:ext>
              </a:extLst>
            </p:cNvPr>
            <p:cNvCxnSpPr>
              <a:stCxn id="12" idx="2"/>
              <a:endCxn id="13" idx="0"/>
            </p:cNvCxnSpPr>
            <p:nvPr/>
          </p:nvCxnSpPr>
          <p:spPr>
            <a:xfrm>
              <a:off x="4285738" y="5213132"/>
              <a:ext cx="0" cy="32382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AEDE716-349C-4605-A8CC-3D77B54D646A}"/>
                </a:ext>
              </a:extLst>
            </p:cNvPr>
            <p:cNvCxnSpPr>
              <a:stCxn id="14" idx="1"/>
              <a:endCxn id="13" idx="3"/>
            </p:cNvCxnSpPr>
            <p:nvPr/>
          </p:nvCxnSpPr>
          <p:spPr>
            <a:xfrm flipH="1">
              <a:off x="5476777" y="5820217"/>
              <a:ext cx="10985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xmlns="" id="{61EFD552-62C5-4508-AF7E-D4167DB60F2A}"/>
                </a:ext>
              </a:extLst>
            </p:cNvPr>
            <p:cNvCxnSpPr>
              <a:stCxn id="9" idx="3"/>
              <a:endCxn id="14" idx="0"/>
            </p:cNvCxnSpPr>
            <p:nvPr/>
          </p:nvCxnSpPr>
          <p:spPr>
            <a:xfrm>
              <a:off x="7055442" y="2786329"/>
              <a:ext cx="554404" cy="2750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33DA3E9F-8DC5-42BD-BD8D-12369D9D5A32}"/>
                </a:ext>
              </a:extLst>
            </p:cNvPr>
            <p:cNvCxnSpPr>
              <a:endCxn id="12" idx="3"/>
            </p:cNvCxnSpPr>
            <p:nvPr/>
          </p:nvCxnSpPr>
          <p:spPr>
            <a:xfrm flipH="1">
              <a:off x="5476777" y="4929867"/>
              <a:ext cx="21330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xmlns="" id="{05EAA9E3-6CED-4A81-8B2B-37D105912114}"/>
                </a:ext>
              </a:extLst>
            </p:cNvPr>
            <p:cNvCxnSpPr>
              <a:stCxn id="8" idx="1"/>
              <a:endCxn id="14" idx="2"/>
            </p:cNvCxnSpPr>
            <p:nvPr/>
          </p:nvCxnSpPr>
          <p:spPr>
            <a:xfrm rot="10800000" flipH="1" flipV="1">
              <a:off x="1125094" y="2798722"/>
              <a:ext cx="6484752" cy="3304760"/>
            </a:xfrm>
            <a:prstGeom prst="bentConnector4">
              <a:avLst>
                <a:gd name="adj1" fmla="val -3525"/>
                <a:gd name="adj2" fmla="val 11126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0449626D-8089-4821-8D6F-8E2990C65A37}"/>
                </a:ext>
              </a:extLst>
            </p:cNvPr>
            <p:cNvCxnSpPr>
              <a:endCxn id="12" idx="1"/>
            </p:cNvCxnSpPr>
            <p:nvPr/>
          </p:nvCxnSpPr>
          <p:spPr>
            <a:xfrm>
              <a:off x="899244" y="4929867"/>
              <a:ext cx="2195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128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C6800225-C4C2-4D3A-964C-C27CB4EF3DF9}"/>
              </a:ext>
            </a:extLst>
          </p:cNvPr>
          <p:cNvSpPr txBox="1">
            <a:spLocks noChangeArrowheads="1"/>
          </p:cNvSpPr>
          <p:nvPr/>
        </p:nvSpPr>
        <p:spPr>
          <a:xfrm>
            <a:off x="315568" y="1194296"/>
            <a:ext cx="8512864" cy="1071826"/>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SA</a:t>
            </a:r>
            <a:r>
              <a:rPr lang="zh-CN" altLang="en-US" dirty="0"/>
              <a:t>将</a:t>
            </a:r>
            <a:r>
              <a:rPr lang="zh-CN" altLang="en-US" b="1" dirty="0">
                <a:solidFill>
                  <a:srgbClr val="C00000"/>
                </a:solidFill>
              </a:rPr>
              <a:t>安全服务</a:t>
            </a:r>
            <a:r>
              <a:rPr lang="zh-CN" altLang="en-US" dirty="0"/>
              <a:t>、</a:t>
            </a:r>
            <a:r>
              <a:rPr lang="zh-CN" altLang="en-US" b="1" dirty="0">
                <a:solidFill>
                  <a:srgbClr val="C00000"/>
                </a:solidFill>
              </a:rPr>
              <a:t>密钥</a:t>
            </a:r>
            <a:r>
              <a:rPr lang="zh-CN" altLang="en-US" dirty="0"/>
              <a:t>和</a:t>
            </a:r>
            <a:r>
              <a:rPr lang="zh-CN" altLang="en-US" b="1" dirty="0">
                <a:solidFill>
                  <a:srgbClr val="C00000"/>
                </a:solidFill>
              </a:rPr>
              <a:t>受保护的通信数据</a:t>
            </a:r>
            <a:r>
              <a:rPr lang="zh-CN" altLang="en-US" dirty="0"/>
              <a:t>联系到一起，使得</a:t>
            </a:r>
            <a:r>
              <a:rPr lang="en-US" altLang="zh-CN" dirty="0" err="1"/>
              <a:t>IPSec</a:t>
            </a:r>
            <a:r>
              <a:rPr lang="zh-CN" altLang="en-US" dirty="0"/>
              <a:t>数据包能够正确地</a:t>
            </a:r>
            <a:r>
              <a:rPr lang="zh-CN" altLang="en-US" b="1" dirty="0">
                <a:solidFill>
                  <a:srgbClr val="C00000"/>
                </a:solidFill>
              </a:rPr>
              <a:t>封装</a:t>
            </a:r>
            <a:r>
              <a:rPr lang="zh-CN" altLang="en-US" dirty="0"/>
              <a:t>和</a:t>
            </a:r>
            <a:r>
              <a:rPr lang="zh-CN" altLang="en-US" b="1" dirty="0">
                <a:solidFill>
                  <a:srgbClr val="C00000"/>
                </a:solidFill>
              </a:rPr>
              <a:t>提取</a:t>
            </a:r>
            <a:r>
              <a:rPr lang="zh-CN" altLang="en-US" dirty="0"/>
              <a:t>。</a:t>
            </a:r>
            <a:endParaRPr lang="en-US" altLang="zh-CN" dirty="0"/>
          </a:p>
        </p:txBody>
      </p:sp>
      <p:sp>
        <p:nvSpPr>
          <p:cNvPr id="7" name="Rectangle 3">
            <a:extLst>
              <a:ext uri="{FF2B5EF4-FFF2-40B4-BE49-F238E27FC236}">
                <a16:creationId xmlns:a16="http://schemas.microsoft.com/office/drawing/2014/main" xmlns="" id="{4825398D-74DD-4BF9-9103-541496F79D3B}"/>
              </a:ext>
            </a:extLst>
          </p:cNvPr>
          <p:cNvSpPr txBox="1">
            <a:spLocks noChangeArrowheads="1"/>
          </p:cNvSpPr>
          <p:nvPr/>
        </p:nvSpPr>
        <p:spPr>
          <a:xfrm>
            <a:off x="315568" y="2552074"/>
            <a:ext cx="8512864" cy="103894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SA</a:t>
            </a:r>
            <a:r>
              <a:rPr lang="zh-CN" altLang="en-US" dirty="0"/>
              <a:t>是两个应用</a:t>
            </a:r>
            <a:r>
              <a:rPr lang="en-US" altLang="zh-CN" dirty="0" err="1"/>
              <a:t>IPSec</a:t>
            </a:r>
            <a:r>
              <a:rPr lang="zh-CN" altLang="en-US" dirty="0"/>
              <a:t>实体（主机和路由器）间的一个单向逻辑链接，决定</a:t>
            </a:r>
            <a:r>
              <a:rPr lang="zh-CN" altLang="en-US" b="1" dirty="0">
                <a:solidFill>
                  <a:srgbClr val="C00000"/>
                </a:solidFill>
              </a:rPr>
              <a:t>保护什么</a:t>
            </a:r>
            <a:r>
              <a:rPr lang="zh-CN" altLang="en-US" dirty="0"/>
              <a:t>、</a:t>
            </a:r>
            <a:r>
              <a:rPr lang="zh-CN" altLang="en-US" b="1" dirty="0">
                <a:solidFill>
                  <a:srgbClr val="C00000"/>
                </a:solidFill>
              </a:rPr>
              <a:t>如何保护</a:t>
            </a:r>
            <a:r>
              <a:rPr lang="zh-CN" altLang="en-US" dirty="0"/>
              <a:t>，以及由</a:t>
            </a:r>
            <a:r>
              <a:rPr lang="zh-CN" altLang="en-US" b="1" dirty="0">
                <a:solidFill>
                  <a:srgbClr val="C00000"/>
                </a:solidFill>
              </a:rPr>
              <a:t>谁来保护</a:t>
            </a:r>
            <a:r>
              <a:rPr lang="zh-CN" altLang="en-US" dirty="0"/>
              <a:t>通信数据。</a:t>
            </a:r>
            <a:endParaRPr lang="en-US" altLang="zh-CN" dirty="0"/>
          </a:p>
        </p:txBody>
      </p:sp>
      <p:sp>
        <p:nvSpPr>
          <p:cNvPr id="8" name="矩形 7">
            <a:extLst>
              <a:ext uri="{FF2B5EF4-FFF2-40B4-BE49-F238E27FC236}">
                <a16:creationId xmlns:a16="http://schemas.microsoft.com/office/drawing/2014/main" xmlns="" id="{2FD822C6-6970-4CE5-8B24-060FE64374E8}"/>
              </a:ext>
            </a:extLst>
          </p:cNvPr>
          <p:cNvSpPr/>
          <p:nvPr/>
        </p:nvSpPr>
        <p:spPr>
          <a:xfrm>
            <a:off x="6575348" y="5536952"/>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sp>
        <p:nvSpPr>
          <p:cNvPr id="9" name="Rectangle 3">
            <a:extLst>
              <a:ext uri="{FF2B5EF4-FFF2-40B4-BE49-F238E27FC236}">
                <a16:creationId xmlns:a16="http://schemas.microsoft.com/office/drawing/2014/main" xmlns="" id="{40D7679F-466C-4C55-BD83-15E74C506129}"/>
              </a:ext>
            </a:extLst>
          </p:cNvPr>
          <p:cNvSpPr txBox="1">
            <a:spLocks noChangeArrowheads="1"/>
          </p:cNvSpPr>
          <p:nvPr/>
        </p:nvSpPr>
        <p:spPr>
          <a:xfrm>
            <a:off x="296966" y="3876967"/>
            <a:ext cx="8512864" cy="103894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SA</a:t>
            </a:r>
            <a:r>
              <a:rPr lang="zh-CN" altLang="en-US" dirty="0"/>
              <a:t>规定了用来保护数据包安全的</a:t>
            </a:r>
            <a:r>
              <a:rPr lang="en-US" altLang="zh-CN" b="1" dirty="0" err="1">
                <a:solidFill>
                  <a:srgbClr val="C00000"/>
                </a:solidFill>
              </a:rPr>
              <a:t>IPSec</a:t>
            </a:r>
            <a:r>
              <a:rPr lang="zh-CN" altLang="en-US" b="1" dirty="0">
                <a:solidFill>
                  <a:srgbClr val="C00000"/>
                </a:solidFill>
              </a:rPr>
              <a:t>协议</a:t>
            </a:r>
            <a:r>
              <a:rPr lang="zh-CN" altLang="en-US" dirty="0"/>
              <a:t>、</a:t>
            </a:r>
            <a:r>
              <a:rPr lang="zh-CN" altLang="en-US" b="1" dirty="0">
                <a:solidFill>
                  <a:srgbClr val="C00000"/>
                </a:solidFill>
              </a:rPr>
              <a:t>转换方式</a:t>
            </a:r>
            <a:r>
              <a:rPr lang="zh-CN" altLang="en-US" dirty="0"/>
              <a:t>、</a:t>
            </a:r>
            <a:r>
              <a:rPr lang="zh-CN" altLang="en-US" b="1" dirty="0">
                <a:solidFill>
                  <a:srgbClr val="C00000"/>
                </a:solidFill>
              </a:rPr>
              <a:t>密钥</a:t>
            </a:r>
            <a:r>
              <a:rPr lang="zh-CN" altLang="en-US" dirty="0"/>
              <a:t>以及密钥的</a:t>
            </a:r>
            <a:r>
              <a:rPr lang="zh-CN" altLang="en-US" b="1" dirty="0">
                <a:solidFill>
                  <a:srgbClr val="C00000"/>
                </a:solidFill>
              </a:rPr>
              <a:t>有效存在时间</a:t>
            </a:r>
            <a:r>
              <a:rPr lang="zh-CN" altLang="en-US" dirty="0"/>
              <a:t>等。</a:t>
            </a:r>
            <a:endParaRPr lang="en-US" altLang="zh-CN" dirty="0"/>
          </a:p>
        </p:txBody>
      </p:sp>
    </p:spTree>
    <p:extLst>
      <p:ext uri="{BB962C8B-B14F-4D97-AF65-F5344CB8AC3E}">
        <p14:creationId xmlns:p14="http://schemas.microsoft.com/office/powerpoint/2010/main" val="101381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xmlns="" id="{20BBC970-A2D9-441A-8B89-F9E1FFD7959B}"/>
              </a:ext>
            </a:extLst>
          </p:cNvPr>
          <p:cNvGrpSpPr/>
          <p:nvPr/>
        </p:nvGrpSpPr>
        <p:grpSpPr>
          <a:xfrm>
            <a:off x="278572" y="337241"/>
            <a:ext cx="8730498" cy="6206390"/>
            <a:chOff x="278572" y="337241"/>
            <a:chExt cx="8730498" cy="6206390"/>
          </a:xfrm>
        </p:grpSpPr>
        <p:pic>
          <p:nvPicPr>
            <p:cNvPr id="10" name="图片 9">
              <a:extLst>
                <a:ext uri="{FF2B5EF4-FFF2-40B4-BE49-F238E27FC236}">
                  <a16:creationId xmlns:a16="http://schemas.microsoft.com/office/drawing/2014/main" xmlns="" id="{A5685EA1-9935-4A28-B105-BC4270E3F0D3}"/>
                </a:ext>
              </a:extLst>
            </p:cNvPr>
            <p:cNvPicPr>
              <a:picLocks noChangeAspect="1"/>
            </p:cNvPicPr>
            <p:nvPr/>
          </p:nvPicPr>
          <p:blipFill rotWithShape="1">
            <a:blip r:embed="rId2"/>
            <a:srcRect r="61831"/>
            <a:stretch/>
          </p:blipFill>
          <p:spPr>
            <a:xfrm>
              <a:off x="278572" y="1727786"/>
              <a:ext cx="3185419" cy="4101896"/>
            </a:xfrm>
            <a:prstGeom prst="rect">
              <a:avLst/>
            </a:prstGeom>
          </p:spPr>
        </p:pic>
        <p:sp>
          <p:nvSpPr>
            <p:cNvPr id="11" name="圆角矩形标注 12">
              <a:extLst>
                <a:ext uri="{FF2B5EF4-FFF2-40B4-BE49-F238E27FC236}">
                  <a16:creationId xmlns:a16="http://schemas.microsoft.com/office/drawing/2014/main" xmlns="" id="{197C82AE-0E2D-4FC9-A644-0875FCC772E5}"/>
                </a:ext>
              </a:extLst>
            </p:cNvPr>
            <p:cNvSpPr/>
            <p:nvPr/>
          </p:nvSpPr>
          <p:spPr>
            <a:xfrm>
              <a:off x="3757499" y="5115733"/>
              <a:ext cx="4919959" cy="1427898"/>
            </a:xfrm>
            <a:prstGeom prst="wedgeRoundRectCallout">
              <a:avLst>
                <a:gd name="adj1" fmla="val -57366"/>
                <a:gd name="adj2" fmla="val -9089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dirty="0" err="1">
                  <a:solidFill>
                    <a:schemeClr val="tx1"/>
                  </a:solidFill>
                </a:rPr>
                <a:t>IPSec</a:t>
              </a:r>
              <a:r>
                <a:rPr lang="zh-CN" altLang="en-US" sz="2400" dirty="0">
                  <a:solidFill>
                    <a:schemeClr val="tx1"/>
                  </a:solidFill>
                </a:rPr>
                <a:t>：为在不可信的网络上的</a:t>
              </a:r>
              <a:r>
                <a:rPr lang="en-US" altLang="zh-CN" sz="2400" dirty="0">
                  <a:solidFill>
                    <a:schemeClr val="tx1"/>
                  </a:solidFill>
                </a:rPr>
                <a:t>IP</a:t>
              </a:r>
              <a:r>
                <a:rPr lang="zh-CN" altLang="en-US" sz="2400" dirty="0">
                  <a:solidFill>
                    <a:schemeClr val="tx1"/>
                  </a:solidFill>
                </a:rPr>
                <a:t>数据包传输提供了一个安全框架，保证</a:t>
              </a:r>
              <a:r>
                <a:rPr lang="en-US" altLang="zh-CN" sz="2400" dirty="0">
                  <a:solidFill>
                    <a:schemeClr val="tx1"/>
                  </a:solidFill>
                </a:rPr>
                <a:t>IP</a:t>
              </a:r>
              <a:r>
                <a:rPr lang="zh-CN" altLang="en-US" sz="2400" dirty="0">
                  <a:solidFill>
                    <a:schemeClr val="tx1"/>
                  </a:solidFill>
                </a:rPr>
                <a:t>协议及上层协议的安全性。</a:t>
              </a:r>
            </a:p>
          </p:txBody>
        </p:sp>
        <p:sp>
          <p:nvSpPr>
            <p:cNvPr id="12" name="圆角矩形标注 13">
              <a:extLst>
                <a:ext uri="{FF2B5EF4-FFF2-40B4-BE49-F238E27FC236}">
                  <a16:creationId xmlns:a16="http://schemas.microsoft.com/office/drawing/2014/main" xmlns="" id="{16DB2415-71FD-42F9-B710-4535F88DF090}"/>
                </a:ext>
              </a:extLst>
            </p:cNvPr>
            <p:cNvSpPr/>
            <p:nvPr/>
          </p:nvSpPr>
          <p:spPr>
            <a:xfrm>
              <a:off x="4089111" y="2395330"/>
              <a:ext cx="4919959" cy="1619149"/>
            </a:xfrm>
            <a:prstGeom prst="wedgeRoundRectCallout">
              <a:avLst>
                <a:gd name="adj1" fmla="val -64102"/>
                <a:gd name="adj2" fmla="val 4018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dirty="0">
                  <a:solidFill>
                    <a:schemeClr val="tx1"/>
                  </a:solidFill>
                </a:rPr>
                <a:t>SSL</a:t>
              </a:r>
              <a:r>
                <a:rPr lang="zh-CN" altLang="en-US" sz="2400" dirty="0">
                  <a:solidFill>
                    <a:schemeClr val="tx1"/>
                  </a:solidFill>
                </a:rPr>
                <a:t>（</a:t>
              </a:r>
              <a:r>
                <a:rPr lang="en-US" altLang="zh-CN" sz="2400" dirty="0">
                  <a:solidFill>
                    <a:schemeClr val="tx1"/>
                  </a:solidFill>
                </a:rPr>
                <a:t>Secure Socket Layer</a:t>
              </a:r>
              <a:r>
                <a:rPr lang="zh-CN" altLang="en-US" sz="2400" dirty="0">
                  <a:solidFill>
                    <a:schemeClr val="tx1"/>
                  </a:solidFill>
                </a:rPr>
                <a:t>）：用于</a:t>
              </a:r>
              <a:r>
                <a:rPr lang="en-US" altLang="zh-CN" sz="2400" dirty="0">
                  <a:solidFill>
                    <a:schemeClr val="tx1"/>
                  </a:solidFill>
                </a:rPr>
                <a:t>HTTP</a:t>
              </a:r>
              <a:r>
                <a:rPr lang="zh-CN" altLang="en-US" sz="2400" dirty="0">
                  <a:solidFill>
                    <a:schemeClr val="tx1"/>
                  </a:solidFill>
                </a:rPr>
                <a:t>协议加密的安全传输协议，为</a:t>
              </a:r>
              <a:r>
                <a:rPr lang="en-US" altLang="zh-CN" sz="2400" dirty="0">
                  <a:solidFill>
                    <a:schemeClr val="tx1"/>
                  </a:solidFill>
                </a:rPr>
                <a:t>TCP</a:t>
              </a:r>
              <a:r>
                <a:rPr lang="zh-CN" altLang="en-US" sz="2400" dirty="0">
                  <a:solidFill>
                    <a:schemeClr val="tx1"/>
                  </a:solidFill>
                </a:rPr>
                <a:t>提供可靠的端对端安全服务。</a:t>
              </a:r>
            </a:p>
          </p:txBody>
        </p:sp>
        <p:sp>
          <p:nvSpPr>
            <p:cNvPr id="13" name="圆角矩形标注 14">
              <a:extLst>
                <a:ext uri="{FF2B5EF4-FFF2-40B4-BE49-F238E27FC236}">
                  <a16:creationId xmlns:a16="http://schemas.microsoft.com/office/drawing/2014/main" xmlns="" id="{EF3F9B32-B18E-4A99-82B2-3F99E862828F}"/>
                </a:ext>
              </a:extLst>
            </p:cNvPr>
            <p:cNvSpPr/>
            <p:nvPr/>
          </p:nvSpPr>
          <p:spPr>
            <a:xfrm>
              <a:off x="3463991" y="337241"/>
              <a:ext cx="5213467" cy="1427898"/>
            </a:xfrm>
            <a:prstGeom prst="wedgeRoundRectCallout">
              <a:avLst>
                <a:gd name="adj1" fmla="val -51064"/>
                <a:gd name="adj2" fmla="val 8252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dirty="0">
                  <a:solidFill>
                    <a:schemeClr val="tx1"/>
                  </a:solidFill>
                </a:rPr>
                <a:t>SSH</a:t>
              </a:r>
              <a:r>
                <a:rPr lang="zh-CN" altLang="en-US" sz="2400" dirty="0">
                  <a:solidFill>
                    <a:schemeClr val="tx1"/>
                  </a:solidFill>
                </a:rPr>
                <a:t>（</a:t>
              </a:r>
              <a:r>
                <a:rPr lang="en-US" altLang="zh-CN" sz="2400" dirty="0">
                  <a:solidFill>
                    <a:schemeClr val="tx1"/>
                  </a:solidFill>
                </a:rPr>
                <a:t>Secure Shell</a:t>
              </a:r>
              <a:r>
                <a:rPr lang="zh-CN" altLang="en-US" sz="2400" dirty="0">
                  <a:solidFill>
                    <a:schemeClr val="tx1"/>
                  </a:solidFill>
                </a:rPr>
                <a:t>）：远程登录安全协议，由芬兰赫尔辛基大学开发，它提供了一条安全的远程登录通道。</a:t>
              </a:r>
            </a:p>
          </p:txBody>
        </p:sp>
      </p:grpSp>
    </p:spTree>
    <p:extLst>
      <p:ext uri="{BB962C8B-B14F-4D97-AF65-F5344CB8AC3E}">
        <p14:creationId xmlns:p14="http://schemas.microsoft.com/office/powerpoint/2010/main" val="184833887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A2858012-2C48-48F9-BC9C-FF7B4E32DAD3}"/>
              </a:ext>
            </a:extLst>
          </p:cNvPr>
          <p:cNvSpPr/>
          <p:nvPr/>
        </p:nvSpPr>
        <p:spPr>
          <a:xfrm>
            <a:off x="3094699" y="464660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grpSp>
        <p:nvGrpSpPr>
          <p:cNvPr id="2" name="组合 1">
            <a:extLst>
              <a:ext uri="{FF2B5EF4-FFF2-40B4-BE49-F238E27FC236}">
                <a16:creationId xmlns:a16="http://schemas.microsoft.com/office/drawing/2014/main" xmlns="" id="{86FF8729-7ADD-4FBD-8909-12C92220D0B1}"/>
              </a:ext>
            </a:extLst>
          </p:cNvPr>
          <p:cNvGrpSpPr/>
          <p:nvPr/>
        </p:nvGrpSpPr>
        <p:grpSpPr>
          <a:xfrm>
            <a:off x="899244" y="1400618"/>
            <a:ext cx="7745099" cy="4702864"/>
            <a:chOff x="899244" y="1400618"/>
            <a:chExt cx="7745099" cy="4702864"/>
          </a:xfrm>
        </p:grpSpPr>
        <p:sp>
          <p:nvSpPr>
            <p:cNvPr id="7" name="矩形 6">
              <a:extLst>
                <a:ext uri="{FF2B5EF4-FFF2-40B4-BE49-F238E27FC236}">
                  <a16:creationId xmlns:a16="http://schemas.microsoft.com/office/drawing/2014/main" xmlns="" id="{98AF66CF-E2BA-4E97-B33E-41BE40B9A0F5}"/>
                </a:ext>
              </a:extLst>
            </p:cNvPr>
            <p:cNvSpPr/>
            <p:nvPr/>
          </p:nvSpPr>
          <p:spPr>
            <a:xfrm>
              <a:off x="3028950" y="1400618"/>
              <a:ext cx="2513576"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IPSec</a:t>
              </a:r>
              <a:r>
                <a:rPr lang="zh-CN" altLang="en-US" sz="2800" dirty="0">
                  <a:solidFill>
                    <a:schemeClr val="tx1"/>
                  </a:solidFill>
                </a:rPr>
                <a:t>体系结构</a:t>
              </a:r>
            </a:p>
          </p:txBody>
        </p:sp>
        <p:sp>
          <p:nvSpPr>
            <p:cNvPr id="8" name="矩形 7">
              <a:extLst>
                <a:ext uri="{FF2B5EF4-FFF2-40B4-BE49-F238E27FC236}">
                  <a16:creationId xmlns:a16="http://schemas.microsoft.com/office/drawing/2014/main" xmlns="" id="{931D9F48-589D-4FB5-B6C9-56872A75C56B}"/>
                </a:ext>
              </a:extLst>
            </p:cNvPr>
            <p:cNvSpPr/>
            <p:nvPr/>
          </p:nvSpPr>
          <p:spPr>
            <a:xfrm>
              <a:off x="1125094" y="2515457"/>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sp>
          <p:nvSpPr>
            <p:cNvPr id="9" name="矩形 8">
              <a:extLst>
                <a:ext uri="{FF2B5EF4-FFF2-40B4-BE49-F238E27FC236}">
                  <a16:creationId xmlns:a16="http://schemas.microsoft.com/office/drawing/2014/main" xmlns="" id="{7C5940B6-F357-4110-BBEA-019CEDE9B73C}"/>
                </a:ext>
              </a:extLst>
            </p:cNvPr>
            <p:cNvSpPr/>
            <p:nvPr/>
          </p:nvSpPr>
          <p:spPr>
            <a:xfrm>
              <a:off x="4673364" y="250306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sp>
          <p:nvSpPr>
            <p:cNvPr id="10" name="矩形 9">
              <a:extLst>
                <a:ext uri="{FF2B5EF4-FFF2-40B4-BE49-F238E27FC236}">
                  <a16:creationId xmlns:a16="http://schemas.microsoft.com/office/drawing/2014/main" xmlns="" id="{9C514C60-4BD2-4DB3-9222-2CEC3575E25F}"/>
                </a:ext>
              </a:extLst>
            </p:cNvPr>
            <p:cNvSpPr/>
            <p:nvPr/>
          </p:nvSpPr>
          <p:spPr>
            <a:xfrm>
              <a:off x="1125094" y="3549984"/>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加密算法</a:t>
              </a:r>
            </a:p>
          </p:txBody>
        </p:sp>
        <p:sp>
          <p:nvSpPr>
            <p:cNvPr id="11" name="矩形 10">
              <a:extLst>
                <a:ext uri="{FF2B5EF4-FFF2-40B4-BE49-F238E27FC236}">
                  <a16:creationId xmlns:a16="http://schemas.microsoft.com/office/drawing/2014/main" xmlns="" id="{920EF508-0438-4935-9F39-05274D8D97EC}"/>
                </a:ext>
              </a:extLst>
            </p:cNvPr>
            <p:cNvSpPr/>
            <p:nvPr/>
          </p:nvSpPr>
          <p:spPr>
            <a:xfrm>
              <a:off x="4673364" y="354998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认证算法</a:t>
              </a:r>
            </a:p>
          </p:txBody>
        </p:sp>
        <p:sp>
          <p:nvSpPr>
            <p:cNvPr id="13" name="矩形 12">
              <a:extLst>
                <a:ext uri="{FF2B5EF4-FFF2-40B4-BE49-F238E27FC236}">
                  <a16:creationId xmlns:a16="http://schemas.microsoft.com/office/drawing/2014/main" xmlns="" id="{D294389E-C005-44D8-B1B8-0628EA02BD41}"/>
                </a:ext>
              </a:extLst>
            </p:cNvPr>
            <p:cNvSpPr/>
            <p:nvPr/>
          </p:nvSpPr>
          <p:spPr>
            <a:xfrm>
              <a:off x="3094699" y="553695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sp>
          <p:nvSpPr>
            <p:cNvPr id="14" name="矩形 13">
              <a:extLst>
                <a:ext uri="{FF2B5EF4-FFF2-40B4-BE49-F238E27FC236}">
                  <a16:creationId xmlns:a16="http://schemas.microsoft.com/office/drawing/2014/main" xmlns="" id="{0B49B478-E817-4615-BDF9-74B8BFAA68A3}"/>
                </a:ext>
              </a:extLst>
            </p:cNvPr>
            <p:cNvSpPr/>
            <p:nvPr/>
          </p:nvSpPr>
          <p:spPr>
            <a:xfrm>
              <a:off x="6575348" y="5536952"/>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cxnSp>
          <p:nvCxnSpPr>
            <p:cNvPr id="19" name="连接符: 肘形 18">
              <a:extLst>
                <a:ext uri="{FF2B5EF4-FFF2-40B4-BE49-F238E27FC236}">
                  <a16:creationId xmlns:a16="http://schemas.microsoft.com/office/drawing/2014/main" xmlns="" id="{DBBFA78E-45C1-461E-B129-23F7B5EBD5CA}"/>
                </a:ext>
              </a:extLst>
            </p:cNvPr>
            <p:cNvCxnSpPr>
              <a:cxnSpLocks/>
              <a:stCxn id="7" idx="1"/>
              <a:endCxn id="8" idx="0"/>
            </p:cNvCxnSpPr>
            <p:nvPr/>
          </p:nvCxnSpPr>
          <p:spPr>
            <a:xfrm rot="10800000" flipV="1">
              <a:off x="2561298" y="1683883"/>
              <a:ext cx="467652" cy="8315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xmlns="" id="{4A1C5B81-DDBE-43FA-86D9-DD5DAC3F1B26}"/>
                </a:ext>
              </a:extLst>
            </p:cNvPr>
            <p:cNvCxnSpPr>
              <a:cxnSpLocks/>
              <a:stCxn id="7" idx="3"/>
              <a:endCxn id="9" idx="0"/>
            </p:cNvCxnSpPr>
            <p:nvPr/>
          </p:nvCxnSpPr>
          <p:spPr>
            <a:xfrm>
              <a:off x="5542526" y="1683883"/>
              <a:ext cx="321877" cy="8191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E905AA7-EB6A-41BB-9CF4-B92DBB56E524}"/>
                </a:ext>
              </a:extLst>
            </p:cNvPr>
            <p:cNvCxnSpPr>
              <a:stCxn id="8" idx="2"/>
              <a:endCxn id="10" idx="0"/>
            </p:cNvCxnSpPr>
            <p:nvPr/>
          </p:nvCxnSpPr>
          <p:spPr>
            <a:xfrm>
              <a:off x="2561298" y="3081987"/>
              <a:ext cx="0" cy="467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73FBEF09-3DFD-4B77-B440-E8C359F39C0D}"/>
                </a:ext>
              </a:extLst>
            </p:cNvPr>
            <p:cNvCxnSpPr>
              <a:stCxn id="9" idx="2"/>
              <a:endCxn id="11" idx="0"/>
            </p:cNvCxnSpPr>
            <p:nvPr/>
          </p:nvCxnSpPr>
          <p:spPr>
            <a:xfrm>
              <a:off x="5864403" y="3069594"/>
              <a:ext cx="0" cy="480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xmlns="" id="{35D82CA7-A27A-42F3-9FD4-557ECB484DBA}"/>
                </a:ext>
              </a:extLst>
            </p:cNvPr>
            <p:cNvCxnSpPr/>
            <p:nvPr/>
          </p:nvCxnSpPr>
          <p:spPr>
            <a:xfrm>
              <a:off x="2561297" y="3315985"/>
              <a:ext cx="2668249" cy="233999"/>
            </a:xfrm>
            <a:prstGeom prst="bentConnector3">
              <a:avLst>
                <a:gd name="adj1" fmla="val 1000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xmlns="" id="{0DE57840-9E3A-4A5B-8611-D398120EC914}"/>
                </a:ext>
              </a:extLst>
            </p:cNvPr>
            <p:cNvCxnSpPr>
              <a:cxnSpLocks/>
              <a:stCxn id="10" idx="2"/>
              <a:endCxn id="12" idx="0"/>
            </p:cNvCxnSpPr>
            <p:nvPr/>
          </p:nvCxnSpPr>
          <p:spPr>
            <a:xfrm rot="16200000" flipH="1">
              <a:off x="3158474" y="3519338"/>
              <a:ext cx="530088" cy="17244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xmlns="" id="{5A5994CE-9B5F-4E1F-AB63-A8FA9A3F58CA}"/>
                </a:ext>
              </a:extLst>
            </p:cNvPr>
            <p:cNvCxnSpPr>
              <a:stCxn id="11" idx="2"/>
              <a:endCxn id="12" idx="0"/>
            </p:cNvCxnSpPr>
            <p:nvPr/>
          </p:nvCxnSpPr>
          <p:spPr>
            <a:xfrm rot="5400000">
              <a:off x="4810027" y="3592226"/>
              <a:ext cx="530088" cy="15786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535455C0-3394-4970-8DE9-A56EAE7A0FE8}"/>
                </a:ext>
              </a:extLst>
            </p:cNvPr>
            <p:cNvCxnSpPr>
              <a:stCxn id="12" idx="2"/>
              <a:endCxn id="13" idx="0"/>
            </p:cNvCxnSpPr>
            <p:nvPr/>
          </p:nvCxnSpPr>
          <p:spPr>
            <a:xfrm>
              <a:off x="4285738" y="5213132"/>
              <a:ext cx="0" cy="32382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AEDE716-349C-4605-A8CC-3D77B54D646A}"/>
                </a:ext>
              </a:extLst>
            </p:cNvPr>
            <p:cNvCxnSpPr>
              <a:stCxn id="14" idx="1"/>
              <a:endCxn id="13" idx="3"/>
            </p:cNvCxnSpPr>
            <p:nvPr/>
          </p:nvCxnSpPr>
          <p:spPr>
            <a:xfrm flipH="1">
              <a:off x="5476777" y="5820217"/>
              <a:ext cx="10985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xmlns="" id="{61EFD552-62C5-4508-AF7E-D4167DB60F2A}"/>
                </a:ext>
              </a:extLst>
            </p:cNvPr>
            <p:cNvCxnSpPr>
              <a:stCxn id="9" idx="3"/>
              <a:endCxn id="14" idx="0"/>
            </p:cNvCxnSpPr>
            <p:nvPr/>
          </p:nvCxnSpPr>
          <p:spPr>
            <a:xfrm>
              <a:off x="7055442" y="2786329"/>
              <a:ext cx="554404" cy="2750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33DA3E9F-8DC5-42BD-BD8D-12369D9D5A32}"/>
                </a:ext>
              </a:extLst>
            </p:cNvPr>
            <p:cNvCxnSpPr>
              <a:endCxn id="12" idx="3"/>
            </p:cNvCxnSpPr>
            <p:nvPr/>
          </p:nvCxnSpPr>
          <p:spPr>
            <a:xfrm flipH="1">
              <a:off x="5476777" y="4929867"/>
              <a:ext cx="21330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xmlns="" id="{05EAA9E3-6CED-4A81-8B2B-37D105912114}"/>
                </a:ext>
              </a:extLst>
            </p:cNvPr>
            <p:cNvCxnSpPr>
              <a:stCxn id="8" idx="1"/>
              <a:endCxn id="14" idx="2"/>
            </p:cNvCxnSpPr>
            <p:nvPr/>
          </p:nvCxnSpPr>
          <p:spPr>
            <a:xfrm rot="10800000" flipH="1" flipV="1">
              <a:off x="1125094" y="2798722"/>
              <a:ext cx="6484752" cy="3304760"/>
            </a:xfrm>
            <a:prstGeom prst="bentConnector4">
              <a:avLst>
                <a:gd name="adj1" fmla="val -3525"/>
                <a:gd name="adj2" fmla="val 11126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0449626D-8089-4821-8D6F-8E2990C65A37}"/>
                </a:ext>
              </a:extLst>
            </p:cNvPr>
            <p:cNvCxnSpPr>
              <a:endCxn id="12" idx="1"/>
            </p:cNvCxnSpPr>
            <p:nvPr/>
          </p:nvCxnSpPr>
          <p:spPr>
            <a:xfrm>
              <a:off x="899244" y="4929867"/>
              <a:ext cx="2195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069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E1AB4340-1E03-407F-ADB1-1DD7A3D6880B}"/>
              </a:ext>
            </a:extLst>
          </p:cNvPr>
          <p:cNvSpPr txBox="1">
            <a:spLocks noChangeArrowheads="1"/>
          </p:cNvSpPr>
          <p:nvPr/>
        </p:nvSpPr>
        <p:spPr>
          <a:xfrm>
            <a:off x="331028" y="1331784"/>
            <a:ext cx="8512864" cy="1071826"/>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DOI</a:t>
            </a:r>
            <a:r>
              <a:rPr lang="zh-CN" altLang="en-US" dirty="0"/>
              <a:t> </a:t>
            </a:r>
            <a:r>
              <a:rPr lang="en-US" altLang="zh-CN" dirty="0"/>
              <a:t>(Domain of Interpretation) </a:t>
            </a:r>
            <a:r>
              <a:rPr lang="zh-CN" altLang="en-US" dirty="0"/>
              <a:t>的目的在于让通信双方能够</a:t>
            </a:r>
            <a:r>
              <a:rPr lang="zh-CN" altLang="en-US" b="1" dirty="0">
                <a:solidFill>
                  <a:srgbClr val="C00000"/>
                </a:solidFill>
              </a:rPr>
              <a:t>互相理解</a:t>
            </a:r>
            <a:r>
              <a:rPr lang="zh-CN" altLang="en-US" dirty="0"/>
              <a:t>，并且保持对通信消息</a:t>
            </a:r>
            <a:r>
              <a:rPr lang="zh-CN" altLang="en-US" b="1" dirty="0">
                <a:solidFill>
                  <a:srgbClr val="C00000"/>
                </a:solidFill>
              </a:rPr>
              <a:t>相同的解释规则</a:t>
            </a:r>
            <a:r>
              <a:rPr lang="zh-CN" altLang="en-US" dirty="0"/>
              <a:t>。</a:t>
            </a:r>
            <a:endParaRPr lang="en-US" altLang="zh-CN" dirty="0"/>
          </a:p>
        </p:txBody>
      </p:sp>
      <p:sp>
        <p:nvSpPr>
          <p:cNvPr id="7" name="Rectangle 3">
            <a:extLst>
              <a:ext uri="{FF2B5EF4-FFF2-40B4-BE49-F238E27FC236}">
                <a16:creationId xmlns:a16="http://schemas.microsoft.com/office/drawing/2014/main" xmlns="" id="{937CFCE9-779F-41F1-A252-4AFE5B8B02E0}"/>
              </a:ext>
            </a:extLst>
          </p:cNvPr>
          <p:cNvSpPr txBox="1">
            <a:spLocks noChangeArrowheads="1"/>
          </p:cNvSpPr>
          <p:nvPr/>
        </p:nvSpPr>
        <p:spPr>
          <a:xfrm>
            <a:off x="331028" y="2689562"/>
            <a:ext cx="8512864" cy="103894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en-US" altLang="zh-CN" dirty="0"/>
              <a:t>DOI</a:t>
            </a:r>
            <a:r>
              <a:rPr lang="zh-CN" altLang="en-US" dirty="0"/>
              <a:t>规定了每个算法的</a:t>
            </a:r>
            <a:r>
              <a:rPr lang="zh-CN" altLang="en-US" b="1" dirty="0">
                <a:solidFill>
                  <a:srgbClr val="C00000"/>
                </a:solidFill>
              </a:rPr>
              <a:t>参数</a:t>
            </a:r>
            <a:r>
              <a:rPr lang="zh-CN" altLang="en-US" dirty="0"/>
              <a:t>要求和</a:t>
            </a:r>
            <a:r>
              <a:rPr lang="zh-CN" altLang="en-US" b="1" dirty="0">
                <a:solidFill>
                  <a:srgbClr val="C00000"/>
                </a:solidFill>
              </a:rPr>
              <a:t>计算规则</a:t>
            </a:r>
            <a:r>
              <a:rPr lang="zh-CN" altLang="en-US" dirty="0"/>
              <a:t>，如密钥长度、算法强度、初始向量的计算规则等。</a:t>
            </a:r>
            <a:endParaRPr lang="en-US" altLang="zh-CN" dirty="0"/>
          </a:p>
        </p:txBody>
      </p:sp>
      <p:sp>
        <p:nvSpPr>
          <p:cNvPr id="8" name="矩形 7">
            <a:extLst>
              <a:ext uri="{FF2B5EF4-FFF2-40B4-BE49-F238E27FC236}">
                <a16:creationId xmlns:a16="http://schemas.microsoft.com/office/drawing/2014/main" xmlns="" id="{A8730D6C-13BE-48B9-B576-2F9645BEB471}"/>
              </a:ext>
            </a:extLst>
          </p:cNvPr>
          <p:cNvSpPr/>
          <p:nvPr/>
        </p:nvSpPr>
        <p:spPr>
          <a:xfrm>
            <a:off x="3094699" y="4646602"/>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sp>
        <p:nvSpPr>
          <p:cNvPr id="9" name="Rectangle 3">
            <a:extLst>
              <a:ext uri="{FF2B5EF4-FFF2-40B4-BE49-F238E27FC236}">
                <a16:creationId xmlns:a16="http://schemas.microsoft.com/office/drawing/2014/main" xmlns="" id="{187798D6-CEE4-483B-9042-3D622910891E}"/>
              </a:ext>
            </a:extLst>
          </p:cNvPr>
          <p:cNvSpPr txBox="1">
            <a:spLocks noChangeArrowheads="1"/>
          </p:cNvSpPr>
          <p:nvPr/>
        </p:nvSpPr>
        <p:spPr>
          <a:xfrm>
            <a:off x="331028" y="5611760"/>
            <a:ext cx="8512864" cy="103894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pPr>
            <a:r>
              <a:rPr lang="zh-CN" altLang="en-US" dirty="0"/>
              <a:t>当需要在</a:t>
            </a:r>
            <a:r>
              <a:rPr lang="en-US" altLang="zh-CN" dirty="0" err="1"/>
              <a:t>IPSec</a:t>
            </a:r>
            <a:r>
              <a:rPr lang="zh-CN" altLang="en-US" dirty="0"/>
              <a:t>中加入</a:t>
            </a:r>
            <a:r>
              <a:rPr lang="zh-CN" altLang="en-US" b="1" dirty="0">
                <a:solidFill>
                  <a:srgbClr val="C00000"/>
                </a:solidFill>
              </a:rPr>
              <a:t>新</a:t>
            </a:r>
            <a:r>
              <a:rPr lang="zh-CN" altLang="en-US" dirty="0"/>
              <a:t>的算法时，可以通过</a:t>
            </a:r>
            <a:r>
              <a:rPr lang="zh-CN" altLang="en-US" b="1" dirty="0">
                <a:solidFill>
                  <a:srgbClr val="C00000"/>
                </a:solidFill>
              </a:rPr>
              <a:t>扩展</a:t>
            </a:r>
            <a:r>
              <a:rPr lang="zh-CN" altLang="en-US" dirty="0"/>
              <a:t>相应的</a:t>
            </a:r>
            <a:r>
              <a:rPr lang="en-US" altLang="zh-CN" dirty="0"/>
              <a:t>DOI</a:t>
            </a:r>
            <a:r>
              <a:rPr lang="zh-CN" altLang="en-US" dirty="0"/>
              <a:t>取值，以及</a:t>
            </a:r>
            <a:r>
              <a:rPr lang="zh-CN" altLang="en-US" b="1" dirty="0">
                <a:solidFill>
                  <a:srgbClr val="C00000"/>
                </a:solidFill>
              </a:rPr>
              <a:t>修改</a:t>
            </a:r>
            <a:r>
              <a:rPr lang="zh-CN" altLang="en-US" dirty="0"/>
              <a:t>协商时相应的算法字段来实现。</a:t>
            </a:r>
            <a:endParaRPr lang="en-US" altLang="zh-CN" dirty="0"/>
          </a:p>
        </p:txBody>
      </p:sp>
    </p:spTree>
    <p:extLst>
      <p:ext uri="{BB962C8B-B14F-4D97-AF65-F5344CB8AC3E}">
        <p14:creationId xmlns:p14="http://schemas.microsoft.com/office/powerpoint/2010/main" val="65071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2" name="图片 31" descr="C:\Users\lujiande\Documents\■ 本科生《计算机通信与网络》课件定稿最后ppt\第9章  计算机网络安全（本章各节尚未定稿）\IPSec VPN应用中的隧道模式和传输模式.jpg">
            <a:extLst>
              <a:ext uri="{FF2B5EF4-FFF2-40B4-BE49-F238E27FC236}">
                <a16:creationId xmlns:a16="http://schemas.microsoft.com/office/drawing/2014/main" xmlns="" id="{71E1DB83-643D-492A-A644-3815387D4573}"/>
              </a:ext>
            </a:extLst>
          </p:cNvPr>
          <p:cNvPicPr>
            <a:picLocks noChangeAspect="1"/>
          </p:cNvPicPr>
          <p:nvPr/>
        </p:nvPicPr>
        <p:blipFill>
          <a:blip r:embed="rId2"/>
          <a:stretch>
            <a:fillRect/>
          </a:stretch>
        </p:blipFill>
        <p:spPr>
          <a:xfrm>
            <a:off x="1126476" y="952095"/>
            <a:ext cx="6546533" cy="5758599"/>
          </a:xfrm>
          <a:prstGeom prst="rect">
            <a:avLst/>
          </a:prstGeom>
          <a:noFill/>
          <a:ln w="9525">
            <a:noFill/>
          </a:ln>
        </p:spPr>
      </p:pic>
    </p:spTree>
    <p:extLst>
      <p:ext uri="{BB962C8B-B14F-4D97-AF65-F5344CB8AC3E}">
        <p14:creationId xmlns:p14="http://schemas.microsoft.com/office/powerpoint/2010/main" val="3367662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xmlns="" id="{6EF46AAA-B478-409F-BC47-7A475D74A6EB}"/>
              </a:ext>
            </a:extLst>
          </p:cNvPr>
          <p:cNvGrpSpPr/>
          <p:nvPr/>
        </p:nvGrpSpPr>
        <p:grpSpPr>
          <a:xfrm>
            <a:off x="748982" y="2014336"/>
            <a:ext cx="7646035" cy="1414664"/>
            <a:chOff x="1042" y="2857"/>
            <a:chExt cx="4015" cy="891"/>
          </a:xfrm>
        </p:grpSpPr>
        <p:sp>
          <p:nvSpPr>
            <p:cNvPr id="9" name="矩形 8">
              <a:extLst>
                <a:ext uri="{FF2B5EF4-FFF2-40B4-BE49-F238E27FC236}">
                  <a16:creationId xmlns:a16="http://schemas.microsoft.com/office/drawing/2014/main" xmlns="" id="{ACDD71D7-5E9E-476D-A427-DD34415E9882}"/>
                </a:ext>
              </a:extLst>
            </p:cNvPr>
            <p:cNvSpPr/>
            <p:nvPr/>
          </p:nvSpPr>
          <p:spPr>
            <a:xfrm>
              <a:off x="1042" y="2857"/>
              <a:ext cx="4015" cy="342"/>
            </a:xfrm>
            <a:prstGeom prst="rect">
              <a:avLst/>
            </a:prstGeom>
            <a:solidFill>
              <a:srgbClr val="CCECFF"/>
            </a:solidFill>
            <a:ln w="9525" cap="flat" cmpd="sng">
              <a:solidFill>
                <a:srgbClr val="333399"/>
              </a:solidFill>
              <a:prstDash val="solid"/>
              <a:miter/>
              <a:headEnd type="none" w="med" len="med"/>
              <a:tailEnd type="none" w="med" len="med"/>
            </a:ln>
          </p:spPr>
          <p:txBody>
            <a:bodyPr/>
            <a:lstStyle/>
            <a:p>
              <a:endParaRPr lang="zh-CN" altLang="en-US"/>
            </a:p>
          </p:txBody>
        </p:sp>
        <p:sp>
          <p:nvSpPr>
            <p:cNvPr id="10" name="矩形 9">
              <a:extLst>
                <a:ext uri="{FF2B5EF4-FFF2-40B4-BE49-F238E27FC236}">
                  <a16:creationId xmlns:a16="http://schemas.microsoft.com/office/drawing/2014/main" xmlns="" id="{C3E214E0-D529-4BE9-BCD1-7CEF7685291F}"/>
                </a:ext>
              </a:extLst>
            </p:cNvPr>
            <p:cNvSpPr/>
            <p:nvPr/>
          </p:nvSpPr>
          <p:spPr>
            <a:xfrm>
              <a:off x="1831" y="2869"/>
              <a:ext cx="860" cy="330"/>
            </a:xfrm>
            <a:prstGeom prst="rect">
              <a:avLst/>
            </a:prstGeom>
            <a:solidFill>
              <a:srgbClr val="FFFF99"/>
            </a:solidFill>
            <a:ln w="9525">
              <a:noFill/>
            </a:ln>
          </p:spPr>
          <p:txBody>
            <a:bodyPr/>
            <a:lstStyle/>
            <a:p>
              <a:endParaRPr lang="zh-CN" altLang="en-US"/>
            </a:p>
          </p:txBody>
        </p:sp>
        <p:sp>
          <p:nvSpPr>
            <p:cNvPr id="11" name="文本框 10">
              <a:extLst>
                <a:ext uri="{FF2B5EF4-FFF2-40B4-BE49-F238E27FC236}">
                  <a16:creationId xmlns:a16="http://schemas.microsoft.com/office/drawing/2014/main" xmlns="" id="{8165B25E-5639-4ED1-9082-26BCF698B881}"/>
                </a:ext>
              </a:extLst>
            </p:cNvPr>
            <p:cNvSpPr txBox="1"/>
            <p:nvPr/>
          </p:nvSpPr>
          <p:spPr>
            <a:xfrm>
              <a:off x="1146" y="2907"/>
              <a:ext cx="630" cy="250"/>
            </a:xfrm>
            <a:prstGeom prst="rect">
              <a:avLst/>
            </a:prstGeom>
            <a:noFill/>
            <a:ln w="9525">
              <a:noFill/>
            </a:ln>
          </p:spPr>
          <p:txBody>
            <a:bodyPr wrap="squar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IP 首部</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12" name="直接连接符 11">
              <a:extLst>
                <a:ext uri="{FF2B5EF4-FFF2-40B4-BE49-F238E27FC236}">
                  <a16:creationId xmlns:a16="http://schemas.microsoft.com/office/drawing/2014/main" xmlns="" id="{678FCF0C-EFB2-4FE2-85BD-138CE3C69BD8}"/>
                </a:ext>
              </a:extLst>
            </p:cNvPr>
            <p:cNvSpPr/>
            <p:nvPr/>
          </p:nvSpPr>
          <p:spPr>
            <a:xfrm>
              <a:off x="1831" y="2857"/>
              <a:ext cx="0" cy="342"/>
            </a:xfrm>
            <a:prstGeom prst="line">
              <a:avLst/>
            </a:prstGeom>
            <a:ln w="9525" cap="flat" cmpd="sng">
              <a:solidFill>
                <a:schemeClr val="tx1"/>
              </a:solidFill>
              <a:prstDash val="solid"/>
              <a:headEnd type="none" w="med" len="med"/>
              <a:tailEnd type="none" w="med" len="med"/>
            </a:ln>
          </p:spPr>
        </p:sp>
        <p:sp>
          <p:nvSpPr>
            <p:cNvPr id="13" name="直接连接符 12">
              <a:extLst>
                <a:ext uri="{FF2B5EF4-FFF2-40B4-BE49-F238E27FC236}">
                  <a16:creationId xmlns:a16="http://schemas.microsoft.com/office/drawing/2014/main" xmlns="" id="{4DE86EF6-AE4F-4682-B0CF-CA192721109C}"/>
                </a:ext>
              </a:extLst>
            </p:cNvPr>
            <p:cNvSpPr/>
            <p:nvPr/>
          </p:nvSpPr>
          <p:spPr>
            <a:xfrm>
              <a:off x="2691" y="2857"/>
              <a:ext cx="0" cy="342"/>
            </a:xfrm>
            <a:prstGeom prst="line">
              <a:avLst/>
            </a:prstGeom>
            <a:ln w="9525" cap="flat" cmpd="sng">
              <a:solidFill>
                <a:schemeClr val="tx1"/>
              </a:solidFill>
              <a:prstDash val="solid"/>
              <a:headEnd type="none" w="med" len="med"/>
              <a:tailEnd type="none" w="med" len="med"/>
            </a:ln>
          </p:spPr>
        </p:sp>
        <p:sp>
          <p:nvSpPr>
            <p:cNvPr id="14" name="文本框 13">
              <a:extLst>
                <a:ext uri="{FF2B5EF4-FFF2-40B4-BE49-F238E27FC236}">
                  <a16:creationId xmlns:a16="http://schemas.microsoft.com/office/drawing/2014/main" xmlns="" id="{6C33152D-1293-411B-964F-271309802B11}"/>
                </a:ext>
              </a:extLst>
            </p:cNvPr>
            <p:cNvSpPr txBox="1"/>
            <p:nvPr/>
          </p:nvSpPr>
          <p:spPr>
            <a:xfrm>
              <a:off x="1914" y="2907"/>
              <a:ext cx="703" cy="250"/>
            </a:xfrm>
            <a:prstGeom prst="rect">
              <a:avLst/>
            </a:prstGeom>
            <a:noFill/>
            <a:ln w="9525">
              <a:noFill/>
            </a:ln>
          </p:spPr>
          <p:txBody>
            <a:bodyPr wrap="squar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AH 首部</a:t>
              </a:r>
              <a:endParaRPr lang="en-US" altLang="zh-CN" sz="2000">
                <a:solidFill>
                  <a:srgbClr val="333399"/>
                </a:solidFill>
                <a:latin typeface="Arial" panose="020B0604020202020204" pitchFamily="34" charset="0"/>
                <a:ea typeface="黑体" panose="02010609060101010101" pitchFamily="2" charset="-122"/>
              </a:endParaRPr>
            </a:p>
          </p:txBody>
        </p:sp>
        <p:sp>
          <p:nvSpPr>
            <p:cNvPr id="19" name="文本框 18">
              <a:extLst>
                <a:ext uri="{FF2B5EF4-FFF2-40B4-BE49-F238E27FC236}">
                  <a16:creationId xmlns:a16="http://schemas.microsoft.com/office/drawing/2014/main" xmlns="" id="{7571139E-C38C-4EAD-BCEB-69A65750FAA7}"/>
                </a:ext>
              </a:extLst>
            </p:cNvPr>
            <p:cNvSpPr txBox="1"/>
            <p:nvPr/>
          </p:nvSpPr>
          <p:spPr>
            <a:xfrm>
              <a:off x="3213" y="2907"/>
              <a:ext cx="1345" cy="250"/>
            </a:xfrm>
            <a:prstGeom prst="rect">
              <a:avLst/>
            </a:prstGeom>
            <a:noFill/>
            <a:ln w="9525">
              <a:noFill/>
            </a:ln>
          </p:spPr>
          <p:txBody>
            <a:bodyPr wrap="squar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TCP/UDP 报文段</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22" name="直接连接符 21">
              <a:extLst>
                <a:ext uri="{FF2B5EF4-FFF2-40B4-BE49-F238E27FC236}">
                  <a16:creationId xmlns:a16="http://schemas.microsoft.com/office/drawing/2014/main" xmlns="" id="{20194DA8-6717-4E99-B92A-CDCD8C92BA41}"/>
                </a:ext>
              </a:extLst>
            </p:cNvPr>
            <p:cNvSpPr/>
            <p:nvPr/>
          </p:nvSpPr>
          <p:spPr>
            <a:xfrm>
              <a:off x="2691" y="3389"/>
              <a:ext cx="2366" cy="0"/>
            </a:xfrm>
            <a:prstGeom prst="line">
              <a:avLst/>
            </a:prstGeom>
            <a:ln w="9525" cap="flat" cmpd="sng">
              <a:solidFill>
                <a:srgbClr val="333399"/>
              </a:solidFill>
              <a:prstDash val="solid"/>
              <a:headEnd type="triangle" w="med" len="lg"/>
              <a:tailEnd type="triangle" w="med" len="lg"/>
            </a:ln>
          </p:spPr>
        </p:sp>
        <p:sp>
          <p:nvSpPr>
            <p:cNvPr id="23" name="直接连接符 22">
              <a:extLst>
                <a:ext uri="{FF2B5EF4-FFF2-40B4-BE49-F238E27FC236}">
                  <a16:creationId xmlns:a16="http://schemas.microsoft.com/office/drawing/2014/main" xmlns="" id="{9EA0D51B-F34F-4F1B-A504-E1EAD02A73CF}"/>
                </a:ext>
              </a:extLst>
            </p:cNvPr>
            <p:cNvSpPr/>
            <p:nvPr/>
          </p:nvSpPr>
          <p:spPr>
            <a:xfrm>
              <a:off x="2691" y="3256"/>
              <a:ext cx="0" cy="228"/>
            </a:xfrm>
            <a:prstGeom prst="line">
              <a:avLst/>
            </a:prstGeom>
            <a:ln w="19050" cap="flat" cmpd="sng">
              <a:solidFill>
                <a:srgbClr val="333399"/>
              </a:solidFill>
              <a:prstDash val="solid"/>
              <a:headEnd type="none" w="med" len="med"/>
              <a:tailEnd type="none" w="med" len="med"/>
            </a:ln>
          </p:spPr>
        </p:sp>
        <p:sp>
          <p:nvSpPr>
            <p:cNvPr id="24" name="直接连接符 23">
              <a:extLst>
                <a:ext uri="{FF2B5EF4-FFF2-40B4-BE49-F238E27FC236}">
                  <a16:creationId xmlns:a16="http://schemas.microsoft.com/office/drawing/2014/main" xmlns="" id="{A50B8207-B262-4839-B3FA-F84E6E2EAE70}"/>
                </a:ext>
              </a:extLst>
            </p:cNvPr>
            <p:cNvSpPr/>
            <p:nvPr/>
          </p:nvSpPr>
          <p:spPr>
            <a:xfrm>
              <a:off x="5057" y="3256"/>
              <a:ext cx="0" cy="484"/>
            </a:xfrm>
            <a:prstGeom prst="line">
              <a:avLst/>
            </a:prstGeom>
            <a:ln w="19050" cap="flat" cmpd="sng">
              <a:solidFill>
                <a:srgbClr val="333399"/>
              </a:solidFill>
              <a:prstDash val="solid"/>
              <a:headEnd type="none" w="med" len="med"/>
              <a:tailEnd type="none" w="med" len="med"/>
            </a:ln>
          </p:spPr>
        </p:sp>
        <p:sp>
          <p:nvSpPr>
            <p:cNvPr id="25" name="直接连接符 24">
              <a:extLst>
                <a:ext uri="{FF2B5EF4-FFF2-40B4-BE49-F238E27FC236}">
                  <a16:creationId xmlns:a16="http://schemas.microsoft.com/office/drawing/2014/main" xmlns="" id="{533AF39C-BA9C-4D87-AA62-3ED8C3B4FBF5}"/>
                </a:ext>
              </a:extLst>
            </p:cNvPr>
            <p:cNvSpPr/>
            <p:nvPr/>
          </p:nvSpPr>
          <p:spPr>
            <a:xfrm>
              <a:off x="1042" y="3654"/>
              <a:ext cx="4015" cy="0"/>
            </a:xfrm>
            <a:prstGeom prst="line">
              <a:avLst/>
            </a:prstGeom>
            <a:ln w="9525" cap="flat" cmpd="sng">
              <a:solidFill>
                <a:srgbClr val="333399"/>
              </a:solidFill>
              <a:prstDash val="solid"/>
              <a:headEnd type="triangle" w="med" len="lg"/>
              <a:tailEnd type="triangle" w="med" len="lg"/>
            </a:ln>
          </p:spPr>
        </p:sp>
        <p:sp>
          <p:nvSpPr>
            <p:cNvPr id="26" name="文本框 25">
              <a:extLst>
                <a:ext uri="{FF2B5EF4-FFF2-40B4-BE49-F238E27FC236}">
                  <a16:creationId xmlns:a16="http://schemas.microsoft.com/office/drawing/2014/main" xmlns="" id="{BED75B17-8A1B-4BE9-B2EB-160ABC1D05D2}"/>
                </a:ext>
              </a:extLst>
            </p:cNvPr>
            <p:cNvSpPr txBox="1"/>
            <p:nvPr/>
          </p:nvSpPr>
          <p:spPr>
            <a:xfrm>
              <a:off x="2215" y="3498"/>
              <a:ext cx="1475" cy="250"/>
            </a:xfrm>
            <a:prstGeom prst="rect">
              <a:avLst/>
            </a:prstGeom>
            <a:solidFill>
              <a:schemeClr val="bg1"/>
            </a:solidFill>
            <a:ln w="9525">
              <a:noFill/>
            </a:ln>
          </p:spPr>
          <p:txBody>
            <a:bodyPr wrap="square" anchor="t">
              <a:spAutoFit/>
            </a:bodyPr>
            <a:lstStyle/>
            <a:p>
              <a:pPr lvl="0" algn="ctr">
                <a:buClrTx/>
              </a:pPr>
              <a:r>
                <a:rPr lang="zh-CN" altLang="zh-CN" sz="2000" dirty="0">
                  <a:solidFill>
                    <a:schemeClr val="accent1"/>
                  </a:solidFill>
                  <a:latin typeface="Arial" panose="020B0604020202020204" pitchFamily="34" charset="0"/>
                  <a:ea typeface="黑体" panose="02010609060101010101" pitchFamily="2" charset="-122"/>
                </a:rPr>
                <a:t>可鉴别的 IP 数据报</a:t>
              </a:r>
              <a:endParaRPr lang="en-US" altLang="zh-CN" sz="2000" dirty="0">
                <a:solidFill>
                  <a:schemeClr val="accent1"/>
                </a:solidFill>
                <a:latin typeface="Arial" panose="020B0604020202020204" pitchFamily="34" charset="0"/>
                <a:ea typeface="黑体" panose="02010609060101010101" pitchFamily="2" charset="-122"/>
              </a:endParaRPr>
            </a:p>
          </p:txBody>
        </p:sp>
        <p:sp>
          <p:nvSpPr>
            <p:cNvPr id="27" name="文本框 26">
              <a:extLst>
                <a:ext uri="{FF2B5EF4-FFF2-40B4-BE49-F238E27FC236}">
                  <a16:creationId xmlns:a16="http://schemas.microsoft.com/office/drawing/2014/main" xmlns="" id="{15E87E64-D550-45B4-A546-CB90AB9A6316}"/>
                </a:ext>
              </a:extLst>
            </p:cNvPr>
            <p:cNvSpPr txBox="1"/>
            <p:nvPr/>
          </p:nvSpPr>
          <p:spPr>
            <a:xfrm>
              <a:off x="3096" y="3245"/>
              <a:ext cx="1556" cy="250"/>
            </a:xfrm>
            <a:prstGeom prst="rect">
              <a:avLst/>
            </a:prstGeom>
            <a:solidFill>
              <a:schemeClr val="bg1"/>
            </a:solidFill>
            <a:ln w="9525">
              <a:noFill/>
            </a:ln>
          </p:spPr>
          <p:txBody>
            <a:bodyPr wrap="square" anchor="t">
              <a:spAutoFit/>
            </a:bodyPr>
            <a:lstStyle/>
            <a:p>
              <a:pPr lvl="0" algn="ctr">
                <a:buClrTx/>
              </a:pPr>
              <a:r>
                <a:rPr lang="zh-CN" altLang="zh-CN" sz="2000" dirty="0">
                  <a:solidFill>
                    <a:schemeClr val="accent1"/>
                  </a:solidFill>
                  <a:latin typeface="Arial" panose="020B0604020202020204" pitchFamily="34" charset="0"/>
                  <a:ea typeface="黑体" panose="02010609060101010101" pitchFamily="2" charset="-122"/>
                </a:rPr>
                <a:t>原数据报的数据部分</a:t>
              </a:r>
              <a:endParaRPr lang="en-US" altLang="zh-CN" sz="2000" dirty="0">
                <a:solidFill>
                  <a:schemeClr val="accent1"/>
                </a:solidFill>
                <a:latin typeface="Arial" panose="020B0604020202020204" pitchFamily="34" charset="0"/>
                <a:ea typeface="黑体" panose="02010609060101010101" pitchFamily="2" charset="-122"/>
              </a:endParaRPr>
            </a:p>
          </p:txBody>
        </p:sp>
        <p:sp>
          <p:nvSpPr>
            <p:cNvPr id="28" name="直接连接符 27">
              <a:extLst>
                <a:ext uri="{FF2B5EF4-FFF2-40B4-BE49-F238E27FC236}">
                  <a16:creationId xmlns:a16="http://schemas.microsoft.com/office/drawing/2014/main" xmlns="" id="{CC8AF307-4504-46AA-93AA-7CDA344F61B3}"/>
                </a:ext>
              </a:extLst>
            </p:cNvPr>
            <p:cNvSpPr/>
            <p:nvPr/>
          </p:nvSpPr>
          <p:spPr>
            <a:xfrm>
              <a:off x="1042" y="3256"/>
              <a:ext cx="0" cy="465"/>
            </a:xfrm>
            <a:prstGeom prst="line">
              <a:avLst/>
            </a:prstGeom>
            <a:ln w="19050" cap="flat" cmpd="sng">
              <a:solidFill>
                <a:srgbClr val="333399"/>
              </a:solidFill>
              <a:prstDash val="solid"/>
              <a:headEnd type="none" w="med" len="med"/>
              <a:tailEnd type="none" w="med" len="med"/>
            </a:ln>
          </p:spPr>
        </p:sp>
      </p:grpSp>
      <p:sp>
        <p:nvSpPr>
          <p:cNvPr id="2" name="文本框 1">
            <a:extLst>
              <a:ext uri="{FF2B5EF4-FFF2-40B4-BE49-F238E27FC236}">
                <a16:creationId xmlns:a16="http://schemas.microsoft.com/office/drawing/2014/main" xmlns="" id="{D4B69F21-BD7C-4004-A6FA-DEDBB9446690}"/>
              </a:ext>
            </a:extLst>
          </p:cNvPr>
          <p:cNvSpPr txBox="1"/>
          <p:nvPr/>
        </p:nvSpPr>
        <p:spPr>
          <a:xfrm>
            <a:off x="2636957" y="1223446"/>
            <a:ext cx="3230218"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AH</a:t>
            </a:r>
            <a:r>
              <a:rPr lang="zh-CN" altLang="en-US" sz="2800" dirty="0">
                <a:solidFill>
                  <a:srgbClr val="C00000"/>
                </a:solidFill>
                <a:latin typeface="微软雅黑" panose="020B0503020204020204" pitchFamily="34" charset="-122"/>
                <a:ea typeface="微软雅黑" panose="020B0503020204020204" pitchFamily="34" charset="-122"/>
              </a:rPr>
              <a:t>的传输模式</a:t>
            </a:r>
          </a:p>
        </p:txBody>
      </p:sp>
      <p:sp>
        <p:nvSpPr>
          <p:cNvPr id="29" name="文本框 28">
            <a:extLst>
              <a:ext uri="{FF2B5EF4-FFF2-40B4-BE49-F238E27FC236}">
                <a16:creationId xmlns:a16="http://schemas.microsoft.com/office/drawing/2014/main" xmlns="" id="{F3792831-F254-4382-B436-7E04E1B73042}"/>
              </a:ext>
            </a:extLst>
          </p:cNvPr>
          <p:cNvSpPr txBox="1"/>
          <p:nvPr/>
        </p:nvSpPr>
        <p:spPr>
          <a:xfrm>
            <a:off x="2636957" y="4175598"/>
            <a:ext cx="3230218"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AH</a:t>
            </a:r>
            <a:r>
              <a:rPr lang="zh-CN" altLang="en-US" sz="2800" dirty="0">
                <a:solidFill>
                  <a:srgbClr val="C00000"/>
                </a:solidFill>
                <a:latin typeface="微软雅黑" panose="020B0503020204020204" pitchFamily="34" charset="-122"/>
                <a:ea typeface="微软雅黑" panose="020B0503020204020204" pitchFamily="34" charset="-122"/>
              </a:rPr>
              <a:t>的隧道模式</a:t>
            </a:r>
          </a:p>
        </p:txBody>
      </p:sp>
      <p:grpSp>
        <p:nvGrpSpPr>
          <p:cNvPr id="3" name="组合 2">
            <a:extLst>
              <a:ext uri="{FF2B5EF4-FFF2-40B4-BE49-F238E27FC236}">
                <a16:creationId xmlns:a16="http://schemas.microsoft.com/office/drawing/2014/main" xmlns="" id="{47007CD0-C8D6-4E9D-AA7D-C8585D588B70}"/>
              </a:ext>
            </a:extLst>
          </p:cNvPr>
          <p:cNvGrpSpPr/>
          <p:nvPr/>
        </p:nvGrpSpPr>
        <p:grpSpPr>
          <a:xfrm>
            <a:off x="746125" y="4808575"/>
            <a:ext cx="7675853" cy="1441407"/>
            <a:chOff x="746125" y="4808575"/>
            <a:chExt cx="7675853" cy="1441407"/>
          </a:xfrm>
        </p:grpSpPr>
        <p:sp>
          <p:nvSpPr>
            <p:cNvPr id="31" name="矩形 30">
              <a:extLst>
                <a:ext uri="{FF2B5EF4-FFF2-40B4-BE49-F238E27FC236}">
                  <a16:creationId xmlns:a16="http://schemas.microsoft.com/office/drawing/2014/main" xmlns="" id="{669765E1-A638-4CD2-961D-D95F634820B1}"/>
                </a:ext>
              </a:extLst>
            </p:cNvPr>
            <p:cNvSpPr/>
            <p:nvPr/>
          </p:nvSpPr>
          <p:spPr>
            <a:xfrm>
              <a:off x="746125" y="4816287"/>
              <a:ext cx="7646035" cy="543002"/>
            </a:xfrm>
            <a:prstGeom prst="rect">
              <a:avLst/>
            </a:prstGeom>
            <a:solidFill>
              <a:srgbClr val="CCECFF"/>
            </a:solidFill>
            <a:ln w="9525" cap="flat" cmpd="sng">
              <a:solidFill>
                <a:srgbClr val="333399"/>
              </a:solidFill>
              <a:prstDash val="solid"/>
              <a:miter/>
              <a:headEnd type="none" w="med" len="med"/>
              <a:tailEnd type="none" w="med" len="med"/>
            </a:ln>
          </p:spPr>
          <p:txBody>
            <a:bodyPr/>
            <a:lstStyle/>
            <a:p>
              <a:endParaRPr lang="zh-CN" altLang="en-US"/>
            </a:p>
          </p:txBody>
        </p:sp>
        <p:sp>
          <p:nvSpPr>
            <p:cNvPr id="32" name="矩形 31">
              <a:extLst>
                <a:ext uri="{FF2B5EF4-FFF2-40B4-BE49-F238E27FC236}">
                  <a16:creationId xmlns:a16="http://schemas.microsoft.com/office/drawing/2014/main" xmlns="" id="{D202B54E-8760-4D0F-86AF-15C2D3422BDD}"/>
                </a:ext>
              </a:extLst>
            </p:cNvPr>
            <p:cNvSpPr/>
            <p:nvPr/>
          </p:nvSpPr>
          <p:spPr>
            <a:xfrm>
              <a:off x="2133222" y="4827628"/>
              <a:ext cx="1637756" cy="523950"/>
            </a:xfrm>
            <a:prstGeom prst="rect">
              <a:avLst/>
            </a:prstGeom>
            <a:solidFill>
              <a:srgbClr val="FFFF99"/>
            </a:solidFill>
            <a:ln w="9525">
              <a:noFill/>
            </a:ln>
          </p:spPr>
          <p:txBody>
            <a:bodyPr/>
            <a:lstStyle/>
            <a:p>
              <a:endParaRPr lang="zh-CN" altLang="en-US"/>
            </a:p>
          </p:txBody>
        </p:sp>
        <p:sp>
          <p:nvSpPr>
            <p:cNvPr id="33" name="文本框 32">
              <a:extLst>
                <a:ext uri="{FF2B5EF4-FFF2-40B4-BE49-F238E27FC236}">
                  <a16:creationId xmlns:a16="http://schemas.microsoft.com/office/drawing/2014/main" xmlns="" id="{B1ECE414-4F76-4E4F-911C-AD7AF5E41D44}"/>
                </a:ext>
              </a:extLst>
            </p:cNvPr>
            <p:cNvSpPr txBox="1"/>
            <p:nvPr/>
          </p:nvSpPr>
          <p:spPr>
            <a:xfrm>
              <a:off x="3945528" y="4890912"/>
              <a:ext cx="1199751" cy="396931"/>
            </a:xfrm>
            <a:prstGeom prst="rect">
              <a:avLst/>
            </a:prstGeom>
            <a:noFill/>
            <a:ln w="9525">
              <a:noFill/>
            </a:ln>
          </p:spPr>
          <p:txBody>
            <a:bodyPr wrap="squar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IP 首部</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34" name="直接连接符 33">
              <a:extLst>
                <a:ext uri="{FF2B5EF4-FFF2-40B4-BE49-F238E27FC236}">
                  <a16:creationId xmlns:a16="http://schemas.microsoft.com/office/drawing/2014/main" xmlns="" id="{AD7D9469-96F9-48D2-9095-50A612B3FFA1}"/>
                </a:ext>
              </a:extLst>
            </p:cNvPr>
            <p:cNvSpPr/>
            <p:nvPr/>
          </p:nvSpPr>
          <p:spPr>
            <a:xfrm>
              <a:off x="2133222" y="4808575"/>
              <a:ext cx="0" cy="543002"/>
            </a:xfrm>
            <a:prstGeom prst="line">
              <a:avLst/>
            </a:prstGeom>
            <a:ln w="9525" cap="flat" cmpd="sng">
              <a:solidFill>
                <a:schemeClr val="tx1"/>
              </a:solidFill>
              <a:prstDash val="solid"/>
              <a:headEnd type="none" w="med" len="med"/>
              <a:tailEnd type="none" w="med" len="med"/>
            </a:ln>
          </p:spPr>
        </p:sp>
        <p:sp>
          <p:nvSpPr>
            <p:cNvPr id="36" name="文本框 35">
              <a:extLst>
                <a:ext uri="{FF2B5EF4-FFF2-40B4-BE49-F238E27FC236}">
                  <a16:creationId xmlns:a16="http://schemas.microsoft.com/office/drawing/2014/main" xmlns="" id="{FBE4D304-8309-4B50-8E81-5ECCFEB6B66F}"/>
                </a:ext>
              </a:extLst>
            </p:cNvPr>
            <p:cNvSpPr txBox="1"/>
            <p:nvPr/>
          </p:nvSpPr>
          <p:spPr>
            <a:xfrm>
              <a:off x="2291284" y="4887962"/>
              <a:ext cx="1338770" cy="396931"/>
            </a:xfrm>
            <a:prstGeom prst="rect">
              <a:avLst/>
            </a:prstGeom>
            <a:noFill/>
            <a:ln w="9525">
              <a:noFill/>
            </a:ln>
          </p:spPr>
          <p:txBody>
            <a:bodyPr wrap="squar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AH 首部</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37" name="文本框 36">
              <a:extLst>
                <a:ext uri="{FF2B5EF4-FFF2-40B4-BE49-F238E27FC236}">
                  <a16:creationId xmlns:a16="http://schemas.microsoft.com/office/drawing/2014/main" xmlns="" id="{8AAF95D8-43CC-45BA-AD72-E525EE7ED481}"/>
                </a:ext>
              </a:extLst>
            </p:cNvPr>
            <p:cNvSpPr txBox="1"/>
            <p:nvPr/>
          </p:nvSpPr>
          <p:spPr>
            <a:xfrm>
              <a:off x="5689058" y="4884214"/>
              <a:ext cx="2561374" cy="396931"/>
            </a:xfrm>
            <a:prstGeom prst="rect">
              <a:avLst/>
            </a:prstGeom>
            <a:noFill/>
            <a:ln w="9525">
              <a:noFill/>
            </a:ln>
          </p:spPr>
          <p:txBody>
            <a:bodyPr wrap="squar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TCP/UDP 报文段</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38" name="直接连接符 37">
              <a:extLst>
                <a:ext uri="{FF2B5EF4-FFF2-40B4-BE49-F238E27FC236}">
                  <a16:creationId xmlns:a16="http://schemas.microsoft.com/office/drawing/2014/main" xmlns="" id="{C2648FBB-3E82-4557-AB9F-CDA491D3ADCD}"/>
                </a:ext>
              </a:extLst>
            </p:cNvPr>
            <p:cNvSpPr/>
            <p:nvPr/>
          </p:nvSpPr>
          <p:spPr>
            <a:xfrm>
              <a:off x="3778178" y="5634554"/>
              <a:ext cx="4643800" cy="26403"/>
            </a:xfrm>
            <a:prstGeom prst="line">
              <a:avLst/>
            </a:prstGeom>
            <a:ln w="9525" cap="flat" cmpd="sng">
              <a:solidFill>
                <a:srgbClr val="333399"/>
              </a:solidFill>
              <a:prstDash val="solid"/>
              <a:headEnd type="triangle" w="med" len="lg"/>
              <a:tailEnd type="triangle" w="med" len="lg"/>
            </a:ln>
          </p:spPr>
        </p:sp>
        <p:sp>
          <p:nvSpPr>
            <p:cNvPr id="39" name="直接连接符 38">
              <a:extLst>
                <a:ext uri="{FF2B5EF4-FFF2-40B4-BE49-F238E27FC236}">
                  <a16:creationId xmlns:a16="http://schemas.microsoft.com/office/drawing/2014/main" xmlns="" id="{7E235C8A-46CA-4C61-82FC-F266B3E85F95}"/>
                </a:ext>
              </a:extLst>
            </p:cNvPr>
            <p:cNvSpPr/>
            <p:nvPr/>
          </p:nvSpPr>
          <p:spPr>
            <a:xfrm>
              <a:off x="3791083" y="5472018"/>
              <a:ext cx="0" cy="362001"/>
            </a:xfrm>
            <a:prstGeom prst="line">
              <a:avLst/>
            </a:prstGeom>
            <a:ln w="19050" cap="flat" cmpd="sng">
              <a:solidFill>
                <a:srgbClr val="333399"/>
              </a:solidFill>
              <a:prstDash val="solid"/>
              <a:headEnd type="none" w="med" len="med"/>
              <a:tailEnd type="none" w="med" len="med"/>
            </a:ln>
          </p:spPr>
        </p:sp>
        <p:sp>
          <p:nvSpPr>
            <p:cNvPr id="40" name="直接连接符 39">
              <a:extLst>
                <a:ext uri="{FF2B5EF4-FFF2-40B4-BE49-F238E27FC236}">
                  <a16:creationId xmlns:a16="http://schemas.microsoft.com/office/drawing/2014/main" xmlns="" id="{7914679B-143A-485E-ACC2-7264E29FB885}"/>
                </a:ext>
              </a:extLst>
            </p:cNvPr>
            <p:cNvSpPr/>
            <p:nvPr/>
          </p:nvSpPr>
          <p:spPr>
            <a:xfrm>
              <a:off x="8392160" y="5449790"/>
              <a:ext cx="0" cy="768459"/>
            </a:xfrm>
            <a:prstGeom prst="line">
              <a:avLst/>
            </a:prstGeom>
            <a:ln w="19050" cap="flat" cmpd="sng">
              <a:solidFill>
                <a:srgbClr val="333399"/>
              </a:solidFill>
              <a:prstDash val="solid"/>
              <a:headEnd type="none" w="med" len="med"/>
              <a:tailEnd type="none" w="med" len="med"/>
            </a:ln>
          </p:spPr>
        </p:sp>
        <p:sp>
          <p:nvSpPr>
            <p:cNvPr id="41" name="直接连接符 40">
              <a:extLst>
                <a:ext uri="{FF2B5EF4-FFF2-40B4-BE49-F238E27FC236}">
                  <a16:creationId xmlns:a16="http://schemas.microsoft.com/office/drawing/2014/main" xmlns="" id="{BD8CC98A-AABE-446A-96A8-12E898115918}"/>
                </a:ext>
              </a:extLst>
            </p:cNvPr>
            <p:cNvSpPr/>
            <p:nvPr/>
          </p:nvSpPr>
          <p:spPr>
            <a:xfrm>
              <a:off x="746125" y="6081705"/>
              <a:ext cx="7646035" cy="0"/>
            </a:xfrm>
            <a:prstGeom prst="line">
              <a:avLst/>
            </a:prstGeom>
            <a:ln w="9525" cap="flat" cmpd="sng">
              <a:solidFill>
                <a:srgbClr val="333399"/>
              </a:solidFill>
              <a:prstDash val="solid"/>
              <a:headEnd type="triangle" w="med" len="lg"/>
              <a:tailEnd type="triangle" w="med" len="lg"/>
            </a:ln>
          </p:spPr>
        </p:sp>
        <p:sp>
          <p:nvSpPr>
            <p:cNvPr id="42" name="文本框 41">
              <a:extLst>
                <a:ext uri="{FF2B5EF4-FFF2-40B4-BE49-F238E27FC236}">
                  <a16:creationId xmlns:a16="http://schemas.microsoft.com/office/drawing/2014/main" xmlns="" id="{3A5D8B9E-BE46-4ABD-B82B-C7CDF9397F3D}"/>
                </a:ext>
              </a:extLst>
            </p:cNvPr>
            <p:cNvSpPr txBox="1"/>
            <p:nvPr/>
          </p:nvSpPr>
          <p:spPr>
            <a:xfrm>
              <a:off x="3164672" y="5853051"/>
              <a:ext cx="2808942" cy="396931"/>
            </a:xfrm>
            <a:prstGeom prst="rect">
              <a:avLst/>
            </a:prstGeom>
            <a:solidFill>
              <a:schemeClr val="bg1"/>
            </a:solidFill>
            <a:ln w="9525">
              <a:noFill/>
            </a:ln>
          </p:spPr>
          <p:txBody>
            <a:bodyPr wrap="square" anchor="t">
              <a:spAutoFit/>
            </a:bodyPr>
            <a:lstStyle/>
            <a:p>
              <a:pPr lvl="0" algn="ctr">
                <a:buClrTx/>
              </a:pPr>
              <a:r>
                <a:rPr lang="zh-CN" altLang="zh-CN" sz="2000" dirty="0">
                  <a:solidFill>
                    <a:schemeClr val="accent1"/>
                  </a:solidFill>
                  <a:latin typeface="Arial" panose="020B0604020202020204" pitchFamily="34" charset="0"/>
                  <a:ea typeface="黑体" panose="02010609060101010101" pitchFamily="2" charset="-122"/>
                </a:rPr>
                <a:t>可鉴别的 IP 数据报</a:t>
              </a:r>
              <a:endParaRPr lang="en-US" altLang="zh-CN" sz="2000" dirty="0">
                <a:solidFill>
                  <a:schemeClr val="accent1"/>
                </a:solidFill>
                <a:latin typeface="Arial" panose="020B0604020202020204" pitchFamily="34" charset="0"/>
                <a:ea typeface="黑体" panose="02010609060101010101" pitchFamily="2" charset="-122"/>
              </a:endParaRPr>
            </a:p>
          </p:txBody>
        </p:sp>
        <p:sp>
          <p:nvSpPr>
            <p:cNvPr id="43" name="文本框 42">
              <a:extLst>
                <a:ext uri="{FF2B5EF4-FFF2-40B4-BE49-F238E27FC236}">
                  <a16:creationId xmlns:a16="http://schemas.microsoft.com/office/drawing/2014/main" xmlns="" id="{B5153F10-6104-4255-B041-7EAD5C18031F}"/>
                </a:ext>
              </a:extLst>
            </p:cNvPr>
            <p:cNvSpPr txBox="1"/>
            <p:nvPr/>
          </p:nvSpPr>
          <p:spPr>
            <a:xfrm>
              <a:off x="4682453" y="5447408"/>
              <a:ext cx="2963196" cy="396931"/>
            </a:xfrm>
            <a:prstGeom prst="rect">
              <a:avLst/>
            </a:prstGeom>
            <a:solidFill>
              <a:schemeClr val="bg1"/>
            </a:solidFill>
            <a:ln w="9525">
              <a:noFill/>
            </a:ln>
          </p:spPr>
          <p:txBody>
            <a:bodyPr wrap="square" anchor="t">
              <a:spAutoFit/>
            </a:bodyPr>
            <a:lstStyle/>
            <a:p>
              <a:pPr lvl="0" algn="ctr">
                <a:buClrTx/>
              </a:pPr>
              <a:r>
                <a:rPr lang="zh-CN" altLang="zh-CN" sz="2000" dirty="0">
                  <a:solidFill>
                    <a:schemeClr val="accent1"/>
                  </a:solidFill>
                  <a:latin typeface="Arial" panose="020B0604020202020204" pitchFamily="34" charset="0"/>
                  <a:ea typeface="黑体" panose="02010609060101010101" pitchFamily="2" charset="-122"/>
                </a:rPr>
                <a:t>原数据报的数据部分</a:t>
              </a:r>
              <a:endParaRPr lang="en-US" altLang="zh-CN" sz="2000" dirty="0">
                <a:solidFill>
                  <a:schemeClr val="accent1"/>
                </a:solidFill>
                <a:latin typeface="Arial" panose="020B0604020202020204" pitchFamily="34" charset="0"/>
                <a:ea typeface="黑体" panose="02010609060101010101" pitchFamily="2" charset="-122"/>
              </a:endParaRPr>
            </a:p>
          </p:txBody>
        </p:sp>
        <p:sp>
          <p:nvSpPr>
            <p:cNvPr id="44" name="直接连接符 43">
              <a:extLst>
                <a:ext uri="{FF2B5EF4-FFF2-40B4-BE49-F238E27FC236}">
                  <a16:creationId xmlns:a16="http://schemas.microsoft.com/office/drawing/2014/main" xmlns="" id="{89794971-8920-444C-92E1-F933BA525B09}"/>
                </a:ext>
              </a:extLst>
            </p:cNvPr>
            <p:cNvSpPr/>
            <p:nvPr/>
          </p:nvSpPr>
          <p:spPr>
            <a:xfrm>
              <a:off x="746125" y="5449790"/>
              <a:ext cx="0" cy="738293"/>
            </a:xfrm>
            <a:prstGeom prst="line">
              <a:avLst/>
            </a:prstGeom>
            <a:ln w="19050" cap="flat" cmpd="sng">
              <a:solidFill>
                <a:srgbClr val="333399"/>
              </a:solidFill>
              <a:prstDash val="solid"/>
              <a:headEnd type="none" w="med" len="med"/>
              <a:tailEnd type="none" w="med" len="med"/>
            </a:ln>
          </p:spPr>
        </p:sp>
        <p:sp>
          <p:nvSpPr>
            <p:cNvPr id="45" name="直接连接符 44">
              <a:extLst>
                <a:ext uri="{FF2B5EF4-FFF2-40B4-BE49-F238E27FC236}">
                  <a16:creationId xmlns:a16="http://schemas.microsoft.com/office/drawing/2014/main" xmlns="" id="{1D180578-8909-4290-A0DC-D46DE71530A7}"/>
                </a:ext>
              </a:extLst>
            </p:cNvPr>
            <p:cNvSpPr/>
            <p:nvPr/>
          </p:nvSpPr>
          <p:spPr>
            <a:xfrm>
              <a:off x="5145279" y="4817876"/>
              <a:ext cx="0" cy="543002"/>
            </a:xfrm>
            <a:prstGeom prst="line">
              <a:avLst/>
            </a:prstGeom>
            <a:ln w="9525" cap="flat" cmpd="sng">
              <a:solidFill>
                <a:schemeClr val="tx1"/>
              </a:solidFill>
              <a:prstDash val="solid"/>
              <a:headEnd type="none" w="med" len="med"/>
              <a:tailEnd type="none" w="med" len="med"/>
            </a:ln>
          </p:spPr>
        </p:sp>
        <p:sp>
          <p:nvSpPr>
            <p:cNvPr id="46" name="直接连接符 45">
              <a:extLst>
                <a:ext uri="{FF2B5EF4-FFF2-40B4-BE49-F238E27FC236}">
                  <a16:creationId xmlns:a16="http://schemas.microsoft.com/office/drawing/2014/main" xmlns="" id="{B5D82107-552E-45DB-955A-C50D6C974D96}"/>
                </a:ext>
              </a:extLst>
            </p:cNvPr>
            <p:cNvSpPr/>
            <p:nvPr/>
          </p:nvSpPr>
          <p:spPr>
            <a:xfrm>
              <a:off x="3776039" y="4820572"/>
              <a:ext cx="0" cy="543002"/>
            </a:xfrm>
            <a:prstGeom prst="line">
              <a:avLst/>
            </a:prstGeom>
            <a:ln w="9525" cap="flat" cmpd="sng">
              <a:solidFill>
                <a:schemeClr val="tx1"/>
              </a:solidFill>
              <a:prstDash val="solid"/>
              <a:headEnd type="none" w="med" len="med"/>
              <a:tailEnd type="none" w="med" len="med"/>
            </a:ln>
          </p:spPr>
        </p:sp>
        <p:sp>
          <p:nvSpPr>
            <p:cNvPr id="47" name="文本框 46">
              <a:extLst>
                <a:ext uri="{FF2B5EF4-FFF2-40B4-BE49-F238E27FC236}">
                  <a16:creationId xmlns:a16="http://schemas.microsoft.com/office/drawing/2014/main" xmlns="" id="{6EF7F45A-1C34-4535-81F0-592B7DD3B0B0}"/>
                </a:ext>
              </a:extLst>
            </p:cNvPr>
            <p:cNvSpPr txBox="1"/>
            <p:nvPr/>
          </p:nvSpPr>
          <p:spPr>
            <a:xfrm>
              <a:off x="839798" y="4910760"/>
              <a:ext cx="1199751" cy="400110"/>
            </a:xfrm>
            <a:prstGeom prst="rect">
              <a:avLst/>
            </a:prstGeom>
            <a:noFill/>
            <a:ln w="9525">
              <a:noFill/>
            </a:ln>
          </p:spPr>
          <p:txBody>
            <a:bodyPr wrap="square" anchor="t">
              <a:spAutoFit/>
            </a:bodyPr>
            <a:lstStyle/>
            <a:p>
              <a:pPr lvl="0" algn="l">
                <a:buClrTx/>
              </a:pPr>
              <a:r>
                <a:rPr lang="zh-CN" altLang="en-US" sz="2000" dirty="0">
                  <a:solidFill>
                    <a:srgbClr val="FF0000"/>
                  </a:solidFill>
                  <a:latin typeface="Arial" panose="020B0604020202020204" pitchFamily="34" charset="0"/>
                  <a:ea typeface="黑体" panose="02010609060101010101" pitchFamily="2" charset="-122"/>
                </a:rPr>
                <a:t>新</a:t>
              </a:r>
              <a:r>
                <a:rPr lang="zh-CN" altLang="zh-CN" sz="2000" dirty="0">
                  <a:solidFill>
                    <a:srgbClr val="FF0000"/>
                  </a:solidFill>
                  <a:latin typeface="Arial" panose="020B0604020202020204" pitchFamily="34" charset="0"/>
                  <a:ea typeface="黑体" panose="02010609060101010101" pitchFamily="2" charset="-122"/>
                </a:rPr>
                <a:t>IP首部</a:t>
              </a:r>
              <a:endParaRPr lang="en-US" altLang="zh-CN" sz="2000" dirty="0">
                <a:solidFill>
                  <a:srgbClr val="FF0000"/>
                </a:solidFill>
                <a:latin typeface="Arial" panose="020B0604020202020204" pitchFamily="34" charset="0"/>
                <a:ea typeface="黑体" panose="02010609060101010101" pitchFamily="2" charset="-122"/>
              </a:endParaRPr>
            </a:p>
          </p:txBody>
        </p:sp>
      </p:grpSp>
    </p:spTree>
    <p:extLst>
      <p:ext uri="{BB962C8B-B14F-4D97-AF65-F5344CB8AC3E}">
        <p14:creationId xmlns:p14="http://schemas.microsoft.com/office/powerpoint/2010/main" val="108842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xmlns="" id="{A9409016-D256-4535-BF64-99A759D98EE2}"/>
              </a:ext>
            </a:extLst>
          </p:cNvPr>
          <p:cNvGrpSpPr/>
          <p:nvPr/>
        </p:nvGrpSpPr>
        <p:grpSpPr>
          <a:xfrm>
            <a:off x="555404" y="1135617"/>
            <a:ext cx="8312150" cy="2492375"/>
            <a:chOff x="420" y="1352"/>
            <a:chExt cx="5236" cy="1570"/>
          </a:xfrm>
        </p:grpSpPr>
        <p:sp>
          <p:nvSpPr>
            <p:cNvPr id="7" name="矩形 6">
              <a:extLst>
                <a:ext uri="{FF2B5EF4-FFF2-40B4-BE49-F238E27FC236}">
                  <a16:creationId xmlns:a16="http://schemas.microsoft.com/office/drawing/2014/main" xmlns="" id="{0AFF6BC4-9833-472D-B5C5-6B9026D505E0}"/>
                </a:ext>
              </a:extLst>
            </p:cNvPr>
            <p:cNvSpPr/>
            <p:nvPr/>
          </p:nvSpPr>
          <p:spPr>
            <a:xfrm>
              <a:off x="422" y="1934"/>
              <a:ext cx="5231" cy="388"/>
            </a:xfrm>
            <a:prstGeom prst="rect">
              <a:avLst/>
            </a:prstGeom>
            <a:solidFill>
              <a:srgbClr val="CCECFF"/>
            </a:solidFill>
            <a:ln w="9525" cap="flat" cmpd="sng">
              <a:solidFill>
                <a:srgbClr val="333399"/>
              </a:solidFill>
              <a:prstDash val="solid"/>
              <a:miter/>
              <a:headEnd type="none" w="med" len="med"/>
              <a:tailEnd type="none" w="med" len="med"/>
            </a:ln>
          </p:spPr>
          <p:txBody>
            <a:bodyPr/>
            <a:lstStyle/>
            <a:p>
              <a:endParaRPr lang="zh-CN" altLang="en-US"/>
            </a:p>
          </p:txBody>
        </p:sp>
        <p:sp>
          <p:nvSpPr>
            <p:cNvPr id="8" name="矩形 7">
              <a:extLst>
                <a:ext uri="{FF2B5EF4-FFF2-40B4-BE49-F238E27FC236}">
                  <a16:creationId xmlns:a16="http://schemas.microsoft.com/office/drawing/2014/main" xmlns="" id="{DE2AB61C-9C3A-4F99-A4AC-1B2690249E73}"/>
                </a:ext>
              </a:extLst>
            </p:cNvPr>
            <p:cNvSpPr/>
            <p:nvPr/>
          </p:nvSpPr>
          <p:spPr>
            <a:xfrm>
              <a:off x="3789" y="1952"/>
              <a:ext cx="1864" cy="370"/>
            </a:xfrm>
            <a:prstGeom prst="rect">
              <a:avLst/>
            </a:prstGeom>
            <a:solidFill>
              <a:srgbClr val="FFFF99"/>
            </a:solidFill>
            <a:ln w="9525">
              <a:noFill/>
            </a:ln>
          </p:spPr>
          <p:txBody>
            <a:bodyPr/>
            <a:lstStyle/>
            <a:p>
              <a:endParaRPr lang="zh-CN" altLang="en-US"/>
            </a:p>
          </p:txBody>
        </p:sp>
        <p:sp>
          <p:nvSpPr>
            <p:cNvPr id="9" name="矩形 8">
              <a:extLst>
                <a:ext uri="{FF2B5EF4-FFF2-40B4-BE49-F238E27FC236}">
                  <a16:creationId xmlns:a16="http://schemas.microsoft.com/office/drawing/2014/main" xmlns="" id="{947E7BBD-1293-4EF9-B386-681E683AD011}"/>
                </a:ext>
              </a:extLst>
            </p:cNvPr>
            <p:cNvSpPr/>
            <p:nvPr/>
          </p:nvSpPr>
          <p:spPr>
            <a:xfrm>
              <a:off x="1083" y="1952"/>
              <a:ext cx="782" cy="370"/>
            </a:xfrm>
            <a:prstGeom prst="rect">
              <a:avLst/>
            </a:prstGeom>
            <a:solidFill>
              <a:srgbClr val="FFFF99"/>
            </a:solidFill>
            <a:ln w="9525">
              <a:noFill/>
            </a:ln>
          </p:spPr>
          <p:txBody>
            <a:bodyPr/>
            <a:lstStyle/>
            <a:p>
              <a:endParaRPr lang="zh-CN" altLang="en-US"/>
            </a:p>
          </p:txBody>
        </p:sp>
        <p:sp>
          <p:nvSpPr>
            <p:cNvPr id="10" name="文本框 9">
              <a:extLst>
                <a:ext uri="{FF2B5EF4-FFF2-40B4-BE49-F238E27FC236}">
                  <a16:creationId xmlns:a16="http://schemas.microsoft.com/office/drawing/2014/main" xmlns="" id="{4D7B9AA1-DFF0-4346-8ADE-1149D46F5C10}"/>
                </a:ext>
              </a:extLst>
            </p:cNvPr>
            <p:cNvSpPr txBox="1"/>
            <p:nvPr/>
          </p:nvSpPr>
          <p:spPr>
            <a:xfrm>
              <a:off x="431" y="2001"/>
              <a:ext cx="631" cy="250"/>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IP 首部</a:t>
              </a:r>
              <a:endParaRPr lang="en-US" altLang="zh-CN" sz="2000">
                <a:solidFill>
                  <a:srgbClr val="333399"/>
                </a:solidFill>
                <a:latin typeface="Arial" panose="020B0604020202020204" pitchFamily="34" charset="0"/>
                <a:ea typeface="黑体" panose="02010609060101010101" pitchFamily="2" charset="-122"/>
              </a:endParaRPr>
            </a:p>
          </p:txBody>
        </p:sp>
        <p:sp>
          <p:nvSpPr>
            <p:cNvPr id="11" name="直接连接符 10">
              <a:extLst>
                <a:ext uri="{FF2B5EF4-FFF2-40B4-BE49-F238E27FC236}">
                  <a16:creationId xmlns:a16="http://schemas.microsoft.com/office/drawing/2014/main" xmlns="" id="{6F1B9C9F-CF55-415E-B598-51A76C609F9E}"/>
                </a:ext>
              </a:extLst>
            </p:cNvPr>
            <p:cNvSpPr/>
            <p:nvPr/>
          </p:nvSpPr>
          <p:spPr>
            <a:xfrm>
              <a:off x="1083" y="1934"/>
              <a:ext cx="0" cy="388"/>
            </a:xfrm>
            <a:prstGeom prst="line">
              <a:avLst/>
            </a:prstGeom>
            <a:ln w="19050" cap="flat" cmpd="sng">
              <a:solidFill>
                <a:srgbClr val="333399"/>
              </a:solidFill>
              <a:prstDash val="solid"/>
              <a:headEnd type="none" w="med" len="med"/>
              <a:tailEnd type="none" w="med" len="med"/>
            </a:ln>
          </p:spPr>
        </p:sp>
        <p:sp>
          <p:nvSpPr>
            <p:cNvPr id="12" name="直接连接符 11">
              <a:extLst>
                <a:ext uri="{FF2B5EF4-FFF2-40B4-BE49-F238E27FC236}">
                  <a16:creationId xmlns:a16="http://schemas.microsoft.com/office/drawing/2014/main" xmlns="" id="{C149E8F6-CC02-44E8-959B-C03799E35958}"/>
                </a:ext>
              </a:extLst>
            </p:cNvPr>
            <p:cNvSpPr/>
            <p:nvPr/>
          </p:nvSpPr>
          <p:spPr>
            <a:xfrm>
              <a:off x="1865" y="1934"/>
              <a:ext cx="0" cy="388"/>
            </a:xfrm>
            <a:prstGeom prst="line">
              <a:avLst/>
            </a:prstGeom>
            <a:ln w="19050" cap="flat" cmpd="sng">
              <a:solidFill>
                <a:srgbClr val="333399"/>
              </a:solidFill>
              <a:prstDash val="solid"/>
              <a:headEnd type="none" w="med" len="med"/>
              <a:tailEnd type="none" w="med" len="med"/>
            </a:ln>
          </p:spPr>
        </p:sp>
        <p:sp>
          <p:nvSpPr>
            <p:cNvPr id="13" name="文本框 12">
              <a:extLst>
                <a:ext uri="{FF2B5EF4-FFF2-40B4-BE49-F238E27FC236}">
                  <a16:creationId xmlns:a16="http://schemas.microsoft.com/office/drawing/2014/main" xmlns="" id="{5969F9AE-0DB4-4E72-BD4E-22D98D77B464}"/>
                </a:ext>
              </a:extLst>
            </p:cNvPr>
            <p:cNvSpPr txBox="1"/>
            <p:nvPr/>
          </p:nvSpPr>
          <p:spPr>
            <a:xfrm>
              <a:off x="1082" y="2001"/>
              <a:ext cx="801" cy="250"/>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ESP 首部</a:t>
              </a:r>
              <a:endParaRPr lang="en-US" altLang="zh-CN" sz="2000">
                <a:solidFill>
                  <a:srgbClr val="333399"/>
                </a:solidFill>
                <a:latin typeface="Arial" panose="020B0604020202020204" pitchFamily="34" charset="0"/>
                <a:ea typeface="黑体" panose="02010609060101010101" pitchFamily="2" charset="-122"/>
              </a:endParaRPr>
            </a:p>
          </p:txBody>
        </p:sp>
        <p:sp>
          <p:nvSpPr>
            <p:cNvPr id="14" name="文本框 13">
              <a:extLst>
                <a:ext uri="{FF2B5EF4-FFF2-40B4-BE49-F238E27FC236}">
                  <a16:creationId xmlns:a16="http://schemas.microsoft.com/office/drawing/2014/main" xmlns="" id="{D841ADD8-320D-4915-AD03-8DDE23C13D4B}"/>
                </a:ext>
              </a:extLst>
            </p:cNvPr>
            <p:cNvSpPr txBox="1"/>
            <p:nvPr/>
          </p:nvSpPr>
          <p:spPr>
            <a:xfrm>
              <a:off x="2165" y="2001"/>
              <a:ext cx="1344" cy="250"/>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TCP/UDP 报文段</a:t>
              </a:r>
              <a:endParaRPr lang="en-US" altLang="zh-CN" sz="2000">
                <a:solidFill>
                  <a:srgbClr val="333399"/>
                </a:solidFill>
                <a:latin typeface="Arial" panose="020B0604020202020204" pitchFamily="34" charset="0"/>
                <a:ea typeface="黑体" panose="02010609060101010101" pitchFamily="2" charset="-122"/>
              </a:endParaRPr>
            </a:p>
          </p:txBody>
        </p:sp>
        <p:sp>
          <p:nvSpPr>
            <p:cNvPr id="21" name="直接连接符 20">
              <a:extLst>
                <a:ext uri="{FF2B5EF4-FFF2-40B4-BE49-F238E27FC236}">
                  <a16:creationId xmlns:a16="http://schemas.microsoft.com/office/drawing/2014/main" xmlns="" id="{D4A1A38A-102D-4350-863A-AF744B286EB1}"/>
                </a:ext>
              </a:extLst>
            </p:cNvPr>
            <p:cNvSpPr/>
            <p:nvPr/>
          </p:nvSpPr>
          <p:spPr>
            <a:xfrm>
              <a:off x="1865" y="2523"/>
              <a:ext cx="1924" cy="0"/>
            </a:xfrm>
            <a:prstGeom prst="line">
              <a:avLst/>
            </a:prstGeom>
            <a:ln w="28575" cap="flat" cmpd="sng">
              <a:solidFill>
                <a:srgbClr val="333399"/>
              </a:solidFill>
              <a:prstDash val="solid"/>
              <a:headEnd type="triangle" w="med" len="lg"/>
              <a:tailEnd type="triangle" w="med" len="lg"/>
            </a:ln>
          </p:spPr>
        </p:sp>
        <p:sp>
          <p:nvSpPr>
            <p:cNvPr id="22" name="直接连接符 21">
              <a:extLst>
                <a:ext uri="{FF2B5EF4-FFF2-40B4-BE49-F238E27FC236}">
                  <a16:creationId xmlns:a16="http://schemas.microsoft.com/office/drawing/2014/main" xmlns="" id="{BED16543-82A8-4299-A676-100E293BAB41}"/>
                </a:ext>
              </a:extLst>
            </p:cNvPr>
            <p:cNvSpPr/>
            <p:nvPr/>
          </p:nvSpPr>
          <p:spPr>
            <a:xfrm>
              <a:off x="1865" y="2386"/>
              <a:ext cx="0" cy="259"/>
            </a:xfrm>
            <a:prstGeom prst="line">
              <a:avLst/>
            </a:prstGeom>
            <a:ln w="19050" cap="flat" cmpd="sng">
              <a:solidFill>
                <a:srgbClr val="333399"/>
              </a:solidFill>
              <a:prstDash val="solid"/>
              <a:headEnd type="none" w="med" len="med"/>
              <a:tailEnd type="none" w="med" len="med"/>
            </a:ln>
          </p:spPr>
        </p:sp>
        <p:sp>
          <p:nvSpPr>
            <p:cNvPr id="23" name="直接连接符 22">
              <a:extLst>
                <a:ext uri="{FF2B5EF4-FFF2-40B4-BE49-F238E27FC236}">
                  <a16:creationId xmlns:a16="http://schemas.microsoft.com/office/drawing/2014/main" xmlns="" id="{C8D13771-9938-47ED-890A-CEC66791F0E7}"/>
                </a:ext>
              </a:extLst>
            </p:cNvPr>
            <p:cNvSpPr/>
            <p:nvPr/>
          </p:nvSpPr>
          <p:spPr>
            <a:xfrm>
              <a:off x="5653" y="2386"/>
              <a:ext cx="3" cy="536"/>
            </a:xfrm>
            <a:prstGeom prst="line">
              <a:avLst/>
            </a:prstGeom>
            <a:ln w="19050" cap="flat" cmpd="sng">
              <a:solidFill>
                <a:srgbClr val="333399"/>
              </a:solidFill>
              <a:prstDash val="solid"/>
              <a:headEnd type="none" w="med" len="med"/>
              <a:tailEnd type="none" w="med" len="med"/>
            </a:ln>
          </p:spPr>
        </p:sp>
        <p:sp>
          <p:nvSpPr>
            <p:cNvPr id="24" name="直接连接符 23">
              <a:extLst>
                <a:ext uri="{FF2B5EF4-FFF2-40B4-BE49-F238E27FC236}">
                  <a16:creationId xmlns:a16="http://schemas.microsoft.com/office/drawing/2014/main" xmlns="" id="{A53D5C23-0490-4A58-93FB-BF3B954DE873}"/>
                </a:ext>
              </a:extLst>
            </p:cNvPr>
            <p:cNvSpPr/>
            <p:nvPr/>
          </p:nvSpPr>
          <p:spPr>
            <a:xfrm>
              <a:off x="420" y="2785"/>
              <a:ext cx="5231" cy="0"/>
            </a:xfrm>
            <a:prstGeom prst="line">
              <a:avLst/>
            </a:prstGeom>
            <a:ln w="28575" cap="flat" cmpd="sng">
              <a:solidFill>
                <a:srgbClr val="333399"/>
              </a:solidFill>
              <a:prstDash val="solid"/>
              <a:headEnd type="triangle" w="med" len="lg"/>
              <a:tailEnd type="triangle" w="med" len="lg"/>
            </a:ln>
          </p:spPr>
        </p:sp>
        <p:sp>
          <p:nvSpPr>
            <p:cNvPr id="25" name="文本框 24">
              <a:extLst>
                <a:ext uri="{FF2B5EF4-FFF2-40B4-BE49-F238E27FC236}">
                  <a16:creationId xmlns:a16="http://schemas.microsoft.com/office/drawing/2014/main" xmlns="" id="{EBB40D04-07A8-4296-AEFA-463F7E6FCE3B}"/>
                </a:ext>
              </a:extLst>
            </p:cNvPr>
            <p:cNvSpPr txBox="1"/>
            <p:nvPr/>
          </p:nvSpPr>
          <p:spPr>
            <a:xfrm>
              <a:off x="2068" y="2659"/>
              <a:ext cx="1955" cy="251"/>
            </a:xfrm>
            <a:prstGeom prst="rect">
              <a:avLst/>
            </a:prstGeom>
            <a:solidFill>
              <a:schemeClr val="bg1"/>
            </a:solidFill>
            <a:ln w="9525">
              <a:noFill/>
            </a:ln>
          </p:spPr>
          <p:txBody>
            <a:bodyPr wrap="none" anchor="t">
              <a:spAutoFit/>
            </a:bodyPr>
            <a:lstStyle/>
            <a:p>
              <a:pPr lvl="0" algn="l">
                <a:buClrTx/>
              </a:pPr>
              <a:r>
                <a:rPr lang="zh-CN" altLang="zh-CN" sz="2000" dirty="0">
                  <a:solidFill>
                    <a:schemeClr val="accent1"/>
                  </a:solidFill>
                  <a:latin typeface="Arial" panose="020B0604020202020204" pitchFamily="34" charset="0"/>
                  <a:ea typeface="黑体" panose="02010609060101010101" pitchFamily="2" charset="-122"/>
                </a:rPr>
                <a:t>可鉴别的</a:t>
              </a:r>
              <a:r>
                <a:rPr lang="zh-CN" altLang="en-US" sz="2000" dirty="0">
                  <a:solidFill>
                    <a:schemeClr val="accent1"/>
                  </a:solidFill>
                  <a:latin typeface="Arial" panose="020B0604020202020204" pitchFamily="34" charset="0"/>
                  <a:ea typeface="黑体" panose="02010609060101010101" pitchFamily="2" charset="-122"/>
                </a:rPr>
                <a:t>保密</a:t>
              </a:r>
              <a:r>
                <a:rPr lang="zh-CN" altLang="zh-CN" sz="2000" dirty="0">
                  <a:solidFill>
                    <a:schemeClr val="accent1"/>
                  </a:solidFill>
                  <a:latin typeface="Arial" panose="020B0604020202020204" pitchFamily="34" charset="0"/>
                  <a:ea typeface="黑体" panose="02010609060101010101" pitchFamily="2" charset="-122"/>
                </a:rPr>
                <a:t>的 IP 数据报</a:t>
              </a:r>
              <a:endParaRPr lang="zh-CN" altLang="en-US" sz="2000">
                <a:solidFill>
                  <a:schemeClr val="accent1"/>
                </a:solidFill>
                <a:latin typeface="Arial" panose="020B0604020202020204" pitchFamily="34" charset="0"/>
                <a:ea typeface="黑体" panose="02010609060101010101" pitchFamily="2" charset="-122"/>
              </a:endParaRPr>
            </a:p>
          </p:txBody>
        </p:sp>
        <p:sp>
          <p:nvSpPr>
            <p:cNvPr id="26" name="文本框 25">
              <a:extLst>
                <a:ext uri="{FF2B5EF4-FFF2-40B4-BE49-F238E27FC236}">
                  <a16:creationId xmlns:a16="http://schemas.microsoft.com/office/drawing/2014/main" xmlns="" id="{F13C7A93-5964-4C59-AF9F-2B262E573B2B}"/>
                </a:ext>
              </a:extLst>
            </p:cNvPr>
            <p:cNvSpPr txBox="1"/>
            <p:nvPr/>
          </p:nvSpPr>
          <p:spPr>
            <a:xfrm>
              <a:off x="2045" y="2385"/>
              <a:ext cx="1556" cy="251"/>
            </a:xfrm>
            <a:prstGeom prst="rect">
              <a:avLst/>
            </a:prstGeom>
            <a:solidFill>
              <a:schemeClr val="bg1"/>
            </a:solidFill>
            <a:ln w="9525">
              <a:noFill/>
            </a:ln>
          </p:spPr>
          <p:txBody>
            <a:bodyPr wrap="none" anchor="t">
              <a:spAutoFit/>
            </a:bodyPr>
            <a:lstStyle/>
            <a:p>
              <a:pPr lvl="0" algn="l">
                <a:buClrTx/>
              </a:pPr>
              <a:r>
                <a:rPr lang="zh-CN" altLang="zh-CN" sz="2000" dirty="0">
                  <a:solidFill>
                    <a:schemeClr val="accent1"/>
                  </a:solidFill>
                  <a:latin typeface="Arial" panose="020B0604020202020204" pitchFamily="34" charset="0"/>
                  <a:ea typeface="黑体" panose="02010609060101010101" pitchFamily="2" charset="-122"/>
                </a:rPr>
                <a:t>原数据报的数据部分</a:t>
              </a:r>
              <a:endParaRPr lang="en-US" altLang="zh-CN" sz="2000">
                <a:solidFill>
                  <a:schemeClr val="accent1"/>
                </a:solidFill>
                <a:latin typeface="Arial" panose="020B0604020202020204" pitchFamily="34" charset="0"/>
                <a:ea typeface="黑体" panose="02010609060101010101" pitchFamily="2" charset="-122"/>
              </a:endParaRPr>
            </a:p>
          </p:txBody>
        </p:sp>
        <p:sp>
          <p:nvSpPr>
            <p:cNvPr id="27" name="直接连接符 26">
              <a:extLst>
                <a:ext uri="{FF2B5EF4-FFF2-40B4-BE49-F238E27FC236}">
                  <a16:creationId xmlns:a16="http://schemas.microsoft.com/office/drawing/2014/main" xmlns="" id="{A382E976-292B-4482-998C-4496747BD640}"/>
                </a:ext>
              </a:extLst>
            </p:cNvPr>
            <p:cNvSpPr/>
            <p:nvPr/>
          </p:nvSpPr>
          <p:spPr>
            <a:xfrm>
              <a:off x="422" y="2341"/>
              <a:ext cx="0" cy="545"/>
            </a:xfrm>
            <a:prstGeom prst="line">
              <a:avLst/>
            </a:prstGeom>
            <a:ln w="19050" cap="flat" cmpd="sng">
              <a:solidFill>
                <a:srgbClr val="333399"/>
              </a:solidFill>
              <a:prstDash val="solid"/>
              <a:headEnd type="none" w="med" len="med"/>
              <a:tailEnd type="none" w="med" len="med"/>
            </a:ln>
          </p:spPr>
        </p:sp>
        <p:sp>
          <p:nvSpPr>
            <p:cNvPr id="28" name="直接连接符 27">
              <a:extLst>
                <a:ext uri="{FF2B5EF4-FFF2-40B4-BE49-F238E27FC236}">
                  <a16:creationId xmlns:a16="http://schemas.microsoft.com/office/drawing/2014/main" xmlns="" id="{D636BB9D-3D4F-4D5C-8808-E42F8A0B4AA4}"/>
                </a:ext>
              </a:extLst>
            </p:cNvPr>
            <p:cNvSpPr/>
            <p:nvPr/>
          </p:nvSpPr>
          <p:spPr>
            <a:xfrm>
              <a:off x="3789" y="1934"/>
              <a:ext cx="0" cy="388"/>
            </a:xfrm>
            <a:prstGeom prst="line">
              <a:avLst/>
            </a:prstGeom>
            <a:ln w="19050" cap="flat" cmpd="sng">
              <a:solidFill>
                <a:srgbClr val="333399"/>
              </a:solidFill>
              <a:prstDash val="solid"/>
              <a:headEnd type="none" w="med" len="med"/>
              <a:tailEnd type="none" w="med" len="med"/>
            </a:ln>
          </p:spPr>
        </p:sp>
        <p:sp>
          <p:nvSpPr>
            <p:cNvPr id="29" name="直接连接符 28">
              <a:extLst>
                <a:ext uri="{FF2B5EF4-FFF2-40B4-BE49-F238E27FC236}">
                  <a16:creationId xmlns:a16="http://schemas.microsoft.com/office/drawing/2014/main" xmlns="" id="{97C93FB2-F6CD-4A8B-B4B2-F55CB6B48991}"/>
                </a:ext>
              </a:extLst>
            </p:cNvPr>
            <p:cNvSpPr/>
            <p:nvPr/>
          </p:nvSpPr>
          <p:spPr>
            <a:xfrm>
              <a:off x="4728" y="1943"/>
              <a:ext cx="0" cy="388"/>
            </a:xfrm>
            <a:prstGeom prst="line">
              <a:avLst/>
            </a:prstGeom>
            <a:ln w="19050" cap="flat" cmpd="sng">
              <a:solidFill>
                <a:srgbClr val="333399"/>
              </a:solidFill>
              <a:prstDash val="solid"/>
              <a:headEnd type="none" w="med" len="med"/>
              <a:tailEnd type="none" w="med" len="med"/>
            </a:ln>
          </p:spPr>
        </p:sp>
        <p:sp>
          <p:nvSpPr>
            <p:cNvPr id="30" name="文本框 29">
              <a:extLst>
                <a:ext uri="{FF2B5EF4-FFF2-40B4-BE49-F238E27FC236}">
                  <a16:creationId xmlns:a16="http://schemas.microsoft.com/office/drawing/2014/main" xmlns="" id="{A3319053-FF50-4FD5-A11C-E48E3D9FCBCF}"/>
                </a:ext>
              </a:extLst>
            </p:cNvPr>
            <p:cNvSpPr txBox="1"/>
            <p:nvPr/>
          </p:nvSpPr>
          <p:spPr>
            <a:xfrm>
              <a:off x="3877" y="2007"/>
              <a:ext cx="801" cy="250"/>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ESP 尾部</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31" name="文本框 30">
              <a:extLst>
                <a:ext uri="{FF2B5EF4-FFF2-40B4-BE49-F238E27FC236}">
                  <a16:creationId xmlns:a16="http://schemas.microsoft.com/office/drawing/2014/main" xmlns="" id="{D53E7970-0051-461A-A0EA-1BED368B8C31}"/>
                </a:ext>
              </a:extLst>
            </p:cNvPr>
            <p:cNvSpPr txBox="1"/>
            <p:nvPr/>
          </p:nvSpPr>
          <p:spPr>
            <a:xfrm>
              <a:off x="4776" y="2001"/>
              <a:ext cx="827" cy="252"/>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ESP </a:t>
              </a:r>
              <a:r>
                <a:rPr lang="zh-CN" altLang="en-US" sz="2000" dirty="0">
                  <a:solidFill>
                    <a:srgbClr val="333399"/>
                  </a:solidFill>
                  <a:latin typeface="Arial" panose="020B0604020202020204" pitchFamily="34" charset="0"/>
                  <a:ea typeface="黑体" panose="02010609060101010101" pitchFamily="2" charset="-122"/>
                </a:rPr>
                <a:t>认证</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32" name="直接连接符 31">
              <a:extLst>
                <a:ext uri="{FF2B5EF4-FFF2-40B4-BE49-F238E27FC236}">
                  <a16:creationId xmlns:a16="http://schemas.microsoft.com/office/drawing/2014/main" xmlns="" id="{416AB217-0F19-4018-AA48-B0EBF952DF75}"/>
                </a:ext>
              </a:extLst>
            </p:cNvPr>
            <p:cNvSpPr/>
            <p:nvPr/>
          </p:nvSpPr>
          <p:spPr>
            <a:xfrm>
              <a:off x="1865" y="1630"/>
              <a:ext cx="0" cy="258"/>
            </a:xfrm>
            <a:prstGeom prst="line">
              <a:avLst/>
            </a:prstGeom>
            <a:ln w="19050" cap="flat" cmpd="sng">
              <a:solidFill>
                <a:srgbClr val="333399"/>
              </a:solidFill>
              <a:prstDash val="solid"/>
              <a:headEnd type="none" w="med" len="med"/>
              <a:tailEnd type="none" w="med" len="med"/>
            </a:ln>
          </p:spPr>
        </p:sp>
        <p:sp>
          <p:nvSpPr>
            <p:cNvPr id="33" name="直接连接符 32">
              <a:extLst>
                <a:ext uri="{FF2B5EF4-FFF2-40B4-BE49-F238E27FC236}">
                  <a16:creationId xmlns:a16="http://schemas.microsoft.com/office/drawing/2014/main" xmlns="" id="{F543CD02-B5EB-4CB2-82F7-21CB2FA4F03B}"/>
                </a:ext>
              </a:extLst>
            </p:cNvPr>
            <p:cNvSpPr/>
            <p:nvPr/>
          </p:nvSpPr>
          <p:spPr>
            <a:xfrm>
              <a:off x="4725" y="1352"/>
              <a:ext cx="0" cy="517"/>
            </a:xfrm>
            <a:prstGeom prst="line">
              <a:avLst/>
            </a:prstGeom>
            <a:ln w="19050" cap="flat" cmpd="sng">
              <a:solidFill>
                <a:srgbClr val="333399"/>
              </a:solidFill>
              <a:prstDash val="solid"/>
              <a:headEnd type="none" w="med" len="med"/>
              <a:tailEnd type="none" w="med" len="med"/>
            </a:ln>
          </p:spPr>
        </p:sp>
        <p:sp>
          <p:nvSpPr>
            <p:cNvPr id="34" name="直接连接符 33">
              <a:extLst>
                <a:ext uri="{FF2B5EF4-FFF2-40B4-BE49-F238E27FC236}">
                  <a16:creationId xmlns:a16="http://schemas.microsoft.com/office/drawing/2014/main" xmlns="" id="{A54DDCAE-C4A6-4744-B020-0FB50B1507F3}"/>
                </a:ext>
              </a:extLst>
            </p:cNvPr>
            <p:cNvSpPr/>
            <p:nvPr/>
          </p:nvSpPr>
          <p:spPr>
            <a:xfrm flipV="1">
              <a:off x="1875" y="1754"/>
              <a:ext cx="2850" cy="17"/>
            </a:xfrm>
            <a:prstGeom prst="line">
              <a:avLst/>
            </a:prstGeom>
            <a:ln w="28575" cap="flat" cmpd="sng">
              <a:solidFill>
                <a:srgbClr val="333399"/>
              </a:solidFill>
              <a:prstDash val="solid"/>
              <a:headEnd type="triangle" w="med" len="lg"/>
              <a:tailEnd type="triangle" w="med" len="lg"/>
            </a:ln>
          </p:spPr>
        </p:sp>
        <p:sp>
          <p:nvSpPr>
            <p:cNvPr id="35" name="文本框 34">
              <a:extLst>
                <a:ext uri="{FF2B5EF4-FFF2-40B4-BE49-F238E27FC236}">
                  <a16:creationId xmlns:a16="http://schemas.microsoft.com/office/drawing/2014/main" xmlns="" id="{577DE736-1D94-4558-BD0D-920460BB6410}"/>
                </a:ext>
              </a:extLst>
            </p:cNvPr>
            <p:cNvSpPr txBox="1"/>
            <p:nvPr/>
          </p:nvSpPr>
          <p:spPr>
            <a:xfrm>
              <a:off x="2825" y="1638"/>
              <a:ext cx="917" cy="250"/>
            </a:xfrm>
            <a:prstGeom prst="rect">
              <a:avLst/>
            </a:prstGeom>
            <a:solidFill>
              <a:schemeClr val="bg1"/>
            </a:solidFill>
            <a:ln w="9525">
              <a:noFill/>
            </a:ln>
          </p:spPr>
          <p:txBody>
            <a:bodyPr wrap="none" anchor="t">
              <a:spAutoFit/>
            </a:bodyPr>
            <a:lstStyle/>
            <a:p>
              <a:pPr lvl="0" algn="l">
                <a:buClrTx/>
              </a:pPr>
              <a:r>
                <a:rPr lang="zh-CN" altLang="en-US" sz="2000" dirty="0">
                  <a:solidFill>
                    <a:schemeClr val="hlink"/>
                  </a:solidFill>
                  <a:latin typeface="Arial" panose="020B0604020202020204" pitchFamily="34" charset="0"/>
                  <a:ea typeface="黑体" panose="02010609060101010101" pitchFamily="2" charset="-122"/>
                </a:rPr>
                <a:t>加密</a:t>
              </a:r>
              <a:r>
                <a:rPr lang="zh-CN" altLang="zh-CN" sz="2000" dirty="0">
                  <a:solidFill>
                    <a:schemeClr val="hlink"/>
                  </a:solidFill>
                  <a:latin typeface="Arial" panose="020B0604020202020204" pitchFamily="34" charset="0"/>
                  <a:ea typeface="黑体" panose="02010609060101010101" pitchFamily="2" charset="-122"/>
                </a:rPr>
                <a:t>的部分</a:t>
              </a:r>
              <a:endParaRPr lang="zh-CN" altLang="en-US" sz="2000">
                <a:solidFill>
                  <a:schemeClr val="hlink"/>
                </a:solidFill>
                <a:latin typeface="Arial" panose="020B0604020202020204" pitchFamily="34" charset="0"/>
                <a:ea typeface="黑体" panose="02010609060101010101" pitchFamily="2" charset="-122"/>
              </a:endParaRPr>
            </a:p>
          </p:txBody>
        </p:sp>
        <p:sp>
          <p:nvSpPr>
            <p:cNvPr id="36" name="直接连接符 35">
              <a:extLst>
                <a:ext uri="{FF2B5EF4-FFF2-40B4-BE49-F238E27FC236}">
                  <a16:creationId xmlns:a16="http://schemas.microsoft.com/office/drawing/2014/main" xmlns="" id="{8A50586D-D5D7-4273-BB4F-791873DC0819}"/>
                </a:ext>
              </a:extLst>
            </p:cNvPr>
            <p:cNvSpPr/>
            <p:nvPr/>
          </p:nvSpPr>
          <p:spPr>
            <a:xfrm>
              <a:off x="1083" y="1371"/>
              <a:ext cx="0" cy="517"/>
            </a:xfrm>
            <a:prstGeom prst="line">
              <a:avLst/>
            </a:prstGeom>
            <a:ln w="19050" cap="flat" cmpd="sng">
              <a:solidFill>
                <a:srgbClr val="333399"/>
              </a:solidFill>
              <a:prstDash val="solid"/>
              <a:headEnd type="none" w="med" len="med"/>
              <a:tailEnd type="none" w="med" len="med"/>
            </a:ln>
          </p:spPr>
        </p:sp>
        <p:sp>
          <p:nvSpPr>
            <p:cNvPr id="37" name="直接连接符 36">
              <a:extLst>
                <a:ext uri="{FF2B5EF4-FFF2-40B4-BE49-F238E27FC236}">
                  <a16:creationId xmlns:a16="http://schemas.microsoft.com/office/drawing/2014/main" xmlns="" id="{F75E74D5-FE65-4FA5-8E42-902FA25211D4}"/>
                </a:ext>
              </a:extLst>
            </p:cNvPr>
            <p:cNvSpPr/>
            <p:nvPr/>
          </p:nvSpPr>
          <p:spPr>
            <a:xfrm flipV="1">
              <a:off x="1093" y="1521"/>
              <a:ext cx="3632" cy="4"/>
            </a:xfrm>
            <a:prstGeom prst="line">
              <a:avLst/>
            </a:prstGeom>
            <a:ln w="28575" cap="flat" cmpd="sng">
              <a:solidFill>
                <a:srgbClr val="333399"/>
              </a:solidFill>
              <a:prstDash val="solid"/>
              <a:headEnd type="triangle" w="med" len="lg"/>
              <a:tailEnd type="triangle" w="med" len="lg"/>
            </a:ln>
          </p:spPr>
        </p:sp>
        <p:sp>
          <p:nvSpPr>
            <p:cNvPr id="38" name="文本框 37">
              <a:extLst>
                <a:ext uri="{FF2B5EF4-FFF2-40B4-BE49-F238E27FC236}">
                  <a16:creationId xmlns:a16="http://schemas.microsoft.com/office/drawing/2014/main" xmlns="" id="{4417E35B-AED2-43FE-8DA2-BF0A53CA985C}"/>
                </a:ext>
              </a:extLst>
            </p:cNvPr>
            <p:cNvSpPr txBox="1"/>
            <p:nvPr/>
          </p:nvSpPr>
          <p:spPr>
            <a:xfrm>
              <a:off x="2356" y="1411"/>
              <a:ext cx="916" cy="250"/>
            </a:xfrm>
            <a:prstGeom prst="rect">
              <a:avLst/>
            </a:prstGeom>
            <a:solidFill>
              <a:schemeClr val="bg1"/>
            </a:solidFill>
            <a:ln w="9525">
              <a:noFill/>
            </a:ln>
          </p:spPr>
          <p:txBody>
            <a:bodyPr wrap="none" anchor="t">
              <a:spAutoFit/>
            </a:bodyPr>
            <a:lstStyle/>
            <a:p>
              <a:pPr lvl="0" algn="l">
                <a:buClrTx/>
              </a:pPr>
              <a:r>
                <a:rPr lang="zh-CN" altLang="en-US" sz="2000" dirty="0">
                  <a:solidFill>
                    <a:schemeClr val="accent1"/>
                  </a:solidFill>
                  <a:latin typeface="Arial" panose="020B0604020202020204" pitchFamily="34" charset="0"/>
                  <a:ea typeface="黑体" panose="02010609060101010101" pitchFamily="2" charset="-122"/>
                </a:rPr>
                <a:t>鉴别</a:t>
              </a:r>
              <a:r>
                <a:rPr lang="zh-CN" altLang="zh-CN" sz="2000" dirty="0">
                  <a:solidFill>
                    <a:schemeClr val="accent1"/>
                  </a:solidFill>
                  <a:latin typeface="Arial" panose="020B0604020202020204" pitchFamily="34" charset="0"/>
                  <a:ea typeface="黑体" panose="02010609060101010101" pitchFamily="2" charset="-122"/>
                </a:rPr>
                <a:t>的部分</a:t>
              </a:r>
              <a:endParaRPr lang="zh-CN" altLang="en-US" sz="2000">
                <a:solidFill>
                  <a:schemeClr val="accent1"/>
                </a:solidFill>
                <a:latin typeface="Arial" panose="020B0604020202020204" pitchFamily="34" charset="0"/>
                <a:ea typeface="黑体" panose="02010609060101010101" pitchFamily="2" charset="-122"/>
              </a:endParaRPr>
            </a:p>
          </p:txBody>
        </p:sp>
        <p:sp>
          <p:nvSpPr>
            <p:cNvPr id="39" name="直接连接符 38">
              <a:extLst>
                <a:ext uri="{FF2B5EF4-FFF2-40B4-BE49-F238E27FC236}">
                  <a16:creationId xmlns:a16="http://schemas.microsoft.com/office/drawing/2014/main" xmlns="" id="{088EADA2-F483-4178-9995-BCD0B2162107}"/>
                </a:ext>
              </a:extLst>
            </p:cNvPr>
            <p:cNvSpPr/>
            <p:nvPr/>
          </p:nvSpPr>
          <p:spPr>
            <a:xfrm>
              <a:off x="3789" y="2386"/>
              <a:ext cx="0" cy="259"/>
            </a:xfrm>
            <a:prstGeom prst="line">
              <a:avLst/>
            </a:prstGeom>
            <a:ln w="19050" cap="flat" cmpd="sng">
              <a:solidFill>
                <a:srgbClr val="333399"/>
              </a:solidFill>
              <a:prstDash val="solid"/>
              <a:headEnd type="none" w="med" len="med"/>
              <a:tailEnd type="none" w="med" len="med"/>
            </a:ln>
          </p:spPr>
        </p:sp>
      </p:grpSp>
      <p:sp>
        <p:nvSpPr>
          <p:cNvPr id="40" name="文本框 39">
            <a:extLst>
              <a:ext uri="{FF2B5EF4-FFF2-40B4-BE49-F238E27FC236}">
                <a16:creationId xmlns:a16="http://schemas.microsoft.com/office/drawing/2014/main" xmlns="" id="{98D6B728-74AC-443E-A183-3A3EB61716BE}"/>
              </a:ext>
            </a:extLst>
          </p:cNvPr>
          <p:cNvSpPr txBox="1"/>
          <p:nvPr/>
        </p:nvSpPr>
        <p:spPr>
          <a:xfrm>
            <a:off x="2924045" y="3834893"/>
            <a:ext cx="3230218"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ESP</a:t>
            </a:r>
            <a:r>
              <a:rPr lang="zh-CN" altLang="en-US" sz="2800" dirty="0">
                <a:solidFill>
                  <a:srgbClr val="C00000"/>
                </a:solidFill>
                <a:latin typeface="微软雅黑" panose="020B0503020204020204" pitchFamily="34" charset="-122"/>
                <a:ea typeface="微软雅黑" panose="020B0503020204020204" pitchFamily="34" charset="-122"/>
              </a:rPr>
              <a:t>的隧道模式</a:t>
            </a:r>
          </a:p>
        </p:txBody>
      </p:sp>
      <p:grpSp>
        <p:nvGrpSpPr>
          <p:cNvPr id="2" name="组合 1">
            <a:extLst>
              <a:ext uri="{FF2B5EF4-FFF2-40B4-BE49-F238E27FC236}">
                <a16:creationId xmlns:a16="http://schemas.microsoft.com/office/drawing/2014/main" xmlns="" id="{5858DD05-383E-4003-8507-90E4D1CD05D0}"/>
              </a:ext>
            </a:extLst>
          </p:cNvPr>
          <p:cNvGrpSpPr/>
          <p:nvPr/>
        </p:nvGrpSpPr>
        <p:grpSpPr>
          <a:xfrm>
            <a:off x="387048" y="4295829"/>
            <a:ext cx="8328717" cy="2492375"/>
            <a:chOff x="387048" y="4295829"/>
            <a:chExt cx="8328717" cy="2492375"/>
          </a:xfrm>
        </p:grpSpPr>
        <p:sp>
          <p:nvSpPr>
            <p:cNvPr id="42" name="矩形 41">
              <a:extLst>
                <a:ext uri="{FF2B5EF4-FFF2-40B4-BE49-F238E27FC236}">
                  <a16:creationId xmlns:a16="http://schemas.microsoft.com/office/drawing/2014/main" xmlns="" id="{4AEF649A-03A9-49DB-BE2E-C3D112C94636}"/>
                </a:ext>
              </a:extLst>
            </p:cNvPr>
            <p:cNvSpPr/>
            <p:nvPr/>
          </p:nvSpPr>
          <p:spPr>
            <a:xfrm>
              <a:off x="406789" y="5219754"/>
              <a:ext cx="8304213" cy="615950"/>
            </a:xfrm>
            <a:prstGeom prst="rect">
              <a:avLst/>
            </a:prstGeom>
            <a:solidFill>
              <a:srgbClr val="CCECFF"/>
            </a:solidFill>
            <a:ln w="9525" cap="flat" cmpd="sng">
              <a:solidFill>
                <a:srgbClr val="333399"/>
              </a:solidFill>
              <a:prstDash val="solid"/>
              <a:miter/>
              <a:headEnd type="none" w="med" len="med"/>
              <a:tailEnd type="none" w="med" len="med"/>
            </a:ln>
          </p:spPr>
          <p:txBody>
            <a:bodyPr/>
            <a:lstStyle/>
            <a:p>
              <a:endParaRPr lang="zh-CN" altLang="en-US"/>
            </a:p>
          </p:txBody>
        </p:sp>
        <p:sp>
          <p:nvSpPr>
            <p:cNvPr id="43" name="矩形 42">
              <a:extLst>
                <a:ext uri="{FF2B5EF4-FFF2-40B4-BE49-F238E27FC236}">
                  <a16:creationId xmlns:a16="http://schemas.microsoft.com/office/drawing/2014/main" xmlns="" id="{026E0D86-6BA7-4D92-A093-143EC1B62172}"/>
                </a:ext>
              </a:extLst>
            </p:cNvPr>
            <p:cNvSpPr/>
            <p:nvPr/>
          </p:nvSpPr>
          <p:spPr>
            <a:xfrm>
              <a:off x="6244866" y="5248329"/>
              <a:ext cx="2466136" cy="587375"/>
            </a:xfrm>
            <a:prstGeom prst="rect">
              <a:avLst/>
            </a:prstGeom>
            <a:solidFill>
              <a:srgbClr val="FFFF99"/>
            </a:solidFill>
            <a:ln w="9525">
              <a:noFill/>
            </a:ln>
          </p:spPr>
          <p:txBody>
            <a:bodyPr/>
            <a:lstStyle/>
            <a:p>
              <a:endParaRPr lang="zh-CN" altLang="en-US"/>
            </a:p>
          </p:txBody>
        </p:sp>
        <p:sp>
          <p:nvSpPr>
            <p:cNvPr id="44" name="矩形 43">
              <a:extLst>
                <a:ext uri="{FF2B5EF4-FFF2-40B4-BE49-F238E27FC236}">
                  <a16:creationId xmlns:a16="http://schemas.microsoft.com/office/drawing/2014/main" xmlns="" id="{EA22335C-B48F-460D-A213-C49CDAD1A4D4}"/>
                </a:ext>
              </a:extLst>
            </p:cNvPr>
            <p:cNvSpPr/>
            <p:nvPr/>
          </p:nvSpPr>
          <p:spPr>
            <a:xfrm>
              <a:off x="1729337" y="5248329"/>
              <a:ext cx="1241425" cy="587375"/>
            </a:xfrm>
            <a:prstGeom prst="rect">
              <a:avLst/>
            </a:prstGeom>
            <a:solidFill>
              <a:srgbClr val="FFFF99"/>
            </a:solidFill>
            <a:ln w="9525">
              <a:noFill/>
            </a:ln>
          </p:spPr>
          <p:txBody>
            <a:bodyPr/>
            <a:lstStyle/>
            <a:p>
              <a:endParaRPr lang="zh-CN" altLang="en-US"/>
            </a:p>
          </p:txBody>
        </p:sp>
        <p:sp>
          <p:nvSpPr>
            <p:cNvPr id="45" name="文本框 44">
              <a:extLst>
                <a:ext uri="{FF2B5EF4-FFF2-40B4-BE49-F238E27FC236}">
                  <a16:creationId xmlns:a16="http://schemas.microsoft.com/office/drawing/2014/main" xmlns="" id="{650EAF1A-2022-485A-B678-262771863D3F}"/>
                </a:ext>
              </a:extLst>
            </p:cNvPr>
            <p:cNvSpPr txBox="1"/>
            <p:nvPr/>
          </p:nvSpPr>
          <p:spPr>
            <a:xfrm>
              <a:off x="2982699" y="5360718"/>
              <a:ext cx="1001713" cy="396875"/>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IP 首部</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46" name="直接连接符 45">
              <a:extLst>
                <a:ext uri="{FF2B5EF4-FFF2-40B4-BE49-F238E27FC236}">
                  <a16:creationId xmlns:a16="http://schemas.microsoft.com/office/drawing/2014/main" xmlns="" id="{EF32BE01-4FD2-47FF-937C-F1C460804D8C}"/>
                </a:ext>
              </a:extLst>
            </p:cNvPr>
            <p:cNvSpPr/>
            <p:nvPr/>
          </p:nvSpPr>
          <p:spPr>
            <a:xfrm>
              <a:off x="1729337" y="5219754"/>
              <a:ext cx="0" cy="615950"/>
            </a:xfrm>
            <a:prstGeom prst="line">
              <a:avLst/>
            </a:prstGeom>
            <a:ln w="19050" cap="flat" cmpd="sng">
              <a:solidFill>
                <a:srgbClr val="333399"/>
              </a:solidFill>
              <a:prstDash val="solid"/>
              <a:headEnd type="none" w="med" len="med"/>
              <a:tailEnd type="none" w="med" len="med"/>
            </a:ln>
          </p:spPr>
        </p:sp>
        <p:sp>
          <p:nvSpPr>
            <p:cNvPr id="47" name="直接连接符 46">
              <a:extLst>
                <a:ext uri="{FF2B5EF4-FFF2-40B4-BE49-F238E27FC236}">
                  <a16:creationId xmlns:a16="http://schemas.microsoft.com/office/drawing/2014/main" xmlns="" id="{75341609-2B6B-45A9-A044-58DED18B003E}"/>
                </a:ext>
              </a:extLst>
            </p:cNvPr>
            <p:cNvSpPr/>
            <p:nvPr/>
          </p:nvSpPr>
          <p:spPr>
            <a:xfrm>
              <a:off x="2970762" y="5219754"/>
              <a:ext cx="0" cy="615950"/>
            </a:xfrm>
            <a:prstGeom prst="line">
              <a:avLst/>
            </a:prstGeom>
            <a:ln w="19050" cap="flat" cmpd="sng">
              <a:solidFill>
                <a:srgbClr val="333399"/>
              </a:solidFill>
              <a:prstDash val="solid"/>
              <a:headEnd type="none" w="med" len="med"/>
              <a:tailEnd type="none" w="med" len="med"/>
            </a:ln>
          </p:spPr>
        </p:sp>
        <p:sp>
          <p:nvSpPr>
            <p:cNvPr id="48" name="文本框 47">
              <a:extLst>
                <a:ext uri="{FF2B5EF4-FFF2-40B4-BE49-F238E27FC236}">
                  <a16:creationId xmlns:a16="http://schemas.microsoft.com/office/drawing/2014/main" xmlns="" id="{F4026255-0313-4EA8-A786-8B62D794AA6D}"/>
                </a:ext>
              </a:extLst>
            </p:cNvPr>
            <p:cNvSpPr txBox="1"/>
            <p:nvPr/>
          </p:nvSpPr>
          <p:spPr>
            <a:xfrm>
              <a:off x="1727749" y="5326117"/>
              <a:ext cx="1271588" cy="396875"/>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ESP 首部</a:t>
              </a:r>
              <a:endParaRPr lang="en-US" altLang="zh-CN" sz="2000">
                <a:solidFill>
                  <a:srgbClr val="333399"/>
                </a:solidFill>
                <a:latin typeface="Arial" panose="020B0604020202020204" pitchFamily="34" charset="0"/>
                <a:ea typeface="黑体" panose="02010609060101010101" pitchFamily="2" charset="-122"/>
              </a:endParaRPr>
            </a:p>
          </p:txBody>
        </p:sp>
        <p:sp>
          <p:nvSpPr>
            <p:cNvPr id="49" name="文本框 48">
              <a:extLst>
                <a:ext uri="{FF2B5EF4-FFF2-40B4-BE49-F238E27FC236}">
                  <a16:creationId xmlns:a16="http://schemas.microsoft.com/office/drawing/2014/main" xmlns="" id="{21B9374E-5C00-4C09-A9E1-9BEC2A95B0A9}"/>
                </a:ext>
              </a:extLst>
            </p:cNvPr>
            <p:cNvSpPr txBox="1"/>
            <p:nvPr/>
          </p:nvSpPr>
          <p:spPr>
            <a:xfrm>
              <a:off x="4055603" y="5337229"/>
              <a:ext cx="2133600" cy="396875"/>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TCP/UDP 报文段</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50" name="直接连接符 49">
              <a:extLst>
                <a:ext uri="{FF2B5EF4-FFF2-40B4-BE49-F238E27FC236}">
                  <a16:creationId xmlns:a16="http://schemas.microsoft.com/office/drawing/2014/main" xmlns="" id="{A75BEC3D-AF8F-41DE-BAF4-D78E90D6734C}"/>
                </a:ext>
              </a:extLst>
            </p:cNvPr>
            <p:cNvSpPr/>
            <p:nvPr/>
          </p:nvSpPr>
          <p:spPr>
            <a:xfrm flipV="1">
              <a:off x="3005661" y="6132451"/>
              <a:ext cx="3203417" cy="2463"/>
            </a:xfrm>
            <a:prstGeom prst="line">
              <a:avLst/>
            </a:prstGeom>
            <a:ln w="28575" cap="flat" cmpd="sng">
              <a:solidFill>
                <a:srgbClr val="333399"/>
              </a:solidFill>
              <a:prstDash val="solid"/>
              <a:headEnd type="triangle" w="med" len="lg"/>
              <a:tailEnd type="triangle" w="med" len="lg"/>
            </a:ln>
          </p:spPr>
        </p:sp>
        <p:sp>
          <p:nvSpPr>
            <p:cNvPr id="51" name="直接连接符 50">
              <a:extLst>
                <a:ext uri="{FF2B5EF4-FFF2-40B4-BE49-F238E27FC236}">
                  <a16:creationId xmlns:a16="http://schemas.microsoft.com/office/drawing/2014/main" xmlns="" id="{F986FF1B-189B-417A-ADA7-2836DBC0867A}"/>
                </a:ext>
              </a:extLst>
            </p:cNvPr>
            <p:cNvSpPr/>
            <p:nvPr/>
          </p:nvSpPr>
          <p:spPr>
            <a:xfrm>
              <a:off x="2985784" y="5937304"/>
              <a:ext cx="0" cy="411163"/>
            </a:xfrm>
            <a:prstGeom prst="line">
              <a:avLst/>
            </a:prstGeom>
            <a:ln w="19050" cap="flat" cmpd="sng">
              <a:solidFill>
                <a:srgbClr val="333399"/>
              </a:solidFill>
              <a:prstDash val="solid"/>
              <a:headEnd type="none" w="med" len="med"/>
              <a:tailEnd type="none" w="med" len="med"/>
            </a:ln>
          </p:spPr>
        </p:sp>
        <p:sp>
          <p:nvSpPr>
            <p:cNvPr id="52" name="直接连接符 51">
              <a:extLst>
                <a:ext uri="{FF2B5EF4-FFF2-40B4-BE49-F238E27FC236}">
                  <a16:creationId xmlns:a16="http://schemas.microsoft.com/office/drawing/2014/main" xmlns="" id="{088E5017-86BB-4D95-86C3-9D1D692FA93D}"/>
                </a:ext>
              </a:extLst>
            </p:cNvPr>
            <p:cNvSpPr/>
            <p:nvPr/>
          </p:nvSpPr>
          <p:spPr>
            <a:xfrm>
              <a:off x="8711002" y="5937304"/>
              <a:ext cx="4763" cy="850900"/>
            </a:xfrm>
            <a:prstGeom prst="line">
              <a:avLst/>
            </a:prstGeom>
            <a:ln w="19050" cap="flat" cmpd="sng">
              <a:solidFill>
                <a:srgbClr val="333399"/>
              </a:solidFill>
              <a:prstDash val="solid"/>
              <a:headEnd type="none" w="med" len="med"/>
              <a:tailEnd type="none" w="med" len="med"/>
            </a:ln>
          </p:spPr>
        </p:sp>
        <p:sp>
          <p:nvSpPr>
            <p:cNvPr id="53" name="直接连接符 52">
              <a:extLst>
                <a:ext uri="{FF2B5EF4-FFF2-40B4-BE49-F238E27FC236}">
                  <a16:creationId xmlns:a16="http://schemas.microsoft.com/office/drawing/2014/main" xmlns="" id="{17D8D7F3-B369-49BD-9F58-251F13E441C9}"/>
                </a:ext>
              </a:extLst>
            </p:cNvPr>
            <p:cNvSpPr/>
            <p:nvPr/>
          </p:nvSpPr>
          <p:spPr>
            <a:xfrm>
              <a:off x="387048" y="6570717"/>
              <a:ext cx="8304213" cy="0"/>
            </a:xfrm>
            <a:prstGeom prst="line">
              <a:avLst/>
            </a:prstGeom>
            <a:ln w="28575" cap="flat" cmpd="sng">
              <a:solidFill>
                <a:srgbClr val="333399"/>
              </a:solidFill>
              <a:prstDash val="solid"/>
              <a:headEnd type="triangle" w="med" len="lg"/>
              <a:tailEnd type="triangle" w="med" len="lg"/>
            </a:ln>
          </p:spPr>
        </p:sp>
        <p:sp>
          <p:nvSpPr>
            <p:cNvPr id="54" name="文本框 53">
              <a:extLst>
                <a:ext uri="{FF2B5EF4-FFF2-40B4-BE49-F238E27FC236}">
                  <a16:creationId xmlns:a16="http://schemas.microsoft.com/office/drawing/2014/main" xmlns="" id="{410C7976-C15B-4E55-B8B8-3AFDC3A80D18}"/>
                </a:ext>
              </a:extLst>
            </p:cNvPr>
            <p:cNvSpPr txBox="1"/>
            <p:nvPr/>
          </p:nvSpPr>
          <p:spPr>
            <a:xfrm>
              <a:off x="3019814" y="6370692"/>
              <a:ext cx="3103563" cy="398463"/>
            </a:xfrm>
            <a:prstGeom prst="rect">
              <a:avLst/>
            </a:prstGeom>
            <a:solidFill>
              <a:schemeClr val="bg1"/>
            </a:solidFill>
            <a:ln w="9525">
              <a:noFill/>
            </a:ln>
          </p:spPr>
          <p:txBody>
            <a:bodyPr wrap="none" anchor="t">
              <a:spAutoFit/>
            </a:bodyPr>
            <a:lstStyle/>
            <a:p>
              <a:pPr lvl="0" algn="l">
                <a:buClrTx/>
              </a:pPr>
              <a:r>
                <a:rPr lang="zh-CN" altLang="zh-CN" sz="2000" dirty="0">
                  <a:solidFill>
                    <a:schemeClr val="accent1"/>
                  </a:solidFill>
                  <a:latin typeface="Arial" panose="020B0604020202020204" pitchFamily="34" charset="0"/>
                  <a:ea typeface="黑体" panose="02010609060101010101" pitchFamily="2" charset="-122"/>
                </a:rPr>
                <a:t>可鉴别的</a:t>
              </a:r>
              <a:r>
                <a:rPr lang="zh-CN" altLang="en-US" sz="2000" dirty="0">
                  <a:solidFill>
                    <a:schemeClr val="accent1"/>
                  </a:solidFill>
                  <a:latin typeface="Arial" panose="020B0604020202020204" pitchFamily="34" charset="0"/>
                  <a:ea typeface="黑体" panose="02010609060101010101" pitchFamily="2" charset="-122"/>
                </a:rPr>
                <a:t>保密</a:t>
              </a:r>
              <a:r>
                <a:rPr lang="zh-CN" altLang="zh-CN" sz="2000" dirty="0">
                  <a:solidFill>
                    <a:schemeClr val="accent1"/>
                  </a:solidFill>
                  <a:latin typeface="Arial" panose="020B0604020202020204" pitchFamily="34" charset="0"/>
                  <a:ea typeface="黑体" panose="02010609060101010101" pitchFamily="2" charset="-122"/>
                </a:rPr>
                <a:t>的 IP 数据报</a:t>
              </a:r>
              <a:endParaRPr lang="zh-CN" altLang="en-US" sz="2000">
                <a:solidFill>
                  <a:schemeClr val="accent1"/>
                </a:solidFill>
                <a:latin typeface="Arial" panose="020B0604020202020204" pitchFamily="34" charset="0"/>
                <a:ea typeface="黑体" panose="02010609060101010101" pitchFamily="2" charset="-122"/>
              </a:endParaRPr>
            </a:p>
          </p:txBody>
        </p:sp>
        <p:sp>
          <p:nvSpPr>
            <p:cNvPr id="55" name="文本框 54">
              <a:extLst>
                <a:ext uri="{FF2B5EF4-FFF2-40B4-BE49-F238E27FC236}">
                  <a16:creationId xmlns:a16="http://schemas.microsoft.com/office/drawing/2014/main" xmlns="" id="{B6702D55-66E6-4708-9C50-34E0772D03C4}"/>
                </a:ext>
              </a:extLst>
            </p:cNvPr>
            <p:cNvSpPr txBox="1"/>
            <p:nvPr/>
          </p:nvSpPr>
          <p:spPr>
            <a:xfrm>
              <a:off x="3271534" y="5935717"/>
              <a:ext cx="2470150" cy="398463"/>
            </a:xfrm>
            <a:prstGeom prst="rect">
              <a:avLst/>
            </a:prstGeom>
            <a:solidFill>
              <a:schemeClr val="bg1"/>
            </a:solidFill>
            <a:ln w="9525">
              <a:noFill/>
            </a:ln>
          </p:spPr>
          <p:txBody>
            <a:bodyPr wrap="none" anchor="t">
              <a:spAutoFit/>
            </a:bodyPr>
            <a:lstStyle/>
            <a:p>
              <a:pPr lvl="0" algn="l">
                <a:buClrTx/>
              </a:pPr>
              <a:r>
                <a:rPr lang="zh-CN" altLang="zh-CN" sz="2000" dirty="0">
                  <a:solidFill>
                    <a:schemeClr val="accent1"/>
                  </a:solidFill>
                  <a:latin typeface="Arial" panose="020B0604020202020204" pitchFamily="34" charset="0"/>
                  <a:ea typeface="黑体" panose="02010609060101010101" pitchFamily="2" charset="-122"/>
                </a:rPr>
                <a:t>原数据报的数据部分</a:t>
              </a:r>
              <a:endParaRPr lang="en-US" altLang="zh-CN" sz="2000">
                <a:solidFill>
                  <a:schemeClr val="accent1"/>
                </a:solidFill>
                <a:latin typeface="Arial" panose="020B0604020202020204" pitchFamily="34" charset="0"/>
                <a:ea typeface="黑体" panose="02010609060101010101" pitchFamily="2" charset="-122"/>
              </a:endParaRPr>
            </a:p>
          </p:txBody>
        </p:sp>
        <p:sp>
          <p:nvSpPr>
            <p:cNvPr id="56" name="直接连接符 55">
              <a:extLst>
                <a:ext uri="{FF2B5EF4-FFF2-40B4-BE49-F238E27FC236}">
                  <a16:creationId xmlns:a16="http://schemas.microsoft.com/office/drawing/2014/main" xmlns="" id="{61F7F513-EF36-499E-AD89-22E2E2BAC406}"/>
                </a:ext>
              </a:extLst>
            </p:cNvPr>
            <p:cNvSpPr/>
            <p:nvPr/>
          </p:nvSpPr>
          <p:spPr>
            <a:xfrm>
              <a:off x="406789" y="5865867"/>
              <a:ext cx="0" cy="865188"/>
            </a:xfrm>
            <a:prstGeom prst="line">
              <a:avLst/>
            </a:prstGeom>
            <a:ln w="19050" cap="flat" cmpd="sng">
              <a:solidFill>
                <a:srgbClr val="333399"/>
              </a:solidFill>
              <a:prstDash val="solid"/>
              <a:headEnd type="none" w="med" len="med"/>
              <a:tailEnd type="none" w="med" len="med"/>
            </a:ln>
          </p:spPr>
        </p:sp>
        <p:sp>
          <p:nvSpPr>
            <p:cNvPr id="57" name="直接连接符 56">
              <a:extLst>
                <a:ext uri="{FF2B5EF4-FFF2-40B4-BE49-F238E27FC236}">
                  <a16:creationId xmlns:a16="http://schemas.microsoft.com/office/drawing/2014/main" xmlns="" id="{8C026992-234C-4C20-BB73-B1844D28138F}"/>
                </a:ext>
              </a:extLst>
            </p:cNvPr>
            <p:cNvSpPr/>
            <p:nvPr/>
          </p:nvSpPr>
          <p:spPr>
            <a:xfrm>
              <a:off x="6244866" y="5219754"/>
              <a:ext cx="0" cy="615950"/>
            </a:xfrm>
            <a:prstGeom prst="line">
              <a:avLst/>
            </a:prstGeom>
            <a:ln w="19050" cap="flat" cmpd="sng">
              <a:solidFill>
                <a:srgbClr val="333399"/>
              </a:solidFill>
              <a:prstDash val="solid"/>
              <a:headEnd type="none" w="med" len="med"/>
              <a:tailEnd type="none" w="med" len="med"/>
            </a:ln>
          </p:spPr>
        </p:sp>
        <p:sp>
          <p:nvSpPr>
            <p:cNvPr id="58" name="直接连接符 57">
              <a:extLst>
                <a:ext uri="{FF2B5EF4-FFF2-40B4-BE49-F238E27FC236}">
                  <a16:creationId xmlns:a16="http://schemas.microsoft.com/office/drawing/2014/main" xmlns="" id="{22165E4D-EBAF-4F81-82CD-BE2FFAFEAFD4}"/>
                </a:ext>
              </a:extLst>
            </p:cNvPr>
            <p:cNvSpPr/>
            <p:nvPr/>
          </p:nvSpPr>
          <p:spPr>
            <a:xfrm>
              <a:off x="7472754" y="5234041"/>
              <a:ext cx="0" cy="615950"/>
            </a:xfrm>
            <a:prstGeom prst="line">
              <a:avLst/>
            </a:prstGeom>
            <a:ln w="19050" cap="flat" cmpd="sng">
              <a:solidFill>
                <a:srgbClr val="333399"/>
              </a:solidFill>
              <a:prstDash val="solid"/>
              <a:headEnd type="none" w="med" len="med"/>
              <a:tailEnd type="none" w="med" len="med"/>
            </a:ln>
          </p:spPr>
        </p:sp>
        <p:sp>
          <p:nvSpPr>
            <p:cNvPr id="59" name="文本框 58">
              <a:extLst>
                <a:ext uri="{FF2B5EF4-FFF2-40B4-BE49-F238E27FC236}">
                  <a16:creationId xmlns:a16="http://schemas.microsoft.com/office/drawing/2014/main" xmlns="" id="{CBCE7C3E-0517-4134-A503-F878A88EFE2F}"/>
                </a:ext>
              </a:extLst>
            </p:cNvPr>
            <p:cNvSpPr txBox="1"/>
            <p:nvPr/>
          </p:nvSpPr>
          <p:spPr>
            <a:xfrm>
              <a:off x="6277538" y="5326838"/>
              <a:ext cx="1212191" cy="400110"/>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ESP尾部</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60" name="文本框 59">
              <a:extLst>
                <a:ext uri="{FF2B5EF4-FFF2-40B4-BE49-F238E27FC236}">
                  <a16:creationId xmlns:a16="http://schemas.microsoft.com/office/drawing/2014/main" xmlns="" id="{0AD3FE75-65F5-44E2-AA2E-F66B3AF12D73}"/>
                </a:ext>
              </a:extLst>
            </p:cNvPr>
            <p:cNvSpPr txBox="1"/>
            <p:nvPr/>
          </p:nvSpPr>
          <p:spPr>
            <a:xfrm>
              <a:off x="7484692" y="5324530"/>
              <a:ext cx="1212191" cy="400110"/>
            </a:xfrm>
            <a:prstGeom prst="rect">
              <a:avLst/>
            </a:prstGeom>
            <a:noFill/>
            <a:ln w="9525">
              <a:noFill/>
            </a:ln>
          </p:spPr>
          <p:txBody>
            <a:bodyPr wrap="non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ESP</a:t>
              </a:r>
              <a:r>
                <a:rPr lang="zh-CN" altLang="en-US" sz="2000" dirty="0">
                  <a:solidFill>
                    <a:srgbClr val="333399"/>
                  </a:solidFill>
                  <a:latin typeface="Arial" panose="020B0604020202020204" pitchFamily="34" charset="0"/>
                  <a:ea typeface="黑体" panose="02010609060101010101" pitchFamily="2" charset="-122"/>
                </a:rPr>
                <a:t>认证</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61" name="直接连接符 60">
              <a:extLst>
                <a:ext uri="{FF2B5EF4-FFF2-40B4-BE49-F238E27FC236}">
                  <a16:creationId xmlns:a16="http://schemas.microsoft.com/office/drawing/2014/main" xmlns="" id="{A7CAF7B7-37E2-4691-B233-3F8E52305AB3}"/>
                </a:ext>
              </a:extLst>
            </p:cNvPr>
            <p:cNvSpPr/>
            <p:nvPr/>
          </p:nvSpPr>
          <p:spPr>
            <a:xfrm>
              <a:off x="2946027" y="4737154"/>
              <a:ext cx="0" cy="409575"/>
            </a:xfrm>
            <a:prstGeom prst="line">
              <a:avLst/>
            </a:prstGeom>
            <a:ln w="19050" cap="flat" cmpd="sng">
              <a:solidFill>
                <a:srgbClr val="333399"/>
              </a:solidFill>
              <a:prstDash val="solid"/>
              <a:headEnd type="none" w="med" len="med"/>
              <a:tailEnd type="none" w="med" len="med"/>
            </a:ln>
          </p:spPr>
        </p:sp>
        <p:sp>
          <p:nvSpPr>
            <p:cNvPr id="62" name="直接连接符 61">
              <a:extLst>
                <a:ext uri="{FF2B5EF4-FFF2-40B4-BE49-F238E27FC236}">
                  <a16:creationId xmlns:a16="http://schemas.microsoft.com/office/drawing/2014/main" xmlns="" id="{81B3194F-8A8F-4699-9AA5-2EE36218908F}"/>
                </a:ext>
              </a:extLst>
            </p:cNvPr>
            <p:cNvSpPr/>
            <p:nvPr/>
          </p:nvSpPr>
          <p:spPr>
            <a:xfrm>
              <a:off x="7460462" y="4295829"/>
              <a:ext cx="0" cy="820738"/>
            </a:xfrm>
            <a:prstGeom prst="line">
              <a:avLst/>
            </a:prstGeom>
            <a:ln w="19050" cap="flat" cmpd="sng">
              <a:solidFill>
                <a:srgbClr val="333399"/>
              </a:solidFill>
              <a:prstDash val="solid"/>
              <a:headEnd type="none" w="med" len="med"/>
              <a:tailEnd type="none" w="med" len="med"/>
            </a:ln>
          </p:spPr>
        </p:sp>
        <p:sp>
          <p:nvSpPr>
            <p:cNvPr id="63" name="直接连接符 62">
              <a:extLst>
                <a:ext uri="{FF2B5EF4-FFF2-40B4-BE49-F238E27FC236}">
                  <a16:creationId xmlns:a16="http://schemas.microsoft.com/office/drawing/2014/main" xmlns="" id="{32A1F521-7865-4925-9ACD-B08579A8700A}"/>
                </a:ext>
              </a:extLst>
            </p:cNvPr>
            <p:cNvSpPr/>
            <p:nvPr/>
          </p:nvSpPr>
          <p:spPr>
            <a:xfrm>
              <a:off x="2961902" y="4960991"/>
              <a:ext cx="4434797" cy="1957"/>
            </a:xfrm>
            <a:prstGeom prst="line">
              <a:avLst/>
            </a:prstGeom>
            <a:ln w="28575" cap="flat" cmpd="sng">
              <a:solidFill>
                <a:srgbClr val="333399"/>
              </a:solidFill>
              <a:prstDash val="solid"/>
              <a:headEnd type="triangle" w="med" len="lg"/>
              <a:tailEnd type="triangle" w="med" len="lg"/>
            </a:ln>
          </p:spPr>
        </p:sp>
        <p:sp>
          <p:nvSpPr>
            <p:cNvPr id="64" name="文本框 63">
              <a:extLst>
                <a:ext uri="{FF2B5EF4-FFF2-40B4-BE49-F238E27FC236}">
                  <a16:creationId xmlns:a16="http://schemas.microsoft.com/office/drawing/2014/main" xmlns="" id="{A8C6780B-337C-4E3B-9FD5-B24D209A8663}"/>
                </a:ext>
              </a:extLst>
            </p:cNvPr>
            <p:cNvSpPr txBox="1"/>
            <p:nvPr/>
          </p:nvSpPr>
          <p:spPr>
            <a:xfrm>
              <a:off x="4470027" y="4749854"/>
              <a:ext cx="1455738" cy="396875"/>
            </a:xfrm>
            <a:prstGeom prst="rect">
              <a:avLst/>
            </a:prstGeom>
            <a:solidFill>
              <a:schemeClr val="bg1"/>
            </a:solidFill>
            <a:ln w="9525">
              <a:noFill/>
            </a:ln>
          </p:spPr>
          <p:txBody>
            <a:bodyPr wrap="none" anchor="t">
              <a:spAutoFit/>
            </a:bodyPr>
            <a:lstStyle/>
            <a:p>
              <a:pPr lvl="0" algn="l">
                <a:buClrTx/>
              </a:pPr>
              <a:r>
                <a:rPr lang="zh-CN" altLang="en-US" sz="2000" dirty="0">
                  <a:solidFill>
                    <a:schemeClr val="hlink"/>
                  </a:solidFill>
                  <a:latin typeface="Arial" panose="020B0604020202020204" pitchFamily="34" charset="0"/>
                  <a:ea typeface="黑体" panose="02010609060101010101" pitchFamily="2" charset="-122"/>
                </a:rPr>
                <a:t>加密</a:t>
              </a:r>
              <a:r>
                <a:rPr lang="zh-CN" altLang="zh-CN" sz="2000" dirty="0">
                  <a:solidFill>
                    <a:schemeClr val="hlink"/>
                  </a:solidFill>
                  <a:latin typeface="Arial" panose="020B0604020202020204" pitchFamily="34" charset="0"/>
                  <a:ea typeface="黑体" panose="02010609060101010101" pitchFamily="2" charset="-122"/>
                </a:rPr>
                <a:t>的部分</a:t>
              </a:r>
              <a:endParaRPr lang="zh-CN" altLang="en-US" sz="2000">
                <a:solidFill>
                  <a:schemeClr val="hlink"/>
                </a:solidFill>
                <a:latin typeface="Arial" panose="020B0604020202020204" pitchFamily="34" charset="0"/>
                <a:ea typeface="黑体" panose="02010609060101010101" pitchFamily="2" charset="-122"/>
              </a:endParaRPr>
            </a:p>
          </p:txBody>
        </p:sp>
        <p:sp>
          <p:nvSpPr>
            <p:cNvPr id="65" name="直接连接符 64">
              <a:extLst>
                <a:ext uri="{FF2B5EF4-FFF2-40B4-BE49-F238E27FC236}">
                  <a16:creationId xmlns:a16="http://schemas.microsoft.com/office/drawing/2014/main" xmlns="" id="{B7447847-965B-4A1F-97DB-73EF8B0DAF44}"/>
                </a:ext>
              </a:extLst>
            </p:cNvPr>
            <p:cNvSpPr/>
            <p:nvPr/>
          </p:nvSpPr>
          <p:spPr>
            <a:xfrm>
              <a:off x="1704602" y="4325992"/>
              <a:ext cx="0" cy="820738"/>
            </a:xfrm>
            <a:prstGeom prst="line">
              <a:avLst/>
            </a:prstGeom>
            <a:ln w="19050" cap="flat" cmpd="sng">
              <a:solidFill>
                <a:srgbClr val="333399"/>
              </a:solidFill>
              <a:prstDash val="solid"/>
              <a:headEnd type="none" w="med" len="med"/>
              <a:tailEnd type="none" w="med" len="med"/>
            </a:ln>
          </p:spPr>
        </p:sp>
        <p:sp>
          <p:nvSpPr>
            <p:cNvPr id="66" name="直接连接符 65">
              <a:extLst>
                <a:ext uri="{FF2B5EF4-FFF2-40B4-BE49-F238E27FC236}">
                  <a16:creationId xmlns:a16="http://schemas.microsoft.com/office/drawing/2014/main" xmlns="" id="{28BAE639-1301-4800-82DB-CAEA6862C3CF}"/>
                </a:ext>
              </a:extLst>
            </p:cNvPr>
            <p:cNvSpPr/>
            <p:nvPr/>
          </p:nvSpPr>
          <p:spPr>
            <a:xfrm>
              <a:off x="1720476" y="4570466"/>
              <a:ext cx="5676227" cy="19049"/>
            </a:xfrm>
            <a:prstGeom prst="line">
              <a:avLst/>
            </a:prstGeom>
            <a:ln w="28575" cap="flat" cmpd="sng">
              <a:solidFill>
                <a:srgbClr val="333399"/>
              </a:solidFill>
              <a:prstDash val="solid"/>
              <a:headEnd type="triangle" w="med" len="lg"/>
              <a:tailEnd type="triangle" w="med" len="lg"/>
            </a:ln>
          </p:spPr>
        </p:sp>
        <p:sp>
          <p:nvSpPr>
            <p:cNvPr id="67" name="文本框 66">
              <a:extLst>
                <a:ext uri="{FF2B5EF4-FFF2-40B4-BE49-F238E27FC236}">
                  <a16:creationId xmlns:a16="http://schemas.microsoft.com/office/drawing/2014/main" xmlns="" id="{B20237C1-3AA8-4886-A74B-9F745CD2BD06}"/>
                </a:ext>
              </a:extLst>
            </p:cNvPr>
            <p:cNvSpPr txBox="1"/>
            <p:nvPr/>
          </p:nvSpPr>
          <p:spPr>
            <a:xfrm>
              <a:off x="3725489" y="4389492"/>
              <a:ext cx="1454150" cy="396875"/>
            </a:xfrm>
            <a:prstGeom prst="rect">
              <a:avLst/>
            </a:prstGeom>
            <a:solidFill>
              <a:schemeClr val="bg1"/>
            </a:solidFill>
            <a:ln w="9525">
              <a:noFill/>
            </a:ln>
          </p:spPr>
          <p:txBody>
            <a:bodyPr wrap="none" anchor="t">
              <a:spAutoFit/>
            </a:bodyPr>
            <a:lstStyle/>
            <a:p>
              <a:pPr lvl="0" algn="l">
                <a:buClrTx/>
              </a:pPr>
              <a:r>
                <a:rPr lang="zh-CN" altLang="en-US" sz="2000" dirty="0">
                  <a:solidFill>
                    <a:schemeClr val="accent1"/>
                  </a:solidFill>
                  <a:latin typeface="Arial" panose="020B0604020202020204" pitchFamily="34" charset="0"/>
                  <a:ea typeface="黑体" panose="02010609060101010101" pitchFamily="2" charset="-122"/>
                </a:rPr>
                <a:t>鉴别</a:t>
              </a:r>
              <a:r>
                <a:rPr lang="zh-CN" altLang="zh-CN" sz="2000" dirty="0">
                  <a:solidFill>
                    <a:schemeClr val="accent1"/>
                  </a:solidFill>
                  <a:latin typeface="Arial" panose="020B0604020202020204" pitchFamily="34" charset="0"/>
                  <a:ea typeface="黑体" panose="02010609060101010101" pitchFamily="2" charset="-122"/>
                </a:rPr>
                <a:t>的部分</a:t>
              </a:r>
              <a:endParaRPr lang="zh-CN" altLang="en-US" sz="2000">
                <a:solidFill>
                  <a:schemeClr val="accent1"/>
                </a:solidFill>
                <a:latin typeface="Arial" panose="020B0604020202020204" pitchFamily="34" charset="0"/>
                <a:ea typeface="黑体" panose="02010609060101010101" pitchFamily="2" charset="-122"/>
              </a:endParaRPr>
            </a:p>
          </p:txBody>
        </p:sp>
        <p:sp>
          <p:nvSpPr>
            <p:cNvPr id="68" name="直接连接符 67">
              <a:extLst>
                <a:ext uri="{FF2B5EF4-FFF2-40B4-BE49-F238E27FC236}">
                  <a16:creationId xmlns:a16="http://schemas.microsoft.com/office/drawing/2014/main" xmlns="" id="{F4FA65C4-2679-4369-809C-78355B1CAF4D}"/>
                </a:ext>
              </a:extLst>
            </p:cNvPr>
            <p:cNvSpPr/>
            <p:nvPr/>
          </p:nvSpPr>
          <p:spPr>
            <a:xfrm>
              <a:off x="6238914" y="5937304"/>
              <a:ext cx="0" cy="411163"/>
            </a:xfrm>
            <a:prstGeom prst="line">
              <a:avLst/>
            </a:prstGeom>
            <a:ln w="19050" cap="flat" cmpd="sng">
              <a:solidFill>
                <a:srgbClr val="333399"/>
              </a:solidFill>
              <a:prstDash val="solid"/>
              <a:headEnd type="none" w="med" len="med"/>
              <a:tailEnd type="none" w="med" len="med"/>
            </a:ln>
          </p:spPr>
        </p:sp>
        <p:sp>
          <p:nvSpPr>
            <p:cNvPr id="69" name="直接连接符 68">
              <a:extLst>
                <a:ext uri="{FF2B5EF4-FFF2-40B4-BE49-F238E27FC236}">
                  <a16:creationId xmlns:a16="http://schemas.microsoft.com/office/drawing/2014/main" xmlns="" id="{E86034D2-84CF-46A9-BF33-B3D26EB6FF3F}"/>
                </a:ext>
              </a:extLst>
            </p:cNvPr>
            <p:cNvSpPr/>
            <p:nvPr/>
          </p:nvSpPr>
          <p:spPr>
            <a:xfrm>
              <a:off x="4005908" y="5234041"/>
              <a:ext cx="0" cy="615950"/>
            </a:xfrm>
            <a:prstGeom prst="line">
              <a:avLst/>
            </a:prstGeom>
            <a:ln w="19050" cap="flat" cmpd="sng">
              <a:solidFill>
                <a:srgbClr val="333399"/>
              </a:solidFill>
              <a:prstDash val="solid"/>
              <a:headEnd type="none" w="med" len="med"/>
              <a:tailEnd type="none" w="med" len="med"/>
            </a:ln>
          </p:spPr>
        </p:sp>
        <p:sp>
          <p:nvSpPr>
            <p:cNvPr id="70" name="文本框 69">
              <a:extLst>
                <a:ext uri="{FF2B5EF4-FFF2-40B4-BE49-F238E27FC236}">
                  <a16:creationId xmlns:a16="http://schemas.microsoft.com/office/drawing/2014/main" xmlns="" id="{4F03D220-7550-46D4-A38F-99A678D26152}"/>
                </a:ext>
              </a:extLst>
            </p:cNvPr>
            <p:cNvSpPr txBox="1"/>
            <p:nvPr/>
          </p:nvSpPr>
          <p:spPr>
            <a:xfrm>
              <a:off x="479204" y="5333639"/>
              <a:ext cx="1196161" cy="400110"/>
            </a:xfrm>
            <a:prstGeom prst="rect">
              <a:avLst/>
            </a:prstGeom>
            <a:noFill/>
            <a:ln w="9525">
              <a:noFill/>
            </a:ln>
          </p:spPr>
          <p:txBody>
            <a:bodyPr wrap="none" anchor="t">
              <a:spAutoFit/>
            </a:bodyPr>
            <a:lstStyle/>
            <a:p>
              <a:pPr lvl="0" algn="l">
                <a:buClrTx/>
              </a:pPr>
              <a:r>
                <a:rPr lang="zh-CN" altLang="en-US" sz="2000" dirty="0">
                  <a:solidFill>
                    <a:srgbClr val="333399"/>
                  </a:solidFill>
                  <a:latin typeface="Arial" panose="020B0604020202020204" pitchFamily="34" charset="0"/>
                  <a:ea typeface="黑体" panose="02010609060101010101" pitchFamily="2" charset="-122"/>
                </a:rPr>
                <a:t>新</a:t>
              </a:r>
              <a:r>
                <a:rPr lang="zh-CN" altLang="zh-CN" sz="2000" dirty="0">
                  <a:solidFill>
                    <a:srgbClr val="333399"/>
                  </a:solidFill>
                  <a:latin typeface="Arial" panose="020B0604020202020204" pitchFamily="34" charset="0"/>
                  <a:ea typeface="黑体" panose="02010609060101010101" pitchFamily="2" charset="-122"/>
                </a:rPr>
                <a:t>IP首部</a:t>
              </a:r>
              <a:endParaRPr lang="en-US" altLang="zh-CN" sz="2000" dirty="0">
                <a:solidFill>
                  <a:srgbClr val="333399"/>
                </a:solidFill>
                <a:latin typeface="Arial" panose="020B0604020202020204" pitchFamily="34" charset="0"/>
                <a:ea typeface="黑体" panose="02010609060101010101" pitchFamily="2" charset="-122"/>
              </a:endParaRPr>
            </a:p>
          </p:txBody>
        </p:sp>
      </p:grpSp>
      <p:sp>
        <p:nvSpPr>
          <p:cNvPr id="71" name="文本框 70">
            <a:extLst>
              <a:ext uri="{FF2B5EF4-FFF2-40B4-BE49-F238E27FC236}">
                <a16:creationId xmlns:a16="http://schemas.microsoft.com/office/drawing/2014/main" xmlns="" id="{970C1666-9B0B-4EE3-9B7F-5519FC8956E2}"/>
              </a:ext>
            </a:extLst>
          </p:cNvPr>
          <p:cNvSpPr txBox="1"/>
          <p:nvPr/>
        </p:nvSpPr>
        <p:spPr>
          <a:xfrm>
            <a:off x="2815545" y="738711"/>
            <a:ext cx="3230218"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ESP</a:t>
            </a:r>
            <a:r>
              <a:rPr lang="zh-CN" altLang="en-US" sz="2800" dirty="0">
                <a:solidFill>
                  <a:srgbClr val="C00000"/>
                </a:solidFill>
                <a:latin typeface="微软雅黑" panose="020B0503020204020204" pitchFamily="34" charset="-122"/>
                <a:ea typeface="微软雅黑" panose="020B0503020204020204" pitchFamily="34" charset="-122"/>
              </a:rPr>
              <a:t>的传输模式</a:t>
            </a:r>
          </a:p>
        </p:txBody>
      </p:sp>
    </p:spTree>
    <p:extLst>
      <p:ext uri="{BB962C8B-B14F-4D97-AF65-F5344CB8AC3E}">
        <p14:creationId xmlns:p14="http://schemas.microsoft.com/office/powerpoint/2010/main" val="12336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anim calcmode="lin" valueType="num">
                                      <p:cBhvr>
                                        <p:cTn id="8" dur="500" fill="hold"/>
                                        <p:tgtEl>
                                          <p:spTgt spid="71"/>
                                        </p:tgtEl>
                                        <p:attrNameLst>
                                          <p:attrName>ppt_x</p:attrName>
                                        </p:attrNameLst>
                                      </p:cBhvr>
                                      <p:tavLst>
                                        <p:tav tm="0">
                                          <p:val>
                                            <p:strVal val="#ppt_x"/>
                                          </p:val>
                                        </p:tav>
                                        <p:tav tm="100000">
                                          <p:val>
                                            <p:strVal val="#ppt_x"/>
                                          </p:val>
                                        </p:tav>
                                      </p:tavLst>
                                    </p:anim>
                                    <p:anim calcmode="lin" valueType="num">
                                      <p:cBhvr>
                                        <p:cTn id="9" dur="5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strVal val="#ppt_x"/>
                                          </p:val>
                                        </p:tav>
                                        <p:tav tm="100000">
                                          <p:val>
                                            <p:strVal val="#ppt_x"/>
                                          </p:val>
                                        </p:tav>
                                      </p:tavLst>
                                    </p:anim>
                                    <p:anim calcmode="lin" valueType="num">
                                      <p:cBhvr>
                                        <p:cTn id="19" dur="500" fill="hold"/>
                                        <p:tgtEl>
                                          <p:spTgt spid="40"/>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xmlns="" id="{BBE58202-B8B8-4310-B745-BAA2E1393CD0}"/>
              </a:ext>
            </a:extLst>
          </p:cNvPr>
          <p:cNvGraphicFramePr>
            <a:graphicFrameLocks noGrp="1"/>
          </p:cNvGraphicFramePr>
          <p:nvPr>
            <p:extLst>
              <p:ext uri="{D42A27DB-BD31-4B8C-83A1-F6EECF244321}">
                <p14:modId xmlns:p14="http://schemas.microsoft.com/office/powerpoint/2010/main" val="1359840733"/>
              </p:ext>
            </p:extLst>
          </p:nvPr>
        </p:nvGraphicFramePr>
        <p:xfrm>
          <a:off x="331028" y="1591924"/>
          <a:ext cx="8448211" cy="4046387"/>
        </p:xfrm>
        <a:graphic>
          <a:graphicData uri="http://schemas.openxmlformats.org/drawingml/2006/table">
            <a:tbl>
              <a:tblPr/>
              <a:tblGrid>
                <a:gridCol w="1903821">
                  <a:extLst>
                    <a:ext uri="{9D8B030D-6E8A-4147-A177-3AD203B41FA5}">
                      <a16:colId xmlns:a16="http://schemas.microsoft.com/office/drawing/2014/main" xmlns="" val="20000"/>
                    </a:ext>
                  </a:extLst>
                </a:gridCol>
                <a:gridCol w="3450677">
                  <a:extLst>
                    <a:ext uri="{9D8B030D-6E8A-4147-A177-3AD203B41FA5}">
                      <a16:colId xmlns:a16="http://schemas.microsoft.com/office/drawing/2014/main" xmlns="" val="20001"/>
                    </a:ext>
                  </a:extLst>
                </a:gridCol>
                <a:gridCol w="3093713">
                  <a:extLst>
                    <a:ext uri="{9D8B030D-6E8A-4147-A177-3AD203B41FA5}">
                      <a16:colId xmlns:a16="http://schemas.microsoft.com/office/drawing/2014/main" xmlns="" val="20002"/>
                    </a:ext>
                  </a:extLst>
                </a:gridCol>
              </a:tblGrid>
              <a:tr h="990102">
                <a:tc>
                  <a:txBody>
                    <a:bodyPr/>
                    <a:lstStyle/>
                    <a:p>
                      <a:pPr marL="0" marR="0" indent="269875" algn="ctr">
                        <a:spcBef>
                          <a:spcPts val="0"/>
                        </a:spcBef>
                        <a:spcAft>
                          <a:spcPts val="0"/>
                        </a:spcAft>
                      </a:pPr>
                      <a:endParaRPr lang="zh-CN" altLang="en-US" sz="2000" dirty="0">
                        <a:latin typeface="微软雅黑" panose="020B0503020204020204" pitchFamily="34" charset="-122"/>
                        <a:ea typeface="微软雅黑" panose="020B0503020204020204" pitchFamily="34" charset="-122"/>
                      </a:endParaRP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zh-CN" altLang="en-US" sz="2000" b="1" dirty="0">
                          <a:latin typeface="微软雅黑" panose="020B0503020204020204" pitchFamily="34" charset="-122"/>
                          <a:ea typeface="微软雅黑" panose="020B0503020204020204" pitchFamily="34" charset="-122"/>
                        </a:rPr>
                        <a:t>传输模式</a:t>
                      </a: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zh-CN" altLang="en-US" sz="2000" b="1" dirty="0">
                          <a:latin typeface="微软雅黑" panose="020B0503020204020204" pitchFamily="34" charset="-122"/>
                          <a:ea typeface="微软雅黑" panose="020B0503020204020204" pitchFamily="34" charset="-122"/>
                        </a:rPr>
                        <a:t>隧道模式</a:t>
                      </a:r>
                    </a:p>
                  </a:txBody>
                  <a:tcPr marL="6858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880791">
                <a:tc>
                  <a:txBody>
                    <a:bodyPr/>
                    <a:lstStyle/>
                    <a:p>
                      <a:pPr marL="0" marR="0" indent="0" algn="ctr">
                        <a:spcBef>
                          <a:spcPts val="0"/>
                        </a:spcBef>
                        <a:spcAft>
                          <a:spcPts val="0"/>
                        </a:spcAft>
                      </a:pPr>
                      <a:r>
                        <a:rPr lang="en-US" sz="2000" dirty="0">
                          <a:latin typeface="微软雅黑" panose="020B0503020204020204" pitchFamily="34" charset="-122"/>
                          <a:ea typeface="微软雅黑" panose="020B0503020204020204" pitchFamily="34" charset="-122"/>
                        </a:rPr>
                        <a:t>AH</a:t>
                      </a:r>
                    </a:p>
                  </a:txBody>
                  <a:tcPr marL="68580" marR="6858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7305" marR="0" indent="269875" algn="l">
                        <a:spcBef>
                          <a:spcPts val="0"/>
                        </a:spcBef>
                        <a:spcAft>
                          <a:spcPts val="0"/>
                        </a:spcAft>
                      </a:pPr>
                      <a:r>
                        <a:rPr lang="zh-CN" altLang="en-US" sz="2000" dirty="0">
                          <a:latin typeface="微软雅黑" panose="020B0503020204020204" pitchFamily="34" charset="-122"/>
                          <a:ea typeface="微软雅黑" panose="020B0503020204020204" pitchFamily="34" charset="-122"/>
                        </a:rPr>
                        <a:t>验证</a:t>
                      </a:r>
                      <a:r>
                        <a:rPr lang="en-US" altLang="zh-CN" sz="2000" dirty="0">
                          <a:latin typeface="微软雅黑" panose="020B0503020204020204" pitchFamily="34" charset="-122"/>
                          <a:ea typeface="微软雅黑" panose="020B0503020204020204" pitchFamily="34" charset="-122"/>
                        </a:rPr>
                        <a:t>IP</a:t>
                      </a:r>
                      <a:r>
                        <a:rPr lang="zh-CN" altLang="en-US" sz="2000" b="1" dirty="0">
                          <a:solidFill>
                            <a:srgbClr val="C00000"/>
                          </a:solidFill>
                          <a:latin typeface="微软雅黑" panose="020B0503020204020204" pitchFamily="34" charset="-122"/>
                          <a:ea typeface="微软雅黑" panose="020B0503020204020204" pitchFamily="34" charset="-122"/>
                        </a:rPr>
                        <a:t>有效载荷</a:t>
                      </a:r>
                      <a:r>
                        <a:rPr lang="zh-CN" altLang="en-US" sz="2000" dirty="0">
                          <a:latin typeface="微软雅黑" panose="020B0503020204020204" pitchFamily="34" charset="-122"/>
                          <a:ea typeface="微软雅黑" panose="020B0503020204020204" pitchFamily="34" charset="-122"/>
                        </a:rPr>
                        <a:t>和</a:t>
                      </a:r>
                      <a:r>
                        <a:rPr lang="en-US" altLang="zh-CN" sz="2000" b="1" dirty="0">
                          <a:solidFill>
                            <a:srgbClr val="C00000"/>
                          </a:solidFill>
                          <a:latin typeface="微软雅黑" panose="020B0503020204020204" pitchFamily="34" charset="-122"/>
                          <a:ea typeface="微软雅黑" panose="020B0503020204020204" pitchFamily="34" charset="-122"/>
                        </a:rPr>
                        <a:t>IP</a:t>
                      </a:r>
                      <a:r>
                        <a:rPr lang="zh-CN" altLang="en-US" sz="2000" b="1" dirty="0">
                          <a:solidFill>
                            <a:srgbClr val="C00000"/>
                          </a:solidFill>
                          <a:latin typeface="微软雅黑" panose="020B0503020204020204" pitchFamily="34" charset="-122"/>
                          <a:ea typeface="微软雅黑" panose="020B0503020204020204" pitchFamily="34" charset="-122"/>
                        </a:rPr>
                        <a:t>报头</a:t>
                      </a:r>
                      <a:r>
                        <a:rPr lang="zh-CN" altLang="en-US" sz="2000" dirty="0">
                          <a:latin typeface="微软雅黑" panose="020B0503020204020204" pitchFamily="34" charset="-122"/>
                          <a:ea typeface="微软雅黑" panose="020B0503020204020204" pitchFamily="34" charset="-122"/>
                        </a:rPr>
                        <a:t>及</a:t>
                      </a:r>
                      <a:r>
                        <a:rPr lang="en-US" altLang="zh-CN" sz="2000" dirty="0">
                          <a:latin typeface="微软雅黑" panose="020B0503020204020204" pitchFamily="34" charset="-122"/>
                          <a:ea typeface="微软雅黑" panose="020B0503020204020204" pitchFamily="34" charset="-122"/>
                        </a:rPr>
                        <a:t>IPv6</a:t>
                      </a:r>
                      <a:r>
                        <a:rPr lang="zh-CN" altLang="en-US" sz="2000" b="1" dirty="0">
                          <a:solidFill>
                            <a:srgbClr val="C00000"/>
                          </a:solidFill>
                          <a:latin typeface="微软雅黑" panose="020B0503020204020204" pitchFamily="34" charset="-122"/>
                          <a:ea typeface="微软雅黑" panose="020B0503020204020204" pitchFamily="34" charset="-122"/>
                        </a:rPr>
                        <a:t>扩展报头</a:t>
                      </a:r>
                      <a:r>
                        <a:rPr lang="zh-CN" altLang="en-US" sz="2000" dirty="0">
                          <a:latin typeface="微软雅黑" panose="020B0503020204020204" pitchFamily="34" charset="-122"/>
                          <a:ea typeface="微软雅黑" panose="020B0503020204020204" pitchFamily="34" charset="-122"/>
                        </a:rPr>
                        <a:t>的选择部分</a:t>
                      </a:r>
                    </a:p>
                  </a:txBody>
                  <a:tcPr marL="68580" marR="6858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269875" algn="l">
                        <a:spcBef>
                          <a:spcPts val="0"/>
                        </a:spcBef>
                        <a:spcAft>
                          <a:spcPts val="0"/>
                        </a:spcAft>
                      </a:pPr>
                      <a:r>
                        <a:rPr lang="zh-CN" altLang="en-US" sz="2000" dirty="0">
                          <a:latin typeface="微软雅黑" panose="020B0503020204020204" pitchFamily="34" charset="-122"/>
                          <a:ea typeface="微软雅黑" panose="020B0503020204020204" pitchFamily="34" charset="-122"/>
                        </a:rPr>
                        <a:t>验证各个</a:t>
                      </a:r>
                      <a:r>
                        <a:rPr lang="zh-CN" altLang="en-US" sz="2000" b="1" dirty="0">
                          <a:solidFill>
                            <a:srgbClr val="C00000"/>
                          </a:solidFill>
                          <a:latin typeface="微软雅黑" panose="020B0503020204020204" pitchFamily="34" charset="-122"/>
                          <a:ea typeface="微软雅黑" panose="020B0503020204020204" pitchFamily="34" charset="-122"/>
                        </a:rPr>
                        <a:t>内部的</a:t>
                      </a:r>
                      <a:r>
                        <a:rPr lang="en-US" altLang="zh-CN" sz="2000" b="1" dirty="0">
                          <a:solidFill>
                            <a:srgbClr val="C00000"/>
                          </a:solidFill>
                          <a:latin typeface="微软雅黑" panose="020B0503020204020204" pitchFamily="34" charset="-122"/>
                          <a:ea typeface="微软雅黑" panose="020B0503020204020204" pitchFamily="34" charset="-122"/>
                        </a:rPr>
                        <a:t>IP</a:t>
                      </a:r>
                      <a:r>
                        <a:rPr lang="zh-CN" altLang="en-US" sz="2000" b="1" dirty="0">
                          <a:solidFill>
                            <a:srgbClr val="C00000"/>
                          </a:solidFill>
                          <a:latin typeface="微软雅黑" panose="020B0503020204020204" pitchFamily="34" charset="-122"/>
                          <a:ea typeface="微软雅黑" panose="020B0503020204020204" pitchFamily="34" charset="-122"/>
                        </a:rPr>
                        <a:t>包</a:t>
                      </a:r>
                      <a:r>
                        <a:rPr lang="zh-CN" altLang="en-US" sz="2000" dirty="0">
                          <a:latin typeface="微软雅黑" panose="020B0503020204020204" pitchFamily="34" charset="-122"/>
                          <a:ea typeface="微软雅黑" panose="020B0503020204020204" pitchFamily="34" charset="-122"/>
                        </a:rPr>
                        <a:t>（内部报头加上</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有效载荷），加上</a:t>
                      </a:r>
                      <a:r>
                        <a:rPr lang="zh-CN" altLang="en-US" sz="2000" b="1" dirty="0">
                          <a:solidFill>
                            <a:srgbClr val="C00000"/>
                          </a:solidFill>
                          <a:latin typeface="微软雅黑" panose="020B0503020204020204" pitchFamily="34" charset="-122"/>
                          <a:ea typeface="微软雅黑" panose="020B0503020204020204" pitchFamily="34" charset="-122"/>
                        </a:rPr>
                        <a:t>外部</a:t>
                      </a:r>
                      <a:r>
                        <a:rPr lang="en-US" altLang="zh-CN" sz="2000" b="1" dirty="0">
                          <a:solidFill>
                            <a:srgbClr val="C00000"/>
                          </a:solidFill>
                          <a:latin typeface="微软雅黑" panose="020B0503020204020204" pitchFamily="34" charset="-122"/>
                          <a:ea typeface="微软雅黑" panose="020B0503020204020204" pitchFamily="34" charset="-122"/>
                        </a:rPr>
                        <a:t>IP</a:t>
                      </a:r>
                      <a:r>
                        <a:rPr lang="zh-CN" altLang="en-US" sz="2000" b="1" dirty="0">
                          <a:solidFill>
                            <a:srgbClr val="C00000"/>
                          </a:solidFill>
                          <a:latin typeface="微软雅黑" panose="020B0503020204020204" pitchFamily="34" charset="-122"/>
                          <a:ea typeface="微软雅黑" panose="020B0503020204020204" pitchFamily="34" charset="-122"/>
                        </a:rPr>
                        <a:t>报头</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外部</a:t>
                      </a:r>
                      <a:r>
                        <a:rPr lang="en-US" altLang="zh-CN" sz="2000" b="1" dirty="0">
                          <a:solidFill>
                            <a:srgbClr val="C00000"/>
                          </a:solidFill>
                          <a:latin typeface="微软雅黑" panose="020B0503020204020204" pitchFamily="34" charset="-122"/>
                          <a:ea typeface="微软雅黑" panose="020B0503020204020204" pitchFamily="34" charset="-122"/>
                        </a:rPr>
                        <a:t>IPv6</a:t>
                      </a:r>
                      <a:r>
                        <a:rPr lang="zh-CN" altLang="en-US" sz="2000" b="1" dirty="0">
                          <a:solidFill>
                            <a:srgbClr val="C00000"/>
                          </a:solidFill>
                          <a:latin typeface="微软雅黑" panose="020B0503020204020204" pitchFamily="34" charset="-122"/>
                          <a:ea typeface="微软雅黑" panose="020B0503020204020204" pitchFamily="34" charset="-122"/>
                        </a:rPr>
                        <a:t>扩展报头</a:t>
                      </a:r>
                      <a:r>
                        <a:rPr lang="zh-CN" altLang="en-US" sz="2000" dirty="0">
                          <a:latin typeface="微软雅黑" panose="020B0503020204020204" pitchFamily="34" charset="-122"/>
                          <a:ea typeface="微软雅黑" panose="020B0503020204020204" pitchFamily="34" charset="-122"/>
                        </a:rPr>
                        <a:t>的选择部分</a:t>
                      </a:r>
                    </a:p>
                  </a:txBody>
                  <a:tcPr marL="68580" marR="6858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175494">
                <a:tc>
                  <a:txBody>
                    <a:bodyPr/>
                    <a:lstStyle/>
                    <a:p>
                      <a:pPr marL="0" marR="0" indent="0" algn="ctr">
                        <a:spcBef>
                          <a:spcPts val="0"/>
                        </a:spcBef>
                        <a:spcAft>
                          <a:spcPts val="0"/>
                        </a:spcAft>
                      </a:pPr>
                      <a:r>
                        <a:rPr lang="en-US" sz="2000" dirty="0">
                          <a:latin typeface="微软雅黑" panose="020B0503020204020204" pitchFamily="34" charset="-122"/>
                          <a:ea typeface="微软雅黑" panose="020B0503020204020204" pitchFamily="34" charset="-122"/>
                        </a:rPr>
                        <a:t>ESP</a:t>
                      </a:r>
                    </a:p>
                  </a:txBody>
                  <a:tcPr marL="68580" marR="6858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7305" marR="0" indent="269875" algn="l">
                        <a:spcBef>
                          <a:spcPts val="0"/>
                        </a:spcBef>
                        <a:spcAft>
                          <a:spcPts val="0"/>
                        </a:spcAft>
                      </a:pPr>
                      <a:r>
                        <a:rPr lang="zh-CN" altLang="en-US" sz="2000" dirty="0">
                          <a:latin typeface="微软雅黑" panose="020B0503020204020204" pitchFamily="34" charset="-122"/>
                          <a:ea typeface="微软雅黑" panose="020B0503020204020204" pitchFamily="34" charset="-122"/>
                        </a:rPr>
                        <a:t>加密</a:t>
                      </a:r>
                      <a:r>
                        <a:rPr lang="en-US" altLang="zh-CN" sz="2000" dirty="0">
                          <a:latin typeface="微软雅黑" panose="020B0503020204020204" pitchFamily="34" charset="-122"/>
                          <a:ea typeface="微软雅黑" panose="020B0503020204020204" pitchFamily="34" charset="-122"/>
                        </a:rPr>
                        <a:t>IP</a:t>
                      </a:r>
                      <a:r>
                        <a:rPr lang="zh-CN" altLang="en-US" sz="2000" b="1" dirty="0">
                          <a:solidFill>
                            <a:srgbClr val="C00000"/>
                          </a:solidFill>
                          <a:latin typeface="微软雅黑" panose="020B0503020204020204" pitchFamily="34" charset="-122"/>
                          <a:ea typeface="微软雅黑" panose="020B0503020204020204" pitchFamily="34" charset="-122"/>
                        </a:rPr>
                        <a:t>有效载荷</a:t>
                      </a:r>
                      <a:r>
                        <a:rPr lang="zh-CN" altLang="en-US" sz="2000" dirty="0">
                          <a:latin typeface="微软雅黑" panose="020B0503020204020204" pitchFamily="34" charset="-122"/>
                          <a:ea typeface="微软雅黑" panose="020B0503020204020204" pitchFamily="34" charset="-122"/>
                        </a:rPr>
                        <a:t>和跟在</a:t>
                      </a:r>
                      <a:r>
                        <a:rPr lang="en-US" altLang="zh-CN" sz="2000" dirty="0">
                          <a:latin typeface="微软雅黑" panose="020B0503020204020204" pitchFamily="34" charset="-122"/>
                          <a:ea typeface="微软雅黑" panose="020B0503020204020204" pitchFamily="34" charset="-122"/>
                        </a:rPr>
                        <a:t>ESP</a:t>
                      </a:r>
                      <a:r>
                        <a:rPr lang="zh-CN" altLang="en-US" sz="2000" dirty="0">
                          <a:latin typeface="微软雅黑" panose="020B0503020204020204" pitchFamily="34" charset="-122"/>
                          <a:ea typeface="微软雅黑" panose="020B0503020204020204" pitchFamily="34" charset="-122"/>
                        </a:rPr>
                        <a:t>报头后面的任何</a:t>
                      </a:r>
                      <a:r>
                        <a:rPr lang="en-US" altLang="zh-CN" sz="2000" b="1" dirty="0">
                          <a:solidFill>
                            <a:srgbClr val="C00000"/>
                          </a:solidFill>
                          <a:latin typeface="微软雅黑" panose="020B0503020204020204" pitchFamily="34" charset="-122"/>
                          <a:ea typeface="微软雅黑" panose="020B0503020204020204" pitchFamily="34" charset="-122"/>
                        </a:rPr>
                        <a:t>IPv6</a:t>
                      </a:r>
                      <a:r>
                        <a:rPr lang="zh-CN" altLang="en-US" sz="2000" b="1" dirty="0">
                          <a:solidFill>
                            <a:srgbClr val="C00000"/>
                          </a:solidFill>
                          <a:latin typeface="微软雅黑" panose="020B0503020204020204" pitchFamily="34" charset="-122"/>
                          <a:ea typeface="微软雅黑" panose="020B0503020204020204" pitchFamily="34" charset="-122"/>
                        </a:rPr>
                        <a:t>扩展</a:t>
                      </a:r>
                    </a:p>
                  </a:txBody>
                  <a:tcPr marL="68580" marR="6858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269875" algn="l">
                        <a:spcBef>
                          <a:spcPts val="0"/>
                        </a:spcBef>
                        <a:spcAft>
                          <a:spcPts val="0"/>
                        </a:spcAft>
                      </a:pPr>
                      <a:r>
                        <a:rPr lang="zh-CN" altLang="en-US" sz="2000" dirty="0">
                          <a:latin typeface="微软雅黑" panose="020B0503020204020204" pitchFamily="34" charset="-122"/>
                          <a:ea typeface="微软雅黑" panose="020B0503020204020204" pitchFamily="34" charset="-122"/>
                        </a:rPr>
                        <a:t>加密</a:t>
                      </a:r>
                      <a:r>
                        <a:rPr lang="zh-CN" altLang="en-US" sz="2000" b="1" dirty="0">
                          <a:solidFill>
                            <a:srgbClr val="C00000"/>
                          </a:solidFill>
                          <a:latin typeface="微软雅黑" panose="020B0503020204020204" pitchFamily="34" charset="-122"/>
                          <a:ea typeface="微软雅黑" panose="020B0503020204020204" pitchFamily="34" charset="-122"/>
                        </a:rPr>
                        <a:t>内部</a:t>
                      </a:r>
                      <a:r>
                        <a:rPr lang="en-US" sz="2000" b="1" dirty="0">
                          <a:solidFill>
                            <a:srgbClr val="C00000"/>
                          </a:solidFill>
                          <a:latin typeface="微软雅黑" panose="020B0503020204020204" pitchFamily="34" charset="-122"/>
                          <a:ea typeface="微软雅黑" panose="020B0503020204020204" pitchFamily="34" charset="-122"/>
                        </a:rPr>
                        <a:t>IP</a:t>
                      </a:r>
                      <a:r>
                        <a:rPr lang="zh-CN" altLang="en-US" sz="2000" b="1" dirty="0">
                          <a:solidFill>
                            <a:srgbClr val="C00000"/>
                          </a:solidFill>
                          <a:latin typeface="微软雅黑" panose="020B0503020204020204" pitchFamily="34" charset="-122"/>
                          <a:ea typeface="微软雅黑" panose="020B0503020204020204" pitchFamily="34" charset="-122"/>
                        </a:rPr>
                        <a:t>包</a:t>
                      </a:r>
                    </a:p>
                  </a:txBody>
                  <a:tcPr marL="68580" marR="6858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2318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AE107229-B8DE-4991-AA77-2FFB2F48535F}"/>
              </a:ext>
            </a:extLst>
          </p:cNvPr>
          <p:cNvSpPr txBox="1">
            <a:spLocks noChangeArrowheads="1"/>
          </p:cNvSpPr>
          <p:nvPr/>
        </p:nvSpPr>
        <p:spPr>
          <a:xfrm>
            <a:off x="527991" y="948238"/>
            <a:ext cx="2493990" cy="573560"/>
          </a:xfrm>
          <a:prstGeom prst="round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buNone/>
            </a:pPr>
            <a:r>
              <a:rPr lang="en-US" altLang="zh-CN" dirty="0" err="1"/>
              <a:t>IPSec</a:t>
            </a:r>
            <a:r>
              <a:rPr lang="zh-CN" altLang="en-US" dirty="0"/>
              <a:t>的问题</a:t>
            </a:r>
            <a:endParaRPr lang="en-US" altLang="zh-CN" dirty="0"/>
          </a:p>
        </p:txBody>
      </p:sp>
      <p:sp>
        <p:nvSpPr>
          <p:cNvPr id="7" name="内容占位符 2">
            <a:extLst>
              <a:ext uri="{FF2B5EF4-FFF2-40B4-BE49-F238E27FC236}">
                <a16:creationId xmlns:a16="http://schemas.microsoft.com/office/drawing/2014/main" xmlns="" id="{C8FEF669-3760-411E-BA49-3682CC85E758}"/>
              </a:ext>
            </a:extLst>
          </p:cNvPr>
          <p:cNvSpPr>
            <a:spLocks noGrp="1"/>
          </p:cNvSpPr>
          <p:nvPr>
            <p:ph idx="1"/>
          </p:nvPr>
        </p:nvSpPr>
        <p:spPr>
          <a:xfrm>
            <a:off x="838200" y="1825625"/>
            <a:ext cx="7781693" cy="4351338"/>
          </a:xfrm>
        </p:spPr>
        <p:txBody>
          <a:bodyPr>
            <a:normAutofit fontScale="97500"/>
          </a:bodyPr>
          <a:lstStyle/>
          <a:p>
            <a:pPr marL="342900" lvl="0" indent="-342900" eaLnBrk="0" hangingPunct="0">
              <a:lnSpc>
                <a:spcPts val="4500"/>
              </a:lnSpc>
              <a:spcBef>
                <a:spcPct val="20000"/>
              </a:spcBef>
              <a:buClr>
                <a:schemeClr val="tx2"/>
              </a:buClr>
              <a:buSzPct val="70000"/>
              <a:buFont typeface="Wingdings" panose="05000000000000000000" pitchFamily="2" charset="2"/>
              <a:buChar char="¡"/>
            </a:pPr>
            <a:r>
              <a:rPr lang="en-US" altLang="zh-CN" dirty="0">
                <a:solidFill>
                  <a:srgbClr val="6600FF"/>
                </a:solidFill>
                <a:latin typeface="Verdana" panose="020B0604030504040204" pitchFamily="34" charset="0"/>
                <a:ea typeface="华文行楷" pitchFamily="2" charset="-122"/>
                <a:sym typeface="Wingdings" panose="05000000000000000000" pitchFamily="2" charset="2"/>
              </a:rPr>
              <a:t>AH</a:t>
            </a: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与</a:t>
            </a:r>
            <a:r>
              <a:rPr lang="en-US" altLang="zh-CN" dirty="0">
                <a:solidFill>
                  <a:srgbClr val="6600FF"/>
                </a:solidFill>
                <a:latin typeface="Verdana" panose="020B0604030504040204" pitchFamily="34" charset="0"/>
                <a:ea typeface="华文行楷" pitchFamily="2" charset="-122"/>
                <a:sym typeface="Wingdings" panose="05000000000000000000" pitchFamily="2" charset="2"/>
              </a:rPr>
              <a:t>ESP</a:t>
            </a: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功能重复；</a:t>
            </a:r>
            <a:endParaRPr lang="en-US" altLang="zh-CN" dirty="0">
              <a:solidFill>
                <a:srgbClr val="6600FF"/>
              </a:solidFill>
              <a:latin typeface="Verdana" panose="020B0604030504040204" pitchFamily="34" charset="0"/>
              <a:ea typeface="华文行楷" pitchFamily="2" charset="-122"/>
              <a:sym typeface="Wingdings" panose="05000000000000000000" pitchFamily="2" charset="2"/>
            </a:endParaRPr>
          </a:p>
          <a:p>
            <a:pPr marL="342900" lvl="0" indent="-342900" eaLnBrk="0" hangingPunct="0">
              <a:lnSpc>
                <a:spcPts val="4500"/>
              </a:lnSpc>
              <a:spcBef>
                <a:spcPct val="20000"/>
              </a:spcBef>
              <a:buClr>
                <a:schemeClr val="tx2"/>
              </a:buClr>
              <a:buSzPct val="70000"/>
              <a:buFont typeface="Wingdings" panose="05000000000000000000" pitchFamily="2" charset="2"/>
              <a:buChar char="¡"/>
            </a:pP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重复封装、包过长，对网络传输性能产生影响；</a:t>
            </a:r>
            <a:endParaRPr lang="en-US" altLang="zh-CN" dirty="0">
              <a:solidFill>
                <a:srgbClr val="6600FF"/>
              </a:solidFill>
              <a:latin typeface="Verdana" panose="020B0604030504040204" pitchFamily="34" charset="0"/>
              <a:ea typeface="华文行楷" pitchFamily="2" charset="-122"/>
              <a:sym typeface="Wingdings" panose="05000000000000000000" pitchFamily="2" charset="2"/>
            </a:endParaRPr>
          </a:p>
          <a:p>
            <a:pPr marL="342900" lvl="0" indent="-342900" eaLnBrk="0" hangingPunct="0">
              <a:lnSpc>
                <a:spcPts val="4500"/>
              </a:lnSpc>
              <a:spcBef>
                <a:spcPct val="20000"/>
              </a:spcBef>
              <a:buClr>
                <a:schemeClr val="tx2"/>
              </a:buClr>
              <a:buSzPct val="70000"/>
              <a:buFont typeface="Wingdings" panose="05000000000000000000" pitchFamily="2" charset="2"/>
              <a:buChar char="¡"/>
            </a:pP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难以支持动态地址分配下的</a:t>
            </a:r>
            <a:r>
              <a:rPr lang="en-US" altLang="zh-CN" dirty="0">
                <a:solidFill>
                  <a:srgbClr val="6600FF"/>
                </a:solidFill>
                <a:latin typeface="Verdana" panose="020B0604030504040204" pitchFamily="34" charset="0"/>
                <a:ea typeface="华文行楷" pitchFamily="2" charset="-122"/>
                <a:sym typeface="Wingdings" panose="05000000000000000000" pitchFamily="2" charset="2"/>
              </a:rPr>
              <a:t>VPN</a:t>
            </a: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应用；</a:t>
            </a:r>
            <a:endParaRPr lang="en-US" altLang="zh-CN" dirty="0">
              <a:solidFill>
                <a:srgbClr val="6600FF"/>
              </a:solidFill>
              <a:latin typeface="Verdana" panose="020B0604030504040204" pitchFamily="34" charset="0"/>
              <a:ea typeface="华文行楷" pitchFamily="2" charset="-122"/>
              <a:sym typeface="Wingdings" panose="05000000000000000000" pitchFamily="2" charset="2"/>
            </a:endParaRPr>
          </a:p>
          <a:p>
            <a:pPr marL="342900" lvl="0" indent="-342900" eaLnBrk="0" hangingPunct="0">
              <a:lnSpc>
                <a:spcPts val="4500"/>
              </a:lnSpc>
              <a:spcBef>
                <a:spcPct val="20000"/>
              </a:spcBef>
              <a:buClr>
                <a:schemeClr val="tx2"/>
              </a:buClr>
              <a:buSzPct val="70000"/>
              <a:buFont typeface="Wingdings" panose="05000000000000000000" pitchFamily="2" charset="2"/>
              <a:buChar char="¡"/>
            </a:pPr>
            <a:r>
              <a:rPr lang="en-US" altLang="zh-CN" dirty="0">
                <a:solidFill>
                  <a:srgbClr val="6600FF"/>
                </a:solidFill>
                <a:latin typeface="Verdana" panose="020B0604030504040204" pitchFamily="34" charset="0"/>
                <a:ea typeface="华文行楷" pitchFamily="2" charset="-122"/>
                <a:sym typeface="Wingdings" panose="05000000000000000000" pitchFamily="2" charset="2"/>
              </a:rPr>
              <a:t>IKE</a:t>
            </a: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过于灵活与</a:t>
            </a:r>
            <a:r>
              <a:rPr lang="zh-CN" altLang="en-US" dirty="0" smtClean="0">
                <a:solidFill>
                  <a:srgbClr val="6600FF"/>
                </a:solidFill>
                <a:latin typeface="Verdana" panose="020B0604030504040204" pitchFamily="34" charset="0"/>
                <a:ea typeface="华文行楷" pitchFamily="2" charset="-122"/>
                <a:sym typeface="Wingdings" panose="05000000000000000000" pitchFamily="2" charset="2"/>
              </a:rPr>
              <a:t>复杂，导致</a:t>
            </a: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管理不可控，文档复杂混乱，缺乏关键性解释；</a:t>
            </a:r>
            <a:endParaRPr lang="en-US" altLang="zh-CN" dirty="0">
              <a:solidFill>
                <a:srgbClr val="6600FF"/>
              </a:solidFill>
              <a:latin typeface="Verdana" panose="020B0604030504040204" pitchFamily="34" charset="0"/>
              <a:ea typeface="华文行楷" pitchFamily="2" charset="-122"/>
              <a:sym typeface="Wingdings" panose="05000000000000000000" pitchFamily="2" charset="2"/>
            </a:endParaRPr>
          </a:p>
          <a:p>
            <a:pPr marL="342900" lvl="0" indent="-342900" eaLnBrk="0" hangingPunct="0">
              <a:lnSpc>
                <a:spcPts val="4500"/>
              </a:lnSpc>
              <a:spcBef>
                <a:spcPct val="20000"/>
              </a:spcBef>
              <a:buClr>
                <a:schemeClr val="tx2"/>
              </a:buClr>
              <a:buSzPct val="70000"/>
              <a:buFont typeface="Wingdings" panose="05000000000000000000" pitchFamily="2" charset="2"/>
              <a:buChar char="¡"/>
            </a:pP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没有也不能增强</a:t>
            </a:r>
            <a:r>
              <a:rPr lang="en-US" altLang="zh-CN" dirty="0">
                <a:solidFill>
                  <a:srgbClr val="6600FF"/>
                </a:solidFill>
                <a:latin typeface="Verdana" panose="020B0604030504040204" pitchFamily="34" charset="0"/>
                <a:ea typeface="华文行楷" pitchFamily="2" charset="-122"/>
                <a:sym typeface="Wingdings" panose="05000000000000000000" pitchFamily="2" charset="2"/>
              </a:rPr>
              <a:t>IP</a:t>
            </a: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网的</a:t>
            </a:r>
            <a:r>
              <a:rPr lang="en-US" altLang="zh-CN" dirty="0">
                <a:solidFill>
                  <a:srgbClr val="6600FF"/>
                </a:solidFill>
                <a:latin typeface="Verdana" panose="020B0604030504040204" pitchFamily="34" charset="0"/>
                <a:ea typeface="华文行楷" pitchFamily="2" charset="-122"/>
                <a:sym typeface="Wingdings" panose="05000000000000000000" pitchFamily="2" charset="2"/>
              </a:rPr>
              <a:t>QoS</a:t>
            </a:r>
            <a:r>
              <a:rPr lang="zh-CN" altLang="en-US" dirty="0">
                <a:solidFill>
                  <a:srgbClr val="6600FF"/>
                </a:solidFill>
                <a:latin typeface="Verdana" panose="020B0604030504040204" pitchFamily="34" charset="0"/>
                <a:ea typeface="华文行楷" pitchFamily="2" charset="-122"/>
                <a:sym typeface="Wingdings" panose="05000000000000000000" pitchFamily="2" charset="2"/>
              </a:rPr>
              <a:t>保证机制</a:t>
            </a:r>
            <a:endParaRPr lang="en-US" altLang="zh-CN" dirty="0">
              <a:solidFill>
                <a:srgbClr val="6600FF"/>
              </a:solidFill>
              <a:latin typeface="Verdana" panose="020B0604030504040204" pitchFamily="34" charset="0"/>
              <a:ea typeface="华文行楷" pitchFamily="2" charset="-122"/>
              <a:sym typeface="Wingdings" panose="05000000000000000000" pitchFamily="2" charset="2"/>
            </a:endParaRPr>
          </a:p>
          <a:p>
            <a:endParaRPr lang="zh-CN" altLang="en-US" dirty="0"/>
          </a:p>
        </p:txBody>
      </p:sp>
    </p:spTree>
    <p:extLst>
      <p:ext uri="{BB962C8B-B14F-4D97-AF65-F5344CB8AC3E}">
        <p14:creationId xmlns:p14="http://schemas.microsoft.com/office/powerpoint/2010/main" val="341431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up)">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up)">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wipe(up)">
                                      <p:cBhvr>
                                        <p:cTn id="3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2"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13" name="TextBox 42"/>
          <p:cNvSpPr txBox="1"/>
          <p:nvPr/>
        </p:nvSpPr>
        <p:spPr>
          <a:xfrm>
            <a:off x="2295341" y="3248786"/>
            <a:ext cx="4934539" cy="853406"/>
          </a:xfrm>
          <a:prstGeom prst="rect">
            <a:avLst/>
          </a:prstGeom>
          <a:noFill/>
        </p:spPr>
        <p:txBody>
          <a:bodyPr wrap="square" lIns="68549" tIns="34274" rIns="68549" bIns="34274" rtlCol="0">
            <a:spAutoFit/>
          </a:bodyPr>
          <a:lstStyle/>
          <a:p>
            <a:r>
              <a:rPr lang="zh-CN" altLang="en-US" sz="5096" b="1" dirty="0">
                <a:solidFill>
                  <a:srgbClr val="02B9E7"/>
                </a:solidFill>
                <a:latin typeface="+mj-ea"/>
                <a:ea typeface="+mj-ea"/>
              </a:rPr>
              <a:t>防火墙</a:t>
            </a:r>
            <a:r>
              <a:rPr lang="zh-CN" altLang="en-US" sz="5096" b="1" dirty="0" smtClean="0">
                <a:solidFill>
                  <a:srgbClr val="02B9E7"/>
                </a:solidFill>
                <a:latin typeface="+mj-ea"/>
                <a:ea typeface="+mj-ea"/>
              </a:rPr>
              <a:t>技术</a:t>
            </a:r>
            <a:endParaRPr lang="en-US" altLang="zh-CN" sz="5096" b="1" dirty="0">
              <a:solidFill>
                <a:srgbClr val="02B9E7"/>
              </a:solidFill>
              <a:latin typeface="+mj-ea"/>
              <a:ea typeface="+mj-ea"/>
            </a:endParaRPr>
          </a:p>
        </p:txBody>
      </p:sp>
      <p:sp>
        <p:nvSpPr>
          <p:cNvPr id="1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en-US" altLang="zh-CN" sz="2700" dirty="0" smtClean="0">
                <a:solidFill>
                  <a:srgbClr val="02B9E7"/>
                </a:solidFill>
                <a:latin typeface="+mn-ea"/>
              </a:rPr>
              <a:t>7.2</a:t>
            </a:r>
            <a:endParaRPr lang="zh-CN" altLang="en-US" sz="2700" dirty="0">
              <a:solidFill>
                <a:srgbClr val="02B9E7"/>
              </a:solidFill>
              <a:latin typeface="+mn-ea"/>
            </a:endParaRPr>
          </a:p>
        </p:txBody>
      </p:sp>
      <p:sp>
        <p:nvSpPr>
          <p:cNvPr id="15"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16" name="矩形 1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06596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90"/>
                                          </p:val>
                                        </p:tav>
                                        <p:tav tm="100000">
                                          <p:val>
                                            <p:fltVal val="0"/>
                                          </p:val>
                                        </p:tav>
                                      </p:tavLst>
                                    </p:anim>
                                    <p:animEffect transition="in" filter="fade">
                                      <p:cBhvr>
                                        <p:cTn id="20" dur="500"/>
                                        <p:tgtEl>
                                          <p:spTgt spid="15"/>
                                        </p:tgtEl>
                                      </p:cBhvr>
                                    </p:animEffect>
                                  </p:childTnLst>
                                </p:cTn>
                              </p:par>
                              <p:par>
                                <p:cTn id="21" presetID="8" presetClass="emph" presetSubtype="0" fill="hold" grpId="1" nodeType="withEffect">
                                  <p:stCondLst>
                                    <p:cond delay="0"/>
                                  </p:stCondLst>
                                  <p:childTnLst>
                                    <p:animRot by="21600000">
                                      <p:cBhvr>
                                        <p:cTn id="22" dur="500" fill="hold"/>
                                        <p:tgtEl>
                                          <p:spTgt spid="15"/>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400" fill="hold"/>
                                        <p:tgtEl>
                                          <p:spTgt spid="14"/>
                                        </p:tgtEl>
                                        <p:attrNameLst>
                                          <p:attrName>ppt_w</p:attrName>
                                        </p:attrNameLst>
                                      </p:cBhvr>
                                      <p:tavLst>
                                        <p:tav tm="0">
                                          <p:val>
                                            <p:fltVal val="0"/>
                                          </p:val>
                                        </p:tav>
                                        <p:tav tm="100000">
                                          <p:val>
                                            <p:strVal val="#ppt_w"/>
                                          </p:val>
                                        </p:tav>
                                      </p:tavLst>
                                    </p:anim>
                                    <p:anim calcmode="lin" valueType="num">
                                      <p:cBhvr>
                                        <p:cTn id="27" dur="400" fill="hold"/>
                                        <p:tgtEl>
                                          <p:spTgt spid="14"/>
                                        </p:tgtEl>
                                        <p:attrNameLst>
                                          <p:attrName>ppt_h</p:attrName>
                                        </p:attrNameLst>
                                      </p:cBhvr>
                                      <p:tavLst>
                                        <p:tav tm="0">
                                          <p:val>
                                            <p:fltVal val="0"/>
                                          </p:val>
                                        </p:tav>
                                        <p:tav tm="100000">
                                          <p:val>
                                            <p:strVal val="#ppt_h"/>
                                          </p:val>
                                        </p:tav>
                                      </p:tavLst>
                                    </p:anim>
                                    <p:anim calcmode="lin" valueType="num">
                                      <p:cBhvr>
                                        <p:cTn id="28" dur="400" fill="hold"/>
                                        <p:tgtEl>
                                          <p:spTgt spid="14"/>
                                        </p:tgtEl>
                                        <p:attrNameLst>
                                          <p:attrName>style.rotation</p:attrName>
                                        </p:attrNameLst>
                                      </p:cBhvr>
                                      <p:tavLst>
                                        <p:tav tm="0">
                                          <p:val>
                                            <p:fltVal val="90"/>
                                          </p:val>
                                        </p:tav>
                                        <p:tav tm="100000">
                                          <p:val>
                                            <p:fltVal val="0"/>
                                          </p:val>
                                        </p:tav>
                                      </p:tavLst>
                                    </p:anim>
                                    <p:animEffect transition="in" filter="fade">
                                      <p:cBhvr>
                                        <p:cTn id="29" dur="400"/>
                                        <p:tgtEl>
                                          <p:spTgt spid="1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by="(-#ppt_w*2)" calcmode="lin" valueType="num">
                                      <p:cBhvr rctx="PPT">
                                        <p:cTn id="33" dur="250" autoRev="1" fill="hold">
                                          <p:stCondLst>
                                            <p:cond delay="0"/>
                                          </p:stCondLst>
                                        </p:cTn>
                                        <p:tgtEl>
                                          <p:spTgt spid="13"/>
                                        </p:tgtEl>
                                        <p:attrNameLst>
                                          <p:attrName>ppt_w</p:attrName>
                                        </p:attrNameLst>
                                      </p:cBhvr>
                                    </p:anim>
                                    <p:anim by="(#ppt_w*0.50)" calcmode="lin" valueType="num">
                                      <p:cBhvr>
                                        <p:cTn id="34" dur="250" decel="50000" autoRev="1" fill="hold">
                                          <p:stCondLst>
                                            <p:cond delay="0"/>
                                          </p:stCondLst>
                                        </p:cTn>
                                        <p:tgtEl>
                                          <p:spTgt spid="13"/>
                                        </p:tgtEl>
                                        <p:attrNameLst>
                                          <p:attrName>ppt_x</p:attrName>
                                        </p:attrNameLst>
                                      </p:cBhvr>
                                    </p:anim>
                                    <p:anim from="(-#ppt_h/2)" to="(#ppt_y)" calcmode="lin" valueType="num">
                                      <p:cBhvr>
                                        <p:cTn id="35" dur="500" fill="hold">
                                          <p:stCondLst>
                                            <p:cond delay="0"/>
                                          </p:stCondLst>
                                        </p:cTn>
                                        <p:tgtEl>
                                          <p:spTgt spid="13"/>
                                        </p:tgtEl>
                                        <p:attrNameLst>
                                          <p:attrName>ppt_y</p:attrName>
                                        </p:attrNameLst>
                                      </p:cBhvr>
                                    </p:anim>
                                    <p:animRot by="21600000">
                                      <p:cBhvr>
                                        <p:cTn id="36" dur="5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26DB5A10-81B2-45FC-ADDC-161A112C1905}"/>
              </a:ext>
            </a:extLst>
          </p:cNvPr>
          <p:cNvSpPr/>
          <p:nvPr/>
        </p:nvSpPr>
        <p:spPr>
          <a:xfrm>
            <a:off x="615627" y="886451"/>
            <a:ext cx="4175034"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防火墙的基本功能</a:t>
            </a:r>
          </a:p>
        </p:txBody>
      </p:sp>
      <p:pic>
        <p:nvPicPr>
          <p:cNvPr id="2" name="图片 1"/>
          <p:cNvPicPr>
            <a:picLocks noChangeAspect="1"/>
          </p:cNvPicPr>
          <p:nvPr/>
        </p:nvPicPr>
        <p:blipFill>
          <a:blip r:embed="rId2"/>
          <a:stretch>
            <a:fillRect/>
          </a:stretch>
        </p:blipFill>
        <p:spPr>
          <a:xfrm>
            <a:off x="527990" y="1861967"/>
            <a:ext cx="7857143" cy="3752381"/>
          </a:xfrm>
          <a:prstGeom prst="rect">
            <a:avLst/>
          </a:prstGeom>
        </p:spPr>
      </p:pic>
      <p:pic>
        <p:nvPicPr>
          <p:cNvPr id="3" name="图片 2"/>
          <p:cNvPicPr>
            <a:picLocks noChangeAspect="1"/>
          </p:cNvPicPr>
          <p:nvPr/>
        </p:nvPicPr>
        <p:blipFill>
          <a:blip r:embed="rId3"/>
          <a:stretch>
            <a:fillRect/>
          </a:stretch>
        </p:blipFill>
        <p:spPr>
          <a:xfrm>
            <a:off x="1167863" y="2845045"/>
            <a:ext cx="7857143" cy="3828571"/>
          </a:xfrm>
          <a:prstGeom prst="rect">
            <a:avLst/>
          </a:prstGeom>
        </p:spPr>
      </p:pic>
    </p:spTree>
    <p:extLst>
      <p:ext uri="{BB962C8B-B14F-4D97-AF65-F5344CB8AC3E}">
        <p14:creationId xmlns:p14="http://schemas.microsoft.com/office/powerpoint/2010/main" val="31326537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250"/>
                                        <p:tgtEl>
                                          <p:spTgt spid="17"/>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250"/>
                                        <p:tgtEl>
                                          <p:spTgt spid="16"/>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1500"/>
                            </p:stCondLst>
                            <p:childTnLst>
                              <p:par>
                                <p:cTn id="24" presetID="2" presetClass="entr" presetSubtype="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1+#ppt_w/2"/>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1+#ppt_w/2"/>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26DB5A10-81B2-45FC-ADDC-161A112C1905}"/>
              </a:ext>
            </a:extLst>
          </p:cNvPr>
          <p:cNvSpPr/>
          <p:nvPr/>
        </p:nvSpPr>
        <p:spPr>
          <a:xfrm>
            <a:off x="615627" y="886451"/>
            <a:ext cx="4175034"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防火墙的基本功能</a:t>
            </a:r>
          </a:p>
        </p:txBody>
      </p:sp>
      <p:pic>
        <p:nvPicPr>
          <p:cNvPr id="4" name="图片 3"/>
          <p:cNvPicPr>
            <a:picLocks noChangeAspect="1"/>
          </p:cNvPicPr>
          <p:nvPr/>
        </p:nvPicPr>
        <p:blipFill>
          <a:blip r:embed="rId2"/>
          <a:stretch>
            <a:fillRect/>
          </a:stretch>
        </p:blipFill>
        <p:spPr>
          <a:xfrm>
            <a:off x="657714" y="1519476"/>
            <a:ext cx="7828571" cy="3819048"/>
          </a:xfrm>
          <a:prstGeom prst="rect">
            <a:avLst/>
          </a:prstGeom>
        </p:spPr>
      </p:pic>
      <p:pic>
        <p:nvPicPr>
          <p:cNvPr id="5" name="图片 4"/>
          <p:cNvPicPr>
            <a:picLocks noChangeAspect="1"/>
          </p:cNvPicPr>
          <p:nvPr/>
        </p:nvPicPr>
        <p:blipFill>
          <a:blip r:embed="rId3"/>
          <a:stretch>
            <a:fillRect/>
          </a:stretch>
        </p:blipFill>
        <p:spPr>
          <a:xfrm>
            <a:off x="1118837" y="2694132"/>
            <a:ext cx="7847619" cy="3809524"/>
          </a:xfrm>
          <a:prstGeom prst="rect">
            <a:avLst/>
          </a:prstGeom>
        </p:spPr>
      </p:pic>
    </p:spTree>
    <p:extLst>
      <p:ext uri="{BB962C8B-B14F-4D97-AF65-F5344CB8AC3E}">
        <p14:creationId xmlns:p14="http://schemas.microsoft.com/office/powerpoint/2010/main" val="16854154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250"/>
                                        <p:tgtEl>
                                          <p:spTgt spid="17"/>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250"/>
                                        <p:tgtEl>
                                          <p:spTgt spid="16"/>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1500"/>
                            </p:stCondLst>
                            <p:childTnLst>
                              <p:par>
                                <p:cTn id="24" presetID="2" presetClass="entr" presetSubtype="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1+#ppt_w/2"/>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Group 5">
            <a:extLst>
              <a:ext uri="{FF2B5EF4-FFF2-40B4-BE49-F238E27FC236}">
                <a16:creationId xmlns:a16="http://schemas.microsoft.com/office/drawing/2014/main" xmlns="" id="{662B47C6-D773-4B37-B60D-A1F7E1B9A1A9}"/>
              </a:ext>
            </a:extLst>
          </p:cNvPr>
          <p:cNvGrpSpPr>
            <a:grpSpLocks/>
          </p:cNvGrpSpPr>
          <p:nvPr/>
        </p:nvGrpSpPr>
        <p:grpSpPr bwMode="auto">
          <a:xfrm>
            <a:off x="102428" y="2023049"/>
            <a:ext cx="6912007" cy="4214842"/>
            <a:chOff x="2520" y="7836"/>
            <a:chExt cx="6425" cy="4992"/>
          </a:xfrm>
        </p:grpSpPr>
        <p:sp>
          <p:nvSpPr>
            <p:cNvPr id="7" name="Text Box 6">
              <a:extLst>
                <a:ext uri="{FF2B5EF4-FFF2-40B4-BE49-F238E27FC236}">
                  <a16:creationId xmlns:a16="http://schemas.microsoft.com/office/drawing/2014/main" xmlns="" id="{899DB5C0-DDB3-4751-948E-1D74E8117A37}"/>
                </a:ext>
              </a:extLst>
            </p:cNvPr>
            <p:cNvSpPr txBox="1">
              <a:spLocks noChangeArrowheads="1"/>
            </p:cNvSpPr>
            <p:nvPr/>
          </p:nvSpPr>
          <p:spPr bwMode="auto">
            <a:xfrm>
              <a:off x="2520" y="7836"/>
              <a:ext cx="6418" cy="4992"/>
            </a:xfrm>
            <a:prstGeom prst="rect">
              <a:avLst/>
            </a:prstGeom>
            <a:solidFill>
              <a:srgbClr val="FFFFFF"/>
            </a:solidFill>
            <a:ln w="952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rgbClr val="000404"/>
                </a:solidFill>
                <a:effectLst/>
                <a:uLnTx/>
                <a:uFillTx/>
              </a:endParaRPr>
            </a:p>
          </p:txBody>
        </p:sp>
        <p:sp>
          <p:nvSpPr>
            <p:cNvPr id="8" name="Text Box 7">
              <a:extLst>
                <a:ext uri="{FF2B5EF4-FFF2-40B4-BE49-F238E27FC236}">
                  <a16:creationId xmlns:a16="http://schemas.microsoft.com/office/drawing/2014/main" xmlns="" id="{0289F6AF-2757-491A-8417-069550235E76}"/>
                </a:ext>
              </a:extLst>
            </p:cNvPr>
            <p:cNvSpPr txBox="1">
              <a:spLocks noChangeArrowheads="1"/>
            </p:cNvSpPr>
            <p:nvPr/>
          </p:nvSpPr>
          <p:spPr bwMode="auto">
            <a:xfrm>
              <a:off x="2877" y="8148"/>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SNMP</a:t>
              </a:r>
              <a:endParaRPr kumimoji="0" lang="en-US" altLang="zh-CN" sz="3200" b="0" i="0" u="none" strike="noStrike" kern="0" cap="none" spc="0" normalizeH="0" baseline="0" noProof="0">
                <a:ln>
                  <a:noFill/>
                </a:ln>
                <a:solidFill>
                  <a:srgbClr val="000404"/>
                </a:solidFill>
                <a:effectLst/>
                <a:uLnTx/>
                <a:uFillTx/>
              </a:endParaRPr>
            </a:p>
          </p:txBody>
        </p:sp>
        <p:sp>
          <p:nvSpPr>
            <p:cNvPr id="9" name="Text Box 8">
              <a:extLst>
                <a:ext uri="{FF2B5EF4-FFF2-40B4-BE49-F238E27FC236}">
                  <a16:creationId xmlns:a16="http://schemas.microsoft.com/office/drawing/2014/main" xmlns="" id="{21ED27DC-519B-4744-8B27-4F8DF021A771}"/>
                </a:ext>
              </a:extLst>
            </p:cNvPr>
            <p:cNvSpPr txBox="1">
              <a:spLocks noChangeArrowheads="1"/>
            </p:cNvSpPr>
            <p:nvPr/>
          </p:nvSpPr>
          <p:spPr bwMode="auto">
            <a:xfrm>
              <a:off x="4320" y="8148"/>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PGP</a:t>
              </a:r>
              <a:endParaRPr kumimoji="0" lang="en-US" altLang="zh-CN" sz="3200" b="0" i="0" u="none" strike="noStrike" kern="0" cap="none" spc="0" normalizeH="0" baseline="0" noProof="0">
                <a:ln>
                  <a:noFill/>
                </a:ln>
                <a:solidFill>
                  <a:srgbClr val="000404"/>
                </a:solidFill>
                <a:effectLst/>
                <a:uLnTx/>
                <a:uFillTx/>
              </a:endParaRPr>
            </a:p>
          </p:txBody>
        </p:sp>
        <p:sp>
          <p:nvSpPr>
            <p:cNvPr id="10" name="Text Box 9">
              <a:extLst>
                <a:ext uri="{FF2B5EF4-FFF2-40B4-BE49-F238E27FC236}">
                  <a16:creationId xmlns:a16="http://schemas.microsoft.com/office/drawing/2014/main" xmlns="" id="{FB86DEA0-B3F5-4DDD-9D5F-A0C8DBE4BC5F}"/>
                </a:ext>
              </a:extLst>
            </p:cNvPr>
            <p:cNvSpPr txBox="1">
              <a:spLocks noChangeArrowheads="1"/>
            </p:cNvSpPr>
            <p:nvPr/>
          </p:nvSpPr>
          <p:spPr bwMode="auto">
            <a:xfrm>
              <a:off x="5760" y="8148"/>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S/MIME</a:t>
              </a:r>
              <a:endParaRPr kumimoji="0" lang="en-US" altLang="zh-CN" sz="3200" b="0" i="0" u="none" strike="noStrike" kern="0" cap="none" spc="0" normalizeH="0" baseline="0" noProof="0">
                <a:ln>
                  <a:noFill/>
                </a:ln>
                <a:solidFill>
                  <a:srgbClr val="000404"/>
                </a:solidFill>
                <a:effectLst/>
                <a:uLnTx/>
                <a:uFillTx/>
              </a:endParaRPr>
            </a:p>
          </p:txBody>
        </p:sp>
        <p:sp>
          <p:nvSpPr>
            <p:cNvPr id="11" name="Text Box 10">
              <a:extLst>
                <a:ext uri="{FF2B5EF4-FFF2-40B4-BE49-F238E27FC236}">
                  <a16:creationId xmlns:a16="http://schemas.microsoft.com/office/drawing/2014/main" xmlns="" id="{2D94FEF3-8AD1-4047-9937-7C75A2AF3CF7}"/>
                </a:ext>
              </a:extLst>
            </p:cNvPr>
            <p:cNvSpPr txBox="1">
              <a:spLocks noChangeArrowheads="1"/>
            </p:cNvSpPr>
            <p:nvPr/>
          </p:nvSpPr>
          <p:spPr bwMode="auto">
            <a:xfrm>
              <a:off x="7200" y="8148"/>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PEM</a:t>
              </a:r>
              <a:endParaRPr kumimoji="0" lang="en-US" altLang="zh-CN" sz="3200" b="0" i="0" u="none" strike="noStrike" kern="0" cap="none" spc="0" normalizeH="0" baseline="0" noProof="0">
                <a:ln>
                  <a:noFill/>
                </a:ln>
                <a:solidFill>
                  <a:srgbClr val="000404"/>
                </a:solidFill>
                <a:effectLst/>
                <a:uLnTx/>
                <a:uFillTx/>
              </a:endParaRPr>
            </a:p>
          </p:txBody>
        </p:sp>
        <p:sp>
          <p:nvSpPr>
            <p:cNvPr id="12" name="Text Box 11">
              <a:extLst>
                <a:ext uri="{FF2B5EF4-FFF2-40B4-BE49-F238E27FC236}">
                  <a16:creationId xmlns:a16="http://schemas.microsoft.com/office/drawing/2014/main" xmlns="" id="{BE7F191F-8894-4F8A-94F7-90028FB81B4D}"/>
                </a:ext>
              </a:extLst>
            </p:cNvPr>
            <p:cNvSpPr txBox="1">
              <a:spLocks noChangeArrowheads="1"/>
            </p:cNvSpPr>
            <p:nvPr/>
          </p:nvSpPr>
          <p:spPr bwMode="auto">
            <a:xfrm>
              <a:off x="2880" y="8616"/>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SET</a:t>
              </a:r>
              <a:endParaRPr kumimoji="0" lang="en-US" altLang="zh-CN" sz="3200" b="0" i="0" u="none" strike="noStrike" kern="0" cap="none" spc="0" normalizeH="0" baseline="0" noProof="0">
                <a:ln>
                  <a:noFill/>
                </a:ln>
                <a:solidFill>
                  <a:srgbClr val="000404"/>
                </a:solidFill>
                <a:effectLst/>
                <a:uLnTx/>
                <a:uFillTx/>
              </a:endParaRPr>
            </a:p>
          </p:txBody>
        </p:sp>
        <p:sp>
          <p:nvSpPr>
            <p:cNvPr id="13" name="Text Box 12">
              <a:extLst>
                <a:ext uri="{FF2B5EF4-FFF2-40B4-BE49-F238E27FC236}">
                  <a16:creationId xmlns:a16="http://schemas.microsoft.com/office/drawing/2014/main" xmlns="" id="{C691668F-1A54-44C6-9F1C-D989E002171C}"/>
                </a:ext>
              </a:extLst>
            </p:cNvPr>
            <p:cNvSpPr txBox="1">
              <a:spLocks noChangeArrowheads="1"/>
            </p:cNvSpPr>
            <p:nvPr/>
          </p:nvSpPr>
          <p:spPr bwMode="auto">
            <a:xfrm>
              <a:off x="4323" y="8616"/>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IKE</a:t>
              </a:r>
              <a:endParaRPr kumimoji="0" lang="en-US" altLang="zh-CN" sz="3200" b="0" i="0" u="none" strike="noStrike" kern="0" cap="none" spc="0" normalizeH="0" baseline="0" noProof="0">
                <a:ln>
                  <a:noFill/>
                </a:ln>
                <a:solidFill>
                  <a:srgbClr val="000404"/>
                </a:solidFill>
                <a:effectLst/>
                <a:uLnTx/>
                <a:uFillTx/>
              </a:endParaRPr>
            </a:p>
          </p:txBody>
        </p:sp>
        <p:sp>
          <p:nvSpPr>
            <p:cNvPr id="14" name="Text Box 13">
              <a:extLst>
                <a:ext uri="{FF2B5EF4-FFF2-40B4-BE49-F238E27FC236}">
                  <a16:creationId xmlns:a16="http://schemas.microsoft.com/office/drawing/2014/main" xmlns="" id="{CFC46C36-38F6-4D09-872D-782D87F69269}"/>
                </a:ext>
              </a:extLst>
            </p:cNvPr>
            <p:cNvSpPr txBox="1">
              <a:spLocks noChangeArrowheads="1"/>
            </p:cNvSpPr>
            <p:nvPr/>
          </p:nvSpPr>
          <p:spPr bwMode="auto">
            <a:xfrm>
              <a:off x="5763" y="8616"/>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TELNET</a:t>
              </a:r>
              <a:endParaRPr kumimoji="0" lang="en-US" altLang="zh-CN" sz="3200" b="0" i="0" u="none" strike="noStrike" kern="0" cap="none" spc="0" normalizeH="0" baseline="0" noProof="0">
                <a:ln>
                  <a:noFill/>
                </a:ln>
                <a:solidFill>
                  <a:srgbClr val="000404"/>
                </a:solidFill>
                <a:effectLst/>
                <a:uLnTx/>
                <a:uFillTx/>
              </a:endParaRPr>
            </a:p>
          </p:txBody>
        </p:sp>
        <p:sp>
          <p:nvSpPr>
            <p:cNvPr id="19" name="Text Box 14">
              <a:extLst>
                <a:ext uri="{FF2B5EF4-FFF2-40B4-BE49-F238E27FC236}">
                  <a16:creationId xmlns:a16="http://schemas.microsoft.com/office/drawing/2014/main" xmlns="" id="{5F6E2F2A-EDCB-4C03-B75F-E14E76844A1A}"/>
                </a:ext>
              </a:extLst>
            </p:cNvPr>
            <p:cNvSpPr txBox="1">
              <a:spLocks noChangeArrowheads="1"/>
            </p:cNvSpPr>
            <p:nvPr/>
          </p:nvSpPr>
          <p:spPr bwMode="auto">
            <a:xfrm>
              <a:off x="7203" y="8616"/>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HTTPS</a:t>
              </a:r>
              <a:endParaRPr kumimoji="0" lang="en-US" altLang="zh-CN" sz="3200" b="0" i="0" u="none" strike="noStrike" kern="0" cap="none" spc="0" normalizeH="0" baseline="0" noProof="0">
                <a:ln>
                  <a:noFill/>
                </a:ln>
                <a:solidFill>
                  <a:srgbClr val="000404"/>
                </a:solidFill>
                <a:effectLst/>
                <a:uLnTx/>
                <a:uFillTx/>
              </a:endParaRPr>
            </a:p>
          </p:txBody>
        </p:sp>
        <p:sp>
          <p:nvSpPr>
            <p:cNvPr id="20" name="Text Box 15">
              <a:extLst>
                <a:ext uri="{FF2B5EF4-FFF2-40B4-BE49-F238E27FC236}">
                  <a16:creationId xmlns:a16="http://schemas.microsoft.com/office/drawing/2014/main" xmlns="" id="{9DC1CAA8-64AF-48C1-8D60-042495D39B02}"/>
                </a:ext>
              </a:extLst>
            </p:cNvPr>
            <p:cNvSpPr txBox="1">
              <a:spLocks noChangeArrowheads="1"/>
            </p:cNvSpPr>
            <p:nvPr/>
          </p:nvSpPr>
          <p:spPr bwMode="auto">
            <a:xfrm>
              <a:off x="2880" y="9084"/>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X.509</a:t>
              </a:r>
              <a:endParaRPr kumimoji="0" lang="en-US" altLang="zh-CN" sz="3200" b="0" i="0" u="none" strike="noStrike" kern="0" cap="none" spc="0" normalizeH="0" baseline="0" noProof="0">
                <a:ln>
                  <a:noFill/>
                </a:ln>
                <a:solidFill>
                  <a:srgbClr val="000404"/>
                </a:solidFill>
                <a:effectLst/>
                <a:uLnTx/>
                <a:uFillTx/>
              </a:endParaRPr>
            </a:p>
          </p:txBody>
        </p:sp>
        <p:sp>
          <p:nvSpPr>
            <p:cNvPr id="21" name="Text Box 16">
              <a:extLst>
                <a:ext uri="{FF2B5EF4-FFF2-40B4-BE49-F238E27FC236}">
                  <a16:creationId xmlns:a16="http://schemas.microsoft.com/office/drawing/2014/main" xmlns="" id="{F20C909D-31FD-4B00-B6B6-BF2EA92F7BC2}"/>
                </a:ext>
              </a:extLst>
            </p:cNvPr>
            <p:cNvSpPr txBox="1">
              <a:spLocks noChangeArrowheads="1"/>
            </p:cNvSpPr>
            <p:nvPr/>
          </p:nvSpPr>
          <p:spPr bwMode="auto">
            <a:xfrm>
              <a:off x="4323" y="9084"/>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RIPv2</a:t>
              </a:r>
              <a:endParaRPr kumimoji="0" lang="en-US" altLang="zh-CN" sz="3200" b="0" i="0" u="none" strike="noStrike" kern="0" cap="none" spc="0" normalizeH="0" baseline="0" noProof="0">
                <a:ln>
                  <a:noFill/>
                </a:ln>
                <a:solidFill>
                  <a:srgbClr val="000404"/>
                </a:solidFill>
                <a:effectLst/>
                <a:uLnTx/>
                <a:uFillTx/>
              </a:endParaRPr>
            </a:p>
          </p:txBody>
        </p:sp>
        <p:sp>
          <p:nvSpPr>
            <p:cNvPr id="22" name="Text Box 17">
              <a:extLst>
                <a:ext uri="{FF2B5EF4-FFF2-40B4-BE49-F238E27FC236}">
                  <a16:creationId xmlns:a16="http://schemas.microsoft.com/office/drawing/2014/main" xmlns="" id="{D3DB66B7-0113-4F95-9934-E743790B55B7}"/>
                </a:ext>
              </a:extLst>
            </p:cNvPr>
            <p:cNvSpPr txBox="1">
              <a:spLocks noChangeArrowheads="1"/>
            </p:cNvSpPr>
            <p:nvPr/>
          </p:nvSpPr>
          <p:spPr bwMode="auto">
            <a:xfrm>
              <a:off x="5763" y="9084"/>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SNMPv3</a:t>
              </a:r>
              <a:endParaRPr kumimoji="0" lang="en-US" altLang="zh-CN" sz="3200" b="0" i="0" u="none" strike="noStrike" kern="0" cap="none" spc="0" normalizeH="0" baseline="0" noProof="0">
                <a:ln>
                  <a:noFill/>
                </a:ln>
                <a:solidFill>
                  <a:srgbClr val="000404"/>
                </a:solidFill>
                <a:effectLst/>
                <a:uLnTx/>
                <a:uFillTx/>
              </a:endParaRPr>
            </a:p>
          </p:txBody>
        </p:sp>
        <p:sp>
          <p:nvSpPr>
            <p:cNvPr id="23" name="Text Box 18">
              <a:extLst>
                <a:ext uri="{FF2B5EF4-FFF2-40B4-BE49-F238E27FC236}">
                  <a16:creationId xmlns:a16="http://schemas.microsoft.com/office/drawing/2014/main" xmlns="" id="{5BE8330F-4086-4748-8949-3C5B71771E56}"/>
                </a:ext>
              </a:extLst>
            </p:cNvPr>
            <p:cNvSpPr txBox="1">
              <a:spLocks noChangeArrowheads="1"/>
            </p:cNvSpPr>
            <p:nvPr/>
          </p:nvSpPr>
          <p:spPr bwMode="auto">
            <a:xfrm>
              <a:off x="7203" y="9084"/>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BGP-4</a:t>
              </a:r>
              <a:endParaRPr kumimoji="0" lang="en-US" altLang="zh-CN" sz="3200" b="0" i="0" u="none" strike="noStrike" kern="0" cap="none" spc="0" normalizeH="0" baseline="0" noProof="0">
                <a:ln>
                  <a:noFill/>
                </a:ln>
                <a:solidFill>
                  <a:srgbClr val="000404"/>
                </a:solidFill>
                <a:effectLst/>
                <a:uLnTx/>
                <a:uFillTx/>
              </a:endParaRPr>
            </a:p>
          </p:txBody>
        </p:sp>
        <p:sp>
          <p:nvSpPr>
            <p:cNvPr id="24" name="Line 19">
              <a:extLst>
                <a:ext uri="{FF2B5EF4-FFF2-40B4-BE49-F238E27FC236}">
                  <a16:creationId xmlns:a16="http://schemas.microsoft.com/office/drawing/2014/main" xmlns="" id="{DB3B7A26-FFA4-48E0-AF83-1CF2841F209A}"/>
                </a:ext>
              </a:extLst>
            </p:cNvPr>
            <p:cNvSpPr>
              <a:spLocks noChangeShapeType="1"/>
            </p:cNvSpPr>
            <p:nvPr/>
          </p:nvSpPr>
          <p:spPr bwMode="auto">
            <a:xfrm flipV="1">
              <a:off x="2520" y="9507"/>
              <a:ext cx="6418" cy="45"/>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Text Box 20">
              <a:extLst>
                <a:ext uri="{FF2B5EF4-FFF2-40B4-BE49-F238E27FC236}">
                  <a16:creationId xmlns:a16="http://schemas.microsoft.com/office/drawing/2014/main" xmlns="" id="{08B7C841-F661-497F-835C-8172BD7B34B5}"/>
                </a:ext>
              </a:extLst>
            </p:cNvPr>
            <p:cNvSpPr txBox="1">
              <a:spLocks noChangeArrowheads="1"/>
            </p:cNvSpPr>
            <p:nvPr/>
          </p:nvSpPr>
          <p:spPr bwMode="auto">
            <a:xfrm>
              <a:off x="2880" y="9708"/>
              <a:ext cx="270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SSL</a:t>
              </a:r>
              <a:endParaRPr kumimoji="0" lang="en-US" altLang="zh-CN" sz="3200" b="0" i="0" u="none" strike="noStrike" kern="0" cap="none" spc="0" normalizeH="0" baseline="0" noProof="0">
                <a:ln>
                  <a:noFill/>
                </a:ln>
                <a:solidFill>
                  <a:srgbClr val="000404"/>
                </a:solidFill>
                <a:effectLst/>
                <a:uLnTx/>
                <a:uFillTx/>
              </a:endParaRPr>
            </a:p>
          </p:txBody>
        </p:sp>
        <p:sp>
          <p:nvSpPr>
            <p:cNvPr id="26" name="Text Box 21">
              <a:extLst>
                <a:ext uri="{FF2B5EF4-FFF2-40B4-BE49-F238E27FC236}">
                  <a16:creationId xmlns:a16="http://schemas.microsoft.com/office/drawing/2014/main" xmlns="" id="{27F44C63-ED9D-4338-B408-AC3DE8944B46}"/>
                </a:ext>
              </a:extLst>
            </p:cNvPr>
            <p:cNvSpPr txBox="1">
              <a:spLocks noChangeArrowheads="1"/>
            </p:cNvSpPr>
            <p:nvPr/>
          </p:nvSpPr>
          <p:spPr bwMode="auto">
            <a:xfrm>
              <a:off x="5760" y="9708"/>
              <a:ext cx="2703"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404"/>
                  </a:solidFill>
                  <a:effectLst/>
                  <a:uLnTx/>
                  <a:uFillTx/>
                  <a:latin typeface="Times New Roman" pitchFamily="18" charset="0"/>
                </a:rPr>
                <a:t>TLS</a:t>
              </a:r>
              <a:endParaRPr kumimoji="0" lang="en-US" altLang="zh-CN" sz="3200" b="0" i="0" u="none" strike="noStrike" kern="0" cap="none" spc="0" normalizeH="0" baseline="0" noProof="0" dirty="0">
                <a:ln>
                  <a:noFill/>
                </a:ln>
                <a:solidFill>
                  <a:srgbClr val="000404"/>
                </a:solidFill>
                <a:effectLst/>
                <a:uLnTx/>
                <a:uFillTx/>
              </a:endParaRPr>
            </a:p>
          </p:txBody>
        </p:sp>
        <p:sp>
          <p:nvSpPr>
            <p:cNvPr id="27" name="Text Box 22">
              <a:extLst>
                <a:ext uri="{FF2B5EF4-FFF2-40B4-BE49-F238E27FC236}">
                  <a16:creationId xmlns:a16="http://schemas.microsoft.com/office/drawing/2014/main" xmlns="" id="{AD62FB37-FBCB-4B79-A96B-83437E3944BF}"/>
                </a:ext>
              </a:extLst>
            </p:cNvPr>
            <p:cNvSpPr txBox="1">
              <a:spLocks noChangeArrowheads="1"/>
            </p:cNvSpPr>
            <p:nvPr/>
          </p:nvSpPr>
          <p:spPr bwMode="auto">
            <a:xfrm>
              <a:off x="2880" y="10176"/>
              <a:ext cx="2700" cy="312"/>
            </a:xfrm>
            <a:prstGeom prst="rect">
              <a:avLst/>
            </a:prstGeom>
            <a:solidFill>
              <a:srgbClr val="FFFFFF"/>
            </a:solidFill>
            <a:ln w="9525">
              <a:solidFill>
                <a:srgbClr val="000000"/>
              </a:solidFill>
              <a:prstDash val="dash"/>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TCP</a:t>
              </a:r>
              <a:endParaRPr kumimoji="0" lang="en-US" altLang="zh-CN" sz="3200" b="0" i="0" u="none" strike="noStrike" kern="0" cap="none" spc="0" normalizeH="0" baseline="0" noProof="0">
                <a:ln>
                  <a:noFill/>
                </a:ln>
                <a:solidFill>
                  <a:srgbClr val="000404"/>
                </a:solidFill>
                <a:effectLst/>
                <a:uLnTx/>
                <a:uFillTx/>
              </a:endParaRPr>
            </a:p>
          </p:txBody>
        </p:sp>
        <p:sp>
          <p:nvSpPr>
            <p:cNvPr id="28" name="Text Box 23">
              <a:extLst>
                <a:ext uri="{FF2B5EF4-FFF2-40B4-BE49-F238E27FC236}">
                  <a16:creationId xmlns:a16="http://schemas.microsoft.com/office/drawing/2014/main" xmlns="" id="{F403E257-A4D6-4AC9-9D4B-94A6DDDB999D}"/>
                </a:ext>
              </a:extLst>
            </p:cNvPr>
            <p:cNvSpPr txBox="1">
              <a:spLocks noChangeArrowheads="1"/>
            </p:cNvSpPr>
            <p:nvPr/>
          </p:nvSpPr>
          <p:spPr bwMode="auto">
            <a:xfrm>
              <a:off x="5760" y="10176"/>
              <a:ext cx="2703" cy="312"/>
            </a:xfrm>
            <a:prstGeom prst="rect">
              <a:avLst/>
            </a:prstGeom>
            <a:solidFill>
              <a:srgbClr val="FFFFFF"/>
            </a:solidFill>
            <a:ln w="9525">
              <a:solidFill>
                <a:srgbClr val="000000"/>
              </a:solidFill>
              <a:prstDash val="dash"/>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UDP</a:t>
              </a:r>
              <a:endParaRPr kumimoji="0" lang="en-US" altLang="zh-CN" sz="3200" b="0" i="0" u="none" strike="noStrike" kern="0" cap="none" spc="0" normalizeH="0" baseline="0" noProof="0">
                <a:ln>
                  <a:noFill/>
                </a:ln>
                <a:solidFill>
                  <a:srgbClr val="000404"/>
                </a:solidFill>
                <a:effectLst/>
                <a:uLnTx/>
                <a:uFillTx/>
              </a:endParaRPr>
            </a:p>
          </p:txBody>
        </p:sp>
        <p:sp>
          <p:nvSpPr>
            <p:cNvPr id="29" name="Line 24">
              <a:extLst>
                <a:ext uri="{FF2B5EF4-FFF2-40B4-BE49-F238E27FC236}">
                  <a16:creationId xmlns:a16="http://schemas.microsoft.com/office/drawing/2014/main" xmlns="" id="{54EAF8CF-3ABB-4BB0-9F03-6056E477C4B7}"/>
                </a:ext>
              </a:extLst>
            </p:cNvPr>
            <p:cNvSpPr>
              <a:spLocks noChangeShapeType="1"/>
            </p:cNvSpPr>
            <p:nvPr/>
          </p:nvSpPr>
          <p:spPr bwMode="auto">
            <a:xfrm flipV="1">
              <a:off x="2520" y="10644"/>
              <a:ext cx="6418" cy="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Text Box 25">
              <a:extLst>
                <a:ext uri="{FF2B5EF4-FFF2-40B4-BE49-F238E27FC236}">
                  <a16:creationId xmlns:a16="http://schemas.microsoft.com/office/drawing/2014/main" xmlns="" id="{718EC0DA-EA09-4005-BCB1-B3EBCCF05E3C}"/>
                </a:ext>
              </a:extLst>
            </p:cNvPr>
            <p:cNvSpPr txBox="1">
              <a:spLocks noChangeArrowheads="1"/>
            </p:cNvSpPr>
            <p:nvPr/>
          </p:nvSpPr>
          <p:spPr bwMode="auto">
            <a:xfrm>
              <a:off x="2880" y="10800"/>
              <a:ext cx="270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IPsec</a:t>
              </a:r>
              <a:r>
                <a:rPr kumimoji="0" lang="zh-CN" altLang="en-US" sz="1800" b="0" i="0" u="none" strike="noStrike" kern="0" cap="none" spc="0" normalizeH="0" baseline="0" noProof="0">
                  <a:ln>
                    <a:noFill/>
                  </a:ln>
                  <a:solidFill>
                    <a:srgbClr val="000404"/>
                  </a:solidFill>
                  <a:effectLst/>
                  <a:uLnTx/>
                  <a:uFillTx/>
                  <a:latin typeface="Times New Roman" pitchFamily="18" charset="0"/>
                </a:rPr>
                <a:t>（</a:t>
              </a:r>
              <a:r>
                <a:rPr kumimoji="0" lang="en-US" altLang="zh-CN" sz="1800" b="0" i="0" u="none" strike="noStrike" kern="0" cap="none" spc="0" normalizeH="0" baseline="0" noProof="0">
                  <a:ln>
                    <a:noFill/>
                  </a:ln>
                  <a:solidFill>
                    <a:srgbClr val="000404"/>
                  </a:solidFill>
                  <a:effectLst/>
                  <a:uLnTx/>
                  <a:uFillTx/>
                  <a:latin typeface="Times New Roman" pitchFamily="18" charset="0"/>
                </a:rPr>
                <a:t>AH</a:t>
              </a:r>
              <a:r>
                <a:rPr kumimoji="0" lang="zh-CN" altLang="en-US" sz="1800" b="0" i="0" u="none" strike="noStrike" kern="0" cap="none" spc="0" normalizeH="0" baseline="0" noProof="0">
                  <a:ln>
                    <a:noFill/>
                  </a:ln>
                  <a:solidFill>
                    <a:srgbClr val="000404"/>
                  </a:solidFill>
                  <a:effectLst/>
                  <a:uLnTx/>
                  <a:uFillTx/>
                  <a:latin typeface="Times New Roman" pitchFamily="18" charset="0"/>
                </a:rPr>
                <a:t>）</a:t>
              </a:r>
              <a:endParaRPr kumimoji="0" lang="zh-CN" altLang="en-US" sz="3200" b="0" i="0" u="none" strike="noStrike" kern="0" cap="none" spc="0" normalizeH="0" baseline="0" noProof="0">
                <a:ln>
                  <a:noFill/>
                </a:ln>
                <a:solidFill>
                  <a:srgbClr val="000404"/>
                </a:solidFill>
                <a:effectLst/>
                <a:uLnTx/>
                <a:uFillTx/>
              </a:endParaRPr>
            </a:p>
          </p:txBody>
        </p:sp>
        <p:sp>
          <p:nvSpPr>
            <p:cNvPr id="31" name="Text Box 26">
              <a:extLst>
                <a:ext uri="{FF2B5EF4-FFF2-40B4-BE49-F238E27FC236}">
                  <a16:creationId xmlns:a16="http://schemas.microsoft.com/office/drawing/2014/main" xmlns="" id="{5E6FB671-B827-41CF-BC03-327C260F65C7}"/>
                </a:ext>
              </a:extLst>
            </p:cNvPr>
            <p:cNvSpPr txBox="1">
              <a:spLocks noChangeArrowheads="1"/>
            </p:cNvSpPr>
            <p:nvPr/>
          </p:nvSpPr>
          <p:spPr bwMode="auto">
            <a:xfrm>
              <a:off x="5760" y="10800"/>
              <a:ext cx="2703"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IPsec</a:t>
              </a:r>
              <a:r>
                <a:rPr kumimoji="0" lang="zh-CN" altLang="en-US" sz="1800" b="0" i="0" u="none" strike="noStrike" kern="0" cap="none" spc="0" normalizeH="0" baseline="0" noProof="0">
                  <a:ln>
                    <a:noFill/>
                  </a:ln>
                  <a:solidFill>
                    <a:srgbClr val="000404"/>
                  </a:solidFill>
                  <a:effectLst/>
                  <a:uLnTx/>
                  <a:uFillTx/>
                  <a:latin typeface="Times New Roman" pitchFamily="18" charset="0"/>
                </a:rPr>
                <a:t>（</a:t>
              </a:r>
              <a:r>
                <a:rPr kumimoji="0" lang="en-US" altLang="zh-CN" sz="1800" b="0" i="0" u="none" strike="noStrike" kern="0" cap="none" spc="0" normalizeH="0" baseline="0" noProof="0">
                  <a:ln>
                    <a:noFill/>
                  </a:ln>
                  <a:solidFill>
                    <a:srgbClr val="000404"/>
                  </a:solidFill>
                  <a:effectLst/>
                  <a:uLnTx/>
                  <a:uFillTx/>
                  <a:latin typeface="Times New Roman" pitchFamily="18" charset="0"/>
                </a:rPr>
                <a:t>ESP</a:t>
              </a:r>
              <a:r>
                <a:rPr kumimoji="0" lang="zh-CN" altLang="en-US" sz="1800" b="0" i="0" u="none" strike="noStrike" kern="0" cap="none" spc="0" normalizeH="0" baseline="0" noProof="0">
                  <a:ln>
                    <a:noFill/>
                  </a:ln>
                  <a:solidFill>
                    <a:srgbClr val="000404"/>
                  </a:solidFill>
                  <a:effectLst/>
                  <a:uLnTx/>
                  <a:uFillTx/>
                  <a:latin typeface="Times New Roman" pitchFamily="18" charset="0"/>
                </a:rPr>
                <a:t>）</a:t>
              </a:r>
              <a:endParaRPr kumimoji="0" lang="zh-CN" altLang="en-US" sz="3200" b="0" i="0" u="none" strike="noStrike" kern="0" cap="none" spc="0" normalizeH="0" baseline="0" noProof="0">
                <a:ln>
                  <a:noFill/>
                </a:ln>
                <a:solidFill>
                  <a:srgbClr val="000404"/>
                </a:solidFill>
                <a:effectLst/>
                <a:uLnTx/>
                <a:uFillTx/>
              </a:endParaRPr>
            </a:p>
          </p:txBody>
        </p:sp>
        <p:sp>
          <p:nvSpPr>
            <p:cNvPr id="32" name="Text Box 27">
              <a:extLst>
                <a:ext uri="{FF2B5EF4-FFF2-40B4-BE49-F238E27FC236}">
                  <a16:creationId xmlns:a16="http://schemas.microsoft.com/office/drawing/2014/main" xmlns="" id="{24CF4957-6149-4781-9D55-28D6D3561ACB}"/>
                </a:ext>
              </a:extLst>
            </p:cNvPr>
            <p:cNvSpPr txBox="1">
              <a:spLocks noChangeArrowheads="1"/>
            </p:cNvSpPr>
            <p:nvPr/>
          </p:nvSpPr>
          <p:spPr bwMode="auto">
            <a:xfrm>
              <a:off x="2877" y="11268"/>
              <a:ext cx="5580" cy="312"/>
            </a:xfrm>
            <a:prstGeom prst="rect">
              <a:avLst/>
            </a:prstGeom>
            <a:solidFill>
              <a:srgbClr val="FFFFFF"/>
            </a:solidFill>
            <a:ln w="9525">
              <a:solidFill>
                <a:srgbClr val="000000"/>
              </a:solidFill>
              <a:prstDash val="dash"/>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IP</a:t>
              </a:r>
              <a:endParaRPr kumimoji="0" lang="en-US" altLang="zh-CN" sz="3200" b="0" i="0" u="none" strike="noStrike" kern="0" cap="none" spc="0" normalizeH="0" baseline="0" noProof="0">
                <a:ln>
                  <a:noFill/>
                </a:ln>
                <a:solidFill>
                  <a:srgbClr val="000404"/>
                </a:solidFill>
                <a:effectLst/>
                <a:uLnTx/>
                <a:uFillTx/>
              </a:endParaRPr>
            </a:p>
          </p:txBody>
        </p:sp>
        <p:sp>
          <p:nvSpPr>
            <p:cNvPr id="33" name="Line 28">
              <a:extLst>
                <a:ext uri="{FF2B5EF4-FFF2-40B4-BE49-F238E27FC236}">
                  <a16:creationId xmlns:a16="http://schemas.microsoft.com/office/drawing/2014/main" xmlns="" id="{033FBCF5-736B-4ECF-9345-E6D922BFB20E}"/>
                </a:ext>
              </a:extLst>
            </p:cNvPr>
            <p:cNvSpPr>
              <a:spLocks noChangeShapeType="1"/>
            </p:cNvSpPr>
            <p:nvPr/>
          </p:nvSpPr>
          <p:spPr bwMode="auto">
            <a:xfrm flipV="1">
              <a:off x="2520" y="11691"/>
              <a:ext cx="6418" cy="45"/>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Text Box 29">
              <a:extLst>
                <a:ext uri="{FF2B5EF4-FFF2-40B4-BE49-F238E27FC236}">
                  <a16:creationId xmlns:a16="http://schemas.microsoft.com/office/drawing/2014/main" xmlns="" id="{4851E914-425A-4207-913A-C69C3EC0CD9E}"/>
                </a:ext>
              </a:extLst>
            </p:cNvPr>
            <p:cNvSpPr txBox="1">
              <a:spLocks noChangeArrowheads="1"/>
            </p:cNvSpPr>
            <p:nvPr/>
          </p:nvSpPr>
          <p:spPr bwMode="auto">
            <a:xfrm>
              <a:off x="2880" y="11892"/>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PPTP</a:t>
              </a:r>
              <a:endParaRPr kumimoji="0" lang="en-US" altLang="zh-CN" sz="3200" b="0" i="0" u="none" strike="noStrike" kern="0" cap="none" spc="0" normalizeH="0" baseline="0" noProof="0">
                <a:ln>
                  <a:noFill/>
                </a:ln>
                <a:solidFill>
                  <a:srgbClr val="000404"/>
                </a:solidFill>
                <a:effectLst/>
                <a:uLnTx/>
                <a:uFillTx/>
              </a:endParaRPr>
            </a:p>
          </p:txBody>
        </p:sp>
        <p:sp>
          <p:nvSpPr>
            <p:cNvPr id="35" name="Text Box 30">
              <a:extLst>
                <a:ext uri="{FF2B5EF4-FFF2-40B4-BE49-F238E27FC236}">
                  <a16:creationId xmlns:a16="http://schemas.microsoft.com/office/drawing/2014/main" xmlns="" id="{8313DE0E-1385-4C13-9916-6106955B8F8E}"/>
                </a:ext>
              </a:extLst>
            </p:cNvPr>
            <p:cNvSpPr txBox="1">
              <a:spLocks noChangeArrowheads="1"/>
            </p:cNvSpPr>
            <p:nvPr/>
          </p:nvSpPr>
          <p:spPr bwMode="auto">
            <a:xfrm>
              <a:off x="4323" y="11892"/>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L2TP</a:t>
              </a:r>
              <a:endParaRPr kumimoji="0" lang="en-US" altLang="zh-CN" sz="3200" b="0" i="0" u="none" strike="noStrike" kern="0" cap="none" spc="0" normalizeH="0" baseline="0" noProof="0">
                <a:ln>
                  <a:noFill/>
                </a:ln>
                <a:solidFill>
                  <a:srgbClr val="000404"/>
                </a:solidFill>
                <a:effectLst/>
                <a:uLnTx/>
                <a:uFillTx/>
              </a:endParaRPr>
            </a:p>
          </p:txBody>
        </p:sp>
        <p:sp>
          <p:nvSpPr>
            <p:cNvPr id="36" name="Text Box 31">
              <a:extLst>
                <a:ext uri="{FF2B5EF4-FFF2-40B4-BE49-F238E27FC236}">
                  <a16:creationId xmlns:a16="http://schemas.microsoft.com/office/drawing/2014/main" xmlns="" id="{523E99E3-CE26-40CB-83F5-4188F5EE24F4}"/>
                </a:ext>
              </a:extLst>
            </p:cNvPr>
            <p:cNvSpPr txBox="1">
              <a:spLocks noChangeArrowheads="1"/>
            </p:cNvSpPr>
            <p:nvPr/>
          </p:nvSpPr>
          <p:spPr bwMode="auto">
            <a:xfrm>
              <a:off x="5763" y="11892"/>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PPP</a:t>
              </a:r>
              <a:endParaRPr kumimoji="0" lang="en-US" altLang="zh-CN" sz="3200" b="0" i="0" u="none" strike="noStrike" kern="0" cap="none" spc="0" normalizeH="0" baseline="0" noProof="0">
                <a:ln>
                  <a:noFill/>
                </a:ln>
                <a:solidFill>
                  <a:srgbClr val="000404"/>
                </a:solidFill>
                <a:effectLst/>
                <a:uLnTx/>
                <a:uFillTx/>
              </a:endParaRPr>
            </a:p>
          </p:txBody>
        </p:sp>
        <p:sp>
          <p:nvSpPr>
            <p:cNvPr id="37" name="Text Box 32">
              <a:extLst>
                <a:ext uri="{FF2B5EF4-FFF2-40B4-BE49-F238E27FC236}">
                  <a16:creationId xmlns:a16="http://schemas.microsoft.com/office/drawing/2014/main" xmlns="" id="{B985AA7B-AF34-493F-9186-2F9D3A0A3302}"/>
                </a:ext>
              </a:extLst>
            </p:cNvPr>
            <p:cNvSpPr txBox="1">
              <a:spLocks noChangeArrowheads="1"/>
            </p:cNvSpPr>
            <p:nvPr/>
          </p:nvSpPr>
          <p:spPr bwMode="auto">
            <a:xfrm>
              <a:off x="7203" y="11892"/>
              <a:ext cx="1260" cy="312"/>
            </a:xfrm>
            <a:prstGeom prst="rect">
              <a:avLst/>
            </a:prstGeom>
            <a:solidFill>
              <a:srgbClr val="FFFFFF"/>
            </a:solidFill>
            <a:ln w="9525">
              <a:solidFill>
                <a:srgbClr val="000000"/>
              </a:solidFill>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404"/>
                  </a:solidFill>
                  <a:effectLst/>
                  <a:uLnTx/>
                  <a:uFillTx/>
                  <a:latin typeface="Times New Roman" pitchFamily="18" charset="0"/>
                </a:rPr>
                <a:t>L2F</a:t>
              </a:r>
              <a:endParaRPr kumimoji="0" lang="en-US" altLang="zh-CN" sz="3200" b="0" i="0" u="none" strike="noStrike" kern="0" cap="none" spc="0" normalizeH="0" baseline="0" noProof="0">
                <a:ln>
                  <a:noFill/>
                </a:ln>
                <a:solidFill>
                  <a:srgbClr val="000404"/>
                </a:solidFill>
                <a:effectLst/>
                <a:uLnTx/>
                <a:uFillTx/>
              </a:endParaRPr>
            </a:p>
          </p:txBody>
        </p:sp>
        <p:sp>
          <p:nvSpPr>
            <p:cNvPr id="38" name="Text Box 33">
              <a:extLst>
                <a:ext uri="{FF2B5EF4-FFF2-40B4-BE49-F238E27FC236}">
                  <a16:creationId xmlns:a16="http://schemas.microsoft.com/office/drawing/2014/main" xmlns="" id="{2031A8DA-2FE4-4DB0-9183-F7A99E094D1D}"/>
                </a:ext>
              </a:extLst>
            </p:cNvPr>
            <p:cNvSpPr txBox="1">
              <a:spLocks noChangeArrowheads="1"/>
            </p:cNvSpPr>
            <p:nvPr/>
          </p:nvSpPr>
          <p:spPr bwMode="auto">
            <a:xfrm>
              <a:off x="2880" y="12360"/>
              <a:ext cx="5580" cy="312"/>
            </a:xfrm>
            <a:prstGeom prst="rect">
              <a:avLst/>
            </a:prstGeom>
            <a:solidFill>
              <a:srgbClr val="FFFFFF"/>
            </a:solidFill>
            <a:ln w="9525">
              <a:solidFill>
                <a:srgbClr val="000000"/>
              </a:solidFill>
              <a:prstDash val="dash"/>
              <a:miter lim="800000"/>
              <a:headEnd/>
              <a:tailEnd/>
            </a:ln>
          </p:spPr>
          <p:txBody>
            <a:bodyPr lIns="18000" tIns="0" rIns="1800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404"/>
                  </a:solidFill>
                  <a:effectLst/>
                  <a:uLnTx/>
                  <a:uFillTx/>
                  <a:latin typeface="Times New Roman" pitchFamily="18" charset="0"/>
                </a:rPr>
                <a:t>硬件设备驱动程序及介质介入协议</a:t>
              </a:r>
              <a:endParaRPr kumimoji="0" lang="zh-CN" altLang="en-US" sz="3200" b="0" i="0" u="none" strike="noStrike" kern="0" cap="none" spc="0" normalizeH="0" baseline="0" noProof="0">
                <a:ln>
                  <a:noFill/>
                </a:ln>
                <a:solidFill>
                  <a:srgbClr val="000404"/>
                </a:solidFill>
                <a:effectLst/>
                <a:uLnTx/>
                <a:uFillTx/>
              </a:endParaRPr>
            </a:p>
          </p:txBody>
        </p:sp>
        <p:sp>
          <p:nvSpPr>
            <p:cNvPr id="39" name="Text Box 34">
              <a:extLst>
                <a:ext uri="{FF2B5EF4-FFF2-40B4-BE49-F238E27FC236}">
                  <a16:creationId xmlns:a16="http://schemas.microsoft.com/office/drawing/2014/main" xmlns="" id="{926F48C4-D664-46CC-AB3A-156F4EC612A2}"/>
                </a:ext>
              </a:extLst>
            </p:cNvPr>
            <p:cNvSpPr txBox="1">
              <a:spLocks noChangeArrowheads="1"/>
            </p:cNvSpPr>
            <p:nvPr/>
          </p:nvSpPr>
          <p:spPr bwMode="auto">
            <a:xfrm>
              <a:off x="8569" y="8259"/>
              <a:ext cx="376" cy="936"/>
            </a:xfrm>
            <a:prstGeom prst="rect">
              <a:avLst/>
            </a:prstGeom>
            <a:noFill/>
            <a:ln w="9525">
              <a:noFill/>
              <a:miter lim="800000"/>
              <a:headEnd/>
              <a:tailEnd/>
            </a:ln>
          </p:spPr>
          <p:txBody>
            <a:bodyPr vert="eaVe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404"/>
                  </a:solidFill>
                  <a:effectLst/>
                  <a:uLnTx/>
                  <a:uFillTx/>
                  <a:latin typeface="Times New Roman" pitchFamily="18" charset="0"/>
                </a:rPr>
                <a:t>应用层</a:t>
              </a:r>
              <a:endParaRPr kumimoji="0" lang="zh-CN" altLang="en-US" sz="3200" b="0" i="0" u="none" strike="noStrike" kern="0" cap="none" spc="0" normalizeH="0" baseline="0" noProof="0" dirty="0">
                <a:ln>
                  <a:noFill/>
                </a:ln>
                <a:solidFill>
                  <a:srgbClr val="000404"/>
                </a:solidFill>
                <a:effectLst/>
                <a:uLnTx/>
                <a:uFillTx/>
              </a:endParaRPr>
            </a:p>
          </p:txBody>
        </p:sp>
        <p:sp>
          <p:nvSpPr>
            <p:cNvPr id="40" name="Text Box 35">
              <a:extLst>
                <a:ext uri="{FF2B5EF4-FFF2-40B4-BE49-F238E27FC236}">
                  <a16:creationId xmlns:a16="http://schemas.microsoft.com/office/drawing/2014/main" xmlns="" id="{EAC62FAD-C497-4B4B-B6E2-8C1D8577447B}"/>
                </a:ext>
              </a:extLst>
            </p:cNvPr>
            <p:cNvSpPr txBox="1">
              <a:spLocks noChangeArrowheads="1"/>
            </p:cNvSpPr>
            <p:nvPr/>
          </p:nvSpPr>
          <p:spPr bwMode="auto">
            <a:xfrm>
              <a:off x="8569" y="9663"/>
              <a:ext cx="376" cy="936"/>
            </a:xfrm>
            <a:prstGeom prst="rect">
              <a:avLst/>
            </a:prstGeom>
            <a:noFill/>
            <a:ln w="9525">
              <a:noFill/>
              <a:miter lim="800000"/>
              <a:headEnd/>
              <a:tailEnd/>
            </a:ln>
          </p:spPr>
          <p:txBody>
            <a:bodyPr vert="eaVe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404"/>
                  </a:solidFill>
                  <a:effectLst/>
                  <a:uLnTx/>
                  <a:uFillTx/>
                  <a:latin typeface="Times New Roman" pitchFamily="18" charset="0"/>
                </a:rPr>
                <a:t>传输层</a:t>
              </a:r>
              <a:endParaRPr kumimoji="0" lang="zh-CN" altLang="en-US" sz="3200" b="0" i="0" u="none" strike="noStrike" kern="0" cap="none" spc="0" normalizeH="0" baseline="0" noProof="0" dirty="0">
                <a:ln>
                  <a:noFill/>
                </a:ln>
                <a:solidFill>
                  <a:srgbClr val="000404"/>
                </a:solidFill>
                <a:effectLst/>
                <a:uLnTx/>
                <a:uFillTx/>
              </a:endParaRPr>
            </a:p>
          </p:txBody>
        </p:sp>
        <p:sp>
          <p:nvSpPr>
            <p:cNvPr id="41" name="Text Box 36">
              <a:extLst>
                <a:ext uri="{FF2B5EF4-FFF2-40B4-BE49-F238E27FC236}">
                  <a16:creationId xmlns:a16="http://schemas.microsoft.com/office/drawing/2014/main" xmlns="" id="{022A2496-5546-4666-AA5B-B5A390CB4968}"/>
                </a:ext>
              </a:extLst>
            </p:cNvPr>
            <p:cNvSpPr txBox="1">
              <a:spLocks noChangeArrowheads="1"/>
            </p:cNvSpPr>
            <p:nvPr/>
          </p:nvSpPr>
          <p:spPr bwMode="auto">
            <a:xfrm>
              <a:off x="8569" y="10755"/>
              <a:ext cx="376" cy="936"/>
            </a:xfrm>
            <a:prstGeom prst="rect">
              <a:avLst/>
            </a:prstGeom>
            <a:noFill/>
            <a:ln w="9525">
              <a:noFill/>
              <a:miter lim="800000"/>
              <a:headEnd/>
              <a:tailEnd/>
            </a:ln>
          </p:spPr>
          <p:txBody>
            <a:bodyPr vert="eaVe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404"/>
                  </a:solidFill>
                  <a:effectLst/>
                  <a:uLnTx/>
                  <a:uFillTx/>
                  <a:latin typeface="Times New Roman" pitchFamily="18" charset="0"/>
                </a:rPr>
                <a:t>网络层</a:t>
              </a:r>
              <a:endParaRPr kumimoji="0" lang="zh-CN" altLang="en-US" sz="3200" b="0" i="0" u="none" strike="noStrike" kern="0" cap="none" spc="0" normalizeH="0" baseline="0" noProof="0" dirty="0">
                <a:ln>
                  <a:noFill/>
                </a:ln>
                <a:solidFill>
                  <a:srgbClr val="000404"/>
                </a:solidFill>
                <a:effectLst/>
                <a:uLnTx/>
                <a:uFillTx/>
              </a:endParaRPr>
            </a:p>
          </p:txBody>
        </p:sp>
        <p:sp>
          <p:nvSpPr>
            <p:cNvPr id="42" name="Text Box 37">
              <a:extLst>
                <a:ext uri="{FF2B5EF4-FFF2-40B4-BE49-F238E27FC236}">
                  <a16:creationId xmlns:a16="http://schemas.microsoft.com/office/drawing/2014/main" xmlns="" id="{418C8B38-E3A5-4B6F-B882-8CBE8B1D5885}"/>
                </a:ext>
              </a:extLst>
            </p:cNvPr>
            <p:cNvSpPr txBox="1">
              <a:spLocks noChangeArrowheads="1"/>
            </p:cNvSpPr>
            <p:nvPr/>
          </p:nvSpPr>
          <p:spPr bwMode="auto">
            <a:xfrm>
              <a:off x="8569" y="11823"/>
              <a:ext cx="376" cy="936"/>
            </a:xfrm>
            <a:prstGeom prst="rect">
              <a:avLst/>
            </a:prstGeom>
            <a:noFill/>
            <a:ln w="9525">
              <a:noFill/>
              <a:miter lim="800000"/>
              <a:headEnd/>
              <a:tailEnd/>
            </a:ln>
          </p:spPr>
          <p:txBody>
            <a:bodyPr vert="eaVe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404"/>
                  </a:solidFill>
                  <a:effectLst/>
                  <a:uLnTx/>
                  <a:uFillTx/>
                  <a:latin typeface="Times New Roman" pitchFamily="18" charset="0"/>
                </a:rPr>
                <a:t>链路层</a:t>
              </a:r>
              <a:endParaRPr kumimoji="0" lang="zh-CN" altLang="en-US" sz="3200" b="0" i="0" u="none" strike="noStrike" kern="0" cap="none" spc="0" normalizeH="0" baseline="0" noProof="0" dirty="0">
                <a:ln>
                  <a:noFill/>
                </a:ln>
                <a:solidFill>
                  <a:srgbClr val="000404"/>
                </a:solidFill>
                <a:effectLst/>
                <a:uLnTx/>
                <a:uFillTx/>
              </a:endParaRPr>
            </a:p>
          </p:txBody>
        </p:sp>
      </p:grpSp>
      <p:sp>
        <p:nvSpPr>
          <p:cNvPr id="43" name="内容占位符 2">
            <a:extLst>
              <a:ext uri="{FF2B5EF4-FFF2-40B4-BE49-F238E27FC236}">
                <a16:creationId xmlns:a16="http://schemas.microsoft.com/office/drawing/2014/main" xmlns="" id="{26EB700A-3342-41C7-817C-BA5AED151B89}"/>
              </a:ext>
            </a:extLst>
          </p:cNvPr>
          <p:cNvSpPr>
            <a:spLocks noGrp="1"/>
          </p:cNvSpPr>
          <p:nvPr>
            <p:ph idx="1"/>
          </p:nvPr>
        </p:nvSpPr>
        <p:spPr>
          <a:xfrm>
            <a:off x="846835" y="1020304"/>
            <a:ext cx="4434060" cy="547764"/>
          </a:xfrm>
          <a:prstGeom prst="roundRect">
            <a:avLst/>
          </a:prstGeom>
          <a:solidFill>
            <a:schemeClr val="accent4">
              <a:lumMod val="20000"/>
              <a:lumOff val="80000"/>
            </a:schemeClr>
          </a:solidFill>
        </p:spPr>
        <p:txBody>
          <a:bodyPr>
            <a:normAutofit lnSpcReduction="10000"/>
          </a:bodyPr>
          <a:lstStyle/>
          <a:p>
            <a:pPr>
              <a:lnSpc>
                <a:spcPct val="100000"/>
              </a:lnSpc>
            </a:pPr>
            <a:r>
              <a:rPr lang="en-US" altLang="zh-CN" dirty="0"/>
              <a:t>TCP/IP</a:t>
            </a:r>
            <a:r>
              <a:rPr lang="zh-CN" altLang="en-US" dirty="0"/>
              <a:t>的安全体系结构 </a:t>
            </a:r>
          </a:p>
        </p:txBody>
      </p:sp>
      <p:sp>
        <p:nvSpPr>
          <p:cNvPr id="44" name="Rectangle 3">
            <a:extLst>
              <a:ext uri="{FF2B5EF4-FFF2-40B4-BE49-F238E27FC236}">
                <a16:creationId xmlns:a16="http://schemas.microsoft.com/office/drawing/2014/main" xmlns="" id="{A9926115-F40A-4DC3-9D60-57308D31BED1}"/>
              </a:ext>
            </a:extLst>
          </p:cNvPr>
          <p:cNvSpPr txBox="1">
            <a:spLocks noChangeArrowheads="1"/>
          </p:cNvSpPr>
          <p:nvPr/>
        </p:nvSpPr>
        <p:spPr>
          <a:xfrm>
            <a:off x="7315200" y="2418191"/>
            <a:ext cx="1667349" cy="3649988"/>
          </a:xfrm>
          <a:prstGeom prst="wedgeRectCallout">
            <a:avLst>
              <a:gd name="adj1" fmla="val -71933"/>
              <a:gd name="adj2" fmla="val 17297"/>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buNone/>
            </a:pPr>
            <a:r>
              <a:rPr lang="en-US" altLang="zh-CN" dirty="0">
                <a:ea typeface="宋体" panose="02010600030101010101" pitchFamily="2" charset="-122"/>
              </a:rPr>
              <a:t>IP</a:t>
            </a:r>
            <a:r>
              <a:rPr lang="zh-CN" altLang="en-US" dirty="0">
                <a:ea typeface="宋体" panose="02010600030101010101" pitchFamily="2" charset="-122"/>
              </a:rPr>
              <a:t>层安全机制为上层应用服务提供透明的覆盖式安全保护，是整个</a:t>
            </a:r>
            <a:r>
              <a:rPr lang="en-US" altLang="zh-CN" dirty="0">
                <a:ea typeface="宋体" panose="02010600030101010101" pitchFamily="2" charset="-122"/>
              </a:rPr>
              <a:t>TCP/IP</a:t>
            </a:r>
            <a:r>
              <a:rPr lang="zh-CN" altLang="en-US" dirty="0">
                <a:ea typeface="宋体" panose="02010600030101010101" pitchFamily="2" charset="-122"/>
              </a:rPr>
              <a:t>安全的基础。</a:t>
            </a:r>
          </a:p>
        </p:txBody>
      </p:sp>
    </p:spTree>
    <p:extLst>
      <p:ext uri="{BB962C8B-B14F-4D97-AF65-F5344CB8AC3E}">
        <p14:creationId xmlns:p14="http://schemas.microsoft.com/office/powerpoint/2010/main" val="303689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bg/>
                                          </p:spTgt>
                                        </p:tgtEl>
                                        <p:attrNameLst>
                                          <p:attrName>style.visibility</p:attrName>
                                        </p:attrNameLst>
                                      </p:cBhvr>
                                      <p:to>
                                        <p:strVal val="visible"/>
                                      </p:to>
                                    </p:set>
                                    <p:animEffect transition="in" filter="wipe(left)">
                                      <p:cBhvr>
                                        <p:cTn id="7" dur="500"/>
                                        <p:tgtEl>
                                          <p:spTgt spid="4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wipe(left)">
                                      <p:cBhvr>
                                        <p:cTn id="11" dur="500"/>
                                        <p:tgtEl>
                                          <p:spTgt spid="43">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anim calcmode="lin" valueType="num">
                                      <p:cBhvr>
                                        <p:cTn id="20" dur="500" fill="hold"/>
                                        <p:tgtEl>
                                          <p:spTgt spid="44"/>
                                        </p:tgtEl>
                                        <p:attrNameLst>
                                          <p:attrName>ppt_x</p:attrName>
                                        </p:attrNameLst>
                                      </p:cBhvr>
                                      <p:tavLst>
                                        <p:tav tm="0">
                                          <p:val>
                                            <p:strVal val="#ppt_x"/>
                                          </p:val>
                                        </p:tav>
                                        <p:tav tm="100000">
                                          <p:val>
                                            <p:strVal val="#ppt_x"/>
                                          </p:val>
                                        </p:tav>
                                      </p:tavLst>
                                    </p:anim>
                                    <p:anim calcmode="lin" valueType="num">
                                      <p:cBhvr>
                                        <p:cTn id="21"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animBg="1"/>
      <p:bldP spid="4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26DB5A10-81B2-45FC-ADDC-161A112C1905}"/>
              </a:ext>
            </a:extLst>
          </p:cNvPr>
          <p:cNvSpPr/>
          <p:nvPr/>
        </p:nvSpPr>
        <p:spPr>
          <a:xfrm>
            <a:off x="615627" y="886451"/>
            <a:ext cx="4175034"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防火墙的基本功能</a:t>
            </a:r>
          </a:p>
        </p:txBody>
      </p:sp>
      <p:sp>
        <p:nvSpPr>
          <p:cNvPr id="7" name="Rectangle 3">
            <a:extLst>
              <a:ext uri="{FF2B5EF4-FFF2-40B4-BE49-F238E27FC236}">
                <a16:creationId xmlns:a16="http://schemas.microsoft.com/office/drawing/2014/main" xmlns="" id="{AA8814ED-54F4-44BC-AE16-4158AC567E21}"/>
              </a:ext>
            </a:extLst>
          </p:cNvPr>
          <p:cNvSpPr txBox="1">
            <a:spLocks noChangeArrowheads="1"/>
          </p:cNvSpPr>
          <p:nvPr/>
        </p:nvSpPr>
        <p:spPr>
          <a:xfrm>
            <a:off x="199226" y="1834637"/>
            <a:ext cx="8512864" cy="1153062"/>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00000"/>
              </a:lnSpc>
            </a:pPr>
            <a:r>
              <a:rPr lang="zh-CN" altLang="en-US" sz="2800" dirty="0">
                <a:ea typeface="宋体" panose="02010600030101010101" pitchFamily="2" charset="-122"/>
              </a:rPr>
              <a:t>对网络进行</a:t>
            </a:r>
            <a:r>
              <a:rPr lang="zh-CN" altLang="en-US" sz="2800" b="1" dirty="0">
                <a:solidFill>
                  <a:srgbClr val="FF0000"/>
                </a:solidFill>
                <a:ea typeface="宋体" panose="02010600030101010101" pitchFamily="2" charset="-122"/>
              </a:rPr>
              <a:t>访问</a:t>
            </a:r>
            <a:r>
              <a:rPr lang="zh-CN" altLang="en-US" sz="2800" b="1" dirty="0">
                <a:solidFill>
                  <a:srgbClr val="FF0000"/>
                </a:solidFill>
              </a:rPr>
              <a:t>控制</a:t>
            </a:r>
            <a:r>
              <a:rPr lang="zh-CN" altLang="en-US" sz="2800" dirty="0"/>
              <a:t>，即对网络通信进行筛选屏蔽，以防止</a:t>
            </a:r>
            <a:r>
              <a:rPr lang="zh-CN" altLang="en-US" sz="2800" dirty="0">
                <a:ea typeface="宋体" panose="02010600030101010101" pitchFamily="2" charset="-122"/>
              </a:rPr>
              <a:t>外部用户非法使用内部网络资源。</a:t>
            </a:r>
          </a:p>
        </p:txBody>
      </p:sp>
      <p:grpSp>
        <p:nvGrpSpPr>
          <p:cNvPr id="8" name="Group 6">
            <a:extLst>
              <a:ext uri="{FF2B5EF4-FFF2-40B4-BE49-F238E27FC236}">
                <a16:creationId xmlns:a16="http://schemas.microsoft.com/office/drawing/2014/main" xmlns="" id="{78C2C847-3F04-4643-88A3-F3262348E089}"/>
              </a:ext>
            </a:extLst>
          </p:cNvPr>
          <p:cNvGrpSpPr>
            <a:grpSpLocks/>
          </p:cNvGrpSpPr>
          <p:nvPr/>
        </p:nvGrpSpPr>
        <p:grpSpPr bwMode="auto">
          <a:xfrm>
            <a:off x="199226" y="3402648"/>
            <a:ext cx="6362700" cy="2590800"/>
            <a:chOff x="3420" y="3000"/>
            <a:chExt cx="4426" cy="2062"/>
          </a:xfrm>
        </p:grpSpPr>
        <p:graphicFrame>
          <p:nvGraphicFramePr>
            <p:cNvPr id="9" name="Object 7">
              <a:extLst>
                <a:ext uri="{FF2B5EF4-FFF2-40B4-BE49-F238E27FC236}">
                  <a16:creationId xmlns:a16="http://schemas.microsoft.com/office/drawing/2014/main" xmlns="" id="{60C8DCCC-4E2F-47C2-8326-D45F63E143C1}"/>
                </a:ext>
              </a:extLst>
            </p:cNvPr>
            <p:cNvGraphicFramePr>
              <a:graphicFrameLocks noChangeAspect="1"/>
            </p:cNvGraphicFramePr>
            <p:nvPr/>
          </p:nvGraphicFramePr>
          <p:xfrm>
            <a:off x="7020" y="3164"/>
            <a:ext cx="826" cy="1898"/>
          </p:xfrm>
          <a:graphic>
            <a:graphicData uri="http://schemas.openxmlformats.org/presentationml/2006/ole">
              <mc:AlternateContent xmlns:mc="http://schemas.openxmlformats.org/markup-compatibility/2006">
                <mc:Choice xmlns:v="urn:schemas-microsoft-com:vml" Requires="v">
                  <p:oleObj spid="_x0000_s3102" name="Picture2" r:id="rId3" imgW="905040" imgH="1380960" progId="Word.Picture.8">
                    <p:embed/>
                  </p:oleObj>
                </mc:Choice>
                <mc:Fallback>
                  <p:oleObj name="Picture2" r:id="rId3" imgW="905040" imgH="13809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 y="3164"/>
                          <a:ext cx="826" cy="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8">
              <a:extLst>
                <a:ext uri="{FF2B5EF4-FFF2-40B4-BE49-F238E27FC236}">
                  <a16:creationId xmlns:a16="http://schemas.microsoft.com/office/drawing/2014/main" xmlns="" id="{3ADCB2F1-2338-45C1-BE35-4174FB6E3677}"/>
                </a:ext>
              </a:extLst>
            </p:cNvPr>
            <p:cNvSpPr>
              <a:spLocks noChangeShapeType="1"/>
            </p:cNvSpPr>
            <p:nvPr/>
          </p:nvSpPr>
          <p:spPr bwMode="auto">
            <a:xfrm>
              <a:off x="6473" y="4196"/>
              <a:ext cx="8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 name="Group 9">
              <a:extLst>
                <a:ext uri="{FF2B5EF4-FFF2-40B4-BE49-F238E27FC236}">
                  <a16:creationId xmlns:a16="http://schemas.microsoft.com/office/drawing/2014/main" xmlns="" id="{F4F68F33-FACD-4640-BFAD-0759F05D7E4F}"/>
                </a:ext>
              </a:extLst>
            </p:cNvPr>
            <p:cNvGrpSpPr>
              <a:grpSpLocks/>
            </p:cNvGrpSpPr>
            <p:nvPr/>
          </p:nvGrpSpPr>
          <p:grpSpPr bwMode="auto">
            <a:xfrm rot="-5400000">
              <a:off x="5362" y="3805"/>
              <a:ext cx="2036" cy="425"/>
              <a:chOff x="2241" y="1600"/>
              <a:chExt cx="933" cy="294"/>
            </a:xfrm>
          </p:grpSpPr>
          <p:sp>
            <p:nvSpPr>
              <p:cNvPr id="24" name="Freeform 10">
                <a:extLst>
                  <a:ext uri="{FF2B5EF4-FFF2-40B4-BE49-F238E27FC236}">
                    <a16:creationId xmlns:a16="http://schemas.microsoft.com/office/drawing/2014/main" xmlns="" id="{315945AB-4729-4F9E-9D6D-FE3FD52A4E8F}"/>
                  </a:ext>
                </a:extLst>
              </p:cNvPr>
              <p:cNvSpPr>
                <a:spLocks/>
              </p:cNvSpPr>
              <p:nvPr/>
            </p:nvSpPr>
            <p:spPr bwMode="auto">
              <a:xfrm>
                <a:off x="3003" y="1600"/>
                <a:ext cx="168" cy="293"/>
              </a:xfrm>
              <a:custGeom>
                <a:avLst/>
                <a:gdLst>
                  <a:gd name="T0" fmla="*/ 0 w 168"/>
                  <a:gd name="T1" fmla="*/ 293 h 293"/>
                  <a:gd name="T2" fmla="*/ 168 w 168"/>
                  <a:gd name="T3" fmla="*/ 166 h 293"/>
                  <a:gd name="T4" fmla="*/ 168 w 168"/>
                  <a:gd name="T5" fmla="*/ 0 h 293"/>
                  <a:gd name="T6" fmla="*/ 0 w 168"/>
                  <a:gd name="T7" fmla="*/ 125 h 293"/>
                  <a:gd name="T8" fmla="*/ 0 w 168"/>
                  <a:gd name="T9" fmla="*/ 293 h 293"/>
                </a:gdLst>
                <a:ahLst/>
                <a:cxnLst>
                  <a:cxn ang="0">
                    <a:pos x="T0" y="T1"/>
                  </a:cxn>
                  <a:cxn ang="0">
                    <a:pos x="T2" y="T3"/>
                  </a:cxn>
                  <a:cxn ang="0">
                    <a:pos x="T4" y="T5"/>
                  </a:cxn>
                  <a:cxn ang="0">
                    <a:pos x="T6" y="T7"/>
                  </a:cxn>
                  <a:cxn ang="0">
                    <a:pos x="T8" y="T9"/>
                  </a:cxn>
                </a:cxnLst>
                <a:rect l="0" t="0" r="r" b="b"/>
                <a:pathLst>
                  <a:path w="168" h="293">
                    <a:moveTo>
                      <a:pt x="0" y="293"/>
                    </a:moveTo>
                    <a:lnTo>
                      <a:pt x="168" y="166"/>
                    </a:lnTo>
                    <a:lnTo>
                      <a:pt x="168" y="0"/>
                    </a:lnTo>
                    <a:lnTo>
                      <a:pt x="0" y="125"/>
                    </a:lnTo>
                    <a:lnTo>
                      <a:pt x="0" y="293"/>
                    </a:lnTo>
                    <a:close/>
                  </a:path>
                </a:pathLst>
              </a:custGeom>
              <a:solidFill>
                <a:srgbClr val="7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1">
                <a:extLst>
                  <a:ext uri="{FF2B5EF4-FFF2-40B4-BE49-F238E27FC236}">
                    <a16:creationId xmlns:a16="http://schemas.microsoft.com/office/drawing/2014/main" xmlns="" id="{5A809548-AB50-44C8-8B71-1B97EAE09A97}"/>
                  </a:ext>
                </a:extLst>
              </p:cNvPr>
              <p:cNvSpPr>
                <a:spLocks/>
              </p:cNvSpPr>
              <p:nvPr/>
            </p:nvSpPr>
            <p:spPr bwMode="auto">
              <a:xfrm>
                <a:off x="3009" y="1603"/>
                <a:ext cx="165" cy="291"/>
              </a:xfrm>
              <a:custGeom>
                <a:avLst/>
                <a:gdLst>
                  <a:gd name="T0" fmla="*/ 0 w 165"/>
                  <a:gd name="T1" fmla="*/ 291 h 291"/>
                  <a:gd name="T2" fmla="*/ 165 w 165"/>
                  <a:gd name="T3" fmla="*/ 167 h 291"/>
                  <a:gd name="T4" fmla="*/ 165 w 165"/>
                  <a:gd name="T5" fmla="*/ 0 h 291"/>
                  <a:gd name="T6" fmla="*/ 0 w 165"/>
                  <a:gd name="T7" fmla="*/ 124 h 291"/>
                  <a:gd name="T8" fmla="*/ 0 w 165"/>
                  <a:gd name="T9" fmla="*/ 291 h 291"/>
                </a:gdLst>
                <a:ahLst/>
                <a:cxnLst>
                  <a:cxn ang="0">
                    <a:pos x="T0" y="T1"/>
                  </a:cxn>
                  <a:cxn ang="0">
                    <a:pos x="T2" y="T3"/>
                  </a:cxn>
                  <a:cxn ang="0">
                    <a:pos x="T4" y="T5"/>
                  </a:cxn>
                  <a:cxn ang="0">
                    <a:pos x="T6" y="T7"/>
                  </a:cxn>
                  <a:cxn ang="0">
                    <a:pos x="T8" y="T9"/>
                  </a:cxn>
                </a:cxnLst>
                <a:rect l="0" t="0" r="r" b="b"/>
                <a:pathLst>
                  <a:path w="165" h="291">
                    <a:moveTo>
                      <a:pt x="0" y="291"/>
                    </a:moveTo>
                    <a:lnTo>
                      <a:pt x="165" y="167"/>
                    </a:lnTo>
                    <a:lnTo>
                      <a:pt x="165" y="0"/>
                    </a:lnTo>
                    <a:lnTo>
                      <a:pt x="0" y="124"/>
                    </a:lnTo>
                    <a:lnTo>
                      <a:pt x="0" y="291"/>
                    </a:lnTo>
                    <a:close/>
                  </a:path>
                </a:pathLst>
              </a:custGeom>
              <a:solidFill>
                <a:srgbClr val="770000"/>
              </a:solidFill>
              <a:ln w="17463">
                <a:solidFill>
                  <a:srgbClr val="8E8E8E"/>
                </a:solidFill>
                <a:prstDash val="solid"/>
                <a:round/>
                <a:headEnd/>
                <a:tailEnd/>
              </a:ln>
            </p:spPr>
            <p:txBody>
              <a:bodyPr/>
              <a:lstStyle/>
              <a:p>
                <a:endParaRPr lang="zh-CN" altLang="en-US"/>
              </a:p>
            </p:txBody>
          </p:sp>
          <p:sp>
            <p:nvSpPr>
              <p:cNvPr id="26" name="Line 12">
                <a:extLst>
                  <a:ext uri="{FF2B5EF4-FFF2-40B4-BE49-F238E27FC236}">
                    <a16:creationId xmlns:a16="http://schemas.microsoft.com/office/drawing/2014/main" xmlns="" id="{606FFB50-895A-4DD3-98C9-D8282C18586C}"/>
                  </a:ext>
                </a:extLst>
              </p:cNvPr>
              <p:cNvSpPr>
                <a:spLocks noChangeShapeType="1"/>
              </p:cNvSpPr>
              <p:nvPr/>
            </p:nvSpPr>
            <p:spPr bwMode="auto">
              <a:xfrm>
                <a:off x="3060" y="1680"/>
                <a:ext cx="1" cy="127"/>
              </a:xfrm>
              <a:prstGeom prst="line">
                <a:avLst/>
              </a:prstGeom>
              <a:noFill/>
              <a:ln w="17463">
                <a:solidFill>
                  <a:srgbClr val="8E8E8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3">
                <a:extLst>
                  <a:ext uri="{FF2B5EF4-FFF2-40B4-BE49-F238E27FC236}">
                    <a16:creationId xmlns:a16="http://schemas.microsoft.com/office/drawing/2014/main" xmlns="" id="{AC9A1280-D8DD-4F2B-84EE-2C9A261E1EC5}"/>
                  </a:ext>
                </a:extLst>
              </p:cNvPr>
              <p:cNvSpPr>
                <a:spLocks noChangeShapeType="1"/>
              </p:cNvSpPr>
              <p:nvPr/>
            </p:nvSpPr>
            <p:spPr bwMode="auto">
              <a:xfrm flipV="1">
                <a:off x="3005" y="1717"/>
                <a:ext cx="169" cy="127"/>
              </a:xfrm>
              <a:prstGeom prst="line">
                <a:avLst/>
              </a:prstGeom>
              <a:noFill/>
              <a:ln w="22225">
                <a:solidFill>
                  <a:srgbClr val="8E8E8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4">
                <a:extLst>
                  <a:ext uri="{FF2B5EF4-FFF2-40B4-BE49-F238E27FC236}">
                    <a16:creationId xmlns:a16="http://schemas.microsoft.com/office/drawing/2014/main" xmlns="" id="{AAA9D8CB-4648-4269-8059-D06A6E157F9A}"/>
                  </a:ext>
                </a:extLst>
              </p:cNvPr>
              <p:cNvSpPr>
                <a:spLocks noChangeShapeType="1"/>
              </p:cNvSpPr>
              <p:nvPr/>
            </p:nvSpPr>
            <p:spPr bwMode="auto">
              <a:xfrm flipV="1">
                <a:off x="3107" y="1764"/>
                <a:ext cx="1" cy="62"/>
              </a:xfrm>
              <a:prstGeom prst="line">
                <a:avLst/>
              </a:prstGeom>
              <a:noFill/>
              <a:ln w="17463">
                <a:solidFill>
                  <a:srgbClr val="8E8E8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15">
                <a:extLst>
                  <a:ext uri="{FF2B5EF4-FFF2-40B4-BE49-F238E27FC236}">
                    <a16:creationId xmlns:a16="http://schemas.microsoft.com/office/drawing/2014/main" xmlns="" id="{C92004F4-528C-49DE-A1B8-068D150CA996}"/>
                  </a:ext>
                </a:extLst>
              </p:cNvPr>
              <p:cNvSpPr>
                <a:spLocks noChangeArrowheads="1"/>
              </p:cNvSpPr>
              <p:nvPr/>
            </p:nvSpPr>
            <p:spPr bwMode="auto">
              <a:xfrm>
                <a:off x="2881" y="1722"/>
                <a:ext cx="122"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16">
                <a:extLst>
                  <a:ext uri="{FF2B5EF4-FFF2-40B4-BE49-F238E27FC236}">
                    <a16:creationId xmlns:a16="http://schemas.microsoft.com/office/drawing/2014/main" xmlns="" id="{3B4ED532-3D2E-4594-AE8B-AC78D397224F}"/>
                  </a:ext>
                </a:extLst>
              </p:cNvPr>
              <p:cNvSpPr>
                <a:spLocks noChangeArrowheads="1"/>
              </p:cNvSpPr>
              <p:nvPr/>
            </p:nvSpPr>
            <p:spPr bwMode="auto">
              <a:xfrm>
                <a:off x="2889" y="1730"/>
                <a:ext cx="115"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1" name="Rectangle 17">
                <a:extLst>
                  <a:ext uri="{FF2B5EF4-FFF2-40B4-BE49-F238E27FC236}">
                    <a16:creationId xmlns:a16="http://schemas.microsoft.com/office/drawing/2014/main" xmlns="" id="{4EBDEC67-D0DE-4856-8572-739654192859}"/>
                  </a:ext>
                </a:extLst>
              </p:cNvPr>
              <p:cNvSpPr>
                <a:spLocks noChangeArrowheads="1"/>
              </p:cNvSpPr>
              <p:nvPr/>
            </p:nvSpPr>
            <p:spPr bwMode="auto">
              <a:xfrm>
                <a:off x="2752" y="1722"/>
                <a:ext cx="129"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Rectangle 18">
                <a:extLst>
                  <a:ext uri="{FF2B5EF4-FFF2-40B4-BE49-F238E27FC236}">
                    <a16:creationId xmlns:a16="http://schemas.microsoft.com/office/drawing/2014/main" xmlns="" id="{6875F091-5E89-4841-9D64-681F326AA7C3}"/>
                  </a:ext>
                </a:extLst>
              </p:cNvPr>
              <p:cNvSpPr>
                <a:spLocks noChangeArrowheads="1"/>
              </p:cNvSpPr>
              <p:nvPr/>
            </p:nvSpPr>
            <p:spPr bwMode="auto">
              <a:xfrm>
                <a:off x="2760" y="1730"/>
                <a:ext cx="119"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3" name="Rectangle 19">
                <a:extLst>
                  <a:ext uri="{FF2B5EF4-FFF2-40B4-BE49-F238E27FC236}">
                    <a16:creationId xmlns:a16="http://schemas.microsoft.com/office/drawing/2014/main" xmlns="" id="{CB02719F-FA74-4232-96BC-703558A89B60}"/>
                  </a:ext>
                </a:extLst>
              </p:cNvPr>
              <p:cNvSpPr>
                <a:spLocks noChangeArrowheads="1"/>
              </p:cNvSpPr>
              <p:nvPr/>
            </p:nvSpPr>
            <p:spPr bwMode="auto">
              <a:xfrm>
                <a:off x="2625" y="1722"/>
                <a:ext cx="127"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Rectangle 20">
                <a:extLst>
                  <a:ext uri="{FF2B5EF4-FFF2-40B4-BE49-F238E27FC236}">
                    <a16:creationId xmlns:a16="http://schemas.microsoft.com/office/drawing/2014/main" xmlns="" id="{2453D7F6-A5DE-4075-ABF1-B1EAF0A0FA7C}"/>
                  </a:ext>
                </a:extLst>
              </p:cNvPr>
              <p:cNvSpPr>
                <a:spLocks noChangeArrowheads="1"/>
              </p:cNvSpPr>
              <p:nvPr/>
            </p:nvSpPr>
            <p:spPr bwMode="auto">
              <a:xfrm>
                <a:off x="2633" y="1730"/>
                <a:ext cx="117"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5" name="Rectangle 21">
                <a:extLst>
                  <a:ext uri="{FF2B5EF4-FFF2-40B4-BE49-F238E27FC236}">
                    <a16:creationId xmlns:a16="http://schemas.microsoft.com/office/drawing/2014/main" xmlns="" id="{CB4DA2E5-CB3A-4A4E-A445-B2C794009F68}"/>
                  </a:ext>
                </a:extLst>
              </p:cNvPr>
              <p:cNvSpPr>
                <a:spLocks noChangeArrowheads="1"/>
              </p:cNvSpPr>
              <p:nvPr/>
            </p:nvSpPr>
            <p:spPr bwMode="auto">
              <a:xfrm>
                <a:off x="2499" y="1722"/>
                <a:ext cx="126"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Rectangle 22">
                <a:extLst>
                  <a:ext uri="{FF2B5EF4-FFF2-40B4-BE49-F238E27FC236}">
                    <a16:creationId xmlns:a16="http://schemas.microsoft.com/office/drawing/2014/main" xmlns="" id="{54C29BF4-8A0F-4242-AB51-926378531A5F}"/>
                  </a:ext>
                </a:extLst>
              </p:cNvPr>
              <p:cNvSpPr>
                <a:spLocks noChangeArrowheads="1"/>
              </p:cNvSpPr>
              <p:nvPr/>
            </p:nvSpPr>
            <p:spPr bwMode="auto">
              <a:xfrm>
                <a:off x="2507" y="1730"/>
                <a:ext cx="116"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7" name="Rectangle 23">
                <a:extLst>
                  <a:ext uri="{FF2B5EF4-FFF2-40B4-BE49-F238E27FC236}">
                    <a16:creationId xmlns:a16="http://schemas.microsoft.com/office/drawing/2014/main" xmlns="" id="{5ADBAEF3-9E08-4F08-845C-0F67BA3CE5AE}"/>
                  </a:ext>
                </a:extLst>
              </p:cNvPr>
              <p:cNvSpPr>
                <a:spLocks noChangeArrowheads="1"/>
              </p:cNvSpPr>
              <p:nvPr/>
            </p:nvSpPr>
            <p:spPr bwMode="auto">
              <a:xfrm>
                <a:off x="2371" y="1722"/>
                <a:ext cx="128"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Rectangle 24">
                <a:extLst>
                  <a:ext uri="{FF2B5EF4-FFF2-40B4-BE49-F238E27FC236}">
                    <a16:creationId xmlns:a16="http://schemas.microsoft.com/office/drawing/2014/main" xmlns="" id="{A44F8B27-7F6A-4457-82D1-9332568E38EA}"/>
                  </a:ext>
                </a:extLst>
              </p:cNvPr>
              <p:cNvSpPr>
                <a:spLocks noChangeArrowheads="1"/>
              </p:cNvSpPr>
              <p:nvPr/>
            </p:nvSpPr>
            <p:spPr bwMode="auto">
              <a:xfrm>
                <a:off x="2380" y="1730"/>
                <a:ext cx="117"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9" name="Rectangle 25">
                <a:extLst>
                  <a:ext uri="{FF2B5EF4-FFF2-40B4-BE49-F238E27FC236}">
                    <a16:creationId xmlns:a16="http://schemas.microsoft.com/office/drawing/2014/main" xmlns="" id="{B7E48E45-9BA1-457B-A2B9-946D33E9442C}"/>
                  </a:ext>
                </a:extLst>
              </p:cNvPr>
              <p:cNvSpPr>
                <a:spLocks noChangeArrowheads="1"/>
              </p:cNvSpPr>
              <p:nvPr/>
            </p:nvSpPr>
            <p:spPr bwMode="auto">
              <a:xfrm>
                <a:off x="2241" y="1722"/>
                <a:ext cx="130"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 name="Rectangle 26">
                <a:extLst>
                  <a:ext uri="{FF2B5EF4-FFF2-40B4-BE49-F238E27FC236}">
                    <a16:creationId xmlns:a16="http://schemas.microsoft.com/office/drawing/2014/main" xmlns="" id="{33AF29C2-30D6-4960-9F35-4F1D4C9E1A5F}"/>
                  </a:ext>
                </a:extLst>
              </p:cNvPr>
              <p:cNvSpPr>
                <a:spLocks noChangeArrowheads="1"/>
              </p:cNvSpPr>
              <p:nvPr/>
            </p:nvSpPr>
            <p:spPr bwMode="auto">
              <a:xfrm>
                <a:off x="2249" y="1730"/>
                <a:ext cx="121"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41" name="Line 27">
                <a:extLst>
                  <a:ext uri="{FF2B5EF4-FFF2-40B4-BE49-F238E27FC236}">
                    <a16:creationId xmlns:a16="http://schemas.microsoft.com/office/drawing/2014/main" xmlns="" id="{3D60E318-31F9-4451-AAEE-AD822BD71CF9}"/>
                  </a:ext>
                </a:extLst>
              </p:cNvPr>
              <p:cNvSpPr>
                <a:spLocks noChangeShapeType="1"/>
              </p:cNvSpPr>
              <p:nvPr/>
            </p:nvSpPr>
            <p:spPr bwMode="auto">
              <a:xfrm flipH="1">
                <a:off x="2884" y="1838"/>
                <a:ext cx="125"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8">
                <a:extLst>
                  <a:ext uri="{FF2B5EF4-FFF2-40B4-BE49-F238E27FC236}">
                    <a16:creationId xmlns:a16="http://schemas.microsoft.com/office/drawing/2014/main" xmlns="" id="{113CCBD1-A84F-4ABD-AC5A-80143A1C627B}"/>
                  </a:ext>
                </a:extLst>
              </p:cNvPr>
              <p:cNvSpPr>
                <a:spLocks noChangeShapeType="1"/>
              </p:cNvSpPr>
              <p:nvPr/>
            </p:nvSpPr>
            <p:spPr bwMode="auto">
              <a:xfrm flipH="1">
                <a:off x="2758" y="1782"/>
                <a:ext cx="126"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9">
                <a:extLst>
                  <a:ext uri="{FF2B5EF4-FFF2-40B4-BE49-F238E27FC236}">
                    <a16:creationId xmlns:a16="http://schemas.microsoft.com/office/drawing/2014/main" xmlns="" id="{DE6BA37A-9D01-411B-867D-A389DB94D825}"/>
                  </a:ext>
                </a:extLst>
              </p:cNvPr>
              <p:cNvSpPr>
                <a:spLocks noChangeShapeType="1"/>
              </p:cNvSpPr>
              <p:nvPr/>
            </p:nvSpPr>
            <p:spPr bwMode="auto">
              <a:xfrm flipH="1">
                <a:off x="2628" y="1838"/>
                <a:ext cx="127"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0">
                <a:extLst>
                  <a:ext uri="{FF2B5EF4-FFF2-40B4-BE49-F238E27FC236}">
                    <a16:creationId xmlns:a16="http://schemas.microsoft.com/office/drawing/2014/main" xmlns="" id="{799F3A41-F345-4294-8B4C-74BA93EA8353}"/>
                  </a:ext>
                </a:extLst>
              </p:cNvPr>
              <p:cNvSpPr>
                <a:spLocks noChangeShapeType="1"/>
              </p:cNvSpPr>
              <p:nvPr/>
            </p:nvSpPr>
            <p:spPr bwMode="auto">
              <a:xfrm flipH="1">
                <a:off x="2507" y="1782"/>
                <a:ext cx="121"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1">
                <a:extLst>
                  <a:ext uri="{FF2B5EF4-FFF2-40B4-BE49-F238E27FC236}">
                    <a16:creationId xmlns:a16="http://schemas.microsoft.com/office/drawing/2014/main" xmlns="" id="{150368CA-7FD7-4C03-97BB-F1AE44877D09}"/>
                  </a:ext>
                </a:extLst>
              </p:cNvPr>
              <p:cNvSpPr>
                <a:spLocks noChangeShapeType="1"/>
              </p:cNvSpPr>
              <p:nvPr/>
            </p:nvSpPr>
            <p:spPr bwMode="auto">
              <a:xfrm flipH="1">
                <a:off x="2375" y="1838"/>
                <a:ext cx="124"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2">
                <a:extLst>
                  <a:ext uri="{FF2B5EF4-FFF2-40B4-BE49-F238E27FC236}">
                    <a16:creationId xmlns:a16="http://schemas.microsoft.com/office/drawing/2014/main" xmlns="" id="{30DDFD7D-D608-4C59-B660-6733B3962046}"/>
                  </a:ext>
                </a:extLst>
              </p:cNvPr>
              <p:cNvSpPr>
                <a:spLocks noChangeShapeType="1"/>
              </p:cNvSpPr>
              <p:nvPr/>
            </p:nvSpPr>
            <p:spPr bwMode="auto">
              <a:xfrm flipH="1">
                <a:off x="2249" y="1782"/>
                <a:ext cx="126"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33">
                <a:extLst>
                  <a:ext uri="{FF2B5EF4-FFF2-40B4-BE49-F238E27FC236}">
                    <a16:creationId xmlns:a16="http://schemas.microsoft.com/office/drawing/2014/main" xmlns="" id="{6A30A9F1-0F86-47E3-AB44-D1B48C38C2FF}"/>
                  </a:ext>
                </a:extLst>
              </p:cNvPr>
              <p:cNvSpPr>
                <a:spLocks/>
              </p:cNvSpPr>
              <p:nvPr/>
            </p:nvSpPr>
            <p:spPr bwMode="auto">
              <a:xfrm>
                <a:off x="2241" y="1600"/>
                <a:ext cx="927" cy="122"/>
              </a:xfrm>
              <a:custGeom>
                <a:avLst/>
                <a:gdLst>
                  <a:gd name="T0" fmla="*/ 762 w 927"/>
                  <a:gd name="T1" fmla="*/ 122 h 122"/>
                  <a:gd name="T2" fmla="*/ 927 w 927"/>
                  <a:gd name="T3" fmla="*/ 0 h 122"/>
                  <a:gd name="T4" fmla="*/ 162 w 927"/>
                  <a:gd name="T5" fmla="*/ 0 h 122"/>
                  <a:gd name="T6" fmla="*/ 0 w 927"/>
                  <a:gd name="T7" fmla="*/ 122 h 122"/>
                  <a:gd name="T8" fmla="*/ 762 w 927"/>
                  <a:gd name="T9" fmla="*/ 122 h 122"/>
                </a:gdLst>
                <a:ahLst/>
                <a:cxnLst>
                  <a:cxn ang="0">
                    <a:pos x="T0" y="T1"/>
                  </a:cxn>
                  <a:cxn ang="0">
                    <a:pos x="T2" y="T3"/>
                  </a:cxn>
                  <a:cxn ang="0">
                    <a:pos x="T4" y="T5"/>
                  </a:cxn>
                  <a:cxn ang="0">
                    <a:pos x="T6" y="T7"/>
                  </a:cxn>
                  <a:cxn ang="0">
                    <a:pos x="T8" y="T9"/>
                  </a:cxn>
                </a:cxnLst>
                <a:rect l="0" t="0" r="r" b="b"/>
                <a:pathLst>
                  <a:path w="927" h="122">
                    <a:moveTo>
                      <a:pt x="762" y="122"/>
                    </a:moveTo>
                    <a:lnTo>
                      <a:pt x="927" y="0"/>
                    </a:lnTo>
                    <a:lnTo>
                      <a:pt x="162" y="0"/>
                    </a:lnTo>
                    <a:lnTo>
                      <a:pt x="0" y="122"/>
                    </a:lnTo>
                    <a:lnTo>
                      <a:pt x="762" y="122"/>
                    </a:lnTo>
                    <a:close/>
                  </a:path>
                </a:pathLst>
              </a:custGeom>
              <a:solidFill>
                <a:srgbClr val="FF55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34">
                <a:extLst>
                  <a:ext uri="{FF2B5EF4-FFF2-40B4-BE49-F238E27FC236}">
                    <a16:creationId xmlns:a16="http://schemas.microsoft.com/office/drawing/2014/main" xmlns="" id="{0C5C0CBF-0567-478F-8AE8-D49115CE5AC5}"/>
                  </a:ext>
                </a:extLst>
              </p:cNvPr>
              <p:cNvSpPr>
                <a:spLocks/>
              </p:cNvSpPr>
              <p:nvPr/>
            </p:nvSpPr>
            <p:spPr bwMode="auto">
              <a:xfrm>
                <a:off x="2244" y="1603"/>
                <a:ext cx="927" cy="122"/>
              </a:xfrm>
              <a:custGeom>
                <a:avLst/>
                <a:gdLst>
                  <a:gd name="T0" fmla="*/ 765 w 927"/>
                  <a:gd name="T1" fmla="*/ 122 h 122"/>
                  <a:gd name="T2" fmla="*/ 927 w 927"/>
                  <a:gd name="T3" fmla="*/ 0 h 122"/>
                  <a:gd name="T4" fmla="*/ 163 w 927"/>
                  <a:gd name="T5" fmla="*/ 0 h 122"/>
                  <a:gd name="T6" fmla="*/ 0 w 927"/>
                  <a:gd name="T7" fmla="*/ 122 h 122"/>
                  <a:gd name="T8" fmla="*/ 765 w 927"/>
                  <a:gd name="T9" fmla="*/ 122 h 122"/>
                </a:gdLst>
                <a:ahLst/>
                <a:cxnLst>
                  <a:cxn ang="0">
                    <a:pos x="T0" y="T1"/>
                  </a:cxn>
                  <a:cxn ang="0">
                    <a:pos x="T2" y="T3"/>
                  </a:cxn>
                  <a:cxn ang="0">
                    <a:pos x="T4" y="T5"/>
                  </a:cxn>
                  <a:cxn ang="0">
                    <a:pos x="T6" y="T7"/>
                  </a:cxn>
                  <a:cxn ang="0">
                    <a:pos x="T8" y="T9"/>
                  </a:cxn>
                </a:cxnLst>
                <a:rect l="0" t="0" r="r" b="b"/>
                <a:pathLst>
                  <a:path w="927" h="122">
                    <a:moveTo>
                      <a:pt x="765" y="122"/>
                    </a:moveTo>
                    <a:lnTo>
                      <a:pt x="927" y="0"/>
                    </a:lnTo>
                    <a:lnTo>
                      <a:pt x="163" y="0"/>
                    </a:lnTo>
                    <a:lnTo>
                      <a:pt x="0" y="122"/>
                    </a:lnTo>
                    <a:lnTo>
                      <a:pt x="765" y="122"/>
                    </a:lnTo>
                    <a:close/>
                  </a:path>
                </a:pathLst>
              </a:custGeom>
              <a:solidFill>
                <a:srgbClr val="FF555D"/>
              </a:solidFill>
              <a:ln w="17463">
                <a:solidFill>
                  <a:srgbClr val="E7EDED"/>
                </a:solidFill>
                <a:prstDash val="solid"/>
                <a:round/>
                <a:headEnd/>
                <a:tailEnd/>
              </a:ln>
            </p:spPr>
            <p:txBody>
              <a:bodyPr/>
              <a:lstStyle/>
              <a:p>
                <a:endParaRPr lang="zh-CN" altLang="en-US"/>
              </a:p>
            </p:txBody>
          </p:sp>
          <p:grpSp>
            <p:nvGrpSpPr>
              <p:cNvPr id="49" name="Group 35">
                <a:extLst>
                  <a:ext uri="{FF2B5EF4-FFF2-40B4-BE49-F238E27FC236}">
                    <a16:creationId xmlns:a16="http://schemas.microsoft.com/office/drawing/2014/main" xmlns="" id="{C2D7E6D2-C828-46C7-8567-6DA1BBE2A1F3}"/>
                  </a:ext>
                </a:extLst>
              </p:cNvPr>
              <p:cNvGrpSpPr>
                <a:grpSpLocks/>
              </p:cNvGrpSpPr>
              <p:nvPr/>
            </p:nvGrpSpPr>
            <p:grpSpPr bwMode="auto">
              <a:xfrm>
                <a:off x="2356" y="1600"/>
                <a:ext cx="708" cy="127"/>
                <a:chOff x="2356" y="1600"/>
                <a:chExt cx="708" cy="127"/>
              </a:xfrm>
            </p:grpSpPr>
            <p:sp>
              <p:nvSpPr>
                <p:cNvPr id="50" name="Line 36">
                  <a:extLst>
                    <a:ext uri="{FF2B5EF4-FFF2-40B4-BE49-F238E27FC236}">
                      <a16:creationId xmlns:a16="http://schemas.microsoft.com/office/drawing/2014/main" xmlns="" id="{DD1CE1B9-68B8-45E7-9304-DC37E7A95BE4}"/>
                    </a:ext>
                  </a:extLst>
                </p:cNvPr>
                <p:cNvSpPr>
                  <a:spLocks noChangeShapeType="1"/>
                </p:cNvSpPr>
                <p:nvPr/>
              </p:nvSpPr>
              <p:spPr bwMode="auto">
                <a:xfrm flipV="1">
                  <a:off x="2880" y="1601"/>
                  <a:ext cx="168" cy="126"/>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37">
                  <a:extLst>
                    <a:ext uri="{FF2B5EF4-FFF2-40B4-BE49-F238E27FC236}">
                      <a16:creationId xmlns:a16="http://schemas.microsoft.com/office/drawing/2014/main" xmlns="" id="{BFEF442F-3428-4B93-A6D8-C108FFB1474C}"/>
                    </a:ext>
                  </a:extLst>
                </p:cNvPr>
                <p:cNvSpPr>
                  <a:spLocks noChangeShapeType="1"/>
                </p:cNvSpPr>
                <p:nvPr/>
              </p:nvSpPr>
              <p:spPr bwMode="auto">
                <a:xfrm flipV="1">
                  <a:off x="2756" y="1601"/>
                  <a:ext cx="168" cy="126"/>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8">
                  <a:extLst>
                    <a:ext uri="{FF2B5EF4-FFF2-40B4-BE49-F238E27FC236}">
                      <a16:creationId xmlns:a16="http://schemas.microsoft.com/office/drawing/2014/main" xmlns="" id="{8EB321B5-4C7A-428B-AC87-7D4EC45E21DE}"/>
                    </a:ext>
                  </a:extLst>
                </p:cNvPr>
                <p:cNvSpPr>
                  <a:spLocks noChangeShapeType="1"/>
                </p:cNvSpPr>
                <p:nvPr/>
              </p:nvSpPr>
              <p:spPr bwMode="auto">
                <a:xfrm flipV="1">
                  <a:off x="2634" y="1600"/>
                  <a:ext cx="169" cy="127"/>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39">
                  <a:extLst>
                    <a:ext uri="{FF2B5EF4-FFF2-40B4-BE49-F238E27FC236}">
                      <a16:creationId xmlns:a16="http://schemas.microsoft.com/office/drawing/2014/main" xmlns="" id="{F5744284-6F94-420F-AD8C-5F25213EBAD9}"/>
                    </a:ext>
                  </a:extLst>
                </p:cNvPr>
                <p:cNvSpPr>
                  <a:spLocks noChangeShapeType="1"/>
                </p:cNvSpPr>
                <p:nvPr/>
              </p:nvSpPr>
              <p:spPr bwMode="auto">
                <a:xfrm flipV="1">
                  <a:off x="2511" y="1600"/>
                  <a:ext cx="169" cy="127"/>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0">
                  <a:extLst>
                    <a:ext uri="{FF2B5EF4-FFF2-40B4-BE49-F238E27FC236}">
                      <a16:creationId xmlns:a16="http://schemas.microsoft.com/office/drawing/2014/main" xmlns="" id="{22A2B06E-8DA4-4663-B453-E2C59170B11D}"/>
                    </a:ext>
                  </a:extLst>
                </p:cNvPr>
                <p:cNvSpPr>
                  <a:spLocks noChangeShapeType="1"/>
                </p:cNvSpPr>
                <p:nvPr/>
              </p:nvSpPr>
              <p:spPr bwMode="auto">
                <a:xfrm flipV="1">
                  <a:off x="2372" y="1600"/>
                  <a:ext cx="170" cy="127"/>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1">
                  <a:extLst>
                    <a:ext uri="{FF2B5EF4-FFF2-40B4-BE49-F238E27FC236}">
                      <a16:creationId xmlns:a16="http://schemas.microsoft.com/office/drawing/2014/main" xmlns="" id="{21F79A8B-73F8-45CE-95F0-B6BB3B9413E3}"/>
                    </a:ext>
                  </a:extLst>
                </p:cNvPr>
                <p:cNvSpPr>
                  <a:spLocks noChangeShapeType="1"/>
                </p:cNvSpPr>
                <p:nvPr/>
              </p:nvSpPr>
              <p:spPr bwMode="auto">
                <a:xfrm flipH="1">
                  <a:off x="2934" y="1683"/>
                  <a:ext cx="130"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2">
                  <a:extLst>
                    <a:ext uri="{FF2B5EF4-FFF2-40B4-BE49-F238E27FC236}">
                      <a16:creationId xmlns:a16="http://schemas.microsoft.com/office/drawing/2014/main" xmlns="" id="{B5455496-509E-40F7-83FC-017817FF1BBE}"/>
                    </a:ext>
                  </a:extLst>
                </p:cNvPr>
                <p:cNvSpPr>
                  <a:spLocks noChangeShapeType="1"/>
                </p:cNvSpPr>
                <p:nvPr/>
              </p:nvSpPr>
              <p:spPr bwMode="auto">
                <a:xfrm flipH="1">
                  <a:off x="2854" y="1651"/>
                  <a:ext cx="131"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3">
                  <a:extLst>
                    <a:ext uri="{FF2B5EF4-FFF2-40B4-BE49-F238E27FC236}">
                      <a16:creationId xmlns:a16="http://schemas.microsoft.com/office/drawing/2014/main" xmlns="" id="{D3B8690B-1747-495F-B711-55008F046E90}"/>
                    </a:ext>
                  </a:extLst>
                </p:cNvPr>
                <p:cNvSpPr>
                  <a:spLocks noChangeShapeType="1"/>
                </p:cNvSpPr>
                <p:nvPr/>
              </p:nvSpPr>
              <p:spPr bwMode="auto">
                <a:xfrm flipH="1">
                  <a:off x="2697" y="1680"/>
                  <a:ext cx="119"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4">
                  <a:extLst>
                    <a:ext uri="{FF2B5EF4-FFF2-40B4-BE49-F238E27FC236}">
                      <a16:creationId xmlns:a16="http://schemas.microsoft.com/office/drawing/2014/main" xmlns="" id="{2D76EB7B-2AF4-4795-B385-B7A88249CF9A}"/>
                    </a:ext>
                  </a:extLst>
                </p:cNvPr>
                <p:cNvSpPr>
                  <a:spLocks noChangeShapeType="1"/>
                </p:cNvSpPr>
                <p:nvPr/>
              </p:nvSpPr>
              <p:spPr bwMode="auto">
                <a:xfrm flipH="1">
                  <a:off x="2617" y="1647"/>
                  <a:ext cx="115"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45">
                  <a:extLst>
                    <a:ext uri="{FF2B5EF4-FFF2-40B4-BE49-F238E27FC236}">
                      <a16:creationId xmlns:a16="http://schemas.microsoft.com/office/drawing/2014/main" xmlns="" id="{E6491F75-8205-4509-BCBC-B95C094ACFF6}"/>
                    </a:ext>
                  </a:extLst>
                </p:cNvPr>
                <p:cNvSpPr>
                  <a:spLocks noChangeShapeType="1"/>
                </p:cNvSpPr>
                <p:nvPr/>
              </p:nvSpPr>
              <p:spPr bwMode="auto">
                <a:xfrm flipH="1">
                  <a:off x="2438" y="1676"/>
                  <a:ext cx="131"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46">
                  <a:extLst>
                    <a:ext uri="{FF2B5EF4-FFF2-40B4-BE49-F238E27FC236}">
                      <a16:creationId xmlns:a16="http://schemas.microsoft.com/office/drawing/2014/main" xmlns="" id="{4493F547-AACC-4F65-9F50-B7065890940B}"/>
                    </a:ext>
                  </a:extLst>
                </p:cNvPr>
                <p:cNvSpPr>
                  <a:spLocks noChangeShapeType="1"/>
                </p:cNvSpPr>
                <p:nvPr/>
              </p:nvSpPr>
              <p:spPr bwMode="auto">
                <a:xfrm flipH="1">
                  <a:off x="2356" y="1644"/>
                  <a:ext cx="130"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12" name="Picture 47">
              <a:extLst>
                <a:ext uri="{FF2B5EF4-FFF2-40B4-BE49-F238E27FC236}">
                  <a16:creationId xmlns:a16="http://schemas.microsoft.com/office/drawing/2014/main" xmlns="" id="{287E7431-B98D-42FE-A041-35E020D8AD97}"/>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0" y="3509"/>
              <a:ext cx="1408" cy="1431"/>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3" name="Group 48">
              <a:extLst>
                <a:ext uri="{FF2B5EF4-FFF2-40B4-BE49-F238E27FC236}">
                  <a16:creationId xmlns:a16="http://schemas.microsoft.com/office/drawing/2014/main" xmlns="" id="{A496746C-9520-4B43-ABD4-F13FC2ED468B}"/>
                </a:ext>
              </a:extLst>
            </p:cNvPr>
            <p:cNvGrpSpPr>
              <a:grpSpLocks/>
            </p:cNvGrpSpPr>
            <p:nvPr/>
          </p:nvGrpSpPr>
          <p:grpSpPr bwMode="auto">
            <a:xfrm>
              <a:off x="4776" y="3781"/>
              <a:ext cx="1457" cy="725"/>
              <a:chOff x="5940" y="7212"/>
              <a:chExt cx="2515" cy="831"/>
            </a:xfrm>
          </p:grpSpPr>
          <p:graphicFrame>
            <p:nvGraphicFramePr>
              <p:cNvPr id="14" name="Object 49">
                <a:extLst>
                  <a:ext uri="{FF2B5EF4-FFF2-40B4-BE49-F238E27FC236}">
                    <a16:creationId xmlns:a16="http://schemas.microsoft.com/office/drawing/2014/main" xmlns="" id="{86488130-7DEA-4917-B0EA-BBBE0F1C4076}"/>
                  </a:ext>
                </a:extLst>
              </p:cNvPr>
              <p:cNvGraphicFramePr>
                <a:graphicFrameLocks noChangeAspect="1"/>
              </p:cNvGraphicFramePr>
              <p:nvPr/>
            </p:nvGraphicFramePr>
            <p:xfrm>
              <a:off x="5940" y="7212"/>
              <a:ext cx="554" cy="797"/>
            </p:xfrm>
            <a:graphic>
              <a:graphicData uri="http://schemas.openxmlformats.org/presentationml/2006/ole">
                <mc:AlternateContent xmlns:mc="http://schemas.openxmlformats.org/markup-compatibility/2006">
                  <mc:Choice xmlns:v="urn:schemas-microsoft-com:vml" Requires="v">
                    <p:oleObj spid="_x0000_s3103" r:id="rId6" imgW="352080" imgH="505800" progId="">
                      <p:embed/>
                    </p:oleObj>
                  </mc:Choice>
                  <mc:Fallback>
                    <p:oleObj r:id="rId6"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 y="7212"/>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0">
                <a:extLst>
                  <a:ext uri="{FF2B5EF4-FFF2-40B4-BE49-F238E27FC236}">
                    <a16:creationId xmlns:a16="http://schemas.microsoft.com/office/drawing/2014/main" xmlns="" id="{432F2FFA-7216-4856-841F-000A2C2266A8}"/>
                  </a:ext>
                </a:extLst>
              </p:cNvPr>
              <p:cNvGraphicFramePr>
                <a:graphicFrameLocks noChangeAspect="1"/>
              </p:cNvGraphicFramePr>
              <p:nvPr/>
            </p:nvGraphicFramePr>
            <p:xfrm>
              <a:off x="6300" y="7231"/>
              <a:ext cx="554" cy="797"/>
            </p:xfrm>
            <a:graphic>
              <a:graphicData uri="http://schemas.openxmlformats.org/presentationml/2006/ole">
                <mc:AlternateContent xmlns:mc="http://schemas.openxmlformats.org/markup-compatibility/2006">
                  <mc:Choice xmlns:v="urn:schemas-microsoft-com:vml" Requires="v">
                    <p:oleObj spid="_x0000_s3104" r:id="rId8" imgW="352080" imgH="505800" progId="">
                      <p:embed/>
                    </p:oleObj>
                  </mc:Choice>
                  <mc:Fallback>
                    <p:oleObj r:id="rId8"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 y="7231"/>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51">
                <a:extLst>
                  <a:ext uri="{FF2B5EF4-FFF2-40B4-BE49-F238E27FC236}">
                    <a16:creationId xmlns:a16="http://schemas.microsoft.com/office/drawing/2014/main" xmlns="" id="{350DE2E8-CAD7-4C7F-8A56-2D20CD21E409}"/>
                  </a:ext>
                </a:extLst>
              </p:cNvPr>
              <p:cNvGraphicFramePr>
                <a:graphicFrameLocks noChangeAspect="1"/>
              </p:cNvGraphicFramePr>
              <p:nvPr/>
            </p:nvGraphicFramePr>
            <p:xfrm>
              <a:off x="7901" y="7212"/>
              <a:ext cx="554" cy="797"/>
            </p:xfrm>
            <a:graphic>
              <a:graphicData uri="http://schemas.openxmlformats.org/presentationml/2006/ole">
                <mc:AlternateContent xmlns:mc="http://schemas.openxmlformats.org/markup-compatibility/2006">
                  <mc:Choice xmlns:v="urn:schemas-microsoft-com:vml" Requires="v">
                    <p:oleObj spid="_x0000_s3105" r:id="rId9" imgW="352080" imgH="505800" progId="">
                      <p:embed/>
                    </p:oleObj>
                  </mc:Choice>
                  <mc:Fallback>
                    <p:oleObj r:id="rId9"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1" y="7212"/>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2">
                <a:extLst>
                  <a:ext uri="{FF2B5EF4-FFF2-40B4-BE49-F238E27FC236}">
                    <a16:creationId xmlns:a16="http://schemas.microsoft.com/office/drawing/2014/main" xmlns="" id="{3B12A7EC-62F5-4914-A962-D3D1400DE1C0}"/>
                  </a:ext>
                </a:extLst>
              </p:cNvPr>
              <p:cNvGraphicFramePr>
                <a:graphicFrameLocks noChangeAspect="1"/>
              </p:cNvGraphicFramePr>
              <p:nvPr/>
            </p:nvGraphicFramePr>
            <p:xfrm>
              <a:off x="7481" y="7246"/>
              <a:ext cx="554" cy="797"/>
            </p:xfrm>
            <a:graphic>
              <a:graphicData uri="http://schemas.openxmlformats.org/presentationml/2006/ole">
                <mc:AlternateContent xmlns:mc="http://schemas.openxmlformats.org/markup-compatibility/2006">
                  <mc:Choice xmlns:v="urn:schemas-microsoft-com:vml" Requires="v">
                    <p:oleObj spid="_x0000_s3106" r:id="rId10" imgW="352080" imgH="505800" progId="">
                      <p:embed/>
                    </p:oleObj>
                  </mc:Choice>
                  <mc:Fallback>
                    <p:oleObj r:id="rId10"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1" y="7246"/>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3">
                <a:extLst>
                  <a:ext uri="{FF2B5EF4-FFF2-40B4-BE49-F238E27FC236}">
                    <a16:creationId xmlns:a16="http://schemas.microsoft.com/office/drawing/2014/main" xmlns="" id="{86140C84-4415-489C-9C9B-6297CE937590}"/>
                  </a:ext>
                </a:extLst>
              </p:cNvPr>
              <p:cNvGraphicFramePr>
                <a:graphicFrameLocks noChangeAspect="1"/>
              </p:cNvGraphicFramePr>
              <p:nvPr/>
            </p:nvGraphicFramePr>
            <p:xfrm>
              <a:off x="7121" y="7246"/>
              <a:ext cx="554" cy="797"/>
            </p:xfrm>
            <a:graphic>
              <a:graphicData uri="http://schemas.openxmlformats.org/presentationml/2006/ole">
                <mc:AlternateContent xmlns:mc="http://schemas.openxmlformats.org/markup-compatibility/2006">
                  <mc:Choice xmlns:v="urn:schemas-microsoft-com:vml" Requires="v">
                    <p:oleObj spid="_x0000_s3107" r:id="rId11" imgW="352080" imgH="505800" progId="">
                      <p:embed/>
                    </p:oleObj>
                  </mc:Choice>
                  <mc:Fallback>
                    <p:oleObj r:id="rId11"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1" y="7246"/>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54">
                <a:extLst>
                  <a:ext uri="{FF2B5EF4-FFF2-40B4-BE49-F238E27FC236}">
                    <a16:creationId xmlns:a16="http://schemas.microsoft.com/office/drawing/2014/main" xmlns="" id="{49F9F491-C2E7-4BEB-8DDC-8AFB24351799}"/>
                  </a:ext>
                </a:extLst>
              </p:cNvPr>
              <p:cNvGraphicFramePr>
                <a:graphicFrameLocks noChangeAspect="1"/>
              </p:cNvGraphicFramePr>
              <p:nvPr/>
            </p:nvGraphicFramePr>
            <p:xfrm>
              <a:off x="6761" y="7246"/>
              <a:ext cx="554" cy="797"/>
            </p:xfrm>
            <a:graphic>
              <a:graphicData uri="http://schemas.openxmlformats.org/presentationml/2006/ole">
                <mc:AlternateContent xmlns:mc="http://schemas.openxmlformats.org/markup-compatibility/2006">
                  <mc:Choice xmlns:v="urn:schemas-microsoft-com:vml" Requires="v">
                    <p:oleObj spid="_x0000_s3108" r:id="rId12" imgW="352080" imgH="505800" progId="">
                      <p:embed/>
                    </p:oleObj>
                  </mc:Choice>
                  <mc:Fallback>
                    <p:oleObj r:id="rId12"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1" y="7246"/>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9950067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250"/>
                                        <p:tgtEl>
                                          <p:spTgt spid="17"/>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250"/>
                                        <p:tgtEl>
                                          <p:spTgt spid="16"/>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anim calcmode="lin" valueType="num">
                                      <p:cBhvr>
                                        <p:cTn id="27" dur="500" fill="hold"/>
                                        <p:tgtEl>
                                          <p:spTgt spid="7"/>
                                        </p:tgtEl>
                                        <p:attrNameLst>
                                          <p:attrName>ppt_x</p:attrName>
                                        </p:attrNameLst>
                                      </p:cBhvr>
                                      <p:tavLst>
                                        <p:tav tm="0">
                                          <p:val>
                                            <p:strVal val="#ppt_x"/>
                                          </p:val>
                                        </p:tav>
                                        <p:tav tm="100000">
                                          <p:val>
                                            <p:strVal val="#ppt_x"/>
                                          </p:val>
                                        </p:tav>
                                      </p:tavLst>
                                    </p:anim>
                                    <p:anim calcmode="lin" valueType="num">
                                      <p:cBhvr>
                                        <p:cTn id="28" dur="5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Group 6">
            <a:extLst>
              <a:ext uri="{FF2B5EF4-FFF2-40B4-BE49-F238E27FC236}">
                <a16:creationId xmlns:a16="http://schemas.microsoft.com/office/drawing/2014/main" xmlns="" id="{1095D95A-0610-47C5-BDB3-5F78ED01A803}"/>
              </a:ext>
            </a:extLst>
          </p:cNvPr>
          <p:cNvGrpSpPr>
            <a:grpSpLocks/>
          </p:cNvGrpSpPr>
          <p:nvPr/>
        </p:nvGrpSpPr>
        <p:grpSpPr bwMode="auto">
          <a:xfrm>
            <a:off x="1183199" y="4004234"/>
            <a:ext cx="6362700" cy="2590800"/>
            <a:chOff x="3420" y="3000"/>
            <a:chExt cx="4426" cy="2062"/>
          </a:xfrm>
        </p:grpSpPr>
        <p:graphicFrame>
          <p:nvGraphicFramePr>
            <p:cNvPr id="7" name="Object 7">
              <a:extLst>
                <a:ext uri="{FF2B5EF4-FFF2-40B4-BE49-F238E27FC236}">
                  <a16:creationId xmlns:a16="http://schemas.microsoft.com/office/drawing/2014/main" xmlns="" id="{88519033-01F1-4FC6-8463-C81FA0F725F4}"/>
                </a:ext>
              </a:extLst>
            </p:cNvPr>
            <p:cNvGraphicFramePr>
              <a:graphicFrameLocks noChangeAspect="1"/>
            </p:cNvGraphicFramePr>
            <p:nvPr/>
          </p:nvGraphicFramePr>
          <p:xfrm>
            <a:off x="7020" y="3164"/>
            <a:ext cx="826" cy="1898"/>
          </p:xfrm>
          <a:graphic>
            <a:graphicData uri="http://schemas.openxmlformats.org/presentationml/2006/ole">
              <mc:AlternateContent xmlns:mc="http://schemas.openxmlformats.org/markup-compatibility/2006">
                <mc:Choice xmlns:v="urn:schemas-microsoft-com:vml" Requires="v">
                  <p:oleObj spid="_x0000_s2085" name="Picture2" r:id="rId3" imgW="905040" imgH="1380960" progId="Word.Picture.8">
                    <p:embed/>
                  </p:oleObj>
                </mc:Choice>
                <mc:Fallback>
                  <p:oleObj name="Picture2" r:id="rId3" imgW="905040" imgH="13809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 y="3164"/>
                          <a:ext cx="826" cy="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8">
              <a:extLst>
                <a:ext uri="{FF2B5EF4-FFF2-40B4-BE49-F238E27FC236}">
                  <a16:creationId xmlns:a16="http://schemas.microsoft.com/office/drawing/2014/main" xmlns="" id="{5A5D3C27-C7D9-46C2-A7D1-51AEFA3252CB}"/>
                </a:ext>
              </a:extLst>
            </p:cNvPr>
            <p:cNvSpPr>
              <a:spLocks noChangeShapeType="1"/>
            </p:cNvSpPr>
            <p:nvPr/>
          </p:nvSpPr>
          <p:spPr bwMode="auto">
            <a:xfrm>
              <a:off x="6473" y="4196"/>
              <a:ext cx="8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9">
              <a:extLst>
                <a:ext uri="{FF2B5EF4-FFF2-40B4-BE49-F238E27FC236}">
                  <a16:creationId xmlns:a16="http://schemas.microsoft.com/office/drawing/2014/main" xmlns="" id="{76627DCE-9C94-4CA5-A183-904449B1753E}"/>
                </a:ext>
              </a:extLst>
            </p:cNvPr>
            <p:cNvGrpSpPr>
              <a:grpSpLocks/>
            </p:cNvGrpSpPr>
            <p:nvPr/>
          </p:nvGrpSpPr>
          <p:grpSpPr bwMode="auto">
            <a:xfrm rot="-5400000">
              <a:off x="5362" y="3805"/>
              <a:ext cx="2036" cy="425"/>
              <a:chOff x="2241" y="1600"/>
              <a:chExt cx="933" cy="294"/>
            </a:xfrm>
          </p:grpSpPr>
          <p:sp>
            <p:nvSpPr>
              <p:cNvPr id="22" name="Freeform 10">
                <a:extLst>
                  <a:ext uri="{FF2B5EF4-FFF2-40B4-BE49-F238E27FC236}">
                    <a16:creationId xmlns:a16="http://schemas.microsoft.com/office/drawing/2014/main" xmlns="" id="{33C9F309-D7A6-49CD-BA92-C00FE8B81F9C}"/>
                  </a:ext>
                </a:extLst>
              </p:cNvPr>
              <p:cNvSpPr>
                <a:spLocks/>
              </p:cNvSpPr>
              <p:nvPr/>
            </p:nvSpPr>
            <p:spPr bwMode="auto">
              <a:xfrm>
                <a:off x="3003" y="1600"/>
                <a:ext cx="168" cy="293"/>
              </a:xfrm>
              <a:custGeom>
                <a:avLst/>
                <a:gdLst>
                  <a:gd name="T0" fmla="*/ 0 w 168"/>
                  <a:gd name="T1" fmla="*/ 293 h 293"/>
                  <a:gd name="T2" fmla="*/ 168 w 168"/>
                  <a:gd name="T3" fmla="*/ 166 h 293"/>
                  <a:gd name="T4" fmla="*/ 168 w 168"/>
                  <a:gd name="T5" fmla="*/ 0 h 293"/>
                  <a:gd name="T6" fmla="*/ 0 w 168"/>
                  <a:gd name="T7" fmla="*/ 125 h 293"/>
                  <a:gd name="T8" fmla="*/ 0 w 168"/>
                  <a:gd name="T9" fmla="*/ 293 h 293"/>
                </a:gdLst>
                <a:ahLst/>
                <a:cxnLst>
                  <a:cxn ang="0">
                    <a:pos x="T0" y="T1"/>
                  </a:cxn>
                  <a:cxn ang="0">
                    <a:pos x="T2" y="T3"/>
                  </a:cxn>
                  <a:cxn ang="0">
                    <a:pos x="T4" y="T5"/>
                  </a:cxn>
                  <a:cxn ang="0">
                    <a:pos x="T6" y="T7"/>
                  </a:cxn>
                  <a:cxn ang="0">
                    <a:pos x="T8" y="T9"/>
                  </a:cxn>
                </a:cxnLst>
                <a:rect l="0" t="0" r="r" b="b"/>
                <a:pathLst>
                  <a:path w="168" h="293">
                    <a:moveTo>
                      <a:pt x="0" y="293"/>
                    </a:moveTo>
                    <a:lnTo>
                      <a:pt x="168" y="166"/>
                    </a:lnTo>
                    <a:lnTo>
                      <a:pt x="168" y="0"/>
                    </a:lnTo>
                    <a:lnTo>
                      <a:pt x="0" y="125"/>
                    </a:lnTo>
                    <a:lnTo>
                      <a:pt x="0" y="293"/>
                    </a:lnTo>
                    <a:close/>
                  </a:path>
                </a:pathLst>
              </a:custGeom>
              <a:solidFill>
                <a:srgbClr val="7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1">
                <a:extLst>
                  <a:ext uri="{FF2B5EF4-FFF2-40B4-BE49-F238E27FC236}">
                    <a16:creationId xmlns:a16="http://schemas.microsoft.com/office/drawing/2014/main" xmlns="" id="{936ABBD0-FADE-4A33-B90A-D51A75FD9260}"/>
                  </a:ext>
                </a:extLst>
              </p:cNvPr>
              <p:cNvSpPr>
                <a:spLocks/>
              </p:cNvSpPr>
              <p:nvPr/>
            </p:nvSpPr>
            <p:spPr bwMode="auto">
              <a:xfrm>
                <a:off x="3009" y="1603"/>
                <a:ext cx="165" cy="291"/>
              </a:xfrm>
              <a:custGeom>
                <a:avLst/>
                <a:gdLst>
                  <a:gd name="T0" fmla="*/ 0 w 165"/>
                  <a:gd name="T1" fmla="*/ 291 h 291"/>
                  <a:gd name="T2" fmla="*/ 165 w 165"/>
                  <a:gd name="T3" fmla="*/ 167 h 291"/>
                  <a:gd name="T4" fmla="*/ 165 w 165"/>
                  <a:gd name="T5" fmla="*/ 0 h 291"/>
                  <a:gd name="T6" fmla="*/ 0 w 165"/>
                  <a:gd name="T7" fmla="*/ 124 h 291"/>
                  <a:gd name="T8" fmla="*/ 0 w 165"/>
                  <a:gd name="T9" fmla="*/ 291 h 291"/>
                </a:gdLst>
                <a:ahLst/>
                <a:cxnLst>
                  <a:cxn ang="0">
                    <a:pos x="T0" y="T1"/>
                  </a:cxn>
                  <a:cxn ang="0">
                    <a:pos x="T2" y="T3"/>
                  </a:cxn>
                  <a:cxn ang="0">
                    <a:pos x="T4" y="T5"/>
                  </a:cxn>
                  <a:cxn ang="0">
                    <a:pos x="T6" y="T7"/>
                  </a:cxn>
                  <a:cxn ang="0">
                    <a:pos x="T8" y="T9"/>
                  </a:cxn>
                </a:cxnLst>
                <a:rect l="0" t="0" r="r" b="b"/>
                <a:pathLst>
                  <a:path w="165" h="291">
                    <a:moveTo>
                      <a:pt x="0" y="291"/>
                    </a:moveTo>
                    <a:lnTo>
                      <a:pt x="165" y="167"/>
                    </a:lnTo>
                    <a:lnTo>
                      <a:pt x="165" y="0"/>
                    </a:lnTo>
                    <a:lnTo>
                      <a:pt x="0" y="124"/>
                    </a:lnTo>
                    <a:lnTo>
                      <a:pt x="0" y="291"/>
                    </a:lnTo>
                    <a:close/>
                  </a:path>
                </a:pathLst>
              </a:custGeom>
              <a:solidFill>
                <a:srgbClr val="770000"/>
              </a:solidFill>
              <a:ln w="17463">
                <a:solidFill>
                  <a:srgbClr val="8E8E8E"/>
                </a:solidFill>
                <a:prstDash val="solid"/>
                <a:round/>
                <a:headEnd/>
                <a:tailEnd/>
              </a:ln>
            </p:spPr>
            <p:txBody>
              <a:bodyPr/>
              <a:lstStyle/>
              <a:p>
                <a:endParaRPr lang="zh-CN" altLang="en-US"/>
              </a:p>
            </p:txBody>
          </p:sp>
          <p:sp>
            <p:nvSpPr>
              <p:cNvPr id="24" name="Line 12">
                <a:extLst>
                  <a:ext uri="{FF2B5EF4-FFF2-40B4-BE49-F238E27FC236}">
                    <a16:creationId xmlns:a16="http://schemas.microsoft.com/office/drawing/2014/main" xmlns="" id="{9D0A80D9-E3BC-4C33-8514-D42147DE7AD1}"/>
                  </a:ext>
                </a:extLst>
              </p:cNvPr>
              <p:cNvSpPr>
                <a:spLocks noChangeShapeType="1"/>
              </p:cNvSpPr>
              <p:nvPr/>
            </p:nvSpPr>
            <p:spPr bwMode="auto">
              <a:xfrm>
                <a:off x="3060" y="1680"/>
                <a:ext cx="1" cy="127"/>
              </a:xfrm>
              <a:prstGeom prst="line">
                <a:avLst/>
              </a:prstGeom>
              <a:noFill/>
              <a:ln w="17463">
                <a:solidFill>
                  <a:srgbClr val="8E8E8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3">
                <a:extLst>
                  <a:ext uri="{FF2B5EF4-FFF2-40B4-BE49-F238E27FC236}">
                    <a16:creationId xmlns:a16="http://schemas.microsoft.com/office/drawing/2014/main" xmlns="" id="{CF27608D-F53E-4F12-9107-CD7F756D13C6}"/>
                  </a:ext>
                </a:extLst>
              </p:cNvPr>
              <p:cNvSpPr>
                <a:spLocks noChangeShapeType="1"/>
              </p:cNvSpPr>
              <p:nvPr/>
            </p:nvSpPr>
            <p:spPr bwMode="auto">
              <a:xfrm flipV="1">
                <a:off x="3005" y="1717"/>
                <a:ext cx="169" cy="127"/>
              </a:xfrm>
              <a:prstGeom prst="line">
                <a:avLst/>
              </a:prstGeom>
              <a:noFill/>
              <a:ln w="22225">
                <a:solidFill>
                  <a:srgbClr val="8E8E8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4">
                <a:extLst>
                  <a:ext uri="{FF2B5EF4-FFF2-40B4-BE49-F238E27FC236}">
                    <a16:creationId xmlns:a16="http://schemas.microsoft.com/office/drawing/2014/main" xmlns="" id="{F2824A5C-29B8-486F-8CEA-065C7A1D93DA}"/>
                  </a:ext>
                </a:extLst>
              </p:cNvPr>
              <p:cNvSpPr>
                <a:spLocks noChangeShapeType="1"/>
              </p:cNvSpPr>
              <p:nvPr/>
            </p:nvSpPr>
            <p:spPr bwMode="auto">
              <a:xfrm flipV="1">
                <a:off x="3107" y="1764"/>
                <a:ext cx="1" cy="62"/>
              </a:xfrm>
              <a:prstGeom prst="line">
                <a:avLst/>
              </a:prstGeom>
              <a:noFill/>
              <a:ln w="17463">
                <a:solidFill>
                  <a:srgbClr val="8E8E8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Rectangle 15">
                <a:extLst>
                  <a:ext uri="{FF2B5EF4-FFF2-40B4-BE49-F238E27FC236}">
                    <a16:creationId xmlns:a16="http://schemas.microsoft.com/office/drawing/2014/main" xmlns="" id="{71B4E567-CE35-4167-AD79-E0C93D7065B8}"/>
                  </a:ext>
                </a:extLst>
              </p:cNvPr>
              <p:cNvSpPr>
                <a:spLocks noChangeArrowheads="1"/>
              </p:cNvSpPr>
              <p:nvPr/>
            </p:nvSpPr>
            <p:spPr bwMode="auto">
              <a:xfrm>
                <a:off x="2881" y="1722"/>
                <a:ext cx="122"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Rectangle 16">
                <a:extLst>
                  <a:ext uri="{FF2B5EF4-FFF2-40B4-BE49-F238E27FC236}">
                    <a16:creationId xmlns:a16="http://schemas.microsoft.com/office/drawing/2014/main" xmlns="" id="{2592624D-2EA3-489C-B391-19F977448DD2}"/>
                  </a:ext>
                </a:extLst>
              </p:cNvPr>
              <p:cNvSpPr>
                <a:spLocks noChangeArrowheads="1"/>
              </p:cNvSpPr>
              <p:nvPr/>
            </p:nvSpPr>
            <p:spPr bwMode="auto">
              <a:xfrm>
                <a:off x="2889" y="1730"/>
                <a:ext cx="115"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29" name="Rectangle 17">
                <a:extLst>
                  <a:ext uri="{FF2B5EF4-FFF2-40B4-BE49-F238E27FC236}">
                    <a16:creationId xmlns:a16="http://schemas.microsoft.com/office/drawing/2014/main" xmlns="" id="{D8E4501B-8530-4B6C-9B75-2772D4485C27}"/>
                  </a:ext>
                </a:extLst>
              </p:cNvPr>
              <p:cNvSpPr>
                <a:spLocks noChangeArrowheads="1"/>
              </p:cNvSpPr>
              <p:nvPr/>
            </p:nvSpPr>
            <p:spPr bwMode="auto">
              <a:xfrm>
                <a:off x="2752" y="1722"/>
                <a:ext cx="129"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18">
                <a:extLst>
                  <a:ext uri="{FF2B5EF4-FFF2-40B4-BE49-F238E27FC236}">
                    <a16:creationId xmlns:a16="http://schemas.microsoft.com/office/drawing/2014/main" xmlns="" id="{79C36B68-866B-4EBC-85E2-9FDB09CBFFE8}"/>
                  </a:ext>
                </a:extLst>
              </p:cNvPr>
              <p:cNvSpPr>
                <a:spLocks noChangeArrowheads="1"/>
              </p:cNvSpPr>
              <p:nvPr/>
            </p:nvSpPr>
            <p:spPr bwMode="auto">
              <a:xfrm>
                <a:off x="2760" y="1730"/>
                <a:ext cx="119"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1" name="Rectangle 19">
                <a:extLst>
                  <a:ext uri="{FF2B5EF4-FFF2-40B4-BE49-F238E27FC236}">
                    <a16:creationId xmlns:a16="http://schemas.microsoft.com/office/drawing/2014/main" xmlns="" id="{7C2FE93D-29A6-4CDD-B79F-2A9F61C7D263}"/>
                  </a:ext>
                </a:extLst>
              </p:cNvPr>
              <p:cNvSpPr>
                <a:spLocks noChangeArrowheads="1"/>
              </p:cNvSpPr>
              <p:nvPr/>
            </p:nvSpPr>
            <p:spPr bwMode="auto">
              <a:xfrm>
                <a:off x="2625" y="1722"/>
                <a:ext cx="127"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Rectangle 20">
                <a:extLst>
                  <a:ext uri="{FF2B5EF4-FFF2-40B4-BE49-F238E27FC236}">
                    <a16:creationId xmlns:a16="http://schemas.microsoft.com/office/drawing/2014/main" xmlns="" id="{9573B0E4-9E15-4345-B293-24D1D1916CA7}"/>
                  </a:ext>
                </a:extLst>
              </p:cNvPr>
              <p:cNvSpPr>
                <a:spLocks noChangeArrowheads="1"/>
              </p:cNvSpPr>
              <p:nvPr/>
            </p:nvSpPr>
            <p:spPr bwMode="auto">
              <a:xfrm>
                <a:off x="2633" y="1730"/>
                <a:ext cx="117"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3" name="Rectangle 21">
                <a:extLst>
                  <a:ext uri="{FF2B5EF4-FFF2-40B4-BE49-F238E27FC236}">
                    <a16:creationId xmlns:a16="http://schemas.microsoft.com/office/drawing/2014/main" xmlns="" id="{7C998DC5-3683-4A55-9FA3-AD21E2AD5042}"/>
                  </a:ext>
                </a:extLst>
              </p:cNvPr>
              <p:cNvSpPr>
                <a:spLocks noChangeArrowheads="1"/>
              </p:cNvSpPr>
              <p:nvPr/>
            </p:nvSpPr>
            <p:spPr bwMode="auto">
              <a:xfrm>
                <a:off x="2499" y="1722"/>
                <a:ext cx="126"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Rectangle 22">
                <a:extLst>
                  <a:ext uri="{FF2B5EF4-FFF2-40B4-BE49-F238E27FC236}">
                    <a16:creationId xmlns:a16="http://schemas.microsoft.com/office/drawing/2014/main" xmlns="" id="{AEA1F5EC-D83B-46AE-A187-25CDCFEFA437}"/>
                  </a:ext>
                </a:extLst>
              </p:cNvPr>
              <p:cNvSpPr>
                <a:spLocks noChangeArrowheads="1"/>
              </p:cNvSpPr>
              <p:nvPr/>
            </p:nvSpPr>
            <p:spPr bwMode="auto">
              <a:xfrm>
                <a:off x="2507" y="1730"/>
                <a:ext cx="116"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5" name="Rectangle 23">
                <a:extLst>
                  <a:ext uri="{FF2B5EF4-FFF2-40B4-BE49-F238E27FC236}">
                    <a16:creationId xmlns:a16="http://schemas.microsoft.com/office/drawing/2014/main" xmlns="" id="{F193FAAB-7C81-4DFC-ABE4-56167F3BC772}"/>
                  </a:ext>
                </a:extLst>
              </p:cNvPr>
              <p:cNvSpPr>
                <a:spLocks noChangeArrowheads="1"/>
              </p:cNvSpPr>
              <p:nvPr/>
            </p:nvSpPr>
            <p:spPr bwMode="auto">
              <a:xfrm>
                <a:off x="2371" y="1722"/>
                <a:ext cx="128"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Rectangle 24">
                <a:extLst>
                  <a:ext uri="{FF2B5EF4-FFF2-40B4-BE49-F238E27FC236}">
                    <a16:creationId xmlns:a16="http://schemas.microsoft.com/office/drawing/2014/main" xmlns="" id="{A98FE54F-3A22-4C89-A0E4-2CD738B7B291}"/>
                  </a:ext>
                </a:extLst>
              </p:cNvPr>
              <p:cNvSpPr>
                <a:spLocks noChangeArrowheads="1"/>
              </p:cNvSpPr>
              <p:nvPr/>
            </p:nvSpPr>
            <p:spPr bwMode="auto">
              <a:xfrm>
                <a:off x="2380" y="1730"/>
                <a:ext cx="117"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7" name="Rectangle 25">
                <a:extLst>
                  <a:ext uri="{FF2B5EF4-FFF2-40B4-BE49-F238E27FC236}">
                    <a16:creationId xmlns:a16="http://schemas.microsoft.com/office/drawing/2014/main" xmlns="" id="{F99C3608-DE5F-4AFA-BE86-7C3178B2E99D}"/>
                  </a:ext>
                </a:extLst>
              </p:cNvPr>
              <p:cNvSpPr>
                <a:spLocks noChangeArrowheads="1"/>
              </p:cNvSpPr>
              <p:nvPr/>
            </p:nvSpPr>
            <p:spPr bwMode="auto">
              <a:xfrm>
                <a:off x="2241" y="1722"/>
                <a:ext cx="130" cy="171"/>
              </a:xfrm>
              <a:prstGeom prst="rect">
                <a:avLst/>
              </a:prstGeom>
              <a:solidFill>
                <a:srgbClr val="AA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Rectangle 26">
                <a:extLst>
                  <a:ext uri="{FF2B5EF4-FFF2-40B4-BE49-F238E27FC236}">
                    <a16:creationId xmlns:a16="http://schemas.microsoft.com/office/drawing/2014/main" xmlns="" id="{E26A45D2-C3AB-47B3-8BBB-DC0224A7B27D}"/>
                  </a:ext>
                </a:extLst>
              </p:cNvPr>
              <p:cNvSpPr>
                <a:spLocks noChangeArrowheads="1"/>
              </p:cNvSpPr>
              <p:nvPr/>
            </p:nvSpPr>
            <p:spPr bwMode="auto">
              <a:xfrm>
                <a:off x="2249" y="1730"/>
                <a:ext cx="121" cy="159"/>
              </a:xfrm>
              <a:prstGeom prst="rect">
                <a:avLst/>
              </a:prstGeom>
              <a:solidFill>
                <a:srgbClr val="AA0000"/>
              </a:solidFill>
              <a:ln w="17463">
                <a:solidFill>
                  <a:srgbClr val="C7C7C7"/>
                </a:solidFill>
                <a:miter lim="800000"/>
                <a:headEnd/>
                <a:tailEnd/>
              </a:ln>
            </p:spPr>
            <p:txBody>
              <a:bodyPr/>
              <a:lstStyle/>
              <a:p>
                <a:endParaRPr lang="zh-CN" altLang="en-US"/>
              </a:p>
            </p:txBody>
          </p:sp>
          <p:sp>
            <p:nvSpPr>
              <p:cNvPr id="39" name="Line 27">
                <a:extLst>
                  <a:ext uri="{FF2B5EF4-FFF2-40B4-BE49-F238E27FC236}">
                    <a16:creationId xmlns:a16="http://schemas.microsoft.com/office/drawing/2014/main" xmlns="" id="{F318B167-1EC3-400C-9CA6-30599AB3437A}"/>
                  </a:ext>
                </a:extLst>
              </p:cNvPr>
              <p:cNvSpPr>
                <a:spLocks noChangeShapeType="1"/>
              </p:cNvSpPr>
              <p:nvPr/>
            </p:nvSpPr>
            <p:spPr bwMode="auto">
              <a:xfrm flipH="1">
                <a:off x="2884" y="1838"/>
                <a:ext cx="125"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8">
                <a:extLst>
                  <a:ext uri="{FF2B5EF4-FFF2-40B4-BE49-F238E27FC236}">
                    <a16:creationId xmlns:a16="http://schemas.microsoft.com/office/drawing/2014/main" xmlns="" id="{E46B6637-92BD-4E2F-A926-E1A579EC867D}"/>
                  </a:ext>
                </a:extLst>
              </p:cNvPr>
              <p:cNvSpPr>
                <a:spLocks noChangeShapeType="1"/>
              </p:cNvSpPr>
              <p:nvPr/>
            </p:nvSpPr>
            <p:spPr bwMode="auto">
              <a:xfrm flipH="1">
                <a:off x="2758" y="1782"/>
                <a:ext cx="126"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29">
                <a:extLst>
                  <a:ext uri="{FF2B5EF4-FFF2-40B4-BE49-F238E27FC236}">
                    <a16:creationId xmlns:a16="http://schemas.microsoft.com/office/drawing/2014/main" xmlns="" id="{A79A5E71-B1A8-467C-A8DA-E3B9A2C4A1A5}"/>
                  </a:ext>
                </a:extLst>
              </p:cNvPr>
              <p:cNvSpPr>
                <a:spLocks noChangeShapeType="1"/>
              </p:cNvSpPr>
              <p:nvPr/>
            </p:nvSpPr>
            <p:spPr bwMode="auto">
              <a:xfrm flipH="1">
                <a:off x="2628" y="1838"/>
                <a:ext cx="127"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0">
                <a:extLst>
                  <a:ext uri="{FF2B5EF4-FFF2-40B4-BE49-F238E27FC236}">
                    <a16:creationId xmlns:a16="http://schemas.microsoft.com/office/drawing/2014/main" xmlns="" id="{3FDF5905-6E0C-4203-B057-F885728F5290}"/>
                  </a:ext>
                </a:extLst>
              </p:cNvPr>
              <p:cNvSpPr>
                <a:spLocks noChangeShapeType="1"/>
              </p:cNvSpPr>
              <p:nvPr/>
            </p:nvSpPr>
            <p:spPr bwMode="auto">
              <a:xfrm flipH="1">
                <a:off x="2507" y="1782"/>
                <a:ext cx="121"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1">
                <a:extLst>
                  <a:ext uri="{FF2B5EF4-FFF2-40B4-BE49-F238E27FC236}">
                    <a16:creationId xmlns:a16="http://schemas.microsoft.com/office/drawing/2014/main" xmlns="" id="{CD06BD1D-950C-42DA-9814-E99EB264BC27}"/>
                  </a:ext>
                </a:extLst>
              </p:cNvPr>
              <p:cNvSpPr>
                <a:spLocks noChangeShapeType="1"/>
              </p:cNvSpPr>
              <p:nvPr/>
            </p:nvSpPr>
            <p:spPr bwMode="auto">
              <a:xfrm flipH="1">
                <a:off x="2375" y="1838"/>
                <a:ext cx="124"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2">
                <a:extLst>
                  <a:ext uri="{FF2B5EF4-FFF2-40B4-BE49-F238E27FC236}">
                    <a16:creationId xmlns:a16="http://schemas.microsoft.com/office/drawing/2014/main" xmlns="" id="{766731D2-9D02-4211-95AB-045053B90456}"/>
                  </a:ext>
                </a:extLst>
              </p:cNvPr>
              <p:cNvSpPr>
                <a:spLocks noChangeShapeType="1"/>
              </p:cNvSpPr>
              <p:nvPr/>
            </p:nvSpPr>
            <p:spPr bwMode="auto">
              <a:xfrm flipH="1">
                <a:off x="2249" y="1782"/>
                <a:ext cx="126" cy="1"/>
              </a:xfrm>
              <a:prstGeom prst="line">
                <a:avLst/>
              </a:prstGeom>
              <a:noFill/>
              <a:ln w="17463">
                <a:solidFill>
                  <a:srgbClr val="C7C7C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33">
                <a:extLst>
                  <a:ext uri="{FF2B5EF4-FFF2-40B4-BE49-F238E27FC236}">
                    <a16:creationId xmlns:a16="http://schemas.microsoft.com/office/drawing/2014/main" xmlns="" id="{3B64F0D0-DF15-49A7-97D5-2973E74B63E0}"/>
                  </a:ext>
                </a:extLst>
              </p:cNvPr>
              <p:cNvSpPr>
                <a:spLocks/>
              </p:cNvSpPr>
              <p:nvPr/>
            </p:nvSpPr>
            <p:spPr bwMode="auto">
              <a:xfrm>
                <a:off x="2241" y="1600"/>
                <a:ext cx="927" cy="122"/>
              </a:xfrm>
              <a:custGeom>
                <a:avLst/>
                <a:gdLst>
                  <a:gd name="T0" fmla="*/ 762 w 927"/>
                  <a:gd name="T1" fmla="*/ 122 h 122"/>
                  <a:gd name="T2" fmla="*/ 927 w 927"/>
                  <a:gd name="T3" fmla="*/ 0 h 122"/>
                  <a:gd name="T4" fmla="*/ 162 w 927"/>
                  <a:gd name="T5" fmla="*/ 0 h 122"/>
                  <a:gd name="T6" fmla="*/ 0 w 927"/>
                  <a:gd name="T7" fmla="*/ 122 h 122"/>
                  <a:gd name="T8" fmla="*/ 762 w 927"/>
                  <a:gd name="T9" fmla="*/ 122 h 122"/>
                </a:gdLst>
                <a:ahLst/>
                <a:cxnLst>
                  <a:cxn ang="0">
                    <a:pos x="T0" y="T1"/>
                  </a:cxn>
                  <a:cxn ang="0">
                    <a:pos x="T2" y="T3"/>
                  </a:cxn>
                  <a:cxn ang="0">
                    <a:pos x="T4" y="T5"/>
                  </a:cxn>
                  <a:cxn ang="0">
                    <a:pos x="T6" y="T7"/>
                  </a:cxn>
                  <a:cxn ang="0">
                    <a:pos x="T8" y="T9"/>
                  </a:cxn>
                </a:cxnLst>
                <a:rect l="0" t="0" r="r" b="b"/>
                <a:pathLst>
                  <a:path w="927" h="122">
                    <a:moveTo>
                      <a:pt x="762" y="122"/>
                    </a:moveTo>
                    <a:lnTo>
                      <a:pt x="927" y="0"/>
                    </a:lnTo>
                    <a:lnTo>
                      <a:pt x="162" y="0"/>
                    </a:lnTo>
                    <a:lnTo>
                      <a:pt x="0" y="122"/>
                    </a:lnTo>
                    <a:lnTo>
                      <a:pt x="762" y="122"/>
                    </a:lnTo>
                    <a:close/>
                  </a:path>
                </a:pathLst>
              </a:custGeom>
              <a:solidFill>
                <a:srgbClr val="FF55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34">
                <a:extLst>
                  <a:ext uri="{FF2B5EF4-FFF2-40B4-BE49-F238E27FC236}">
                    <a16:creationId xmlns:a16="http://schemas.microsoft.com/office/drawing/2014/main" xmlns="" id="{343ADE0F-5D79-4C78-A51F-01D6390E8705}"/>
                  </a:ext>
                </a:extLst>
              </p:cNvPr>
              <p:cNvSpPr>
                <a:spLocks/>
              </p:cNvSpPr>
              <p:nvPr/>
            </p:nvSpPr>
            <p:spPr bwMode="auto">
              <a:xfrm>
                <a:off x="2244" y="1603"/>
                <a:ext cx="927" cy="122"/>
              </a:xfrm>
              <a:custGeom>
                <a:avLst/>
                <a:gdLst>
                  <a:gd name="T0" fmla="*/ 765 w 927"/>
                  <a:gd name="T1" fmla="*/ 122 h 122"/>
                  <a:gd name="T2" fmla="*/ 927 w 927"/>
                  <a:gd name="T3" fmla="*/ 0 h 122"/>
                  <a:gd name="T4" fmla="*/ 163 w 927"/>
                  <a:gd name="T5" fmla="*/ 0 h 122"/>
                  <a:gd name="T6" fmla="*/ 0 w 927"/>
                  <a:gd name="T7" fmla="*/ 122 h 122"/>
                  <a:gd name="T8" fmla="*/ 765 w 927"/>
                  <a:gd name="T9" fmla="*/ 122 h 122"/>
                </a:gdLst>
                <a:ahLst/>
                <a:cxnLst>
                  <a:cxn ang="0">
                    <a:pos x="T0" y="T1"/>
                  </a:cxn>
                  <a:cxn ang="0">
                    <a:pos x="T2" y="T3"/>
                  </a:cxn>
                  <a:cxn ang="0">
                    <a:pos x="T4" y="T5"/>
                  </a:cxn>
                  <a:cxn ang="0">
                    <a:pos x="T6" y="T7"/>
                  </a:cxn>
                  <a:cxn ang="0">
                    <a:pos x="T8" y="T9"/>
                  </a:cxn>
                </a:cxnLst>
                <a:rect l="0" t="0" r="r" b="b"/>
                <a:pathLst>
                  <a:path w="927" h="122">
                    <a:moveTo>
                      <a:pt x="765" y="122"/>
                    </a:moveTo>
                    <a:lnTo>
                      <a:pt x="927" y="0"/>
                    </a:lnTo>
                    <a:lnTo>
                      <a:pt x="163" y="0"/>
                    </a:lnTo>
                    <a:lnTo>
                      <a:pt x="0" y="122"/>
                    </a:lnTo>
                    <a:lnTo>
                      <a:pt x="765" y="122"/>
                    </a:lnTo>
                    <a:close/>
                  </a:path>
                </a:pathLst>
              </a:custGeom>
              <a:solidFill>
                <a:srgbClr val="FF555D"/>
              </a:solidFill>
              <a:ln w="17463">
                <a:solidFill>
                  <a:srgbClr val="E7EDED"/>
                </a:solidFill>
                <a:prstDash val="solid"/>
                <a:round/>
                <a:headEnd/>
                <a:tailEnd/>
              </a:ln>
            </p:spPr>
            <p:txBody>
              <a:bodyPr/>
              <a:lstStyle/>
              <a:p>
                <a:endParaRPr lang="zh-CN" altLang="en-US"/>
              </a:p>
            </p:txBody>
          </p:sp>
          <p:grpSp>
            <p:nvGrpSpPr>
              <p:cNvPr id="47" name="Group 35">
                <a:extLst>
                  <a:ext uri="{FF2B5EF4-FFF2-40B4-BE49-F238E27FC236}">
                    <a16:creationId xmlns:a16="http://schemas.microsoft.com/office/drawing/2014/main" xmlns="" id="{34EA26E4-F591-444B-B988-9FCD5B52B0F7}"/>
                  </a:ext>
                </a:extLst>
              </p:cNvPr>
              <p:cNvGrpSpPr>
                <a:grpSpLocks/>
              </p:cNvGrpSpPr>
              <p:nvPr/>
            </p:nvGrpSpPr>
            <p:grpSpPr bwMode="auto">
              <a:xfrm>
                <a:off x="2356" y="1600"/>
                <a:ext cx="708" cy="127"/>
                <a:chOff x="2356" y="1600"/>
                <a:chExt cx="708" cy="127"/>
              </a:xfrm>
            </p:grpSpPr>
            <p:sp>
              <p:nvSpPr>
                <p:cNvPr id="48" name="Line 36">
                  <a:extLst>
                    <a:ext uri="{FF2B5EF4-FFF2-40B4-BE49-F238E27FC236}">
                      <a16:creationId xmlns:a16="http://schemas.microsoft.com/office/drawing/2014/main" xmlns="" id="{0723A573-88F0-4FD6-B831-A597DD0E229C}"/>
                    </a:ext>
                  </a:extLst>
                </p:cNvPr>
                <p:cNvSpPr>
                  <a:spLocks noChangeShapeType="1"/>
                </p:cNvSpPr>
                <p:nvPr/>
              </p:nvSpPr>
              <p:spPr bwMode="auto">
                <a:xfrm flipV="1">
                  <a:off x="2880" y="1601"/>
                  <a:ext cx="168" cy="126"/>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37">
                  <a:extLst>
                    <a:ext uri="{FF2B5EF4-FFF2-40B4-BE49-F238E27FC236}">
                      <a16:creationId xmlns:a16="http://schemas.microsoft.com/office/drawing/2014/main" xmlns="" id="{BEF5D0FF-6784-4B96-A8F2-AB4685D78500}"/>
                    </a:ext>
                  </a:extLst>
                </p:cNvPr>
                <p:cNvSpPr>
                  <a:spLocks noChangeShapeType="1"/>
                </p:cNvSpPr>
                <p:nvPr/>
              </p:nvSpPr>
              <p:spPr bwMode="auto">
                <a:xfrm flipV="1">
                  <a:off x="2756" y="1601"/>
                  <a:ext cx="168" cy="126"/>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38">
                  <a:extLst>
                    <a:ext uri="{FF2B5EF4-FFF2-40B4-BE49-F238E27FC236}">
                      <a16:creationId xmlns:a16="http://schemas.microsoft.com/office/drawing/2014/main" xmlns="" id="{8C93AC86-1221-46A9-BD5B-2F4908D4F2FB}"/>
                    </a:ext>
                  </a:extLst>
                </p:cNvPr>
                <p:cNvSpPr>
                  <a:spLocks noChangeShapeType="1"/>
                </p:cNvSpPr>
                <p:nvPr/>
              </p:nvSpPr>
              <p:spPr bwMode="auto">
                <a:xfrm flipV="1">
                  <a:off x="2634" y="1600"/>
                  <a:ext cx="169" cy="127"/>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39">
                  <a:extLst>
                    <a:ext uri="{FF2B5EF4-FFF2-40B4-BE49-F238E27FC236}">
                      <a16:creationId xmlns:a16="http://schemas.microsoft.com/office/drawing/2014/main" xmlns="" id="{038AD28D-FB79-446C-B7D0-1DC974E0651E}"/>
                    </a:ext>
                  </a:extLst>
                </p:cNvPr>
                <p:cNvSpPr>
                  <a:spLocks noChangeShapeType="1"/>
                </p:cNvSpPr>
                <p:nvPr/>
              </p:nvSpPr>
              <p:spPr bwMode="auto">
                <a:xfrm flipV="1">
                  <a:off x="2511" y="1600"/>
                  <a:ext cx="169" cy="127"/>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0">
                  <a:extLst>
                    <a:ext uri="{FF2B5EF4-FFF2-40B4-BE49-F238E27FC236}">
                      <a16:creationId xmlns:a16="http://schemas.microsoft.com/office/drawing/2014/main" xmlns="" id="{5380095A-1BB6-4C4B-A278-772EE17FBF66}"/>
                    </a:ext>
                  </a:extLst>
                </p:cNvPr>
                <p:cNvSpPr>
                  <a:spLocks noChangeShapeType="1"/>
                </p:cNvSpPr>
                <p:nvPr/>
              </p:nvSpPr>
              <p:spPr bwMode="auto">
                <a:xfrm flipV="1">
                  <a:off x="2372" y="1600"/>
                  <a:ext cx="170" cy="127"/>
                </a:xfrm>
                <a:prstGeom prst="line">
                  <a:avLst/>
                </a:prstGeom>
                <a:noFill/>
                <a:ln w="22225">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1">
                  <a:extLst>
                    <a:ext uri="{FF2B5EF4-FFF2-40B4-BE49-F238E27FC236}">
                      <a16:creationId xmlns:a16="http://schemas.microsoft.com/office/drawing/2014/main" xmlns="" id="{3B73E8B6-B443-4058-B22E-0F0EC821F529}"/>
                    </a:ext>
                  </a:extLst>
                </p:cNvPr>
                <p:cNvSpPr>
                  <a:spLocks noChangeShapeType="1"/>
                </p:cNvSpPr>
                <p:nvPr/>
              </p:nvSpPr>
              <p:spPr bwMode="auto">
                <a:xfrm flipH="1">
                  <a:off x="2934" y="1683"/>
                  <a:ext cx="130"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2">
                  <a:extLst>
                    <a:ext uri="{FF2B5EF4-FFF2-40B4-BE49-F238E27FC236}">
                      <a16:creationId xmlns:a16="http://schemas.microsoft.com/office/drawing/2014/main" xmlns="" id="{8AC4D3F7-099B-4996-A49D-CFCDFF1B61C1}"/>
                    </a:ext>
                  </a:extLst>
                </p:cNvPr>
                <p:cNvSpPr>
                  <a:spLocks noChangeShapeType="1"/>
                </p:cNvSpPr>
                <p:nvPr/>
              </p:nvSpPr>
              <p:spPr bwMode="auto">
                <a:xfrm flipH="1">
                  <a:off x="2854" y="1651"/>
                  <a:ext cx="131"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3">
                  <a:extLst>
                    <a:ext uri="{FF2B5EF4-FFF2-40B4-BE49-F238E27FC236}">
                      <a16:creationId xmlns:a16="http://schemas.microsoft.com/office/drawing/2014/main" xmlns="" id="{76607780-B08E-47D3-8515-F22CE73BB0FB}"/>
                    </a:ext>
                  </a:extLst>
                </p:cNvPr>
                <p:cNvSpPr>
                  <a:spLocks noChangeShapeType="1"/>
                </p:cNvSpPr>
                <p:nvPr/>
              </p:nvSpPr>
              <p:spPr bwMode="auto">
                <a:xfrm flipH="1">
                  <a:off x="2697" y="1680"/>
                  <a:ext cx="119"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4">
                  <a:extLst>
                    <a:ext uri="{FF2B5EF4-FFF2-40B4-BE49-F238E27FC236}">
                      <a16:creationId xmlns:a16="http://schemas.microsoft.com/office/drawing/2014/main" xmlns="" id="{E1067674-ECD9-4E58-BBE7-1314DC89AA81}"/>
                    </a:ext>
                  </a:extLst>
                </p:cNvPr>
                <p:cNvSpPr>
                  <a:spLocks noChangeShapeType="1"/>
                </p:cNvSpPr>
                <p:nvPr/>
              </p:nvSpPr>
              <p:spPr bwMode="auto">
                <a:xfrm flipH="1">
                  <a:off x="2617" y="1647"/>
                  <a:ext cx="115"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5">
                  <a:extLst>
                    <a:ext uri="{FF2B5EF4-FFF2-40B4-BE49-F238E27FC236}">
                      <a16:creationId xmlns:a16="http://schemas.microsoft.com/office/drawing/2014/main" xmlns="" id="{F88BA8B8-FB8E-49BA-A6F1-C59D662A9B6D}"/>
                    </a:ext>
                  </a:extLst>
                </p:cNvPr>
                <p:cNvSpPr>
                  <a:spLocks noChangeShapeType="1"/>
                </p:cNvSpPr>
                <p:nvPr/>
              </p:nvSpPr>
              <p:spPr bwMode="auto">
                <a:xfrm flipH="1">
                  <a:off x="2438" y="1676"/>
                  <a:ext cx="131"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6">
                  <a:extLst>
                    <a:ext uri="{FF2B5EF4-FFF2-40B4-BE49-F238E27FC236}">
                      <a16:creationId xmlns:a16="http://schemas.microsoft.com/office/drawing/2014/main" xmlns="" id="{92B85D1F-04BF-4CDE-A974-C42F833D3532}"/>
                    </a:ext>
                  </a:extLst>
                </p:cNvPr>
                <p:cNvSpPr>
                  <a:spLocks noChangeShapeType="1"/>
                </p:cNvSpPr>
                <p:nvPr/>
              </p:nvSpPr>
              <p:spPr bwMode="auto">
                <a:xfrm flipH="1">
                  <a:off x="2356" y="1644"/>
                  <a:ext cx="130" cy="1"/>
                </a:xfrm>
                <a:prstGeom prst="line">
                  <a:avLst/>
                </a:prstGeom>
                <a:noFill/>
                <a:ln w="17463">
                  <a:solidFill>
                    <a:srgbClr val="E3E3E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10" name="Picture 47">
              <a:extLst>
                <a:ext uri="{FF2B5EF4-FFF2-40B4-BE49-F238E27FC236}">
                  <a16:creationId xmlns:a16="http://schemas.microsoft.com/office/drawing/2014/main" xmlns="" id="{16AF7140-72C5-42A7-AEB4-33D62753A86F}"/>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0" y="3509"/>
              <a:ext cx="1408" cy="1431"/>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1" name="Group 48">
              <a:extLst>
                <a:ext uri="{FF2B5EF4-FFF2-40B4-BE49-F238E27FC236}">
                  <a16:creationId xmlns:a16="http://schemas.microsoft.com/office/drawing/2014/main" xmlns="" id="{D999A6F3-94E3-4801-A799-AB1B5029417A}"/>
                </a:ext>
              </a:extLst>
            </p:cNvPr>
            <p:cNvGrpSpPr>
              <a:grpSpLocks/>
            </p:cNvGrpSpPr>
            <p:nvPr/>
          </p:nvGrpSpPr>
          <p:grpSpPr bwMode="auto">
            <a:xfrm>
              <a:off x="4776" y="3781"/>
              <a:ext cx="1457" cy="725"/>
              <a:chOff x="5940" y="7212"/>
              <a:chExt cx="2515" cy="831"/>
            </a:xfrm>
          </p:grpSpPr>
          <p:graphicFrame>
            <p:nvGraphicFramePr>
              <p:cNvPr id="12" name="Object 49">
                <a:extLst>
                  <a:ext uri="{FF2B5EF4-FFF2-40B4-BE49-F238E27FC236}">
                    <a16:creationId xmlns:a16="http://schemas.microsoft.com/office/drawing/2014/main" xmlns="" id="{AB897F41-9C2B-4E8E-8593-07E2461CB495}"/>
                  </a:ext>
                </a:extLst>
              </p:cNvPr>
              <p:cNvGraphicFramePr>
                <a:graphicFrameLocks noChangeAspect="1"/>
              </p:cNvGraphicFramePr>
              <p:nvPr/>
            </p:nvGraphicFramePr>
            <p:xfrm>
              <a:off x="5940" y="7212"/>
              <a:ext cx="554" cy="797"/>
            </p:xfrm>
            <a:graphic>
              <a:graphicData uri="http://schemas.openxmlformats.org/presentationml/2006/ole">
                <mc:AlternateContent xmlns:mc="http://schemas.openxmlformats.org/markup-compatibility/2006">
                  <mc:Choice xmlns:v="urn:schemas-microsoft-com:vml" Requires="v">
                    <p:oleObj spid="_x0000_s2086" r:id="rId6" imgW="352080" imgH="505800" progId="">
                      <p:embed/>
                    </p:oleObj>
                  </mc:Choice>
                  <mc:Fallback>
                    <p:oleObj r:id="rId6"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 y="7212"/>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0">
                <a:extLst>
                  <a:ext uri="{FF2B5EF4-FFF2-40B4-BE49-F238E27FC236}">
                    <a16:creationId xmlns:a16="http://schemas.microsoft.com/office/drawing/2014/main" xmlns="" id="{AE567ABC-5E0E-4676-8AE7-2F4ABF7806C4}"/>
                  </a:ext>
                </a:extLst>
              </p:cNvPr>
              <p:cNvGraphicFramePr>
                <a:graphicFrameLocks noChangeAspect="1"/>
              </p:cNvGraphicFramePr>
              <p:nvPr/>
            </p:nvGraphicFramePr>
            <p:xfrm>
              <a:off x="6300" y="7231"/>
              <a:ext cx="554" cy="797"/>
            </p:xfrm>
            <a:graphic>
              <a:graphicData uri="http://schemas.openxmlformats.org/presentationml/2006/ole">
                <mc:AlternateContent xmlns:mc="http://schemas.openxmlformats.org/markup-compatibility/2006">
                  <mc:Choice xmlns:v="urn:schemas-microsoft-com:vml" Requires="v">
                    <p:oleObj spid="_x0000_s2087" r:id="rId8" imgW="352080" imgH="505800" progId="">
                      <p:embed/>
                    </p:oleObj>
                  </mc:Choice>
                  <mc:Fallback>
                    <p:oleObj r:id="rId8"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 y="7231"/>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1">
                <a:extLst>
                  <a:ext uri="{FF2B5EF4-FFF2-40B4-BE49-F238E27FC236}">
                    <a16:creationId xmlns:a16="http://schemas.microsoft.com/office/drawing/2014/main" xmlns="" id="{930222F4-0A24-4963-A311-4A04E6253B61}"/>
                  </a:ext>
                </a:extLst>
              </p:cNvPr>
              <p:cNvGraphicFramePr>
                <a:graphicFrameLocks noChangeAspect="1"/>
              </p:cNvGraphicFramePr>
              <p:nvPr/>
            </p:nvGraphicFramePr>
            <p:xfrm>
              <a:off x="7901" y="7212"/>
              <a:ext cx="554" cy="797"/>
            </p:xfrm>
            <a:graphic>
              <a:graphicData uri="http://schemas.openxmlformats.org/presentationml/2006/ole">
                <mc:AlternateContent xmlns:mc="http://schemas.openxmlformats.org/markup-compatibility/2006">
                  <mc:Choice xmlns:v="urn:schemas-microsoft-com:vml" Requires="v">
                    <p:oleObj spid="_x0000_s2088" r:id="rId9" imgW="352080" imgH="505800" progId="">
                      <p:embed/>
                    </p:oleObj>
                  </mc:Choice>
                  <mc:Fallback>
                    <p:oleObj r:id="rId9"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1" y="7212"/>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2">
                <a:extLst>
                  <a:ext uri="{FF2B5EF4-FFF2-40B4-BE49-F238E27FC236}">
                    <a16:creationId xmlns:a16="http://schemas.microsoft.com/office/drawing/2014/main" xmlns="" id="{AF6CD20F-5E34-4E46-AD92-941577BDC5C8}"/>
                  </a:ext>
                </a:extLst>
              </p:cNvPr>
              <p:cNvGraphicFramePr>
                <a:graphicFrameLocks noChangeAspect="1"/>
              </p:cNvGraphicFramePr>
              <p:nvPr/>
            </p:nvGraphicFramePr>
            <p:xfrm>
              <a:off x="7481" y="7246"/>
              <a:ext cx="554" cy="797"/>
            </p:xfrm>
            <a:graphic>
              <a:graphicData uri="http://schemas.openxmlformats.org/presentationml/2006/ole">
                <mc:AlternateContent xmlns:mc="http://schemas.openxmlformats.org/markup-compatibility/2006">
                  <mc:Choice xmlns:v="urn:schemas-microsoft-com:vml" Requires="v">
                    <p:oleObj spid="_x0000_s2089" r:id="rId10" imgW="352080" imgH="505800" progId="">
                      <p:embed/>
                    </p:oleObj>
                  </mc:Choice>
                  <mc:Fallback>
                    <p:oleObj r:id="rId10"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1" y="7246"/>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53">
                <a:extLst>
                  <a:ext uri="{FF2B5EF4-FFF2-40B4-BE49-F238E27FC236}">
                    <a16:creationId xmlns:a16="http://schemas.microsoft.com/office/drawing/2014/main" xmlns="" id="{ECB07687-C4A0-4F09-AF5A-9B89EF37BD1E}"/>
                  </a:ext>
                </a:extLst>
              </p:cNvPr>
              <p:cNvGraphicFramePr>
                <a:graphicFrameLocks noChangeAspect="1"/>
              </p:cNvGraphicFramePr>
              <p:nvPr/>
            </p:nvGraphicFramePr>
            <p:xfrm>
              <a:off x="7121" y="7246"/>
              <a:ext cx="554" cy="797"/>
            </p:xfrm>
            <a:graphic>
              <a:graphicData uri="http://schemas.openxmlformats.org/presentationml/2006/ole">
                <mc:AlternateContent xmlns:mc="http://schemas.openxmlformats.org/markup-compatibility/2006">
                  <mc:Choice xmlns:v="urn:schemas-microsoft-com:vml" Requires="v">
                    <p:oleObj spid="_x0000_s2090" r:id="rId11" imgW="352080" imgH="505800" progId="">
                      <p:embed/>
                    </p:oleObj>
                  </mc:Choice>
                  <mc:Fallback>
                    <p:oleObj r:id="rId11"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1" y="7246"/>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4">
                <a:extLst>
                  <a:ext uri="{FF2B5EF4-FFF2-40B4-BE49-F238E27FC236}">
                    <a16:creationId xmlns:a16="http://schemas.microsoft.com/office/drawing/2014/main" xmlns="" id="{5D729691-61B9-4DF5-847C-BC529C779145}"/>
                  </a:ext>
                </a:extLst>
              </p:cNvPr>
              <p:cNvGraphicFramePr>
                <a:graphicFrameLocks noChangeAspect="1"/>
              </p:cNvGraphicFramePr>
              <p:nvPr/>
            </p:nvGraphicFramePr>
            <p:xfrm>
              <a:off x="6761" y="7246"/>
              <a:ext cx="554" cy="797"/>
            </p:xfrm>
            <a:graphic>
              <a:graphicData uri="http://schemas.openxmlformats.org/presentationml/2006/ole">
                <mc:AlternateContent xmlns:mc="http://schemas.openxmlformats.org/markup-compatibility/2006">
                  <mc:Choice xmlns:v="urn:schemas-microsoft-com:vml" Requires="v">
                    <p:oleObj spid="_x0000_s2091" r:id="rId12" imgW="352080" imgH="505800" progId="">
                      <p:embed/>
                    </p:oleObj>
                  </mc:Choice>
                  <mc:Fallback>
                    <p:oleObj r:id="rId12" imgW="352080" imgH="505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1" y="7246"/>
                            <a:ext cx="554" cy="79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9" name="Rectangle 3">
            <a:extLst>
              <a:ext uri="{FF2B5EF4-FFF2-40B4-BE49-F238E27FC236}">
                <a16:creationId xmlns:a16="http://schemas.microsoft.com/office/drawing/2014/main" xmlns="" id="{A13EDD93-87E8-4149-91AC-98DFFC6F42D5}"/>
              </a:ext>
            </a:extLst>
          </p:cNvPr>
          <p:cNvSpPr txBox="1">
            <a:spLocks noChangeArrowheads="1"/>
          </p:cNvSpPr>
          <p:nvPr/>
        </p:nvSpPr>
        <p:spPr>
          <a:xfrm>
            <a:off x="415675" y="1038286"/>
            <a:ext cx="8512864" cy="693932"/>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00000"/>
              </a:lnSpc>
            </a:pPr>
            <a:r>
              <a:rPr lang="zh-CN" altLang="en-US" sz="2800" dirty="0"/>
              <a:t>防火墙三大要素：</a:t>
            </a:r>
            <a:r>
              <a:rPr lang="zh-CN" altLang="en-US" sz="2800" dirty="0">
                <a:solidFill>
                  <a:srgbClr val="FF0000"/>
                </a:solidFill>
              </a:rPr>
              <a:t>安全</a:t>
            </a:r>
            <a:r>
              <a:rPr lang="zh-CN" altLang="en-US" sz="2800" dirty="0"/>
              <a:t>、</a:t>
            </a:r>
            <a:r>
              <a:rPr lang="zh-CN" altLang="en-US" sz="2800" dirty="0">
                <a:solidFill>
                  <a:srgbClr val="FF0000"/>
                </a:solidFill>
              </a:rPr>
              <a:t>管理</a:t>
            </a:r>
            <a:r>
              <a:rPr lang="zh-CN" altLang="en-US" sz="2800" dirty="0"/>
              <a:t>、</a:t>
            </a:r>
            <a:r>
              <a:rPr lang="zh-CN" altLang="en-US" sz="2800" dirty="0">
                <a:solidFill>
                  <a:srgbClr val="FF0000"/>
                </a:solidFill>
              </a:rPr>
              <a:t>速度</a:t>
            </a:r>
          </a:p>
        </p:txBody>
      </p:sp>
      <p:sp>
        <p:nvSpPr>
          <p:cNvPr id="60" name="Rectangle 3">
            <a:extLst>
              <a:ext uri="{FF2B5EF4-FFF2-40B4-BE49-F238E27FC236}">
                <a16:creationId xmlns:a16="http://schemas.microsoft.com/office/drawing/2014/main" xmlns="" id="{E700A03E-221F-4055-B1D5-D80F6094F9BE}"/>
              </a:ext>
            </a:extLst>
          </p:cNvPr>
          <p:cNvSpPr txBox="1">
            <a:spLocks noChangeArrowheads="1"/>
          </p:cNvSpPr>
          <p:nvPr/>
        </p:nvSpPr>
        <p:spPr>
          <a:xfrm>
            <a:off x="394706" y="2006076"/>
            <a:ext cx="8512864" cy="1748292"/>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10000"/>
              </a:lnSpc>
            </a:pPr>
            <a:r>
              <a:rPr lang="zh-CN" altLang="en-US" sz="2800" dirty="0"/>
              <a:t>防火墙系统可以是路由器、个人主机、主系统或一批主系统，通常位于等级较高的网关或网点与</a:t>
            </a:r>
            <a:r>
              <a:rPr lang="en-US" altLang="zh-CN" sz="2800" dirty="0"/>
              <a:t>Internet</a:t>
            </a:r>
            <a:r>
              <a:rPr lang="zh-CN" altLang="en-US" sz="2800" dirty="0"/>
              <a:t>的连接处。</a:t>
            </a:r>
          </a:p>
        </p:txBody>
      </p:sp>
    </p:spTree>
    <p:extLst>
      <p:ext uri="{BB962C8B-B14F-4D97-AF65-F5344CB8AC3E}">
        <p14:creationId xmlns:p14="http://schemas.microsoft.com/office/powerpoint/2010/main" val="141974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anim calcmode="lin" valueType="num">
                                      <p:cBhvr>
                                        <p:cTn id="8" dur="500" fill="hold"/>
                                        <p:tgtEl>
                                          <p:spTgt spid="59"/>
                                        </p:tgtEl>
                                        <p:attrNameLst>
                                          <p:attrName>ppt_x</p:attrName>
                                        </p:attrNameLst>
                                      </p:cBhvr>
                                      <p:tavLst>
                                        <p:tav tm="0">
                                          <p:val>
                                            <p:strVal val="#ppt_x"/>
                                          </p:val>
                                        </p:tav>
                                        <p:tav tm="100000">
                                          <p:val>
                                            <p:strVal val="#ppt_x"/>
                                          </p:val>
                                        </p:tav>
                                      </p:tavLst>
                                    </p:anim>
                                    <p:anim calcmode="lin" valueType="num">
                                      <p:cBhvr>
                                        <p:cTn id="9" dur="500" fill="hold"/>
                                        <p:tgtEl>
                                          <p:spTgt spid="5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anim calcmode="lin" valueType="num">
                                      <p:cBhvr>
                                        <p:cTn id="20" dur="500" fill="hold"/>
                                        <p:tgtEl>
                                          <p:spTgt spid="60"/>
                                        </p:tgtEl>
                                        <p:attrNameLst>
                                          <p:attrName>ppt_x</p:attrName>
                                        </p:attrNameLst>
                                      </p:cBhvr>
                                      <p:tavLst>
                                        <p:tav tm="0">
                                          <p:val>
                                            <p:strVal val="#ppt_x"/>
                                          </p:val>
                                        </p:tav>
                                        <p:tav tm="100000">
                                          <p:val>
                                            <p:strVal val="#ppt_x"/>
                                          </p:val>
                                        </p:tav>
                                      </p:tavLst>
                                    </p:anim>
                                    <p:anim calcmode="lin" valueType="num">
                                      <p:cBhvr>
                                        <p:cTn id="21"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矩形: 圆角 59">
            <a:extLst>
              <a:ext uri="{FF2B5EF4-FFF2-40B4-BE49-F238E27FC236}">
                <a16:creationId xmlns:a16="http://schemas.microsoft.com/office/drawing/2014/main" xmlns="" id="{F3BC2B05-4E00-404C-A893-81E31D26DB0E}"/>
              </a:ext>
            </a:extLst>
          </p:cNvPr>
          <p:cNvSpPr/>
          <p:nvPr/>
        </p:nvSpPr>
        <p:spPr>
          <a:xfrm>
            <a:off x="615627" y="886451"/>
            <a:ext cx="581499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防火墙的两条基本规则</a:t>
            </a:r>
          </a:p>
        </p:txBody>
      </p:sp>
      <p:sp>
        <p:nvSpPr>
          <p:cNvPr id="61" name="Rectangle 3">
            <a:extLst>
              <a:ext uri="{FF2B5EF4-FFF2-40B4-BE49-F238E27FC236}">
                <a16:creationId xmlns:a16="http://schemas.microsoft.com/office/drawing/2014/main" xmlns="" id="{C26C9FDD-DB35-4B85-87B7-866D5D184C60}"/>
              </a:ext>
            </a:extLst>
          </p:cNvPr>
          <p:cNvSpPr txBox="1">
            <a:spLocks noChangeArrowheads="1"/>
          </p:cNvSpPr>
          <p:nvPr/>
        </p:nvSpPr>
        <p:spPr>
          <a:xfrm>
            <a:off x="199226" y="1834636"/>
            <a:ext cx="8512864" cy="3651763"/>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00000"/>
              </a:lnSpc>
            </a:pPr>
            <a:r>
              <a:rPr lang="zh-CN" altLang="en-US" sz="2800" b="1" dirty="0">
                <a:solidFill>
                  <a:srgbClr val="FF0000"/>
                </a:solidFill>
              </a:rPr>
              <a:t>一切未被允许的就是禁止的</a:t>
            </a:r>
            <a:endParaRPr lang="zh-CN" altLang="en-US" sz="2800" b="1" dirty="0"/>
          </a:p>
          <a:p>
            <a:pPr marL="457200" lvl="1" indent="0" algn="just">
              <a:lnSpc>
                <a:spcPct val="100000"/>
              </a:lnSpc>
              <a:buNone/>
            </a:pPr>
            <a:r>
              <a:rPr lang="zh-CN" altLang="en-US" sz="2800" dirty="0"/>
              <a:t>     基于该规则，防火墙应封锁所有信息流，然后对希望提供的服务逐项开放，即</a:t>
            </a:r>
            <a:r>
              <a:rPr lang="zh-CN" altLang="en-US" sz="2800" dirty="0">
                <a:solidFill>
                  <a:srgbClr val="FF0000"/>
                </a:solidFill>
              </a:rPr>
              <a:t>只允许符合开放规则的信息进出</a:t>
            </a:r>
            <a:r>
              <a:rPr lang="zh-CN" altLang="en-US" sz="2800" dirty="0"/>
              <a:t>。这种方法非常实用，可以造成一种十分安全的环境，因为所能使用的服务范围受到了严格的限制。但由于只有特定的被选中的服务才被允许使用，使得用户使用的</a:t>
            </a:r>
            <a:r>
              <a:rPr lang="zh-CN" altLang="en-US" sz="2800" dirty="0">
                <a:solidFill>
                  <a:srgbClr val="FF0000"/>
                </a:solidFill>
              </a:rPr>
              <a:t>方便性受到了影响</a:t>
            </a:r>
            <a:r>
              <a:rPr lang="zh-CN" altLang="en-US" sz="2800" dirty="0"/>
              <a:t>。</a:t>
            </a:r>
            <a:endParaRPr lang="zh-CN" altLang="en-US" sz="2800" dirty="0">
              <a:ea typeface="宋体" panose="02010600030101010101" pitchFamily="2" charset="-122"/>
            </a:endParaRPr>
          </a:p>
        </p:txBody>
      </p:sp>
    </p:spTree>
    <p:extLst>
      <p:ext uri="{BB962C8B-B14F-4D97-AF65-F5344CB8AC3E}">
        <p14:creationId xmlns:p14="http://schemas.microsoft.com/office/powerpoint/2010/main" val="7148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anim calcmode="lin" valueType="num">
                                      <p:cBhvr>
                                        <p:cTn id="12" dur="500" fill="hold"/>
                                        <p:tgtEl>
                                          <p:spTgt spid="61"/>
                                        </p:tgtEl>
                                        <p:attrNameLst>
                                          <p:attrName>ppt_x</p:attrName>
                                        </p:attrNameLst>
                                      </p:cBhvr>
                                      <p:tavLst>
                                        <p:tav tm="0">
                                          <p:val>
                                            <p:strVal val="#ppt_x"/>
                                          </p:val>
                                        </p:tav>
                                        <p:tav tm="100000">
                                          <p:val>
                                            <p:strVal val="#ppt_x"/>
                                          </p:val>
                                        </p:tav>
                                      </p:tavLst>
                                    </p:anim>
                                    <p:anim calcmode="lin" valueType="num">
                                      <p:cBhvr>
                                        <p:cTn id="13" dur="5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7</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E51A3C1C-9A36-42CE-8914-DE4B91143908}"/>
              </a:ext>
            </a:extLst>
          </p:cNvPr>
          <p:cNvSpPr/>
          <p:nvPr/>
        </p:nvSpPr>
        <p:spPr>
          <a:xfrm>
            <a:off x="615627" y="886451"/>
            <a:ext cx="581499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防火墙的两条基本规则</a:t>
            </a:r>
          </a:p>
        </p:txBody>
      </p:sp>
      <p:sp>
        <p:nvSpPr>
          <p:cNvPr id="7" name="Rectangle 3">
            <a:extLst>
              <a:ext uri="{FF2B5EF4-FFF2-40B4-BE49-F238E27FC236}">
                <a16:creationId xmlns:a16="http://schemas.microsoft.com/office/drawing/2014/main" xmlns="" id="{9C71A0E5-ED99-4457-A1E5-4DBFD3BFCCFA}"/>
              </a:ext>
            </a:extLst>
          </p:cNvPr>
          <p:cNvSpPr txBox="1">
            <a:spLocks noChangeArrowheads="1"/>
          </p:cNvSpPr>
          <p:nvPr/>
        </p:nvSpPr>
        <p:spPr>
          <a:xfrm>
            <a:off x="199226" y="1834637"/>
            <a:ext cx="8512864" cy="3085234"/>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00000"/>
              </a:lnSpc>
            </a:pPr>
            <a:r>
              <a:rPr lang="zh-CN" altLang="en-US" sz="2800" b="1" dirty="0">
                <a:solidFill>
                  <a:srgbClr val="FF0000"/>
                </a:solidFill>
              </a:rPr>
              <a:t>一切未被禁止的就是允许的</a:t>
            </a:r>
            <a:endParaRPr lang="en-US" altLang="zh-CN" sz="2800" b="1" dirty="0">
              <a:solidFill>
                <a:srgbClr val="FF0000"/>
              </a:solidFill>
            </a:endParaRPr>
          </a:p>
          <a:p>
            <a:pPr marL="457200" lvl="1" indent="0" algn="just">
              <a:lnSpc>
                <a:spcPct val="100000"/>
              </a:lnSpc>
              <a:buNone/>
            </a:pPr>
            <a:r>
              <a:rPr lang="en-US" altLang="zh-CN" sz="2800" dirty="0"/>
              <a:t>     </a:t>
            </a:r>
            <a:r>
              <a:rPr lang="zh-CN" altLang="en-US" sz="2800" dirty="0"/>
              <a:t>基于该规则，防火墙</a:t>
            </a:r>
            <a:r>
              <a:rPr lang="zh-CN" altLang="en-US" sz="2800" dirty="0">
                <a:solidFill>
                  <a:srgbClr val="FF0000"/>
                </a:solidFill>
              </a:rPr>
              <a:t>逐项屏蔽</a:t>
            </a:r>
            <a:r>
              <a:rPr lang="zh-CN" altLang="en-US" sz="2800" dirty="0"/>
              <a:t>被禁止的服务，而转发所有其它信息流。这种方法可以提供一种更为灵活的应用环境，可为用户提供更多的服务。但却</a:t>
            </a:r>
            <a:r>
              <a:rPr lang="zh-CN" altLang="en-US" sz="2800" dirty="0">
                <a:solidFill>
                  <a:srgbClr val="FF0000"/>
                </a:solidFill>
              </a:rPr>
              <a:t>很难提供可靠的安全防护</a:t>
            </a:r>
            <a:r>
              <a:rPr lang="zh-CN" altLang="en-US" sz="2800" dirty="0"/>
              <a:t>，特别是当网络服务日益增多或受保护的网络范围增大时。 </a:t>
            </a:r>
            <a:endParaRPr lang="zh-CN" altLang="en-US" sz="2800" dirty="0">
              <a:ea typeface="宋体" panose="02010600030101010101" pitchFamily="2" charset="-122"/>
            </a:endParaRPr>
          </a:p>
        </p:txBody>
      </p:sp>
    </p:spTree>
    <p:extLst>
      <p:ext uri="{BB962C8B-B14F-4D97-AF65-F5344CB8AC3E}">
        <p14:creationId xmlns:p14="http://schemas.microsoft.com/office/powerpoint/2010/main" val="200842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Rectangle 3">
            <a:extLst>
              <a:ext uri="{FF2B5EF4-FFF2-40B4-BE49-F238E27FC236}">
                <a16:creationId xmlns:a16="http://schemas.microsoft.com/office/drawing/2014/main" xmlns="" id="{E700A03E-221F-4055-B1D5-D80F6094F9BE}"/>
              </a:ext>
            </a:extLst>
          </p:cNvPr>
          <p:cNvSpPr txBox="1">
            <a:spLocks noChangeArrowheads="1"/>
          </p:cNvSpPr>
          <p:nvPr/>
        </p:nvSpPr>
        <p:spPr>
          <a:xfrm>
            <a:off x="394706" y="2006075"/>
            <a:ext cx="8192703" cy="4368061"/>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50000"/>
              </a:lnSpc>
            </a:pPr>
            <a:r>
              <a:rPr lang="zh-CN" altLang="en-US" sz="2800" dirty="0"/>
              <a:t>集中的安全管理</a:t>
            </a:r>
          </a:p>
          <a:p>
            <a:pPr marL="990600" lvl="1" indent="-533400">
              <a:lnSpc>
                <a:spcPct val="150000"/>
              </a:lnSpc>
            </a:pPr>
            <a:r>
              <a:rPr lang="zh-CN" altLang="en-US" sz="2800" dirty="0"/>
              <a:t>安全警报</a:t>
            </a:r>
          </a:p>
          <a:p>
            <a:pPr marL="990600" lvl="1" indent="-533400">
              <a:lnSpc>
                <a:spcPct val="150000"/>
              </a:lnSpc>
            </a:pPr>
            <a:r>
              <a:rPr lang="zh-CN" altLang="en-US" sz="2800" dirty="0"/>
              <a:t>重新部署网络地址转换（</a:t>
            </a:r>
            <a:r>
              <a:rPr lang="en-US" altLang="zh-CN" sz="2800" dirty="0"/>
              <a:t>NAT)</a:t>
            </a:r>
          </a:p>
          <a:p>
            <a:pPr marL="990600" lvl="1" indent="-533400">
              <a:lnSpc>
                <a:spcPct val="150000"/>
              </a:lnSpc>
            </a:pPr>
            <a:r>
              <a:rPr lang="zh-CN" altLang="en-US" sz="2800" dirty="0"/>
              <a:t>审计和记录网络的访问及使用情况 </a:t>
            </a:r>
          </a:p>
          <a:p>
            <a:pPr marL="990600" lvl="1" indent="-533400">
              <a:lnSpc>
                <a:spcPct val="150000"/>
              </a:lnSpc>
            </a:pPr>
            <a:r>
              <a:rPr lang="zh-CN" altLang="en-US" sz="2800" dirty="0"/>
              <a:t>向外发布信息 </a:t>
            </a:r>
          </a:p>
        </p:txBody>
      </p:sp>
      <p:sp>
        <p:nvSpPr>
          <p:cNvPr id="61" name="矩形: 圆角 60">
            <a:extLst>
              <a:ext uri="{FF2B5EF4-FFF2-40B4-BE49-F238E27FC236}">
                <a16:creationId xmlns:a16="http://schemas.microsoft.com/office/drawing/2014/main" xmlns="" id="{C5436425-1B42-4301-9D99-824F36DFC425}"/>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a:t>
            </a:r>
            <a:r>
              <a:rPr lang="zh-CN" altLang="en-US" sz="2800" dirty="0" smtClean="0"/>
              <a:t>的作用</a:t>
            </a:r>
            <a:endParaRPr lang="zh-CN" altLang="en-US" sz="2800" dirty="0"/>
          </a:p>
        </p:txBody>
      </p:sp>
    </p:spTree>
    <p:extLst>
      <p:ext uri="{BB962C8B-B14F-4D97-AF65-F5344CB8AC3E}">
        <p14:creationId xmlns:p14="http://schemas.microsoft.com/office/powerpoint/2010/main" val="341091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anim calcmode="lin" valueType="num">
                                      <p:cBhvr>
                                        <p:cTn id="12" dur="500" fill="hold"/>
                                        <p:tgtEl>
                                          <p:spTgt spid="60"/>
                                        </p:tgtEl>
                                        <p:attrNameLst>
                                          <p:attrName>ppt_x</p:attrName>
                                        </p:attrNameLst>
                                      </p:cBhvr>
                                      <p:tavLst>
                                        <p:tav tm="0">
                                          <p:val>
                                            <p:strVal val="#ppt_x"/>
                                          </p:val>
                                        </p:tav>
                                        <p:tav tm="100000">
                                          <p:val>
                                            <p:strVal val="#ppt_x"/>
                                          </p:val>
                                        </p:tav>
                                      </p:tavLst>
                                    </p:anim>
                                    <p:anim calcmode="lin" valueType="num">
                                      <p:cBhvr>
                                        <p:cTn id="13"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Rectangle 3">
            <a:extLst>
              <a:ext uri="{FF2B5EF4-FFF2-40B4-BE49-F238E27FC236}">
                <a16:creationId xmlns:a16="http://schemas.microsoft.com/office/drawing/2014/main" xmlns="" id="{E700A03E-221F-4055-B1D5-D80F6094F9BE}"/>
              </a:ext>
            </a:extLst>
          </p:cNvPr>
          <p:cNvSpPr txBox="1">
            <a:spLocks noChangeArrowheads="1"/>
          </p:cNvSpPr>
          <p:nvPr/>
        </p:nvSpPr>
        <p:spPr>
          <a:xfrm>
            <a:off x="394706" y="2006075"/>
            <a:ext cx="8192703" cy="4368061"/>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50000"/>
              </a:lnSpc>
            </a:pPr>
            <a:r>
              <a:rPr lang="zh-CN" altLang="en-US" sz="2800" dirty="0" smtClean="0"/>
              <a:t>所有在内部网络和外部网络之间传输的数据都必须能够经过防火墙</a:t>
            </a:r>
            <a:endParaRPr lang="en-US" altLang="zh-CN" sz="2800" dirty="0" smtClean="0"/>
          </a:p>
          <a:p>
            <a:pPr marL="990600" lvl="1" indent="-533400">
              <a:lnSpc>
                <a:spcPct val="150000"/>
              </a:lnSpc>
            </a:pPr>
            <a:r>
              <a:rPr lang="zh-CN" altLang="en-US" sz="2800" dirty="0" smtClean="0"/>
              <a:t>只有被授权的合法数据，即防火墙系统中安全策略允许的数据，才可以通过防火墙</a:t>
            </a:r>
            <a:endParaRPr lang="zh-CN" altLang="en-US" sz="2800" dirty="0"/>
          </a:p>
          <a:p>
            <a:pPr marL="990600" lvl="1" indent="-533400">
              <a:lnSpc>
                <a:spcPct val="150000"/>
              </a:lnSpc>
            </a:pPr>
            <a:r>
              <a:rPr lang="zh-CN" altLang="en-US" sz="2800" dirty="0" smtClean="0"/>
              <a:t>防火墙本身不受各种攻击的影响</a:t>
            </a:r>
            <a:endParaRPr lang="en-US" altLang="zh-CN" sz="2800" dirty="0"/>
          </a:p>
          <a:p>
            <a:pPr marL="990600" lvl="1" indent="-533400">
              <a:lnSpc>
                <a:spcPct val="150000"/>
              </a:lnSpc>
            </a:pPr>
            <a:r>
              <a:rPr lang="zh-CN" altLang="en-US" sz="2800" dirty="0" smtClean="0"/>
              <a:t>使用目前新的信息安全技术</a:t>
            </a:r>
            <a:endParaRPr lang="zh-CN" altLang="en-US" sz="2800" dirty="0"/>
          </a:p>
          <a:p>
            <a:pPr marL="990600" lvl="1" indent="-533400">
              <a:lnSpc>
                <a:spcPct val="150000"/>
              </a:lnSpc>
            </a:pPr>
            <a:r>
              <a:rPr lang="zh-CN" altLang="en-US" sz="2800" dirty="0" smtClean="0"/>
              <a:t>人机界面良好，用户配置方便，易管理</a:t>
            </a:r>
            <a:endParaRPr lang="zh-CN" altLang="en-US" sz="2800" dirty="0"/>
          </a:p>
        </p:txBody>
      </p:sp>
      <p:sp>
        <p:nvSpPr>
          <p:cNvPr id="61" name="矩形: 圆角 60">
            <a:extLst>
              <a:ext uri="{FF2B5EF4-FFF2-40B4-BE49-F238E27FC236}">
                <a16:creationId xmlns:a16="http://schemas.microsoft.com/office/drawing/2014/main" xmlns="" id="{C5436425-1B42-4301-9D99-824F36DFC425}"/>
              </a:ext>
            </a:extLst>
          </p:cNvPr>
          <p:cNvSpPr/>
          <p:nvPr/>
        </p:nvSpPr>
        <p:spPr>
          <a:xfrm>
            <a:off x="615627" y="886451"/>
            <a:ext cx="4225314"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smtClean="0"/>
              <a:t>好的</a:t>
            </a:r>
            <a:r>
              <a:rPr lang="zh-CN" altLang="en-US" sz="2800" dirty="0" smtClean="0"/>
              <a:t>防火墙的特性</a:t>
            </a:r>
            <a:endParaRPr lang="zh-CN" altLang="en-US" sz="2800" dirty="0"/>
          </a:p>
        </p:txBody>
      </p:sp>
    </p:spTree>
    <p:extLst>
      <p:ext uri="{BB962C8B-B14F-4D97-AF65-F5344CB8AC3E}">
        <p14:creationId xmlns:p14="http://schemas.microsoft.com/office/powerpoint/2010/main" val="11671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anim calcmode="lin" valueType="num">
                                      <p:cBhvr>
                                        <p:cTn id="12" dur="500" fill="hold"/>
                                        <p:tgtEl>
                                          <p:spTgt spid="60"/>
                                        </p:tgtEl>
                                        <p:attrNameLst>
                                          <p:attrName>ppt_x</p:attrName>
                                        </p:attrNameLst>
                                      </p:cBhvr>
                                      <p:tavLst>
                                        <p:tav tm="0">
                                          <p:val>
                                            <p:strVal val="#ppt_x"/>
                                          </p:val>
                                        </p:tav>
                                        <p:tav tm="100000">
                                          <p:val>
                                            <p:strVal val="#ppt_x"/>
                                          </p:val>
                                        </p:tav>
                                      </p:tavLst>
                                    </p:anim>
                                    <p:anim calcmode="lin" valueType="num">
                                      <p:cBhvr>
                                        <p:cTn id="13"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4CFFCB38-18D5-4BD6-B31D-BE8B9375134C}"/>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防火墙的局限性</a:t>
            </a:r>
          </a:p>
        </p:txBody>
      </p:sp>
      <p:sp>
        <p:nvSpPr>
          <p:cNvPr id="9" name="Rectangle 3">
            <a:extLst>
              <a:ext uri="{FF2B5EF4-FFF2-40B4-BE49-F238E27FC236}">
                <a16:creationId xmlns:a16="http://schemas.microsoft.com/office/drawing/2014/main" xmlns="" id="{5DDAD431-8414-4A8F-857E-34E46826DC6A}"/>
              </a:ext>
            </a:extLst>
          </p:cNvPr>
          <p:cNvSpPr txBox="1">
            <a:spLocks noChangeArrowheads="1"/>
          </p:cNvSpPr>
          <p:nvPr/>
        </p:nvSpPr>
        <p:spPr>
          <a:xfrm>
            <a:off x="394706" y="1739511"/>
            <a:ext cx="8512864" cy="4498380"/>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50000"/>
              </a:lnSpc>
            </a:pPr>
            <a:r>
              <a:rPr lang="zh-CN" altLang="en-US" dirty="0" smtClean="0"/>
              <a:t>不能防范恶意的知情者（内部攻击） </a:t>
            </a:r>
            <a:endParaRPr lang="zh-CN" altLang="en-US" dirty="0"/>
          </a:p>
          <a:p>
            <a:pPr marL="990600" lvl="1" indent="-533400">
              <a:lnSpc>
                <a:spcPct val="150000"/>
              </a:lnSpc>
            </a:pPr>
            <a:r>
              <a:rPr lang="zh-CN" altLang="en-US" dirty="0"/>
              <a:t>不能防范不经由防火墙的攻击和威胁 </a:t>
            </a:r>
          </a:p>
          <a:p>
            <a:pPr marL="990600" lvl="1" indent="-533400">
              <a:lnSpc>
                <a:spcPct val="150000"/>
              </a:lnSpc>
            </a:pPr>
            <a:r>
              <a:rPr lang="zh-CN" altLang="en-US" dirty="0"/>
              <a:t>不能防范病毒，一般只扫描源地址、目的地址、端口号，不扫描数据内容</a:t>
            </a:r>
            <a:endParaRPr lang="en-US" altLang="zh-CN" dirty="0"/>
          </a:p>
          <a:p>
            <a:pPr marL="990600" lvl="1" indent="-533400">
              <a:lnSpc>
                <a:spcPct val="150000"/>
              </a:lnSpc>
            </a:pPr>
            <a:r>
              <a:rPr lang="zh-CN" altLang="en-US" dirty="0" smtClean="0"/>
              <a:t>不能防备未知的新的威胁</a:t>
            </a:r>
            <a:endParaRPr lang="en-US" altLang="zh-CN" dirty="0" smtClean="0"/>
          </a:p>
          <a:p>
            <a:pPr marL="990600" lvl="1" indent="-533400">
              <a:lnSpc>
                <a:spcPct val="150000"/>
              </a:lnSpc>
            </a:pPr>
            <a:r>
              <a:rPr lang="zh-CN" altLang="en-US" dirty="0"/>
              <a:t>不能修复脆弱的管理措施和存在问题的安全策略 </a:t>
            </a:r>
            <a:endParaRPr lang="en-US" altLang="zh-CN" dirty="0"/>
          </a:p>
        </p:txBody>
      </p:sp>
    </p:spTree>
    <p:extLst>
      <p:ext uri="{BB962C8B-B14F-4D97-AF65-F5344CB8AC3E}">
        <p14:creationId xmlns:p14="http://schemas.microsoft.com/office/powerpoint/2010/main" val="20565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27181147-D941-43AC-9EEA-E0FAF5A8A62E}"/>
              </a:ext>
            </a:extLst>
          </p:cNvPr>
          <p:cNvSpPr/>
          <p:nvPr/>
        </p:nvSpPr>
        <p:spPr>
          <a:xfrm>
            <a:off x="615627" y="886451"/>
            <a:ext cx="4184974"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p>
        </p:txBody>
      </p:sp>
      <p:sp>
        <p:nvSpPr>
          <p:cNvPr id="7" name="TextBox 38">
            <a:extLst>
              <a:ext uri="{FF2B5EF4-FFF2-40B4-BE49-F238E27FC236}">
                <a16:creationId xmlns:a16="http://schemas.microsoft.com/office/drawing/2014/main" xmlns="" id="{1D1A2E8D-985E-4C9F-A032-186E34F19DD2}"/>
              </a:ext>
            </a:extLst>
          </p:cNvPr>
          <p:cNvSpPr txBox="1">
            <a:spLocks/>
          </p:cNvSpPr>
          <p:nvPr/>
        </p:nvSpPr>
        <p:spPr bwMode="auto">
          <a:xfrm>
            <a:off x="2976335" y="2586036"/>
            <a:ext cx="576807" cy="205013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实现方法</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BB89FC41-B6B1-4ED3-BA02-40B15B073BF9}"/>
              </a:ext>
            </a:extLst>
          </p:cNvPr>
          <p:cNvSpPr/>
          <p:nvPr/>
        </p:nvSpPr>
        <p:spPr>
          <a:xfrm>
            <a:off x="3723517" y="2706145"/>
            <a:ext cx="236122" cy="187220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D3C9277E-903C-4F5F-A65E-3372A3B3EDDF}"/>
              </a:ext>
            </a:extLst>
          </p:cNvPr>
          <p:cNvSpPr txBox="1">
            <a:spLocks/>
          </p:cNvSpPr>
          <p:nvPr/>
        </p:nvSpPr>
        <p:spPr bwMode="auto">
          <a:xfrm>
            <a:off x="3959640" y="2368594"/>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数据包过滤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6EA58A4D-F9AD-4355-A8AE-CB6527BCB60E}"/>
              </a:ext>
            </a:extLst>
          </p:cNvPr>
          <p:cNvSpPr txBox="1">
            <a:spLocks/>
          </p:cNvSpPr>
          <p:nvPr/>
        </p:nvSpPr>
        <p:spPr bwMode="auto">
          <a:xfrm>
            <a:off x="4029214" y="3356044"/>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1" name="TextBox 38">
            <a:extLst>
              <a:ext uri="{FF2B5EF4-FFF2-40B4-BE49-F238E27FC236}">
                <a16:creationId xmlns:a16="http://schemas.microsoft.com/office/drawing/2014/main" xmlns="" id="{BE4B51F4-C6BC-4B9E-93FE-6BB0922D6B7D}"/>
              </a:ext>
            </a:extLst>
          </p:cNvPr>
          <p:cNvSpPr txBox="1">
            <a:spLocks/>
          </p:cNvSpPr>
          <p:nvPr/>
        </p:nvSpPr>
        <p:spPr bwMode="auto">
          <a:xfrm>
            <a:off x="4029214" y="4323296"/>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295248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Horizontal)">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0FD83718-E8EC-4025-8A6E-1E0563AE208A}"/>
              </a:ext>
            </a:extLst>
          </p:cNvPr>
          <p:cNvPicPr>
            <a:picLocks noChangeAspect="1"/>
          </p:cNvPicPr>
          <p:nvPr/>
        </p:nvPicPr>
        <p:blipFill rotWithShape="1">
          <a:blip r:embed="rId2"/>
          <a:srcRect l="18820" r="61959"/>
          <a:stretch/>
        </p:blipFill>
        <p:spPr>
          <a:xfrm>
            <a:off x="509266" y="1838739"/>
            <a:ext cx="1490870" cy="3812445"/>
          </a:xfrm>
          <a:prstGeom prst="rect">
            <a:avLst/>
          </a:prstGeom>
        </p:spPr>
      </p:pic>
      <p:sp>
        <p:nvSpPr>
          <p:cNvPr id="7" name="椭圆 6">
            <a:extLst>
              <a:ext uri="{FF2B5EF4-FFF2-40B4-BE49-F238E27FC236}">
                <a16:creationId xmlns:a16="http://schemas.microsoft.com/office/drawing/2014/main" xmlns="" id="{9EF86BB2-DA8B-42B5-8827-CE468AF704C5}"/>
              </a:ext>
            </a:extLst>
          </p:cNvPr>
          <p:cNvSpPr/>
          <p:nvPr/>
        </p:nvSpPr>
        <p:spPr>
          <a:xfrm>
            <a:off x="309762" y="4072631"/>
            <a:ext cx="1937687" cy="578882"/>
          </a:xfrm>
          <a:prstGeom prst="ellipse">
            <a:avLst/>
          </a:prstGeom>
          <a:noFill/>
          <a:ln w="635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xmlns="" id="{B8D7AB99-FD39-4434-9CB0-F78C82117BAC}"/>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数据包过滤</a:t>
            </a:r>
          </a:p>
        </p:txBody>
      </p:sp>
      <p:sp>
        <p:nvSpPr>
          <p:cNvPr id="9" name="Rectangle 3">
            <a:extLst>
              <a:ext uri="{FF2B5EF4-FFF2-40B4-BE49-F238E27FC236}">
                <a16:creationId xmlns:a16="http://schemas.microsoft.com/office/drawing/2014/main" xmlns="" id="{427DCEA1-ACA7-4B31-8769-3DEB34C37478}"/>
              </a:ext>
            </a:extLst>
          </p:cNvPr>
          <p:cNvSpPr txBox="1">
            <a:spLocks noChangeArrowheads="1"/>
          </p:cNvSpPr>
          <p:nvPr/>
        </p:nvSpPr>
        <p:spPr>
          <a:xfrm>
            <a:off x="2446953" y="2553620"/>
            <a:ext cx="6262860" cy="2382681"/>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sz="2000" dirty="0">
                <a:solidFill>
                  <a:srgbClr val="FF0000"/>
                </a:solidFill>
              </a:rPr>
              <a:t>数据包过滤</a:t>
            </a:r>
            <a:r>
              <a:rPr lang="zh-CN" altLang="en-US" sz="2000" dirty="0"/>
              <a:t>技术的主要应用就是包过滤防火墙，也称网络层防火墙</a:t>
            </a:r>
            <a:endParaRPr lang="en-US" altLang="zh-CN" sz="2000" dirty="0"/>
          </a:p>
          <a:p>
            <a:pPr marL="536575" lvl="1" indent="-357188">
              <a:lnSpc>
                <a:spcPct val="150000"/>
              </a:lnSpc>
            </a:pPr>
            <a:r>
              <a:rPr lang="zh-CN" altLang="en-US" sz="2000" dirty="0"/>
              <a:t>它对进出的数据包进行分析，并按照一定的安全策略（信息过滤规则）对信息进行限制</a:t>
            </a:r>
          </a:p>
        </p:txBody>
      </p:sp>
    </p:spTree>
    <p:extLst>
      <p:ext uri="{BB962C8B-B14F-4D97-AF65-F5344CB8AC3E}">
        <p14:creationId xmlns:p14="http://schemas.microsoft.com/office/powerpoint/2010/main" val="368370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anim calcmode="lin" valueType="num">
                                      <p:cBhvr>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F12E7780-988F-47F0-8287-0511B4742910}"/>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数据包过滤</a:t>
            </a:r>
          </a:p>
        </p:txBody>
      </p:sp>
      <p:sp>
        <p:nvSpPr>
          <p:cNvPr id="9" name="Rectangle 3">
            <a:extLst>
              <a:ext uri="{FF2B5EF4-FFF2-40B4-BE49-F238E27FC236}">
                <a16:creationId xmlns:a16="http://schemas.microsoft.com/office/drawing/2014/main" xmlns="" id="{38D1ECAB-900B-40AA-B877-842DB72E12C1}"/>
              </a:ext>
            </a:extLst>
          </p:cNvPr>
          <p:cNvSpPr txBox="1">
            <a:spLocks noChangeArrowheads="1"/>
          </p:cNvSpPr>
          <p:nvPr/>
        </p:nvSpPr>
        <p:spPr>
          <a:xfrm>
            <a:off x="754470" y="1719470"/>
            <a:ext cx="7703729" cy="4880113"/>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dirty="0"/>
              <a:t>处理包的速度比较</a:t>
            </a:r>
            <a:r>
              <a:rPr lang="zh-CN" altLang="en-US" dirty="0">
                <a:solidFill>
                  <a:srgbClr val="FF0000"/>
                </a:solidFill>
              </a:rPr>
              <a:t>快</a:t>
            </a:r>
            <a:endParaRPr lang="en-US" altLang="zh-CN" dirty="0">
              <a:solidFill>
                <a:srgbClr val="FF0000"/>
              </a:solidFill>
            </a:endParaRPr>
          </a:p>
          <a:p>
            <a:pPr marL="536575" lvl="1" indent="-357188">
              <a:lnSpc>
                <a:spcPct val="150000"/>
              </a:lnSpc>
            </a:pPr>
            <a:r>
              <a:rPr lang="zh-CN" altLang="en-US" dirty="0">
                <a:solidFill>
                  <a:srgbClr val="FF0000"/>
                </a:solidFill>
              </a:rPr>
              <a:t>费用极少</a:t>
            </a:r>
            <a:r>
              <a:rPr lang="zh-CN" altLang="en-US" dirty="0"/>
              <a:t>，因为这些特点都包含在标准的路由器软件中。由于</a:t>
            </a:r>
            <a:r>
              <a:rPr lang="en-US" altLang="zh-CN" dirty="0"/>
              <a:t>Internet</a:t>
            </a:r>
            <a:r>
              <a:rPr lang="zh-CN" altLang="en-US" dirty="0"/>
              <a:t>访问一般都是在</a:t>
            </a:r>
            <a:r>
              <a:rPr lang="en-US" altLang="zh-CN" dirty="0"/>
              <a:t>LAN</a:t>
            </a:r>
            <a:r>
              <a:rPr lang="zh-CN" altLang="en-US" dirty="0"/>
              <a:t>、</a:t>
            </a:r>
            <a:r>
              <a:rPr lang="en-US" altLang="zh-CN" dirty="0"/>
              <a:t>WAN</a:t>
            </a:r>
            <a:r>
              <a:rPr lang="zh-CN" altLang="en-US" dirty="0"/>
              <a:t>接口上提供，因此在流量适中并定义较少过滤器时，对路由器的性能几乎没有影响。</a:t>
            </a:r>
            <a:endParaRPr lang="en-US" altLang="zh-CN" dirty="0"/>
          </a:p>
          <a:p>
            <a:pPr marL="536575" lvl="1" indent="-357188">
              <a:lnSpc>
                <a:spcPct val="150000"/>
              </a:lnSpc>
            </a:pPr>
            <a:r>
              <a:rPr lang="zh-CN" altLang="en-US" dirty="0">
                <a:solidFill>
                  <a:srgbClr val="FF0000"/>
                </a:solidFill>
              </a:rPr>
              <a:t>服务透明</a:t>
            </a:r>
            <a:r>
              <a:rPr lang="zh-CN" altLang="en-US" dirty="0"/>
              <a:t>，所以用户不用进行特殊培训，或改变客户端程序和在每台主机上安装特定的软件。</a:t>
            </a:r>
          </a:p>
        </p:txBody>
      </p:sp>
    </p:spTree>
    <p:extLst>
      <p:ext uri="{BB962C8B-B14F-4D97-AF65-F5344CB8AC3E}">
        <p14:creationId xmlns:p14="http://schemas.microsoft.com/office/powerpoint/2010/main" val="10335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anim calcmode="lin" valueType="num">
                                      <p:cBhvr>
                                        <p:cTn id="8" dur="500" fill="hold"/>
                                        <p:tgtEl>
                                          <p:spTgt spid="9">
                                            <p:bg/>
                                          </p:spTgt>
                                        </p:tgtEl>
                                        <p:attrNameLst>
                                          <p:attrName>ppt_x</p:attrName>
                                        </p:attrNameLst>
                                      </p:cBhvr>
                                      <p:tavLst>
                                        <p:tav tm="0">
                                          <p:val>
                                            <p:strVal val="#ppt_x"/>
                                          </p:val>
                                        </p:tav>
                                        <p:tav tm="100000">
                                          <p:val>
                                            <p:strVal val="#ppt_x"/>
                                          </p:val>
                                        </p:tav>
                                      </p:tavLst>
                                    </p:anim>
                                    <p:anim calcmode="lin" valueType="num">
                                      <p:cBhvr>
                                        <p:cTn id="9" dur="500" fill="hold"/>
                                        <p:tgtEl>
                                          <p:spTgt spid="9">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anim calcmode="lin" valueType="num">
                                      <p:cBhvr>
                                        <p:cTn id="1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anim calcmode="lin" valueType="num">
                                      <p:cBhvr>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anim calcmode="lin" valueType="num">
                                      <p:cBhvr>
                                        <p:cTn id="2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94297155-70A2-4228-B370-862C2ACCA07F}"/>
              </a:ext>
            </a:extLst>
          </p:cNvPr>
          <p:cNvSpPr txBox="1">
            <a:spLocks noChangeArrowheads="1"/>
          </p:cNvSpPr>
          <p:nvPr/>
        </p:nvSpPr>
        <p:spPr>
          <a:xfrm>
            <a:off x="199226" y="1273809"/>
            <a:ext cx="8512864" cy="1012192"/>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00000"/>
              </a:lnSpc>
            </a:pPr>
            <a:r>
              <a:rPr lang="en-US" altLang="zh-CN" b="1" dirty="0">
                <a:solidFill>
                  <a:srgbClr val="FF0000"/>
                </a:solidFill>
                <a:ea typeface="宋体" panose="02010600030101010101" pitchFamily="2" charset="-122"/>
              </a:rPr>
              <a:t>IPv4</a:t>
            </a:r>
            <a:r>
              <a:rPr lang="zh-CN" altLang="en-US" dirty="0">
                <a:ea typeface="宋体" panose="02010600030101010101" pitchFamily="2" charset="-122"/>
              </a:rPr>
              <a:t>没有考虑安全性，缺乏对通信双方身份的验证，缺乏完整性和机密性，此外，</a:t>
            </a:r>
            <a:r>
              <a:rPr lang="en-US" altLang="zh-CN" dirty="0">
                <a:solidFill>
                  <a:srgbClr val="FF0000"/>
                </a:solidFill>
                <a:ea typeface="宋体" panose="02010600030101010101" pitchFamily="2" charset="-122"/>
              </a:rPr>
              <a:t>IP</a:t>
            </a:r>
            <a:r>
              <a:rPr lang="zh-CN" altLang="en-US" dirty="0">
                <a:solidFill>
                  <a:srgbClr val="FF0000"/>
                </a:solidFill>
                <a:ea typeface="宋体" panose="02010600030101010101" pitchFamily="2" charset="-122"/>
              </a:rPr>
              <a:t>地址还可被软件配置</a:t>
            </a:r>
          </a:p>
        </p:txBody>
      </p:sp>
      <p:sp>
        <p:nvSpPr>
          <p:cNvPr id="7" name="Rectangle 3">
            <a:extLst>
              <a:ext uri="{FF2B5EF4-FFF2-40B4-BE49-F238E27FC236}">
                <a16:creationId xmlns:a16="http://schemas.microsoft.com/office/drawing/2014/main" xmlns="" id="{F8F52761-854E-49BA-B260-2CFD3CA416F8}"/>
              </a:ext>
            </a:extLst>
          </p:cNvPr>
          <p:cNvSpPr txBox="1">
            <a:spLocks noChangeArrowheads="1"/>
          </p:cNvSpPr>
          <p:nvPr/>
        </p:nvSpPr>
        <p:spPr>
          <a:xfrm>
            <a:off x="1461493" y="2698591"/>
            <a:ext cx="1287119" cy="62375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10000"/>
              </a:lnSpc>
              <a:buNone/>
            </a:pPr>
            <a:r>
              <a:rPr lang="zh-CN" altLang="en-US" sz="2800" b="1" dirty="0">
                <a:solidFill>
                  <a:srgbClr val="00B0F0"/>
                </a:solidFill>
                <a:ea typeface="宋体" panose="02010600030101010101" pitchFamily="2" charset="-122"/>
              </a:rPr>
              <a:t>监听</a:t>
            </a:r>
            <a:endParaRPr lang="en-US" altLang="zh-CN" sz="2800" dirty="0">
              <a:solidFill>
                <a:srgbClr val="00B0F0"/>
              </a:solidFill>
              <a:ea typeface="宋体" panose="02010600030101010101" pitchFamily="2" charset="-122"/>
            </a:endParaRPr>
          </a:p>
        </p:txBody>
      </p:sp>
      <p:sp>
        <p:nvSpPr>
          <p:cNvPr id="8" name="Rectangle 3">
            <a:extLst>
              <a:ext uri="{FF2B5EF4-FFF2-40B4-BE49-F238E27FC236}">
                <a16:creationId xmlns:a16="http://schemas.microsoft.com/office/drawing/2014/main" xmlns="" id="{E8DC9346-F9FB-432A-9BC0-0681BF06BA5D}"/>
              </a:ext>
            </a:extLst>
          </p:cNvPr>
          <p:cNvSpPr txBox="1">
            <a:spLocks noChangeArrowheads="1"/>
          </p:cNvSpPr>
          <p:nvPr/>
        </p:nvSpPr>
        <p:spPr>
          <a:xfrm>
            <a:off x="199226" y="3782161"/>
            <a:ext cx="8512865" cy="1323290"/>
          </a:xfrm>
          <a:prstGeom prst="round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00000"/>
              </a:lnSpc>
            </a:pPr>
            <a:r>
              <a:rPr lang="en-US" altLang="zh-CN" b="1" dirty="0" err="1">
                <a:solidFill>
                  <a:srgbClr val="FF0000"/>
                </a:solidFill>
                <a:ea typeface="宋体" panose="02010600030101010101" pitchFamily="2" charset="-122"/>
              </a:rPr>
              <a:t>IPSec</a:t>
            </a:r>
            <a:r>
              <a:rPr lang="zh-CN" altLang="en-US" dirty="0">
                <a:ea typeface="宋体" panose="02010600030101010101" pitchFamily="2" charset="-122"/>
              </a:rPr>
              <a:t>：为了实现</a:t>
            </a:r>
            <a:r>
              <a:rPr lang="en-US" altLang="zh-CN" dirty="0">
                <a:ea typeface="宋体" panose="02010600030101010101" pitchFamily="2" charset="-122"/>
              </a:rPr>
              <a:t>IP</a:t>
            </a:r>
            <a:r>
              <a:rPr lang="zh-CN" altLang="en-US" dirty="0">
                <a:ea typeface="宋体" panose="02010600030101010101" pitchFamily="2" charset="-122"/>
              </a:rPr>
              <a:t>安全，</a:t>
            </a:r>
            <a:r>
              <a:rPr lang="en-US" altLang="zh-CN" dirty="0">
                <a:ea typeface="宋体" panose="02010600030101010101" pitchFamily="2" charset="-122"/>
              </a:rPr>
              <a:t>Internet</a:t>
            </a:r>
            <a:r>
              <a:rPr lang="zh-CN" altLang="en-US" dirty="0">
                <a:ea typeface="宋体" panose="02010600030101010101" pitchFamily="2" charset="-122"/>
              </a:rPr>
              <a:t>工程任务组（</a:t>
            </a:r>
            <a:r>
              <a:rPr lang="en-US" altLang="zh-CN" dirty="0">
                <a:ea typeface="宋体" panose="02010600030101010101" pitchFamily="2" charset="-122"/>
              </a:rPr>
              <a:t>IETF</a:t>
            </a:r>
            <a:r>
              <a:rPr lang="zh-CN" altLang="en-US" dirty="0">
                <a:ea typeface="宋体" panose="02010600030101010101" pitchFamily="2" charset="-122"/>
              </a:rPr>
              <a:t>）于</a:t>
            </a:r>
            <a:r>
              <a:rPr lang="en-US" altLang="zh-CN" dirty="0">
                <a:ea typeface="宋体" panose="02010600030101010101" pitchFamily="2" charset="-122"/>
              </a:rPr>
              <a:t>1994</a:t>
            </a:r>
            <a:r>
              <a:rPr lang="zh-CN" altLang="en-US" dirty="0">
                <a:ea typeface="宋体" panose="02010600030101010101" pitchFamily="2" charset="-122"/>
              </a:rPr>
              <a:t>年成立了</a:t>
            </a:r>
            <a:r>
              <a:rPr lang="en-US" altLang="zh-CN" dirty="0">
                <a:ea typeface="宋体" panose="02010600030101010101" pitchFamily="2" charset="-122"/>
              </a:rPr>
              <a:t>IP</a:t>
            </a:r>
            <a:r>
              <a:rPr lang="zh-CN" altLang="en-US" dirty="0">
                <a:ea typeface="宋体" panose="02010600030101010101" pitchFamily="2" charset="-122"/>
              </a:rPr>
              <a:t>安全协议工作组（</a:t>
            </a:r>
            <a:r>
              <a:rPr lang="en-US" altLang="zh-CN" dirty="0" err="1">
                <a:ea typeface="宋体" panose="02010600030101010101" pitchFamily="2" charset="-122"/>
              </a:rPr>
              <a:t>IPSec</a:t>
            </a:r>
            <a:r>
              <a:rPr lang="zh-CN" altLang="en-US" dirty="0">
                <a:ea typeface="宋体" panose="02010600030101010101" pitchFamily="2" charset="-122"/>
              </a:rPr>
              <a:t>），指定了一套</a:t>
            </a:r>
            <a:r>
              <a:rPr lang="en-US" altLang="zh-CN" dirty="0">
                <a:ea typeface="宋体" panose="02010600030101010101" pitchFamily="2" charset="-122"/>
              </a:rPr>
              <a:t>IP</a:t>
            </a:r>
            <a:r>
              <a:rPr lang="zh-CN" altLang="en-US" dirty="0">
                <a:ea typeface="宋体" panose="02010600030101010101" pitchFamily="2" charset="-122"/>
              </a:rPr>
              <a:t>安全协议标准。</a:t>
            </a:r>
            <a:endParaRPr lang="en-US" altLang="zh-CN" dirty="0">
              <a:ea typeface="宋体" panose="02010600030101010101" pitchFamily="2" charset="-122"/>
            </a:endParaRPr>
          </a:p>
        </p:txBody>
      </p:sp>
      <p:sp>
        <p:nvSpPr>
          <p:cNvPr id="9" name="Rectangle 3">
            <a:extLst>
              <a:ext uri="{FF2B5EF4-FFF2-40B4-BE49-F238E27FC236}">
                <a16:creationId xmlns:a16="http://schemas.microsoft.com/office/drawing/2014/main" xmlns="" id="{1CBEC70B-F90E-4C89-96E8-C91745161ACB}"/>
              </a:ext>
            </a:extLst>
          </p:cNvPr>
          <p:cNvSpPr txBox="1">
            <a:spLocks noChangeArrowheads="1"/>
          </p:cNvSpPr>
          <p:nvPr/>
        </p:nvSpPr>
        <p:spPr>
          <a:xfrm>
            <a:off x="3084884" y="2698591"/>
            <a:ext cx="1287119" cy="62375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10000"/>
              </a:lnSpc>
              <a:buNone/>
            </a:pPr>
            <a:r>
              <a:rPr lang="zh-CN" altLang="en-US" sz="2800" b="1" dirty="0">
                <a:solidFill>
                  <a:srgbClr val="00B0F0"/>
                </a:solidFill>
                <a:ea typeface="宋体" panose="02010600030101010101" pitchFamily="2" charset="-122"/>
              </a:rPr>
              <a:t>捕获</a:t>
            </a:r>
            <a:endParaRPr lang="en-US" altLang="zh-CN" sz="2800" dirty="0">
              <a:solidFill>
                <a:srgbClr val="00B0F0"/>
              </a:solidFill>
              <a:ea typeface="宋体" panose="02010600030101010101" pitchFamily="2" charset="-122"/>
            </a:endParaRPr>
          </a:p>
        </p:txBody>
      </p:sp>
      <p:sp>
        <p:nvSpPr>
          <p:cNvPr id="10" name="Rectangle 3">
            <a:extLst>
              <a:ext uri="{FF2B5EF4-FFF2-40B4-BE49-F238E27FC236}">
                <a16:creationId xmlns:a16="http://schemas.microsoft.com/office/drawing/2014/main" xmlns="" id="{41D96D46-76CA-4C11-8ECF-B4F6781315D4}"/>
              </a:ext>
            </a:extLst>
          </p:cNvPr>
          <p:cNvSpPr txBox="1">
            <a:spLocks noChangeArrowheads="1"/>
          </p:cNvSpPr>
          <p:nvPr/>
        </p:nvSpPr>
        <p:spPr>
          <a:xfrm>
            <a:off x="4648644" y="2715797"/>
            <a:ext cx="1287119" cy="62375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10000"/>
              </a:lnSpc>
              <a:buNone/>
            </a:pPr>
            <a:r>
              <a:rPr lang="zh-CN" altLang="en-US" sz="2800" dirty="0">
                <a:solidFill>
                  <a:srgbClr val="00B0F0"/>
                </a:solidFill>
                <a:ea typeface="宋体" panose="02010600030101010101" pitchFamily="2" charset="-122"/>
              </a:rPr>
              <a:t>欺骗</a:t>
            </a:r>
            <a:endParaRPr lang="en-US" altLang="zh-CN" sz="2800" dirty="0">
              <a:solidFill>
                <a:srgbClr val="00B0F0"/>
              </a:solidFill>
              <a:ea typeface="宋体" panose="02010600030101010101" pitchFamily="2" charset="-122"/>
            </a:endParaRPr>
          </a:p>
        </p:txBody>
      </p:sp>
      <p:sp>
        <p:nvSpPr>
          <p:cNvPr id="11" name="Rectangle 3">
            <a:extLst>
              <a:ext uri="{FF2B5EF4-FFF2-40B4-BE49-F238E27FC236}">
                <a16:creationId xmlns:a16="http://schemas.microsoft.com/office/drawing/2014/main" xmlns="" id="{819CD903-8770-46E8-BDE8-02EC6BFCD77D}"/>
              </a:ext>
            </a:extLst>
          </p:cNvPr>
          <p:cNvSpPr txBox="1">
            <a:spLocks noChangeArrowheads="1"/>
          </p:cNvSpPr>
          <p:nvPr/>
        </p:nvSpPr>
        <p:spPr>
          <a:xfrm>
            <a:off x="6212404" y="2715796"/>
            <a:ext cx="1287119" cy="62375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10000"/>
              </a:lnSpc>
              <a:buNone/>
            </a:pPr>
            <a:r>
              <a:rPr lang="zh-CN" altLang="en-US" sz="2800" dirty="0">
                <a:solidFill>
                  <a:srgbClr val="00B0F0"/>
                </a:solidFill>
                <a:ea typeface="宋体" panose="02010600030101010101" pitchFamily="2" charset="-122"/>
              </a:rPr>
              <a:t>篡改</a:t>
            </a:r>
            <a:endParaRPr lang="en-US" altLang="zh-CN" sz="2800" dirty="0">
              <a:solidFill>
                <a:srgbClr val="00B0F0"/>
              </a:solidFill>
              <a:ea typeface="宋体" panose="02010600030101010101" pitchFamily="2" charset="-122"/>
            </a:endParaRPr>
          </a:p>
        </p:txBody>
      </p:sp>
      <p:sp>
        <p:nvSpPr>
          <p:cNvPr id="13" name="Rectangle 3">
            <a:extLst>
              <a:ext uri="{FF2B5EF4-FFF2-40B4-BE49-F238E27FC236}">
                <a16:creationId xmlns:a16="http://schemas.microsoft.com/office/drawing/2014/main" xmlns="" id="{9267FA09-8EFB-4381-884F-9C716E29A1E1}"/>
              </a:ext>
            </a:extLst>
          </p:cNvPr>
          <p:cNvSpPr txBox="1">
            <a:spLocks noChangeArrowheads="1"/>
          </p:cNvSpPr>
          <p:nvPr/>
        </p:nvSpPr>
        <p:spPr>
          <a:xfrm>
            <a:off x="199226" y="5603209"/>
            <a:ext cx="8512865" cy="998402"/>
          </a:xfrm>
          <a:prstGeom prst="round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00000"/>
              </a:lnSpc>
            </a:pPr>
            <a:r>
              <a:rPr lang="en-US" altLang="zh-CN" b="1" dirty="0" err="1">
                <a:solidFill>
                  <a:srgbClr val="FF0000"/>
                </a:solidFill>
                <a:ea typeface="宋体" panose="02010600030101010101" pitchFamily="2" charset="-122"/>
              </a:rPr>
              <a:t>IPSec</a:t>
            </a:r>
            <a:r>
              <a:rPr lang="zh-CN" altLang="en-US" dirty="0">
                <a:ea typeface="宋体" panose="02010600030101010101" pitchFamily="2" charset="-122"/>
              </a:rPr>
              <a:t>是一组安全协议集，在</a:t>
            </a:r>
            <a:r>
              <a:rPr lang="en-US" altLang="zh-CN" dirty="0">
                <a:ea typeface="宋体" panose="02010600030101010101" pitchFamily="2" charset="-122"/>
              </a:rPr>
              <a:t>IPv4</a:t>
            </a:r>
            <a:r>
              <a:rPr lang="zh-CN" altLang="en-US" dirty="0">
                <a:ea typeface="宋体" panose="02010600030101010101" pitchFamily="2" charset="-122"/>
              </a:rPr>
              <a:t>中是一个建议的可选服务，在</a:t>
            </a:r>
            <a:r>
              <a:rPr lang="en-US" altLang="zh-CN" dirty="0">
                <a:ea typeface="宋体" panose="02010600030101010101" pitchFamily="2" charset="-122"/>
              </a:rPr>
              <a:t>IPv6</a:t>
            </a:r>
            <a:r>
              <a:rPr lang="zh-CN" altLang="en-US" dirty="0">
                <a:ea typeface="宋体" panose="02010600030101010101" pitchFamily="2" charset="-122"/>
              </a:rPr>
              <a:t>中是一项必须支持的功能。</a:t>
            </a:r>
            <a:endParaRPr lang="en-US" altLang="zh-CN" dirty="0">
              <a:ea typeface="宋体" panose="02010600030101010101" pitchFamily="2" charset="-122"/>
            </a:endParaRPr>
          </a:p>
        </p:txBody>
      </p:sp>
    </p:spTree>
    <p:extLst>
      <p:ext uri="{BB962C8B-B14F-4D97-AF65-F5344CB8AC3E}">
        <p14:creationId xmlns:p14="http://schemas.microsoft.com/office/powerpoint/2010/main" val="60303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fill="hold"/>
                                        <p:tgtEl>
                                          <p:spTgt spid="7"/>
                                        </p:tgtEl>
                                        <p:attrNameLst>
                                          <p:attrName>ppt_x</p:attrName>
                                        </p:attrNameLst>
                                      </p:cBhvr>
                                      <p:tavLst>
                                        <p:tav tm="0">
                                          <p:val>
                                            <p:strVal val="#ppt_x"/>
                                          </p:val>
                                        </p:tav>
                                        <p:tav tm="100000">
                                          <p:val>
                                            <p:strVal val="#ppt_x"/>
                                          </p:val>
                                        </p:tav>
                                      </p:tavLst>
                                    </p:anim>
                                    <p:anim calcmode="lin" valueType="num">
                                      <p:cBhvr additive="base">
                                        <p:cTn id="15" dur="250" fill="hold"/>
                                        <p:tgtEl>
                                          <p:spTgt spid="7"/>
                                        </p:tgtEl>
                                        <p:attrNameLst>
                                          <p:attrName>ppt_y</p:attrName>
                                        </p:attrNameLst>
                                      </p:cBhvr>
                                      <p:tavLst>
                                        <p:tav tm="0">
                                          <p:val>
                                            <p:strVal val="1+#ppt_h/2"/>
                                          </p:val>
                                        </p:tav>
                                        <p:tav tm="100000">
                                          <p:val>
                                            <p:strVal val="#ppt_y"/>
                                          </p:val>
                                        </p:tav>
                                      </p:tavLst>
                                    </p:anim>
                                  </p:childTnLst>
                                </p:cTn>
                              </p:par>
                            </p:childTnLst>
                          </p:cTn>
                        </p:par>
                        <p:par>
                          <p:cTn id="16" fill="hold">
                            <p:stCondLst>
                              <p:cond delay="250"/>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ppt_x"/>
                                          </p:val>
                                        </p:tav>
                                        <p:tav tm="100000">
                                          <p:val>
                                            <p:strVal val="#ppt_x"/>
                                          </p:val>
                                        </p:tav>
                                      </p:tavLst>
                                    </p:anim>
                                    <p:anim calcmode="lin" valueType="num">
                                      <p:cBhvr additive="base">
                                        <p:cTn id="20" dur="25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250" fill="hold"/>
                                        <p:tgtEl>
                                          <p:spTgt spid="10"/>
                                        </p:tgtEl>
                                        <p:attrNameLst>
                                          <p:attrName>ppt_x</p:attrName>
                                        </p:attrNameLst>
                                      </p:cBhvr>
                                      <p:tavLst>
                                        <p:tav tm="0">
                                          <p:val>
                                            <p:strVal val="#ppt_x"/>
                                          </p:val>
                                        </p:tav>
                                        <p:tav tm="100000">
                                          <p:val>
                                            <p:strVal val="#ppt_x"/>
                                          </p:val>
                                        </p:tav>
                                      </p:tavLst>
                                    </p:anim>
                                    <p:anim calcmode="lin" valueType="num">
                                      <p:cBhvr additive="base">
                                        <p:cTn id="25" dur="25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750"/>
                            </p:stCondLst>
                            <p:childTnLst>
                              <p:par>
                                <p:cTn id="27" presetID="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250" fill="hold"/>
                                        <p:tgtEl>
                                          <p:spTgt spid="11"/>
                                        </p:tgtEl>
                                        <p:attrNameLst>
                                          <p:attrName>ppt_x</p:attrName>
                                        </p:attrNameLst>
                                      </p:cBhvr>
                                      <p:tavLst>
                                        <p:tav tm="0">
                                          <p:val>
                                            <p:strVal val="#ppt_x"/>
                                          </p:val>
                                        </p:tav>
                                        <p:tav tm="100000">
                                          <p:val>
                                            <p:strVal val="#ppt_x"/>
                                          </p:val>
                                        </p:tav>
                                      </p:tavLst>
                                    </p:anim>
                                    <p:anim calcmode="lin" valueType="num">
                                      <p:cBhvr additive="base">
                                        <p:cTn id="30"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anim calcmode="lin" valueType="num">
                                      <p:cBhvr>
                                        <p:cTn id="43" dur="500" fill="hold"/>
                                        <p:tgtEl>
                                          <p:spTgt spid="13"/>
                                        </p:tgtEl>
                                        <p:attrNameLst>
                                          <p:attrName>ppt_x</p:attrName>
                                        </p:attrNameLst>
                                      </p:cBhvr>
                                      <p:tavLst>
                                        <p:tav tm="0">
                                          <p:val>
                                            <p:strVal val="#ppt_x"/>
                                          </p:val>
                                        </p:tav>
                                        <p:tav tm="100000">
                                          <p:val>
                                            <p:strVal val="#ppt_x"/>
                                          </p:val>
                                        </p:tav>
                                      </p:tavLst>
                                    </p:anim>
                                    <p:anim calcmode="lin" valueType="num">
                                      <p:cBhvr>
                                        <p:cTn id="4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Rectangle 3">
            <a:extLst>
              <a:ext uri="{FF2B5EF4-FFF2-40B4-BE49-F238E27FC236}">
                <a16:creationId xmlns:a16="http://schemas.microsoft.com/office/drawing/2014/main" xmlns="" id="{38D1ECAB-900B-40AA-B877-842DB72E12C1}"/>
              </a:ext>
            </a:extLst>
          </p:cNvPr>
          <p:cNvSpPr txBox="1">
            <a:spLocks noChangeArrowheads="1"/>
          </p:cNvSpPr>
          <p:nvPr/>
        </p:nvSpPr>
        <p:spPr>
          <a:xfrm>
            <a:off x="243057" y="815587"/>
            <a:ext cx="8657886" cy="5843630"/>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dirty="0">
                <a:solidFill>
                  <a:srgbClr val="FF0000"/>
                </a:solidFill>
              </a:rPr>
              <a:t>定义过程复杂，维护困难。</a:t>
            </a:r>
            <a:endParaRPr lang="en-US" altLang="zh-CN" dirty="0">
              <a:solidFill>
                <a:srgbClr val="FF0000"/>
              </a:solidFill>
            </a:endParaRPr>
          </a:p>
          <a:p>
            <a:pPr marL="0" lvl="1" indent="357188">
              <a:lnSpc>
                <a:spcPct val="150000"/>
              </a:lnSpc>
              <a:buNone/>
            </a:pPr>
            <a:r>
              <a:rPr lang="zh-CN" altLang="en-US" sz="2000" dirty="0"/>
              <a:t>因为网络管理员需要对网络中各种</a:t>
            </a:r>
            <a:r>
              <a:rPr lang="en-US" altLang="zh-CN" sz="2000" dirty="0"/>
              <a:t>Internet</a:t>
            </a:r>
            <a:r>
              <a:rPr lang="zh-CN" altLang="en-US" sz="2000" dirty="0"/>
              <a:t>服务、包头格式以及每个域的意义有非常深入的理解。</a:t>
            </a:r>
            <a:endParaRPr lang="en-US" altLang="zh-CN" sz="2000" dirty="0"/>
          </a:p>
          <a:p>
            <a:pPr marL="536575" lvl="1" indent="-357188">
              <a:lnSpc>
                <a:spcPct val="150000"/>
              </a:lnSpc>
            </a:pPr>
            <a:r>
              <a:rPr lang="zh-CN" altLang="en-US" dirty="0">
                <a:solidFill>
                  <a:srgbClr val="FF0000"/>
                </a:solidFill>
              </a:rPr>
              <a:t>缺乏用户认证，无法防范</a:t>
            </a:r>
            <a:r>
              <a:rPr lang="en-US" altLang="zh-CN" dirty="0">
                <a:solidFill>
                  <a:srgbClr val="FF0000"/>
                </a:solidFill>
              </a:rPr>
              <a:t>IP</a:t>
            </a:r>
            <a:r>
              <a:rPr lang="zh-CN" altLang="en-US" dirty="0">
                <a:solidFill>
                  <a:srgbClr val="FF0000"/>
                </a:solidFill>
              </a:rPr>
              <a:t>欺骗</a:t>
            </a:r>
            <a:endParaRPr lang="en-US" altLang="zh-CN" dirty="0">
              <a:solidFill>
                <a:srgbClr val="FF0000"/>
              </a:solidFill>
            </a:endParaRPr>
          </a:p>
          <a:p>
            <a:pPr marL="536575" lvl="1" indent="-357188">
              <a:lnSpc>
                <a:spcPct val="150000"/>
              </a:lnSpc>
            </a:pPr>
            <a:r>
              <a:rPr lang="zh-CN" altLang="en-US" dirty="0"/>
              <a:t>任何直接经过路由器的数据包都有被用做</a:t>
            </a:r>
            <a:r>
              <a:rPr lang="zh-CN" altLang="en-US" dirty="0">
                <a:solidFill>
                  <a:srgbClr val="FF0000"/>
                </a:solidFill>
              </a:rPr>
              <a:t>数据驱动式攻击</a:t>
            </a:r>
            <a:r>
              <a:rPr lang="zh-CN" altLang="en-US" dirty="0"/>
              <a:t>的潜在危险</a:t>
            </a:r>
            <a:r>
              <a:rPr lang="zh-CN" altLang="en-US" dirty="0" smtClean="0"/>
              <a:t>。</a:t>
            </a:r>
            <a:endParaRPr lang="en-US" altLang="zh-CN" dirty="0" smtClean="0"/>
          </a:p>
          <a:p>
            <a:pPr marL="536575" lvl="1" indent="-357188">
              <a:lnSpc>
                <a:spcPct val="150000"/>
              </a:lnSpc>
            </a:pPr>
            <a:r>
              <a:rPr lang="zh-CN" altLang="en-US" sz="2000" dirty="0"/>
              <a:t>数据驱动式攻击从表面来看是由路由器转发到内部主机上没有害处的数据，该数据包括了一些隐藏的指令，能够让主机修改访问控制和与安全有关的文件，使得入侵者能够获得对系统访问权</a:t>
            </a:r>
            <a:r>
              <a:rPr lang="zh-CN" altLang="en-US" sz="2000" dirty="0"/>
              <a:t>。</a:t>
            </a:r>
            <a:endParaRPr lang="en-US" altLang="zh-CN" sz="2000" dirty="0"/>
          </a:p>
          <a:p>
            <a:pPr marL="536575" lvl="1" indent="-357188">
              <a:lnSpc>
                <a:spcPct val="150000"/>
              </a:lnSpc>
            </a:pPr>
            <a:r>
              <a:rPr lang="zh-CN" altLang="en-US" dirty="0" smtClean="0"/>
              <a:t>包过滤网关不支持有效的用户认证。</a:t>
            </a:r>
            <a:endParaRPr lang="en-US" altLang="zh-CN" dirty="0"/>
          </a:p>
        </p:txBody>
      </p:sp>
    </p:spTree>
    <p:extLst>
      <p:ext uri="{BB962C8B-B14F-4D97-AF65-F5344CB8AC3E}">
        <p14:creationId xmlns:p14="http://schemas.microsoft.com/office/powerpoint/2010/main" val="550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anim calcmode="lin" valueType="num">
                                      <p:cBhvr>
                                        <p:cTn id="8" dur="500" fill="hold"/>
                                        <p:tgtEl>
                                          <p:spTgt spid="9">
                                            <p:bg/>
                                          </p:spTgt>
                                        </p:tgtEl>
                                        <p:attrNameLst>
                                          <p:attrName>ppt_x</p:attrName>
                                        </p:attrNameLst>
                                      </p:cBhvr>
                                      <p:tavLst>
                                        <p:tav tm="0">
                                          <p:val>
                                            <p:strVal val="#ppt_x"/>
                                          </p:val>
                                        </p:tav>
                                        <p:tav tm="100000">
                                          <p:val>
                                            <p:strVal val="#ppt_x"/>
                                          </p:val>
                                        </p:tav>
                                      </p:tavLst>
                                    </p:anim>
                                    <p:anim calcmode="lin" valueType="num">
                                      <p:cBhvr>
                                        <p:cTn id="9" dur="500" fill="hold"/>
                                        <p:tgtEl>
                                          <p:spTgt spid="9">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anim calcmode="lin" valueType="num">
                                      <p:cBhvr>
                                        <p:cTn id="1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500"/>
                                        <p:tgtEl>
                                          <p:spTgt spid="9">
                                            <p:txEl>
                                              <p:pRg st="1" end="1"/>
                                            </p:txEl>
                                          </p:spTgt>
                                        </p:tgtEl>
                                      </p:cBhvr>
                                    </p:animEffect>
                                    <p:anim calcmode="lin" valueType="num">
                                      <p:cBhvr>
                                        <p:cTn id="2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anim calcmode="lin" valueType="num">
                                      <p:cBhvr>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500"/>
                                        <p:tgtEl>
                                          <p:spTgt spid="9">
                                            <p:txEl>
                                              <p:pRg st="3" end="3"/>
                                            </p:txEl>
                                          </p:spTgt>
                                        </p:tgtEl>
                                      </p:cBhvr>
                                    </p:animEffect>
                                    <p:anim calcmode="lin" valueType="num">
                                      <p:cBhvr>
                                        <p:cTn id="3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9">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fade">
                                      <p:cBhvr>
                                        <p:cTn id="38" dur="500"/>
                                        <p:tgtEl>
                                          <p:spTgt spid="9">
                                            <p:txEl>
                                              <p:pRg st="4" end="4"/>
                                            </p:txEl>
                                          </p:spTgt>
                                        </p:tgtEl>
                                      </p:cBhvr>
                                    </p:animEffect>
                                    <p:anim calcmode="lin" valueType="num">
                                      <p:cBhvr>
                                        <p:cTn id="3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anim calcmode="lin" valueType="num">
                                      <p:cBhvr>
                                        <p:cTn id="46"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7"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44C68B46-F0FE-473C-83F4-4C307B0905B6}"/>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数据包过滤</a:t>
            </a:r>
          </a:p>
        </p:txBody>
      </p:sp>
      <p:sp>
        <p:nvSpPr>
          <p:cNvPr id="7" name="Rectangle 3">
            <a:extLst>
              <a:ext uri="{FF2B5EF4-FFF2-40B4-BE49-F238E27FC236}">
                <a16:creationId xmlns:a16="http://schemas.microsoft.com/office/drawing/2014/main" xmlns="" id="{1D9C869B-A623-441D-AE96-091E4E28DDE5}"/>
              </a:ext>
            </a:extLst>
          </p:cNvPr>
          <p:cNvSpPr txBox="1">
            <a:spLocks noChangeArrowheads="1"/>
          </p:cNvSpPr>
          <p:nvPr/>
        </p:nvSpPr>
        <p:spPr>
          <a:xfrm>
            <a:off x="754471" y="1719470"/>
            <a:ext cx="8011842" cy="4880113"/>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dirty="0">
                <a:solidFill>
                  <a:srgbClr val="FF0000"/>
                </a:solidFill>
              </a:rPr>
              <a:t>不提供日志。</a:t>
            </a:r>
            <a:endParaRPr lang="en-US" altLang="zh-CN" dirty="0">
              <a:solidFill>
                <a:srgbClr val="FF0000"/>
              </a:solidFill>
            </a:endParaRPr>
          </a:p>
          <a:p>
            <a:pPr marL="536575" lvl="1" indent="-357188">
              <a:lnSpc>
                <a:spcPct val="150000"/>
              </a:lnSpc>
            </a:pPr>
            <a:r>
              <a:rPr lang="zh-CN" altLang="en-US" dirty="0"/>
              <a:t>随着过滤器数目的增加，路由器的</a:t>
            </a:r>
            <a:r>
              <a:rPr lang="zh-CN" altLang="en-US" dirty="0">
                <a:solidFill>
                  <a:srgbClr val="FF0000"/>
                </a:solidFill>
              </a:rPr>
              <a:t>吞吐量会下降</a:t>
            </a:r>
            <a:r>
              <a:rPr lang="zh-CN" altLang="en-US" dirty="0"/>
              <a:t>。</a:t>
            </a:r>
            <a:endParaRPr lang="en-US" altLang="zh-CN" dirty="0"/>
          </a:p>
          <a:p>
            <a:pPr marL="0" lvl="1" indent="357188" algn="just">
              <a:lnSpc>
                <a:spcPct val="150000"/>
              </a:lnSpc>
              <a:buNone/>
            </a:pPr>
            <a:r>
              <a:rPr lang="zh-CN" altLang="en-US" sz="2000" dirty="0"/>
              <a:t>优化方法：抽取每个数据包的目的</a:t>
            </a:r>
            <a:r>
              <a:rPr lang="en-US" altLang="zh-CN" sz="2000" dirty="0"/>
              <a:t>IP</a:t>
            </a:r>
            <a:r>
              <a:rPr lang="zh-CN" altLang="en-US" sz="2000" dirty="0"/>
              <a:t>地址，进行简单的路由表查询，然后将数据转发到正确的接口上去传输。如果路由器将过滤规则施用给每个数据包，则会大量消耗</a:t>
            </a:r>
            <a:r>
              <a:rPr lang="en-US" altLang="zh-CN" sz="2000" dirty="0"/>
              <a:t>CPU</a:t>
            </a:r>
            <a:r>
              <a:rPr lang="zh-CN" altLang="en-US" sz="2000" dirty="0"/>
              <a:t>。</a:t>
            </a:r>
            <a:endParaRPr lang="en-US" altLang="zh-CN" sz="2000" dirty="0"/>
          </a:p>
          <a:p>
            <a:pPr marL="536575" lvl="1" indent="-357188">
              <a:lnSpc>
                <a:spcPct val="150000"/>
              </a:lnSpc>
            </a:pPr>
            <a:r>
              <a:rPr lang="zh-CN" altLang="en-US" dirty="0"/>
              <a:t>过滤器无法对网络上流动的信息提供</a:t>
            </a:r>
            <a:r>
              <a:rPr lang="zh-CN" altLang="en-US" dirty="0">
                <a:solidFill>
                  <a:srgbClr val="FF0000"/>
                </a:solidFill>
              </a:rPr>
              <a:t>全面的控制。</a:t>
            </a:r>
            <a:endParaRPr lang="en-US" altLang="zh-CN" dirty="0">
              <a:solidFill>
                <a:srgbClr val="FF0000"/>
              </a:solidFill>
            </a:endParaRPr>
          </a:p>
          <a:p>
            <a:pPr marL="0" lvl="1" indent="357188">
              <a:lnSpc>
                <a:spcPct val="150000"/>
              </a:lnSpc>
              <a:buNone/>
            </a:pPr>
            <a:r>
              <a:rPr lang="zh-CN" altLang="en-US" sz="2000" dirty="0"/>
              <a:t>包过滤路由器能够允许或拒绝特定的服务，但是不能理解特定服务的上下文环境和数据。</a:t>
            </a:r>
          </a:p>
        </p:txBody>
      </p:sp>
    </p:spTree>
    <p:extLst>
      <p:ext uri="{BB962C8B-B14F-4D97-AF65-F5344CB8AC3E}">
        <p14:creationId xmlns:p14="http://schemas.microsoft.com/office/powerpoint/2010/main" val="3382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anim calcmode="lin" valueType="num">
                                      <p:cBhvr>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anim calcmode="lin" valueType="num">
                                      <p:cBhvr>
                                        <p:cTn id="2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500"/>
                                        <p:tgtEl>
                                          <p:spTgt spid="7">
                                            <p:txEl>
                                              <p:pRg st="4" end="4"/>
                                            </p:txEl>
                                          </p:spTgt>
                                        </p:tgtEl>
                                      </p:cBhvr>
                                    </p:animEffect>
                                    <p:anim calcmode="lin" valueType="num">
                                      <p:cBhvr>
                                        <p:cTn id="34"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1" name="TextBox 38">
            <a:extLst>
              <a:ext uri="{FF2B5EF4-FFF2-40B4-BE49-F238E27FC236}">
                <a16:creationId xmlns:a16="http://schemas.microsoft.com/office/drawing/2014/main" xmlns="" id="{79997E35-246A-4DEB-BA67-408BF699C2B8}"/>
              </a:ext>
            </a:extLst>
          </p:cNvPr>
          <p:cNvSpPr txBox="1">
            <a:spLocks/>
          </p:cNvSpPr>
          <p:nvPr/>
        </p:nvSpPr>
        <p:spPr bwMode="auto">
          <a:xfrm>
            <a:off x="1220684" y="5167759"/>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4" name="TextBox 38">
            <a:extLst>
              <a:ext uri="{FF2B5EF4-FFF2-40B4-BE49-F238E27FC236}">
                <a16:creationId xmlns:a16="http://schemas.microsoft.com/office/drawing/2014/main" xmlns="" id="{63BB376B-5EA1-4745-B957-88A477D3EFBE}"/>
              </a:ext>
            </a:extLst>
          </p:cNvPr>
          <p:cNvSpPr txBox="1">
            <a:spLocks/>
          </p:cNvSpPr>
          <p:nvPr/>
        </p:nvSpPr>
        <p:spPr bwMode="auto">
          <a:xfrm>
            <a:off x="4324642" y="228166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回路级代理服务器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5C3D4872-74A6-4444-B7EB-F4506D22253C}"/>
              </a:ext>
            </a:extLst>
          </p:cNvPr>
          <p:cNvSpPr txBox="1">
            <a:spLocks/>
          </p:cNvSpPr>
          <p:nvPr/>
        </p:nvSpPr>
        <p:spPr bwMode="auto">
          <a:xfrm>
            <a:off x="4372094" y="285338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代管服务器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0" name="左大括号 19">
            <a:extLst>
              <a:ext uri="{FF2B5EF4-FFF2-40B4-BE49-F238E27FC236}">
                <a16:creationId xmlns:a16="http://schemas.microsoft.com/office/drawing/2014/main" xmlns="" id="{B5B74DC5-3DBD-4E97-B717-A81957C26997}"/>
              </a:ext>
            </a:extLst>
          </p:cNvPr>
          <p:cNvSpPr/>
          <p:nvPr/>
        </p:nvSpPr>
        <p:spPr>
          <a:xfrm>
            <a:off x="4572004" y="387514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1" name="TextBox 38">
            <a:extLst>
              <a:ext uri="{FF2B5EF4-FFF2-40B4-BE49-F238E27FC236}">
                <a16:creationId xmlns:a16="http://schemas.microsoft.com/office/drawing/2014/main" xmlns="" id="{589CE8B8-EAF0-47C5-ABEF-65613B582818}"/>
              </a:ext>
            </a:extLst>
          </p:cNvPr>
          <p:cNvSpPr txBox="1">
            <a:spLocks/>
          </p:cNvSpPr>
          <p:nvPr/>
        </p:nvSpPr>
        <p:spPr bwMode="auto">
          <a:xfrm>
            <a:off x="4939663" y="3624655"/>
            <a:ext cx="4204337"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网络地址转换器（</a:t>
            </a:r>
            <a:r>
              <a:rPr lang="en-US" altLang="zh-CN" sz="2800" dirty="0">
                <a:solidFill>
                  <a:srgbClr val="002060"/>
                </a:solidFill>
                <a:latin typeface="华文楷体" panose="02010600040101010101" pitchFamily="2" charset="-122"/>
                <a:ea typeface="华文楷体" panose="02010600040101010101" pitchFamily="2" charset="-122"/>
              </a:rPr>
              <a:t>NAT</a:t>
            </a:r>
            <a:r>
              <a:rPr lang="zh-CN" altLang="en-US" sz="2800" dirty="0">
                <a:solidFill>
                  <a:srgbClr val="002060"/>
                </a:solidFill>
                <a:latin typeface="华文楷体" panose="02010600040101010101" pitchFamily="2" charset="-122"/>
                <a:ea typeface="华文楷体" panose="02010600040101010101" pitchFamily="2" charset="-122"/>
              </a:rPr>
              <a:t>）</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2" name="TextBox 38">
            <a:extLst>
              <a:ext uri="{FF2B5EF4-FFF2-40B4-BE49-F238E27FC236}">
                <a16:creationId xmlns:a16="http://schemas.microsoft.com/office/drawing/2014/main" xmlns="" id="{3839FC1B-BA2E-47AA-B5BC-299AEEF6453E}"/>
              </a:ext>
            </a:extLst>
          </p:cNvPr>
          <p:cNvSpPr txBox="1">
            <a:spLocks/>
          </p:cNvSpPr>
          <p:nvPr/>
        </p:nvSpPr>
        <p:spPr bwMode="auto">
          <a:xfrm>
            <a:off x="4939664" y="420091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隔离域名服务器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3" name="TextBox 38">
            <a:extLst>
              <a:ext uri="{FF2B5EF4-FFF2-40B4-BE49-F238E27FC236}">
                <a16:creationId xmlns:a16="http://schemas.microsoft.com/office/drawing/2014/main" xmlns="" id="{647B7284-F050-406F-A88D-BFF12C08E7A0}"/>
              </a:ext>
            </a:extLst>
          </p:cNvPr>
          <p:cNvSpPr txBox="1">
            <a:spLocks/>
          </p:cNvSpPr>
          <p:nvPr/>
        </p:nvSpPr>
        <p:spPr bwMode="auto">
          <a:xfrm>
            <a:off x="4987116" y="477263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邮件技术</a:t>
            </a:r>
            <a:endParaRPr lang="en-US" altLang="zh-CN" sz="2800" dirty="0">
              <a:solidFill>
                <a:srgbClr val="00206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116744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outHorizontal)">
                                      <p:cBhvr>
                                        <p:cTn id="13" dur="500"/>
                                        <p:tgtEl>
                                          <p:spTgt spid="8"/>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outHorizontal)">
                                      <p:cBhvr>
                                        <p:cTn id="28" dur="500"/>
                                        <p:tgtEl>
                                          <p:spTgt spid="12"/>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arn(outHorizontal)">
                                      <p:cBhvr>
                                        <p:cTn id="45" dur="500"/>
                                        <p:tgtEl>
                                          <p:spTgt spid="20"/>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p:bldP spid="12" grpId="0" animBg="1"/>
      <p:bldP spid="13" grpId="0"/>
      <p:bldP spid="14" grpId="0"/>
      <p:bldP spid="19" grpId="0"/>
      <p:bldP spid="20" grpId="0" animBg="1"/>
      <p:bldP spid="21" grpId="0"/>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4" name="Rectangle 3">
            <a:extLst>
              <a:ext uri="{FF2B5EF4-FFF2-40B4-BE49-F238E27FC236}">
                <a16:creationId xmlns:a16="http://schemas.microsoft.com/office/drawing/2014/main" xmlns="" id="{5AC670DC-3DE5-4E0C-B4EB-EB7A625B961A}"/>
              </a:ext>
            </a:extLst>
          </p:cNvPr>
          <p:cNvSpPr txBox="1">
            <a:spLocks noChangeArrowheads="1"/>
          </p:cNvSpPr>
          <p:nvPr/>
        </p:nvSpPr>
        <p:spPr>
          <a:xfrm>
            <a:off x="527990" y="2472205"/>
            <a:ext cx="8161044" cy="2833188"/>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sz="2000" dirty="0"/>
              <a:t>当外部主机试图访问时，必须先通过</a:t>
            </a:r>
            <a:r>
              <a:rPr lang="zh-CN" altLang="en-US" sz="2000" dirty="0">
                <a:solidFill>
                  <a:srgbClr val="FF0000"/>
                </a:solidFill>
              </a:rPr>
              <a:t>防火墙上的身份认证</a:t>
            </a:r>
            <a:r>
              <a:rPr lang="zh-CN" altLang="en-US" sz="2000" dirty="0"/>
              <a:t>。</a:t>
            </a:r>
            <a:endParaRPr lang="en-US" altLang="zh-CN" sz="2000" dirty="0"/>
          </a:p>
          <a:p>
            <a:pPr marL="536575" lvl="1" indent="-357188">
              <a:lnSpc>
                <a:spcPct val="150000"/>
              </a:lnSpc>
            </a:pPr>
            <a:r>
              <a:rPr lang="zh-CN" altLang="en-US" sz="2000" dirty="0"/>
              <a:t>之后，防火墙运行一个专门为该网络设计的程序，把外部主机与内部主机连接，并限制其访问的主机、访问时间及访问方式。</a:t>
            </a:r>
            <a:endParaRPr lang="en-US" altLang="zh-CN" sz="2000" dirty="0"/>
          </a:p>
          <a:p>
            <a:pPr marL="536575" lvl="1" indent="-357188">
              <a:lnSpc>
                <a:spcPct val="150000"/>
              </a:lnSpc>
            </a:pPr>
            <a:r>
              <a:rPr lang="zh-CN" altLang="en-US" sz="2000" dirty="0"/>
              <a:t>同样，内部用户访问外部网络时，也需先登录到防火墙上，通过验证后，才可访问。</a:t>
            </a:r>
          </a:p>
        </p:txBody>
      </p:sp>
    </p:spTree>
    <p:extLst>
      <p:ext uri="{BB962C8B-B14F-4D97-AF65-F5344CB8AC3E}">
        <p14:creationId xmlns:p14="http://schemas.microsoft.com/office/powerpoint/2010/main" val="39554791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bg/>
                                          </p:spTgt>
                                        </p:tgtEl>
                                        <p:attrNameLst>
                                          <p:attrName>style.visibility</p:attrName>
                                        </p:attrNameLst>
                                      </p:cBhvr>
                                      <p:to>
                                        <p:strVal val="visible"/>
                                      </p:to>
                                    </p:set>
                                    <p:animEffect transition="in" filter="fade">
                                      <p:cBhvr>
                                        <p:cTn id="7" dur="500"/>
                                        <p:tgtEl>
                                          <p:spTgt spid="24">
                                            <p:bg/>
                                          </p:spTgt>
                                        </p:tgtEl>
                                      </p:cBhvr>
                                    </p:animEffect>
                                    <p:anim calcmode="lin" valueType="num">
                                      <p:cBhvr>
                                        <p:cTn id="8" dur="500" fill="hold"/>
                                        <p:tgtEl>
                                          <p:spTgt spid="24">
                                            <p:bg/>
                                          </p:spTgt>
                                        </p:tgtEl>
                                        <p:attrNameLst>
                                          <p:attrName>ppt_x</p:attrName>
                                        </p:attrNameLst>
                                      </p:cBhvr>
                                      <p:tavLst>
                                        <p:tav tm="0">
                                          <p:val>
                                            <p:strVal val="#ppt_x"/>
                                          </p:val>
                                        </p:tav>
                                        <p:tav tm="100000">
                                          <p:val>
                                            <p:strVal val="#ppt_x"/>
                                          </p:val>
                                        </p:tav>
                                      </p:tavLst>
                                    </p:anim>
                                    <p:anim calcmode="lin" valueType="num">
                                      <p:cBhvr>
                                        <p:cTn id="9" dur="500" fill="hold"/>
                                        <p:tgtEl>
                                          <p:spTgt spid="24">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fade">
                                      <p:cBhvr>
                                        <p:cTn id="13" dur="500"/>
                                        <p:tgtEl>
                                          <p:spTgt spid="24">
                                            <p:txEl>
                                              <p:pRg st="0" end="0"/>
                                            </p:txEl>
                                          </p:spTgt>
                                        </p:tgtEl>
                                      </p:cBhvr>
                                    </p:animEffect>
                                    <p:anim calcmode="lin" valueType="num">
                                      <p:cBhvr>
                                        <p:cTn id="1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4">
                                            <p:txEl>
                                              <p:pRg st="1" end="1"/>
                                            </p:txEl>
                                          </p:spTgt>
                                        </p:tgtEl>
                                        <p:attrNameLst>
                                          <p:attrName>style.visibility</p:attrName>
                                        </p:attrNameLst>
                                      </p:cBhvr>
                                      <p:to>
                                        <p:strVal val="visible"/>
                                      </p:to>
                                    </p:set>
                                    <p:animEffect transition="in" filter="fade">
                                      <p:cBhvr>
                                        <p:cTn id="20" dur="500"/>
                                        <p:tgtEl>
                                          <p:spTgt spid="24">
                                            <p:txEl>
                                              <p:pRg st="1" end="1"/>
                                            </p:txEl>
                                          </p:spTgt>
                                        </p:tgtEl>
                                      </p:cBhvr>
                                    </p:animEffect>
                                    <p:anim calcmode="lin" valueType="num">
                                      <p:cBhvr>
                                        <p:cTn id="21"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4">
                                            <p:txEl>
                                              <p:pRg st="2" end="2"/>
                                            </p:txEl>
                                          </p:spTgt>
                                        </p:tgtEl>
                                        <p:attrNameLst>
                                          <p:attrName>style.visibility</p:attrName>
                                        </p:attrNameLst>
                                      </p:cBhvr>
                                      <p:to>
                                        <p:strVal val="visible"/>
                                      </p:to>
                                    </p:set>
                                    <p:animEffect transition="in" filter="fade">
                                      <p:cBhvr>
                                        <p:cTn id="27" dur="500"/>
                                        <p:tgtEl>
                                          <p:spTgt spid="24">
                                            <p:txEl>
                                              <p:pRg st="2" end="2"/>
                                            </p:txEl>
                                          </p:spTgt>
                                        </p:tgtEl>
                                      </p:cBhvr>
                                    </p:animEffect>
                                    <p:anim calcmode="lin" valueType="num">
                                      <p:cBhvr>
                                        <p:cTn id="28"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4" name="Rectangle 3">
            <a:extLst>
              <a:ext uri="{FF2B5EF4-FFF2-40B4-BE49-F238E27FC236}">
                <a16:creationId xmlns:a16="http://schemas.microsoft.com/office/drawing/2014/main" xmlns="" id="{5AC670DC-3DE5-4E0C-B4EB-EB7A625B961A}"/>
              </a:ext>
            </a:extLst>
          </p:cNvPr>
          <p:cNvSpPr txBox="1">
            <a:spLocks noChangeArrowheads="1"/>
          </p:cNvSpPr>
          <p:nvPr/>
        </p:nvSpPr>
        <p:spPr>
          <a:xfrm>
            <a:off x="615627" y="2763129"/>
            <a:ext cx="8011842" cy="3336041"/>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sz="2000" dirty="0"/>
              <a:t>应用网关会检查全部的</a:t>
            </a:r>
            <a:r>
              <a:rPr lang="en-US" altLang="zh-CN" sz="2000" dirty="0"/>
              <a:t>IP</a:t>
            </a:r>
            <a:r>
              <a:rPr lang="zh-CN" altLang="en-US" sz="2000" dirty="0"/>
              <a:t>头，并且进行</a:t>
            </a:r>
            <a:r>
              <a:rPr lang="zh-CN" altLang="en-US" sz="2000" dirty="0">
                <a:solidFill>
                  <a:srgbClr val="FF0000"/>
                </a:solidFill>
              </a:rPr>
              <a:t>重新封装</a:t>
            </a:r>
            <a:r>
              <a:rPr lang="zh-CN" altLang="en-US" sz="2000" dirty="0"/>
              <a:t>。</a:t>
            </a:r>
            <a:endParaRPr lang="en-US" altLang="zh-CN" sz="2000" dirty="0"/>
          </a:p>
          <a:p>
            <a:pPr marL="536575" lvl="1" indent="-357188">
              <a:lnSpc>
                <a:spcPct val="150000"/>
              </a:lnSpc>
            </a:pPr>
            <a:r>
              <a:rPr lang="zh-CN" altLang="en-US" sz="2000" dirty="0"/>
              <a:t>应用网关代理的</a:t>
            </a:r>
            <a:r>
              <a:rPr lang="zh-CN" altLang="en-US" sz="2000" dirty="0">
                <a:solidFill>
                  <a:srgbClr val="FF0000"/>
                </a:solidFill>
              </a:rPr>
              <a:t>优点</a:t>
            </a:r>
            <a:r>
              <a:rPr lang="zh-CN" altLang="en-US" sz="2000" dirty="0"/>
              <a:t>是既可以</a:t>
            </a:r>
            <a:r>
              <a:rPr lang="zh-CN" altLang="en-US" sz="2000" dirty="0">
                <a:solidFill>
                  <a:srgbClr val="FF0000"/>
                </a:solidFill>
              </a:rPr>
              <a:t>隐藏内部</a:t>
            </a:r>
            <a:r>
              <a:rPr lang="en-US" altLang="zh-CN" sz="2000" dirty="0">
                <a:solidFill>
                  <a:srgbClr val="FF0000"/>
                </a:solidFill>
              </a:rPr>
              <a:t>IP</a:t>
            </a:r>
            <a:r>
              <a:rPr lang="zh-CN" altLang="en-US" sz="2000" dirty="0"/>
              <a:t>，也可以给单个用户授权，即使攻击者盗用了一个合法</a:t>
            </a:r>
            <a:r>
              <a:rPr lang="en-US" altLang="zh-CN" sz="2000" dirty="0"/>
              <a:t>IP</a:t>
            </a:r>
            <a:r>
              <a:rPr lang="zh-CN" altLang="en-US" sz="2000" dirty="0"/>
              <a:t>地址，也通不过严格的身份认证。因此，应用网关比包过滤具有更高的安全性。</a:t>
            </a:r>
            <a:endParaRPr lang="en-US" altLang="zh-CN" sz="2000" dirty="0"/>
          </a:p>
          <a:p>
            <a:pPr marL="536575" lvl="1" indent="-357188">
              <a:lnSpc>
                <a:spcPct val="150000"/>
              </a:lnSpc>
            </a:pPr>
            <a:r>
              <a:rPr lang="zh-CN" altLang="en-US" sz="2000" dirty="0"/>
              <a:t>但其缺点是</a:t>
            </a:r>
            <a:r>
              <a:rPr lang="zh-CN" altLang="en-US" sz="2000" dirty="0">
                <a:solidFill>
                  <a:srgbClr val="FF0000"/>
                </a:solidFill>
              </a:rPr>
              <a:t>应用网关不透明</a:t>
            </a:r>
            <a:r>
              <a:rPr lang="zh-CN" altLang="en-US" sz="2000" dirty="0"/>
              <a:t>，用户每次连接都要进行身份认证，且需要为每个应用写专门的程序，因此，给用户带来了不便。</a:t>
            </a:r>
          </a:p>
        </p:txBody>
      </p:sp>
    </p:spTree>
    <p:extLst>
      <p:ext uri="{BB962C8B-B14F-4D97-AF65-F5344CB8AC3E}">
        <p14:creationId xmlns:p14="http://schemas.microsoft.com/office/powerpoint/2010/main" val="40775176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anim calcmode="lin" valueType="num">
                                      <p:cBhvr>
                                        <p:cTn id="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xEl>
                                              <p:pRg st="1" end="1"/>
                                            </p:txEl>
                                          </p:spTgt>
                                        </p:tgtEl>
                                        <p:attrNameLst>
                                          <p:attrName>style.visibility</p:attrName>
                                        </p:attrNameLst>
                                      </p:cBhvr>
                                      <p:to>
                                        <p:strVal val="visible"/>
                                      </p:to>
                                    </p:set>
                                    <p:animEffect transition="in" filter="fade">
                                      <p:cBhvr>
                                        <p:cTn id="14" dur="500"/>
                                        <p:tgtEl>
                                          <p:spTgt spid="24">
                                            <p:txEl>
                                              <p:pRg st="1" end="1"/>
                                            </p:txEl>
                                          </p:spTgt>
                                        </p:tgtEl>
                                      </p:cBhvr>
                                    </p:animEffect>
                                    <p:anim calcmode="lin" valueType="num">
                                      <p:cBhvr>
                                        <p:cTn id="15"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animEffect transition="in" filter="fade">
                                      <p:cBhvr>
                                        <p:cTn id="21" dur="500"/>
                                        <p:tgtEl>
                                          <p:spTgt spid="24">
                                            <p:txEl>
                                              <p:pRg st="2" end="2"/>
                                            </p:txEl>
                                          </p:spTgt>
                                        </p:tgtEl>
                                      </p:cBhvr>
                                    </p:animEffect>
                                    <p:anim calcmode="lin" valueType="num">
                                      <p:cBhvr>
                                        <p:cTn id="22"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4" name="TextBox 38">
            <a:extLst>
              <a:ext uri="{FF2B5EF4-FFF2-40B4-BE49-F238E27FC236}">
                <a16:creationId xmlns:a16="http://schemas.microsoft.com/office/drawing/2014/main" xmlns="" id="{63BB376B-5EA1-4745-B957-88A477D3EFBE}"/>
              </a:ext>
            </a:extLst>
          </p:cNvPr>
          <p:cNvSpPr txBox="1">
            <a:spLocks/>
          </p:cNvSpPr>
          <p:nvPr/>
        </p:nvSpPr>
        <p:spPr bwMode="auto">
          <a:xfrm>
            <a:off x="4324642" y="228166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回路级代理服务器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5" name="Rectangle 3">
            <a:extLst>
              <a:ext uri="{FF2B5EF4-FFF2-40B4-BE49-F238E27FC236}">
                <a16:creationId xmlns:a16="http://schemas.microsoft.com/office/drawing/2014/main" xmlns="" id="{2CF42039-280F-4667-AA5A-D479C71A1595}"/>
              </a:ext>
            </a:extLst>
          </p:cNvPr>
          <p:cNvSpPr txBox="1">
            <a:spLocks noChangeArrowheads="1"/>
          </p:cNvSpPr>
          <p:nvPr/>
        </p:nvSpPr>
        <p:spPr>
          <a:xfrm>
            <a:off x="161959" y="2753981"/>
            <a:ext cx="8677035" cy="3975011"/>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sz="2000" dirty="0"/>
              <a:t>即通常意义的代理服务器，它适用于多个协议。</a:t>
            </a:r>
            <a:endParaRPr lang="en-US" altLang="zh-CN" sz="2000" dirty="0"/>
          </a:p>
          <a:p>
            <a:pPr marL="536575" lvl="1" indent="-357188">
              <a:lnSpc>
                <a:spcPct val="150000"/>
              </a:lnSpc>
            </a:pPr>
            <a:r>
              <a:rPr lang="zh-CN" altLang="en-US" sz="2000" dirty="0"/>
              <a:t>但</a:t>
            </a:r>
            <a:r>
              <a:rPr lang="zh-CN" altLang="en-US" sz="2000" dirty="0">
                <a:solidFill>
                  <a:srgbClr val="FF0000"/>
                </a:solidFill>
              </a:rPr>
              <a:t>不能解释应用协议</a:t>
            </a:r>
            <a:r>
              <a:rPr lang="zh-CN" altLang="en-US" sz="2000" dirty="0"/>
              <a:t>，需要通过其他方式来获得信息，所以，回路级代理服务器通常</a:t>
            </a:r>
            <a:r>
              <a:rPr lang="zh-CN" altLang="en-US" sz="2000" dirty="0">
                <a:solidFill>
                  <a:srgbClr val="FF0000"/>
                </a:solidFill>
              </a:rPr>
              <a:t>要求修改用户程序</a:t>
            </a:r>
            <a:r>
              <a:rPr lang="zh-CN" altLang="en-US" sz="2000" dirty="0"/>
              <a:t>。</a:t>
            </a:r>
            <a:endParaRPr lang="en-US" altLang="zh-CN" sz="2000" dirty="0"/>
          </a:p>
          <a:p>
            <a:pPr marL="536575" lvl="1" indent="-357188">
              <a:lnSpc>
                <a:spcPct val="150000"/>
              </a:lnSpc>
            </a:pPr>
            <a:r>
              <a:rPr lang="zh-CN" altLang="en-US" sz="2000" dirty="0"/>
              <a:t>使用回路级代理服务器时，受保护网与外部网的信息交换是</a:t>
            </a:r>
            <a:r>
              <a:rPr lang="zh-CN" altLang="en-US" sz="2000" dirty="0">
                <a:solidFill>
                  <a:srgbClr val="FF0000"/>
                </a:solidFill>
              </a:rPr>
              <a:t>透明的</a:t>
            </a:r>
            <a:r>
              <a:rPr lang="zh-CN" altLang="en-US" sz="2000" dirty="0"/>
              <a:t>，感觉不到防火墙的存在，因为用户</a:t>
            </a:r>
            <a:r>
              <a:rPr lang="zh-CN" altLang="en-US" sz="2000" dirty="0">
                <a:solidFill>
                  <a:srgbClr val="FF0000"/>
                </a:solidFill>
              </a:rPr>
              <a:t>不需要登录</a:t>
            </a:r>
            <a:r>
              <a:rPr lang="zh-CN" altLang="en-US" sz="2000" dirty="0"/>
              <a:t>到防火墙，但客户端的应用软件必须支持</a:t>
            </a:r>
            <a:r>
              <a:rPr lang="en-US" altLang="zh-CN" sz="2000" dirty="0" err="1"/>
              <a:t>Sochetsified</a:t>
            </a:r>
            <a:r>
              <a:rPr lang="en-US" altLang="zh-CN" sz="2000" dirty="0"/>
              <a:t> API.</a:t>
            </a:r>
          </a:p>
          <a:p>
            <a:pPr marL="536575" lvl="1" indent="-357188">
              <a:lnSpc>
                <a:spcPct val="150000"/>
              </a:lnSpc>
            </a:pPr>
            <a:r>
              <a:rPr lang="zh-CN" altLang="en-US" sz="2000" dirty="0"/>
              <a:t>受保护网络用户访问外部网所使用的</a:t>
            </a:r>
            <a:r>
              <a:rPr lang="en-US" altLang="zh-CN" sz="2000" dirty="0"/>
              <a:t>IP</a:t>
            </a:r>
            <a:r>
              <a:rPr lang="zh-CN" altLang="en-US" sz="2000" dirty="0"/>
              <a:t>地址也都是</a:t>
            </a:r>
            <a:r>
              <a:rPr lang="zh-CN" altLang="en-US" sz="2000" dirty="0">
                <a:solidFill>
                  <a:srgbClr val="FF0000"/>
                </a:solidFill>
              </a:rPr>
              <a:t>防火墙的</a:t>
            </a:r>
            <a:r>
              <a:rPr lang="en-US" altLang="zh-CN" sz="2000" dirty="0">
                <a:solidFill>
                  <a:srgbClr val="FF0000"/>
                </a:solidFill>
              </a:rPr>
              <a:t>IP</a:t>
            </a:r>
            <a:r>
              <a:rPr lang="zh-CN" altLang="en-US" sz="2000" dirty="0">
                <a:solidFill>
                  <a:srgbClr val="FF0000"/>
                </a:solidFill>
              </a:rPr>
              <a:t>地址</a:t>
            </a:r>
            <a:r>
              <a:rPr lang="zh-CN" altLang="en-US" sz="2000" dirty="0"/>
              <a:t>。</a:t>
            </a:r>
          </a:p>
        </p:txBody>
      </p:sp>
    </p:spTree>
    <p:extLst>
      <p:ext uri="{BB962C8B-B14F-4D97-AF65-F5344CB8AC3E}">
        <p14:creationId xmlns:p14="http://schemas.microsoft.com/office/powerpoint/2010/main" val="6289788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bg/>
                                          </p:spTgt>
                                        </p:tgtEl>
                                        <p:attrNameLst>
                                          <p:attrName>style.visibility</p:attrName>
                                        </p:attrNameLst>
                                      </p:cBhvr>
                                      <p:to>
                                        <p:strVal val="visible"/>
                                      </p:to>
                                    </p:set>
                                    <p:animEffect transition="in" filter="fade">
                                      <p:cBhvr>
                                        <p:cTn id="12" dur="500"/>
                                        <p:tgtEl>
                                          <p:spTgt spid="25">
                                            <p:bg/>
                                          </p:spTgt>
                                        </p:tgtEl>
                                      </p:cBhvr>
                                    </p:animEffect>
                                    <p:anim calcmode="lin" valueType="num">
                                      <p:cBhvr>
                                        <p:cTn id="13" dur="500" fill="hold"/>
                                        <p:tgtEl>
                                          <p:spTgt spid="25">
                                            <p:bg/>
                                          </p:spTgt>
                                        </p:tgtEl>
                                        <p:attrNameLst>
                                          <p:attrName>ppt_x</p:attrName>
                                        </p:attrNameLst>
                                      </p:cBhvr>
                                      <p:tavLst>
                                        <p:tav tm="0">
                                          <p:val>
                                            <p:strVal val="#ppt_x"/>
                                          </p:val>
                                        </p:tav>
                                        <p:tav tm="100000">
                                          <p:val>
                                            <p:strVal val="#ppt_x"/>
                                          </p:val>
                                        </p:tav>
                                      </p:tavLst>
                                    </p:anim>
                                    <p:anim calcmode="lin" valueType="num">
                                      <p:cBhvr>
                                        <p:cTn id="14" dur="500" fill="hold"/>
                                        <p:tgtEl>
                                          <p:spTgt spid="25">
                                            <p:bg/>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anim calcmode="lin" valueType="num">
                                      <p:cBhvr>
                                        <p:cTn id="1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5">
                                            <p:txEl>
                                              <p:pRg st="1" end="1"/>
                                            </p:txEl>
                                          </p:spTgt>
                                        </p:tgtEl>
                                        <p:attrNameLst>
                                          <p:attrName>style.visibility</p:attrName>
                                        </p:attrNameLst>
                                      </p:cBhvr>
                                      <p:to>
                                        <p:strVal val="visible"/>
                                      </p:to>
                                    </p:set>
                                    <p:animEffect transition="in" filter="fade">
                                      <p:cBhvr>
                                        <p:cTn id="25" dur="500"/>
                                        <p:tgtEl>
                                          <p:spTgt spid="25">
                                            <p:txEl>
                                              <p:pRg st="1" end="1"/>
                                            </p:txEl>
                                          </p:spTgt>
                                        </p:tgtEl>
                                      </p:cBhvr>
                                    </p:animEffect>
                                    <p:anim calcmode="lin" valueType="num">
                                      <p:cBhvr>
                                        <p:cTn id="26"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5">
                                            <p:txEl>
                                              <p:pRg st="2" end="2"/>
                                            </p:txEl>
                                          </p:spTgt>
                                        </p:tgtEl>
                                        <p:attrNameLst>
                                          <p:attrName>style.visibility</p:attrName>
                                        </p:attrNameLst>
                                      </p:cBhvr>
                                      <p:to>
                                        <p:strVal val="visible"/>
                                      </p:to>
                                    </p:set>
                                    <p:animEffect transition="in" filter="fade">
                                      <p:cBhvr>
                                        <p:cTn id="32" dur="500"/>
                                        <p:tgtEl>
                                          <p:spTgt spid="25">
                                            <p:txEl>
                                              <p:pRg st="2" end="2"/>
                                            </p:txEl>
                                          </p:spTgt>
                                        </p:tgtEl>
                                      </p:cBhvr>
                                    </p:animEffect>
                                    <p:anim calcmode="lin" valueType="num">
                                      <p:cBhvr>
                                        <p:cTn id="33"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34" dur="500" fill="hold"/>
                                        <p:tgtEl>
                                          <p:spTgt spid="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5">
                                            <p:txEl>
                                              <p:pRg st="3" end="3"/>
                                            </p:txEl>
                                          </p:spTgt>
                                        </p:tgtEl>
                                        <p:attrNameLst>
                                          <p:attrName>style.visibility</p:attrName>
                                        </p:attrNameLst>
                                      </p:cBhvr>
                                      <p:to>
                                        <p:strVal val="visible"/>
                                      </p:to>
                                    </p:set>
                                    <p:animEffect transition="in" filter="fade">
                                      <p:cBhvr>
                                        <p:cTn id="39" dur="500"/>
                                        <p:tgtEl>
                                          <p:spTgt spid="25">
                                            <p:txEl>
                                              <p:pRg st="3" end="3"/>
                                            </p:txEl>
                                          </p:spTgt>
                                        </p:tgtEl>
                                      </p:cBhvr>
                                    </p:animEffect>
                                    <p:anim calcmode="lin" valueType="num">
                                      <p:cBhvr>
                                        <p:cTn id="40"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p:cTn id="41" dur="500" fill="hold"/>
                                        <p:tgtEl>
                                          <p:spTgt spid="2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4" name="TextBox 38">
            <a:extLst>
              <a:ext uri="{FF2B5EF4-FFF2-40B4-BE49-F238E27FC236}">
                <a16:creationId xmlns:a16="http://schemas.microsoft.com/office/drawing/2014/main" xmlns="" id="{63BB376B-5EA1-4745-B957-88A477D3EFBE}"/>
              </a:ext>
            </a:extLst>
          </p:cNvPr>
          <p:cNvSpPr txBox="1">
            <a:spLocks/>
          </p:cNvSpPr>
          <p:nvPr/>
        </p:nvSpPr>
        <p:spPr bwMode="auto">
          <a:xfrm>
            <a:off x="4324642" y="228166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回路级代理服务器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5C3D4872-74A6-4444-B7EB-F4506D22253C}"/>
              </a:ext>
            </a:extLst>
          </p:cNvPr>
          <p:cNvSpPr txBox="1">
            <a:spLocks/>
          </p:cNvSpPr>
          <p:nvPr/>
        </p:nvSpPr>
        <p:spPr bwMode="auto">
          <a:xfrm>
            <a:off x="4372094" y="285338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代管服务器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4" name="Rectangle 3">
            <a:extLst>
              <a:ext uri="{FF2B5EF4-FFF2-40B4-BE49-F238E27FC236}">
                <a16:creationId xmlns:a16="http://schemas.microsoft.com/office/drawing/2014/main" xmlns="" id="{ADD632C4-ACE4-4420-9B95-8E1DC26A6040}"/>
              </a:ext>
            </a:extLst>
          </p:cNvPr>
          <p:cNvSpPr txBox="1">
            <a:spLocks noChangeArrowheads="1"/>
          </p:cNvSpPr>
          <p:nvPr/>
        </p:nvSpPr>
        <p:spPr>
          <a:xfrm>
            <a:off x="161959" y="3325351"/>
            <a:ext cx="8820082" cy="3365155"/>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lvl="1" indent="-268288">
              <a:lnSpc>
                <a:spcPct val="150000"/>
              </a:lnSpc>
            </a:pPr>
            <a:r>
              <a:rPr lang="zh-CN" altLang="en-US" sz="2000" dirty="0">
                <a:solidFill>
                  <a:srgbClr val="FF0000"/>
                </a:solidFill>
              </a:rPr>
              <a:t>把不安全的服务</a:t>
            </a:r>
            <a:r>
              <a:rPr lang="zh-CN" altLang="en-US" sz="2000" dirty="0"/>
              <a:t>，如</a:t>
            </a:r>
            <a:r>
              <a:rPr lang="en-US" altLang="zh-CN" sz="2000" dirty="0"/>
              <a:t>FTP</a:t>
            </a:r>
            <a:r>
              <a:rPr lang="zh-CN" altLang="en-US" sz="2000" dirty="0"/>
              <a:t>、</a:t>
            </a:r>
            <a:r>
              <a:rPr lang="en-US" altLang="zh-CN" sz="2000" dirty="0"/>
              <a:t>Telnet</a:t>
            </a:r>
            <a:r>
              <a:rPr lang="zh-CN" altLang="en-US" sz="2000" dirty="0"/>
              <a:t>等</a:t>
            </a:r>
            <a:r>
              <a:rPr lang="zh-CN" altLang="en-US" sz="2000" dirty="0">
                <a:solidFill>
                  <a:srgbClr val="FF0000"/>
                </a:solidFill>
              </a:rPr>
              <a:t>放到防火墙上</a:t>
            </a:r>
            <a:r>
              <a:rPr lang="zh-CN" altLang="en-US" sz="2000" dirty="0"/>
              <a:t>，使它同时充当服务器，对外部的请求做出回答。</a:t>
            </a:r>
            <a:endParaRPr lang="en-US" altLang="zh-CN" sz="2000" dirty="0"/>
          </a:p>
          <a:p>
            <a:pPr marL="268288" lvl="1" indent="-268288">
              <a:lnSpc>
                <a:spcPct val="150000"/>
              </a:lnSpc>
            </a:pPr>
            <a:r>
              <a:rPr lang="zh-CN" altLang="en-US" sz="2000" dirty="0"/>
              <a:t>代管服务器</a:t>
            </a:r>
            <a:r>
              <a:rPr lang="zh-CN" altLang="en-US" sz="2000" dirty="0">
                <a:solidFill>
                  <a:srgbClr val="FF0000"/>
                </a:solidFill>
              </a:rPr>
              <a:t>不需要</a:t>
            </a:r>
            <a:r>
              <a:rPr lang="zh-CN" altLang="en-US" sz="2000" dirty="0"/>
              <a:t>为每种服务专门写程序。</a:t>
            </a:r>
            <a:endParaRPr lang="en-US" altLang="zh-CN" sz="2000" dirty="0"/>
          </a:p>
          <a:p>
            <a:pPr marL="268288" lvl="1" indent="-268288">
              <a:lnSpc>
                <a:spcPct val="150000"/>
              </a:lnSpc>
            </a:pPr>
            <a:r>
              <a:rPr lang="zh-CN" altLang="en-US" sz="2000" dirty="0"/>
              <a:t>受保护网内部用户想对外部网访问时，需要先登录到防火墙，再向外提出请求。因此，</a:t>
            </a:r>
            <a:r>
              <a:rPr lang="zh-CN" altLang="en-US" sz="2000" dirty="0">
                <a:solidFill>
                  <a:srgbClr val="FF0000"/>
                </a:solidFill>
              </a:rPr>
              <a:t>外部网向内就只能看到防火墙</a:t>
            </a:r>
            <a:r>
              <a:rPr lang="zh-CN" altLang="en-US" sz="2000" dirty="0"/>
              <a:t>，从而隐藏了内部地址，提高了安全性。</a:t>
            </a:r>
          </a:p>
        </p:txBody>
      </p:sp>
    </p:spTree>
    <p:extLst>
      <p:ext uri="{BB962C8B-B14F-4D97-AF65-F5344CB8AC3E}">
        <p14:creationId xmlns:p14="http://schemas.microsoft.com/office/powerpoint/2010/main" val="29787797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
                                            <p:bg/>
                                          </p:spTgt>
                                        </p:tgtEl>
                                        <p:attrNameLst>
                                          <p:attrName>style.visibility</p:attrName>
                                        </p:attrNameLst>
                                      </p:cBhvr>
                                      <p:to>
                                        <p:strVal val="visible"/>
                                      </p:to>
                                    </p:set>
                                    <p:animEffect transition="in" filter="fade">
                                      <p:cBhvr>
                                        <p:cTn id="12" dur="500"/>
                                        <p:tgtEl>
                                          <p:spTgt spid="24">
                                            <p:bg/>
                                          </p:spTgt>
                                        </p:tgtEl>
                                      </p:cBhvr>
                                    </p:animEffect>
                                    <p:anim calcmode="lin" valueType="num">
                                      <p:cBhvr>
                                        <p:cTn id="13" dur="500" fill="hold"/>
                                        <p:tgtEl>
                                          <p:spTgt spid="24">
                                            <p:bg/>
                                          </p:spTgt>
                                        </p:tgtEl>
                                        <p:attrNameLst>
                                          <p:attrName>ppt_x</p:attrName>
                                        </p:attrNameLst>
                                      </p:cBhvr>
                                      <p:tavLst>
                                        <p:tav tm="0">
                                          <p:val>
                                            <p:strVal val="#ppt_x"/>
                                          </p:val>
                                        </p:tav>
                                        <p:tav tm="100000">
                                          <p:val>
                                            <p:strVal val="#ppt_x"/>
                                          </p:val>
                                        </p:tav>
                                      </p:tavLst>
                                    </p:anim>
                                    <p:anim calcmode="lin" valueType="num">
                                      <p:cBhvr>
                                        <p:cTn id="14" dur="500" fill="hold"/>
                                        <p:tgtEl>
                                          <p:spTgt spid="24">
                                            <p:bg/>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500"/>
                                        <p:tgtEl>
                                          <p:spTgt spid="24">
                                            <p:txEl>
                                              <p:pRg st="0" end="0"/>
                                            </p:txEl>
                                          </p:spTgt>
                                        </p:tgtEl>
                                      </p:cBhvr>
                                    </p:animEffect>
                                    <p:anim calcmode="lin" valueType="num">
                                      <p:cBhvr>
                                        <p:cTn id="19"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anim calcmode="lin" valueType="num">
                                      <p:cBhvr>
                                        <p:cTn id="26"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4">
                                            <p:txEl>
                                              <p:pRg st="2" end="2"/>
                                            </p:txEl>
                                          </p:spTgt>
                                        </p:tgtEl>
                                        <p:attrNameLst>
                                          <p:attrName>style.visibility</p:attrName>
                                        </p:attrNameLst>
                                      </p:cBhvr>
                                      <p:to>
                                        <p:strVal val="visible"/>
                                      </p:to>
                                    </p:set>
                                    <p:animEffect transition="in" filter="fade">
                                      <p:cBhvr>
                                        <p:cTn id="32" dur="500"/>
                                        <p:tgtEl>
                                          <p:spTgt spid="24">
                                            <p:txEl>
                                              <p:pRg st="2" end="2"/>
                                            </p:txEl>
                                          </p:spTgt>
                                        </p:tgtEl>
                                      </p:cBhvr>
                                    </p:animEffect>
                                    <p:anim calcmode="lin" valueType="num">
                                      <p:cBhvr>
                                        <p:cTn id="3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34" dur="5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4" name="TextBox 38">
            <a:extLst>
              <a:ext uri="{FF2B5EF4-FFF2-40B4-BE49-F238E27FC236}">
                <a16:creationId xmlns:a16="http://schemas.microsoft.com/office/drawing/2014/main" xmlns="" id="{63BB376B-5EA1-4745-B957-88A477D3EFBE}"/>
              </a:ext>
            </a:extLst>
          </p:cNvPr>
          <p:cNvSpPr txBox="1">
            <a:spLocks/>
          </p:cNvSpPr>
          <p:nvPr/>
        </p:nvSpPr>
        <p:spPr bwMode="auto">
          <a:xfrm>
            <a:off x="4324642" y="228166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回路级代理服务器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5C3D4872-74A6-4444-B7EB-F4506D22253C}"/>
              </a:ext>
            </a:extLst>
          </p:cNvPr>
          <p:cNvSpPr txBox="1">
            <a:spLocks/>
          </p:cNvSpPr>
          <p:nvPr/>
        </p:nvSpPr>
        <p:spPr bwMode="auto">
          <a:xfrm>
            <a:off x="4372094" y="285338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代管服务器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0" name="左大括号 19">
            <a:extLst>
              <a:ext uri="{FF2B5EF4-FFF2-40B4-BE49-F238E27FC236}">
                <a16:creationId xmlns:a16="http://schemas.microsoft.com/office/drawing/2014/main" xmlns="" id="{B5B74DC5-3DBD-4E97-B717-A81957C26997}"/>
              </a:ext>
            </a:extLst>
          </p:cNvPr>
          <p:cNvSpPr/>
          <p:nvPr/>
        </p:nvSpPr>
        <p:spPr>
          <a:xfrm>
            <a:off x="4572004" y="387514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1" name="TextBox 38">
            <a:extLst>
              <a:ext uri="{FF2B5EF4-FFF2-40B4-BE49-F238E27FC236}">
                <a16:creationId xmlns:a16="http://schemas.microsoft.com/office/drawing/2014/main" xmlns="" id="{589CE8B8-EAF0-47C5-ABEF-65613B582818}"/>
              </a:ext>
            </a:extLst>
          </p:cNvPr>
          <p:cNvSpPr txBox="1">
            <a:spLocks/>
          </p:cNvSpPr>
          <p:nvPr/>
        </p:nvSpPr>
        <p:spPr bwMode="auto">
          <a:xfrm>
            <a:off x="4939663" y="3624655"/>
            <a:ext cx="4204337"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网络地址转换器（</a:t>
            </a:r>
            <a:r>
              <a:rPr lang="en-US" altLang="zh-CN" sz="2800" dirty="0">
                <a:solidFill>
                  <a:srgbClr val="002060"/>
                </a:solidFill>
                <a:latin typeface="华文楷体" panose="02010600040101010101" pitchFamily="2" charset="-122"/>
                <a:ea typeface="华文楷体" panose="02010600040101010101" pitchFamily="2" charset="-122"/>
              </a:rPr>
              <a:t>NAT</a:t>
            </a:r>
            <a:r>
              <a:rPr lang="zh-CN" altLang="en-US" sz="2800" dirty="0">
                <a:solidFill>
                  <a:srgbClr val="002060"/>
                </a:solidFill>
                <a:latin typeface="华文楷体" panose="02010600040101010101" pitchFamily="2" charset="-122"/>
                <a:ea typeface="华文楷体" panose="02010600040101010101" pitchFamily="2" charset="-122"/>
              </a:rPr>
              <a:t>）</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4" name="Rectangle 3">
            <a:extLst>
              <a:ext uri="{FF2B5EF4-FFF2-40B4-BE49-F238E27FC236}">
                <a16:creationId xmlns:a16="http://schemas.microsoft.com/office/drawing/2014/main" xmlns="" id="{C624EE0D-8246-4983-9297-E130DC7891D1}"/>
              </a:ext>
            </a:extLst>
          </p:cNvPr>
          <p:cNvSpPr txBox="1">
            <a:spLocks noChangeArrowheads="1"/>
          </p:cNvSpPr>
          <p:nvPr/>
        </p:nvSpPr>
        <p:spPr>
          <a:xfrm>
            <a:off x="199226" y="583424"/>
            <a:ext cx="8820082" cy="2797405"/>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lvl="1" indent="-268288">
              <a:lnSpc>
                <a:spcPct val="150000"/>
              </a:lnSpc>
            </a:pPr>
            <a:r>
              <a:rPr lang="zh-CN" altLang="en-US" sz="2000" dirty="0"/>
              <a:t>网络地址转换器就是在防火墙上装一个</a:t>
            </a:r>
            <a:r>
              <a:rPr lang="zh-CN" altLang="en-US" sz="2000" dirty="0">
                <a:solidFill>
                  <a:srgbClr val="FF0000"/>
                </a:solidFill>
              </a:rPr>
              <a:t>合法</a:t>
            </a:r>
            <a:r>
              <a:rPr lang="en-US" altLang="zh-CN" sz="2000" dirty="0">
                <a:solidFill>
                  <a:srgbClr val="FF0000"/>
                </a:solidFill>
              </a:rPr>
              <a:t>IP</a:t>
            </a:r>
            <a:r>
              <a:rPr lang="zh-CN" altLang="en-US" sz="2000" dirty="0">
                <a:solidFill>
                  <a:srgbClr val="FF0000"/>
                </a:solidFill>
              </a:rPr>
              <a:t>地址集</a:t>
            </a:r>
            <a:r>
              <a:rPr lang="zh-CN" altLang="en-US" sz="2000" dirty="0"/>
              <a:t>。</a:t>
            </a:r>
            <a:endParaRPr lang="en-US" altLang="zh-CN" sz="2000" dirty="0"/>
          </a:p>
          <a:p>
            <a:pPr marL="268288" lvl="1" indent="-268288">
              <a:lnSpc>
                <a:spcPct val="150000"/>
              </a:lnSpc>
            </a:pPr>
            <a:r>
              <a:rPr lang="zh-CN" altLang="en-US" sz="2000" dirty="0"/>
              <a:t>当某一内部主机需要访问</a:t>
            </a:r>
            <a:r>
              <a:rPr lang="en-US" altLang="zh-CN" sz="2000" dirty="0"/>
              <a:t>Internet</a:t>
            </a:r>
            <a:r>
              <a:rPr lang="zh-CN" altLang="en-US" sz="2000" dirty="0"/>
              <a:t>时，防火墙</a:t>
            </a:r>
            <a:r>
              <a:rPr lang="zh-CN" altLang="en-US" sz="2000" dirty="0">
                <a:solidFill>
                  <a:srgbClr val="FF0000"/>
                </a:solidFill>
              </a:rPr>
              <a:t>动态</a:t>
            </a:r>
            <a:r>
              <a:rPr lang="zh-CN" altLang="en-US" sz="2000" dirty="0"/>
              <a:t>地从地址集中选一个未分配的地址分配给该用户。</a:t>
            </a:r>
            <a:endParaRPr lang="en-US" altLang="zh-CN" sz="2000" dirty="0"/>
          </a:p>
          <a:p>
            <a:pPr marL="268288" lvl="1" indent="-268288">
              <a:lnSpc>
                <a:spcPct val="150000"/>
              </a:lnSpc>
            </a:pPr>
            <a:r>
              <a:rPr lang="zh-CN" altLang="en-US" sz="2000" dirty="0"/>
              <a:t>对于内部的某些服务器，如</a:t>
            </a:r>
            <a:r>
              <a:rPr lang="en-US" altLang="zh-CN" sz="2000" dirty="0"/>
              <a:t>Web</a:t>
            </a:r>
            <a:r>
              <a:rPr lang="zh-CN" altLang="en-US" sz="2000" dirty="0"/>
              <a:t>服务器，网络地址转换器允许为其分配一个</a:t>
            </a:r>
            <a:r>
              <a:rPr lang="zh-CN" altLang="en-US" sz="2000" dirty="0">
                <a:solidFill>
                  <a:srgbClr val="FF0000"/>
                </a:solidFill>
              </a:rPr>
              <a:t>固定的合法地址</a:t>
            </a:r>
            <a:r>
              <a:rPr lang="zh-CN" altLang="en-US" sz="2000" dirty="0"/>
              <a:t>。</a:t>
            </a:r>
          </a:p>
        </p:txBody>
      </p:sp>
      <p:sp>
        <p:nvSpPr>
          <p:cNvPr id="25" name="Rectangle 3">
            <a:extLst>
              <a:ext uri="{FF2B5EF4-FFF2-40B4-BE49-F238E27FC236}">
                <a16:creationId xmlns:a16="http://schemas.microsoft.com/office/drawing/2014/main" xmlns="" id="{10929BFD-7141-44F8-85B3-E8C8D5EA473E}"/>
              </a:ext>
            </a:extLst>
          </p:cNvPr>
          <p:cNvSpPr txBox="1">
            <a:spLocks noChangeArrowheads="1"/>
          </p:cNvSpPr>
          <p:nvPr/>
        </p:nvSpPr>
        <p:spPr>
          <a:xfrm>
            <a:off x="199226" y="5316455"/>
            <a:ext cx="8820082" cy="1385076"/>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lvl="1" indent="-268288">
              <a:lnSpc>
                <a:spcPct val="150000"/>
              </a:lnSpc>
            </a:pPr>
            <a:r>
              <a:rPr lang="zh-CN" altLang="en-US" sz="2000" dirty="0"/>
              <a:t>这种技术缓解了</a:t>
            </a:r>
            <a:r>
              <a:rPr lang="zh-CN" altLang="en-US" sz="2000" dirty="0">
                <a:solidFill>
                  <a:srgbClr val="FF0000"/>
                </a:solidFill>
              </a:rPr>
              <a:t>少量</a:t>
            </a:r>
            <a:r>
              <a:rPr lang="en-US" altLang="zh-CN" sz="2000" dirty="0">
                <a:solidFill>
                  <a:srgbClr val="FF0000"/>
                </a:solidFill>
              </a:rPr>
              <a:t>IP</a:t>
            </a:r>
            <a:r>
              <a:rPr lang="zh-CN" altLang="en-US" sz="2000" dirty="0">
                <a:solidFill>
                  <a:srgbClr val="FF0000"/>
                </a:solidFill>
              </a:rPr>
              <a:t>地址和大量主机</a:t>
            </a:r>
            <a:r>
              <a:rPr lang="zh-CN" altLang="en-US" sz="2000" dirty="0"/>
              <a:t>之间的矛盾，同时又隐藏了内部主机的</a:t>
            </a:r>
            <a:r>
              <a:rPr lang="en-US" altLang="zh-CN" sz="2000" dirty="0"/>
              <a:t>IP</a:t>
            </a:r>
            <a:r>
              <a:rPr lang="zh-CN" altLang="en-US" sz="2000" dirty="0"/>
              <a:t>地址，提高了安全性。</a:t>
            </a:r>
          </a:p>
        </p:txBody>
      </p:sp>
    </p:spTree>
    <p:extLst>
      <p:ext uri="{BB962C8B-B14F-4D97-AF65-F5344CB8AC3E}">
        <p14:creationId xmlns:p14="http://schemas.microsoft.com/office/powerpoint/2010/main" val="42384590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
                                            <p:bg/>
                                          </p:spTgt>
                                        </p:tgtEl>
                                        <p:attrNameLst>
                                          <p:attrName>style.visibility</p:attrName>
                                        </p:attrNameLst>
                                      </p:cBhvr>
                                      <p:to>
                                        <p:strVal val="visible"/>
                                      </p:to>
                                    </p:set>
                                    <p:animEffect transition="in" filter="fade">
                                      <p:cBhvr>
                                        <p:cTn id="12" dur="500"/>
                                        <p:tgtEl>
                                          <p:spTgt spid="24">
                                            <p:bg/>
                                          </p:spTgt>
                                        </p:tgtEl>
                                      </p:cBhvr>
                                    </p:animEffect>
                                    <p:anim calcmode="lin" valueType="num">
                                      <p:cBhvr>
                                        <p:cTn id="13" dur="500" fill="hold"/>
                                        <p:tgtEl>
                                          <p:spTgt spid="24">
                                            <p:bg/>
                                          </p:spTgt>
                                        </p:tgtEl>
                                        <p:attrNameLst>
                                          <p:attrName>ppt_x</p:attrName>
                                        </p:attrNameLst>
                                      </p:cBhvr>
                                      <p:tavLst>
                                        <p:tav tm="0">
                                          <p:val>
                                            <p:strVal val="#ppt_x"/>
                                          </p:val>
                                        </p:tav>
                                        <p:tav tm="100000">
                                          <p:val>
                                            <p:strVal val="#ppt_x"/>
                                          </p:val>
                                        </p:tav>
                                      </p:tavLst>
                                    </p:anim>
                                    <p:anim calcmode="lin" valueType="num">
                                      <p:cBhvr>
                                        <p:cTn id="14" dur="500" fill="hold"/>
                                        <p:tgtEl>
                                          <p:spTgt spid="24">
                                            <p:bg/>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500"/>
                                        <p:tgtEl>
                                          <p:spTgt spid="24">
                                            <p:txEl>
                                              <p:pRg st="0" end="0"/>
                                            </p:txEl>
                                          </p:spTgt>
                                        </p:tgtEl>
                                      </p:cBhvr>
                                    </p:animEffect>
                                    <p:anim calcmode="lin" valueType="num">
                                      <p:cBhvr>
                                        <p:cTn id="19"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anim calcmode="lin" valueType="num">
                                      <p:cBhvr>
                                        <p:cTn id="26"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4">
                                            <p:txEl>
                                              <p:pRg st="2" end="2"/>
                                            </p:txEl>
                                          </p:spTgt>
                                        </p:tgtEl>
                                        <p:attrNameLst>
                                          <p:attrName>style.visibility</p:attrName>
                                        </p:attrNameLst>
                                      </p:cBhvr>
                                      <p:to>
                                        <p:strVal val="visible"/>
                                      </p:to>
                                    </p:set>
                                    <p:animEffect transition="in" filter="fade">
                                      <p:cBhvr>
                                        <p:cTn id="32" dur="500"/>
                                        <p:tgtEl>
                                          <p:spTgt spid="24">
                                            <p:txEl>
                                              <p:pRg st="2" end="2"/>
                                            </p:txEl>
                                          </p:spTgt>
                                        </p:tgtEl>
                                      </p:cBhvr>
                                    </p:animEffect>
                                    <p:anim calcmode="lin" valueType="num">
                                      <p:cBhvr>
                                        <p:cTn id="3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34" dur="5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5">
                                            <p:bg/>
                                          </p:spTgt>
                                        </p:tgtEl>
                                        <p:attrNameLst>
                                          <p:attrName>style.visibility</p:attrName>
                                        </p:attrNameLst>
                                      </p:cBhvr>
                                      <p:to>
                                        <p:strVal val="visible"/>
                                      </p:to>
                                    </p:set>
                                    <p:animEffect transition="in" filter="fade">
                                      <p:cBhvr>
                                        <p:cTn id="39" dur="500"/>
                                        <p:tgtEl>
                                          <p:spTgt spid="25">
                                            <p:bg/>
                                          </p:spTgt>
                                        </p:tgtEl>
                                      </p:cBhvr>
                                    </p:animEffect>
                                    <p:anim calcmode="lin" valueType="num">
                                      <p:cBhvr>
                                        <p:cTn id="40" dur="500" fill="hold"/>
                                        <p:tgtEl>
                                          <p:spTgt spid="25">
                                            <p:bg/>
                                          </p:spTgt>
                                        </p:tgtEl>
                                        <p:attrNameLst>
                                          <p:attrName>ppt_x</p:attrName>
                                        </p:attrNameLst>
                                      </p:cBhvr>
                                      <p:tavLst>
                                        <p:tav tm="0">
                                          <p:val>
                                            <p:strVal val="#ppt_x"/>
                                          </p:val>
                                        </p:tav>
                                        <p:tav tm="100000">
                                          <p:val>
                                            <p:strVal val="#ppt_x"/>
                                          </p:val>
                                        </p:tav>
                                      </p:tavLst>
                                    </p:anim>
                                    <p:anim calcmode="lin" valueType="num">
                                      <p:cBhvr>
                                        <p:cTn id="41" dur="500" fill="hold"/>
                                        <p:tgtEl>
                                          <p:spTgt spid="25">
                                            <p:bg/>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Effect transition="in" filter="fade">
                                      <p:cBhvr>
                                        <p:cTn id="44" dur="500"/>
                                        <p:tgtEl>
                                          <p:spTgt spid="25">
                                            <p:txEl>
                                              <p:pRg st="0" end="0"/>
                                            </p:txEl>
                                          </p:spTgt>
                                        </p:tgtEl>
                                      </p:cBhvr>
                                    </p:animEffect>
                                    <p:anim calcmode="lin" valueType="num">
                                      <p:cBhvr>
                                        <p:cTn id="4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build="p" animBg="1"/>
      <p:bldP spid="25"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4" name="TextBox 38">
            <a:extLst>
              <a:ext uri="{FF2B5EF4-FFF2-40B4-BE49-F238E27FC236}">
                <a16:creationId xmlns:a16="http://schemas.microsoft.com/office/drawing/2014/main" xmlns="" id="{63BB376B-5EA1-4745-B957-88A477D3EFBE}"/>
              </a:ext>
            </a:extLst>
          </p:cNvPr>
          <p:cNvSpPr txBox="1">
            <a:spLocks/>
          </p:cNvSpPr>
          <p:nvPr/>
        </p:nvSpPr>
        <p:spPr bwMode="auto">
          <a:xfrm>
            <a:off x="4324642" y="228166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回路级代理服务器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5C3D4872-74A6-4444-B7EB-F4506D22253C}"/>
              </a:ext>
            </a:extLst>
          </p:cNvPr>
          <p:cNvSpPr txBox="1">
            <a:spLocks/>
          </p:cNvSpPr>
          <p:nvPr/>
        </p:nvSpPr>
        <p:spPr bwMode="auto">
          <a:xfrm>
            <a:off x="4372094" y="285338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代管服务器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0" name="左大括号 19">
            <a:extLst>
              <a:ext uri="{FF2B5EF4-FFF2-40B4-BE49-F238E27FC236}">
                <a16:creationId xmlns:a16="http://schemas.microsoft.com/office/drawing/2014/main" xmlns="" id="{B5B74DC5-3DBD-4E97-B717-A81957C26997}"/>
              </a:ext>
            </a:extLst>
          </p:cNvPr>
          <p:cNvSpPr/>
          <p:nvPr/>
        </p:nvSpPr>
        <p:spPr>
          <a:xfrm>
            <a:off x="4572004" y="387514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1" name="TextBox 38">
            <a:extLst>
              <a:ext uri="{FF2B5EF4-FFF2-40B4-BE49-F238E27FC236}">
                <a16:creationId xmlns:a16="http://schemas.microsoft.com/office/drawing/2014/main" xmlns="" id="{589CE8B8-EAF0-47C5-ABEF-65613B582818}"/>
              </a:ext>
            </a:extLst>
          </p:cNvPr>
          <p:cNvSpPr txBox="1">
            <a:spLocks/>
          </p:cNvSpPr>
          <p:nvPr/>
        </p:nvSpPr>
        <p:spPr bwMode="auto">
          <a:xfrm>
            <a:off x="4939663" y="3624655"/>
            <a:ext cx="4204337"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网络地址转换器（</a:t>
            </a:r>
            <a:r>
              <a:rPr lang="en-US" altLang="zh-CN" sz="2800" dirty="0">
                <a:solidFill>
                  <a:srgbClr val="002060"/>
                </a:solidFill>
                <a:latin typeface="华文楷体" panose="02010600040101010101" pitchFamily="2" charset="-122"/>
                <a:ea typeface="华文楷体" panose="02010600040101010101" pitchFamily="2" charset="-122"/>
              </a:rPr>
              <a:t>NAT</a:t>
            </a:r>
            <a:r>
              <a:rPr lang="zh-CN" altLang="en-US" sz="2800" dirty="0">
                <a:solidFill>
                  <a:srgbClr val="002060"/>
                </a:solidFill>
                <a:latin typeface="华文楷体" panose="02010600040101010101" pitchFamily="2" charset="-122"/>
                <a:ea typeface="华文楷体" panose="02010600040101010101" pitchFamily="2" charset="-122"/>
              </a:rPr>
              <a:t>）</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2" name="TextBox 38">
            <a:extLst>
              <a:ext uri="{FF2B5EF4-FFF2-40B4-BE49-F238E27FC236}">
                <a16:creationId xmlns:a16="http://schemas.microsoft.com/office/drawing/2014/main" xmlns="" id="{3839FC1B-BA2E-47AA-B5BC-299AEEF6453E}"/>
              </a:ext>
            </a:extLst>
          </p:cNvPr>
          <p:cNvSpPr txBox="1">
            <a:spLocks/>
          </p:cNvSpPr>
          <p:nvPr/>
        </p:nvSpPr>
        <p:spPr bwMode="auto">
          <a:xfrm>
            <a:off x="4939664" y="420091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隔离域名服务器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4" name="Rectangle 3">
            <a:extLst>
              <a:ext uri="{FF2B5EF4-FFF2-40B4-BE49-F238E27FC236}">
                <a16:creationId xmlns:a16="http://schemas.microsoft.com/office/drawing/2014/main" xmlns="" id="{1A1EE7DF-916C-4769-832B-ACFB652BC16B}"/>
              </a:ext>
            </a:extLst>
          </p:cNvPr>
          <p:cNvSpPr txBox="1">
            <a:spLocks noChangeArrowheads="1"/>
          </p:cNvSpPr>
          <p:nvPr/>
        </p:nvSpPr>
        <p:spPr>
          <a:xfrm>
            <a:off x="161959" y="5105004"/>
            <a:ext cx="8820082" cy="1267459"/>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lvl="1" indent="-268288">
              <a:lnSpc>
                <a:spcPct val="150000"/>
              </a:lnSpc>
            </a:pPr>
            <a:r>
              <a:rPr lang="zh-CN" altLang="en-US" sz="2000" dirty="0"/>
              <a:t>将受保护网络的域名服务器与外部网的域名服务器隔离，使外部网的域名服务器只能看到防火墙的</a:t>
            </a:r>
            <a:r>
              <a:rPr lang="en-US" altLang="zh-CN" sz="2000" dirty="0"/>
              <a:t>IP</a:t>
            </a:r>
            <a:r>
              <a:rPr lang="zh-CN" altLang="en-US" sz="2000" dirty="0"/>
              <a:t>地址，无法了解受保护网络的具体情况。</a:t>
            </a:r>
          </a:p>
        </p:txBody>
      </p:sp>
    </p:spTree>
    <p:extLst>
      <p:ext uri="{BB962C8B-B14F-4D97-AF65-F5344CB8AC3E}">
        <p14:creationId xmlns:p14="http://schemas.microsoft.com/office/powerpoint/2010/main" val="1192499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bg/>
                                          </p:spTgt>
                                        </p:tgtEl>
                                        <p:attrNameLst>
                                          <p:attrName>style.visibility</p:attrName>
                                        </p:attrNameLst>
                                      </p:cBhvr>
                                      <p:to>
                                        <p:strVal val="visible"/>
                                      </p:to>
                                    </p:set>
                                    <p:animEffect transition="in" filter="fade">
                                      <p:cBhvr>
                                        <p:cTn id="7" dur="500"/>
                                        <p:tgtEl>
                                          <p:spTgt spid="24">
                                            <p:bg/>
                                          </p:spTgt>
                                        </p:tgtEl>
                                      </p:cBhvr>
                                    </p:animEffect>
                                    <p:anim calcmode="lin" valueType="num">
                                      <p:cBhvr>
                                        <p:cTn id="8" dur="500" fill="hold"/>
                                        <p:tgtEl>
                                          <p:spTgt spid="24">
                                            <p:bg/>
                                          </p:spTgt>
                                        </p:tgtEl>
                                        <p:attrNameLst>
                                          <p:attrName>ppt_x</p:attrName>
                                        </p:attrNameLst>
                                      </p:cBhvr>
                                      <p:tavLst>
                                        <p:tav tm="0">
                                          <p:val>
                                            <p:strVal val="#ppt_x"/>
                                          </p:val>
                                        </p:tav>
                                        <p:tav tm="100000">
                                          <p:val>
                                            <p:strVal val="#ppt_x"/>
                                          </p:val>
                                        </p:tav>
                                      </p:tavLst>
                                    </p:anim>
                                    <p:anim calcmode="lin" valueType="num">
                                      <p:cBhvr>
                                        <p:cTn id="9" dur="500" fill="hold"/>
                                        <p:tgtEl>
                                          <p:spTgt spid="24">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fade">
                                      <p:cBhvr>
                                        <p:cTn id="13" dur="500"/>
                                        <p:tgtEl>
                                          <p:spTgt spid="24">
                                            <p:txEl>
                                              <p:pRg st="0" end="0"/>
                                            </p:txEl>
                                          </p:spTgt>
                                        </p:tgtEl>
                                      </p:cBhvr>
                                    </p:animEffect>
                                    <p:anim calcmode="lin" valueType="num">
                                      <p:cBhvr>
                                        <p:cTn id="1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a:t>——</a:t>
            </a:r>
            <a:r>
              <a:rPr lang="zh-CN" altLang="en-US" sz="2800" dirty="0"/>
              <a:t>应用层防火墙</a:t>
            </a:r>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4" name="TextBox 38">
            <a:extLst>
              <a:ext uri="{FF2B5EF4-FFF2-40B4-BE49-F238E27FC236}">
                <a16:creationId xmlns:a16="http://schemas.microsoft.com/office/drawing/2014/main" xmlns="" id="{63BB376B-5EA1-4745-B957-88A477D3EFBE}"/>
              </a:ext>
            </a:extLst>
          </p:cNvPr>
          <p:cNvSpPr txBox="1">
            <a:spLocks/>
          </p:cNvSpPr>
          <p:nvPr/>
        </p:nvSpPr>
        <p:spPr bwMode="auto">
          <a:xfrm>
            <a:off x="4324642" y="228166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回路级代理服务器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5C3D4872-74A6-4444-B7EB-F4506D22253C}"/>
              </a:ext>
            </a:extLst>
          </p:cNvPr>
          <p:cNvSpPr txBox="1">
            <a:spLocks/>
          </p:cNvSpPr>
          <p:nvPr/>
        </p:nvSpPr>
        <p:spPr bwMode="auto">
          <a:xfrm>
            <a:off x="4372094" y="285338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代管服务器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0" name="左大括号 19">
            <a:extLst>
              <a:ext uri="{FF2B5EF4-FFF2-40B4-BE49-F238E27FC236}">
                <a16:creationId xmlns:a16="http://schemas.microsoft.com/office/drawing/2014/main" xmlns="" id="{B5B74DC5-3DBD-4E97-B717-A81957C26997}"/>
              </a:ext>
            </a:extLst>
          </p:cNvPr>
          <p:cNvSpPr/>
          <p:nvPr/>
        </p:nvSpPr>
        <p:spPr>
          <a:xfrm>
            <a:off x="4572004" y="387514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1" name="TextBox 38">
            <a:extLst>
              <a:ext uri="{FF2B5EF4-FFF2-40B4-BE49-F238E27FC236}">
                <a16:creationId xmlns:a16="http://schemas.microsoft.com/office/drawing/2014/main" xmlns="" id="{589CE8B8-EAF0-47C5-ABEF-65613B582818}"/>
              </a:ext>
            </a:extLst>
          </p:cNvPr>
          <p:cNvSpPr txBox="1">
            <a:spLocks/>
          </p:cNvSpPr>
          <p:nvPr/>
        </p:nvSpPr>
        <p:spPr bwMode="auto">
          <a:xfrm>
            <a:off x="4939663" y="3624655"/>
            <a:ext cx="4204337"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网络地址转换器（</a:t>
            </a:r>
            <a:r>
              <a:rPr lang="en-US" altLang="zh-CN" sz="2800" dirty="0">
                <a:solidFill>
                  <a:srgbClr val="002060"/>
                </a:solidFill>
                <a:latin typeface="华文楷体" panose="02010600040101010101" pitchFamily="2" charset="-122"/>
                <a:ea typeface="华文楷体" panose="02010600040101010101" pitchFamily="2" charset="-122"/>
              </a:rPr>
              <a:t>NAT</a:t>
            </a:r>
            <a:r>
              <a:rPr lang="zh-CN" altLang="en-US" sz="2800" dirty="0">
                <a:solidFill>
                  <a:srgbClr val="002060"/>
                </a:solidFill>
                <a:latin typeface="华文楷体" panose="02010600040101010101" pitchFamily="2" charset="-122"/>
                <a:ea typeface="华文楷体" panose="02010600040101010101" pitchFamily="2" charset="-122"/>
              </a:rPr>
              <a:t>）</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2" name="TextBox 38">
            <a:extLst>
              <a:ext uri="{FF2B5EF4-FFF2-40B4-BE49-F238E27FC236}">
                <a16:creationId xmlns:a16="http://schemas.microsoft.com/office/drawing/2014/main" xmlns="" id="{3839FC1B-BA2E-47AA-B5BC-299AEEF6453E}"/>
              </a:ext>
            </a:extLst>
          </p:cNvPr>
          <p:cNvSpPr txBox="1">
            <a:spLocks/>
          </p:cNvSpPr>
          <p:nvPr/>
        </p:nvSpPr>
        <p:spPr bwMode="auto">
          <a:xfrm>
            <a:off x="4939664" y="420091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隔离域名服务器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3" name="TextBox 38">
            <a:extLst>
              <a:ext uri="{FF2B5EF4-FFF2-40B4-BE49-F238E27FC236}">
                <a16:creationId xmlns:a16="http://schemas.microsoft.com/office/drawing/2014/main" xmlns="" id="{647B7284-F050-406F-A88D-BFF12C08E7A0}"/>
              </a:ext>
            </a:extLst>
          </p:cNvPr>
          <p:cNvSpPr txBox="1">
            <a:spLocks/>
          </p:cNvSpPr>
          <p:nvPr/>
        </p:nvSpPr>
        <p:spPr bwMode="auto">
          <a:xfrm>
            <a:off x="4987116" y="477263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邮件技术</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4" name="Rectangle 3">
            <a:extLst>
              <a:ext uri="{FF2B5EF4-FFF2-40B4-BE49-F238E27FC236}">
                <a16:creationId xmlns:a16="http://schemas.microsoft.com/office/drawing/2014/main" xmlns="" id="{2E8D35D9-0B2D-45BD-B2D2-6DC7EA9018A9}"/>
              </a:ext>
            </a:extLst>
          </p:cNvPr>
          <p:cNvSpPr txBox="1">
            <a:spLocks noChangeArrowheads="1"/>
          </p:cNvSpPr>
          <p:nvPr/>
        </p:nvSpPr>
        <p:spPr>
          <a:xfrm>
            <a:off x="244858" y="1705405"/>
            <a:ext cx="8820082" cy="2305382"/>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lvl="1" indent="-268288">
              <a:lnSpc>
                <a:spcPct val="150000"/>
              </a:lnSpc>
            </a:pPr>
            <a:r>
              <a:rPr lang="zh-CN" altLang="en-US" sz="2000" dirty="0"/>
              <a:t>当外部网络只能看到防火墙的</a:t>
            </a:r>
            <a:r>
              <a:rPr lang="en-US" altLang="zh-CN" sz="2000" dirty="0"/>
              <a:t>IP</a:t>
            </a:r>
            <a:r>
              <a:rPr lang="zh-CN" altLang="en-US" sz="2000" dirty="0"/>
              <a:t>地址和域名时，其邮件也只能发送到防火墙上</a:t>
            </a:r>
            <a:endParaRPr lang="en-US" altLang="zh-CN" sz="2000" dirty="0"/>
          </a:p>
          <a:p>
            <a:pPr marL="268288" lvl="1" indent="-268288">
              <a:lnSpc>
                <a:spcPct val="150000"/>
              </a:lnSpc>
            </a:pPr>
            <a:r>
              <a:rPr lang="zh-CN" altLang="en-US" sz="2000" dirty="0"/>
              <a:t>经过检查，当发送邮件的源主机是被允许通过时，防火墙才对邮件的目的地址进行转换，送到内部的邮件服务器。</a:t>
            </a:r>
          </a:p>
        </p:txBody>
      </p:sp>
    </p:spTree>
    <p:extLst>
      <p:ext uri="{BB962C8B-B14F-4D97-AF65-F5344CB8AC3E}">
        <p14:creationId xmlns:p14="http://schemas.microsoft.com/office/powerpoint/2010/main" val="8439463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bg/>
                                          </p:spTgt>
                                        </p:tgtEl>
                                        <p:attrNameLst>
                                          <p:attrName>style.visibility</p:attrName>
                                        </p:attrNameLst>
                                      </p:cBhvr>
                                      <p:to>
                                        <p:strVal val="visible"/>
                                      </p:to>
                                    </p:set>
                                    <p:animEffect transition="in" filter="fade">
                                      <p:cBhvr>
                                        <p:cTn id="7" dur="500"/>
                                        <p:tgtEl>
                                          <p:spTgt spid="24">
                                            <p:bg/>
                                          </p:spTgt>
                                        </p:tgtEl>
                                      </p:cBhvr>
                                    </p:animEffect>
                                    <p:anim calcmode="lin" valueType="num">
                                      <p:cBhvr>
                                        <p:cTn id="8" dur="500" fill="hold"/>
                                        <p:tgtEl>
                                          <p:spTgt spid="24">
                                            <p:bg/>
                                          </p:spTgt>
                                        </p:tgtEl>
                                        <p:attrNameLst>
                                          <p:attrName>ppt_x</p:attrName>
                                        </p:attrNameLst>
                                      </p:cBhvr>
                                      <p:tavLst>
                                        <p:tav tm="0">
                                          <p:val>
                                            <p:strVal val="#ppt_x"/>
                                          </p:val>
                                        </p:tav>
                                        <p:tav tm="100000">
                                          <p:val>
                                            <p:strVal val="#ppt_x"/>
                                          </p:val>
                                        </p:tav>
                                      </p:tavLst>
                                    </p:anim>
                                    <p:anim calcmode="lin" valueType="num">
                                      <p:cBhvr>
                                        <p:cTn id="9" dur="500" fill="hold"/>
                                        <p:tgtEl>
                                          <p:spTgt spid="24">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fade">
                                      <p:cBhvr>
                                        <p:cTn id="13" dur="500"/>
                                        <p:tgtEl>
                                          <p:spTgt spid="24">
                                            <p:txEl>
                                              <p:pRg st="0" end="0"/>
                                            </p:txEl>
                                          </p:spTgt>
                                        </p:tgtEl>
                                      </p:cBhvr>
                                    </p:animEffect>
                                    <p:anim calcmode="lin" valueType="num">
                                      <p:cBhvr>
                                        <p:cTn id="1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4">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Effect transition="in" filter="fade">
                                      <p:cBhvr>
                                        <p:cTn id="18" dur="500"/>
                                        <p:tgtEl>
                                          <p:spTgt spid="24">
                                            <p:txEl>
                                              <p:pRg st="1" end="1"/>
                                            </p:txEl>
                                          </p:spTgt>
                                        </p:tgtEl>
                                      </p:cBhvr>
                                    </p:animEffect>
                                    <p:anim calcmode="lin" valueType="num">
                                      <p:cBhvr>
                                        <p:cTn id="19"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xmlns="" id="{97FFD969-7B6A-4BA0-A60C-2EA24C30D311}"/>
              </a:ext>
            </a:extLst>
          </p:cNvPr>
          <p:cNvSpPr>
            <a:spLocks noGrp="1"/>
          </p:cNvSpPr>
          <p:nvPr>
            <p:ph idx="1"/>
          </p:nvPr>
        </p:nvSpPr>
        <p:spPr>
          <a:xfrm>
            <a:off x="394706" y="1594624"/>
            <a:ext cx="8458200" cy="2397514"/>
          </a:xfrm>
        </p:spPr>
        <p:txBody>
          <a:bodyPr/>
          <a:lstStyle/>
          <a:p>
            <a:pPr lvl="1"/>
            <a:r>
              <a:rPr lang="zh-CN" altLang="en-US" dirty="0"/>
              <a:t>利用公用网络的基础设施，通过隧道技术，为用户提供一条与专用网络具有相同通信功能的安全数据通道，实现不同网络之间以及用户与网络之间的相互连接。</a:t>
            </a:r>
            <a:endParaRPr lang="en-US" altLang="zh-CN" dirty="0"/>
          </a:p>
          <a:p>
            <a:pPr lvl="1"/>
            <a:r>
              <a:rPr lang="en-US" altLang="zh-CN" dirty="0"/>
              <a:t>VPN</a:t>
            </a:r>
            <a:r>
              <a:rPr lang="zh-CN" altLang="en-US" dirty="0"/>
              <a:t>是使用灵活的</a:t>
            </a:r>
            <a:r>
              <a:rPr lang="en-US" altLang="zh-CN" dirty="0"/>
              <a:t>IP</a:t>
            </a:r>
            <a:r>
              <a:rPr lang="zh-CN" altLang="en-US" dirty="0"/>
              <a:t>机制，建立一个临时的、安全的连接，是一条穿过混乱的公用网络的安全、稳定的隧道。</a:t>
            </a:r>
          </a:p>
          <a:p>
            <a:pPr lvl="1"/>
            <a:r>
              <a:rPr lang="en-US" altLang="zh-CN" dirty="0"/>
              <a:t>VPN</a:t>
            </a:r>
            <a:r>
              <a:rPr lang="zh-CN" altLang="en-US" dirty="0"/>
              <a:t>是在公网中形成的企业专用链路。</a:t>
            </a:r>
          </a:p>
          <a:p>
            <a:pPr lvl="1"/>
            <a:endParaRPr lang="zh-CN" altLang="en-US" dirty="0"/>
          </a:p>
          <a:p>
            <a:pPr lvl="2"/>
            <a:endParaRPr lang="en-US" altLang="zh-CN" dirty="0"/>
          </a:p>
        </p:txBody>
      </p:sp>
      <p:pic>
        <p:nvPicPr>
          <p:cNvPr id="7" name="Picture 2" descr="C:\Users\jack\AppData\Local\Temp\ksohtml\wps4305.tmp.png">
            <a:extLst>
              <a:ext uri="{FF2B5EF4-FFF2-40B4-BE49-F238E27FC236}">
                <a16:creationId xmlns:a16="http://schemas.microsoft.com/office/drawing/2014/main" xmlns="" id="{9004D282-7FBB-4CE9-9BAE-1EC8A5C1277F}"/>
              </a:ext>
            </a:extLst>
          </p:cNvPr>
          <p:cNvPicPr>
            <a:picLocks noChangeAspect="1" noChangeArrowheads="1"/>
          </p:cNvPicPr>
          <p:nvPr/>
        </p:nvPicPr>
        <p:blipFill>
          <a:blip r:embed="rId2"/>
          <a:srcRect/>
          <a:stretch>
            <a:fillRect/>
          </a:stretch>
        </p:blipFill>
        <p:spPr bwMode="auto">
          <a:xfrm>
            <a:off x="2348825" y="3992138"/>
            <a:ext cx="4712513" cy="2286016"/>
          </a:xfrm>
          <a:prstGeom prst="rect">
            <a:avLst/>
          </a:prstGeom>
          <a:noFill/>
        </p:spPr>
      </p:pic>
      <p:sp>
        <p:nvSpPr>
          <p:cNvPr id="8" name="Rectangle 3">
            <a:extLst>
              <a:ext uri="{FF2B5EF4-FFF2-40B4-BE49-F238E27FC236}">
                <a16:creationId xmlns:a16="http://schemas.microsoft.com/office/drawing/2014/main" xmlns="" id="{D0710855-935B-4FD3-966B-EBD8163355D9}"/>
              </a:ext>
            </a:extLst>
          </p:cNvPr>
          <p:cNvSpPr txBox="1">
            <a:spLocks noChangeArrowheads="1"/>
          </p:cNvSpPr>
          <p:nvPr/>
        </p:nvSpPr>
        <p:spPr>
          <a:xfrm>
            <a:off x="527989" y="903633"/>
            <a:ext cx="7969240" cy="573560"/>
          </a:xfrm>
          <a:prstGeom prst="round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虚拟专用网（</a:t>
            </a:r>
            <a:r>
              <a:rPr lang="en-US" altLang="zh-CN" dirty="0"/>
              <a:t>Virtual Private </a:t>
            </a:r>
            <a:r>
              <a:rPr lang="en-US" altLang="zh-CN" dirty="0" err="1"/>
              <a:t>Network，VPN</a:t>
            </a:r>
            <a:r>
              <a:rPr lang="en-US" altLang="zh-CN" dirty="0"/>
              <a:t>）</a:t>
            </a:r>
          </a:p>
        </p:txBody>
      </p:sp>
      <p:sp>
        <p:nvSpPr>
          <p:cNvPr id="9" name="Rectangle 3">
            <a:extLst>
              <a:ext uri="{FF2B5EF4-FFF2-40B4-BE49-F238E27FC236}">
                <a16:creationId xmlns:a16="http://schemas.microsoft.com/office/drawing/2014/main" xmlns="" id="{E9D0F777-3171-4F69-80C5-376C75F4549F}"/>
              </a:ext>
            </a:extLst>
          </p:cNvPr>
          <p:cNvSpPr txBox="1">
            <a:spLocks noChangeArrowheads="1"/>
          </p:cNvSpPr>
          <p:nvPr/>
        </p:nvSpPr>
        <p:spPr>
          <a:xfrm>
            <a:off x="5635869" y="3822789"/>
            <a:ext cx="2741881" cy="573560"/>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00000"/>
              </a:lnSpc>
              <a:buNone/>
            </a:pPr>
            <a:r>
              <a:rPr lang="zh-CN" altLang="en-US" dirty="0" smtClean="0"/>
              <a:t>无边界的网络</a:t>
            </a:r>
            <a:endParaRPr lang="en-US" altLang="zh-CN" dirty="0"/>
          </a:p>
        </p:txBody>
      </p:sp>
    </p:spTree>
    <p:extLst>
      <p:ext uri="{BB962C8B-B14F-4D97-AF65-F5344CB8AC3E}">
        <p14:creationId xmlns:p14="http://schemas.microsoft.com/office/powerpoint/2010/main" val="1243847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up)">
                                      <p:cBhvr>
                                        <p:cTn id="13" dur="500"/>
                                        <p:tgtEl>
                                          <p:spTgt spid="6">
                                            <p:txEl>
                                              <p:pRg st="0" end="0"/>
                                            </p:txEl>
                                          </p:spTgt>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up)">
                                      <p:cBhvr>
                                        <p:cTn id="28" dur="50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up)">
                                      <p:cBhvr>
                                        <p:cTn id="3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C3A0AE52-2489-4FA4-936B-BBEED0F14E02}"/>
              </a:ext>
            </a:extLst>
          </p:cNvPr>
          <p:cNvSpPr/>
          <p:nvPr/>
        </p:nvSpPr>
        <p:spPr>
          <a:xfrm>
            <a:off x="615627" y="886451"/>
            <a:ext cx="6600182"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防火墙的实现方法</a:t>
            </a:r>
            <a:r>
              <a:rPr lang="en-US" altLang="zh-CN" sz="2800" dirty="0" smtClean="0"/>
              <a:t>——</a:t>
            </a:r>
            <a:r>
              <a:rPr lang="zh-CN" altLang="en-US" sz="2800" dirty="0" smtClean="0"/>
              <a:t>代理服务</a:t>
            </a:r>
            <a:endParaRPr lang="zh-CN" altLang="en-US" sz="2800" dirty="0"/>
          </a:p>
        </p:txBody>
      </p:sp>
      <p:sp>
        <p:nvSpPr>
          <p:cNvPr id="7" name="TextBox 38">
            <a:extLst>
              <a:ext uri="{FF2B5EF4-FFF2-40B4-BE49-F238E27FC236}">
                <a16:creationId xmlns:a16="http://schemas.microsoft.com/office/drawing/2014/main" xmlns="" id="{8A817E2C-263E-4A20-8F9D-CDBB0CDA87D8}"/>
              </a:ext>
            </a:extLst>
          </p:cNvPr>
          <p:cNvSpPr txBox="1">
            <a:spLocks/>
          </p:cNvSpPr>
          <p:nvPr/>
        </p:nvSpPr>
        <p:spPr bwMode="auto">
          <a:xfrm>
            <a:off x="161959" y="2140289"/>
            <a:ext cx="576807" cy="37318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应用层防火墙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AB7B7CD5-3991-45EE-A752-48B731E0E938}"/>
              </a:ext>
            </a:extLst>
          </p:cNvPr>
          <p:cNvSpPr/>
          <p:nvPr/>
        </p:nvSpPr>
        <p:spPr>
          <a:xfrm>
            <a:off x="920598" y="2589629"/>
            <a:ext cx="236123" cy="2833188"/>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0BC12BF8-7A7C-49A1-989B-3FF2A78F3674}"/>
              </a:ext>
            </a:extLst>
          </p:cNvPr>
          <p:cNvSpPr txBox="1">
            <a:spLocks/>
          </p:cNvSpPr>
          <p:nvPr/>
        </p:nvSpPr>
        <p:spPr bwMode="auto">
          <a:xfrm>
            <a:off x="1220684" y="233444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代理与代管服务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2C7886C9-62D5-4C71-AA0C-74AF50098045}"/>
              </a:ext>
            </a:extLst>
          </p:cNvPr>
          <p:cNvSpPr txBox="1">
            <a:spLocks/>
          </p:cNvSpPr>
          <p:nvPr/>
        </p:nvSpPr>
        <p:spPr bwMode="auto">
          <a:xfrm>
            <a:off x="1156721" y="4214063"/>
            <a:ext cx="3782943"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地址扩充与地址保护</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1" name="TextBox 38">
            <a:extLst>
              <a:ext uri="{FF2B5EF4-FFF2-40B4-BE49-F238E27FC236}">
                <a16:creationId xmlns:a16="http://schemas.microsoft.com/office/drawing/2014/main" xmlns="" id="{79997E35-246A-4DEB-BA67-408BF699C2B8}"/>
              </a:ext>
            </a:extLst>
          </p:cNvPr>
          <p:cNvSpPr txBox="1">
            <a:spLocks/>
          </p:cNvSpPr>
          <p:nvPr/>
        </p:nvSpPr>
        <p:spPr bwMode="auto">
          <a:xfrm>
            <a:off x="1220684" y="5167759"/>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代理服务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左大括号 11">
            <a:extLst>
              <a:ext uri="{FF2B5EF4-FFF2-40B4-BE49-F238E27FC236}">
                <a16:creationId xmlns:a16="http://schemas.microsoft.com/office/drawing/2014/main" xmlns="" id="{CCC287B5-E0CF-41CB-900D-F1DF2DDE5672}"/>
              </a:ext>
            </a:extLst>
          </p:cNvPr>
          <p:cNvSpPr/>
          <p:nvPr/>
        </p:nvSpPr>
        <p:spPr>
          <a:xfrm>
            <a:off x="3956982" y="195589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38">
            <a:extLst>
              <a:ext uri="{FF2B5EF4-FFF2-40B4-BE49-F238E27FC236}">
                <a16:creationId xmlns:a16="http://schemas.microsoft.com/office/drawing/2014/main" xmlns="" id="{E7706CBA-CA39-47D9-B379-4DCE53342EC0}"/>
              </a:ext>
            </a:extLst>
          </p:cNvPr>
          <p:cNvSpPr txBox="1">
            <a:spLocks/>
          </p:cNvSpPr>
          <p:nvPr/>
        </p:nvSpPr>
        <p:spPr bwMode="auto">
          <a:xfrm>
            <a:off x="4324641" y="1705405"/>
            <a:ext cx="4004349"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应用网关代理防火墙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4" name="TextBox 38">
            <a:extLst>
              <a:ext uri="{FF2B5EF4-FFF2-40B4-BE49-F238E27FC236}">
                <a16:creationId xmlns:a16="http://schemas.microsoft.com/office/drawing/2014/main" xmlns="" id="{63BB376B-5EA1-4745-B957-88A477D3EFBE}"/>
              </a:ext>
            </a:extLst>
          </p:cNvPr>
          <p:cNvSpPr txBox="1">
            <a:spLocks/>
          </p:cNvSpPr>
          <p:nvPr/>
        </p:nvSpPr>
        <p:spPr bwMode="auto">
          <a:xfrm>
            <a:off x="4324642" y="228166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回路级代理服务器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5C3D4872-74A6-4444-B7EB-F4506D22253C}"/>
              </a:ext>
            </a:extLst>
          </p:cNvPr>
          <p:cNvSpPr txBox="1">
            <a:spLocks/>
          </p:cNvSpPr>
          <p:nvPr/>
        </p:nvSpPr>
        <p:spPr bwMode="auto">
          <a:xfrm>
            <a:off x="4372094" y="285338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代管服务器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0" name="左大括号 19">
            <a:extLst>
              <a:ext uri="{FF2B5EF4-FFF2-40B4-BE49-F238E27FC236}">
                <a16:creationId xmlns:a16="http://schemas.microsoft.com/office/drawing/2014/main" xmlns="" id="{B5B74DC5-3DBD-4E97-B717-A81957C26997}"/>
              </a:ext>
            </a:extLst>
          </p:cNvPr>
          <p:cNvSpPr/>
          <p:nvPr/>
        </p:nvSpPr>
        <p:spPr>
          <a:xfrm>
            <a:off x="4572004" y="3875149"/>
            <a:ext cx="236123" cy="126745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1" name="TextBox 38">
            <a:extLst>
              <a:ext uri="{FF2B5EF4-FFF2-40B4-BE49-F238E27FC236}">
                <a16:creationId xmlns:a16="http://schemas.microsoft.com/office/drawing/2014/main" xmlns="" id="{589CE8B8-EAF0-47C5-ABEF-65613B582818}"/>
              </a:ext>
            </a:extLst>
          </p:cNvPr>
          <p:cNvSpPr txBox="1">
            <a:spLocks/>
          </p:cNvSpPr>
          <p:nvPr/>
        </p:nvSpPr>
        <p:spPr bwMode="auto">
          <a:xfrm>
            <a:off x="4939663" y="3624655"/>
            <a:ext cx="4204337"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网络地址转换器（</a:t>
            </a:r>
            <a:r>
              <a:rPr lang="en-US" altLang="zh-CN" sz="2800" dirty="0">
                <a:solidFill>
                  <a:srgbClr val="002060"/>
                </a:solidFill>
                <a:latin typeface="华文楷体" panose="02010600040101010101" pitchFamily="2" charset="-122"/>
                <a:ea typeface="华文楷体" panose="02010600040101010101" pitchFamily="2" charset="-122"/>
              </a:rPr>
              <a:t>NAT</a:t>
            </a:r>
            <a:r>
              <a:rPr lang="zh-CN" altLang="en-US" sz="2800" dirty="0">
                <a:solidFill>
                  <a:srgbClr val="002060"/>
                </a:solidFill>
                <a:latin typeface="华文楷体" panose="02010600040101010101" pitchFamily="2" charset="-122"/>
                <a:ea typeface="华文楷体" panose="02010600040101010101" pitchFamily="2" charset="-122"/>
              </a:rPr>
              <a:t>）</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2" name="TextBox 38">
            <a:extLst>
              <a:ext uri="{FF2B5EF4-FFF2-40B4-BE49-F238E27FC236}">
                <a16:creationId xmlns:a16="http://schemas.microsoft.com/office/drawing/2014/main" xmlns="" id="{3839FC1B-BA2E-47AA-B5BC-299AEEF6453E}"/>
              </a:ext>
            </a:extLst>
          </p:cNvPr>
          <p:cNvSpPr txBox="1">
            <a:spLocks/>
          </p:cNvSpPr>
          <p:nvPr/>
        </p:nvSpPr>
        <p:spPr bwMode="auto">
          <a:xfrm>
            <a:off x="4939664" y="4200913"/>
            <a:ext cx="3497454"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隔离域名服务器</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3" name="TextBox 38">
            <a:extLst>
              <a:ext uri="{FF2B5EF4-FFF2-40B4-BE49-F238E27FC236}">
                <a16:creationId xmlns:a16="http://schemas.microsoft.com/office/drawing/2014/main" xmlns="" id="{647B7284-F050-406F-A88D-BFF12C08E7A0}"/>
              </a:ext>
            </a:extLst>
          </p:cNvPr>
          <p:cNvSpPr txBox="1">
            <a:spLocks/>
          </p:cNvSpPr>
          <p:nvPr/>
        </p:nvSpPr>
        <p:spPr bwMode="auto">
          <a:xfrm>
            <a:off x="4987116" y="4772632"/>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邮件技术</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4" name="Rectangle 3">
            <a:extLst>
              <a:ext uri="{FF2B5EF4-FFF2-40B4-BE49-F238E27FC236}">
                <a16:creationId xmlns:a16="http://schemas.microsoft.com/office/drawing/2014/main" xmlns="" id="{2E8D35D9-0B2D-45BD-B2D2-6DC7EA9018A9}"/>
              </a:ext>
            </a:extLst>
          </p:cNvPr>
          <p:cNvSpPr txBox="1">
            <a:spLocks noChangeArrowheads="1"/>
          </p:cNvSpPr>
          <p:nvPr/>
        </p:nvSpPr>
        <p:spPr>
          <a:xfrm>
            <a:off x="244858" y="1705405"/>
            <a:ext cx="8820082" cy="1267459"/>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lvl="1" indent="-268288">
              <a:lnSpc>
                <a:spcPct val="150000"/>
              </a:lnSpc>
            </a:pPr>
            <a:r>
              <a:rPr lang="zh-CN" altLang="en-US" sz="2000" dirty="0"/>
              <a:t>将内部所有的用户通过单一主机访问</a:t>
            </a:r>
            <a:r>
              <a:rPr lang="en-US" altLang="zh-CN" sz="2000" dirty="0"/>
              <a:t>Internet</a:t>
            </a:r>
            <a:r>
              <a:rPr lang="zh-CN" altLang="en-US" sz="2000" dirty="0"/>
              <a:t>的服务就是代理服务。</a:t>
            </a:r>
            <a:endParaRPr lang="en-US" altLang="zh-CN" sz="2000" dirty="0"/>
          </a:p>
          <a:p>
            <a:pPr marL="268288" lvl="1" indent="-268288">
              <a:lnSpc>
                <a:spcPct val="150000"/>
              </a:lnSpc>
            </a:pPr>
            <a:r>
              <a:rPr lang="zh-CN" altLang="en-US" sz="2000" dirty="0"/>
              <a:t>代理不需要任何硬件，但要求特殊的软件。</a:t>
            </a:r>
          </a:p>
        </p:txBody>
      </p:sp>
      <p:grpSp>
        <p:nvGrpSpPr>
          <p:cNvPr id="25" name="Group 1028">
            <a:extLst>
              <a:ext uri="{FF2B5EF4-FFF2-40B4-BE49-F238E27FC236}">
                <a16:creationId xmlns:a16="http://schemas.microsoft.com/office/drawing/2014/main" xmlns="" id="{C4CF47B1-22F5-4DE8-8FEE-6894330A0911}"/>
              </a:ext>
            </a:extLst>
          </p:cNvPr>
          <p:cNvGrpSpPr>
            <a:grpSpLocks/>
          </p:cNvGrpSpPr>
          <p:nvPr/>
        </p:nvGrpSpPr>
        <p:grpSpPr bwMode="auto">
          <a:xfrm>
            <a:off x="331028" y="3028681"/>
            <a:ext cx="8634170" cy="2123914"/>
            <a:chOff x="1980" y="7212"/>
            <a:chExt cx="7380" cy="2340"/>
          </a:xfrm>
          <a:solidFill>
            <a:schemeClr val="bg1"/>
          </a:solidFill>
        </p:grpSpPr>
        <p:sp>
          <p:nvSpPr>
            <p:cNvPr id="26" name="Rectangle 1029">
              <a:extLst>
                <a:ext uri="{FF2B5EF4-FFF2-40B4-BE49-F238E27FC236}">
                  <a16:creationId xmlns:a16="http://schemas.microsoft.com/office/drawing/2014/main" xmlns="" id="{F7060F8D-67A9-43F7-BAD8-7FBCE6303818}"/>
                </a:ext>
              </a:extLst>
            </p:cNvPr>
            <p:cNvSpPr>
              <a:spLocks noChangeArrowheads="1"/>
            </p:cNvSpPr>
            <p:nvPr/>
          </p:nvSpPr>
          <p:spPr bwMode="auto">
            <a:xfrm>
              <a:off x="1980" y="7212"/>
              <a:ext cx="1800" cy="2340"/>
            </a:xfrm>
            <a:prstGeom prst="rect">
              <a:avLst/>
            </a:prstGeom>
            <a:grpFill/>
            <a:ln w="9525">
              <a:solidFill>
                <a:schemeClr val="tx1"/>
              </a:solidFill>
              <a:miter lim="800000"/>
              <a:headEnd/>
              <a:tailEnd/>
            </a:ln>
          </p:spPr>
          <p:txBody>
            <a:bodyPr/>
            <a:lstStyle/>
            <a:p>
              <a:endParaRPr lang="zh-CN" altLang="en-US"/>
            </a:p>
          </p:txBody>
        </p:sp>
        <p:sp>
          <p:nvSpPr>
            <p:cNvPr id="27" name="Rectangle 1030">
              <a:extLst>
                <a:ext uri="{FF2B5EF4-FFF2-40B4-BE49-F238E27FC236}">
                  <a16:creationId xmlns:a16="http://schemas.microsoft.com/office/drawing/2014/main" xmlns="" id="{A9D62EAE-1C55-4234-BA66-648DB2F23FD6}"/>
                </a:ext>
              </a:extLst>
            </p:cNvPr>
            <p:cNvSpPr>
              <a:spLocks noChangeArrowheads="1"/>
            </p:cNvSpPr>
            <p:nvPr/>
          </p:nvSpPr>
          <p:spPr bwMode="auto">
            <a:xfrm>
              <a:off x="7560" y="7212"/>
              <a:ext cx="1800" cy="2340"/>
            </a:xfrm>
            <a:prstGeom prst="rect">
              <a:avLst/>
            </a:prstGeom>
            <a:grpFill/>
            <a:ln w="9525">
              <a:solidFill>
                <a:schemeClr val="tx1"/>
              </a:solidFill>
              <a:miter lim="800000"/>
              <a:headEnd/>
              <a:tailEnd/>
            </a:ln>
          </p:spPr>
          <p:txBody>
            <a:bodyPr/>
            <a:lstStyle/>
            <a:p>
              <a:endParaRPr lang="zh-CN" altLang="en-US"/>
            </a:p>
          </p:txBody>
        </p:sp>
        <p:grpSp>
          <p:nvGrpSpPr>
            <p:cNvPr id="28" name="Group 1031">
              <a:extLst>
                <a:ext uri="{FF2B5EF4-FFF2-40B4-BE49-F238E27FC236}">
                  <a16:creationId xmlns:a16="http://schemas.microsoft.com/office/drawing/2014/main" xmlns="" id="{4A63CEB6-F418-45E7-9AD2-55293C1E6DC6}"/>
                </a:ext>
              </a:extLst>
            </p:cNvPr>
            <p:cNvGrpSpPr>
              <a:grpSpLocks/>
            </p:cNvGrpSpPr>
            <p:nvPr/>
          </p:nvGrpSpPr>
          <p:grpSpPr bwMode="auto">
            <a:xfrm>
              <a:off x="2520" y="7212"/>
              <a:ext cx="6300" cy="1872"/>
              <a:chOff x="1080" y="6744"/>
              <a:chExt cx="6300" cy="1872"/>
            </a:xfrm>
            <a:grpFill/>
          </p:grpSpPr>
          <p:sp>
            <p:nvSpPr>
              <p:cNvPr id="31" name="Rectangle 1032">
                <a:extLst>
                  <a:ext uri="{FF2B5EF4-FFF2-40B4-BE49-F238E27FC236}">
                    <a16:creationId xmlns:a16="http://schemas.microsoft.com/office/drawing/2014/main" xmlns="" id="{9487BEB4-FCD3-4550-9F0C-B5B5E4970611}"/>
                  </a:ext>
                </a:extLst>
              </p:cNvPr>
              <p:cNvSpPr>
                <a:spLocks noChangeArrowheads="1"/>
              </p:cNvSpPr>
              <p:nvPr/>
            </p:nvSpPr>
            <p:spPr bwMode="auto">
              <a:xfrm>
                <a:off x="2700" y="7056"/>
                <a:ext cx="3165" cy="1560"/>
              </a:xfrm>
              <a:prstGeom prst="rect">
                <a:avLst/>
              </a:prstGeom>
              <a:grpFill/>
              <a:ln w="9525">
                <a:solidFill>
                  <a:schemeClr val="tx1"/>
                </a:solidFill>
                <a:miter lim="800000"/>
                <a:headEnd/>
                <a:tailEnd/>
              </a:ln>
            </p:spPr>
            <p:txBody>
              <a:bodyPr/>
              <a:lstStyle/>
              <a:p>
                <a:endParaRPr lang="zh-CN" altLang="en-US"/>
              </a:p>
            </p:txBody>
          </p:sp>
          <p:sp>
            <p:nvSpPr>
              <p:cNvPr id="32" name="Rectangle 1033">
                <a:extLst>
                  <a:ext uri="{FF2B5EF4-FFF2-40B4-BE49-F238E27FC236}">
                    <a16:creationId xmlns:a16="http://schemas.microsoft.com/office/drawing/2014/main" xmlns="" id="{D237CDC2-71C7-4018-AC37-51D4199AE7BD}"/>
                  </a:ext>
                </a:extLst>
              </p:cNvPr>
              <p:cNvSpPr>
                <a:spLocks noChangeArrowheads="1"/>
              </p:cNvSpPr>
              <p:nvPr/>
            </p:nvSpPr>
            <p:spPr bwMode="auto">
              <a:xfrm>
                <a:off x="2880" y="7212"/>
                <a:ext cx="1080" cy="312"/>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服务器代理</a:t>
                </a:r>
              </a:p>
            </p:txBody>
          </p:sp>
          <p:sp>
            <p:nvSpPr>
              <p:cNvPr id="33" name="Rectangle 1034">
                <a:extLst>
                  <a:ext uri="{FF2B5EF4-FFF2-40B4-BE49-F238E27FC236}">
                    <a16:creationId xmlns:a16="http://schemas.microsoft.com/office/drawing/2014/main" xmlns="" id="{18E3D02F-919E-4DBE-9F75-B38AA68C538C}"/>
                  </a:ext>
                </a:extLst>
              </p:cNvPr>
              <p:cNvSpPr>
                <a:spLocks noChangeArrowheads="1"/>
              </p:cNvSpPr>
              <p:nvPr/>
            </p:nvSpPr>
            <p:spPr bwMode="auto">
              <a:xfrm>
                <a:off x="4500" y="7212"/>
                <a:ext cx="1080" cy="312"/>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客户代理</a:t>
                </a:r>
              </a:p>
            </p:txBody>
          </p:sp>
          <p:sp>
            <p:nvSpPr>
              <p:cNvPr id="34" name="Rectangle 1035">
                <a:extLst>
                  <a:ext uri="{FF2B5EF4-FFF2-40B4-BE49-F238E27FC236}">
                    <a16:creationId xmlns:a16="http://schemas.microsoft.com/office/drawing/2014/main" xmlns="" id="{BE0D9735-F2F2-436C-BC65-28B602CCA80E}"/>
                  </a:ext>
                </a:extLst>
              </p:cNvPr>
              <p:cNvSpPr>
                <a:spLocks noChangeArrowheads="1"/>
              </p:cNvSpPr>
              <p:nvPr/>
            </p:nvSpPr>
            <p:spPr bwMode="auto">
              <a:xfrm>
                <a:off x="2880" y="7977"/>
                <a:ext cx="1080" cy="327"/>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客户代理</a:t>
                </a:r>
              </a:p>
            </p:txBody>
          </p:sp>
          <p:sp>
            <p:nvSpPr>
              <p:cNvPr id="35" name="Rectangle 1036">
                <a:extLst>
                  <a:ext uri="{FF2B5EF4-FFF2-40B4-BE49-F238E27FC236}">
                    <a16:creationId xmlns:a16="http://schemas.microsoft.com/office/drawing/2014/main" xmlns="" id="{C7780DB6-25D5-4886-952B-88272671494E}"/>
                  </a:ext>
                </a:extLst>
              </p:cNvPr>
              <p:cNvSpPr>
                <a:spLocks noChangeArrowheads="1"/>
              </p:cNvSpPr>
              <p:nvPr/>
            </p:nvSpPr>
            <p:spPr bwMode="auto">
              <a:xfrm>
                <a:off x="4500" y="7977"/>
                <a:ext cx="1080" cy="312"/>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服务器代理</a:t>
                </a:r>
              </a:p>
            </p:txBody>
          </p:sp>
          <p:sp>
            <p:nvSpPr>
              <p:cNvPr id="36" name="Rectangle 1037">
                <a:extLst>
                  <a:ext uri="{FF2B5EF4-FFF2-40B4-BE49-F238E27FC236}">
                    <a16:creationId xmlns:a16="http://schemas.microsoft.com/office/drawing/2014/main" xmlns="" id="{08D2CD59-90D3-4DC0-B2AF-0D7817A7A2CB}"/>
                  </a:ext>
                </a:extLst>
              </p:cNvPr>
              <p:cNvSpPr>
                <a:spLocks noChangeArrowheads="1"/>
              </p:cNvSpPr>
              <p:nvPr/>
            </p:nvSpPr>
            <p:spPr bwMode="auto">
              <a:xfrm>
                <a:off x="3060" y="6744"/>
                <a:ext cx="1800" cy="312"/>
              </a:xfrm>
              <a:prstGeom prst="rect">
                <a:avLst/>
              </a:prstGeom>
              <a:grpFill/>
              <a:ln w="9525">
                <a:solidFill>
                  <a:srgbClr val="000000"/>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应用级网关</a:t>
                </a:r>
              </a:p>
            </p:txBody>
          </p:sp>
          <p:sp>
            <p:nvSpPr>
              <p:cNvPr id="37" name="Line 1038">
                <a:extLst>
                  <a:ext uri="{FF2B5EF4-FFF2-40B4-BE49-F238E27FC236}">
                    <a16:creationId xmlns:a16="http://schemas.microsoft.com/office/drawing/2014/main" xmlns="" id="{0D7B3D9D-8029-4235-81B3-EF5EA5B8DF90}"/>
                  </a:ext>
                </a:extLst>
              </p:cNvPr>
              <p:cNvSpPr>
                <a:spLocks noChangeShapeType="1"/>
              </p:cNvSpPr>
              <p:nvPr/>
            </p:nvSpPr>
            <p:spPr bwMode="auto">
              <a:xfrm>
                <a:off x="3960" y="7368"/>
                <a:ext cx="540" cy="0"/>
              </a:xfrm>
              <a:prstGeom prst="line">
                <a:avLst/>
              </a:prstGeom>
              <a:grpFill/>
              <a:ln w="9525">
                <a:solidFill>
                  <a:schemeClr val="tx1"/>
                </a:solidFill>
                <a:round/>
                <a:headEnd type="triangle" w="sm" len="med"/>
                <a:tailEnd type="triangle" w="sm" len="med"/>
              </a:ln>
            </p:spPr>
            <p:txBody>
              <a:bodyPr/>
              <a:lstStyle/>
              <a:p>
                <a:endParaRPr lang="zh-CN" altLang="en-US"/>
              </a:p>
            </p:txBody>
          </p:sp>
          <p:sp>
            <p:nvSpPr>
              <p:cNvPr id="38" name="Line 1039">
                <a:extLst>
                  <a:ext uri="{FF2B5EF4-FFF2-40B4-BE49-F238E27FC236}">
                    <a16:creationId xmlns:a16="http://schemas.microsoft.com/office/drawing/2014/main" xmlns="" id="{3429E559-0EFB-4B7D-9117-8AE2613AD495}"/>
                  </a:ext>
                </a:extLst>
              </p:cNvPr>
              <p:cNvSpPr>
                <a:spLocks noChangeShapeType="1"/>
              </p:cNvSpPr>
              <p:nvPr/>
            </p:nvSpPr>
            <p:spPr bwMode="auto">
              <a:xfrm>
                <a:off x="3960" y="8133"/>
                <a:ext cx="540" cy="0"/>
              </a:xfrm>
              <a:prstGeom prst="line">
                <a:avLst/>
              </a:prstGeom>
              <a:grpFill/>
              <a:ln w="9525">
                <a:solidFill>
                  <a:schemeClr val="tx1"/>
                </a:solidFill>
                <a:round/>
                <a:headEnd type="triangle" w="sm" len="med"/>
                <a:tailEnd type="triangle" w="sm" len="med"/>
              </a:ln>
            </p:spPr>
            <p:txBody>
              <a:bodyPr/>
              <a:lstStyle/>
              <a:p>
                <a:endParaRPr lang="zh-CN" altLang="en-US"/>
              </a:p>
            </p:txBody>
          </p:sp>
          <p:sp>
            <p:nvSpPr>
              <p:cNvPr id="39" name="Rectangle 1040">
                <a:extLst>
                  <a:ext uri="{FF2B5EF4-FFF2-40B4-BE49-F238E27FC236}">
                    <a16:creationId xmlns:a16="http://schemas.microsoft.com/office/drawing/2014/main" xmlns="" id="{686A0BDF-BB4E-4A38-BF52-0C1712E41C77}"/>
                  </a:ext>
                </a:extLst>
              </p:cNvPr>
              <p:cNvSpPr>
                <a:spLocks noChangeArrowheads="1"/>
              </p:cNvSpPr>
              <p:nvPr/>
            </p:nvSpPr>
            <p:spPr bwMode="auto">
              <a:xfrm>
                <a:off x="6300" y="7212"/>
                <a:ext cx="1080" cy="312"/>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服务器</a:t>
                </a:r>
              </a:p>
            </p:txBody>
          </p:sp>
          <p:sp>
            <p:nvSpPr>
              <p:cNvPr id="40" name="Rectangle 1041">
                <a:extLst>
                  <a:ext uri="{FF2B5EF4-FFF2-40B4-BE49-F238E27FC236}">
                    <a16:creationId xmlns:a16="http://schemas.microsoft.com/office/drawing/2014/main" xmlns="" id="{AE56CC5E-0551-437F-884B-14E1797A11E1}"/>
                  </a:ext>
                </a:extLst>
              </p:cNvPr>
              <p:cNvSpPr>
                <a:spLocks noChangeArrowheads="1"/>
              </p:cNvSpPr>
              <p:nvPr/>
            </p:nvSpPr>
            <p:spPr bwMode="auto">
              <a:xfrm>
                <a:off x="6300" y="7977"/>
                <a:ext cx="1080" cy="327"/>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dirty="0">
                    <a:latin typeface="Times New Roman" panose="02020603050405020304" pitchFamily="18" charset="0"/>
                  </a:rPr>
                  <a:t>客户机</a:t>
                </a:r>
              </a:p>
            </p:txBody>
          </p:sp>
          <p:sp>
            <p:nvSpPr>
              <p:cNvPr id="41" name="Rectangle 1042">
                <a:extLst>
                  <a:ext uri="{FF2B5EF4-FFF2-40B4-BE49-F238E27FC236}">
                    <a16:creationId xmlns:a16="http://schemas.microsoft.com/office/drawing/2014/main" xmlns="" id="{6752A6BE-CF02-4695-9CD7-0BE3F1FAE742}"/>
                  </a:ext>
                </a:extLst>
              </p:cNvPr>
              <p:cNvSpPr>
                <a:spLocks noChangeArrowheads="1"/>
              </p:cNvSpPr>
              <p:nvPr/>
            </p:nvSpPr>
            <p:spPr bwMode="auto">
              <a:xfrm>
                <a:off x="1080" y="7212"/>
                <a:ext cx="1080" cy="312"/>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客户机</a:t>
                </a:r>
              </a:p>
            </p:txBody>
          </p:sp>
          <p:sp>
            <p:nvSpPr>
              <p:cNvPr id="42" name="Rectangle 1043">
                <a:extLst>
                  <a:ext uri="{FF2B5EF4-FFF2-40B4-BE49-F238E27FC236}">
                    <a16:creationId xmlns:a16="http://schemas.microsoft.com/office/drawing/2014/main" xmlns="" id="{256F082D-747D-4526-AF55-7E2FCA754BC9}"/>
                  </a:ext>
                </a:extLst>
              </p:cNvPr>
              <p:cNvSpPr>
                <a:spLocks noChangeArrowheads="1"/>
              </p:cNvSpPr>
              <p:nvPr/>
            </p:nvSpPr>
            <p:spPr bwMode="auto">
              <a:xfrm>
                <a:off x="1080" y="7992"/>
                <a:ext cx="1080" cy="327"/>
              </a:xfrm>
              <a:prstGeom prst="rect">
                <a:avLst/>
              </a:prstGeom>
              <a:grpFill/>
              <a:ln w="9525">
                <a:solidFill>
                  <a:schemeClr val="tx1"/>
                </a:solidFill>
                <a:miter lim="800000"/>
                <a:headEnd/>
                <a:tailEnd/>
              </a:ln>
            </p:spPr>
            <p:txBody>
              <a:bodyPr lIns="0" tIns="0" rIns="0" bIns="0"/>
              <a:lstStyle/>
              <a:p>
                <a:pPr algn="ctr" eaLnBrk="0" hangingPunct="0">
                  <a:lnSpc>
                    <a:spcPct val="100000"/>
                  </a:lnSpc>
                  <a:spcBef>
                    <a:spcPct val="0"/>
                  </a:spcBef>
                </a:pPr>
                <a:r>
                  <a:rPr lang="zh-CN" altLang="en-US">
                    <a:latin typeface="Times New Roman" panose="02020603050405020304" pitchFamily="18" charset="0"/>
                  </a:rPr>
                  <a:t>服务器</a:t>
                </a:r>
              </a:p>
            </p:txBody>
          </p:sp>
          <p:sp>
            <p:nvSpPr>
              <p:cNvPr id="43" name="Line 1044">
                <a:extLst>
                  <a:ext uri="{FF2B5EF4-FFF2-40B4-BE49-F238E27FC236}">
                    <a16:creationId xmlns:a16="http://schemas.microsoft.com/office/drawing/2014/main" xmlns="" id="{B8445344-ECE2-4DE4-9FDE-5D70418C4C98}"/>
                  </a:ext>
                </a:extLst>
              </p:cNvPr>
              <p:cNvSpPr>
                <a:spLocks noChangeShapeType="1"/>
              </p:cNvSpPr>
              <p:nvPr/>
            </p:nvSpPr>
            <p:spPr bwMode="auto">
              <a:xfrm>
                <a:off x="5580" y="7368"/>
                <a:ext cx="720" cy="0"/>
              </a:xfrm>
              <a:prstGeom prst="line">
                <a:avLst/>
              </a:prstGeom>
              <a:grpFill/>
              <a:ln w="9525">
                <a:solidFill>
                  <a:schemeClr val="tx1"/>
                </a:solidFill>
                <a:round/>
                <a:headEnd type="triangle" w="sm" len="med"/>
                <a:tailEnd type="triangle" w="sm" len="med"/>
              </a:ln>
            </p:spPr>
            <p:txBody>
              <a:bodyPr/>
              <a:lstStyle/>
              <a:p>
                <a:endParaRPr lang="zh-CN" altLang="en-US"/>
              </a:p>
            </p:txBody>
          </p:sp>
          <p:sp>
            <p:nvSpPr>
              <p:cNvPr id="44" name="Line 1045">
                <a:extLst>
                  <a:ext uri="{FF2B5EF4-FFF2-40B4-BE49-F238E27FC236}">
                    <a16:creationId xmlns:a16="http://schemas.microsoft.com/office/drawing/2014/main" xmlns="" id="{26E48D67-026E-491A-8553-5891F661382D}"/>
                  </a:ext>
                </a:extLst>
              </p:cNvPr>
              <p:cNvSpPr>
                <a:spLocks noChangeShapeType="1"/>
              </p:cNvSpPr>
              <p:nvPr/>
            </p:nvSpPr>
            <p:spPr bwMode="auto">
              <a:xfrm>
                <a:off x="5580" y="8148"/>
                <a:ext cx="720" cy="0"/>
              </a:xfrm>
              <a:prstGeom prst="line">
                <a:avLst/>
              </a:prstGeom>
              <a:grpFill/>
              <a:ln w="9525">
                <a:solidFill>
                  <a:schemeClr val="tx1"/>
                </a:solidFill>
                <a:round/>
                <a:headEnd type="triangle" w="sm" len="med"/>
                <a:tailEnd type="triangle" w="sm" len="med"/>
              </a:ln>
            </p:spPr>
            <p:txBody>
              <a:bodyPr/>
              <a:lstStyle/>
              <a:p>
                <a:endParaRPr lang="zh-CN" altLang="en-US"/>
              </a:p>
            </p:txBody>
          </p:sp>
          <p:sp>
            <p:nvSpPr>
              <p:cNvPr id="45" name="Line 1046">
                <a:extLst>
                  <a:ext uri="{FF2B5EF4-FFF2-40B4-BE49-F238E27FC236}">
                    <a16:creationId xmlns:a16="http://schemas.microsoft.com/office/drawing/2014/main" xmlns="" id="{7C483637-B548-421F-BC7F-CBDB1D79FE02}"/>
                  </a:ext>
                </a:extLst>
              </p:cNvPr>
              <p:cNvSpPr>
                <a:spLocks noChangeShapeType="1"/>
              </p:cNvSpPr>
              <p:nvPr/>
            </p:nvSpPr>
            <p:spPr bwMode="auto">
              <a:xfrm>
                <a:off x="2160" y="7368"/>
                <a:ext cx="720" cy="0"/>
              </a:xfrm>
              <a:prstGeom prst="line">
                <a:avLst/>
              </a:prstGeom>
              <a:grpFill/>
              <a:ln w="9525">
                <a:solidFill>
                  <a:schemeClr val="tx1"/>
                </a:solidFill>
                <a:round/>
                <a:headEnd type="triangle" w="sm" len="med"/>
                <a:tailEnd type="triangle" w="sm" len="med"/>
              </a:ln>
            </p:spPr>
            <p:txBody>
              <a:bodyPr/>
              <a:lstStyle/>
              <a:p>
                <a:endParaRPr lang="zh-CN" altLang="en-US"/>
              </a:p>
            </p:txBody>
          </p:sp>
          <p:sp>
            <p:nvSpPr>
              <p:cNvPr id="46" name="Line 1047">
                <a:extLst>
                  <a:ext uri="{FF2B5EF4-FFF2-40B4-BE49-F238E27FC236}">
                    <a16:creationId xmlns:a16="http://schemas.microsoft.com/office/drawing/2014/main" xmlns="" id="{BB96961E-91BA-4138-9A76-37D6E97F9479}"/>
                  </a:ext>
                </a:extLst>
              </p:cNvPr>
              <p:cNvSpPr>
                <a:spLocks noChangeShapeType="1"/>
              </p:cNvSpPr>
              <p:nvPr/>
            </p:nvSpPr>
            <p:spPr bwMode="auto">
              <a:xfrm>
                <a:off x="2160" y="8148"/>
                <a:ext cx="720" cy="0"/>
              </a:xfrm>
              <a:prstGeom prst="line">
                <a:avLst/>
              </a:prstGeom>
              <a:grpFill/>
              <a:ln w="9525">
                <a:solidFill>
                  <a:schemeClr val="tx1"/>
                </a:solidFill>
                <a:round/>
                <a:headEnd type="triangle" w="sm" len="med"/>
                <a:tailEnd type="triangle" w="sm" len="med"/>
              </a:ln>
            </p:spPr>
            <p:txBody>
              <a:bodyPr/>
              <a:lstStyle/>
              <a:p>
                <a:endParaRPr lang="zh-CN" altLang="en-US"/>
              </a:p>
            </p:txBody>
          </p:sp>
        </p:grpSp>
        <p:sp>
          <p:nvSpPr>
            <p:cNvPr id="29" name="Rectangle 1048">
              <a:extLst>
                <a:ext uri="{FF2B5EF4-FFF2-40B4-BE49-F238E27FC236}">
                  <a16:creationId xmlns:a16="http://schemas.microsoft.com/office/drawing/2014/main" xmlns="" id="{5A32BA24-FDE0-4966-A725-244E03D3FFEA}"/>
                </a:ext>
              </a:extLst>
            </p:cNvPr>
            <p:cNvSpPr>
              <a:spLocks noChangeArrowheads="1"/>
            </p:cNvSpPr>
            <p:nvPr/>
          </p:nvSpPr>
          <p:spPr bwMode="auto">
            <a:xfrm>
              <a:off x="2157" y="9084"/>
              <a:ext cx="1260" cy="312"/>
            </a:xfrm>
            <a:prstGeom prst="rect">
              <a:avLst/>
            </a:prstGeom>
            <a:grpFill/>
            <a:ln w="9525">
              <a:solidFill>
                <a:srgbClr val="000000"/>
              </a:solidFill>
              <a:miter lim="800000"/>
              <a:headEnd/>
              <a:tailEnd/>
            </a:ln>
          </p:spPr>
          <p:txBody>
            <a:bodyPr lIns="0" tIns="0" rIns="0" bIns="0"/>
            <a:lstStyle/>
            <a:p>
              <a:pPr algn="just" eaLnBrk="0" hangingPunct="0">
                <a:lnSpc>
                  <a:spcPct val="100000"/>
                </a:lnSpc>
                <a:spcBef>
                  <a:spcPct val="0"/>
                </a:spcBef>
              </a:pPr>
              <a:r>
                <a:rPr lang="zh-CN" altLang="en-US">
                  <a:latin typeface="Times New Roman" panose="02020603050405020304" pitchFamily="18" charset="0"/>
                </a:rPr>
                <a:t>安全网络</a:t>
              </a:r>
            </a:p>
          </p:txBody>
        </p:sp>
        <p:sp>
          <p:nvSpPr>
            <p:cNvPr id="30" name="Rectangle 1049">
              <a:extLst>
                <a:ext uri="{FF2B5EF4-FFF2-40B4-BE49-F238E27FC236}">
                  <a16:creationId xmlns:a16="http://schemas.microsoft.com/office/drawing/2014/main" xmlns="" id="{D4DAF33A-A9BC-414E-AF90-280F07FA7002}"/>
                </a:ext>
              </a:extLst>
            </p:cNvPr>
            <p:cNvSpPr>
              <a:spLocks noChangeArrowheads="1"/>
            </p:cNvSpPr>
            <p:nvPr/>
          </p:nvSpPr>
          <p:spPr bwMode="auto">
            <a:xfrm>
              <a:off x="7740" y="9084"/>
              <a:ext cx="1260" cy="312"/>
            </a:xfrm>
            <a:prstGeom prst="rect">
              <a:avLst/>
            </a:prstGeom>
            <a:grpFill/>
            <a:ln w="9525">
              <a:solidFill>
                <a:srgbClr val="000000"/>
              </a:solidFill>
              <a:miter lim="800000"/>
              <a:headEnd/>
              <a:tailEnd/>
            </a:ln>
          </p:spPr>
          <p:txBody>
            <a:bodyPr lIns="0" tIns="0" rIns="0" bIns="0"/>
            <a:lstStyle/>
            <a:p>
              <a:pPr algn="just" eaLnBrk="0" hangingPunct="0">
                <a:lnSpc>
                  <a:spcPct val="100000"/>
                </a:lnSpc>
                <a:spcBef>
                  <a:spcPct val="0"/>
                </a:spcBef>
              </a:pPr>
              <a:r>
                <a:rPr lang="zh-CN" altLang="en-US">
                  <a:latin typeface="Times New Roman" panose="02020603050405020304" pitchFamily="18" charset="0"/>
                </a:rPr>
                <a:t>不安全网络</a:t>
              </a:r>
            </a:p>
          </p:txBody>
        </p:sp>
      </p:grpSp>
    </p:spTree>
    <p:extLst>
      <p:ext uri="{BB962C8B-B14F-4D97-AF65-F5344CB8AC3E}">
        <p14:creationId xmlns:p14="http://schemas.microsoft.com/office/powerpoint/2010/main" val="42195307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bg/>
                                          </p:spTgt>
                                        </p:tgtEl>
                                        <p:attrNameLst>
                                          <p:attrName>style.visibility</p:attrName>
                                        </p:attrNameLst>
                                      </p:cBhvr>
                                      <p:to>
                                        <p:strVal val="visible"/>
                                      </p:to>
                                    </p:set>
                                    <p:animEffect transition="in" filter="fade">
                                      <p:cBhvr>
                                        <p:cTn id="7" dur="500"/>
                                        <p:tgtEl>
                                          <p:spTgt spid="24">
                                            <p:bg/>
                                          </p:spTgt>
                                        </p:tgtEl>
                                      </p:cBhvr>
                                    </p:animEffect>
                                    <p:anim calcmode="lin" valueType="num">
                                      <p:cBhvr>
                                        <p:cTn id="8" dur="500" fill="hold"/>
                                        <p:tgtEl>
                                          <p:spTgt spid="24">
                                            <p:bg/>
                                          </p:spTgt>
                                        </p:tgtEl>
                                        <p:attrNameLst>
                                          <p:attrName>ppt_x</p:attrName>
                                        </p:attrNameLst>
                                      </p:cBhvr>
                                      <p:tavLst>
                                        <p:tav tm="0">
                                          <p:val>
                                            <p:strVal val="#ppt_x"/>
                                          </p:val>
                                        </p:tav>
                                        <p:tav tm="100000">
                                          <p:val>
                                            <p:strVal val="#ppt_x"/>
                                          </p:val>
                                        </p:tav>
                                      </p:tavLst>
                                    </p:anim>
                                    <p:anim calcmode="lin" valueType="num">
                                      <p:cBhvr>
                                        <p:cTn id="9" dur="500" fill="hold"/>
                                        <p:tgtEl>
                                          <p:spTgt spid="24">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fade">
                                      <p:cBhvr>
                                        <p:cTn id="13" dur="500"/>
                                        <p:tgtEl>
                                          <p:spTgt spid="24">
                                            <p:txEl>
                                              <p:pRg st="0" end="0"/>
                                            </p:txEl>
                                          </p:spTgt>
                                        </p:tgtEl>
                                      </p:cBhvr>
                                    </p:animEffect>
                                    <p:anim calcmode="lin" valueType="num">
                                      <p:cBhvr>
                                        <p:cTn id="1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4">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Effect transition="in" filter="fade">
                                      <p:cBhvr>
                                        <p:cTn id="18" dur="500"/>
                                        <p:tgtEl>
                                          <p:spTgt spid="24">
                                            <p:txEl>
                                              <p:pRg st="1" end="1"/>
                                            </p:txEl>
                                          </p:spTgt>
                                        </p:tgtEl>
                                      </p:cBhvr>
                                    </p:animEffect>
                                    <p:anim calcmode="lin" valueType="num">
                                      <p:cBhvr>
                                        <p:cTn id="19"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435679B0-FFA7-489C-9B63-75A5DF83CD7F}"/>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防火墙的分类</a:t>
            </a:r>
          </a:p>
        </p:txBody>
      </p:sp>
      <p:sp>
        <p:nvSpPr>
          <p:cNvPr id="7" name="TextBox 38">
            <a:extLst>
              <a:ext uri="{FF2B5EF4-FFF2-40B4-BE49-F238E27FC236}">
                <a16:creationId xmlns:a16="http://schemas.microsoft.com/office/drawing/2014/main" xmlns="" id="{42FF1785-E4FD-4610-A144-C23DE03B307C}"/>
              </a:ext>
            </a:extLst>
          </p:cNvPr>
          <p:cNvSpPr txBox="1">
            <a:spLocks/>
          </p:cNvSpPr>
          <p:nvPr/>
        </p:nvSpPr>
        <p:spPr bwMode="auto">
          <a:xfrm>
            <a:off x="862424" y="2297801"/>
            <a:ext cx="576807" cy="205013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物理特性</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05BA8BE8-6514-4778-AF4B-E1B372488ED5}"/>
              </a:ext>
            </a:extLst>
          </p:cNvPr>
          <p:cNvSpPr/>
          <p:nvPr/>
        </p:nvSpPr>
        <p:spPr>
          <a:xfrm>
            <a:off x="1609606" y="2417910"/>
            <a:ext cx="236122" cy="187220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6B5C0450-1F54-48DE-95E5-BFD7D3FF6AC8}"/>
              </a:ext>
            </a:extLst>
          </p:cNvPr>
          <p:cNvSpPr txBox="1">
            <a:spLocks/>
          </p:cNvSpPr>
          <p:nvPr/>
        </p:nvSpPr>
        <p:spPr bwMode="auto">
          <a:xfrm>
            <a:off x="1845729" y="208035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软件防火墙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1" name="TextBox 38">
            <a:extLst>
              <a:ext uri="{FF2B5EF4-FFF2-40B4-BE49-F238E27FC236}">
                <a16:creationId xmlns:a16="http://schemas.microsoft.com/office/drawing/2014/main" xmlns="" id="{569138F4-2593-467C-BF57-0D688D8F1390}"/>
              </a:ext>
            </a:extLst>
          </p:cNvPr>
          <p:cNvSpPr txBox="1">
            <a:spLocks/>
          </p:cNvSpPr>
          <p:nvPr/>
        </p:nvSpPr>
        <p:spPr bwMode="auto">
          <a:xfrm>
            <a:off x="1915303" y="4035061"/>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硬件防火墙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TextBox 38">
            <a:extLst>
              <a:ext uri="{FF2B5EF4-FFF2-40B4-BE49-F238E27FC236}">
                <a16:creationId xmlns:a16="http://schemas.microsoft.com/office/drawing/2014/main" xmlns="" id="{5371395F-06D9-4141-AE89-F7B6461E8ECE}"/>
              </a:ext>
            </a:extLst>
          </p:cNvPr>
          <p:cNvSpPr txBox="1">
            <a:spLocks/>
          </p:cNvSpPr>
          <p:nvPr/>
        </p:nvSpPr>
        <p:spPr bwMode="auto">
          <a:xfrm>
            <a:off x="4443911" y="2297801"/>
            <a:ext cx="576807" cy="205013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结构特性</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a:extLst>
              <a:ext uri="{FF2B5EF4-FFF2-40B4-BE49-F238E27FC236}">
                <a16:creationId xmlns:a16="http://schemas.microsoft.com/office/drawing/2014/main" xmlns="" id="{3C415173-2690-4258-831D-DA471445A362}"/>
              </a:ext>
            </a:extLst>
          </p:cNvPr>
          <p:cNvSpPr/>
          <p:nvPr/>
        </p:nvSpPr>
        <p:spPr>
          <a:xfrm>
            <a:off x="5191093" y="2417910"/>
            <a:ext cx="236122" cy="187220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a:extLst>
              <a:ext uri="{FF2B5EF4-FFF2-40B4-BE49-F238E27FC236}">
                <a16:creationId xmlns:a16="http://schemas.microsoft.com/office/drawing/2014/main" xmlns="" id="{F5D0A877-A1BE-43DE-BA6D-1B0FB36B9DAD}"/>
              </a:ext>
            </a:extLst>
          </p:cNvPr>
          <p:cNvSpPr txBox="1">
            <a:spLocks/>
          </p:cNvSpPr>
          <p:nvPr/>
        </p:nvSpPr>
        <p:spPr bwMode="auto">
          <a:xfrm>
            <a:off x="5427216" y="208035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单一主机防火墙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A0DD09A6-3E64-4147-BB08-68484604AF6B}"/>
              </a:ext>
            </a:extLst>
          </p:cNvPr>
          <p:cNvSpPr txBox="1">
            <a:spLocks/>
          </p:cNvSpPr>
          <p:nvPr/>
        </p:nvSpPr>
        <p:spPr bwMode="auto">
          <a:xfrm>
            <a:off x="5496790" y="3067809"/>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路由集成式防火墙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0" name="TextBox 38">
            <a:extLst>
              <a:ext uri="{FF2B5EF4-FFF2-40B4-BE49-F238E27FC236}">
                <a16:creationId xmlns:a16="http://schemas.microsoft.com/office/drawing/2014/main" xmlns="" id="{7FAD4D28-E7C7-4197-81C9-F37996543A4F}"/>
              </a:ext>
            </a:extLst>
          </p:cNvPr>
          <p:cNvSpPr txBox="1">
            <a:spLocks/>
          </p:cNvSpPr>
          <p:nvPr/>
        </p:nvSpPr>
        <p:spPr bwMode="auto">
          <a:xfrm>
            <a:off x="5496790" y="4035061"/>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分布式防火墙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8342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Horizontal)">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500"/>
                            </p:stCondLst>
                            <p:childTnLst>
                              <p:par>
                                <p:cTn id="33" presetID="16" presetClass="entr" presetSubtype="42"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outHorizontal)">
                                      <p:cBhvr>
                                        <p:cTn id="35" dur="500"/>
                                        <p:tgtEl>
                                          <p:spTgt spid="13"/>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1" grpId="0"/>
      <p:bldP spid="12" grpId="0"/>
      <p:bldP spid="13" grpId="0" animBg="1"/>
      <p:bldP spid="14" grpId="0"/>
      <p:bldP spid="19" grpId="0"/>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435679B0-FFA7-489C-9B63-75A5DF83CD7F}"/>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防火墙的分类</a:t>
            </a:r>
          </a:p>
        </p:txBody>
      </p:sp>
      <p:sp>
        <p:nvSpPr>
          <p:cNvPr id="7" name="TextBox 38">
            <a:extLst>
              <a:ext uri="{FF2B5EF4-FFF2-40B4-BE49-F238E27FC236}">
                <a16:creationId xmlns:a16="http://schemas.microsoft.com/office/drawing/2014/main" xmlns="" id="{42FF1785-E4FD-4610-A144-C23DE03B307C}"/>
              </a:ext>
            </a:extLst>
          </p:cNvPr>
          <p:cNvSpPr txBox="1">
            <a:spLocks/>
          </p:cNvSpPr>
          <p:nvPr/>
        </p:nvSpPr>
        <p:spPr bwMode="auto">
          <a:xfrm>
            <a:off x="862424" y="2297801"/>
            <a:ext cx="576807" cy="205013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处理速度</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05BA8BE8-6514-4778-AF4B-E1B372488ED5}"/>
              </a:ext>
            </a:extLst>
          </p:cNvPr>
          <p:cNvSpPr/>
          <p:nvPr/>
        </p:nvSpPr>
        <p:spPr>
          <a:xfrm>
            <a:off x="1609606" y="2417910"/>
            <a:ext cx="236122" cy="187220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6B5C0450-1F54-48DE-95E5-BFD7D3FF6AC8}"/>
              </a:ext>
            </a:extLst>
          </p:cNvPr>
          <p:cNvSpPr txBox="1">
            <a:spLocks/>
          </p:cNvSpPr>
          <p:nvPr/>
        </p:nvSpPr>
        <p:spPr bwMode="auto">
          <a:xfrm>
            <a:off x="1845729" y="208035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百兆级防火墙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1" name="TextBox 38">
            <a:extLst>
              <a:ext uri="{FF2B5EF4-FFF2-40B4-BE49-F238E27FC236}">
                <a16:creationId xmlns:a16="http://schemas.microsoft.com/office/drawing/2014/main" xmlns="" id="{569138F4-2593-467C-BF57-0D688D8F1390}"/>
              </a:ext>
            </a:extLst>
          </p:cNvPr>
          <p:cNvSpPr txBox="1">
            <a:spLocks/>
          </p:cNvSpPr>
          <p:nvPr/>
        </p:nvSpPr>
        <p:spPr bwMode="auto">
          <a:xfrm>
            <a:off x="1915303" y="4035061"/>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千兆级防火墙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2" name="TextBox 38">
            <a:extLst>
              <a:ext uri="{FF2B5EF4-FFF2-40B4-BE49-F238E27FC236}">
                <a16:creationId xmlns:a16="http://schemas.microsoft.com/office/drawing/2014/main" xmlns="" id="{5371395F-06D9-4141-AE89-F7B6461E8ECE}"/>
              </a:ext>
            </a:extLst>
          </p:cNvPr>
          <p:cNvSpPr txBox="1">
            <a:spLocks/>
          </p:cNvSpPr>
          <p:nvPr/>
        </p:nvSpPr>
        <p:spPr bwMode="auto">
          <a:xfrm>
            <a:off x="4443911" y="2297801"/>
            <a:ext cx="576807" cy="205013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工作位置</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a:extLst>
              <a:ext uri="{FF2B5EF4-FFF2-40B4-BE49-F238E27FC236}">
                <a16:creationId xmlns:a16="http://schemas.microsoft.com/office/drawing/2014/main" xmlns="" id="{3C415173-2690-4258-831D-DA471445A362}"/>
              </a:ext>
            </a:extLst>
          </p:cNvPr>
          <p:cNvSpPr/>
          <p:nvPr/>
        </p:nvSpPr>
        <p:spPr>
          <a:xfrm>
            <a:off x="5191093" y="2417910"/>
            <a:ext cx="236122" cy="187220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a:extLst>
              <a:ext uri="{FF2B5EF4-FFF2-40B4-BE49-F238E27FC236}">
                <a16:creationId xmlns:a16="http://schemas.microsoft.com/office/drawing/2014/main" xmlns="" id="{F5D0A877-A1BE-43DE-BA6D-1B0FB36B9DAD}"/>
              </a:ext>
            </a:extLst>
          </p:cNvPr>
          <p:cNvSpPr txBox="1">
            <a:spLocks/>
          </p:cNvSpPr>
          <p:nvPr/>
        </p:nvSpPr>
        <p:spPr bwMode="auto">
          <a:xfrm>
            <a:off x="5427216" y="208035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边界防火墙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9" name="TextBox 38">
            <a:extLst>
              <a:ext uri="{FF2B5EF4-FFF2-40B4-BE49-F238E27FC236}">
                <a16:creationId xmlns:a16="http://schemas.microsoft.com/office/drawing/2014/main" xmlns="" id="{A0DD09A6-3E64-4147-BB08-68484604AF6B}"/>
              </a:ext>
            </a:extLst>
          </p:cNvPr>
          <p:cNvSpPr txBox="1">
            <a:spLocks/>
          </p:cNvSpPr>
          <p:nvPr/>
        </p:nvSpPr>
        <p:spPr bwMode="auto">
          <a:xfrm>
            <a:off x="5496790" y="3067809"/>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个人防火墙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0" name="TextBox 38">
            <a:extLst>
              <a:ext uri="{FF2B5EF4-FFF2-40B4-BE49-F238E27FC236}">
                <a16:creationId xmlns:a16="http://schemas.microsoft.com/office/drawing/2014/main" xmlns="" id="{7FAD4D28-E7C7-4197-81C9-F37996543A4F}"/>
              </a:ext>
            </a:extLst>
          </p:cNvPr>
          <p:cNvSpPr txBox="1">
            <a:spLocks/>
          </p:cNvSpPr>
          <p:nvPr/>
        </p:nvSpPr>
        <p:spPr bwMode="auto">
          <a:xfrm>
            <a:off x="5496790" y="4035061"/>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混合防火墙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614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outHorizontal)">
                                      <p:cBhvr>
                                        <p:cTn id="13" dur="500"/>
                                        <p:tgtEl>
                                          <p:spTgt spid="8"/>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anim calcmode="lin" valueType="num">
                                      <p:cBhvr>
                                        <p:cTn id="26" dur="500" fill="hold"/>
                                        <p:tgtEl>
                                          <p:spTgt spid="12"/>
                                        </p:tgtEl>
                                        <p:attrNameLst>
                                          <p:attrName>ppt_x</p:attrName>
                                        </p:attrNameLst>
                                      </p:cBhvr>
                                      <p:tavLst>
                                        <p:tav tm="0">
                                          <p:val>
                                            <p:strVal val="#ppt_x"/>
                                          </p:val>
                                        </p:tav>
                                        <p:tav tm="100000">
                                          <p:val>
                                            <p:strVal val="#ppt_x"/>
                                          </p:val>
                                        </p:tav>
                                      </p:tavLst>
                                    </p:anim>
                                    <p:anim calcmode="lin" valueType="num">
                                      <p:cBhvr>
                                        <p:cTn id="27" dur="5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16" presetClass="entr" presetSubtype="4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Horizontal)">
                                      <p:cBhvr>
                                        <p:cTn id="31" dur="500"/>
                                        <p:tgtEl>
                                          <p:spTgt spid="13"/>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1" grpId="0"/>
      <p:bldP spid="12" grpId="0"/>
      <p:bldP spid="13" grpId="0" animBg="1"/>
      <p:bldP spid="14" grpId="0"/>
      <p:bldP spid="19"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435679B0-FFA7-489C-9B63-75A5DF83CD7F}"/>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防火墙的分类</a:t>
            </a:r>
          </a:p>
        </p:txBody>
      </p:sp>
      <p:sp>
        <p:nvSpPr>
          <p:cNvPr id="7" name="TextBox 38">
            <a:extLst>
              <a:ext uri="{FF2B5EF4-FFF2-40B4-BE49-F238E27FC236}">
                <a16:creationId xmlns:a16="http://schemas.microsoft.com/office/drawing/2014/main" xmlns="" id="{42FF1785-E4FD-4610-A144-C23DE03B307C}"/>
              </a:ext>
            </a:extLst>
          </p:cNvPr>
          <p:cNvSpPr txBox="1">
            <a:spLocks/>
          </p:cNvSpPr>
          <p:nvPr/>
        </p:nvSpPr>
        <p:spPr bwMode="auto">
          <a:xfrm>
            <a:off x="862424" y="2297801"/>
            <a:ext cx="576807" cy="205013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实现技术</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8" name="左大括号 7">
            <a:extLst>
              <a:ext uri="{FF2B5EF4-FFF2-40B4-BE49-F238E27FC236}">
                <a16:creationId xmlns:a16="http://schemas.microsoft.com/office/drawing/2014/main" xmlns="" id="{05BA8BE8-6514-4778-AF4B-E1B372488ED5}"/>
              </a:ext>
            </a:extLst>
          </p:cNvPr>
          <p:cNvSpPr/>
          <p:nvPr/>
        </p:nvSpPr>
        <p:spPr>
          <a:xfrm>
            <a:off x="1609606" y="2417910"/>
            <a:ext cx="236122" cy="187220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38">
            <a:extLst>
              <a:ext uri="{FF2B5EF4-FFF2-40B4-BE49-F238E27FC236}">
                <a16:creationId xmlns:a16="http://schemas.microsoft.com/office/drawing/2014/main" xmlns="" id="{6B5C0450-1F54-48DE-95E5-BFD7D3FF6AC8}"/>
              </a:ext>
            </a:extLst>
          </p:cNvPr>
          <p:cNvSpPr txBox="1">
            <a:spLocks/>
          </p:cNvSpPr>
          <p:nvPr/>
        </p:nvSpPr>
        <p:spPr bwMode="auto">
          <a:xfrm>
            <a:off x="1845729" y="208035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包过滤防火墙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0" name="TextBox 38">
            <a:extLst>
              <a:ext uri="{FF2B5EF4-FFF2-40B4-BE49-F238E27FC236}">
                <a16:creationId xmlns:a16="http://schemas.microsoft.com/office/drawing/2014/main" xmlns="" id="{74D6851C-A500-4F5A-AA6C-B309CCB89F90}"/>
              </a:ext>
            </a:extLst>
          </p:cNvPr>
          <p:cNvSpPr txBox="1">
            <a:spLocks/>
          </p:cNvSpPr>
          <p:nvPr/>
        </p:nvSpPr>
        <p:spPr bwMode="auto">
          <a:xfrm>
            <a:off x="1915303" y="3067809"/>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应用代理防火墙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1" name="TextBox 38">
            <a:extLst>
              <a:ext uri="{FF2B5EF4-FFF2-40B4-BE49-F238E27FC236}">
                <a16:creationId xmlns:a16="http://schemas.microsoft.com/office/drawing/2014/main" xmlns="" id="{569138F4-2593-467C-BF57-0D688D8F1390}"/>
              </a:ext>
            </a:extLst>
          </p:cNvPr>
          <p:cNvSpPr txBox="1">
            <a:spLocks/>
          </p:cNvSpPr>
          <p:nvPr/>
        </p:nvSpPr>
        <p:spPr bwMode="auto">
          <a:xfrm>
            <a:off x="1915303" y="4035061"/>
            <a:ext cx="3103958"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双穴主机防火墙</a:t>
            </a:r>
            <a:endParaRPr lang="en-US" altLang="zh-CN" sz="2800" dirty="0">
              <a:solidFill>
                <a:srgbClr val="00206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246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outHorizontal)">
                                      <p:cBhvr>
                                        <p:cTn id="13" dur="500"/>
                                        <p:tgtEl>
                                          <p:spTgt spid="8"/>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xmlns="" id="{1B538912-B3BA-49C8-AFCC-0B181A09F1C1}"/>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包过滤防火墙</a:t>
            </a:r>
          </a:p>
        </p:txBody>
      </p:sp>
      <p:pic>
        <p:nvPicPr>
          <p:cNvPr id="8" name="图片 7">
            <a:extLst>
              <a:ext uri="{FF2B5EF4-FFF2-40B4-BE49-F238E27FC236}">
                <a16:creationId xmlns:a16="http://schemas.microsoft.com/office/drawing/2014/main" xmlns="" id="{197B5F4C-4A03-43CF-A8BE-F2286C046266}"/>
              </a:ext>
            </a:extLst>
          </p:cNvPr>
          <p:cNvPicPr>
            <a:picLocks noChangeAspect="1"/>
          </p:cNvPicPr>
          <p:nvPr/>
        </p:nvPicPr>
        <p:blipFill rotWithShape="1">
          <a:blip r:embed="rId2"/>
          <a:srcRect l="18820" r="61959"/>
          <a:stretch/>
        </p:blipFill>
        <p:spPr>
          <a:xfrm>
            <a:off x="509266" y="1838739"/>
            <a:ext cx="1490870" cy="3812445"/>
          </a:xfrm>
          <a:prstGeom prst="rect">
            <a:avLst/>
          </a:prstGeom>
        </p:spPr>
      </p:pic>
      <p:sp>
        <p:nvSpPr>
          <p:cNvPr id="2" name="椭圆 1">
            <a:extLst>
              <a:ext uri="{FF2B5EF4-FFF2-40B4-BE49-F238E27FC236}">
                <a16:creationId xmlns:a16="http://schemas.microsoft.com/office/drawing/2014/main" xmlns="" id="{6B36E267-9A0C-4CED-88F9-FB9E83A59F90}"/>
              </a:ext>
            </a:extLst>
          </p:cNvPr>
          <p:cNvSpPr/>
          <p:nvPr/>
        </p:nvSpPr>
        <p:spPr>
          <a:xfrm>
            <a:off x="309762" y="4072631"/>
            <a:ext cx="1937687" cy="578882"/>
          </a:xfrm>
          <a:prstGeom prst="ellipse">
            <a:avLst/>
          </a:prstGeom>
          <a:noFill/>
          <a:ln w="635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94" name="Picture 2">
            <a:extLst>
              <a:ext uri="{FF2B5EF4-FFF2-40B4-BE49-F238E27FC236}">
                <a16:creationId xmlns:a16="http://schemas.microsoft.com/office/drawing/2014/main" xmlns="" id="{C84AF59B-DB4B-42FA-A2B2-22D0853584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411" y="2787767"/>
            <a:ext cx="1761460" cy="157430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xmlns="" id="{A8FC3FA8-A1EE-4059-BB8D-456171BAE457}"/>
              </a:ext>
            </a:extLst>
          </p:cNvPr>
          <p:cNvGrpSpPr/>
          <p:nvPr/>
        </p:nvGrpSpPr>
        <p:grpSpPr>
          <a:xfrm>
            <a:off x="4280129" y="2130401"/>
            <a:ext cx="4624527" cy="544591"/>
            <a:chOff x="3767633" y="4816287"/>
            <a:chExt cx="4624527" cy="544591"/>
          </a:xfrm>
        </p:grpSpPr>
        <p:sp>
          <p:nvSpPr>
            <p:cNvPr id="12" name="矩形 11">
              <a:extLst>
                <a:ext uri="{FF2B5EF4-FFF2-40B4-BE49-F238E27FC236}">
                  <a16:creationId xmlns:a16="http://schemas.microsoft.com/office/drawing/2014/main" xmlns="" id="{AE101A1F-DAA3-41AA-8A34-F11D5B14E5EB}"/>
                </a:ext>
              </a:extLst>
            </p:cNvPr>
            <p:cNvSpPr/>
            <p:nvPr/>
          </p:nvSpPr>
          <p:spPr>
            <a:xfrm>
              <a:off x="3767633" y="4816287"/>
              <a:ext cx="4624527" cy="543002"/>
            </a:xfrm>
            <a:prstGeom prst="rect">
              <a:avLst/>
            </a:prstGeom>
            <a:solidFill>
              <a:srgbClr val="CCECFF"/>
            </a:solidFill>
            <a:ln w="9525" cap="flat" cmpd="sng">
              <a:solidFill>
                <a:srgbClr val="333399"/>
              </a:solidFill>
              <a:prstDash val="solid"/>
              <a:miter/>
              <a:headEnd type="none" w="med" len="med"/>
              <a:tailEnd type="none" w="med" len="med"/>
            </a:ln>
          </p:spPr>
          <p:txBody>
            <a:bodyPr/>
            <a:lstStyle/>
            <a:p>
              <a:endParaRPr lang="zh-CN" altLang="en-US"/>
            </a:p>
          </p:txBody>
        </p:sp>
        <p:sp>
          <p:nvSpPr>
            <p:cNvPr id="14" name="文本框 13">
              <a:extLst>
                <a:ext uri="{FF2B5EF4-FFF2-40B4-BE49-F238E27FC236}">
                  <a16:creationId xmlns:a16="http://schemas.microsoft.com/office/drawing/2014/main" xmlns="" id="{8AE16E77-F98C-4C7B-A904-6ED68D58A2D2}"/>
                </a:ext>
              </a:extLst>
            </p:cNvPr>
            <p:cNvSpPr txBox="1"/>
            <p:nvPr/>
          </p:nvSpPr>
          <p:spPr>
            <a:xfrm>
              <a:off x="3945528" y="4890912"/>
              <a:ext cx="1199751" cy="396931"/>
            </a:xfrm>
            <a:prstGeom prst="rect">
              <a:avLst/>
            </a:prstGeom>
            <a:noFill/>
            <a:ln w="9525">
              <a:noFill/>
            </a:ln>
          </p:spPr>
          <p:txBody>
            <a:bodyPr wrap="square" anchor="t">
              <a:spAutoFit/>
            </a:bodyPr>
            <a:lstStyle/>
            <a:p>
              <a:pPr lvl="0" algn="l">
                <a:buClrTx/>
              </a:pPr>
              <a:r>
                <a:rPr lang="zh-CN" altLang="zh-CN" sz="2000" dirty="0">
                  <a:solidFill>
                    <a:srgbClr val="FF0000"/>
                  </a:solidFill>
                  <a:latin typeface="Arial" panose="020B0604020202020204" pitchFamily="34" charset="0"/>
                  <a:ea typeface="黑体" panose="02010609060101010101" pitchFamily="2" charset="-122"/>
                </a:rPr>
                <a:t>IP 首部</a:t>
              </a:r>
              <a:endParaRPr lang="en-US" altLang="zh-CN" sz="2000" dirty="0">
                <a:solidFill>
                  <a:srgbClr val="FF0000"/>
                </a:solidFill>
                <a:latin typeface="Arial" panose="020B0604020202020204" pitchFamily="34" charset="0"/>
                <a:ea typeface="黑体" panose="02010609060101010101" pitchFamily="2" charset="-122"/>
              </a:endParaRPr>
            </a:p>
          </p:txBody>
        </p:sp>
        <p:sp>
          <p:nvSpPr>
            <p:cNvPr id="21" name="文本框 20">
              <a:extLst>
                <a:ext uri="{FF2B5EF4-FFF2-40B4-BE49-F238E27FC236}">
                  <a16:creationId xmlns:a16="http://schemas.microsoft.com/office/drawing/2014/main" xmlns="" id="{DAD13557-49D9-4BE3-918D-08E959354E99}"/>
                </a:ext>
              </a:extLst>
            </p:cNvPr>
            <p:cNvSpPr txBox="1"/>
            <p:nvPr/>
          </p:nvSpPr>
          <p:spPr>
            <a:xfrm>
              <a:off x="5689058" y="4884214"/>
              <a:ext cx="2561374" cy="396931"/>
            </a:xfrm>
            <a:prstGeom prst="rect">
              <a:avLst/>
            </a:prstGeom>
            <a:noFill/>
            <a:ln w="9525">
              <a:noFill/>
            </a:ln>
          </p:spPr>
          <p:txBody>
            <a:bodyPr wrap="square" anchor="t">
              <a:spAutoFit/>
            </a:bodyPr>
            <a:lstStyle/>
            <a:p>
              <a:pPr lvl="0" algn="l">
                <a:buClrTx/>
              </a:pPr>
              <a:r>
                <a:rPr lang="zh-CN" altLang="zh-CN" sz="2000" dirty="0">
                  <a:solidFill>
                    <a:srgbClr val="333399"/>
                  </a:solidFill>
                  <a:latin typeface="Arial" panose="020B0604020202020204" pitchFamily="34" charset="0"/>
                  <a:ea typeface="黑体" panose="02010609060101010101" pitchFamily="2" charset="-122"/>
                </a:rPr>
                <a:t>TCP/UDP 报文段</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29" name="直接连接符 28">
              <a:extLst>
                <a:ext uri="{FF2B5EF4-FFF2-40B4-BE49-F238E27FC236}">
                  <a16:creationId xmlns:a16="http://schemas.microsoft.com/office/drawing/2014/main" xmlns="" id="{AE58F6C4-ABBF-4D5C-9D66-3EA2600F9C3E}"/>
                </a:ext>
              </a:extLst>
            </p:cNvPr>
            <p:cNvSpPr/>
            <p:nvPr/>
          </p:nvSpPr>
          <p:spPr>
            <a:xfrm>
              <a:off x="5145279" y="4817876"/>
              <a:ext cx="0" cy="543002"/>
            </a:xfrm>
            <a:prstGeom prst="line">
              <a:avLst/>
            </a:prstGeom>
            <a:ln w="9525" cap="flat" cmpd="sng">
              <a:solidFill>
                <a:schemeClr val="tx1"/>
              </a:solidFill>
              <a:prstDash val="solid"/>
              <a:headEnd type="none" w="med" len="med"/>
              <a:tailEnd type="none" w="med" len="med"/>
            </a:ln>
          </p:spPr>
        </p:sp>
      </p:grpSp>
      <p:sp>
        <p:nvSpPr>
          <p:cNvPr id="32" name="TextBox 38">
            <a:extLst>
              <a:ext uri="{FF2B5EF4-FFF2-40B4-BE49-F238E27FC236}">
                <a16:creationId xmlns:a16="http://schemas.microsoft.com/office/drawing/2014/main" xmlns="" id="{7F068B56-0F58-4ABF-A6E1-2AE15391D5F7}"/>
              </a:ext>
            </a:extLst>
          </p:cNvPr>
          <p:cNvSpPr txBox="1">
            <a:spLocks/>
          </p:cNvSpPr>
          <p:nvPr/>
        </p:nvSpPr>
        <p:spPr bwMode="auto">
          <a:xfrm>
            <a:off x="4379216" y="2994116"/>
            <a:ext cx="3978788"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源</a:t>
            </a:r>
            <a:r>
              <a:rPr lang="en-US" altLang="zh-CN" sz="2800" dirty="0">
                <a:solidFill>
                  <a:srgbClr val="002060"/>
                </a:solidFill>
                <a:latin typeface="华文楷体" panose="02010600040101010101" pitchFamily="2" charset="-122"/>
                <a:ea typeface="华文楷体" panose="02010600040101010101" pitchFamily="2" charset="-122"/>
              </a:rPr>
              <a:t>IP</a:t>
            </a:r>
            <a:r>
              <a:rPr lang="zh-CN" altLang="en-US" sz="2800" dirty="0">
                <a:solidFill>
                  <a:srgbClr val="002060"/>
                </a:solidFill>
                <a:latin typeface="华文楷体" panose="02010600040101010101" pitchFamily="2" charset="-122"/>
                <a:ea typeface="华文楷体" panose="02010600040101010101" pitchFamily="2" charset="-122"/>
              </a:rPr>
              <a:t>地址、源端口号</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3" name="TextBox 38">
            <a:extLst>
              <a:ext uri="{FF2B5EF4-FFF2-40B4-BE49-F238E27FC236}">
                <a16:creationId xmlns:a16="http://schemas.microsoft.com/office/drawing/2014/main" xmlns="" id="{4D120011-4C98-4F78-8E32-EE7BFF01067A}"/>
              </a:ext>
            </a:extLst>
          </p:cNvPr>
          <p:cNvSpPr txBox="1">
            <a:spLocks/>
          </p:cNvSpPr>
          <p:nvPr/>
        </p:nvSpPr>
        <p:spPr bwMode="auto">
          <a:xfrm>
            <a:off x="4379216" y="3667265"/>
            <a:ext cx="452544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目的</a:t>
            </a:r>
            <a:r>
              <a:rPr lang="en-US" altLang="zh-CN" sz="2800" dirty="0">
                <a:solidFill>
                  <a:srgbClr val="002060"/>
                </a:solidFill>
                <a:latin typeface="华文楷体" panose="02010600040101010101" pitchFamily="2" charset="-122"/>
                <a:ea typeface="华文楷体" panose="02010600040101010101" pitchFamily="2" charset="-122"/>
              </a:rPr>
              <a:t>IP</a:t>
            </a:r>
            <a:r>
              <a:rPr lang="zh-CN" altLang="en-US" sz="2800" dirty="0">
                <a:solidFill>
                  <a:srgbClr val="002060"/>
                </a:solidFill>
                <a:latin typeface="华文楷体" panose="02010600040101010101" pitchFamily="2" charset="-122"/>
                <a:ea typeface="华文楷体" panose="02010600040101010101" pitchFamily="2" charset="-122"/>
              </a:rPr>
              <a:t>地址、目的端口号</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4" name="TextBox 38">
            <a:extLst>
              <a:ext uri="{FF2B5EF4-FFF2-40B4-BE49-F238E27FC236}">
                <a16:creationId xmlns:a16="http://schemas.microsoft.com/office/drawing/2014/main" xmlns="" id="{440BF707-885D-4B15-A570-FD445C073D0E}"/>
              </a:ext>
            </a:extLst>
          </p:cNvPr>
          <p:cNvSpPr txBox="1">
            <a:spLocks/>
          </p:cNvSpPr>
          <p:nvPr/>
        </p:nvSpPr>
        <p:spPr bwMode="auto">
          <a:xfrm>
            <a:off x="4379216" y="4337727"/>
            <a:ext cx="3656618"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传输协议（</a:t>
            </a:r>
            <a:r>
              <a:rPr lang="en-US" altLang="zh-CN" sz="2800" dirty="0">
                <a:solidFill>
                  <a:srgbClr val="002060"/>
                </a:solidFill>
                <a:latin typeface="华文楷体" panose="02010600040101010101" pitchFamily="2" charset="-122"/>
                <a:ea typeface="华文楷体" panose="02010600040101010101" pitchFamily="2" charset="-122"/>
              </a:rPr>
              <a:t>TCP/UDP</a:t>
            </a:r>
            <a:r>
              <a:rPr lang="zh-CN" altLang="en-US" sz="2800" dirty="0">
                <a:solidFill>
                  <a:srgbClr val="002060"/>
                </a:solidFill>
                <a:latin typeface="华文楷体" panose="02010600040101010101" pitchFamily="2" charset="-122"/>
                <a:ea typeface="华文楷体" panose="02010600040101010101" pitchFamily="2" charset="-122"/>
              </a:rPr>
              <a:t>）</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5" name="TextBox 38">
            <a:extLst>
              <a:ext uri="{FF2B5EF4-FFF2-40B4-BE49-F238E27FC236}">
                <a16:creationId xmlns:a16="http://schemas.microsoft.com/office/drawing/2014/main" xmlns="" id="{03673B64-9261-4709-AE2B-A00B358C2FFF}"/>
              </a:ext>
            </a:extLst>
          </p:cNvPr>
          <p:cNvSpPr txBox="1">
            <a:spLocks/>
          </p:cNvSpPr>
          <p:nvPr/>
        </p:nvSpPr>
        <p:spPr bwMode="auto">
          <a:xfrm>
            <a:off x="4379216" y="5010876"/>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连接请求方向</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6" name="Rectangle 3">
            <a:extLst>
              <a:ext uri="{FF2B5EF4-FFF2-40B4-BE49-F238E27FC236}">
                <a16:creationId xmlns:a16="http://schemas.microsoft.com/office/drawing/2014/main" xmlns="" id="{83FCDD41-7B8E-4774-A122-36FC4C73AE68}"/>
              </a:ext>
            </a:extLst>
          </p:cNvPr>
          <p:cNvSpPr txBox="1">
            <a:spLocks noChangeArrowheads="1"/>
          </p:cNvSpPr>
          <p:nvPr/>
        </p:nvSpPr>
        <p:spPr>
          <a:xfrm>
            <a:off x="296966" y="5886762"/>
            <a:ext cx="8512864" cy="719684"/>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50000"/>
              </a:lnSpc>
            </a:pPr>
            <a:r>
              <a:rPr lang="zh-CN" altLang="en-US" dirty="0"/>
              <a:t>数据包满足</a:t>
            </a:r>
            <a:r>
              <a:rPr lang="zh-CN" altLang="en-US" dirty="0">
                <a:solidFill>
                  <a:srgbClr val="FF0000"/>
                </a:solidFill>
              </a:rPr>
              <a:t>过滤表</a:t>
            </a:r>
            <a:r>
              <a:rPr lang="zh-CN" altLang="en-US" dirty="0"/>
              <a:t>中的规则时，允许数据包通过</a:t>
            </a:r>
          </a:p>
        </p:txBody>
      </p:sp>
    </p:spTree>
    <p:extLst>
      <p:ext uri="{BB962C8B-B14F-4D97-AF65-F5344CB8AC3E}">
        <p14:creationId xmlns:p14="http://schemas.microsoft.com/office/powerpoint/2010/main" val="122407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500"/>
                                        <p:tgtEl>
                                          <p:spTgt spid="2"/>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3794"/>
                                        </p:tgtEl>
                                        <p:attrNameLst>
                                          <p:attrName>style.visibility</p:attrName>
                                        </p:attrNameLst>
                                      </p:cBhvr>
                                      <p:to>
                                        <p:strVal val="visible"/>
                                      </p:to>
                                    </p:set>
                                    <p:animEffect transition="in" filter="fade">
                                      <p:cBhvr>
                                        <p:cTn id="19" dur="500"/>
                                        <p:tgtEl>
                                          <p:spTgt spid="33794"/>
                                        </p:tgtEl>
                                      </p:cBhvr>
                                    </p:animEffect>
                                    <p:anim calcmode="lin" valueType="num">
                                      <p:cBhvr>
                                        <p:cTn id="20" dur="500" fill="hold"/>
                                        <p:tgtEl>
                                          <p:spTgt spid="33794"/>
                                        </p:tgtEl>
                                        <p:attrNameLst>
                                          <p:attrName>ppt_x</p:attrName>
                                        </p:attrNameLst>
                                      </p:cBhvr>
                                      <p:tavLst>
                                        <p:tav tm="0">
                                          <p:val>
                                            <p:strVal val="#ppt_x"/>
                                          </p:val>
                                        </p:tav>
                                        <p:tav tm="100000">
                                          <p:val>
                                            <p:strVal val="#ppt_x"/>
                                          </p:val>
                                        </p:tav>
                                      </p:tavLst>
                                    </p:anim>
                                    <p:anim calcmode="lin" valueType="num">
                                      <p:cBhvr>
                                        <p:cTn id="21" dur="500" fill="hold"/>
                                        <p:tgtEl>
                                          <p:spTgt spid="3379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anim calcmode="lin" valueType="num">
                                      <p:cBhvr>
                                        <p:cTn id="48" dur="500" fill="hold"/>
                                        <p:tgtEl>
                                          <p:spTgt spid="36"/>
                                        </p:tgtEl>
                                        <p:attrNameLst>
                                          <p:attrName>ppt_x</p:attrName>
                                        </p:attrNameLst>
                                      </p:cBhvr>
                                      <p:tavLst>
                                        <p:tav tm="0">
                                          <p:val>
                                            <p:strVal val="#ppt_x"/>
                                          </p:val>
                                        </p:tav>
                                        <p:tav tm="100000">
                                          <p:val>
                                            <p:strVal val="#ppt_x"/>
                                          </p:val>
                                        </p:tav>
                                      </p:tavLst>
                                    </p:anim>
                                    <p:anim calcmode="lin" valueType="num">
                                      <p:cBhvr>
                                        <p:cTn id="4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2" grpId="0"/>
      <p:bldP spid="33" grpId="0"/>
      <p:bldP spid="34" grpId="0"/>
      <p:bldP spid="35" grpId="0"/>
      <p:bldP spid="3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xmlns="" id="{1B538912-B3BA-49C8-AFCC-0B181A09F1C1}"/>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包过滤防火墙</a:t>
            </a:r>
          </a:p>
        </p:txBody>
      </p:sp>
      <p:pic>
        <p:nvPicPr>
          <p:cNvPr id="8" name="图片 7">
            <a:extLst>
              <a:ext uri="{FF2B5EF4-FFF2-40B4-BE49-F238E27FC236}">
                <a16:creationId xmlns:a16="http://schemas.microsoft.com/office/drawing/2014/main" xmlns="" id="{197B5F4C-4A03-43CF-A8BE-F2286C046266}"/>
              </a:ext>
            </a:extLst>
          </p:cNvPr>
          <p:cNvPicPr>
            <a:picLocks noChangeAspect="1"/>
          </p:cNvPicPr>
          <p:nvPr/>
        </p:nvPicPr>
        <p:blipFill rotWithShape="1">
          <a:blip r:embed="rId2"/>
          <a:srcRect l="18820" r="61959"/>
          <a:stretch/>
        </p:blipFill>
        <p:spPr>
          <a:xfrm>
            <a:off x="509266" y="1838739"/>
            <a:ext cx="1490870" cy="3812445"/>
          </a:xfrm>
          <a:prstGeom prst="rect">
            <a:avLst/>
          </a:prstGeom>
        </p:spPr>
      </p:pic>
      <p:sp>
        <p:nvSpPr>
          <p:cNvPr id="2" name="椭圆 1">
            <a:extLst>
              <a:ext uri="{FF2B5EF4-FFF2-40B4-BE49-F238E27FC236}">
                <a16:creationId xmlns:a16="http://schemas.microsoft.com/office/drawing/2014/main" xmlns="" id="{6B36E267-9A0C-4CED-88F9-FB9E83A59F90}"/>
              </a:ext>
            </a:extLst>
          </p:cNvPr>
          <p:cNvSpPr/>
          <p:nvPr/>
        </p:nvSpPr>
        <p:spPr>
          <a:xfrm>
            <a:off x="309762" y="4072631"/>
            <a:ext cx="1937687" cy="578882"/>
          </a:xfrm>
          <a:prstGeom prst="ellipse">
            <a:avLst/>
          </a:prstGeom>
          <a:noFill/>
          <a:ln w="635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94" name="Picture 2">
            <a:extLst>
              <a:ext uri="{FF2B5EF4-FFF2-40B4-BE49-F238E27FC236}">
                <a16:creationId xmlns:a16="http://schemas.microsoft.com/office/drawing/2014/main" xmlns="" id="{C84AF59B-DB4B-42FA-A2B2-22D0853584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411" y="2787767"/>
            <a:ext cx="1761460" cy="157430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
            <a:extLst>
              <a:ext uri="{FF2B5EF4-FFF2-40B4-BE49-F238E27FC236}">
                <a16:creationId xmlns:a16="http://schemas.microsoft.com/office/drawing/2014/main" xmlns="" id="{83FCDD41-7B8E-4774-A122-36FC4C73AE68}"/>
              </a:ext>
            </a:extLst>
          </p:cNvPr>
          <p:cNvSpPr txBox="1">
            <a:spLocks noChangeArrowheads="1"/>
          </p:cNvSpPr>
          <p:nvPr/>
        </p:nvSpPr>
        <p:spPr>
          <a:xfrm>
            <a:off x="4207871" y="1649342"/>
            <a:ext cx="4791869" cy="4602371"/>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5963" lvl="1" indent="-358775">
              <a:lnSpc>
                <a:spcPct val="150000"/>
              </a:lnSpc>
            </a:pPr>
            <a:r>
              <a:rPr lang="zh-CN" altLang="en-US" dirty="0"/>
              <a:t>可以禁止外部不合法用户对内部的访问，也可以禁止访问某些服务类型</a:t>
            </a:r>
            <a:endParaRPr lang="en-US" altLang="zh-CN" dirty="0"/>
          </a:p>
          <a:p>
            <a:pPr marL="715963" lvl="1" indent="-358775">
              <a:lnSpc>
                <a:spcPct val="150000"/>
              </a:lnSpc>
            </a:pPr>
            <a:r>
              <a:rPr lang="zh-CN" altLang="en-US" dirty="0"/>
              <a:t>但不能识别有危险的信息包，</a:t>
            </a:r>
            <a:r>
              <a:rPr lang="zh-CN" altLang="en-US" dirty="0">
                <a:solidFill>
                  <a:srgbClr val="FF0000"/>
                </a:solidFill>
              </a:rPr>
              <a:t>无法对应用级</a:t>
            </a:r>
            <a:r>
              <a:rPr lang="zh-CN" altLang="en-US" dirty="0"/>
              <a:t>协议实施处理，也无法处理</a:t>
            </a:r>
            <a:r>
              <a:rPr lang="en-US" altLang="zh-CN" dirty="0"/>
              <a:t>UDP</a:t>
            </a:r>
            <a:r>
              <a:rPr lang="zh-CN" altLang="en-US" dirty="0"/>
              <a:t>或动态的协议</a:t>
            </a:r>
          </a:p>
        </p:txBody>
      </p:sp>
    </p:spTree>
    <p:extLst>
      <p:ext uri="{BB962C8B-B14F-4D97-AF65-F5344CB8AC3E}">
        <p14:creationId xmlns:p14="http://schemas.microsoft.com/office/powerpoint/2010/main" val="208630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6">
                                            <p:bg/>
                                          </p:spTgt>
                                        </p:tgtEl>
                                        <p:attrNameLst>
                                          <p:attrName>style.visibility</p:attrName>
                                        </p:attrNameLst>
                                      </p:cBhvr>
                                      <p:to>
                                        <p:strVal val="visible"/>
                                      </p:to>
                                    </p:set>
                                    <p:animEffect transition="in" filter="fade">
                                      <p:cBhvr>
                                        <p:cTn id="7" dur="500"/>
                                        <p:tgtEl>
                                          <p:spTgt spid="36">
                                            <p:bg/>
                                          </p:spTgt>
                                        </p:tgtEl>
                                      </p:cBhvr>
                                    </p:animEffect>
                                    <p:anim calcmode="lin" valueType="num">
                                      <p:cBhvr>
                                        <p:cTn id="8" dur="500" fill="hold"/>
                                        <p:tgtEl>
                                          <p:spTgt spid="36">
                                            <p:bg/>
                                          </p:spTgt>
                                        </p:tgtEl>
                                        <p:attrNameLst>
                                          <p:attrName>ppt_x</p:attrName>
                                        </p:attrNameLst>
                                      </p:cBhvr>
                                      <p:tavLst>
                                        <p:tav tm="0">
                                          <p:val>
                                            <p:strVal val="#ppt_x"/>
                                          </p:val>
                                        </p:tav>
                                        <p:tav tm="100000">
                                          <p:val>
                                            <p:strVal val="#ppt_x"/>
                                          </p:val>
                                        </p:tav>
                                      </p:tavLst>
                                    </p:anim>
                                    <p:anim calcmode="lin" valueType="num">
                                      <p:cBhvr>
                                        <p:cTn id="9" dur="500" fill="hold"/>
                                        <p:tgtEl>
                                          <p:spTgt spid="36">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6">
                                            <p:txEl>
                                              <p:pRg st="0" end="0"/>
                                            </p:txEl>
                                          </p:spTgt>
                                        </p:tgtEl>
                                        <p:attrNameLst>
                                          <p:attrName>style.visibility</p:attrName>
                                        </p:attrNameLst>
                                      </p:cBhvr>
                                      <p:to>
                                        <p:strVal val="visible"/>
                                      </p:to>
                                    </p:set>
                                    <p:animEffect transition="in" filter="fade">
                                      <p:cBhvr>
                                        <p:cTn id="13" dur="500"/>
                                        <p:tgtEl>
                                          <p:spTgt spid="36">
                                            <p:txEl>
                                              <p:pRg st="0" end="0"/>
                                            </p:txEl>
                                          </p:spTgt>
                                        </p:tgtEl>
                                      </p:cBhvr>
                                    </p:animEffect>
                                    <p:anim calcmode="lin" valueType="num">
                                      <p:cBhvr>
                                        <p:cTn id="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6">
                                            <p:txEl>
                                              <p:pRg st="1" end="1"/>
                                            </p:txEl>
                                          </p:spTgt>
                                        </p:tgtEl>
                                        <p:attrNameLst>
                                          <p:attrName>style.visibility</p:attrName>
                                        </p:attrNameLst>
                                      </p:cBhvr>
                                      <p:to>
                                        <p:strVal val="visible"/>
                                      </p:to>
                                    </p:set>
                                    <p:animEffect transition="in" filter="fade">
                                      <p:cBhvr>
                                        <p:cTn id="20" dur="500"/>
                                        <p:tgtEl>
                                          <p:spTgt spid="36">
                                            <p:txEl>
                                              <p:pRg st="1" end="1"/>
                                            </p:txEl>
                                          </p:spTgt>
                                        </p:tgtEl>
                                      </p:cBhvr>
                                    </p:animEffect>
                                    <p:anim calcmode="lin" valueType="num">
                                      <p:cBhvr>
                                        <p:cTn id="21" dur="500" fill="hold"/>
                                        <p:tgtEl>
                                          <p:spTgt spid="36">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3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9D523E38-6CE4-454B-BD7A-E2DA791A275F}"/>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代理防火墙</a:t>
            </a:r>
          </a:p>
        </p:txBody>
      </p:sp>
      <p:pic>
        <p:nvPicPr>
          <p:cNvPr id="7" name="图片 6">
            <a:extLst>
              <a:ext uri="{FF2B5EF4-FFF2-40B4-BE49-F238E27FC236}">
                <a16:creationId xmlns:a16="http://schemas.microsoft.com/office/drawing/2014/main" xmlns="" id="{9DD524AD-E7F7-429C-8AA2-FBBB74E901A2}"/>
              </a:ext>
            </a:extLst>
          </p:cNvPr>
          <p:cNvPicPr>
            <a:picLocks noChangeAspect="1"/>
          </p:cNvPicPr>
          <p:nvPr/>
        </p:nvPicPr>
        <p:blipFill rotWithShape="1">
          <a:blip r:embed="rId2"/>
          <a:srcRect l="18820" r="61959"/>
          <a:stretch/>
        </p:blipFill>
        <p:spPr>
          <a:xfrm>
            <a:off x="509266" y="1838739"/>
            <a:ext cx="1490870" cy="3812445"/>
          </a:xfrm>
          <a:prstGeom prst="rect">
            <a:avLst/>
          </a:prstGeom>
        </p:spPr>
      </p:pic>
      <p:sp>
        <p:nvSpPr>
          <p:cNvPr id="8" name="椭圆 7">
            <a:extLst>
              <a:ext uri="{FF2B5EF4-FFF2-40B4-BE49-F238E27FC236}">
                <a16:creationId xmlns:a16="http://schemas.microsoft.com/office/drawing/2014/main" xmlns="" id="{EDDC48D7-91FD-4284-BB12-3AD0C16149AA}"/>
              </a:ext>
            </a:extLst>
          </p:cNvPr>
          <p:cNvSpPr/>
          <p:nvPr/>
        </p:nvSpPr>
        <p:spPr>
          <a:xfrm>
            <a:off x="320567" y="2501373"/>
            <a:ext cx="1937687" cy="578882"/>
          </a:xfrm>
          <a:prstGeom prst="ellipse">
            <a:avLst/>
          </a:prstGeom>
          <a:noFill/>
          <a:ln w="635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a:extLst>
              <a:ext uri="{FF2B5EF4-FFF2-40B4-BE49-F238E27FC236}">
                <a16:creationId xmlns:a16="http://schemas.microsoft.com/office/drawing/2014/main" xmlns="" id="{9A7EAD94-793A-45FB-8498-71FF88DEA6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254" y="2103071"/>
            <a:ext cx="1141616" cy="102031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a:extLst>
              <a:ext uri="{FF2B5EF4-FFF2-40B4-BE49-F238E27FC236}">
                <a16:creationId xmlns:a16="http://schemas.microsoft.com/office/drawing/2014/main" xmlns="" id="{9FBF1AB9-6339-4787-BB62-0403CBE0B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287" y="1732969"/>
            <a:ext cx="1490870" cy="15368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xmlns="" id="{D951CACE-328B-4DF4-95E9-9D14D0F16156}"/>
              </a:ext>
            </a:extLst>
          </p:cNvPr>
          <p:cNvSpPr txBox="1">
            <a:spLocks noChangeArrowheads="1"/>
          </p:cNvSpPr>
          <p:nvPr/>
        </p:nvSpPr>
        <p:spPr>
          <a:xfrm>
            <a:off x="2473636" y="3539957"/>
            <a:ext cx="6262860" cy="3228591"/>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dirty="0">
                <a:solidFill>
                  <a:srgbClr val="FF0000"/>
                </a:solidFill>
              </a:rPr>
              <a:t>过滤路由器</a:t>
            </a:r>
            <a:r>
              <a:rPr lang="zh-CN" altLang="en-US" dirty="0"/>
              <a:t>负责网络互联，并对数据进行严格选择，然后将筛选过的数据传给代理服务器</a:t>
            </a:r>
            <a:endParaRPr lang="en-US" altLang="zh-CN" dirty="0"/>
          </a:p>
          <a:p>
            <a:pPr marL="536575" lvl="1" indent="-357188">
              <a:lnSpc>
                <a:spcPct val="150000"/>
              </a:lnSpc>
            </a:pPr>
            <a:r>
              <a:rPr lang="zh-CN" altLang="en-US" dirty="0">
                <a:solidFill>
                  <a:srgbClr val="FF0000"/>
                </a:solidFill>
              </a:rPr>
              <a:t>代理服务器</a:t>
            </a:r>
            <a:r>
              <a:rPr lang="zh-CN" altLang="en-US" dirty="0"/>
              <a:t>起到外部网络申请访问内部网络的中间转接作用</a:t>
            </a:r>
            <a:endParaRPr lang="en-US" altLang="zh-CN" dirty="0"/>
          </a:p>
        </p:txBody>
      </p:sp>
    </p:spTree>
    <p:extLst>
      <p:ext uri="{BB962C8B-B14F-4D97-AF65-F5344CB8AC3E}">
        <p14:creationId xmlns:p14="http://schemas.microsoft.com/office/powerpoint/2010/main" val="362720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500"/>
                                        <p:tgtEl>
                                          <p:spTgt spid="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650"/>
                                        </p:tgtEl>
                                        <p:attrNameLst>
                                          <p:attrName>style.visibility</p:attrName>
                                        </p:attrNameLst>
                                      </p:cBhvr>
                                      <p:to>
                                        <p:strVal val="visible"/>
                                      </p:to>
                                    </p:set>
                                    <p:animEffect transition="in" filter="fade">
                                      <p:cBhvr>
                                        <p:cTn id="24" dur="500"/>
                                        <p:tgtEl>
                                          <p:spTgt spid="27650"/>
                                        </p:tgtEl>
                                      </p:cBhvr>
                                    </p:animEffect>
                                    <p:anim calcmode="lin" valueType="num">
                                      <p:cBhvr>
                                        <p:cTn id="25" dur="500" fill="hold"/>
                                        <p:tgtEl>
                                          <p:spTgt spid="27650"/>
                                        </p:tgtEl>
                                        <p:attrNameLst>
                                          <p:attrName>ppt_x</p:attrName>
                                        </p:attrNameLst>
                                      </p:cBhvr>
                                      <p:tavLst>
                                        <p:tav tm="0">
                                          <p:val>
                                            <p:strVal val="#ppt_x"/>
                                          </p:val>
                                        </p:tav>
                                        <p:tav tm="100000">
                                          <p:val>
                                            <p:strVal val="#ppt_x"/>
                                          </p:val>
                                        </p:tav>
                                      </p:tavLst>
                                    </p:anim>
                                    <p:anim calcmode="lin" valueType="num">
                                      <p:cBhvr>
                                        <p:cTn id="26" dur="500" fill="hold"/>
                                        <p:tgtEl>
                                          <p:spTgt spid="27650"/>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11">
                                            <p:bg/>
                                          </p:spTgt>
                                        </p:tgtEl>
                                        <p:attrNameLst>
                                          <p:attrName>style.visibility</p:attrName>
                                        </p:attrNameLst>
                                      </p:cBhvr>
                                      <p:to>
                                        <p:strVal val="visible"/>
                                      </p:to>
                                    </p:set>
                                    <p:animEffect transition="in" filter="fade">
                                      <p:cBhvr>
                                        <p:cTn id="30" dur="500"/>
                                        <p:tgtEl>
                                          <p:spTgt spid="11">
                                            <p:bg/>
                                          </p:spTgt>
                                        </p:tgtEl>
                                      </p:cBhvr>
                                    </p:animEffect>
                                    <p:anim calcmode="lin" valueType="num">
                                      <p:cBhvr>
                                        <p:cTn id="31" dur="500" fill="hold"/>
                                        <p:tgtEl>
                                          <p:spTgt spid="11">
                                            <p:bg/>
                                          </p:spTgt>
                                        </p:tgtEl>
                                        <p:attrNameLst>
                                          <p:attrName>ppt_x</p:attrName>
                                        </p:attrNameLst>
                                      </p:cBhvr>
                                      <p:tavLst>
                                        <p:tav tm="0">
                                          <p:val>
                                            <p:strVal val="#ppt_x"/>
                                          </p:val>
                                        </p:tav>
                                        <p:tav tm="100000">
                                          <p:val>
                                            <p:strVal val="#ppt_x"/>
                                          </p:val>
                                        </p:tav>
                                      </p:tavLst>
                                    </p:anim>
                                    <p:anim calcmode="lin" valueType="num">
                                      <p:cBhvr>
                                        <p:cTn id="32" dur="500" fill="hold"/>
                                        <p:tgtEl>
                                          <p:spTgt spid="11">
                                            <p:bg/>
                                          </p:spTgt>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500"/>
                                        <p:tgtEl>
                                          <p:spTgt spid="11">
                                            <p:txEl>
                                              <p:pRg st="0" end="0"/>
                                            </p:txEl>
                                          </p:spTgt>
                                        </p:tgtEl>
                                      </p:cBhvr>
                                    </p:animEffect>
                                    <p:anim calcmode="lin" valueType="num">
                                      <p:cBhvr>
                                        <p:cTn id="3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animEffect transition="in" filter="fade">
                                      <p:cBhvr>
                                        <p:cTn id="43" dur="500"/>
                                        <p:tgtEl>
                                          <p:spTgt spid="11">
                                            <p:txEl>
                                              <p:pRg st="1" end="1"/>
                                            </p:txEl>
                                          </p:spTgt>
                                        </p:tgtEl>
                                      </p:cBhvr>
                                    </p:animEffect>
                                    <p:anim calcmode="lin" valueType="num">
                                      <p:cBhvr>
                                        <p:cTn id="44"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45" dur="5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9D523E38-6CE4-454B-BD7A-E2DA791A275F}"/>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代理防火墙</a:t>
            </a:r>
          </a:p>
        </p:txBody>
      </p:sp>
      <p:pic>
        <p:nvPicPr>
          <p:cNvPr id="7" name="图片 6">
            <a:extLst>
              <a:ext uri="{FF2B5EF4-FFF2-40B4-BE49-F238E27FC236}">
                <a16:creationId xmlns:a16="http://schemas.microsoft.com/office/drawing/2014/main" xmlns="" id="{9DD524AD-E7F7-429C-8AA2-FBBB74E901A2}"/>
              </a:ext>
            </a:extLst>
          </p:cNvPr>
          <p:cNvPicPr>
            <a:picLocks noChangeAspect="1"/>
          </p:cNvPicPr>
          <p:nvPr/>
        </p:nvPicPr>
        <p:blipFill rotWithShape="1">
          <a:blip r:embed="rId2"/>
          <a:srcRect l="18820" r="61959"/>
          <a:stretch/>
        </p:blipFill>
        <p:spPr>
          <a:xfrm>
            <a:off x="509266" y="1838739"/>
            <a:ext cx="1490870" cy="3812445"/>
          </a:xfrm>
          <a:prstGeom prst="rect">
            <a:avLst/>
          </a:prstGeom>
        </p:spPr>
      </p:pic>
      <p:sp>
        <p:nvSpPr>
          <p:cNvPr id="8" name="椭圆 7">
            <a:extLst>
              <a:ext uri="{FF2B5EF4-FFF2-40B4-BE49-F238E27FC236}">
                <a16:creationId xmlns:a16="http://schemas.microsoft.com/office/drawing/2014/main" xmlns="" id="{EDDC48D7-91FD-4284-BB12-3AD0C16149AA}"/>
              </a:ext>
            </a:extLst>
          </p:cNvPr>
          <p:cNvSpPr/>
          <p:nvPr/>
        </p:nvSpPr>
        <p:spPr>
          <a:xfrm>
            <a:off x="320567" y="2501373"/>
            <a:ext cx="1937687" cy="578882"/>
          </a:xfrm>
          <a:prstGeom prst="ellipse">
            <a:avLst/>
          </a:prstGeom>
          <a:noFill/>
          <a:ln w="635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a:extLst>
              <a:ext uri="{FF2B5EF4-FFF2-40B4-BE49-F238E27FC236}">
                <a16:creationId xmlns:a16="http://schemas.microsoft.com/office/drawing/2014/main" xmlns="" id="{9A7EAD94-793A-45FB-8498-71FF88DEA6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254" y="2103071"/>
            <a:ext cx="1141616" cy="102031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a:extLst>
              <a:ext uri="{FF2B5EF4-FFF2-40B4-BE49-F238E27FC236}">
                <a16:creationId xmlns:a16="http://schemas.microsoft.com/office/drawing/2014/main" xmlns="" id="{9FBF1AB9-6339-4787-BB62-0403CBE0B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287" y="1732969"/>
            <a:ext cx="1490870" cy="15368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xmlns="" id="{D951CACE-328B-4DF4-95E9-9D14D0F16156}"/>
              </a:ext>
            </a:extLst>
          </p:cNvPr>
          <p:cNvSpPr txBox="1">
            <a:spLocks noChangeArrowheads="1"/>
          </p:cNvSpPr>
          <p:nvPr/>
        </p:nvSpPr>
        <p:spPr>
          <a:xfrm>
            <a:off x="2473636" y="3537411"/>
            <a:ext cx="6262860" cy="2956439"/>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sz="2000" dirty="0">
                <a:solidFill>
                  <a:srgbClr val="FF0000"/>
                </a:solidFill>
              </a:rPr>
              <a:t>代理服务器</a:t>
            </a:r>
            <a:r>
              <a:rPr lang="zh-CN" altLang="en-US" sz="2000" dirty="0"/>
              <a:t>根据外部</a:t>
            </a:r>
            <a:r>
              <a:rPr lang="zh-CN" altLang="en-US" sz="2000" dirty="0" smtClean="0"/>
              <a:t>网络申请</a:t>
            </a:r>
            <a:r>
              <a:rPr lang="zh-CN" altLang="en-US" sz="2000" dirty="0"/>
              <a:t>的服务类型、服务内容、被服务对象、服务者申请的时间、申请者的域名范围等来决定是否接受此项服务</a:t>
            </a:r>
            <a:endParaRPr lang="en-US" altLang="zh-CN" sz="2000" dirty="0"/>
          </a:p>
          <a:p>
            <a:pPr marL="536575" lvl="1" indent="-357188">
              <a:lnSpc>
                <a:spcPct val="150000"/>
              </a:lnSpc>
            </a:pPr>
            <a:r>
              <a:rPr lang="zh-CN" altLang="en-US" sz="2000" dirty="0"/>
              <a:t>代理服务器软件：</a:t>
            </a:r>
            <a:r>
              <a:rPr lang="en-US" altLang="zh-CN" sz="2000" dirty="0" err="1"/>
              <a:t>WinGate</a:t>
            </a:r>
            <a:r>
              <a:rPr lang="zh-CN" altLang="en-US" sz="2000" dirty="0"/>
              <a:t>和</a:t>
            </a:r>
            <a:r>
              <a:rPr lang="en-US" altLang="zh-CN" sz="2000" dirty="0"/>
              <a:t>Proxy Server</a:t>
            </a:r>
          </a:p>
          <a:p>
            <a:pPr marL="536575" lvl="1" indent="-357188">
              <a:lnSpc>
                <a:spcPct val="150000"/>
              </a:lnSpc>
            </a:pPr>
            <a:r>
              <a:rPr lang="zh-CN" altLang="en-US" sz="2000" dirty="0">
                <a:solidFill>
                  <a:srgbClr val="FF0000"/>
                </a:solidFill>
              </a:rPr>
              <a:t>代理防火墙</a:t>
            </a:r>
            <a:r>
              <a:rPr lang="zh-CN" altLang="en-US" sz="2000" dirty="0"/>
              <a:t>无法支持新出现的业务</a:t>
            </a:r>
          </a:p>
        </p:txBody>
      </p:sp>
    </p:spTree>
    <p:extLst>
      <p:ext uri="{BB962C8B-B14F-4D97-AF65-F5344CB8AC3E}">
        <p14:creationId xmlns:p14="http://schemas.microsoft.com/office/powerpoint/2010/main" val="39490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anim calcmode="lin" valueType="num">
                                      <p:cBhvr>
                                        <p:cTn id="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500"/>
                                        <p:tgtEl>
                                          <p:spTgt spid="11">
                                            <p:txEl>
                                              <p:pRg st="1" end="1"/>
                                            </p:txEl>
                                          </p:spTgt>
                                        </p:tgtEl>
                                      </p:cBhvr>
                                    </p:animEffect>
                                    <p:anim calcmode="lin" valueType="num">
                                      <p:cBhvr>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500"/>
                                        <p:tgtEl>
                                          <p:spTgt spid="11">
                                            <p:txEl>
                                              <p:pRg st="2" end="2"/>
                                            </p:txEl>
                                          </p:spTgt>
                                        </p:tgtEl>
                                      </p:cBhvr>
                                    </p:animEffect>
                                    <p:anim calcmode="lin" valueType="num">
                                      <p:cBhvr>
                                        <p:cTn id="22"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防火墙技术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8678" name="Picture 6">
            <a:extLst>
              <a:ext uri="{FF2B5EF4-FFF2-40B4-BE49-F238E27FC236}">
                <a16:creationId xmlns:a16="http://schemas.microsoft.com/office/drawing/2014/main" xmlns="" id="{755223FC-D713-438D-8749-71E9E4673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26" y="2504660"/>
            <a:ext cx="2201599" cy="226943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圆角 8">
            <a:extLst>
              <a:ext uri="{FF2B5EF4-FFF2-40B4-BE49-F238E27FC236}">
                <a16:creationId xmlns:a16="http://schemas.microsoft.com/office/drawing/2014/main" xmlns="" id="{78097174-336C-4947-AF0E-1E94389A3C48}"/>
              </a:ext>
            </a:extLst>
          </p:cNvPr>
          <p:cNvSpPr/>
          <p:nvPr/>
        </p:nvSpPr>
        <p:spPr>
          <a:xfrm>
            <a:off x="615627" y="886451"/>
            <a:ext cx="3419660" cy="578882"/>
          </a:xfrm>
          <a:prstGeom prst="roundRect">
            <a:avLst/>
          </a:prstGeom>
          <a:solidFill>
            <a:schemeClr val="accent2">
              <a:lumMod val="20000"/>
              <a:lumOff val="80000"/>
            </a:schemeClr>
          </a:solidFill>
          <a:ln>
            <a:solidFill>
              <a:schemeClr val="accent1"/>
            </a:solidFill>
          </a:ln>
        </p:spPr>
        <p:txBody>
          <a:bodyPr wrap="square">
            <a:spAutoFit/>
          </a:bodyPr>
          <a:lstStyle/>
          <a:p>
            <a:pPr marL="457200" indent="-457200">
              <a:buFont typeface="Wingdings" panose="05000000000000000000" pitchFamily="2" charset="2"/>
              <a:buChar char="Ø"/>
            </a:pPr>
            <a:r>
              <a:rPr lang="zh-CN" altLang="en-US" sz="2800" dirty="0"/>
              <a:t>双穴主机防火墙</a:t>
            </a:r>
          </a:p>
        </p:txBody>
      </p:sp>
      <p:sp>
        <p:nvSpPr>
          <p:cNvPr id="10" name="Rectangle 3">
            <a:extLst>
              <a:ext uri="{FF2B5EF4-FFF2-40B4-BE49-F238E27FC236}">
                <a16:creationId xmlns:a16="http://schemas.microsoft.com/office/drawing/2014/main" xmlns="" id="{965ED34A-F28D-4DB7-9CA0-E61417429235}"/>
              </a:ext>
            </a:extLst>
          </p:cNvPr>
          <p:cNvSpPr txBox="1">
            <a:spLocks noChangeArrowheads="1"/>
          </p:cNvSpPr>
          <p:nvPr/>
        </p:nvSpPr>
        <p:spPr>
          <a:xfrm>
            <a:off x="3384645" y="1735717"/>
            <a:ext cx="5239130" cy="4758133"/>
          </a:xfrm>
          <a:prstGeom prst="round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lvl="1" indent="-357188">
              <a:lnSpc>
                <a:spcPct val="150000"/>
              </a:lnSpc>
            </a:pPr>
            <a:r>
              <a:rPr lang="zh-CN" altLang="en-US" sz="2000" dirty="0"/>
              <a:t>由</a:t>
            </a:r>
            <a:r>
              <a:rPr lang="zh-CN" altLang="en-US" sz="2000" dirty="0">
                <a:solidFill>
                  <a:srgbClr val="FF0000"/>
                </a:solidFill>
              </a:rPr>
              <a:t>主机</a:t>
            </a:r>
            <a:r>
              <a:rPr lang="zh-CN" altLang="en-US" sz="2000" dirty="0"/>
              <a:t>执行安全控制功能</a:t>
            </a:r>
            <a:endParaRPr lang="en-US" altLang="zh-CN" sz="2000" dirty="0"/>
          </a:p>
          <a:p>
            <a:pPr marL="536575" lvl="1" indent="-357188">
              <a:lnSpc>
                <a:spcPct val="150000"/>
              </a:lnSpc>
            </a:pPr>
            <a:r>
              <a:rPr lang="zh-CN" altLang="en-US" sz="2000" dirty="0"/>
              <a:t>一台主机配备</a:t>
            </a:r>
            <a:r>
              <a:rPr lang="zh-CN" altLang="en-US" sz="2000" dirty="0">
                <a:solidFill>
                  <a:srgbClr val="FF0000"/>
                </a:solidFill>
              </a:rPr>
              <a:t>多个网卡</a:t>
            </a:r>
            <a:r>
              <a:rPr lang="zh-CN" altLang="en-US" sz="2000" dirty="0"/>
              <a:t>，分别连接不同的网络</a:t>
            </a:r>
            <a:endParaRPr lang="en-US" altLang="zh-CN" sz="2000" dirty="0"/>
          </a:p>
          <a:p>
            <a:pPr marL="536575" lvl="1" indent="-357188">
              <a:lnSpc>
                <a:spcPct val="150000"/>
              </a:lnSpc>
            </a:pPr>
            <a:r>
              <a:rPr lang="zh-CN" altLang="en-US" sz="2000" dirty="0"/>
              <a:t>从一个网络收集数据，</a:t>
            </a:r>
            <a:r>
              <a:rPr lang="zh-CN" altLang="en-US" sz="2000" dirty="0">
                <a:solidFill>
                  <a:srgbClr val="FF0000"/>
                </a:solidFill>
              </a:rPr>
              <a:t>有选择地转发</a:t>
            </a:r>
            <a:r>
              <a:rPr lang="zh-CN" altLang="en-US" sz="2000" dirty="0"/>
              <a:t>到另一个网络</a:t>
            </a:r>
            <a:endParaRPr lang="en-US" altLang="zh-CN" sz="2000" dirty="0"/>
          </a:p>
          <a:p>
            <a:pPr marL="536575" lvl="1" indent="-357188">
              <a:lnSpc>
                <a:spcPct val="150000"/>
              </a:lnSpc>
            </a:pPr>
            <a:r>
              <a:rPr lang="zh-CN" altLang="en-US" sz="2000" dirty="0"/>
              <a:t>内部网和外部网的用户可以通过双穴主机的</a:t>
            </a:r>
            <a:r>
              <a:rPr lang="zh-CN" altLang="en-US" sz="2000" dirty="0">
                <a:solidFill>
                  <a:srgbClr val="FF0000"/>
                </a:solidFill>
              </a:rPr>
              <a:t>共享数据区</a:t>
            </a:r>
            <a:r>
              <a:rPr lang="zh-CN" altLang="en-US" sz="2000" dirty="0"/>
              <a:t>传递数据，从而</a:t>
            </a:r>
            <a:r>
              <a:rPr lang="zh-CN" altLang="en-US" sz="2000" dirty="0">
                <a:solidFill>
                  <a:srgbClr val="FF0000"/>
                </a:solidFill>
              </a:rPr>
              <a:t>保护内部网络</a:t>
            </a:r>
            <a:r>
              <a:rPr lang="zh-CN" altLang="en-US" sz="2000" dirty="0"/>
              <a:t>不被非法访问</a:t>
            </a:r>
          </a:p>
        </p:txBody>
      </p:sp>
    </p:spTree>
    <p:extLst>
      <p:ext uri="{BB962C8B-B14F-4D97-AF65-F5344CB8AC3E}">
        <p14:creationId xmlns:p14="http://schemas.microsoft.com/office/powerpoint/2010/main" val="338213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28678"/>
                                        </p:tgtEl>
                                        <p:attrNameLst>
                                          <p:attrName>style.visibility</p:attrName>
                                        </p:attrNameLst>
                                      </p:cBhvr>
                                      <p:to>
                                        <p:strVal val="visible"/>
                                      </p:to>
                                    </p:set>
                                    <p:animEffect transition="in" filter="fade">
                                      <p:cBhvr>
                                        <p:cTn id="10" dur="500"/>
                                        <p:tgtEl>
                                          <p:spTgt spid="28678"/>
                                        </p:tgtEl>
                                      </p:cBhvr>
                                    </p:animEffect>
                                    <p:anim calcmode="lin" valueType="num">
                                      <p:cBhvr>
                                        <p:cTn id="11" dur="500" fill="hold"/>
                                        <p:tgtEl>
                                          <p:spTgt spid="28678"/>
                                        </p:tgtEl>
                                        <p:attrNameLst>
                                          <p:attrName>ppt_x</p:attrName>
                                        </p:attrNameLst>
                                      </p:cBhvr>
                                      <p:tavLst>
                                        <p:tav tm="0">
                                          <p:val>
                                            <p:strVal val="#ppt_x"/>
                                          </p:val>
                                        </p:tav>
                                        <p:tav tm="100000">
                                          <p:val>
                                            <p:strVal val="#ppt_x"/>
                                          </p:val>
                                        </p:tav>
                                      </p:tavLst>
                                    </p:anim>
                                    <p:anim calcmode="lin" valueType="num">
                                      <p:cBhvr>
                                        <p:cTn id="12" dur="500" fill="hold"/>
                                        <p:tgtEl>
                                          <p:spTgt spid="28678"/>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0">
                                            <p:bg/>
                                          </p:spTgt>
                                        </p:tgtEl>
                                        <p:attrNameLst>
                                          <p:attrName>style.visibility</p:attrName>
                                        </p:attrNameLst>
                                      </p:cBhvr>
                                      <p:to>
                                        <p:strVal val="visible"/>
                                      </p:to>
                                    </p:set>
                                    <p:animEffect transition="in" filter="fade">
                                      <p:cBhvr>
                                        <p:cTn id="16" dur="500"/>
                                        <p:tgtEl>
                                          <p:spTgt spid="10">
                                            <p:bg/>
                                          </p:spTgt>
                                        </p:tgtEl>
                                      </p:cBhvr>
                                    </p:animEffect>
                                    <p:anim calcmode="lin" valueType="num">
                                      <p:cBhvr>
                                        <p:cTn id="17" dur="500" fill="hold"/>
                                        <p:tgtEl>
                                          <p:spTgt spid="10">
                                            <p:bg/>
                                          </p:spTgt>
                                        </p:tgtEl>
                                        <p:attrNameLst>
                                          <p:attrName>ppt_x</p:attrName>
                                        </p:attrNameLst>
                                      </p:cBhvr>
                                      <p:tavLst>
                                        <p:tav tm="0">
                                          <p:val>
                                            <p:strVal val="#ppt_x"/>
                                          </p:val>
                                        </p:tav>
                                        <p:tav tm="100000">
                                          <p:val>
                                            <p:strVal val="#ppt_x"/>
                                          </p:val>
                                        </p:tav>
                                      </p:tavLst>
                                    </p:anim>
                                    <p:anim calcmode="lin" valueType="num">
                                      <p:cBhvr>
                                        <p:cTn id="18" dur="500" fill="hold"/>
                                        <p:tgtEl>
                                          <p:spTgt spid="10">
                                            <p:bg/>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anim calcmode="lin" valueType="num">
                                      <p:cBhvr>
                                        <p:cTn id="2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4"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fade">
                                      <p:cBhvr>
                                        <p:cTn id="29" dur="500"/>
                                        <p:tgtEl>
                                          <p:spTgt spid="10">
                                            <p:txEl>
                                              <p:pRg st="1" end="1"/>
                                            </p:txEl>
                                          </p:spTgt>
                                        </p:tgtEl>
                                      </p:cBhvr>
                                    </p:animEffect>
                                    <p:anim calcmode="lin" valueType="num">
                                      <p:cBhvr>
                                        <p:cTn id="3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1"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fade">
                                      <p:cBhvr>
                                        <p:cTn id="36" dur="500"/>
                                        <p:tgtEl>
                                          <p:spTgt spid="10">
                                            <p:txEl>
                                              <p:pRg st="2" end="2"/>
                                            </p:txEl>
                                          </p:spTgt>
                                        </p:tgtEl>
                                      </p:cBhvr>
                                    </p:animEffect>
                                    <p:anim calcmode="lin" valueType="num">
                                      <p:cBhvr>
                                        <p:cTn id="3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8"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animEffect transition="in" filter="fade">
                                      <p:cBhvr>
                                        <p:cTn id="43" dur="500"/>
                                        <p:tgtEl>
                                          <p:spTgt spid="10">
                                            <p:txEl>
                                              <p:pRg st="3" end="3"/>
                                            </p:txEl>
                                          </p:spTgt>
                                        </p:tgtEl>
                                      </p:cBhvr>
                                    </p:animEffect>
                                    <p:anim calcmode="lin" valueType="num">
                                      <p:cBhvr>
                                        <p:cTn id="4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5"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内容占位符 789507">
            <a:extLst>
              <a:ext uri="{FF2B5EF4-FFF2-40B4-BE49-F238E27FC236}">
                <a16:creationId xmlns:a16="http://schemas.microsoft.com/office/drawing/2014/main" xmlns="" id="{61950ED8-A366-42E0-BF87-2BB40B71B612}"/>
              </a:ext>
            </a:extLst>
          </p:cNvPr>
          <p:cNvPicPr>
            <a:picLocks noGrp="1" noChangeAspect="1"/>
          </p:cNvPicPr>
          <p:nvPr>
            <p:ph idx="1"/>
          </p:nvPr>
        </p:nvPicPr>
        <p:blipFill rotWithShape="1">
          <a:blip r:embed="rId2"/>
          <a:srcRect l="4820" t="20769" r="5608" b="5714"/>
          <a:stretch/>
        </p:blipFill>
        <p:spPr>
          <a:xfrm>
            <a:off x="1449658" y="2133723"/>
            <a:ext cx="5876693" cy="4360127"/>
          </a:xfrm>
          <a:prstGeom prst="rect">
            <a:avLst/>
          </a:prstGeom>
          <a:noFill/>
          <a:ln w="9525">
            <a:noFill/>
          </a:ln>
        </p:spPr>
      </p:pic>
      <p:sp>
        <p:nvSpPr>
          <p:cNvPr id="7" name="Rectangle 3">
            <a:extLst>
              <a:ext uri="{FF2B5EF4-FFF2-40B4-BE49-F238E27FC236}">
                <a16:creationId xmlns:a16="http://schemas.microsoft.com/office/drawing/2014/main" xmlns="" id="{D07EF5A0-9F42-4084-A71F-D047038F4968}"/>
              </a:ext>
            </a:extLst>
          </p:cNvPr>
          <p:cNvSpPr txBox="1">
            <a:spLocks noChangeArrowheads="1"/>
          </p:cNvSpPr>
          <p:nvPr/>
        </p:nvSpPr>
        <p:spPr>
          <a:xfrm>
            <a:off x="527990" y="948238"/>
            <a:ext cx="3085005" cy="573560"/>
          </a:xfrm>
          <a:prstGeom prst="round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buNone/>
            </a:pPr>
            <a:r>
              <a:rPr lang="en-US" altLang="zh-CN" dirty="0"/>
              <a:t>VPN</a:t>
            </a:r>
            <a:r>
              <a:rPr lang="zh-CN" altLang="en-US" dirty="0"/>
              <a:t>的基本应用类型</a:t>
            </a:r>
            <a:endParaRPr lang="en-US" altLang="zh-CN" dirty="0"/>
          </a:p>
        </p:txBody>
      </p:sp>
      <p:sp>
        <p:nvSpPr>
          <p:cNvPr id="8" name="Rectangle 3">
            <a:extLst>
              <a:ext uri="{FF2B5EF4-FFF2-40B4-BE49-F238E27FC236}">
                <a16:creationId xmlns:a16="http://schemas.microsoft.com/office/drawing/2014/main" xmlns="" id="{5A932BF1-5FF1-4C1C-919C-0DF9E46606E8}"/>
              </a:ext>
            </a:extLst>
          </p:cNvPr>
          <p:cNvSpPr txBox="1">
            <a:spLocks noChangeArrowheads="1"/>
          </p:cNvSpPr>
          <p:nvPr/>
        </p:nvSpPr>
        <p:spPr>
          <a:xfrm>
            <a:off x="6834128" y="4361503"/>
            <a:ext cx="2131453" cy="573560"/>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buFont typeface="Wingdings" panose="05000000000000000000" pitchFamily="2" charset="2"/>
              <a:buChar char="Ø"/>
            </a:pPr>
            <a:r>
              <a:rPr lang="zh-CN" altLang="en-US" dirty="0"/>
              <a:t>內联网</a:t>
            </a:r>
            <a:r>
              <a:rPr lang="en-US" altLang="zh-CN" dirty="0"/>
              <a:t>VPN</a:t>
            </a:r>
          </a:p>
        </p:txBody>
      </p:sp>
      <p:sp>
        <p:nvSpPr>
          <p:cNvPr id="9" name="Rectangle 3">
            <a:extLst>
              <a:ext uri="{FF2B5EF4-FFF2-40B4-BE49-F238E27FC236}">
                <a16:creationId xmlns:a16="http://schemas.microsoft.com/office/drawing/2014/main" xmlns="" id="{D50FA11E-BE2C-4A52-A709-E1BEA920A91C}"/>
              </a:ext>
            </a:extLst>
          </p:cNvPr>
          <p:cNvSpPr txBox="1">
            <a:spLocks noChangeArrowheads="1"/>
          </p:cNvSpPr>
          <p:nvPr/>
        </p:nvSpPr>
        <p:spPr>
          <a:xfrm>
            <a:off x="429509" y="3142220"/>
            <a:ext cx="2131453" cy="573560"/>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buFont typeface="Wingdings" panose="05000000000000000000" pitchFamily="2" charset="2"/>
              <a:buChar char="Ø"/>
            </a:pPr>
            <a:r>
              <a:rPr lang="zh-CN" altLang="en-US" dirty="0"/>
              <a:t>外联网</a:t>
            </a:r>
            <a:r>
              <a:rPr lang="en-US" altLang="zh-CN" dirty="0"/>
              <a:t>VPN</a:t>
            </a:r>
          </a:p>
        </p:txBody>
      </p:sp>
      <p:sp>
        <p:nvSpPr>
          <p:cNvPr id="10" name="Rectangle 3">
            <a:extLst>
              <a:ext uri="{FF2B5EF4-FFF2-40B4-BE49-F238E27FC236}">
                <a16:creationId xmlns:a16="http://schemas.microsoft.com/office/drawing/2014/main" xmlns="" id="{E9D0F777-3171-4F69-80C5-376C75F4549F}"/>
              </a:ext>
            </a:extLst>
          </p:cNvPr>
          <p:cNvSpPr txBox="1">
            <a:spLocks noChangeArrowheads="1"/>
          </p:cNvSpPr>
          <p:nvPr/>
        </p:nvSpPr>
        <p:spPr>
          <a:xfrm>
            <a:off x="4571089" y="1277947"/>
            <a:ext cx="2741881" cy="573560"/>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buFont typeface="Wingdings" panose="05000000000000000000" pitchFamily="2" charset="2"/>
              <a:buChar char="Ø"/>
            </a:pPr>
            <a:r>
              <a:rPr lang="zh-CN" altLang="en-US" dirty="0"/>
              <a:t>远程接入</a:t>
            </a:r>
            <a:r>
              <a:rPr lang="en-US" altLang="zh-CN" dirty="0"/>
              <a:t>VPN</a:t>
            </a:r>
          </a:p>
        </p:txBody>
      </p:sp>
    </p:spTree>
    <p:extLst>
      <p:ext uri="{BB962C8B-B14F-4D97-AF65-F5344CB8AC3E}">
        <p14:creationId xmlns:p14="http://schemas.microsoft.com/office/powerpoint/2010/main" val="73956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xmlns="" id="{489B311D-740C-4F09-B086-AB672F817A1D}"/>
              </a:ext>
            </a:extLst>
          </p:cNvPr>
          <p:cNvSpPr txBox="1">
            <a:spLocks noChangeArrowheads="1"/>
          </p:cNvSpPr>
          <p:nvPr/>
        </p:nvSpPr>
        <p:spPr>
          <a:xfrm>
            <a:off x="527991" y="948238"/>
            <a:ext cx="2493990" cy="573560"/>
          </a:xfrm>
          <a:prstGeom prst="round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buNone/>
            </a:pPr>
            <a:r>
              <a:rPr lang="en-US" altLang="zh-CN" dirty="0"/>
              <a:t>VPN</a:t>
            </a:r>
            <a:r>
              <a:rPr lang="zh-CN" altLang="en-US" dirty="0"/>
              <a:t>的实现技术</a:t>
            </a:r>
            <a:endParaRPr lang="en-US" altLang="zh-CN" dirty="0"/>
          </a:p>
        </p:txBody>
      </p:sp>
      <p:sp>
        <p:nvSpPr>
          <p:cNvPr id="7" name="内容占位符 2">
            <a:extLst>
              <a:ext uri="{FF2B5EF4-FFF2-40B4-BE49-F238E27FC236}">
                <a16:creationId xmlns:a16="http://schemas.microsoft.com/office/drawing/2014/main" xmlns="" id="{C33F6EA9-BC48-49C8-92A1-174E81A7A3CC}"/>
              </a:ext>
            </a:extLst>
          </p:cNvPr>
          <p:cNvSpPr>
            <a:spLocks noGrp="1"/>
          </p:cNvSpPr>
          <p:nvPr>
            <p:ph idx="1"/>
          </p:nvPr>
        </p:nvSpPr>
        <p:spPr>
          <a:xfrm>
            <a:off x="3608999" y="1521798"/>
            <a:ext cx="5070088" cy="4672361"/>
          </a:xfrm>
        </p:spPr>
        <p:txBody>
          <a:bodyPr>
            <a:noAutofit/>
          </a:bodyPr>
          <a:lstStyle/>
          <a:p>
            <a:pPr lvl="2">
              <a:lnSpc>
                <a:spcPct val="100000"/>
              </a:lnSpc>
            </a:pPr>
            <a:r>
              <a:rPr lang="zh-CN" altLang="en-US" sz="2400" b="1" dirty="0">
                <a:solidFill>
                  <a:srgbClr val="00B0F0"/>
                </a:solidFill>
              </a:rPr>
              <a:t>隧道技术</a:t>
            </a:r>
            <a:endParaRPr lang="en-US" altLang="zh-CN" sz="2400" b="1" dirty="0">
              <a:solidFill>
                <a:srgbClr val="00B0F0"/>
              </a:solidFill>
            </a:endParaRPr>
          </a:p>
          <a:p>
            <a:pPr lvl="3">
              <a:lnSpc>
                <a:spcPct val="100000"/>
              </a:lnSpc>
            </a:pPr>
            <a:r>
              <a:rPr lang="zh-CN" altLang="en-US" sz="2400" dirty="0"/>
              <a:t>第二层隧道协议（</a:t>
            </a:r>
            <a:r>
              <a:rPr lang="en-US" altLang="zh-CN" sz="2400" dirty="0"/>
              <a:t>PPTP</a:t>
            </a:r>
            <a:r>
              <a:rPr lang="zh-CN" altLang="en-US" sz="2400" dirty="0"/>
              <a:t>）</a:t>
            </a:r>
            <a:endParaRPr lang="en-US" altLang="zh-CN" sz="2400" dirty="0"/>
          </a:p>
          <a:p>
            <a:pPr lvl="3">
              <a:lnSpc>
                <a:spcPct val="100000"/>
              </a:lnSpc>
            </a:pPr>
            <a:r>
              <a:rPr lang="zh-CN" altLang="en-US" sz="2400" dirty="0"/>
              <a:t>第三层隧道协议（</a:t>
            </a:r>
            <a:r>
              <a:rPr lang="en-US" altLang="zh-CN" sz="2400" dirty="0" err="1"/>
              <a:t>IPSec</a:t>
            </a:r>
            <a:r>
              <a:rPr lang="en-US" altLang="zh-CN" sz="2400" dirty="0"/>
              <a:t>/GRE</a:t>
            </a:r>
            <a:r>
              <a:rPr lang="zh-CN" altLang="en-US" sz="2400" dirty="0"/>
              <a:t>）</a:t>
            </a:r>
            <a:endParaRPr lang="en-US" altLang="zh-CN" sz="2400" dirty="0">
              <a:solidFill>
                <a:schemeClr val="tx1"/>
              </a:solidFill>
            </a:endParaRPr>
          </a:p>
          <a:p>
            <a:pPr lvl="2">
              <a:lnSpc>
                <a:spcPct val="100000"/>
              </a:lnSpc>
            </a:pPr>
            <a:r>
              <a:rPr lang="zh-CN" altLang="en-US" sz="2400" b="1" dirty="0">
                <a:solidFill>
                  <a:srgbClr val="00B0F0"/>
                </a:solidFill>
              </a:rPr>
              <a:t>加解密技术</a:t>
            </a:r>
            <a:endParaRPr lang="en-US" altLang="zh-CN" sz="2400" b="1" dirty="0">
              <a:solidFill>
                <a:srgbClr val="00B0F0"/>
              </a:solidFill>
            </a:endParaRPr>
          </a:p>
          <a:p>
            <a:pPr marL="1617663" lvl="2" indent="-268288">
              <a:lnSpc>
                <a:spcPct val="100000"/>
              </a:lnSpc>
            </a:pPr>
            <a:r>
              <a:rPr lang="en-US" altLang="zh-CN" sz="2400" dirty="0">
                <a:solidFill>
                  <a:schemeClr val="tx1"/>
                </a:solidFill>
              </a:rPr>
              <a:t>DES/3DES/AES</a:t>
            </a:r>
          </a:p>
          <a:p>
            <a:pPr lvl="2">
              <a:lnSpc>
                <a:spcPct val="100000"/>
              </a:lnSpc>
            </a:pPr>
            <a:r>
              <a:rPr lang="zh-CN" altLang="en-US" sz="2400" b="1" dirty="0">
                <a:solidFill>
                  <a:srgbClr val="00B0F0"/>
                </a:solidFill>
              </a:rPr>
              <a:t>密钥管理技术</a:t>
            </a:r>
            <a:endParaRPr lang="en-US" altLang="zh-CN" sz="2400" b="1" dirty="0">
              <a:solidFill>
                <a:srgbClr val="00B0F0"/>
              </a:solidFill>
            </a:endParaRPr>
          </a:p>
          <a:p>
            <a:pPr lvl="2">
              <a:lnSpc>
                <a:spcPct val="100000"/>
              </a:lnSpc>
            </a:pPr>
            <a:r>
              <a:rPr lang="zh-CN" altLang="en-US" sz="2400" b="1" dirty="0">
                <a:solidFill>
                  <a:srgbClr val="00B0F0"/>
                </a:solidFill>
              </a:rPr>
              <a:t>身份认证技术</a:t>
            </a:r>
            <a:endParaRPr lang="en-US" altLang="zh-CN" sz="2400" b="1" dirty="0">
              <a:solidFill>
                <a:srgbClr val="00B0F0"/>
              </a:solidFill>
            </a:endParaRPr>
          </a:p>
          <a:p>
            <a:pPr marL="1617663" lvl="2" indent="-268288">
              <a:lnSpc>
                <a:spcPct val="100000"/>
              </a:lnSpc>
            </a:pPr>
            <a:r>
              <a:rPr lang="en-US" altLang="zh-CN" sz="2400" dirty="0"/>
              <a:t>PKI</a:t>
            </a:r>
          </a:p>
          <a:p>
            <a:pPr marL="1617663" lvl="2" indent="-268288">
              <a:lnSpc>
                <a:spcPct val="100000"/>
              </a:lnSpc>
            </a:pPr>
            <a:r>
              <a:rPr lang="zh-CN" altLang="en-US" sz="2400" dirty="0"/>
              <a:t>非</a:t>
            </a:r>
            <a:r>
              <a:rPr lang="en-US" altLang="zh-CN" sz="2400" dirty="0"/>
              <a:t>PKI</a:t>
            </a:r>
            <a:endParaRPr lang="zh-CN" altLang="en-US" sz="2400" dirty="0">
              <a:solidFill>
                <a:schemeClr val="tx1"/>
              </a:solidFill>
            </a:endParaRPr>
          </a:p>
          <a:p>
            <a:pPr lvl="2">
              <a:lnSpc>
                <a:spcPct val="100000"/>
              </a:lnSpc>
            </a:pPr>
            <a:endParaRPr lang="zh-CN" altLang="en-US" sz="2400" dirty="0"/>
          </a:p>
          <a:p>
            <a:pPr lvl="2">
              <a:lnSpc>
                <a:spcPct val="100000"/>
              </a:lnSpc>
            </a:pPr>
            <a:endParaRPr lang="en-US" altLang="zh-CN" sz="2400" dirty="0"/>
          </a:p>
        </p:txBody>
      </p:sp>
      <p:pic>
        <p:nvPicPr>
          <p:cNvPr id="8" name="图片 7">
            <a:extLst>
              <a:ext uri="{FF2B5EF4-FFF2-40B4-BE49-F238E27FC236}">
                <a16:creationId xmlns:a16="http://schemas.microsoft.com/office/drawing/2014/main" xmlns="" id="{25C006C4-88AE-41CD-9F26-9A4AC442A31F}"/>
              </a:ext>
            </a:extLst>
          </p:cNvPr>
          <p:cNvPicPr>
            <a:picLocks noChangeAspect="1"/>
          </p:cNvPicPr>
          <p:nvPr/>
        </p:nvPicPr>
        <p:blipFill rotWithShape="1">
          <a:blip r:embed="rId2"/>
          <a:srcRect r="61831"/>
          <a:stretch/>
        </p:blipFill>
        <p:spPr>
          <a:xfrm>
            <a:off x="278572" y="1727786"/>
            <a:ext cx="3185419" cy="4101896"/>
          </a:xfrm>
          <a:prstGeom prst="rect">
            <a:avLst/>
          </a:prstGeom>
        </p:spPr>
      </p:pic>
    </p:spTree>
    <p:extLst>
      <p:ext uri="{BB962C8B-B14F-4D97-AF65-F5344CB8AC3E}">
        <p14:creationId xmlns:p14="http://schemas.microsoft.com/office/powerpoint/2010/main" val="407146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up)">
                                      <p:cBhvr>
                                        <p:cTn id="14" dur="500"/>
                                        <p:tgtEl>
                                          <p:spTgt spid="7">
                                            <p:txEl>
                                              <p:pRg st="0" end="0"/>
                                            </p:txEl>
                                          </p:spTgt>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up)">
                                      <p:cBhvr>
                                        <p:cTn id="22" dur="500"/>
                                        <p:tgtEl>
                                          <p:spTgt spid="7">
                                            <p:txEl>
                                              <p:pRg st="2" end="2"/>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wipe(up)">
                                      <p:cBhvr>
                                        <p:cTn id="25" dur="500"/>
                                        <p:tgtEl>
                                          <p:spTgt spid="7">
                                            <p:txEl>
                                              <p:pRg st="3" end="3"/>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up)">
                                      <p:cBhvr>
                                        <p:cTn id="28" dur="500"/>
                                        <p:tgtEl>
                                          <p:spTgt spid="7">
                                            <p:txEl>
                                              <p:pRg st="4" end="4"/>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up)">
                                      <p:cBhvr>
                                        <p:cTn id="31" dur="500"/>
                                        <p:tgtEl>
                                          <p:spTgt spid="7">
                                            <p:txEl>
                                              <p:pRg st="5" end="5"/>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wipe(up)">
                                      <p:cBhvr>
                                        <p:cTn id="34" dur="500"/>
                                        <p:tgtEl>
                                          <p:spTgt spid="7">
                                            <p:txEl>
                                              <p:pRg st="6" end="6"/>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up)">
                                      <p:cBhvr>
                                        <p:cTn id="37" dur="500"/>
                                        <p:tgtEl>
                                          <p:spTgt spid="7">
                                            <p:txEl>
                                              <p:pRg st="7" end="7"/>
                                            </p:txEl>
                                          </p:spTgt>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up)">
                                      <p:cBhvr>
                                        <p:cTn id="4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xmlns="" id="{FF53FC67-6453-4910-A59F-087F3D7CAFDD}"/>
              </a:ext>
            </a:extLst>
          </p:cNvPr>
          <p:cNvSpPr>
            <a:spLocks noGrp="1"/>
          </p:cNvSpPr>
          <p:nvPr>
            <p:ph idx="1"/>
          </p:nvPr>
        </p:nvSpPr>
        <p:spPr>
          <a:xfrm>
            <a:off x="331028" y="1830600"/>
            <a:ext cx="8621389" cy="4982086"/>
          </a:xfrm>
        </p:spPr>
        <p:txBody>
          <a:bodyPr>
            <a:normAutofit/>
          </a:bodyPr>
          <a:lstStyle/>
          <a:p>
            <a:pPr fontAlgn="auto">
              <a:lnSpc>
                <a:spcPct val="150000"/>
              </a:lnSpc>
            </a:pPr>
            <a:r>
              <a:rPr lang="en-US" altLang="x-none" sz="2400" dirty="0" err="1">
                <a:solidFill>
                  <a:srgbClr val="FF0000"/>
                </a:solidFill>
                <a:latin typeface="楷体" panose="02010609060101010101" charset="-122"/>
                <a:ea typeface="楷体" panose="02010609060101010101" charset="-122"/>
                <a:sym typeface="+mn-ea"/>
              </a:rPr>
              <a:t>Site-to-Site（站点到站点或者网关到网关</a:t>
            </a:r>
            <a:r>
              <a:rPr lang="en-US" altLang="x-none" sz="2400" dirty="0">
                <a:solidFill>
                  <a:srgbClr val="FF0000"/>
                </a:solidFill>
                <a:latin typeface="楷体" panose="02010609060101010101" charset="-122"/>
                <a:ea typeface="楷体" panose="02010609060101010101" charset="-122"/>
                <a:sym typeface="+mn-ea"/>
              </a:rPr>
              <a:t>）</a:t>
            </a:r>
            <a:r>
              <a:rPr lang="en-US" altLang="x-none" sz="2400" dirty="0">
                <a:latin typeface="楷体" panose="02010609060101010101" charset="-122"/>
                <a:ea typeface="楷体" panose="02010609060101010101" charset="-122"/>
                <a:sym typeface="+mn-ea"/>
              </a:rPr>
              <a:t>：如3个机构分布在互联网的3个不同的地方，各使用一个 </a:t>
            </a:r>
            <a:r>
              <a:rPr lang="en-US" altLang="x-none" sz="2400" dirty="0" err="1">
                <a:latin typeface="楷体" panose="02010609060101010101" charset="-122"/>
                <a:ea typeface="楷体" panose="02010609060101010101" charset="-122"/>
                <a:sym typeface="+mn-ea"/>
              </a:rPr>
              <a:t>IPSec</a:t>
            </a:r>
            <a:r>
              <a:rPr lang="en-US" altLang="x-none" sz="2400" dirty="0">
                <a:latin typeface="楷体" panose="02010609060101010101" charset="-122"/>
                <a:ea typeface="楷体" panose="02010609060101010101" charset="-122"/>
                <a:sym typeface="+mn-ea"/>
              </a:rPr>
              <a:t> VPN </a:t>
            </a:r>
            <a:r>
              <a:rPr lang="en-US" altLang="x-none" sz="2400" dirty="0" err="1">
                <a:latin typeface="楷体" panose="02010609060101010101" charset="-122"/>
                <a:ea typeface="楷体" panose="02010609060101010101" charset="-122"/>
                <a:sym typeface="+mn-ea"/>
              </a:rPr>
              <a:t>网关相互建立VPN隧道，企业内网（若干PC）之间的数据通过这些网关建立的IPSec隧道实现安全互联</a:t>
            </a:r>
            <a:r>
              <a:rPr lang="en-US" altLang="x-none" sz="2400" dirty="0">
                <a:latin typeface="楷体" panose="02010609060101010101" charset="-122"/>
                <a:ea typeface="楷体" panose="02010609060101010101" charset="-122"/>
                <a:sym typeface="+mn-ea"/>
              </a:rPr>
              <a:t>。</a:t>
            </a:r>
            <a:endParaRPr lang="en-US" altLang="x-none" sz="2400" dirty="0">
              <a:latin typeface="楷体" panose="02010609060101010101" charset="-122"/>
              <a:ea typeface="楷体" panose="02010609060101010101" charset="-122"/>
            </a:endParaRPr>
          </a:p>
          <a:p>
            <a:pPr fontAlgn="auto">
              <a:lnSpc>
                <a:spcPct val="150000"/>
              </a:lnSpc>
            </a:pPr>
            <a:r>
              <a:rPr lang="en-US" altLang="x-none" sz="2400" dirty="0">
                <a:solidFill>
                  <a:srgbClr val="FF0000"/>
                </a:solidFill>
                <a:latin typeface="楷体" panose="02010609060101010101" charset="-122"/>
                <a:ea typeface="楷体" panose="02010609060101010101" charset="-122"/>
                <a:sym typeface="+mn-ea"/>
              </a:rPr>
              <a:t> </a:t>
            </a:r>
            <a:r>
              <a:rPr lang="en-US" altLang="x-none" sz="2400" dirty="0" err="1">
                <a:solidFill>
                  <a:srgbClr val="FF0000"/>
                </a:solidFill>
                <a:latin typeface="楷体" panose="02010609060101010101" charset="-122"/>
                <a:ea typeface="楷体" panose="02010609060101010101" charset="-122"/>
                <a:sym typeface="+mn-ea"/>
              </a:rPr>
              <a:t>End-to-End（端到端或者PC到PC</a:t>
            </a:r>
            <a:r>
              <a:rPr lang="en-US" altLang="x-none" sz="2400" dirty="0">
                <a:solidFill>
                  <a:srgbClr val="FF0000"/>
                </a:solidFill>
                <a:latin typeface="楷体" panose="02010609060101010101" charset="-122"/>
                <a:ea typeface="楷体" panose="02010609060101010101" charset="-122"/>
                <a:sym typeface="+mn-ea"/>
              </a:rPr>
              <a:t>）</a:t>
            </a:r>
            <a:r>
              <a:rPr lang="en-US" altLang="x-none" sz="2400" dirty="0">
                <a:latin typeface="楷体" panose="02010609060101010101" charset="-122"/>
                <a:ea typeface="楷体" panose="02010609060101010101" charset="-122"/>
                <a:sym typeface="+mn-ea"/>
              </a:rPr>
              <a:t>： </a:t>
            </a:r>
            <a:r>
              <a:rPr lang="en-US" altLang="x-none" sz="2400" dirty="0" err="1">
                <a:latin typeface="楷体" panose="02010609060101010101" charset="-122"/>
                <a:ea typeface="楷体" panose="02010609060101010101" charset="-122"/>
                <a:sym typeface="+mn-ea"/>
              </a:rPr>
              <a:t>两个PC之间的通信由两个PC之间的IPSec会话保护，而不是网关</a:t>
            </a:r>
            <a:r>
              <a:rPr lang="en-US" altLang="x-none" sz="2400" dirty="0">
                <a:latin typeface="楷体" panose="02010609060101010101" charset="-122"/>
                <a:ea typeface="楷体" panose="02010609060101010101" charset="-122"/>
                <a:sym typeface="+mn-ea"/>
              </a:rPr>
              <a:t>。</a:t>
            </a:r>
            <a:endParaRPr lang="en-US" altLang="x-none" sz="2400" dirty="0">
              <a:latin typeface="楷体" panose="02010609060101010101" charset="-122"/>
              <a:ea typeface="楷体" panose="02010609060101010101" charset="-122"/>
            </a:endParaRPr>
          </a:p>
          <a:p>
            <a:pPr fontAlgn="auto">
              <a:lnSpc>
                <a:spcPct val="150000"/>
              </a:lnSpc>
            </a:pPr>
            <a:r>
              <a:rPr lang="en-US" altLang="x-none" sz="2400" dirty="0">
                <a:solidFill>
                  <a:srgbClr val="FF0000"/>
                </a:solidFill>
                <a:latin typeface="楷体" panose="02010609060101010101" charset="-122"/>
                <a:ea typeface="楷体" panose="02010609060101010101" charset="-122"/>
                <a:sym typeface="+mn-ea"/>
              </a:rPr>
              <a:t> </a:t>
            </a:r>
            <a:r>
              <a:rPr lang="en-US" altLang="x-none" sz="2400" dirty="0" err="1">
                <a:solidFill>
                  <a:srgbClr val="FF0000"/>
                </a:solidFill>
                <a:latin typeface="楷体" panose="02010609060101010101" charset="-122"/>
                <a:ea typeface="楷体" panose="02010609060101010101" charset="-122"/>
                <a:sym typeface="+mn-ea"/>
              </a:rPr>
              <a:t>End-to-Site（端到站点或者PC到网关</a:t>
            </a:r>
            <a:r>
              <a:rPr lang="en-US" altLang="x-none" sz="2400" dirty="0">
                <a:solidFill>
                  <a:srgbClr val="FF0000"/>
                </a:solidFill>
                <a:latin typeface="楷体" panose="02010609060101010101" charset="-122"/>
                <a:ea typeface="楷体" panose="02010609060101010101" charset="-122"/>
                <a:sym typeface="+mn-ea"/>
              </a:rPr>
              <a:t>）</a:t>
            </a:r>
            <a:r>
              <a:rPr lang="en-US" altLang="x-none" sz="2400" dirty="0">
                <a:latin typeface="楷体" panose="02010609060101010101" charset="-122"/>
                <a:ea typeface="楷体" panose="02010609060101010101" charset="-122"/>
                <a:sym typeface="+mn-ea"/>
              </a:rPr>
              <a:t>：</a:t>
            </a:r>
            <a:r>
              <a:rPr lang="en-US" altLang="x-none" sz="2400" dirty="0" err="1">
                <a:latin typeface="楷体" panose="02010609060101010101" charset="-122"/>
                <a:ea typeface="楷体" panose="02010609060101010101" charset="-122"/>
                <a:sym typeface="+mn-ea"/>
              </a:rPr>
              <a:t>两个PC之间的通信由网关和异地PC之间的IPSec进行保护</a:t>
            </a:r>
            <a:r>
              <a:rPr lang="en-US" altLang="x-none" sz="2400" dirty="0">
                <a:latin typeface="楷体" panose="02010609060101010101" charset="-122"/>
                <a:ea typeface="楷体" panose="02010609060101010101" charset="-122"/>
                <a:sym typeface="+mn-ea"/>
              </a:rPr>
              <a:t>。</a:t>
            </a:r>
            <a:endParaRPr lang="en-US" altLang="x-none" sz="2400" dirty="0">
              <a:latin typeface="楷体" panose="02010609060101010101" charset="-122"/>
              <a:ea typeface="楷体" panose="02010609060101010101" charset="-122"/>
            </a:endParaRPr>
          </a:p>
          <a:p>
            <a:endParaRPr lang="zh-CN" altLang="en-US" sz="1800" dirty="0"/>
          </a:p>
        </p:txBody>
      </p:sp>
      <p:sp>
        <p:nvSpPr>
          <p:cNvPr id="7" name="Rectangle 3">
            <a:extLst>
              <a:ext uri="{FF2B5EF4-FFF2-40B4-BE49-F238E27FC236}">
                <a16:creationId xmlns:a16="http://schemas.microsoft.com/office/drawing/2014/main" xmlns="" id="{D70DC7DA-D5D8-45A6-8D56-8B39EBB9D4A1}"/>
              </a:ext>
            </a:extLst>
          </p:cNvPr>
          <p:cNvSpPr txBox="1">
            <a:spLocks noChangeArrowheads="1"/>
          </p:cNvSpPr>
          <p:nvPr/>
        </p:nvSpPr>
        <p:spPr>
          <a:xfrm>
            <a:off x="527991" y="948238"/>
            <a:ext cx="2493990" cy="573560"/>
          </a:xfrm>
          <a:prstGeom prst="round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buNone/>
            </a:pPr>
            <a:r>
              <a:rPr lang="en-US" altLang="zh-CN" dirty="0" err="1"/>
              <a:t>IPSec</a:t>
            </a:r>
            <a:r>
              <a:rPr lang="en-US" altLang="zh-CN" dirty="0"/>
              <a:t> VPN</a:t>
            </a:r>
            <a:r>
              <a:rPr lang="zh-CN" altLang="en-US" dirty="0"/>
              <a:t>技术</a:t>
            </a:r>
            <a:endParaRPr lang="en-US" altLang="zh-CN" dirty="0"/>
          </a:p>
        </p:txBody>
      </p:sp>
      <p:sp>
        <p:nvSpPr>
          <p:cNvPr id="8" name="Rectangle 3">
            <a:extLst>
              <a:ext uri="{FF2B5EF4-FFF2-40B4-BE49-F238E27FC236}">
                <a16:creationId xmlns:a16="http://schemas.microsoft.com/office/drawing/2014/main" xmlns="" id="{EB1A4F49-D310-47E1-96EE-C1A0EE7E51DF}"/>
              </a:ext>
            </a:extLst>
          </p:cNvPr>
          <p:cNvSpPr txBox="1">
            <a:spLocks noChangeArrowheads="1"/>
          </p:cNvSpPr>
          <p:nvPr/>
        </p:nvSpPr>
        <p:spPr>
          <a:xfrm>
            <a:off x="3597239" y="948238"/>
            <a:ext cx="1949522" cy="573560"/>
          </a:xfrm>
          <a:prstGeom prst="round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buNone/>
            </a:pPr>
            <a:r>
              <a:rPr lang="en-US" altLang="zh-CN" dirty="0"/>
              <a:t>SSL VPN</a:t>
            </a:r>
            <a:r>
              <a:rPr lang="zh-CN" altLang="en-US" dirty="0"/>
              <a:t>技术</a:t>
            </a:r>
            <a:endParaRPr lang="en-US" altLang="zh-CN" dirty="0"/>
          </a:p>
        </p:txBody>
      </p:sp>
      <p:sp>
        <p:nvSpPr>
          <p:cNvPr id="9" name="Rectangle 3">
            <a:extLst>
              <a:ext uri="{FF2B5EF4-FFF2-40B4-BE49-F238E27FC236}">
                <a16:creationId xmlns:a16="http://schemas.microsoft.com/office/drawing/2014/main" xmlns="" id="{3A388DB4-0CBF-4EFE-A9AC-4A8A59E239B6}"/>
              </a:ext>
            </a:extLst>
          </p:cNvPr>
          <p:cNvSpPr txBox="1">
            <a:spLocks noChangeArrowheads="1"/>
          </p:cNvSpPr>
          <p:nvPr/>
        </p:nvSpPr>
        <p:spPr>
          <a:xfrm>
            <a:off x="6122019" y="948238"/>
            <a:ext cx="2141035" cy="573560"/>
          </a:xfrm>
          <a:prstGeom prst="round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buNone/>
            </a:pPr>
            <a:r>
              <a:rPr lang="en-US" altLang="zh-CN" dirty="0"/>
              <a:t>MPLS VPN</a:t>
            </a:r>
            <a:r>
              <a:rPr lang="zh-CN" altLang="en-US" dirty="0"/>
              <a:t>技术</a:t>
            </a:r>
            <a:endParaRPr lang="en-US" altLang="zh-CN" dirty="0"/>
          </a:p>
        </p:txBody>
      </p:sp>
    </p:spTree>
    <p:extLst>
      <p:ext uri="{BB962C8B-B14F-4D97-AF65-F5344CB8AC3E}">
        <p14:creationId xmlns:p14="http://schemas.microsoft.com/office/powerpoint/2010/main" val="401301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up)">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wipe(up)">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wipe(up)">
                                      <p:cBhvr>
                                        <p:cTn id="4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8"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7" y="364150"/>
            <a:ext cx="27690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网络安全协议</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xmlns="" id="{5F0DAA8E-57A8-4107-BC45-BFEA036768E7}"/>
              </a:ext>
            </a:extLst>
          </p:cNvPr>
          <p:cNvGrpSpPr/>
          <p:nvPr/>
        </p:nvGrpSpPr>
        <p:grpSpPr>
          <a:xfrm>
            <a:off x="899244" y="1400618"/>
            <a:ext cx="7745099" cy="4702864"/>
            <a:chOff x="868422" y="1133490"/>
            <a:chExt cx="7745099" cy="4702864"/>
          </a:xfrm>
        </p:grpSpPr>
        <p:sp>
          <p:nvSpPr>
            <p:cNvPr id="2" name="矩形 1">
              <a:extLst>
                <a:ext uri="{FF2B5EF4-FFF2-40B4-BE49-F238E27FC236}">
                  <a16:creationId xmlns:a16="http://schemas.microsoft.com/office/drawing/2014/main" xmlns="" id="{AF9F5ECD-1100-4EC5-8592-F63984EFC5C3}"/>
                </a:ext>
              </a:extLst>
            </p:cNvPr>
            <p:cNvSpPr/>
            <p:nvPr/>
          </p:nvSpPr>
          <p:spPr>
            <a:xfrm>
              <a:off x="2998128" y="1133490"/>
              <a:ext cx="2513576"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IPSec</a:t>
              </a:r>
              <a:r>
                <a:rPr lang="zh-CN" altLang="en-US" sz="2800" dirty="0">
                  <a:solidFill>
                    <a:schemeClr val="tx1"/>
                  </a:solidFill>
                </a:rPr>
                <a:t>体系结构</a:t>
              </a:r>
            </a:p>
          </p:txBody>
        </p:sp>
        <p:sp>
          <p:nvSpPr>
            <p:cNvPr id="7" name="矩形 6">
              <a:extLst>
                <a:ext uri="{FF2B5EF4-FFF2-40B4-BE49-F238E27FC236}">
                  <a16:creationId xmlns:a16="http://schemas.microsoft.com/office/drawing/2014/main" xmlns="" id="{47DFF26E-01E4-4A05-BC1D-46A3918C990E}"/>
                </a:ext>
              </a:extLst>
            </p:cNvPr>
            <p:cNvSpPr/>
            <p:nvPr/>
          </p:nvSpPr>
          <p:spPr>
            <a:xfrm>
              <a:off x="1094272" y="2248329"/>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封装安全载荷</a:t>
              </a:r>
              <a:r>
                <a:rPr lang="en-US" altLang="zh-CN" sz="2800" dirty="0">
                  <a:solidFill>
                    <a:schemeClr val="tx1"/>
                  </a:solidFill>
                </a:rPr>
                <a:t>ESP</a:t>
              </a:r>
              <a:endParaRPr lang="zh-CN" altLang="en-US" sz="2800" dirty="0">
                <a:solidFill>
                  <a:schemeClr val="tx1"/>
                </a:solidFill>
              </a:endParaRPr>
            </a:p>
          </p:txBody>
        </p:sp>
        <p:sp>
          <p:nvSpPr>
            <p:cNvPr id="8" name="矩形 7">
              <a:extLst>
                <a:ext uri="{FF2B5EF4-FFF2-40B4-BE49-F238E27FC236}">
                  <a16:creationId xmlns:a16="http://schemas.microsoft.com/office/drawing/2014/main" xmlns="" id="{4ADC14DD-7C0C-4687-A833-12A9D2AA4006}"/>
                </a:ext>
              </a:extLst>
            </p:cNvPr>
            <p:cNvSpPr/>
            <p:nvPr/>
          </p:nvSpPr>
          <p:spPr>
            <a:xfrm>
              <a:off x="4642542" y="2235936"/>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认证头标</a:t>
              </a:r>
              <a:r>
                <a:rPr lang="en-US" altLang="zh-CN" sz="2800" dirty="0">
                  <a:solidFill>
                    <a:schemeClr val="tx1"/>
                  </a:solidFill>
                </a:rPr>
                <a:t>AH</a:t>
              </a:r>
              <a:endParaRPr lang="zh-CN" altLang="en-US" sz="2800" dirty="0">
                <a:solidFill>
                  <a:schemeClr val="tx1"/>
                </a:solidFill>
              </a:endParaRPr>
            </a:p>
          </p:txBody>
        </p:sp>
        <p:sp>
          <p:nvSpPr>
            <p:cNvPr id="9" name="矩形 8">
              <a:extLst>
                <a:ext uri="{FF2B5EF4-FFF2-40B4-BE49-F238E27FC236}">
                  <a16:creationId xmlns:a16="http://schemas.microsoft.com/office/drawing/2014/main" xmlns="" id="{60DB01A0-81C1-44C3-B099-30A176ED6CB0}"/>
                </a:ext>
              </a:extLst>
            </p:cNvPr>
            <p:cNvSpPr/>
            <p:nvPr/>
          </p:nvSpPr>
          <p:spPr>
            <a:xfrm>
              <a:off x="1094272" y="3282856"/>
              <a:ext cx="287240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加密算法</a:t>
              </a:r>
            </a:p>
          </p:txBody>
        </p:sp>
        <p:sp>
          <p:nvSpPr>
            <p:cNvPr id="10" name="矩形 9">
              <a:extLst>
                <a:ext uri="{FF2B5EF4-FFF2-40B4-BE49-F238E27FC236}">
                  <a16:creationId xmlns:a16="http://schemas.microsoft.com/office/drawing/2014/main" xmlns="" id="{9C4784BA-6DB9-41B4-9CEA-3F589C1E8D26}"/>
                </a:ext>
              </a:extLst>
            </p:cNvPr>
            <p:cNvSpPr/>
            <p:nvPr/>
          </p:nvSpPr>
          <p:spPr>
            <a:xfrm>
              <a:off x="4642542" y="3282856"/>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认证算法</a:t>
              </a:r>
            </a:p>
          </p:txBody>
        </p:sp>
        <p:sp>
          <p:nvSpPr>
            <p:cNvPr id="11" name="矩形 10">
              <a:extLst>
                <a:ext uri="{FF2B5EF4-FFF2-40B4-BE49-F238E27FC236}">
                  <a16:creationId xmlns:a16="http://schemas.microsoft.com/office/drawing/2014/main" xmlns="" id="{4BA95BD5-8887-49FC-831B-DD2B25628AF4}"/>
                </a:ext>
              </a:extLst>
            </p:cNvPr>
            <p:cNvSpPr/>
            <p:nvPr/>
          </p:nvSpPr>
          <p:spPr>
            <a:xfrm>
              <a:off x="3063877" y="437947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解释域</a:t>
              </a:r>
              <a:r>
                <a:rPr lang="en-US" altLang="zh-CN" sz="2800" dirty="0">
                  <a:solidFill>
                    <a:schemeClr val="tx1"/>
                  </a:solidFill>
                </a:rPr>
                <a:t>DOI</a:t>
              </a:r>
              <a:endParaRPr lang="zh-CN" altLang="en-US" sz="2800" dirty="0">
                <a:solidFill>
                  <a:schemeClr val="tx1"/>
                </a:solidFill>
              </a:endParaRPr>
            </a:p>
          </p:txBody>
        </p:sp>
        <p:sp>
          <p:nvSpPr>
            <p:cNvPr id="12" name="矩形 11">
              <a:extLst>
                <a:ext uri="{FF2B5EF4-FFF2-40B4-BE49-F238E27FC236}">
                  <a16:creationId xmlns:a16="http://schemas.microsoft.com/office/drawing/2014/main" xmlns="" id="{7B3FC7C1-0B94-48D1-8A4E-7D21BEF9F4FB}"/>
                </a:ext>
              </a:extLst>
            </p:cNvPr>
            <p:cNvSpPr/>
            <p:nvPr/>
          </p:nvSpPr>
          <p:spPr>
            <a:xfrm>
              <a:off x="3063877" y="5269824"/>
              <a:ext cx="2382078"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密钥管理</a:t>
              </a:r>
              <a:r>
                <a:rPr lang="en-US" altLang="zh-CN" sz="2800" dirty="0">
                  <a:solidFill>
                    <a:schemeClr val="tx1"/>
                  </a:solidFill>
                </a:rPr>
                <a:t>IKE</a:t>
              </a:r>
              <a:endParaRPr lang="zh-CN" altLang="en-US" sz="2800" dirty="0">
                <a:solidFill>
                  <a:schemeClr val="tx1"/>
                </a:solidFill>
              </a:endParaRPr>
            </a:p>
          </p:txBody>
        </p:sp>
        <p:sp>
          <p:nvSpPr>
            <p:cNvPr id="13" name="矩形 12">
              <a:extLst>
                <a:ext uri="{FF2B5EF4-FFF2-40B4-BE49-F238E27FC236}">
                  <a16:creationId xmlns:a16="http://schemas.microsoft.com/office/drawing/2014/main" xmlns="" id="{5CD5CC0E-41C5-4552-9F90-DC00EA3990ED}"/>
                </a:ext>
              </a:extLst>
            </p:cNvPr>
            <p:cNvSpPr/>
            <p:nvPr/>
          </p:nvSpPr>
          <p:spPr>
            <a:xfrm>
              <a:off x="6544526" y="5269824"/>
              <a:ext cx="2068995" cy="566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安全关联</a:t>
              </a:r>
              <a:r>
                <a:rPr lang="en-US" altLang="zh-CN" sz="2800" dirty="0">
                  <a:solidFill>
                    <a:schemeClr val="tx1"/>
                  </a:solidFill>
                </a:rPr>
                <a:t>SA</a:t>
              </a:r>
              <a:endParaRPr lang="zh-CN" altLang="en-US" sz="2800" dirty="0">
                <a:solidFill>
                  <a:schemeClr val="tx1"/>
                </a:solidFill>
              </a:endParaRPr>
            </a:p>
          </p:txBody>
        </p:sp>
        <p:cxnSp>
          <p:nvCxnSpPr>
            <p:cNvPr id="6" name="连接符: 肘形 5">
              <a:extLst>
                <a:ext uri="{FF2B5EF4-FFF2-40B4-BE49-F238E27FC236}">
                  <a16:creationId xmlns:a16="http://schemas.microsoft.com/office/drawing/2014/main" xmlns="" id="{B1C3CBA2-FB23-45C5-9C3A-77F08AB75E0B}"/>
                </a:ext>
              </a:extLst>
            </p:cNvPr>
            <p:cNvCxnSpPr>
              <a:cxnSpLocks/>
              <a:stCxn id="2" idx="1"/>
              <a:endCxn id="7" idx="0"/>
            </p:cNvCxnSpPr>
            <p:nvPr/>
          </p:nvCxnSpPr>
          <p:spPr>
            <a:xfrm rot="10800000" flipV="1">
              <a:off x="2530476" y="1416755"/>
              <a:ext cx="467652" cy="8315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xmlns="" id="{597372EE-E921-439B-A0F2-F0CE6FF6D715}"/>
                </a:ext>
              </a:extLst>
            </p:cNvPr>
            <p:cNvCxnSpPr>
              <a:cxnSpLocks/>
              <a:stCxn id="2" idx="3"/>
              <a:endCxn id="8" idx="0"/>
            </p:cNvCxnSpPr>
            <p:nvPr/>
          </p:nvCxnSpPr>
          <p:spPr>
            <a:xfrm>
              <a:off x="5511704" y="1416755"/>
              <a:ext cx="321877" cy="8191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870F2FCB-9669-490A-8ECD-5BD12186EF89}"/>
                </a:ext>
              </a:extLst>
            </p:cNvPr>
            <p:cNvCxnSpPr>
              <a:stCxn id="7" idx="2"/>
              <a:endCxn id="9" idx="0"/>
            </p:cNvCxnSpPr>
            <p:nvPr/>
          </p:nvCxnSpPr>
          <p:spPr>
            <a:xfrm>
              <a:off x="2530476" y="2814859"/>
              <a:ext cx="0" cy="467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C10D8792-A91B-4E07-82B2-46D0AF0EA12C}"/>
                </a:ext>
              </a:extLst>
            </p:cNvPr>
            <p:cNvCxnSpPr>
              <a:stCxn id="8" idx="2"/>
              <a:endCxn id="10" idx="0"/>
            </p:cNvCxnSpPr>
            <p:nvPr/>
          </p:nvCxnSpPr>
          <p:spPr>
            <a:xfrm>
              <a:off x="5833581" y="2802466"/>
              <a:ext cx="0" cy="480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xmlns="" id="{F2D38E76-6D58-4C36-82A5-4E75845258B4}"/>
                </a:ext>
              </a:extLst>
            </p:cNvPr>
            <p:cNvCxnSpPr/>
            <p:nvPr/>
          </p:nvCxnSpPr>
          <p:spPr>
            <a:xfrm>
              <a:off x="2530475" y="3048857"/>
              <a:ext cx="2668249" cy="233999"/>
            </a:xfrm>
            <a:prstGeom prst="bentConnector3">
              <a:avLst>
                <a:gd name="adj1" fmla="val 1000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xmlns="" id="{2D56B654-5991-49D5-899E-5A1131EC0E02}"/>
                </a:ext>
              </a:extLst>
            </p:cNvPr>
            <p:cNvCxnSpPr>
              <a:cxnSpLocks/>
              <a:stCxn id="9" idx="2"/>
              <a:endCxn id="11" idx="0"/>
            </p:cNvCxnSpPr>
            <p:nvPr/>
          </p:nvCxnSpPr>
          <p:spPr>
            <a:xfrm rot="16200000" flipH="1">
              <a:off x="3127652" y="3252210"/>
              <a:ext cx="530088" cy="17244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xmlns="" id="{05695906-8B78-4AB1-A182-ACB01507B655}"/>
                </a:ext>
              </a:extLst>
            </p:cNvPr>
            <p:cNvCxnSpPr>
              <a:stCxn id="10" idx="2"/>
              <a:endCxn id="11" idx="0"/>
            </p:cNvCxnSpPr>
            <p:nvPr/>
          </p:nvCxnSpPr>
          <p:spPr>
            <a:xfrm rot="5400000">
              <a:off x="4779205" y="3325098"/>
              <a:ext cx="530088" cy="15786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8EED247C-AB6F-44F2-9FCF-D29A0F843D1E}"/>
                </a:ext>
              </a:extLst>
            </p:cNvPr>
            <p:cNvCxnSpPr>
              <a:stCxn id="11" idx="2"/>
              <a:endCxn id="12" idx="0"/>
            </p:cNvCxnSpPr>
            <p:nvPr/>
          </p:nvCxnSpPr>
          <p:spPr>
            <a:xfrm>
              <a:off x="4254916" y="4946004"/>
              <a:ext cx="0" cy="32382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18E9F650-5D5E-419D-8A0C-C161EDABA2BB}"/>
                </a:ext>
              </a:extLst>
            </p:cNvPr>
            <p:cNvCxnSpPr>
              <a:stCxn id="13" idx="1"/>
              <a:endCxn id="12" idx="3"/>
            </p:cNvCxnSpPr>
            <p:nvPr/>
          </p:nvCxnSpPr>
          <p:spPr>
            <a:xfrm flipH="1">
              <a:off x="5445955" y="5553089"/>
              <a:ext cx="10985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xmlns="" id="{73960BF0-0029-48DE-BD6E-FA591CA99FA8}"/>
                </a:ext>
              </a:extLst>
            </p:cNvPr>
            <p:cNvCxnSpPr>
              <a:stCxn id="8" idx="3"/>
              <a:endCxn id="13" idx="0"/>
            </p:cNvCxnSpPr>
            <p:nvPr/>
          </p:nvCxnSpPr>
          <p:spPr>
            <a:xfrm>
              <a:off x="7024620" y="2519201"/>
              <a:ext cx="554404" cy="2750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4CF37806-F4B4-4CBF-9BAF-CF75C35E0C61}"/>
                </a:ext>
              </a:extLst>
            </p:cNvPr>
            <p:cNvCxnSpPr>
              <a:endCxn id="11" idx="3"/>
            </p:cNvCxnSpPr>
            <p:nvPr/>
          </p:nvCxnSpPr>
          <p:spPr>
            <a:xfrm flipH="1">
              <a:off x="5445955" y="4662739"/>
              <a:ext cx="21330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a:extLst>
                <a:ext uri="{FF2B5EF4-FFF2-40B4-BE49-F238E27FC236}">
                  <a16:creationId xmlns:a16="http://schemas.microsoft.com/office/drawing/2014/main" xmlns="" id="{A2D44556-2BC7-4D7D-BA5C-33415B5D03E9}"/>
                </a:ext>
              </a:extLst>
            </p:cNvPr>
            <p:cNvCxnSpPr>
              <a:stCxn id="7" idx="1"/>
              <a:endCxn id="13" idx="2"/>
            </p:cNvCxnSpPr>
            <p:nvPr/>
          </p:nvCxnSpPr>
          <p:spPr>
            <a:xfrm rot="10800000" flipH="1" flipV="1">
              <a:off x="1094272" y="2531594"/>
              <a:ext cx="6484752" cy="3304760"/>
            </a:xfrm>
            <a:prstGeom prst="bentConnector4">
              <a:avLst>
                <a:gd name="adj1" fmla="val -3525"/>
                <a:gd name="adj2" fmla="val 11126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DDD44636-074D-4FD3-B7AD-0575196B3B52}"/>
                </a:ext>
              </a:extLst>
            </p:cNvPr>
            <p:cNvCxnSpPr>
              <a:endCxn id="11" idx="1"/>
            </p:cNvCxnSpPr>
            <p:nvPr/>
          </p:nvCxnSpPr>
          <p:spPr>
            <a:xfrm>
              <a:off x="868422" y="4662739"/>
              <a:ext cx="2195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矩形 60">
            <a:extLst>
              <a:ext uri="{FF2B5EF4-FFF2-40B4-BE49-F238E27FC236}">
                <a16:creationId xmlns:a16="http://schemas.microsoft.com/office/drawing/2014/main" xmlns="" id="{C718C9A5-15DC-402E-92F1-BEEEBF069BBA}"/>
              </a:ext>
            </a:extLst>
          </p:cNvPr>
          <p:cNvSpPr/>
          <p:nvPr/>
        </p:nvSpPr>
        <p:spPr>
          <a:xfrm>
            <a:off x="615627" y="2211398"/>
            <a:ext cx="3670080" cy="2031827"/>
          </a:xfrm>
          <a:prstGeom prst="rect">
            <a:avLst/>
          </a:prstGeom>
          <a:noFill/>
          <a:ln w="4762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xmlns="" id="{76061186-DBA2-4201-8EB6-3E6A1251EBCB}"/>
              </a:ext>
            </a:extLst>
          </p:cNvPr>
          <p:cNvSpPr/>
          <p:nvPr/>
        </p:nvSpPr>
        <p:spPr>
          <a:xfrm>
            <a:off x="4424042" y="2219799"/>
            <a:ext cx="3670080" cy="2031827"/>
          </a:xfrm>
          <a:prstGeom prst="rect">
            <a:avLst/>
          </a:prstGeom>
          <a:noFill/>
          <a:ln w="4762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xmlns="" id="{DC916E95-8781-4A47-B646-DBF55E8440C3}"/>
              </a:ext>
            </a:extLst>
          </p:cNvPr>
          <p:cNvSpPr txBox="1"/>
          <p:nvPr/>
        </p:nvSpPr>
        <p:spPr>
          <a:xfrm>
            <a:off x="6982887" y="1563212"/>
            <a:ext cx="1222284" cy="523220"/>
          </a:xfrm>
          <a:prstGeom prst="rect">
            <a:avLst/>
          </a:prstGeom>
          <a:noFill/>
        </p:spPr>
        <p:txBody>
          <a:bodyPr wrap="square" rtlCol="0">
            <a:spAutoFit/>
          </a:bodyPr>
          <a:lstStyle/>
          <a:p>
            <a:pPr algn="ctr"/>
            <a:r>
              <a:rPr lang="zh-CN" altLang="en-US" sz="2800" b="1" dirty="0">
                <a:solidFill>
                  <a:srgbClr val="00B0F0"/>
                </a:solidFill>
                <a:latin typeface="微软雅黑" panose="020B0503020204020204" pitchFamily="34" charset="-122"/>
                <a:ea typeface="微软雅黑" panose="020B0503020204020204" pitchFamily="34" charset="-122"/>
              </a:rPr>
              <a:t>认证</a:t>
            </a:r>
          </a:p>
        </p:txBody>
      </p:sp>
      <p:sp>
        <p:nvSpPr>
          <p:cNvPr id="64" name="文本框 63">
            <a:extLst>
              <a:ext uri="{FF2B5EF4-FFF2-40B4-BE49-F238E27FC236}">
                <a16:creationId xmlns:a16="http://schemas.microsoft.com/office/drawing/2014/main" xmlns="" id="{393016A2-464C-4951-9DDE-25AC9C2379D3}"/>
              </a:ext>
            </a:extLst>
          </p:cNvPr>
          <p:cNvSpPr txBox="1"/>
          <p:nvPr/>
        </p:nvSpPr>
        <p:spPr>
          <a:xfrm>
            <a:off x="768027" y="1553018"/>
            <a:ext cx="1222284" cy="523220"/>
          </a:xfrm>
          <a:prstGeom prst="rect">
            <a:avLst/>
          </a:prstGeom>
          <a:noFill/>
        </p:spPr>
        <p:txBody>
          <a:bodyPr wrap="square" rtlCol="0">
            <a:spAutoFit/>
          </a:bodyPr>
          <a:lstStyle/>
          <a:p>
            <a:pPr algn="ctr"/>
            <a:r>
              <a:rPr lang="zh-CN" altLang="en-US" sz="2800" b="1" dirty="0">
                <a:solidFill>
                  <a:srgbClr val="92D050"/>
                </a:solidFill>
                <a:latin typeface="微软雅黑" panose="020B0503020204020204" pitchFamily="34" charset="-122"/>
                <a:ea typeface="微软雅黑" panose="020B0503020204020204" pitchFamily="34" charset="-122"/>
              </a:rPr>
              <a:t>加密</a:t>
            </a:r>
          </a:p>
        </p:txBody>
      </p:sp>
      <p:sp>
        <p:nvSpPr>
          <p:cNvPr id="65" name="文本框 64">
            <a:extLst>
              <a:ext uri="{FF2B5EF4-FFF2-40B4-BE49-F238E27FC236}">
                <a16:creationId xmlns:a16="http://schemas.microsoft.com/office/drawing/2014/main" xmlns="" id="{4DB4CAEB-9D25-4C2E-8ACE-A0CDA56D4356}"/>
              </a:ext>
            </a:extLst>
          </p:cNvPr>
          <p:cNvSpPr txBox="1"/>
          <p:nvPr/>
        </p:nvSpPr>
        <p:spPr>
          <a:xfrm>
            <a:off x="5409803" y="167584"/>
            <a:ext cx="1922841" cy="461665"/>
          </a:xfrm>
          <a:prstGeom prst="rect">
            <a:avLst/>
          </a:prstGeom>
          <a:noFill/>
        </p:spPr>
        <p:txBody>
          <a:bodyPr wrap="square" rtlCol="0">
            <a:spAutoFit/>
          </a:bodyPr>
          <a:lstStyle/>
          <a:p>
            <a:pPr algn="ctr"/>
            <a:r>
              <a:rPr lang="zh-CN" altLang="en-US" sz="2400" dirty="0">
                <a:solidFill>
                  <a:srgbClr val="00B0F0"/>
                </a:solidFill>
                <a:latin typeface="微软雅黑" panose="020B0503020204020204" pitchFamily="34" charset="-122"/>
                <a:ea typeface="微软雅黑" panose="020B0503020204020204" pitchFamily="34" charset="-122"/>
              </a:rPr>
              <a:t>身份认证</a:t>
            </a:r>
          </a:p>
        </p:txBody>
      </p:sp>
      <p:sp>
        <p:nvSpPr>
          <p:cNvPr id="66" name="文本框 65">
            <a:extLst>
              <a:ext uri="{FF2B5EF4-FFF2-40B4-BE49-F238E27FC236}">
                <a16:creationId xmlns:a16="http://schemas.microsoft.com/office/drawing/2014/main" xmlns="" id="{3A456C07-D4F1-457D-AA08-31AFEB150B45}"/>
              </a:ext>
            </a:extLst>
          </p:cNvPr>
          <p:cNvSpPr txBox="1"/>
          <p:nvPr/>
        </p:nvSpPr>
        <p:spPr>
          <a:xfrm>
            <a:off x="6021466" y="597307"/>
            <a:ext cx="1922841" cy="461665"/>
          </a:xfrm>
          <a:prstGeom prst="rect">
            <a:avLst/>
          </a:prstGeom>
          <a:noFill/>
        </p:spPr>
        <p:txBody>
          <a:bodyPr wrap="square" rtlCol="0">
            <a:spAutoFit/>
          </a:bodyPr>
          <a:lstStyle/>
          <a:p>
            <a:pPr algn="ctr"/>
            <a:r>
              <a:rPr lang="zh-CN" altLang="en-US" sz="2400" dirty="0">
                <a:solidFill>
                  <a:srgbClr val="00B0F0"/>
                </a:solidFill>
                <a:latin typeface="微软雅黑" panose="020B0503020204020204" pitchFamily="34" charset="-122"/>
                <a:ea typeface="微软雅黑" panose="020B0503020204020204" pitchFamily="34" charset="-122"/>
              </a:rPr>
              <a:t>完整性</a:t>
            </a:r>
          </a:p>
        </p:txBody>
      </p:sp>
      <p:sp>
        <p:nvSpPr>
          <p:cNvPr id="67" name="文本框 66">
            <a:extLst>
              <a:ext uri="{FF2B5EF4-FFF2-40B4-BE49-F238E27FC236}">
                <a16:creationId xmlns:a16="http://schemas.microsoft.com/office/drawing/2014/main" xmlns="" id="{334A7473-E8EF-4E5C-B17F-506B00D4AE6E}"/>
              </a:ext>
            </a:extLst>
          </p:cNvPr>
          <p:cNvSpPr txBox="1"/>
          <p:nvPr/>
        </p:nvSpPr>
        <p:spPr>
          <a:xfrm>
            <a:off x="6825823" y="1069606"/>
            <a:ext cx="1922841" cy="461665"/>
          </a:xfrm>
          <a:prstGeom prst="rect">
            <a:avLst/>
          </a:prstGeom>
          <a:noFill/>
        </p:spPr>
        <p:txBody>
          <a:bodyPr wrap="square" rtlCol="0">
            <a:spAutoFit/>
          </a:bodyPr>
          <a:lstStyle/>
          <a:p>
            <a:pPr algn="ctr"/>
            <a:r>
              <a:rPr lang="zh-CN" altLang="en-US" sz="2400" dirty="0">
                <a:solidFill>
                  <a:srgbClr val="00B0F0"/>
                </a:solidFill>
                <a:latin typeface="微软雅黑" panose="020B0503020204020204" pitchFamily="34" charset="-122"/>
                <a:ea typeface="微软雅黑" panose="020B0503020204020204" pitchFamily="34" charset="-122"/>
              </a:rPr>
              <a:t>防篡改</a:t>
            </a:r>
          </a:p>
        </p:txBody>
      </p:sp>
      <p:sp>
        <p:nvSpPr>
          <p:cNvPr id="68" name="文本框 67">
            <a:extLst>
              <a:ext uri="{FF2B5EF4-FFF2-40B4-BE49-F238E27FC236}">
                <a16:creationId xmlns:a16="http://schemas.microsoft.com/office/drawing/2014/main" xmlns="" id="{51937008-325C-4F22-83FB-F7CDBA44FACF}"/>
              </a:ext>
            </a:extLst>
          </p:cNvPr>
          <p:cNvSpPr txBox="1"/>
          <p:nvPr/>
        </p:nvSpPr>
        <p:spPr>
          <a:xfrm>
            <a:off x="331028" y="956193"/>
            <a:ext cx="1529636" cy="461665"/>
          </a:xfrm>
          <a:prstGeom prst="rect">
            <a:avLst/>
          </a:prstGeom>
          <a:noFill/>
        </p:spPr>
        <p:txBody>
          <a:bodyPr wrap="square" rtlCol="0">
            <a:spAutoFit/>
          </a:bodyPr>
          <a:lstStyle/>
          <a:p>
            <a:pPr algn="ctr"/>
            <a:r>
              <a:rPr lang="zh-CN" altLang="en-US" sz="2400" dirty="0">
                <a:solidFill>
                  <a:srgbClr val="92D050"/>
                </a:solidFill>
                <a:latin typeface="微软雅黑" panose="020B0503020204020204" pitchFamily="34" charset="-122"/>
                <a:ea typeface="微软雅黑" panose="020B0503020204020204" pitchFamily="34" charset="-122"/>
              </a:rPr>
              <a:t>机密性</a:t>
            </a:r>
          </a:p>
        </p:txBody>
      </p:sp>
      <p:sp>
        <p:nvSpPr>
          <p:cNvPr id="69" name="文本框 68">
            <a:extLst>
              <a:ext uri="{FF2B5EF4-FFF2-40B4-BE49-F238E27FC236}">
                <a16:creationId xmlns:a16="http://schemas.microsoft.com/office/drawing/2014/main" xmlns="" id="{9F2C0069-DE88-41DE-BFAE-00F08DE0E7C2}"/>
              </a:ext>
            </a:extLst>
          </p:cNvPr>
          <p:cNvSpPr txBox="1"/>
          <p:nvPr/>
        </p:nvSpPr>
        <p:spPr>
          <a:xfrm>
            <a:off x="1599876" y="956193"/>
            <a:ext cx="1922841" cy="461665"/>
          </a:xfrm>
          <a:prstGeom prst="rect">
            <a:avLst/>
          </a:prstGeom>
          <a:noFill/>
        </p:spPr>
        <p:txBody>
          <a:bodyPr wrap="square" rtlCol="0">
            <a:spAutoFit/>
          </a:bodyPr>
          <a:lstStyle/>
          <a:p>
            <a:pPr algn="ctr"/>
            <a:r>
              <a:rPr lang="zh-CN" altLang="en-US" sz="2400" dirty="0">
                <a:solidFill>
                  <a:srgbClr val="92D050"/>
                </a:solidFill>
                <a:latin typeface="微软雅黑" panose="020B0503020204020204" pitchFamily="34" charset="-122"/>
                <a:ea typeface="微软雅黑" panose="020B0503020204020204" pitchFamily="34" charset="-122"/>
              </a:rPr>
              <a:t>防窃听</a:t>
            </a:r>
          </a:p>
        </p:txBody>
      </p:sp>
      <p:sp>
        <p:nvSpPr>
          <p:cNvPr id="70" name="Rectangle 3">
            <a:extLst>
              <a:ext uri="{FF2B5EF4-FFF2-40B4-BE49-F238E27FC236}">
                <a16:creationId xmlns:a16="http://schemas.microsoft.com/office/drawing/2014/main" xmlns="" id="{78C8BCA2-8039-4C9E-97E8-C1EB7D335656}"/>
              </a:ext>
            </a:extLst>
          </p:cNvPr>
          <p:cNvSpPr txBox="1">
            <a:spLocks noChangeArrowheads="1"/>
          </p:cNvSpPr>
          <p:nvPr/>
        </p:nvSpPr>
        <p:spPr>
          <a:xfrm>
            <a:off x="3601121" y="620109"/>
            <a:ext cx="1287119" cy="623751"/>
          </a:xfrm>
          <a:prstGeom prst="round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lnSpc>
                <a:spcPct val="110000"/>
              </a:lnSpc>
              <a:buNone/>
            </a:pPr>
            <a:r>
              <a:rPr lang="zh-CN" altLang="en-US" sz="2800" b="1" dirty="0">
                <a:solidFill>
                  <a:srgbClr val="00B0F0"/>
                </a:solidFill>
                <a:ea typeface="宋体" panose="02010600030101010101" pitchFamily="2" charset="-122"/>
              </a:rPr>
              <a:t>功能</a:t>
            </a:r>
            <a:endParaRPr lang="en-US" altLang="zh-CN" sz="2800" dirty="0">
              <a:solidFill>
                <a:srgbClr val="00B0F0"/>
              </a:solidFill>
              <a:ea typeface="宋体" panose="02010600030101010101" pitchFamily="2" charset="-122"/>
            </a:endParaRPr>
          </a:p>
        </p:txBody>
      </p:sp>
    </p:spTree>
    <p:extLst>
      <p:ext uri="{BB962C8B-B14F-4D97-AF65-F5344CB8AC3E}">
        <p14:creationId xmlns:p14="http://schemas.microsoft.com/office/powerpoint/2010/main" val="117743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anim calcmode="lin" valueType="num">
                                      <p:cBhvr>
                                        <p:cTn id="8" dur="500" fill="hold"/>
                                        <p:tgtEl>
                                          <p:spTgt spid="59"/>
                                        </p:tgtEl>
                                        <p:attrNameLst>
                                          <p:attrName>ppt_x</p:attrName>
                                        </p:attrNameLst>
                                      </p:cBhvr>
                                      <p:tavLst>
                                        <p:tav tm="0">
                                          <p:val>
                                            <p:strVal val="#ppt_x"/>
                                          </p:val>
                                        </p:tav>
                                        <p:tav tm="100000">
                                          <p:val>
                                            <p:strVal val="#ppt_x"/>
                                          </p:val>
                                        </p:tav>
                                      </p:tavLst>
                                    </p:anim>
                                    <p:anim calcmode="lin" valueType="num">
                                      <p:cBhvr>
                                        <p:cTn id="9"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anim calcmode="lin" valueType="num">
                                      <p:cBhvr additive="base">
                                        <p:cTn id="14" dur="250" fill="hold"/>
                                        <p:tgtEl>
                                          <p:spTgt spid="70"/>
                                        </p:tgtEl>
                                        <p:attrNameLst>
                                          <p:attrName>ppt_x</p:attrName>
                                        </p:attrNameLst>
                                      </p:cBhvr>
                                      <p:tavLst>
                                        <p:tav tm="0">
                                          <p:val>
                                            <p:strVal val="#ppt_x"/>
                                          </p:val>
                                        </p:tav>
                                        <p:tav tm="100000">
                                          <p:val>
                                            <p:strVal val="#ppt_x"/>
                                          </p:val>
                                        </p:tav>
                                      </p:tavLst>
                                    </p:anim>
                                    <p:anim calcmode="lin" valueType="num">
                                      <p:cBhvr additive="base">
                                        <p:cTn id="15" dur="250" fill="hold"/>
                                        <p:tgtEl>
                                          <p:spTgt spid="70"/>
                                        </p:tgtEl>
                                        <p:attrNameLst>
                                          <p:attrName>ppt_y</p:attrName>
                                        </p:attrNameLst>
                                      </p:cBhvr>
                                      <p:tavLst>
                                        <p:tav tm="0">
                                          <p:val>
                                            <p:strVal val="1+#ppt_h/2"/>
                                          </p:val>
                                        </p:tav>
                                        <p:tav tm="100000">
                                          <p:val>
                                            <p:strVal val="#ppt_y"/>
                                          </p:val>
                                        </p:tav>
                                      </p:tavLst>
                                    </p:anim>
                                  </p:childTnLst>
                                </p:cTn>
                              </p:par>
                            </p:childTnLst>
                          </p:cTn>
                        </p:par>
                        <p:par>
                          <p:cTn id="16" fill="hold">
                            <p:stCondLst>
                              <p:cond delay="250"/>
                            </p:stCondLst>
                            <p:childTnLst>
                              <p:par>
                                <p:cTn id="17" presetID="21"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heel(1)">
                                      <p:cBhvr>
                                        <p:cTn id="19" dur="500"/>
                                        <p:tgtEl>
                                          <p:spTgt spid="61"/>
                                        </p:tgtEl>
                                      </p:cBhvr>
                                    </p:animEffect>
                                  </p:childTnLst>
                                </p:cTn>
                              </p:par>
                            </p:childTnLst>
                          </p:cTn>
                        </p:par>
                        <p:par>
                          <p:cTn id="20" fill="hold">
                            <p:stCondLst>
                              <p:cond delay="750"/>
                            </p:stCondLst>
                            <p:childTnLst>
                              <p:par>
                                <p:cTn id="21" presetID="21" presetClass="entr" presetSubtype="1" fill="hold" grpId="0"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heel(1)">
                                      <p:cBhvr>
                                        <p:cTn id="23" dur="500"/>
                                        <p:tgtEl>
                                          <p:spTgt spid="62"/>
                                        </p:tgtEl>
                                      </p:cBhvr>
                                    </p:animEffect>
                                  </p:childTnLst>
                                </p:cTn>
                              </p:par>
                            </p:childTnLst>
                          </p:cTn>
                        </p:par>
                        <p:par>
                          <p:cTn id="24" fill="hold">
                            <p:stCondLst>
                              <p:cond delay="1250"/>
                            </p:stCondLst>
                            <p:childTnLst>
                              <p:par>
                                <p:cTn id="25" presetID="23" presetClass="entr" presetSubtype="36"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p:cTn id="27" dur="250" fill="hold"/>
                                        <p:tgtEl>
                                          <p:spTgt spid="64"/>
                                        </p:tgtEl>
                                        <p:attrNameLst>
                                          <p:attrName>ppt_w</p:attrName>
                                        </p:attrNameLst>
                                      </p:cBhvr>
                                      <p:tavLst>
                                        <p:tav tm="0">
                                          <p:val>
                                            <p:strVal val="(6*min(max(#ppt_w*#ppt_h,.3),1)-7.4)/-.7*#ppt_w"/>
                                          </p:val>
                                        </p:tav>
                                        <p:tav tm="100000">
                                          <p:val>
                                            <p:strVal val="#ppt_w"/>
                                          </p:val>
                                        </p:tav>
                                      </p:tavLst>
                                    </p:anim>
                                    <p:anim calcmode="lin" valueType="num">
                                      <p:cBhvr>
                                        <p:cTn id="28" dur="250" fill="hold"/>
                                        <p:tgtEl>
                                          <p:spTgt spid="64"/>
                                        </p:tgtEl>
                                        <p:attrNameLst>
                                          <p:attrName>ppt_h</p:attrName>
                                        </p:attrNameLst>
                                      </p:cBhvr>
                                      <p:tavLst>
                                        <p:tav tm="0">
                                          <p:val>
                                            <p:strVal val="(6*min(max(#ppt_w*#ppt_h,.3),1)-7.4)/-.7*#ppt_h"/>
                                          </p:val>
                                        </p:tav>
                                        <p:tav tm="100000">
                                          <p:val>
                                            <p:strVal val="#ppt_h"/>
                                          </p:val>
                                        </p:tav>
                                      </p:tavLst>
                                    </p:anim>
                                    <p:anim calcmode="lin" valueType="num">
                                      <p:cBhvr>
                                        <p:cTn id="29" dur="250" fill="hold"/>
                                        <p:tgtEl>
                                          <p:spTgt spid="64"/>
                                        </p:tgtEl>
                                        <p:attrNameLst>
                                          <p:attrName>ppt_x</p:attrName>
                                        </p:attrNameLst>
                                      </p:cBhvr>
                                      <p:tavLst>
                                        <p:tav tm="0">
                                          <p:val>
                                            <p:fltVal val="0.5"/>
                                          </p:val>
                                        </p:tav>
                                        <p:tav tm="100000">
                                          <p:val>
                                            <p:strVal val="#ppt_x"/>
                                          </p:val>
                                        </p:tav>
                                      </p:tavLst>
                                    </p:anim>
                                    <p:anim calcmode="lin" valueType="num">
                                      <p:cBhvr>
                                        <p:cTn id="30" dur="250" fill="hold"/>
                                        <p:tgtEl>
                                          <p:spTgt spid="64"/>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1500"/>
                            </p:stCondLst>
                            <p:childTnLst>
                              <p:par>
                                <p:cTn id="32" presetID="23" presetClass="entr" presetSubtype="36" fill="hold" grpId="0" nodeType="after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p:cTn id="34" dur="250" fill="hold"/>
                                        <p:tgtEl>
                                          <p:spTgt spid="63"/>
                                        </p:tgtEl>
                                        <p:attrNameLst>
                                          <p:attrName>ppt_w</p:attrName>
                                        </p:attrNameLst>
                                      </p:cBhvr>
                                      <p:tavLst>
                                        <p:tav tm="0">
                                          <p:val>
                                            <p:strVal val="(6*min(max(#ppt_w*#ppt_h,.3),1)-7.4)/-.7*#ppt_w"/>
                                          </p:val>
                                        </p:tav>
                                        <p:tav tm="100000">
                                          <p:val>
                                            <p:strVal val="#ppt_w"/>
                                          </p:val>
                                        </p:tav>
                                      </p:tavLst>
                                    </p:anim>
                                    <p:anim calcmode="lin" valueType="num">
                                      <p:cBhvr>
                                        <p:cTn id="35" dur="250" fill="hold"/>
                                        <p:tgtEl>
                                          <p:spTgt spid="63"/>
                                        </p:tgtEl>
                                        <p:attrNameLst>
                                          <p:attrName>ppt_h</p:attrName>
                                        </p:attrNameLst>
                                      </p:cBhvr>
                                      <p:tavLst>
                                        <p:tav tm="0">
                                          <p:val>
                                            <p:strVal val="(6*min(max(#ppt_w*#ppt_h,.3),1)-7.4)/-.7*#ppt_h"/>
                                          </p:val>
                                        </p:tav>
                                        <p:tav tm="100000">
                                          <p:val>
                                            <p:strVal val="#ppt_h"/>
                                          </p:val>
                                        </p:tav>
                                      </p:tavLst>
                                    </p:anim>
                                    <p:anim calcmode="lin" valueType="num">
                                      <p:cBhvr>
                                        <p:cTn id="36" dur="250" fill="hold"/>
                                        <p:tgtEl>
                                          <p:spTgt spid="63"/>
                                        </p:tgtEl>
                                        <p:attrNameLst>
                                          <p:attrName>ppt_x</p:attrName>
                                        </p:attrNameLst>
                                      </p:cBhvr>
                                      <p:tavLst>
                                        <p:tav tm="0">
                                          <p:val>
                                            <p:fltVal val="0.5"/>
                                          </p:val>
                                        </p:tav>
                                        <p:tav tm="100000">
                                          <p:val>
                                            <p:strVal val="#ppt_x"/>
                                          </p:val>
                                        </p:tav>
                                      </p:tavLst>
                                    </p:anim>
                                    <p:anim calcmode="lin" valueType="num">
                                      <p:cBhvr>
                                        <p:cTn id="37" dur="250" fill="hold"/>
                                        <p:tgtEl>
                                          <p:spTgt spid="63"/>
                                        </p:tgtEl>
                                        <p:attrNameLst>
                                          <p:attrName>ppt_y</p:attrName>
                                        </p:attrNameLst>
                                      </p:cBhvr>
                                      <p:tavLst>
                                        <p:tav tm="0">
                                          <p:val>
                                            <p:strVal val="1+(6*min(max(#ppt_w*#ppt_h,.3),1)-7.4)/-.7*#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36"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250" fill="hold"/>
                                        <p:tgtEl>
                                          <p:spTgt spid="65"/>
                                        </p:tgtEl>
                                        <p:attrNameLst>
                                          <p:attrName>ppt_w</p:attrName>
                                        </p:attrNameLst>
                                      </p:cBhvr>
                                      <p:tavLst>
                                        <p:tav tm="0">
                                          <p:val>
                                            <p:strVal val="(6*min(max(#ppt_w*#ppt_h,.3),1)-7.4)/-.7*#ppt_w"/>
                                          </p:val>
                                        </p:tav>
                                        <p:tav tm="100000">
                                          <p:val>
                                            <p:strVal val="#ppt_w"/>
                                          </p:val>
                                        </p:tav>
                                      </p:tavLst>
                                    </p:anim>
                                    <p:anim calcmode="lin" valueType="num">
                                      <p:cBhvr>
                                        <p:cTn id="43" dur="250" fill="hold"/>
                                        <p:tgtEl>
                                          <p:spTgt spid="65"/>
                                        </p:tgtEl>
                                        <p:attrNameLst>
                                          <p:attrName>ppt_h</p:attrName>
                                        </p:attrNameLst>
                                      </p:cBhvr>
                                      <p:tavLst>
                                        <p:tav tm="0">
                                          <p:val>
                                            <p:strVal val="(6*min(max(#ppt_w*#ppt_h,.3),1)-7.4)/-.7*#ppt_h"/>
                                          </p:val>
                                        </p:tav>
                                        <p:tav tm="100000">
                                          <p:val>
                                            <p:strVal val="#ppt_h"/>
                                          </p:val>
                                        </p:tav>
                                      </p:tavLst>
                                    </p:anim>
                                    <p:anim calcmode="lin" valueType="num">
                                      <p:cBhvr>
                                        <p:cTn id="44" dur="250" fill="hold"/>
                                        <p:tgtEl>
                                          <p:spTgt spid="65"/>
                                        </p:tgtEl>
                                        <p:attrNameLst>
                                          <p:attrName>ppt_x</p:attrName>
                                        </p:attrNameLst>
                                      </p:cBhvr>
                                      <p:tavLst>
                                        <p:tav tm="0">
                                          <p:val>
                                            <p:fltVal val="0.5"/>
                                          </p:val>
                                        </p:tav>
                                        <p:tav tm="100000">
                                          <p:val>
                                            <p:strVal val="#ppt_x"/>
                                          </p:val>
                                        </p:tav>
                                      </p:tavLst>
                                    </p:anim>
                                    <p:anim calcmode="lin" valueType="num">
                                      <p:cBhvr>
                                        <p:cTn id="45" dur="250" fill="hold"/>
                                        <p:tgtEl>
                                          <p:spTgt spid="65"/>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250"/>
                            </p:stCondLst>
                            <p:childTnLst>
                              <p:par>
                                <p:cTn id="47" presetID="23" presetClass="entr" presetSubtype="36"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p:cTn id="49" dur="250" fill="hold"/>
                                        <p:tgtEl>
                                          <p:spTgt spid="66"/>
                                        </p:tgtEl>
                                        <p:attrNameLst>
                                          <p:attrName>ppt_w</p:attrName>
                                        </p:attrNameLst>
                                      </p:cBhvr>
                                      <p:tavLst>
                                        <p:tav tm="0">
                                          <p:val>
                                            <p:strVal val="(6*min(max(#ppt_w*#ppt_h,.3),1)-7.4)/-.7*#ppt_w"/>
                                          </p:val>
                                        </p:tav>
                                        <p:tav tm="100000">
                                          <p:val>
                                            <p:strVal val="#ppt_w"/>
                                          </p:val>
                                        </p:tav>
                                      </p:tavLst>
                                    </p:anim>
                                    <p:anim calcmode="lin" valueType="num">
                                      <p:cBhvr>
                                        <p:cTn id="50" dur="250" fill="hold"/>
                                        <p:tgtEl>
                                          <p:spTgt spid="66"/>
                                        </p:tgtEl>
                                        <p:attrNameLst>
                                          <p:attrName>ppt_h</p:attrName>
                                        </p:attrNameLst>
                                      </p:cBhvr>
                                      <p:tavLst>
                                        <p:tav tm="0">
                                          <p:val>
                                            <p:strVal val="(6*min(max(#ppt_w*#ppt_h,.3),1)-7.4)/-.7*#ppt_h"/>
                                          </p:val>
                                        </p:tav>
                                        <p:tav tm="100000">
                                          <p:val>
                                            <p:strVal val="#ppt_h"/>
                                          </p:val>
                                        </p:tav>
                                      </p:tavLst>
                                    </p:anim>
                                    <p:anim calcmode="lin" valueType="num">
                                      <p:cBhvr>
                                        <p:cTn id="51" dur="250" fill="hold"/>
                                        <p:tgtEl>
                                          <p:spTgt spid="66"/>
                                        </p:tgtEl>
                                        <p:attrNameLst>
                                          <p:attrName>ppt_x</p:attrName>
                                        </p:attrNameLst>
                                      </p:cBhvr>
                                      <p:tavLst>
                                        <p:tav tm="0">
                                          <p:val>
                                            <p:fltVal val="0.5"/>
                                          </p:val>
                                        </p:tav>
                                        <p:tav tm="100000">
                                          <p:val>
                                            <p:strVal val="#ppt_x"/>
                                          </p:val>
                                        </p:tav>
                                      </p:tavLst>
                                    </p:anim>
                                    <p:anim calcmode="lin" valueType="num">
                                      <p:cBhvr>
                                        <p:cTn id="52" dur="250" fill="hold"/>
                                        <p:tgtEl>
                                          <p:spTgt spid="66"/>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500"/>
                            </p:stCondLst>
                            <p:childTnLst>
                              <p:par>
                                <p:cTn id="54" presetID="23" presetClass="entr" presetSubtype="36" fill="hold" grpId="0" nodeType="after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p:cTn id="56" dur="250" fill="hold"/>
                                        <p:tgtEl>
                                          <p:spTgt spid="67"/>
                                        </p:tgtEl>
                                        <p:attrNameLst>
                                          <p:attrName>ppt_w</p:attrName>
                                        </p:attrNameLst>
                                      </p:cBhvr>
                                      <p:tavLst>
                                        <p:tav tm="0">
                                          <p:val>
                                            <p:strVal val="(6*min(max(#ppt_w*#ppt_h,.3),1)-7.4)/-.7*#ppt_w"/>
                                          </p:val>
                                        </p:tav>
                                        <p:tav tm="100000">
                                          <p:val>
                                            <p:strVal val="#ppt_w"/>
                                          </p:val>
                                        </p:tav>
                                      </p:tavLst>
                                    </p:anim>
                                    <p:anim calcmode="lin" valueType="num">
                                      <p:cBhvr>
                                        <p:cTn id="57" dur="250" fill="hold"/>
                                        <p:tgtEl>
                                          <p:spTgt spid="67"/>
                                        </p:tgtEl>
                                        <p:attrNameLst>
                                          <p:attrName>ppt_h</p:attrName>
                                        </p:attrNameLst>
                                      </p:cBhvr>
                                      <p:tavLst>
                                        <p:tav tm="0">
                                          <p:val>
                                            <p:strVal val="(6*min(max(#ppt_w*#ppt_h,.3),1)-7.4)/-.7*#ppt_h"/>
                                          </p:val>
                                        </p:tav>
                                        <p:tav tm="100000">
                                          <p:val>
                                            <p:strVal val="#ppt_h"/>
                                          </p:val>
                                        </p:tav>
                                      </p:tavLst>
                                    </p:anim>
                                    <p:anim calcmode="lin" valueType="num">
                                      <p:cBhvr>
                                        <p:cTn id="58" dur="250" fill="hold"/>
                                        <p:tgtEl>
                                          <p:spTgt spid="67"/>
                                        </p:tgtEl>
                                        <p:attrNameLst>
                                          <p:attrName>ppt_x</p:attrName>
                                        </p:attrNameLst>
                                      </p:cBhvr>
                                      <p:tavLst>
                                        <p:tav tm="0">
                                          <p:val>
                                            <p:fltVal val="0.5"/>
                                          </p:val>
                                        </p:tav>
                                        <p:tav tm="100000">
                                          <p:val>
                                            <p:strVal val="#ppt_x"/>
                                          </p:val>
                                        </p:tav>
                                      </p:tavLst>
                                    </p:anim>
                                    <p:anim calcmode="lin" valueType="num">
                                      <p:cBhvr>
                                        <p:cTn id="59" dur="250" fill="hold"/>
                                        <p:tgtEl>
                                          <p:spTgt spid="67"/>
                                        </p:tgtEl>
                                        <p:attrNameLst>
                                          <p:attrName>ppt_y</p:attrName>
                                        </p:attrNameLst>
                                      </p:cBhvr>
                                      <p:tavLst>
                                        <p:tav tm="0">
                                          <p:val>
                                            <p:strVal val="1+(6*min(max(#ppt_w*#ppt_h,.3),1)-7.4)/-.7*#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36"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cBhvr>
                                        <p:cTn id="64" dur="250" fill="hold"/>
                                        <p:tgtEl>
                                          <p:spTgt spid="68"/>
                                        </p:tgtEl>
                                        <p:attrNameLst>
                                          <p:attrName>ppt_w</p:attrName>
                                        </p:attrNameLst>
                                      </p:cBhvr>
                                      <p:tavLst>
                                        <p:tav tm="0">
                                          <p:val>
                                            <p:strVal val="(6*min(max(#ppt_w*#ppt_h,.3),1)-7.4)/-.7*#ppt_w"/>
                                          </p:val>
                                        </p:tav>
                                        <p:tav tm="100000">
                                          <p:val>
                                            <p:strVal val="#ppt_w"/>
                                          </p:val>
                                        </p:tav>
                                      </p:tavLst>
                                    </p:anim>
                                    <p:anim calcmode="lin" valueType="num">
                                      <p:cBhvr>
                                        <p:cTn id="65" dur="250" fill="hold"/>
                                        <p:tgtEl>
                                          <p:spTgt spid="68"/>
                                        </p:tgtEl>
                                        <p:attrNameLst>
                                          <p:attrName>ppt_h</p:attrName>
                                        </p:attrNameLst>
                                      </p:cBhvr>
                                      <p:tavLst>
                                        <p:tav tm="0">
                                          <p:val>
                                            <p:strVal val="(6*min(max(#ppt_w*#ppt_h,.3),1)-7.4)/-.7*#ppt_h"/>
                                          </p:val>
                                        </p:tav>
                                        <p:tav tm="100000">
                                          <p:val>
                                            <p:strVal val="#ppt_h"/>
                                          </p:val>
                                        </p:tav>
                                      </p:tavLst>
                                    </p:anim>
                                    <p:anim calcmode="lin" valueType="num">
                                      <p:cBhvr>
                                        <p:cTn id="66" dur="250" fill="hold"/>
                                        <p:tgtEl>
                                          <p:spTgt spid="68"/>
                                        </p:tgtEl>
                                        <p:attrNameLst>
                                          <p:attrName>ppt_x</p:attrName>
                                        </p:attrNameLst>
                                      </p:cBhvr>
                                      <p:tavLst>
                                        <p:tav tm="0">
                                          <p:val>
                                            <p:fltVal val="0.5"/>
                                          </p:val>
                                        </p:tav>
                                        <p:tav tm="100000">
                                          <p:val>
                                            <p:strVal val="#ppt_x"/>
                                          </p:val>
                                        </p:tav>
                                      </p:tavLst>
                                    </p:anim>
                                    <p:anim calcmode="lin" valueType="num">
                                      <p:cBhvr>
                                        <p:cTn id="67" dur="25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68" fill="hold">
                            <p:stCondLst>
                              <p:cond delay="250"/>
                            </p:stCondLst>
                            <p:childTnLst>
                              <p:par>
                                <p:cTn id="69" presetID="23" presetClass="entr" presetSubtype="36" fill="hold" grpId="0" nodeType="after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p:cTn id="71" dur="250" fill="hold"/>
                                        <p:tgtEl>
                                          <p:spTgt spid="69"/>
                                        </p:tgtEl>
                                        <p:attrNameLst>
                                          <p:attrName>ppt_w</p:attrName>
                                        </p:attrNameLst>
                                      </p:cBhvr>
                                      <p:tavLst>
                                        <p:tav tm="0">
                                          <p:val>
                                            <p:strVal val="(6*min(max(#ppt_w*#ppt_h,.3),1)-7.4)/-.7*#ppt_w"/>
                                          </p:val>
                                        </p:tav>
                                        <p:tav tm="100000">
                                          <p:val>
                                            <p:strVal val="#ppt_w"/>
                                          </p:val>
                                        </p:tav>
                                      </p:tavLst>
                                    </p:anim>
                                    <p:anim calcmode="lin" valueType="num">
                                      <p:cBhvr>
                                        <p:cTn id="72" dur="250" fill="hold"/>
                                        <p:tgtEl>
                                          <p:spTgt spid="69"/>
                                        </p:tgtEl>
                                        <p:attrNameLst>
                                          <p:attrName>ppt_h</p:attrName>
                                        </p:attrNameLst>
                                      </p:cBhvr>
                                      <p:tavLst>
                                        <p:tav tm="0">
                                          <p:val>
                                            <p:strVal val="(6*min(max(#ppt_w*#ppt_h,.3),1)-7.4)/-.7*#ppt_h"/>
                                          </p:val>
                                        </p:tav>
                                        <p:tav tm="100000">
                                          <p:val>
                                            <p:strVal val="#ppt_h"/>
                                          </p:val>
                                        </p:tav>
                                      </p:tavLst>
                                    </p:anim>
                                    <p:anim calcmode="lin" valueType="num">
                                      <p:cBhvr>
                                        <p:cTn id="73" dur="250" fill="hold"/>
                                        <p:tgtEl>
                                          <p:spTgt spid="69"/>
                                        </p:tgtEl>
                                        <p:attrNameLst>
                                          <p:attrName>ppt_x</p:attrName>
                                        </p:attrNameLst>
                                      </p:cBhvr>
                                      <p:tavLst>
                                        <p:tav tm="0">
                                          <p:val>
                                            <p:fltVal val="0.5"/>
                                          </p:val>
                                        </p:tav>
                                        <p:tav tm="100000">
                                          <p:val>
                                            <p:strVal val="#ppt_x"/>
                                          </p:val>
                                        </p:tav>
                                      </p:tavLst>
                                    </p:anim>
                                    <p:anim calcmode="lin" valueType="num">
                                      <p:cBhvr>
                                        <p:cTn id="74" dur="250" fill="hold"/>
                                        <p:tgtEl>
                                          <p:spTgt spid="6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p:bldP spid="64" grpId="0"/>
      <p:bldP spid="65" grpId="0"/>
      <p:bldP spid="66" grpId="0"/>
      <p:bldP spid="67" grpId="0"/>
      <p:bldP spid="68" grpId="0"/>
      <p:bldP spid="69" grpId="0"/>
      <p:bldP spid="7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6313</TotalTime>
  <Words>3428</Words>
  <Application>Microsoft Office PowerPoint</Application>
  <PresentationFormat>全屏显示(4:3)</PresentationFormat>
  <Paragraphs>464</Paragraphs>
  <Slides>58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3" baseType="lpstr">
      <vt:lpstr>等线</vt:lpstr>
      <vt:lpstr>黑体</vt:lpstr>
      <vt:lpstr>华文行楷</vt:lpstr>
      <vt:lpstr>华文楷体</vt:lpstr>
      <vt:lpstr>楷体</vt:lpstr>
      <vt:lpstr>宋体</vt:lpstr>
      <vt:lpstr>微软雅黑</vt:lpstr>
      <vt:lpstr>Arial</vt:lpstr>
      <vt:lpstr>Calibri</vt:lpstr>
      <vt:lpstr>Calibri Light</vt:lpstr>
      <vt:lpstr>Times New Roman</vt:lpstr>
      <vt:lpstr>Verdana</vt:lpstr>
      <vt:lpstr>Wingdings</vt:lpstr>
      <vt:lpstr>Office 主题</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327</cp:revision>
  <dcterms:created xsi:type="dcterms:W3CDTF">2019-08-31T08:17:26Z</dcterms:created>
  <dcterms:modified xsi:type="dcterms:W3CDTF">2020-04-07T09:35:35Z</dcterms:modified>
</cp:coreProperties>
</file>